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4" r:id="rId4"/>
    <p:sldId id="275" r:id="rId5"/>
    <p:sldId id="258" r:id="rId6"/>
    <p:sldId id="276" r:id="rId7"/>
    <p:sldId id="261" r:id="rId8"/>
    <p:sldId id="277" r:id="rId9"/>
    <p:sldId id="278" r:id="rId10"/>
    <p:sldId id="262" r:id="rId11"/>
    <p:sldId id="279" r:id="rId12"/>
    <p:sldId id="281" r:id="rId13"/>
    <p:sldId id="263" r:id="rId14"/>
    <p:sldId id="280" r:id="rId15"/>
    <p:sldId id="264" r:id="rId16"/>
    <p:sldId id="283" r:id="rId17"/>
    <p:sldId id="282" r:id="rId18"/>
    <p:sldId id="284" r:id="rId19"/>
    <p:sldId id="265" r:id="rId20"/>
    <p:sldId id="286" r:id="rId21"/>
    <p:sldId id="285" r:id="rId22"/>
    <p:sldId id="266" r:id="rId23"/>
    <p:sldId id="267" r:id="rId24"/>
    <p:sldId id="287" r:id="rId25"/>
    <p:sldId id="289" r:id="rId26"/>
    <p:sldId id="268" r:id="rId27"/>
    <p:sldId id="288" r:id="rId28"/>
    <p:sldId id="290" r:id="rId29"/>
    <p:sldId id="269" r:id="rId30"/>
    <p:sldId id="292" r:id="rId31"/>
    <p:sldId id="293" r:id="rId32"/>
    <p:sldId id="270" r:id="rId33"/>
    <p:sldId id="291" r:id="rId34"/>
    <p:sldId id="294" r:id="rId35"/>
    <p:sldId id="271" r:id="rId36"/>
    <p:sldId id="296" r:id="rId37"/>
    <p:sldId id="295" r:id="rId38"/>
    <p:sldId id="297" r:id="rId39"/>
    <p:sldId id="272" r:id="rId40"/>
    <p:sldId id="300" r:id="rId41"/>
    <p:sldId id="299" r:id="rId42"/>
    <p:sldId id="260" r:id="rId43"/>
    <p:sldId id="273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>
      <p:cViewPr varScale="1">
        <p:scale>
          <a:sx n="88" d="100"/>
          <a:sy n="88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AC6CC2-B145-4AF5-A4F4-0DBE36F908D2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3588C9-98A7-456E-B0DD-22789C89380A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15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AC3677-7755-49AD-999B-C3DF52B467CB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E1EC-6234-4B74-BF1F-660A66B488B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87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E92A9-2CD2-497B-BB23-A677C1A506DB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83C2-BD6A-4CDA-AEAF-71B2EFE5630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0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37A045-DD1C-4363-B060-77A68E0656F4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8548-5E22-464A-9498-F60571AD6EB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54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E71AAB-64B5-46C8-88D6-C3AD5FB8135C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2411B-2F5A-46B2-9B80-461EEBE2F6FB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371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7AED52-D4B9-4AEE-BF9F-2BF4F8E443D7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AE8-A7CA-4C66-957C-B0EA75FD255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35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BB25F-A755-4EB1-B7C2-7D3171120F92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7F-C82D-4F10-A6AF-9E655804E81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56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A662E-3EAC-44AD-BA57-98E5F53F98A0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1995-9CDF-4378-BDC5-66AD852B65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01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E549E2-0D96-42DE-B945-567F5333976E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8EA5-7B1F-4EE0-8A3A-AEA1CDB0546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53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94F5950-B240-489A-AFD2-7E2906E5F49B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C400B-6432-4B8A-A435-25A5D29AF495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82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07AC04-59B4-46AB-868F-75066C33DA36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F16B2-39F7-459A-920A-B94FD802227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70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36D118-9C78-4F2E-8870-B7900B36D216}" type="datetimeFigureOut">
              <a:rPr lang="ru-RU" smtClean="0"/>
              <a:pPr>
                <a:defRPr/>
              </a:pPr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566F05B-782D-48A7-82AB-710C09CB832C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9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Семиуровневая модель </a:t>
            </a:r>
            <a:r>
              <a:rPr lang="en-US" altLang="ru-RU" b="1" smtClean="0"/>
              <a:t>OSI</a:t>
            </a:r>
            <a:endParaRPr lang="ru-RU" altLang="ru-RU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Лекция 6-7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115616" y="1340768"/>
            <a:ext cx="7383735" cy="461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К числу наиболее распространенных протоколов 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верхних трех уровней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относятся: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HTTP</a:t>
            </a:r>
            <a:r>
              <a:rPr lang="ru-RU" altLang="ru-RU" dirty="0" smtClean="0">
                <a:latin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</a:rPr>
              <a:t>HyperText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Transfer </a:t>
            </a:r>
            <a:r>
              <a:rPr lang="en-US" dirty="0" smtClean="0">
                <a:latin typeface="Times New Roman" panose="02020603050405020304" pitchFamily="18" charset="0"/>
              </a:rPr>
              <a:t>Protocol</a:t>
            </a:r>
            <a:r>
              <a:rPr lang="ru-RU" dirty="0" smtClean="0">
                <a:latin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</a:rPr>
              <a:t>протокол прикладного уровня передачи данных, </a:t>
            </a:r>
            <a:r>
              <a:rPr lang="ru-RU" dirty="0" smtClean="0">
                <a:latin typeface="Times New Roman" panose="02020603050405020304" pitchFamily="18" charset="0"/>
              </a:rPr>
              <a:t>изначально </a:t>
            </a:r>
            <a:r>
              <a:rPr lang="ru-RU" dirty="0">
                <a:latin typeface="Times New Roman" panose="02020603050405020304" pitchFamily="18" charset="0"/>
              </a:rPr>
              <a:t>в виде гипертекстовых документов в формате HTML, в настоящее время используется для передачи произвольных </a:t>
            </a:r>
            <a:r>
              <a:rPr lang="ru-RU" dirty="0" smtClean="0">
                <a:latin typeface="Times New Roman" panose="02020603050405020304" pitchFamily="18" charset="0"/>
              </a:rPr>
              <a:t>данных;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FTP </a:t>
            </a:r>
            <a:r>
              <a:rPr lang="en-US" altLang="ru-RU" dirty="0">
                <a:latin typeface="Times New Roman" panose="02020603050405020304" pitchFamily="18" charset="0"/>
              </a:rPr>
              <a:t>(File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протокол </a:t>
            </a:r>
            <a:r>
              <a:rPr lang="ru-RU" altLang="ru-RU" dirty="0">
                <a:latin typeface="Times New Roman" panose="02020603050405020304" pitchFamily="18" charset="0"/>
              </a:rPr>
              <a:t>передачи </a:t>
            </a:r>
            <a:r>
              <a:rPr lang="ru-RU" altLang="ru-RU" dirty="0" smtClean="0">
                <a:latin typeface="Times New Roman" panose="02020603050405020304" pitchFamily="18" charset="0"/>
              </a:rPr>
              <a:t>файлов по сети;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TFTP </a:t>
            </a:r>
            <a:r>
              <a:rPr lang="en-US" altLang="ru-RU" dirty="0">
                <a:latin typeface="Times New Roman" panose="02020603050405020304" pitchFamily="18" charset="0"/>
              </a:rPr>
              <a:t>(Trivial File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простейший 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пересылки файлов;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X.400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электронная </a:t>
            </a:r>
            <a:r>
              <a:rPr lang="ru-RU" altLang="ru-RU" dirty="0">
                <a:latin typeface="Times New Roman" panose="02020603050405020304" pitchFamily="18" charset="0"/>
              </a:rPr>
              <a:t>почта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Telnet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работа </a:t>
            </a:r>
            <a:r>
              <a:rPr lang="ru-RU" altLang="ru-RU" dirty="0">
                <a:latin typeface="Times New Roman" panose="02020603050405020304" pitchFamily="18" charset="0"/>
              </a:rPr>
              <a:t>с удаленным терминалом;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SMTP </a:t>
            </a:r>
            <a:r>
              <a:rPr lang="en-US" altLang="ru-RU" dirty="0">
                <a:latin typeface="Times New Roman" panose="02020603050405020304" pitchFamily="18" charset="0"/>
              </a:rPr>
              <a:t>(Simple Mail Transfer Protocol) </a:t>
            </a:r>
            <a:r>
              <a:rPr lang="en-US" dirty="0" smtClean="0">
                <a:latin typeface="Times New Roman" panose="02020603050405020304" pitchFamily="18" charset="0"/>
              </a:rPr>
              <a:t>— 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</a:rPr>
              <a:t>простой 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почтового обмена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  <a:endParaRPr lang="en-US" altLang="ru-RU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27584" y="26064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Прикладной уровень.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971600" y="1124744"/>
            <a:ext cx="7383735" cy="451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К числу наиболее распространенных протоколов 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верхних трех уровней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относятся:</a:t>
            </a: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POP3</a:t>
            </a:r>
            <a:r>
              <a:rPr lang="ru-RU" altLang="ru-RU" dirty="0" smtClean="0">
                <a:latin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</a:rPr>
              <a:t>Post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</a:rPr>
              <a:t>Office</a:t>
            </a:r>
            <a:r>
              <a:rPr lang="ru-RU" dirty="0" smtClean="0">
                <a:latin typeface="Times New Roman" panose="02020603050405020304" pitchFamily="18" charset="0"/>
              </a:rPr>
              <a:t> Protocol, Version 3</a:t>
            </a:r>
            <a:r>
              <a:rPr lang="ru-RU" dirty="0" smtClean="0"/>
              <a:t>) — </a:t>
            </a:r>
            <a:r>
              <a:rPr lang="ru-RU" dirty="0" smtClean="0">
                <a:latin typeface="Times New Roman" panose="02020603050405020304" pitchFamily="18" charset="0"/>
              </a:rPr>
              <a:t>стандартный протокол, используемый клиентами электронной почты для получения почты с удалённого сервера по TCP-соединению;</a:t>
            </a:r>
            <a:endParaRPr lang="en-US" altLang="ru-RU" dirty="0" smtClean="0">
              <a:latin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IMAP4</a:t>
            </a:r>
            <a:r>
              <a:rPr lang="ru-RU" altLang="ru-RU" dirty="0" smtClean="0">
                <a:latin typeface="Times New Roman" panose="02020603050405020304" pitchFamily="18" charset="0"/>
              </a:rPr>
              <a:t>  (</a:t>
            </a:r>
            <a:r>
              <a:rPr lang="en-US" dirty="0" smtClean="0">
                <a:latin typeface="Times New Roman" panose="02020603050405020304" pitchFamily="18" charset="0"/>
              </a:rPr>
              <a:t>Internet Message Access Protocol</a:t>
            </a:r>
            <a:r>
              <a:rPr lang="ru-RU" dirty="0" smtClean="0">
                <a:latin typeface="Times New Roman" panose="02020603050405020304" pitchFamily="18" charset="0"/>
              </a:rPr>
              <a:t>, Version 4</a:t>
            </a:r>
            <a:r>
              <a:rPr lang="ru-RU" altLang="ru-RU" dirty="0" smtClean="0">
                <a:latin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</a:rPr>
              <a:t>—</a:t>
            </a:r>
            <a:r>
              <a:rPr lang="ru-RU" dirty="0" smtClean="0">
                <a:latin typeface="Times New Roman" panose="02020603050405020304" pitchFamily="18" charset="0"/>
              </a:rPr>
              <a:t> </a:t>
            </a:r>
            <a:r>
              <a:rPr lang="ru-RU" dirty="0" smtClean="0"/>
              <a:t> </a:t>
            </a:r>
            <a:r>
              <a:rPr lang="ru-RU" dirty="0" smtClean="0">
                <a:latin typeface="Times New Roman" panose="02020603050405020304" pitchFamily="18" charset="0"/>
              </a:rPr>
              <a:t>протокол прикладного уровня для доступа к электронной почте;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CMIP 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(Common Management Information Protocol)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общий протокол управления информацией;</a:t>
            </a: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SNMP 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(Simple Network Management Protocol)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простой протокол сетевого управления;</a:t>
            </a:r>
          </a:p>
          <a:p>
            <a:pPr marL="285750" lvl="0" indent="-285750" algn="just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FTAM (File Transfer, Access, and Management)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prstClr val="black"/>
                </a:solidFill>
                <a:latin typeface="Times New Roman" panose="02020603050405020304" pitchFamily="18" charset="0"/>
              </a:rPr>
              <a:t>протокол передачи, доступа и управления файлами.</a:t>
            </a:r>
            <a:endParaRPr lang="ru-RU" altLang="ru-RU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14400" y="116632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Прикладной уровень.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25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Уровень представления данных. Аспекты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772816"/>
            <a:ext cx="7560840" cy="4839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Уровень представления данных или представительский уровень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данные, передаваемые между прикладными процессами, в нужной форме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Этот уровень обеспечивает то, что информация, передаваемая прикладным уровнем, будет понятна прикладному уровню в другой системе.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случаях необходимости уровень представления в момент передачи информации выполняет преобразование форматов данных в некоторый общий формат представления, а в момент приема, соответственно, выполняет обратное преобразование.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Таким образом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прикладные уровни могут преодолеть, например, синтаксические различия в представлении данных.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 основу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общего представления данных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положена единая для всех уровней модели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ASN.1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Эта система служит для описания структуры файлов, а также позволяет решить проблему шифрования данных.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Уровень представления данных. Аспекты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1806869"/>
            <a:ext cx="7560840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На этом уровне может выполняться шифрование и дешифрование данных, благодаря которым секретность обмена данными обеспечивается сразу для всех прикладных сервисов. Примером такого протокола является протокол </a:t>
            </a:r>
            <a:r>
              <a:rPr lang="en-US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Socket Layer</a:t>
            </a:r>
            <a:r>
              <a:rPr lang="ru-RU" sz="1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(SSL),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который обеспечивает секретный обмен сообщениями для протоколов прикладного уровня стека TCP/IP.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Представительский уровень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(кодирование, компрессия и т.п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.), поступающих 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уровня,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соответствующую форму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далее в виде потока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поступают на транспортный уровень.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altLang="ru-RU" sz="3600" smtClean="0"/>
              <a:t>Уровень представления данных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028700" y="1857375"/>
            <a:ext cx="72009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Представительный уровень выполняет следующие основные функции: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запросов на установление сеансов взаимодействия прикладных процессов;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согласование представления данных между прикладными процессами;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форм представления данных;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(кодирование, компрессия и т.д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.)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засекречивание данных (шифрование);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 запросов при необходимости на прекращение сеансов.</a:t>
            </a:r>
          </a:p>
          <a:p>
            <a:pPr algn="just" eaLnBrk="1" hangingPunct="1"/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69015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Аспекты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74001" y="2276872"/>
            <a:ext cx="8133221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u="sng" dirty="0" smtClean="0">
                <a:latin typeface="Times New Roman" panose="02020603050405020304" pitchFamily="18" charset="0"/>
              </a:rPr>
              <a:t>Аспекты:</a:t>
            </a:r>
            <a:endParaRPr lang="ru-RU" u="sng" dirty="0">
              <a:latin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1. Сеансовый </a:t>
            </a:r>
            <a:r>
              <a:rPr lang="ru-RU" dirty="0">
                <a:latin typeface="Times New Roman" panose="02020603050405020304" pitchFamily="18" charset="0"/>
              </a:rPr>
              <a:t>уровень обеспечивает </a:t>
            </a:r>
            <a:r>
              <a:rPr lang="ru-RU" b="1" dirty="0">
                <a:latin typeface="Times New Roman" panose="02020603050405020304" pitchFamily="18" charset="0"/>
              </a:rPr>
              <a:t>управление диалогом </a:t>
            </a:r>
            <a:r>
              <a:rPr lang="ru-RU" dirty="0">
                <a:latin typeface="Times New Roman" panose="02020603050405020304" pitchFamily="18" charset="0"/>
              </a:rPr>
              <a:t>для того, чтобы фиксировать, </a:t>
            </a:r>
            <a:r>
              <a:rPr lang="ru-RU" b="1" dirty="0">
                <a:latin typeface="Times New Roman" panose="02020603050405020304" pitchFamily="18" charset="0"/>
              </a:rPr>
              <a:t>какая из сторон является активной в настоящий момент</a:t>
            </a:r>
            <a:r>
              <a:rPr lang="ru-RU" dirty="0">
                <a:latin typeface="Times New Roman" panose="02020603050405020304" pitchFamily="18" charset="0"/>
              </a:rPr>
              <a:t>, а также предоставляет средства синхронизации. Последние позволяют </a:t>
            </a:r>
            <a:r>
              <a:rPr lang="ru-RU" b="1" dirty="0">
                <a:latin typeface="Times New Roman" panose="02020603050405020304" pitchFamily="18" charset="0"/>
              </a:rPr>
              <a:t>вставлять контрольные точки в длинные передачи</a:t>
            </a:r>
            <a:r>
              <a:rPr lang="ru-RU" dirty="0">
                <a:latin typeface="Times New Roman" panose="02020603050405020304" pitchFamily="18" charset="0"/>
              </a:rPr>
              <a:t>, чтобы в случае отказа можно было вернуться назад к последней контрольной точке, вместо того чтобы начинать все сначала</a:t>
            </a:r>
            <a:r>
              <a:rPr lang="ru-RU" dirty="0" smtClean="0">
                <a:latin typeface="Times New Roman" panose="02020603050405020304" pitchFamily="18" charset="0"/>
              </a:rPr>
              <a:t>.</a:t>
            </a:r>
          </a:p>
          <a:p>
            <a:pPr indent="457200" algn="just" eaLnBrk="1" hangingPunct="1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2. Сеансовый </a:t>
            </a:r>
            <a:r>
              <a:rPr lang="ru-RU" dirty="0">
                <a:latin typeface="Times New Roman" panose="02020603050405020304" pitchFamily="18" charset="0"/>
              </a:rPr>
              <a:t>уровень управляет сеансом передачи информации между прикладными процессами, координирует прием, передачу и выдачу одного сеанса связи. Кроме того, сеансовый уровень </a:t>
            </a:r>
            <a:r>
              <a:rPr lang="ru-RU" dirty="0" smtClean="0">
                <a:latin typeface="Times New Roman" panose="02020603050405020304" pitchFamily="18" charset="0"/>
              </a:rPr>
              <a:t>может содержать </a:t>
            </a:r>
            <a:r>
              <a:rPr lang="ru-RU" dirty="0">
                <a:latin typeface="Times New Roman" panose="02020603050405020304" pitchFamily="18" charset="0"/>
              </a:rPr>
              <a:t>дополнительно функции управления паролями, управления диалогом, синхронизации и отмены связи в сеансе передачи после сбоя вследствие ошибок в нижерасположенных уровнях.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59434" y="98072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1" hangingPunct="1">
              <a:spcBef>
                <a:spcPct val="50000"/>
              </a:spcBef>
            </a:pPr>
            <a:r>
              <a:rPr lang="ru-RU" altLang="ru-RU" b="1" dirty="0">
                <a:solidFill>
                  <a:srgbClr val="FF0000"/>
                </a:solidFill>
                <a:latin typeface="Times New Roman" panose="02020603050405020304" pitchFamily="18" charset="0"/>
              </a:rPr>
              <a:t>Сеансовый уровень – это уровень, определяющий процедуру проведения сеансов между пользователями и/или прикладными процессами</a:t>
            </a:r>
            <a:r>
              <a:rPr lang="ru-RU" altLang="ru-RU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69015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Аспекты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17204" y="1314199"/>
            <a:ext cx="8133221" cy="39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u="sng" dirty="0" smtClean="0">
                <a:latin typeface="Times New Roman" panose="02020603050405020304" pitchFamily="18" charset="0"/>
              </a:rPr>
              <a:t>Аспекты:</a:t>
            </a:r>
          </a:p>
          <a:p>
            <a:pPr indent="457200" algn="just" eaLnBrk="1" hangingPunct="1">
              <a:spcBef>
                <a:spcPct val="50000"/>
              </a:spcBef>
            </a:pPr>
            <a:endParaRPr lang="ru-RU" sz="1100" u="sng" dirty="0">
              <a:latin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</a:rPr>
              <a:t>3.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сеансовом уровне определяется, какой будет передача между двумя прикладными процессами: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полудуплексной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(процессы будут передавать и принимать данные по очереди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сеансовый уровень выдает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данных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тому процессу, который начинает передачу; когда второму процессу приходит время отвечать, маркер данных передается ему; разрешается передача только той стороне, которая обладает маркером данных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дуплексной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(процессы будут передавать данные, и принимать их одновременно).</a:t>
            </a:r>
          </a:p>
          <a:p>
            <a:pPr eaLnBrk="1" hangingPunct="1">
              <a:spcBef>
                <a:spcPct val="5000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098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Функции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971600" y="1143000"/>
            <a:ext cx="7488832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Сеансовый уровень обеспечивает выполнение следующих функций: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установление </a:t>
            </a:r>
            <a:r>
              <a:rPr lang="ru-RU" altLang="ru-RU" dirty="0">
                <a:latin typeface="Times New Roman" panose="02020603050405020304" pitchFamily="18" charset="0"/>
              </a:rPr>
              <a:t>и завершение на сеансовом уровне соединения между взаимодействующими системами;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управление выполнением </a:t>
            </a:r>
            <a:r>
              <a:rPr lang="ru-RU" altLang="ru-RU" dirty="0">
                <a:latin typeface="Times New Roman" panose="02020603050405020304" pitchFamily="18" charset="0"/>
              </a:rPr>
              <a:t>нормального и срочного обмена данными между прикладными процессами;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управление </a:t>
            </a:r>
            <a:r>
              <a:rPr lang="ru-RU" altLang="ru-RU" dirty="0">
                <a:latin typeface="Times New Roman" panose="02020603050405020304" pitchFamily="18" charset="0"/>
              </a:rPr>
              <a:t>взаимодействием прикладных процессов;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синхронизация </a:t>
            </a:r>
            <a:r>
              <a:rPr lang="ru-RU" altLang="ru-RU" dirty="0">
                <a:latin typeface="Times New Roman" panose="02020603050405020304" pitchFamily="18" charset="0"/>
              </a:rPr>
              <a:t>сеансовых соединений;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извещение </a:t>
            </a:r>
            <a:r>
              <a:rPr lang="ru-RU" altLang="ru-RU" dirty="0">
                <a:latin typeface="Times New Roman" panose="02020603050405020304" pitchFamily="18" charset="0"/>
              </a:rPr>
              <a:t>прикладных процессов об исключительных ситуациях;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установление </a:t>
            </a:r>
            <a:r>
              <a:rPr lang="ru-RU" altLang="ru-RU" dirty="0">
                <a:latin typeface="Times New Roman" panose="02020603050405020304" pitchFamily="18" charset="0"/>
              </a:rPr>
              <a:t>в прикладном процессе меток, позволяющих после отказа либо ошибки восстановить его выполнение от ближайшей метки;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прерывание </a:t>
            </a:r>
            <a:r>
              <a:rPr lang="ru-RU" altLang="ru-RU" dirty="0">
                <a:latin typeface="Times New Roman" panose="02020603050405020304" pitchFamily="18" charset="0"/>
              </a:rPr>
              <a:t>в нужных случаях прикладного процесса и его корректное возобновление;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прекращение </a:t>
            </a:r>
            <a:r>
              <a:rPr lang="ru-RU" altLang="ru-RU" dirty="0">
                <a:latin typeface="Times New Roman" panose="02020603050405020304" pitchFamily="18" charset="0"/>
              </a:rPr>
              <a:t>сеанса без потери данных;</a:t>
            </a:r>
          </a:p>
          <a:p>
            <a:pPr marL="342900" indent="-342900" eaLnBrk="1" hangingPunct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передача </a:t>
            </a:r>
            <a:r>
              <a:rPr lang="ru-RU" altLang="ru-RU" dirty="0">
                <a:latin typeface="Times New Roman" panose="02020603050405020304" pitchFamily="18" charset="0"/>
              </a:rPr>
              <a:t>особых сообщений о ходе проведения сеанса.</a:t>
            </a:r>
          </a:p>
        </p:txBody>
      </p:sp>
    </p:spTree>
    <p:extLst>
      <p:ext uri="{BB962C8B-B14F-4D97-AF65-F5344CB8AC3E}">
        <p14:creationId xmlns:p14="http://schemas.microsoft.com/office/powerpoint/2010/main" val="2170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Сеансовый уровень. Протоколы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043608" y="1143000"/>
            <a:ext cx="7416824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 сеансового уровня обычно являются составной частью протоколов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 верхних уровней модели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Но есть и отдельные протоколы, относящиеся прежде всего к сеансовому уровню: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ADSP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AppleTalk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AppleTalk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Session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RPC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Remote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PAP (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Protocol).</a:t>
            </a:r>
            <a:endParaRPr lang="ru-RU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Аспекты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115616" y="1268760"/>
            <a:ext cx="7241431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Транспортный уровень предназначен для управления передачей пакетов через коммуникационную сеть. 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На транспортном уровне сообщение 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приходящее с вышележащих уровней, разбивается на блоки. Фактически это является началом формирования пакета.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en-US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пути от отправителя к получателю пакеты могут быть искажены или утеряны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транспортного уровня заключается в том, чтобы обеспечить приложениям или верхним уровням модели (прикладному и сеансовому)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передачу данных с той степенью надежности, которая им требуется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Модель OSI определяет </a:t>
            </a:r>
            <a:r>
              <a:rPr lang="ru-RU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пять классов сервиса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предоставляемых транспортным уровнем. Эти виды сервиса отличаются качеством предоставляемых услуг: срочностью, возможностью восстановления прерванной связи, наличием средств мультиплексирования нескольких соединений между различными прикладными протоколами через общий транспортный протокол, а главное способностью к обнаружению и исправлению ошибок передачи, таких как искажение, потеря и дублирование пакетов.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14" y="3212976"/>
            <a:ext cx="4802320" cy="3524785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57188" y="142875"/>
            <a:ext cx="842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>
                <a:latin typeface="Calibri" panose="020F0502020204030204" pitchFamily="34" charset="0"/>
              </a:rPr>
              <a:t>Базовая модель связи открытых систем OSI</a:t>
            </a:r>
            <a:r>
              <a:rPr lang="ru-RU" altLang="ru-RU" sz="2800">
                <a:latin typeface="Calibri" panose="020F0502020204030204" pitchFamily="34" charset="0"/>
              </a:rPr>
              <a:t>  </a:t>
            </a:r>
          </a:p>
          <a:p>
            <a:pPr algn="ctr" eaLnBrk="1" hangingPunct="1"/>
            <a:r>
              <a:rPr lang="ru-RU" altLang="ru-RU" sz="2800">
                <a:latin typeface="Calibri" panose="020F0502020204030204" pitchFamily="34" charset="0"/>
              </a:rPr>
              <a:t>(Open System Interconnection)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196752"/>
            <a:ext cx="7815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единого представления данных в сетях с неоднородными устройствами и программным обеспечением международная организация по стандартам ISO 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Standardization Organization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разработала базовую модель связи открытых систем OSI 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System Interconnection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Эта модель описывает правила и процедуры передачи данных в различных сетевых средах при организации сеанса связи.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42534" y="4005064"/>
            <a:ext cx="3006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элементами модели являются уровни, прикладные процессы и физические средства соединения.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Аспекты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55485"/>
              </p:ext>
            </p:extLst>
          </p:nvPr>
        </p:nvGraphicFramePr>
        <p:xfrm>
          <a:off x="1075085" y="1453426"/>
          <a:ext cx="7200800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0"/>
                        </a:lnSpc>
                      </a:pPr>
                      <a:r>
                        <a:rPr lang="ru-RU" sz="16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16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Данный уровень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гарантирует доставку блоков информации адресатам 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 управляет этой доставкой. 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Фактически, главной задачей является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обеспечение эффективных, удобных и надежных форм передачи информации между системами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Когда в процессе обработки находится более одного пакета, транспортный уровень </a:t>
                      </a:r>
                      <a:r>
                        <a:rPr lang="ru-RU" sz="2000" b="1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контролирует очередность прохождения пакетов</a:t>
                      </a:r>
                      <a:r>
                        <a:rPr lang="ru-RU" sz="2000" b="0" spc="-2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Если проходит дубликат принятого ранее сообщения, то данный уровень опознает это и игнорирует сообщение.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028700" y="404664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Транспортный уровень. Функции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028700" y="1714500"/>
            <a:ext cx="747236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В функции транспортного уровня входят</a:t>
            </a:r>
            <a:r>
              <a:rPr lang="ru-RU" altLang="ru-RU" sz="2000" u="sng" dirty="0" smtClean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endParaRPr lang="ru-RU" altLang="ru-RU" sz="2000" u="sng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управление передачей по сети и обеспечение целостности </a:t>
            </a:r>
            <a:r>
              <a:rPr lang="ru-RU" altLang="ru-RU" dirty="0" smtClean="0">
                <a:latin typeface="Times New Roman" panose="02020603050405020304" pitchFamily="18" charset="0"/>
              </a:rPr>
              <a:t>данных</a:t>
            </a:r>
            <a:r>
              <a:rPr lang="ru-RU" altLang="ru-RU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обнаружение ошибок, частичная их ликвидация (за счет использование избыточных кодов) и сообщение о неисправленных ошибках;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восстановление передачи после отказов и неисправностей;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укрупнение </a:t>
            </a:r>
            <a:r>
              <a:rPr lang="ru-RU" altLang="ru-RU" dirty="0" smtClean="0">
                <a:latin typeface="Times New Roman" panose="02020603050405020304" pitchFamily="18" charset="0"/>
              </a:rPr>
              <a:t>блоков </a:t>
            </a:r>
            <a:r>
              <a:rPr lang="ru-RU" altLang="ru-RU" dirty="0">
                <a:latin typeface="Times New Roman" panose="02020603050405020304" pitchFamily="18" charset="0"/>
              </a:rPr>
              <a:t>или разделение данных на </a:t>
            </a:r>
            <a:r>
              <a:rPr lang="ru-RU" altLang="ru-RU" dirty="0" smtClean="0">
                <a:latin typeface="Times New Roman" panose="02020603050405020304" pitchFamily="18" charset="0"/>
              </a:rPr>
              <a:t>блоки;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предоставление приоритетов при передаче </a:t>
            </a:r>
            <a:r>
              <a:rPr lang="ru-RU" altLang="ru-RU" dirty="0" smtClean="0">
                <a:latin typeface="Times New Roman" panose="02020603050405020304" pitchFamily="18" charset="0"/>
              </a:rPr>
              <a:t>(</a:t>
            </a:r>
            <a:r>
              <a:rPr lang="ru-RU" altLang="ru-RU" dirty="0">
                <a:latin typeface="Times New Roman" panose="02020603050405020304" pitchFamily="18" charset="0"/>
              </a:rPr>
              <a:t>нормальная или срочная);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подтверждение передачи;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-       ликвидация </a:t>
            </a:r>
            <a:r>
              <a:rPr lang="ru-RU" altLang="ru-RU" dirty="0" smtClean="0">
                <a:latin typeface="Times New Roman" panose="02020603050405020304" pitchFamily="18" charset="0"/>
              </a:rPr>
              <a:t>передаваемых структур при </a:t>
            </a:r>
            <a:r>
              <a:rPr lang="ru-RU" altLang="ru-RU" dirty="0">
                <a:latin typeface="Times New Roman" panose="02020603050405020304" pitchFamily="18" charset="0"/>
              </a:rPr>
              <a:t>тупиковых ситуациях в сети.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105458" y="2780928"/>
            <a:ext cx="721095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</a:rPr>
              <a:t>Наиболее </a:t>
            </a:r>
            <a:r>
              <a:rPr lang="ru-RU" altLang="ru-RU" dirty="0">
                <a:latin typeface="Times New Roman" panose="02020603050405020304" pitchFamily="18" charset="0"/>
              </a:rPr>
              <a:t>распространенные протоколы транспортного уровня включают в себя: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TCP </a:t>
            </a:r>
            <a:r>
              <a:rPr lang="en-US" altLang="ru-RU" dirty="0">
                <a:latin typeface="Times New Roman" panose="02020603050405020304" pitchFamily="18" charset="0"/>
              </a:rPr>
              <a:t>(Transmission Control Protocol) </a:t>
            </a:r>
            <a:r>
              <a:rPr lang="ru-RU" altLang="ru-RU" dirty="0">
                <a:latin typeface="Times New Roman" panose="02020603050405020304" pitchFamily="18" charset="0"/>
              </a:rPr>
              <a:t>протокол управления передачей стека </a:t>
            </a:r>
            <a:r>
              <a:rPr lang="en-US" altLang="ru-RU" dirty="0">
                <a:latin typeface="Times New Roman" panose="02020603050405020304" pitchFamily="18" charset="0"/>
              </a:rPr>
              <a:t>TCP/IP;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UDP </a:t>
            </a:r>
            <a:r>
              <a:rPr lang="en-US" altLang="ru-RU" dirty="0">
                <a:latin typeface="Times New Roman" panose="02020603050405020304" pitchFamily="18" charset="0"/>
              </a:rPr>
              <a:t>(User Datagram Protocol) </a:t>
            </a:r>
            <a:r>
              <a:rPr lang="ru-RU" altLang="ru-RU" dirty="0">
                <a:latin typeface="Times New Roman" panose="02020603050405020304" pitchFamily="18" charset="0"/>
              </a:rPr>
              <a:t>пользовательский протокол дейтаграмм стека </a:t>
            </a:r>
            <a:r>
              <a:rPr lang="en-US" altLang="ru-RU" dirty="0">
                <a:latin typeface="Times New Roman" panose="02020603050405020304" pitchFamily="18" charset="0"/>
              </a:rPr>
              <a:t>TCP/IP;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NCP </a:t>
            </a:r>
            <a:r>
              <a:rPr lang="en-US" altLang="ru-RU" dirty="0">
                <a:latin typeface="Times New Roman" panose="02020603050405020304" pitchFamily="18" charset="0"/>
              </a:rPr>
              <a:t>(NetWare Core Protocol) </a:t>
            </a:r>
            <a:r>
              <a:rPr lang="ru-RU" altLang="ru-RU" dirty="0">
                <a:latin typeface="Times New Roman" panose="02020603050405020304" pitchFamily="18" charset="0"/>
              </a:rPr>
              <a:t>базовый протокол сетей </a:t>
            </a:r>
            <a:r>
              <a:rPr lang="en-US" altLang="ru-RU" dirty="0">
                <a:latin typeface="Times New Roman" panose="02020603050405020304" pitchFamily="18" charset="0"/>
              </a:rPr>
              <a:t>NetWare;</a:t>
            </a: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SPX </a:t>
            </a:r>
            <a:r>
              <a:rPr lang="en-US" altLang="ru-RU" dirty="0">
                <a:latin typeface="Times New Roman" panose="02020603050405020304" pitchFamily="18" charset="0"/>
              </a:rPr>
              <a:t>(Sequenced Packet </a:t>
            </a:r>
            <a:r>
              <a:rPr lang="en-US" altLang="ru-RU" dirty="0" err="1">
                <a:latin typeface="Times New Roman" panose="02020603050405020304" pitchFamily="18" charset="0"/>
              </a:rPr>
              <a:t>eXchange</a:t>
            </a:r>
            <a:r>
              <a:rPr lang="en-US" altLang="ru-RU" dirty="0">
                <a:latin typeface="Times New Roman" panose="02020603050405020304" pitchFamily="18" charset="0"/>
              </a:rPr>
              <a:t>) </a:t>
            </a:r>
            <a:r>
              <a:rPr lang="ru-RU" altLang="ru-RU" dirty="0">
                <a:latin typeface="Times New Roman" panose="02020603050405020304" pitchFamily="18" charset="0"/>
              </a:rPr>
              <a:t>упорядоченный обмен пакетами стека </a:t>
            </a:r>
            <a:r>
              <a:rPr lang="en-US" altLang="ru-RU" dirty="0">
                <a:latin typeface="Times New Roman" panose="02020603050405020304" pitchFamily="18" charset="0"/>
              </a:rPr>
              <a:t>Novell</a:t>
            </a:r>
            <a:r>
              <a:rPr lang="en-US" altLang="ru-RU" dirty="0" smtClean="0">
                <a:latin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285750" lvl="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SCTP (Stream Control Transmission Protocol);</a:t>
            </a:r>
            <a:endParaRPr lang="ru-RU" dirty="0">
              <a:latin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ru-RU" dirty="0" smtClean="0">
                <a:latin typeface="Times New Roman" panose="02020603050405020304" pitchFamily="18" charset="0"/>
              </a:rPr>
              <a:t>TP4 </a:t>
            </a:r>
            <a:r>
              <a:rPr lang="en-US" altLang="ru-RU" dirty="0">
                <a:latin typeface="Times New Roman" panose="02020603050405020304" pitchFamily="18" charset="0"/>
              </a:rPr>
              <a:t>(Transmission Protocol) – </a:t>
            </a:r>
            <a:r>
              <a:rPr lang="ru-RU" altLang="ru-RU" dirty="0">
                <a:latin typeface="Times New Roman" panose="02020603050405020304" pitchFamily="18" charset="0"/>
              </a:rPr>
              <a:t>протокол передачи класса 4.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46207"/>
              </p:ext>
            </p:extLst>
          </p:nvPr>
        </p:nvGraphicFramePr>
        <p:xfrm>
          <a:off x="1115616" y="1124744"/>
          <a:ext cx="7200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0000"/>
                        </a:lnSpc>
                      </a:pPr>
                      <a:r>
                        <a:rPr lang="ru-RU" sz="9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9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Начиная с транспортного уровня, все вышележащие протоколы реализуются программными средствами, обычно включаемыми в состав сетевой операционной системы.</a:t>
                      </a:r>
                    </a:p>
                    <a:p>
                      <a:endParaRPr lang="ru-RU" sz="18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1043508" y="18864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dirty="0" smtClean="0"/>
              <a:t>Транспортный уровень. Протоколы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Аспекты</a:t>
            </a:r>
            <a:endParaRPr lang="ru-RU" altLang="ru-RU" sz="3600" dirty="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27584" y="979468"/>
            <a:ext cx="799288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1700" u="sng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</a:t>
            </a:r>
            <a:r>
              <a:rPr lang="ru-RU" sz="17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обеспечивает прокладку виртуальных каналов, соединяющих абонентские и административные системы через коммуникационную сеть, выбор маршрута наиболее быстрого и надежного 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пути передачи данных.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17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Виртуальный </a:t>
            </a:r>
            <a:r>
              <a:rPr lang="ru-RU" sz="17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логический канал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− это такое функционирование компонентов сети, которое создает взаимодействующим компонентам иллюзию прокладки между ними нужного тракта. </a:t>
            </a:r>
            <a:endParaRPr lang="en-US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17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1700" spc="-2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Прокладка </a:t>
            </a:r>
            <a:r>
              <a:rPr lang="ru-RU" sz="1700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наилучшего пути для передачи данных называется </a:t>
            </a:r>
            <a:r>
              <a:rPr lang="ru-RU" sz="1700" i="1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маршрутизацией</a:t>
            </a:r>
            <a:r>
              <a:rPr lang="ru-RU" sz="1700" spc="-2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и ее решение является главной задачей сетевого уровня. 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Эта проблема осложняется тем, что самый короткий путь не всегда самый лучший. Часто критерием при выборе маршрута является время передачи 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Время передачи, как главный критерий выбора маршрута, </a:t>
            </a:r>
            <a:r>
              <a:rPr lang="ru-RU" sz="17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зависит от пропускной способности каналов связи и интенсивности трафика, которая может изменяться с течением времени. Некоторые алгоритмы маршрутизации пытаются приспособиться к изменению нагрузки, в то время как другие принимают решения на основе средних показателей за длительное время. Выбор маршрута может осуществляться и по другим критериям, например, надежности передачи</a:t>
            </a:r>
            <a:r>
              <a:rPr lang="ru-RU" sz="17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Сетевой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сообщает транспортному уровню о появляющихся ошибках, связанных с адресацией и маршрутизацией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7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Аспекты</a:t>
            </a:r>
            <a:endParaRPr lang="ru-RU" altLang="ru-RU" sz="36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268760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6. </a:t>
            </a:r>
            <a:r>
              <a:rPr lang="ru-RU" altLang="ru-RU" sz="2000" b="1" dirty="0" smtClean="0">
                <a:latin typeface="Times New Roman" panose="02020603050405020304" pitchFamily="18" charset="0"/>
              </a:rPr>
              <a:t>Сообщения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на сетевом уровне принято называть </a:t>
            </a:r>
            <a:r>
              <a:rPr lang="ru-RU" altLang="ru-RU" sz="2000" b="1" i="1" u="sng" dirty="0">
                <a:latin typeface="Times New Roman" panose="02020603050405020304" pitchFamily="18" charset="0"/>
              </a:rPr>
              <a:t>пакетами</a:t>
            </a:r>
            <a:r>
              <a:rPr lang="ru-RU" altLang="ru-RU" sz="2000" b="1" u="sng" dirty="0">
                <a:latin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</a:rPr>
              <a:t>packet</a:t>
            </a:r>
            <a:r>
              <a:rPr lang="ru-RU" altLang="ru-RU" sz="2000" b="1" u="sng" dirty="0" smtClean="0">
                <a:latin typeface="Times New Roman" panose="02020603050405020304" pitchFamily="18" charset="0"/>
              </a:rPr>
              <a:t>)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них помещаются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фрагменты (блоки)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 Сетевой уровень отвечает за их адресацию и маршрутизацию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endParaRPr lang="ru-RU" altLang="ru-RU" sz="2000" u="sng" spc="-20" dirty="0">
              <a:latin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 Для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регулирования доставки данных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внутри сети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достаточно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канального уровня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его протоколов (передавать данные можно по физическому (</a:t>
            </a:r>
            <a:r>
              <a:rPr lang="en-US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адресу), а вот доставкой данных </a:t>
            </a:r>
            <a:r>
              <a:rPr lang="ru-RU" sz="2000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сетями занимается именно сетевой уровень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т.к. данный процесс требует определение оптимального маршрута передачи – при этом используется именно сетевой, а не физический, адрес, который состоит из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номера сети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номера компьютера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этой сети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 сетевой уровень должен уметь выполнять преобразования MAC-адресов в сетевые адреса и обратно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Аспекты</a:t>
            </a:r>
            <a:endParaRPr lang="ru-RU" altLang="ru-RU" sz="36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1268760"/>
            <a:ext cx="763284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spcBef>
                <a:spcPct val="50000"/>
              </a:spcBef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8. </a:t>
            </a:r>
            <a:r>
              <a:rPr lang="ru-RU" sz="2000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сети соединяются между собой специальными устройствами, называемыми маршрутизаторами. </a:t>
            </a:r>
            <a:r>
              <a:rPr lang="ru-RU" sz="2000" i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Маршрутизатор –</a:t>
            </a:r>
            <a:r>
              <a:rPr lang="ru-RU" sz="2000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это устройство, которое собирает информацию о топологии межсетевых соединений и на ее основании пересылает пакеты сетевого уровня в сеть назначения. Для того чтобы передать сообщение от отправителя, находящегося в одной сети, получателю, находящемуся в другой сети, нужно совершить некоторое количество </a:t>
            </a:r>
            <a:r>
              <a:rPr lang="ru-RU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транзитных передач (</a:t>
            </a:r>
            <a:r>
              <a:rPr lang="en-US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hops</a:t>
            </a:r>
            <a:r>
              <a:rPr lang="ru-RU" sz="2000" b="1" spc="-2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между </a:t>
            </a:r>
            <a:r>
              <a:rPr lang="ru-RU" sz="2000" b="1" spc="-2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сетями</a:t>
            </a:r>
            <a:r>
              <a:rPr lang="ru-RU" sz="2000" spc="-2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indent="457200" algn="just">
              <a:spcBef>
                <a:spcPct val="50000"/>
              </a:spcBef>
            </a:pPr>
            <a:endParaRPr lang="ru-RU" altLang="ru-RU" sz="1600" u="sng" spc="-2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9. Сетевой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также отвечает за деление пользователей на группы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уровень обеспечивает также прозрачную передачу пакетов на транспортный уровень. 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>
              <a:spcBef>
                <a:spcPct val="50000"/>
              </a:spcBef>
            </a:pPr>
            <a:endParaRPr lang="ru-RU" altLang="ru-RU" u="sng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008062" y="1412776"/>
            <a:ext cx="730835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Сетевой уровень выполняет функции: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сетевых соединений и идентификация их портов.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и исправление ошибок (связанных с адресацией и маршрутизацией), возникающих при передаче через коммуникационную сеть.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потоками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(упорядочение) последовательностей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Маршрутизация и коммутация.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Сегментирование и объединение пакетов.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3592" y="221959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Функции</a:t>
            </a:r>
            <a:endParaRPr lang="ru-RU" alt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002919" y="341785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Протоколы</a:t>
            </a:r>
            <a:endParaRPr lang="ru-RU" altLang="ru-RU" sz="3600" dirty="0" smtClean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971601" y="1628800"/>
            <a:ext cx="74168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На сетевом уровне определяется </a:t>
            </a:r>
            <a:r>
              <a:rPr lang="ru-RU" altLang="ru-RU" sz="2000" b="1" dirty="0">
                <a:latin typeface="Times New Roman" panose="02020603050405020304" pitchFamily="18" charset="0"/>
              </a:rPr>
              <a:t>два вида протоколов</a:t>
            </a:r>
            <a:r>
              <a:rPr lang="ru-RU" altLang="ru-RU" sz="2000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2000" i="1" dirty="0">
                <a:latin typeface="Times New Roman" panose="02020603050405020304" pitchFamily="18" charset="0"/>
              </a:rPr>
              <a:t>правил передачи пакетов</a:t>
            </a:r>
            <a:r>
              <a:rPr lang="ru-RU" altLang="ru-RU" sz="2000" dirty="0">
                <a:latin typeface="Times New Roman" panose="02020603050405020304" pitchFamily="18" charset="0"/>
              </a:rPr>
              <a:t> с данными конечных узлов от узла к маршрутизатору и между маршрутизаторами (именно эти протоколы обычно имеют в виду, когда говорят о протоколах сетевого уровня). </a:t>
            </a:r>
          </a:p>
          <a:p>
            <a:pPr algn="just"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i="1" dirty="0">
                <a:latin typeface="Times New Roman" panose="02020603050405020304" pitchFamily="18" charset="0"/>
              </a:rPr>
              <a:t>Протоколы обмена маршрутной информацией</a:t>
            </a:r>
            <a:r>
              <a:rPr lang="ru-RU" altLang="ru-RU" sz="2000" dirty="0">
                <a:latin typeface="Times New Roman" panose="02020603050405020304" pitchFamily="18" charset="0"/>
              </a:rPr>
              <a:t>. С помощью этих протоколов маршрутизаторы собирают информацию о топологии межсетевых соединений, о состоянии сети, траффике в определенных точках сети, каналах и т.д.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2919" y="5373216"/>
            <a:ext cx="7385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 сетевого уровня реализуются программными модулями операционной системы, а также программными и аппаратными средствами маршрутизаторов.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71601" y="508518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331640" y="1763688"/>
            <a:ext cx="7345189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Наиболее часто на сетевом уровне используются протоколы: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IP (</a:t>
            </a:r>
            <a:r>
              <a:rPr lang="en-US" altLang="ru-RU" dirty="0">
                <a:latin typeface="Times New Roman" panose="02020603050405020304" pitchFamily="18" charset="0"/>
              </a:rPr>
              <a:t>Internet Protocol</a:t>
            </a:r>
            <a:r>
              <a:rPr lang="ru-RU" altLang="ru-RU" dirty="0">
                <a:latin typeface="Times New Roman" panose="02020603050405020304" pitchFamily="18" charset="0"/>
              </a:rPr>
              <a:t>) протокол </a:t>
            </a:r>
            <a:r>
              <a:rPr lang="en-US" altLang="ru-RU" dirty="0">
                <a:latin typeface="Times New Roman" panose="02020603050405020304" pitchFamily="18" charset="0"/>
              </a:rPr>
              <a:t>Internet</a:t>
            </a:r>
            <a:r>
              <a:rPr lang="ru-RU" altLang="ru-RU" dirty="0">
                <a:latin typeface="Times New Roman" panose="02020603050405020304" pitchFamily="18" charset="0"/>
              </a:rPr>
              <a:t>, сетевой протокол стека </a:t>
            </a:r>
            <a:r>
              <a:rPr lang="en-US" altLang="ru-RU" dirty="0">
                <a:latin typeface="Times New Roman" panose="02020603050405020304" pitchFamily="18" charset="0"/>
              </a:rPr>
              <a:t>TCP</a:t>
            </a:r>
            <a:r>
              <a:rPr lang="ru-RU" altLang="ru-RU" dirty="0">
                <a:latin typeface="Times New Roman" panose="02020603050405020304" pitchFamily="18" charset="0"/>
              </a:rPr>
              <a:t>/</a:t>
            </a:r>
            <a:r>
              <a:rPr lang="en-US" altLang="ru-RU" dirty="0">
                <a:latin typeface="Times New Roman" panose="02020603050405020304" pitchFamily="18" charset="0"/>
              </a:rPr>
              <a:t>IP</a:t>
            </a:r>
            <a:r>
              <a:rPr lang="ru-RU" altLang="ru-RU" dirty="0">
                <a:latin typeface="Times New Roman" panose="02020603050405020304" pitchFamily="18" charset="0"/>
              </a:rPr>
              <a:t>, который предоставляет адресную и маршрутную информацию;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IPX (</a:t>
            </a:r>
            <a:r>
              <a:rPr lang="en-US" altLang="ru-RU" dirty="0">
                <a:latin typeface="Times New Roman" panose="02020603050405020304" pitchFamily="18" charset="0"/>
              </a:rPr>
              <a:t>Internetwork Packet Exchange</a:t>
            </a:r>
            <a:r>
              <a:rPr lang="ru-RU" altLang="ru-RU" dirty="0">
                <a:latin typeface="Times New Roman" panose="02020603050405020304" pitchFamily="18" charset="0"/>
              </a:rPr>
              <a:t>) протокол межсетевого обмена пакетами, предназначенный для адресации и маршрутизации пакетов в сетях </a:t>
            </a:r>
            <a:r>
              <a:rPr lang="en-US" altLang="ru-RU" dirty="0">
                <a:latin typeface="Times New Roman" panose="02020603050405020304" pitchFamily="18" charset="0"/>
              </a:rPr>
              <a:t>Novell</a:t>
            </a:r>
            <a:r>
              <a:rPr lang="ru-RU" altLang="ru-RU" dirty="0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X.25 международный стандарт для глобальных коммуникаций с коммутацией пакетов (частично этот протокол реализован на канальном уровне</a:t>
            </a:r>
            <a:r>
              <a:rPr lang="ru-RU" altLang="ru-RU" dirty="0" smtClean="0">
                <a:latin typeface="Times New Roman" panose="02020603050405020304" pitchFamily="18" charset="0"/>
              </a:rPr>
              <a:t>);</a:t>
            </a:r>
          </a:p>
          <a:p>
            <a:pPr lvl="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</a:rPr>
              <a:t>CLNP (</a:t>
            </a:r>
            <a:r>
              <a:rPr lang="en-US" dirty="0">
                <a:latin typeface="Times New Roman" panose="02020603050405020304" pitchFamily="18" charset="0"/>
              </a:rPr>
              <a:t>Connection Less Network Protocol</a:t>
            </a:r>
            <a:r>
              <a:rPr lang="ru-RU" dirty="0">
                <a:latin typeface="Times New Roman" panose="02020603050405020304" pitchFamily="18" charset="0"/>
              </a:rPr>
              <a:t>) сетевой протокол без организации соединений. </a:t>
            </a:r>
            <a:endParaRPr 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dirty="0" smtClean="0"/>
              <a:t>Сетевой </a:t>
            </a:r>
            <a:r>
              <a:rPr lang="ru-RU" altLang="ru-RU" sz="3600" b="1" dirty="0" smtClean="0"/>
              <a:t>уровень. Протоколы</a:t>
            </a: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7289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</a:t>
            </a:r>
            <a:r>
              <a:rPr lang="ru-RU" altLang="ru-RU" sz="3600" b="1" dirty="0" smtClean="0"/>
              <a:t>Аспекты</a:t>
            </a:r>
            <a:endParaRPr lang="ru-RU" altLang="ru-RU" sz="3600" b="1" dirty="0" smtClean="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403649" y="1408081"/>
            <a:ext cx="73448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altLang="ru-RU" dirty="0" smtClean="0">
                <a:latin typeface="Times New Roman" panose="02020603050405020304" pitchFamily="18" charset="0"/>
              </a:rPr>
              <a:t>1. </a:t>
            </a:r>
            <a:r>
              <a:rPr lang="ru-RU" altLang="ru-RU" u="sng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Главная задача канального уровня</a:t>
            </a:r>
            <a:r>
              <a:rPr lang="ru-RU" altLang="ru-RU" dirty="0" smtClean="0">
                <a:latin typeface="Times New Roman" panose="02020603050405020304" pitchFamily="18" charset="0"/>
              </a:rPr>
              <a:t>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−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брать пакеты, поступающие с сетевого уровня и готовить их к передаче, укладывая в кадр соответствующего размера, который далее передается физическому уровню. Этот уровень обязан определить, где начинается и где заканчивается блок, а также обнаруживать ошибки передачи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683193" y="1196752"/>
            <a:ext cx="72072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1500" dirty="0">
                <a:solidFill>
                  <a:srgbClr val="FF3300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7" y="3120295"/>
            <a:ext cx="7344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Поэтому,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единицей информации канального уровня являются 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кадры (</a:t>
            </a:r>
            <a:r>
              <a:rPr lang="en-US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frame</a:t>
            </a:r>
            <a:r>
              <a:rPr lang="ru-RU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Фактически, кадры – это логически организованная структура, в которую можно помещать данные.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8204" y="4278281"/>
            <a:ext cx="734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физическом уровне просто пересылаются биты в виде физических сигналов. При этом не учитывается, что в некоторых сетях, в которых линии связи используются попеременно несколькими парами взаимодействующих компьютеров, физическая среда передачи может быть занята. Поэтому </a:t>
            </a:r>
            <a:r>
              <a:rPr lang="ru-RU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одной из задач канального уровня является определение доступ к среде и управление передачей посредством процедуры передачи данных по каналу.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187623" y="142875"/>
            <a:ext cx="705678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latin typeface="Calibri" panose="020F0502020204030204" pitchFamily="34" charset="0"/>
              </a:rPr>
              <a:t>Базовая модель связи открытых </a:t>
            </a:r>
            <a:endParaRPr lang="ru-RU" altLang="ru-RU" sz="2800" b="1" i="1" dirty="0" smtClean="0">
              <a:latin typeface="Calibri" panose="020F0502020204030204" pitchFamily="34" charset="0"/>
            </a:endParaRPr>
          </a:p>
          <a:p>
            <a:pPr algn="ctr" eaLnBrk="1" hangingPunct="1"/>
            <a:r>
              <a:rPr lang="ru-RU" altLang="ru-RU" sz="2800" b="1" i="1" dirty="0" smtClean="0">
                <a:latin typeface="Calibri" panose="020F0502020204030204" pitchFamily="34" charset="0"/>
              </a:rPr>
              <a:t>систем </a:t>
            </a:r>
            <a:r>
              <a:rPr lang="ru-RU" altLang="ru-RU" sz="2800" b="1" i="1" dirty="0">
                <a:latin typeface="Calibri" panose="020F0502020204030204" pitchFamily="34" charset="0"/>
              </a:rPr>
              <a:t>OSI</a:t>
            </a:r>
            <a:r>
              <a:rPr lang="ru-RU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 smtClean="0">
                <a:latin typeface="Calibri" panose="020F0502020204030204" pitchFamily="34" charset="0"/>
              </a:rPr>
              <a:t>.Принципы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8101" y="1556792"/>
            <a:ext cx="75943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Каждый уровень модели</a:t>
            </a:r>
            <a:r>
              <a:rPr lang="ru-R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 выполняет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определенную задачу в процессе передачи данных по сети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Базовая модель, являющаяся основой для разработки сетевых протоколов, разделяет коммуникационные функции в сети на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семь уровней, каждый из которых обслуживает различные части процесса области взаимодействия открытых систем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OSI описывает только системные средства взаимодействия, не касаясь приложений конечных пользователей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реализуют свои собственные протоколы взаимодействия, обращаясь к системным средствам. Если приложение может взять на себя функции некоторых верхних уровней модели OSI, то для обмена данными оно обращается напрямую к системным средствам, выполняющим функции оставшихся нижних уровней модели OSI.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Аспекты</a:t>
            </a:r>
            <a:endParaRPr lang="ru-RU" altLang="ru-RU" sz="36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550" y="1412776"/>
            <a:ext cx="7488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При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больших размерах передаваемых блоков данных канальный уровень делит их на кадры и передает кадры в виде последовательностей. При получении кадров уровень формирует из них переданные блоки данных. Размер блока данных зависит от способа передачи, качества канала, по которому он передается. 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6370" y="3140968"/>
            <a:ext cx="7474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 Другой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задачей канального уровня является реализация механизмов обнаружения и коррекции ошибок. Канальный уровень обеспечивает корректность передачи каждого кадра, помещая специальную последовательность бит, в начало и конец каждого кадра, чтобы отметить его, а также вычисляет контрольную сумму, суммируя все байты кадра определенным способом и добавляя контрольную сумму к кадру.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6108" y="5036983"/>
            <a:ext cx="746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же уровне определяются правила использования физического уровня узлами сети. Физическое (электрическое) представление данных в сетях (биты данных, методы кодирования данных и маркеры) распознаются на этом и только на этом уровне. 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1550" y="482924"/>
            <a:ext cx="7200900" cy="14859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Подуровни</a:t>
            </a:r>
            <a:endParaRPr lang="ru-RU" altLang="ru-RU" sz="36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71550" y="1412776"/>
            <a:ext cx="74888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делят </a:t>
            </a:r>
            <a:r>
              <a:rPr lang="ru-RU" sz="2000" u="sng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канальный уровень на два подуровня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0215" algn="just">
              <a:spcAft>
                <a:spcPts val="0"/>
              </a:spcAft>
            </a:pP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LLC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Logical Link Control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управление логическим каналом осуществляет логический контроль связи. Подуровень LLC обеспечивает обслуживание сетевого уровня и связан с передачей и приемом пользовательских сообщений. </a:t>
            </a:r>
            <a:endParaRPr lang="ru-RU" sz="20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Assess Control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контроль доступа к среде. Подуровень MAC регулирует доступ к разделяемой физической среде (передача маркера, обнаружение коллизий или столкновений) и управляет доступом к каналу связи. Подуровень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LLC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находится выше подуровня </a:t>
            </a:r>
            <a:r>
              <a:rPr lang="ru-RU" sz="20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МАC.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043608" y="1700808"/>
            <a:ext cx="7488114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>
                <a:latin typeface="Times New Roman" panose="02020603050405020304" pitchFamily="18" charset="0"/>
              </a:rPr>
              <a:t>Канальный уровень может выполнять следующие виды функций: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altLang="ru-RU" sz="2000" dirty="0" smtClean="0">
                <a:latin typeface="Times New Roman" panose="02020603050405020304" pitchFamily="18" charset="0"/>
              </a:rPr>
              <a:t>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(установление, управление, расторжение) канальных соединений и идентификация их портов.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и передача кадров.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и исправление ошибок.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потоками данных.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прозрачности логических каналов (передачи по ним данных, закодированных любым способом).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</a:t>
            </a:r>
            <a:r>
              <a:rPr lang="ru-RU" altLang="ru-RU" sz="3600" b="1" dirty="0" smtClean="0"/>
              <a:t>Функции</a:t>
            </a:r>
            <a:endParaRPr lang="ru-RU" altLang="ru-RU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043608" y="1412776"/>
            <a:ext cx="763284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HDLC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High Level Data Link Control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протокол управления каналом передачи данных высокого уровня, для последовательных соединений;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PPP (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Point-To-Point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протокол прямого соединения между двумя узлами);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SLIP (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Serial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 сути, предшественник PPP, который по-прежнему используется в микроконтроллерах);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ring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FDDI (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Fiber Distributed Date Interface Station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сетевая технология по стандарту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802.6, использующая оптоволоконный носитель;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X.25 международный стандарт для глобальных коммуникаций с коммутацией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пакетов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Протоколы и технологии</a:t>
            </a:r>
            <a:endParaRPr lang="ru-RU" altLang="ru-RU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92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920" cy="1485900"/>
          </a:xfrm>
        </p:spPr>
        <p:txBody>
          <a:bodyPr>
            <a:normAutofit/>
          </a:bodyPr>
          <a:lstStyle/>
          <a:p>
            <a:pPr marL="838200" eaLnBrk="1" hangingPunct="1"/>
            <a:r>
              <a:rPr lang="ru-RU" altLang="ru-RU" sz="3600" b="1" dirty="0" smtClean="0"/>
              <a:t>Канальный </a:t>
            </a:r>
            <a:r>
              <a:rPr lang="ru-RU" altLang="ru-RU" sz="3600" b="1" dirty="0" smtClean="0"/>
              <a:t>уровень. Протоколы и технологии</a:t>
            </a:r>
            <a:endParaRPr lang="ru-RU" altLang="ru-RU" sz="3600" b="1" u="sng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602532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локальных сетях протоколы канального уровня используются компьютерами, мостами, коммутаторами и маршрутизаторами. В компьютерах функции канального уровня реализуются совместными усилиями сетевых адаптеров и их драйверов.</a:t>
            </a:r>
            <a:endParaRPr lang="en-US" sz="24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52488" y="426368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Аспекты</a:t>
            </a:r>
            <a:endParaRPr lang="ru-RU" altLang="ru-RU" sz="4000" b="1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52488" y="1341562"/>
            <a:ext cx="7751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dirty="0" smtClean="0">
                <a:latin typeface="Times New Roman" panose="02020603050405020304" pitchFamily="18" charset="0"/>
              </a:rPr>
              <a:t>1. Физический </a:t>
            </a:r>
            <a:r>
              <a:rPr lang="ru-RU" altLang="ru-RU" dirty="0">
                <a:latin typeface="Times New Roman" panose="02020603050405020304" pitchFamily="18" charset="0"/>
              </a:rPr>
              <a:t>уровень предназначен для сопряжения с </a:t>
            </a:r>
            <a:r>
              <a:rPr lang="ru-RU" altLang="ru-RU" i="1" dirty="0">
                <a:latin typeface="Times New Roman" panose="02020603050405020304" pitchFamily="18" charset="0"/>
              </a:rPr>
              <a:t>физическими средствами соединения</a:t>
            </a:r>
            <a:r>
              <a:rPr lang="ru-RU" altLang="ru-RU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852488" y="4632518"/>
            <a:ext cx="775176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Aft>
                <a:spcPts val="0"/>
              </a:spcAft>
            </a:pPr>
            <a:r>
              <a:rPr lang="ru-RU" altLang="ru-RU" dirty="0" smtClean="0">
                <a:latin typeface="Times New Roman" panose="02020603050405020304" pitchFamily="18" charset="0"/>
              </a:rPr>
              <a:t>2. Физический </a:t>
            </a:r>
            <a:r>
              <a:rPr lang="ru-RU" altLang="ru-RU" dirty="0">
                <a:latin typeface="Times New Roman" panose="02020603050405020304" pitchFamily="18" charset="0"/>
              </a:rPr>
              <a:t>уровень состоит из </a:t>
            </a:r>
            <a:r>
              <a:rPr lang="ru-RU" altLang="ru-RU" i="1" u="sng" dirty="0">
                <a:latin typeface="Times New Roman" panose="02020603050405020304" pitchFamily="18" charset="0"/>
              </a:rPr>
              <a:t>Подуровня стыковки со средой</a:t>
            </a:r>
            <a:r>
              <a:rPr lang="ru-RU" altLang="ru-RU" dirty="0">
                <a:latin typeface="Times New Roman" panose="02020603050405020304" pitchFamily="18" charset="0"/>
              </a:rPr>
              <a:t> и </a:t>
            </a:r>
            <a:r>
              <a:rPr lang="ru-RU" altLang="ru-RU" i="1" u="sng" dirty="0">
                <a:latin typeface="Times New Roman" panose="02020603050405020304" pitchFamily="18" charset="0"/>
              </a:rPr>
              <a:t>Подуровня преобразования передачи</a:t>
            </a:r>
            <a:r>
              <a:rPr lang="ru-RU" altLang="ru-RU" i="1" u="sng" dirty="0" smtClean="0">
                <a:latin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из них обеспечивает сопряжение потока данных с используемым физическим каналом связи. Второй осуществляет преобразования, связанные с применяемыми протоколами.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ru-RU" altLang="ru-RU" i="1" u="sng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58888" y="2200796"/>
            <a:ext cx="741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i="1" u="sng" dirty="0">
                <a:latin typeface="Times New Roman" panose="02020603050405020304" pitchFamily="18" charset="0"/>
              </a:rPr>
              <a:t>Физические средства соединения</a:t>
            </a:r>
            <a:r>
              <a:rPr lang="ru-RU" altLang="ru-RU" dirty="0">
                <a:latin typeface="Times New Roman" panose="02020603050405020304" pitchFamily="18" charset="0"/>
              </a:rPr>
              <a:t> – это совокупность </a:t>
            </a:r>
            <a:r>
              <a:rPr lang="ru-RU" altLang="ru-RU" i="1" dirty="0">
                <a:latin typeface="Times New Roman" panose="02020603050405020304" pitchFamily="18" charset="0"/>
              </a:rPr>
              <a:t>физической среды</a:t>
            </a:r>
            <a:r>
              <a:rPr lang="ru-RU" altLang="ru-RU" dirty="0">
                <a:latin typeface="Times New Roman" panose="02020603050405020304" pitchFamily="18" charset="0"/>
              </a:rPr>
              <a:t>, аппаратных и программных средств, обеспечивающая передачу сигналов между системами. </a:t>
            </a:r>
          </a:p>
          <a:p>
            <a:pPr algn="just" eaLnBrk="1" hangingPunct="1"/>
            <a:r>
              <a:rPr lang="ru-RU" altLang="ru-RU" i="1" u="sng" dirty="0">
                <a:latin typeface="Times New Roman" panose="02020603050405020304" pitchFamily="18" charset="0"/>
              </a:rPr>
              <a:t>Физическая среда</a:t>
            </a:r>
            <a:r>
              <a:rPr lang="ru-RU" altLang="ru-RU" dirty="0">
                <a:latin typeface="Times New Roman" panose="02020603050405020304" pitchFamily="18" charset="0"/>
              </a:rPr>
              <a:t> – это материальная субстанция, через которую осуществляется передача сигналов</a:t>
            </a:r>
            <a:r>
              <a:rPr lang="ru-RU" altLang="ru-RU" dirty="0" smtClean="0">
                <a:latin typeface="Times New Roman" panose="02020603050405020304" pitchFamily="18" charset="0"/>
              </a:rPr>
              <a:t>.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среда является основой, на которой строятся физические средства соединения. В качестве физической среды широко используются эфир, металлы, оптическое стекло и кварц.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331640" y="332656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Аспекты</a:t>
            </a:r>
            <a:endParaRPr lang="ru-RU" altLang="ru-RU" sz="4000" b="1" dirty="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71600" y="1341562"/>
            <a:ext cx="763265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Физический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обеспечивает физический интерфейс с каналом передачи данных, а также описывает процедуры передачи сигналов в канал и получения их из канала. </a:t>
            </a:r>
            <a:endParaRPr lang="ru-RU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50000"/>
              </a:spcBef>
            </a:pP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На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этом уровне определяются электрические, механические, функциональные и процедурные параметры для физической связи в системах. </a:t>
            </a:r>
            <a:r>
              <a:rPr lang="ru-RU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Фактически, физический </a:t>
            </a: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получает пакеты данных от вышележащего канального уровня и преобразует их в оптические или электрические сигналы, соответствующие 0 и 1 бинарного потока.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365104"/>
            <a:ext cx="76326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Механические и электрические / оптические свойства среды передачи определяются на физическом уровне и включают: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кабелей и разъемов; 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разводку контактов в разъемах;</a:t>
            </a:r>
            <a:endParaRPr lang="en-US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схему кодирования сигналов для значений 0 и 1.</a:t>
            </a:r>
            <a:endParaRPr lang="en-US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71600" y="4005064"/>
            <a:ext cx="763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52488" y="210344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Функции</a:t>
            </a:r>
            <a:endParaRPr lang="ru-RU" altLang="ru-RU" sz="4000" b="1" dirty="0" smtClean="0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1043608" y="1353344"/>
            <a:ext cx="85693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ru-RU" altLang="ru-RU" sz="2000" u="sng" dirty="0">
                <a:latin typeface="Times New Roman" panose="02020603050405020304" pitchFamily="18" charset="0"/>
              </a:rPr>
              <a:t>Физический уровень выполняет следующие функции</a:t>
            </a:r>
            <a:r>
              <a:rPr lang="ru-RU" altLang="ru-RU" sz="2000" dirty="0">
                <a:latin typeface="Times New Roman" panose="02020603050405020304" pitchFamily="18" charset="0"/>
              </a:rPr>
              <a:t>: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Установление и разъединение физических соединений.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Передача сигналов в последовательном коде и прием.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Прослушивание, в нужных случаях, каналов.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Идентификация каналов.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altLang="ru-RU" sz="2000" dirty="0">
                <a:latin typeface="Times New Roman" panose="02020603050405020304" pitchFamily="18" charset="0"/>
              </a:rPr>
              <a:t> Оповещение о появлении неисправностей и отказов.</a:t>
            </a:r>
          </a:p>
        </p:txBody>
      </p:sp>
    </p:spTree>
    <p:extLst>
      <p:ext uri="{BB962C8B-B14F-4D97-AF65-F5344CB8AC3E}">
        <p14:creationId xmlns:p14="http://schemas.microsoft.com/office/powerpoint/2010/main" val="8551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Функции</a:t>
            </a:r>
            <a:endParaRPr lang="ru-RU" altLang="ru-RU" sz="4000" b="1" dirty="0" smtClean="0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1043609" y="1353344"/>
            <a:ext cx="74168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342900"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ru-RU" sz="2000" b="1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Оповещение о появлении неисправностей и отказов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связано с тем, что на физическом уровне происходит обнаружение определенного класса событий, мешающих нормальной работе сети (столкновение кадров, посланных сразу несколькими системами, обрыв канала, отключение питания, потеря механического контакта и т. д.).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9" y="3789040"/>
            <a:ext cx="741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spcBef>
                <a:spcPts val="1200"/>
              </a:spcBef>
              <a:spcAft>
                <a:spcPts val="1200"/>
              </a:spcAft>
            </a:pPr>
            <a:r>
              <a:rPr lang="ru-RU" sz="2000" b="1" u="sng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Прослушивание канала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в тех случаях, когда к одному каналу подключается группа систем, но одновременно передавать сигналы разрешается только одной из них. Поэтому прослушивание канала позволяет определить, свободен ли он для передачи. </a:t>
            </a: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110680" y="1340768"/>
            <a:ext cx="7488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физического уровня реализуются во всех устройствах, подключенных к сети.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 стороны компьютера функции физического уровня выполняются сетевым адаптером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Повторители и концентраторы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единственным типом </a:t>
            </a:r>
            <a:r>
              <a:rPr lang="ru-RU" sz="20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коммутационного оборудования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которое работает только на физическом уровне.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Функции.</a:t>
            </a:r>
            <a:br>
              <a:rPr lang="ru-RU" altLang="ru-RU" sz="3600" b="1" dirty="0" smtClean="0"/>
            </a:br>
            <a:endParaRPr lang="ru-RU" altLang="ru-RU" sz="4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10680" y="530120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данных в сигналы, передающие по кабелю в глобальных сетях выполняют модемы. В локальных сетях для преобразования данных применяют сетевые адаптеры, обеспечивающие скоростную передачу данных в цифровой форме. 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0680" y="3626152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физическом уровне должна быть </a:t>
            </a:r>
            <a:r>
              <a:rPr lang="ru-RU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определена схема кодирования для представления двоичных значений </a:t>
            </a:r>
            <a:r>
              <a:rPr lang="ru-RU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целью их передачи по каналу связи. Во многих локальных сетях используется манчестерское кодирование.</a:t>
            </a:r>
            <a:endParaRPr lang="en-US" sz="20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187623" y="142875"/>
            <a:ext cx="705678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latin typeface="Calibri" panose="020F0502020204030204" pitchFamily="34" charset="0"/>
              </a:rPr>
              <a:t>Базовая модель связи открытых </a:t>
            </a:r>
            <a:endParaRPr lang="ru-RU" altLang="ru-RU" sz="2800" b="1" i="1" dirty="0" smtClean="0">
              <a:latin typeface="Calibri" panose="020F0502020204030204" pitchFamily="34" charset="0"/>
            </a:endParaRPr>
          </a:p>
          <a:p>
            <a:pPr algn="ctr" eaLnBrk="1" hangingPunct="1"/>
            <a:r>
              <a:rPr lang="ru-RU" altLang="ru-RU" sz="2800" b="1" i="1" dirty="0" smtClean="0">
                <a:latin typeface="Calibri" panose="020F0502020204030204" pitchFamily="34" charset="0"/>
              </a:rPr>
              <a:t>систем </a:t>
            </a:r>
            <a:r>
              <a:rPr lang="ru-RU" altLang="ru-RU" sz="2800" b="1" i="1" dirty="0">
                <a:latin typeface="Calibri" panose="020F0502020204030204" pitchFamily="34" charset="0"/>
              </a:rPr>
              <a:t>OSI</a:t>
            </a:r>
            <a:r>
              <a:rPr lang="ru-RU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 smtClean="0">
                <a:latin typeface="Calibri" panose="020F0502020204030204" pitchFamily="34" charset="0"/>
              </a:rPr>
              <a:t>.Принципы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8101" y="1556792"/>
            <a:ext cx="759434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Каждый уровень модели выполняет свою функцию.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Чем выше уровень, тем более сложную задачу он решает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Отдельные уровни модели OSI удобно рассматривать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группы программ, предназначенных для выполнения конкретных функций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уровень обеспечивает сервис для вышестоящего уровня, запрашивая в свою очередь, сервис у нижестоящего уровня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Верхние уровни запрашивают сервис почти одинаково: как правило, это требование маршрутизации каких-то данных из одной сети в другую. Практическая реализация принципов адресации данных возложена на нижние уровни.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187624" y="1988840"/>
            <a:ext cx="30243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В ряде случаев для более четкого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опре-деления </a:t>
            </a:r>
            <a:r>
              <a:rPr lang="ru-RU" altLang="ru-RU" sz="2000" dirty="0">
                <a:latin typeface="Times New Roman" panose="02020603050405020304" pitchFamily="18" charset="0"/>
              </a:rPr>
              <a:t>структуры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физи-ческий </a:t>
            </a:r>
            <a:r>
              <a:rPr lang="ru-RU" altLang="ru-RU" sz="2000" dirty="0">
                <a:latin typeface="Times New Roman" panose="02020603050405020304" pitchFamily="18" charset="0"/>
              </a:rPr>
              <a:t>уровень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разби-вается </a:t>
            </a:r>
            <a:r>
              <a:rPr lang="ru-RU" altLang="ru-RU" sz="2000" dirty="0">
                <a:latin typeface="Times New Roman" panose="02020603050405020304" pitchFamily="18" charset="0"/>
              </a:rPr>
              <a:t>на несколько подуровней. Например, физический уровень беспроводной сети делится на три подуровня. </a:t>
            </a:r>
          </a:p>
        </p:txBody>
      </p:sp>
      <p:pic>
        <p:nvPicPr>
          <p:cNvPr id="18435" name="Picture 5" descr="Fu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37757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</a:t>
            </a:r>
            <a:br>
              <a:rPr lang="ru-RU" altLang="ru-RU" sz="3600" b="1" dirty="0" smtClean="0"/>
            </a:br>
            <a:r>
              <a:rPr lang="ru-RU" altLang="ru-RU" sz="3600" b="1" dirty="0" smtClean="0"/>
              <a:t>Деление на подуровни</a:t>
            </a:r>
            <a:endParaRPr lang="ru-RU" altLang="ru-RU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778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971600" y="1628800"/>
            <a:ext cx="74880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sz="2000" dirty="0">
                <a:latin typeface="Times New Roman" panose="02020603050405020304" pitchFamily="18" charset="0"/>
              </a:rPr>
              <a:t>Физический уровень может обеспечивать как </a:t>
            </a:r>
            <a:r>
              <a:rPr lang="ru-RU" altLang="ru-RU" sz="2000" u="sng" dirty="0">
                <a:latin typeface="Times New Roman" panose="02020603050405020304" pitchFamily="18" charset="0"/>
              </a:rPr>
              <a:t>асинхронную (последовательную)</a:t>
            </a:r>
            <a:r>
              <a:rPr lang="ru-RU" altLang="ru-RU" sz="2000" dirty="0">
                <a:latin typeface="Times New Roman" panose="02020603050405020304" pitchFamily="18" charset="0"/>
              </a:rPr>
              <a:t> так и </a:t>
            </a:r>
            <a:r>
              <a:rPr lang="ru-RU" altLang="ru-RU" sz="2000" u="sng" dirty="0">
                <a:latin typeface="Times New Roman" panose="02020603050405020304" pitchFamily="18" charset="0"/>
              </a:rPr>
              <a:t>синхронную (параллельную)</a:t>
            </a:r>
            <a:r>
              <a:rPr lang="ru-RU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</a:rPr>
              <a:t>передачу.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259632" y="3326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smtClean="0"/>
              <a:t>Физический </a:t>
            </a:r>
            <a:r>
              <a:rPr lang="ru-RU" altLang="ru-RU" sz="3600" b="1" dirty="0" smtClean="0"/>
              <a:t>уровень. </a:t>
            </a:r>
            <a:br>
              <a:rPr lang="ru-RU" altLang="ru-RU" sz="3600" b="1" dirty="0" smtClean="0"/>
            </a:br>
            <a:r>
              <a:rPr lang="ru-RU" altLang="ru-RU" sz="3600" b="1" dirty="0" smtClean="0"/>
              <a:t>Технологии</a:t>
            </a:r>
            <a:endParaRPr lang="ru-RU" altLang="ru-RU" sz="4000" b="1" dirty="0" smtClean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71600" y="2852936"/>
            <a:ext cx="748806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dirty="0">
                <a:latin typeface="Times New Roman" panose="02020603050405020304" pitchFamily="18" charset="0"/>
              </a:rPr>
              <a:t>К числу наиболее распространенных </a:t>
            </a:r>
            <a:r>
              <a:rPr lang="ru-RU" altLang="ru-RU" u="sng" dirty="0">
                <a:latin typeface="Times New Roman" panose="02020603050405020304" pitchFamily="18" charset="0"/>
              </a:rPr>
              <a:t>спецификаций физического уровня</a:t>
            </a:r>
            <a:r>
              <a:rPr lang="ru-RU" altLang="ru-RU" dirty="0">
                <a:latin typeface="Times New Roman" panose="02020603050405020304" pitchFamily="18" charset="0"/>
              </a:rPr>
              <a:t> относятся: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Ethernet</a:t>
            </a:r>
            <a:r>
              <a:rPr lang="ru-RU" altLang="ru-RU" dirty="0">
                <a:latin typeface="Times New Roman" panose="02020603050405020304" pitchFamily="18" charset="0"/>
              </a:rPr>
              <a:t> – сетевая технология по стандарту </a:t>
            </a:r>
            <a:r>
              <a:rPr lang="en-US" altLang="ru-RU" dirty="0">
                <a:latin typeface="Times New Roman" panose="02020603050405020304" pitchFamily="18" charset="0"/>
              </a:rPr>
              <a:t>IEEE</a:t>
            </a:r>
            <a:r>
              <a:rPr lang="ru-RU" altLang="ru-RU" dirty="0">
                <a:latin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  <a:endParaRPr lang="en-US" altLang="ru-RU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Token ring</a:t>
            </a:r>
            <a:r>
              <a:rPr lang="ru-RU" altLang="ru-RU" dirty="0">
                <a:latin typeface="Times New Roman" panose="02020603050405020304" pitchFamily="18" charset="0"/>
              </a:rPr>
              <a:t> – сетевая технология по стандарту </a:t>
            </a:r>
            <a:r>
              <a:rPr lang="en-US" altLang="ru-RU" dirty="0">
                <a:latin typeface="Times New Roman" panose="02020603050405020304" pitchFamily="18" charset="0"/>
              </a:rPr>
              <a:t>IEEE</a:t>
            </a:r>
            <a:r>
              <a:rPr lang="ru-RU" altLang="ru-RU" dirty="0">
                <a:latin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</a:t>
            </a:r>
            <a:r>
              <a:rPr lang="ru-RU" altLang="ru-RU" dirty="0" smtClean="0">
                <a:latin typeface="Times New Roman" panose="02020603050405020304" pitchFamily="18" charset="0"/>
              </a:rPr>
              <a:t>;</a:t>
            </a:r>
          </a:p>
          <a:p>
            <a:pPr marL="285750" lvl="0" indent="-28575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</a:rPr>
              <a:t>FDDI (</a:t>
            </a:r>
            <a:r>
              <a:rPr lang="ru-RU" dirty="0" err="1">
                <a:latin typeface="Times New Roman" panose="02020603050405020304" pitchFamily="18" charset="0"/>
              </a:rPr>
              <a:t>Fiber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Distributed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Date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Interface</a:t>
            </a:r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</a:rPr>
              <a:t>Station</a:t>
            </a:r>
            <a:r>
              <a:rPr lang="ru-RU" dirty="0">
                <a:latin typeface="Times New Roman" panose="02020603050405020304" pitchFamily="18" charset="0"/>
              </a:rPr>
              <a:t>) сетевая технология по стандарту IEEE 802.6, использующая оптоволоконный носитель.</a:t>
            </a:r>
            <a:endParaRPr 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dirty="0" smtClean="0">
                <a:latin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3842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TextBox 4"/>
          <p:cNvSpPr txBox="1">
            <a:spLocks noChangeArrowheads="1"/>
          </p:cNvSpPr>
          <p:nvPr/>
        </p:nvSpPr>
        <p:spPr bwMode="auto">
          <a:xfrm>
            <a:off x="539552" y="116632"/>
            <a:ext cx="828503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latin typeface="Calibri" panose="020F0502020204030204" pitchFamily="34" charset="0"/>
              </a:rPr>
              <a:t>Краткое описание функций уровней модели OSI</a:t>
            </a:r>
            <a:endParaRPr lang="ru-RU" altLang="ru-RU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40702"/>
              </p:ext>
            </p:extLst>
          </p:nvPr>
        </p:nvGraphicFramePr>
        <p:xfrm>
          <a:off x="945138" y="764704"/>
          <a:ext cx="7852991" cy="5944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686">
                  <a:extLst>
                    <a:ext uri="{9D8B030D-6E8A-4147-A177-3AD203B41FA5}">
                      <a16:colId xmlns:a16="http://schemas.microsoft.com/office/drawing/2014/main" val="957791274"/>
                    </a:ext>
                  </a:extLst>
                </a:gridCol>
                <a:gridCol w="3268340">
                  <a:extLst>
                    <a:ext uri="{9D8B030D-6E8A-4147-A177-3AD203B41FA5}">
                      <a16:colId xmlns:a16="http://schemas.microsoft.com/office/drawing/2014/main" val="2471461458"/>
                    </a:ext>
                  </a:extLst>
                </a:gridCol>
                <a:gridCol w="3121965">
                  <a:extLst>
                    <a:ext uri="{9D8B030D-6E8A-4147-A177-3AD203B41FA5}">
                      <a16:colId xmlns:a16="http://schemas.microsoft.com/office/drawing/2014/main" val="3674010173"/>
                    </a:ext>
                  </a:extLst>
                </a:gridCol>
              </a:tblGrid>
              <a:tr h="524473"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уровня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340" algn="ctr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(PDU, protocol data units)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93091"/>
                  </a:ext>
                </a:extLst>
              </a:tr>
              <a:tr h="653515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Прикладной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Представляет набор интерфейсов, позволяющий получить доступ к сетевым службам. Согласует требования к процессу передачи и т.д.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2802021"/>
                  </a:ext>
                </a:extLst>
              </a:tr>
              <a:tr h="470172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Представления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Преобразует данные, например, в общий формат, засекречивает и т.д.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5165788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Сеансовый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взаимодействия (сеанса) между процессами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Сообщение (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7751542"/>
                  </a:ext>
                </a:extLst>
              </a:tr>
              <a:tr h="86815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Управляет передачей данных по сети, обеспечивает требуемый уровень надежности (исправление ошибок, подтверждение передачи и т.д.)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Блоки / Дейтаграммы </a:t>
                      </a:r>
                      <a:endParaRPr lang="ru-RU" sz="1400" spc="-2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Разбиение</a:t>
                      </a:r>
                      <a:r>
                        <a:rPr lang="ru-RU" sz="1400" spc="-2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сообщения на блоки фактически является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началом </a:t>
                      </a: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процесса формирования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пакета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9208021"/>
                  </a:ext>
                </a:extLst>
              </a:tr>
              <a:tr h="940986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Сетевой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Маршрутизация, управление потоками данных, адресации сообщений для доставки, преобразование логических сетевых адресов и имен в соответствующие им физические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Пакет 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spc="-2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packet</a:t>
                      </a:r>
                      <a:r>
                        <a:rPr lang="ru-RU" sz="1400" spc="-2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9637397"/>
                  </a:ext>
                </a:extLst>
              </a:tr>
              <a:tr h="61326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Канальный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Управляет формирование кадров (LLC) и доступом к среде (MAC)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Кадр (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frame)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6230304"/>
                  </a:ext>
                </a:extLst>
              </a:tr>
              <a:tr h="868159"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Физический</a:t>
                      </a:r>
                      <a:endParaRPr lang="ru-RU" sz="1400" spc="-2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0800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Битовые протоколы передачи данных. Передача и приём потока байтов через физическое устройство. Контроль (физический, технический) за процессом передачи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36" marR="27536" marT="6355" marB="0"/>
                </a:tc>
                <a:tc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«входе» кадр в виде набора бит данных, на «выходе» – физический сигнал</a:t>
                      </a:r>
                      <a:endParaRPr lang="ru-RU" sz="14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71117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040275" y="438149"/>
            <a:ext cx="72009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b="1" dirty="0" err="1" smtClean="0"/>
              <a:t>Сетезависимые</a:t>
            </a:r>
            <a:r>
              <a:rPr lang="ru-RU" altLang="ru-RU" sz="3600" b="1" dirty="0" smtClean="0"/>
              <a:t> протоколы </a:t>
            </a:r>
            <a:br>
              <a:rPr lang="ru-RU" altLang="ru-RU" sz="3600" b="1" dirty="0" smtClean="0"/>
            </a:br>
            <a:endParaRPr lang="ru-RU" altLang="ru-RU" sz="3600" b="1" dirty="0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021425" y="1428750"/>
            <a:ext cx="756121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Три нижних уровня физический, канальный и сетевой</a:t>
            </a:r>
            <a:r>
              <a:rPr lang="ru-RU" altLang="ru-RU" dirty="0">
                <a:latin typeface="Times New Roman" panose="02020603050405020304" pitchFamily="18" charset="0"/>
              </a:rPr>
              <a:t> являются </a:t>
            </a:r>
            <a:r>
              <a:rPr lang="ru-RU" altLang="ru-RU" dirty="0" err="1">
                <a:latin typeface="Times New Roman" panose="02020603050405020304" pitchFamily="18" charset="0"/>
              </a:rPr>
              <a:t>сетезависимыми</a:t>
            </a:r>
            <a:r>
              <a:rPr lang="ru-RU" altLang="ru-RU" dirty="0">
                <a:latin typeface="Times New Roman" panose="02020603050405020304" pitchFamily="18" charset="0"/>
              </a:rPr>
              <a:t>, протоколы этих уровней тесно связаны с технической реализацией сети, с используемым коммуникационным оборудованием. Например, переход на оборудование FDDI означает смену протоколов физического и канального уровня во всех узлах сети.</a:t>
            </a:r>
            <a:r>
              <a:rPr lang="ru-RU" altLang="ru-RU" dirty="0"/>
              <a:t> 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619250" y="3141663"/>
            <a:ext cx="67691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Три верхних уровня сеансовый, уровень представления и прикладной</a:t>
            </a:r>
            <a:r>
              <a:rPr lang="ru-RU" altLang="ru-RU" dirty="0">
                <a:latin typeface="Times New Roman" panose="02020603050405020304" pitchFamily="18" charset="0"/>
              </a:rPr>
              <a:t> ориентированы на приложения и мало зависят от технических особенностей построения сети. На протоколы этих уровней не влияют никакие изменения в топологии сети, замена оборудования или переход на другую сетевую технологию. 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021424" y="4941888"/>
            <a:ext cx="7366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ct val="50000"/>
              </a:spcBef>
            </a:pPr>
            <a:r>
              <a:rPr lang="ru-RU" altLang="ru-RU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Транспортный уровень является промежуточным</a:t>
            </a:r>
            <a:r>
              <a:rPr lang="ru-RU" altLang="ru-RU" dirty="0">
                <a:latin typeface="Times New Roman" panose="02020603050405020304" pitchFamily="18" charset="0"/>
              </a:rPr>
              <a:t>, он скрывает все детали функционирования нижних уровней от верхних уровней. Это позволяет разрабатывать приложения, не зависящие от технических средств, непосредственно занимающихся транспортировкой сообщений.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686625" cy="11430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Взаимодействие уровней модели </a:t>
            </a:r>
            <a:r>
              <a:rPr lang="en-US" altLang="ru-RU" sz="2800" b="1" dirty="0" smtClean="0"/>
              <a:t>OSI</a:t>
            </a:r>
            <a:endParaRPr lang="ru-RU" altLang="ru-RU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5" y="2563300"/>
            <a:ext cx="3987702" cy="4174089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18468" y="564694"/>
            <a:ext cx="7992888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500"/>
              </a:spcBef>
              <a:spcAft>
                <a:spcPts val="50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разделить на две различных модели, как показано на следующем рисунке: </a:t>
            </a:r>
          </a:p>
          <a:p>
            <a:pPr marL="285750" lvl="0" indent="-285750" algn="just">
              <a:spcBef>
                <a:spcPts val="500"/>
              </a:spcBef>
              <a:spcAft>
                <a:spcPts val="5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горизонтальную модель на базе протоколов, обеспечивающую механизм взаимодействия программ и процессов на различных машинах;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вертикальную модель на основе услуг, обеспечиваемых соседними уровнями друг другу на одной машине.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38947" y="2750038"/>
            <a:ext cx="3672409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уровень компьютера–отправителя взаимодействует с таким же уровнем компьютера-получателя, как будто он связан напрямую. Такая связь называется логической или виртуальной связью.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22796" y="4578581"/>
            <a:ext cx="3688560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900"/>
              </a:lnSpc>
              <a:spcBef>
                <a:spcPts val="300"/>
              </a:spcBef>
              <a:spcAft>
                <a:spcPts val="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горизонтальной модели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двум программам требуется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общий протокол для обмена данными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вертикальной модели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соседние уровни обмениваются данными с использованием </a:t>
            </a:r>
            <a:r>
              <a:rPr lang="ru-RU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интерфейсов прикладных программ API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Programming Interface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971597" y="260648"/>
            <a:ext cx="7686625" cy="11430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Взаимодействие уровней модели </a:t>
            </a:r>
            <a:r>
              <a:rPr lang="en-US" altLang="ru-RU" sz="2800" b="1" dirty="0" smtClean="0"/>
              <a:t>OSI</a:t>
            </a:r>
            <a:r>
              <a:rPr lang="ru-RU" altLang="ru-RU" sz="2800" b="1" dirty="0" smtClean="0"/>
              <a:t>. Вывод</a:t>
            </a:r>
            <a:endParaRPr lang="ru-RU" alt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18466" y="1052736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Рассматриваемая модель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взаимодействие открытых систем разных производителей в одной сети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Поэтому она выполняет для них координирующие действия по: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взаимодействию прикладных процессов;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формам представления данных;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единообразному хранению данных;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сетевыми ресурсами;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данных и защите информации; 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диагностике программ и технических средств.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уровень. Аспекты</a:t>
            </a:r>
          </a:p>
        </p:txBody>
      </p:sp>
      <p:sp>
        <p:nvSpPr>
          <p:cNvPr id="7171" name="TextBox 53"/>
          <p:cNvSpPr txBox="1">
            <a:spLocks noChangeArrowheads="1"/>
          </p:cNvSpPr>
          <p:nvPr/>
        </p:nvSpPr>
        <p:spPr bwMode="auto">
          <a:xfrm>
            <a:off x="827584" y="1268760"/>
            <a:ext cx="7920880" cy="55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Прикладной уровень обеспечивает прикладным процессам средства доступа к области взаимодействия, является верхним (седьмым) уровнем и непосредственно примыкает к прикладным процессам. </a:t>
            </a:r>
          </a:p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В действительности прикладной уровень – это набор разнообразных протоколов, с помощью которых пользователи сети получают доступ к разделяемым ресурсам, например, таким как файлы или гипертекстовые </a:t>
            </a:r>
            <a:r>
              <a:rPr lang="ru-RU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-страницы и т.д., а также организуют свою совместную работу, например, с помощью протокола электронной почты, или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FTP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т.д. </a:t>
            </a:r>
          </a:p>
          <a:p>
            <a:pPr indent="457200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Одна из основных задач этого уровня - определить, как следует обрабатывать запрос прикладной программы, другими словами, какой вид должен принять данный запрос.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Единица данных, которой оперирует прикладной уровень, обычно называется </a:t>
            </a: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сообщением (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 eaLnBrk="1" hangingPunct="1"/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9871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</a:t>
            </a:r>
          </a:p>
        </p:txBody>
      </p:sp>
      <p:sp>
        <p:nvSpPr>
          <p:cNvPr id="7171" name="TextBox 53"/>
          <p:cNvSpPr txBox="1">
            <a:spLocks noChangeArrowheads="1"/>
          </p:cNvSpPr>
          <p:nvPr/>
        </p:nvSpPr>
        <p:spPr bwMode="auto">
          <a:xfrm>
            <a:off x="827584" y="908720"/>
            <a:ext cx="7632848" cy="5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</a:pPr>
            <a:r>
              <a:rPr lang="ru-RU" altLang="ru-RU" sz="1600" b="1" u="sng" dirty="0">
                <a:latin typeface="Times New Roman" panose="02020603050405020304" pitchFamily="18" charset="0"/>
              </a:rPr>
              <a:t>Прикладной уровень выполняет следующие функции: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описание </a:t>
            </a:r>
            <a:r>
              <a:rPr lang="ru-RU" altLang="ru-RU" sz="1600" dirty="0">
                <a:latin typeface="Times New Roman" panose="02020603050405020304" pitchFamily="18" charset="0"/>
              </a:rPr>
              <a:t>форм и методов взаимодействия прикладных процессов;</a:t>
            </a:r>
          </a:p>
          <a:p>
            <a:pPr marL="285750" lvl="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согласование требований к различным видам работ (например, передача файлов, управление заданиями, управление системой и т.д.) и управление ими.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идентификация </a:t>
            </a:r>
            <a:r>
              <a:rPr lang="ru-RU" altLang="ru-RU" sz="1600" dirty="0">
                <a:latin typeface="Times New Roman" panose="02020603050405020304" pitchFamily="18" charset="0"/>
              </a:rPr>
              <a:t>пользователей по их паролям, адресам, электронным подписям;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функционирующих абонентов и возможности доступа к новым прикладным процессам;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достаточности имеющихся ресурсов;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организация </a:t>
            </a:r>
            <a:r>
              <a:rPr lang="ru-RU" altLang="ru-RU" sz="1600" dirty="0">
                <a:latin typeface="Times New Roman" panose="02020603050405020304" pitchFamily="18" charset="0"/>
              </a:rPr>
              <a:t>запросов на соединение с другими прикладными процессами;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передача </a:t>
            </a:r>
            <a:r>
              <a:rPr lang="ru-RU" altLang="ru-RU" sz="1600" dirty="0">
                <a:latin typeface="Times New Roman" panose="02020603050405020304" pitchFamily="18" charset="0"/>
              </a:rPr>
              <a:t>заявок представительскому уровню на необходимые методы описания информации;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выбор </a:t>
            </a:r>
            <a:r>
              <a:rPr lang="ru-RU" altLang="ru-RU" sz="1600" dirty="0">
                <a:latin typeface="Times New Roman" panose="02020603050405020304" pitchFamily="18" charset="0"/>
              </a:rPr>
              <a:t>процедур планируемого диалога процессов;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управление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данными, которыми обмениваются прикладные процессы и синхронизация взаимодействия прикладных процессов;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определение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качества обслуживания (время доставки блоков данных, допустимой частоты ошибок);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соглашение </a:t>
            </a:r>
            <a:r>
              <a:rPr lang="ru-RU" altLang="ru-RU" sz="1600" dirty="0">
                <a:latin typeface="Times New Roman" panose="02020603050405020304" pitchFamily="18" charset="0"/>
              </a:rPr>
              <a:t>об исправлении ошибок и определении достоверности данных;</a:t>
            </a:r>
          </a:p>
          <a:p>
            <a:pPr marL="285750" indent="-285750" algn="just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altLang="ru-RU" sz="1600" dirty="0" smtClean="0">
                <a:latin typeface="Times New Roman" panose="02020603050405020304" pitchFamily="18" charset="0"/>
              </a:rPr>
              <a:t>согласование </a:t>
            </a:r>
            <a:r>
              <a:rPr lang="ru-RU" altLang="ru-RU" sz="1600" dirty="0">
                <a:latin typeface="Times New Roman" panose="02020603050405020304" pitchFamily="18" charset="0"/>
              </a:rPr>
              <a:t>ограничений, накладываемых на синтаксис (наборы символов, структура данных).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25400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/>
              <a:t>Прикладной уровень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9565"/>
              </p:ext>
            </p:extLst>
          </p:nvPr>
        </p:nvGraphicFramePr>
        <p:xfrm>
          <a:off x="1187625" y="1397000"/>
          <a:ext cx="7200800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572129797"/>
                    </a:ext>
                  </a:extLst>
                </a:gridCol>
                <a:gridCol w="6336705">
                  <a:extLst>
                    <a:ext uri="{9D8B030D-6E8A-4147-A177-3AD203B41FA5}">
                      <a16:colId xmlns:a16="http://schemas.microsoft.com/office/drawing/2014/main" val="2230303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0"/>
                        </a:lnSpc>
                      </a:pPr>
                      <a:r>
                        <a:rPr lang="ru-RU" sz="16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16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Указанные функции определяют виды сервиса, которые прикладной уровень предоставляет прикладным процессам.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45720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Кроме этого, прикладной уровень передает прикладным процессам сервис, предоставляемый физическим, канальным, сетевым, транспортным, сеансовым и представительским уровнями. 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5413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34926" y="4725144"/>
            <a:ext cx="7306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говорить, что п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рикладной уровень отвечает за доступ приложений в сеть. Задачами этого уровня является перенос файлов, обмен почтовыми сообщениями, управление сетью и т.д.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498</TotalTime>
  <Words>3910</Words>
  <Application>Microsoft Office PowerPoint</Application>
  <PresentationFormat>Экран (4:3)</PresentationFormat>
  <Paragraphs>287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Franklin Gothic Book</vt:lpstr>
      <vt:lpstr>Symbol</vt:lpstr>
      <vt:lpstr>Times New Roman</vt:lpstr>
      <vt:lpstr>Wingdings</vt:lpstr>
      <vt:lpstr>Crop</vt:lpstr>
      <vt:lpstr>Семиуровневая модель OSI</vt:lpstr>
      <vt:lpstr>Презентация PowerPoint</vt:lpstr>
      <vt:lpstr>Презентация PowerPoint</vt:lpstr>
      <vt:lpstr>Презентация PowerPoint</vt:lpstr>
      <vt:lpstr>Взаимодействие уровней модели OSI</vt:lpstr>
      <vt:lpstr>Взаимодействие уровней модели OSI. Вывод</vt:lpstr>
      <vt:lpstr>Прикладной уровень. Аспекты</vt:lpstr>
      <vt:lpstr>Прикладной уровень</vt:lpstr>
      <vt:lpstr>Прикладной уровень</vt:lpstr>
      <vt:lpstr>Презентация PowerPoint</vt:lpstr>
      <vt:lpstr>Презентация PowerPoint</vt:lpstr>
      <vt:lpstr>Уровень представления данных. Аспекты</vt:lpstr>
      <vt:lpstr>Уровень представления данных. Аспекты</vt:lpstr>
      <vt:lpstr>Уровень представления данных</vt:lpstr>
      <vt:lpstr>Сеансовый уровень. Аспекты</vt:lpstr>
      <vt:lpstr>Сеансовый уровень. Аспекты</vt:lpstr>
      <vt:lpstr>Сеансовый уровень. Функции</vt:lpstr>
      <vt:lpstr>Сеансовый уровень. Протоколы</vt:lpstr>
      <vt:lpstr>Транспортный уровень. Аспекты </vt:lpstr>
      <vt:lpstr>Транспортный уровень. Аспекты </vt:lpstr>
      <vt:lpstr>Транспортный уровень. Функции </vt:lpstr>
      <vt:lpstr>Презентация PowerPoint</vt:lpstr>
      <vt:lpstr>Сетевой уровень. Аспекты</vt:lpstr>
      <vt:lpstr>Сетевой уровень. Аспекты</vt:lpstr>
      <vt:lpstr>Сетевой уровень. Аспекты</vt:lpstr>
      <vt:lpstr>Сетевой уровень. Функции</vt:lpstr>
      <vt:lpstr>Сетевой уровень. Протоколы</vt:lpstr>
      <vt:lpstr>Сетевой уровень. Протоколы</vt:lpstr>
      <vt:lpstr>Канальный уровень. Аспекты</vt:lpstr>
      <vt:lpstr>Канальный уровень. Аспекты</vt:lpstr>
      <vt:lpstr>Канальный уровень. Подуровни</vt:lpstr>
      <vt:lpstr>Канальный уровень. Функции</vt:lpstr>
      <vt:lpstr>Канальный уровень. Протоколы и технологии</vt:lpstr>
      <vt:lpstr>Канальный уровень. Протоколы и технологии</vt:lpstr>
      <vt:lpstr>Физический уровень. Аспекты</vt:lpstr>
      <vt:lpstr>Физический уровень. Аспекты</vt:lpstr>
      <vt:lpstr>Физический уровень. Функции</vt:lpstr>
      <vt:lpstr>Физический уровень. Функции</vt:lpstr>
      <vt:lpstr>Физический уровень. Функции. </vt:lpstr>
      <vt:lpstr>Физический уровень.  Деление на подуровни</vt:lpstr>
      <vt:lpstr>Физический уровень.  Технологии</vt:lpstr>
      <vt:lpstr>Презентация PowerPoint</vt:lpstr>
      <vt:lpstr>Сетезависимые протоколы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Семиуровневая модель OSI</dc:title>
  <dc:creator>DmitriM</dc:creator>
  <cp:lastModifiedBy>Dmitri Romanenko</cp:lastModifiedBy>
  <cp:revision>37</cp:revision>
  <dcterms:created xsi:type="dcterms:W3CDTF">2010-10-02T07:20:02Z</dcterms:created>
  <dcterms:modified xsi:type="dcterms:W3CDTF">2021-10-07T19:05:52Z</dcterms:modified>
</cp:coreProperties>
</file>