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6"/>
  </p:notesMasterIdLst>
  <p:handoutMasterIdLst>
    <p:handoutMasterId r:id="rId57"/>
  </p:handoutMasterIdLst>
  <p:sldIdLst>
    <p:sldId id="310" r:id="rId2"/>
    <p:sldId id="320" r:id="rId3"/>
    <p:sldId id="311" r:id="rId4"/>
    <p:sldId id="313" r:id="rId5"/>
    <p:sldId id="256" r:id="rId6"/>
    <p:sldId id="314" r:id="rId7"/>
    <p:sldId id="274" r:id="rId8"/>
    <p:sldId id="276" r:id="rId9"/>
    <p:sldId id="312" r:id="rId10"/>
    <p:sldId id="275" r:id="rId11"/>
    <p:sldId id="284" r:id="rId12"/>
    <p:sldId id="277" r:id="rId13"/>
    <p:sldId id="278" r:id="rId14"/>
    <p:sldId id="279" r:id="rId15"/>
    <p:sldId id="280" r:id="rId16"/>
    <p:sldId id="281" r:id="rId17"/>
    <p:sldId id="282" r:id="rId18"/>
    <p:sldId id="283" r:id="rId19"/>
    <p:sldId id="285" r:id="rId20"/>
    <p:sldId id="315" r:id="rId21"/>
    <p:sldId id="316" r:id="rId22"/>
    <p:sldId id="309"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17" r:id="rId46"/>
    <p:sldId id="267" r:id="rId47"/>
    <p:sldId id="318" r:id="rId48"/>
    <p:sldId id="319" r:id="rId49"/>
    <p:sldId id="268" r:id="rId50"/>
    <p:sldId id="269" r:id="rId51"/>
    <p:sldId id="270" r:id="rId52"/>
    <p:sldId id="271" r:id="rId53"/>
    <p:sldId id="272" r:id="rId54"/>
    <p:sldId id="273" r:id="rId55"/>
  </p:sldIdLst>
  <p:sldSz cx="12192000" cy="6858000"/>
  <p:notesSz cx="6858000" cy="9144000"/>
  <p:defaultTextStyle>
    <a:defPPr>
      <a:defRPr lang="be-B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Светлый стиль 3 - акцент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Светлый стиль 1 - акцент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954" y="11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D5A60C-71E6-4E61-8A3D-000192710D73}" type="datetimeFigureOut">
              <a:rPr lang="ru-RU" smtClean="0"/>
              <a:t>05.04.2023</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E7BCEB-1B7D-4CC1-85A5-2851335C5BDB}" type="slidenum">
              <a:rPr lang="ru-RU" smtClean="0"/>
              <a:t>‹#›</a:t>
            </a:fld>
            <a:endParaRPr lang="ru-RU"/>
          </a:p>
        </p:txBody>
      </p:sp>
    </p:spTree>
    <p:extLst>
      <p:ext uri="{BB962C8B-B14F-4D97-AF65-F5344CB8AC3E}">
        <p14:creationId xmlns:p14="http://schemas.microsoft.com/office/powerpoint/2010/main" val="3874847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F0A24CA9-BB0B-4B98-B70A-65195943BDC2}" type="datetimeFigureOut">
              <a:rPr lang="ru-RU" smtClean="0"/>
              <a:t>05.04.2023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A6A32C-D3FF-4569-9B76-85D38749F8AD}" type="slidenum">
              <a:rPr lang="ru-RU" smtClean="0"/>
              <a:t>‹#›</a:t>
            </a:fld>
            <a:endParaRPr lang="ru-RU"/>
          </a:p>
        </p:txBody>
      </p:sp>
    </p:spTree>
    <p:extLst>
      <p:ext uri="{BB962C8B-B14F-4D97-AF65-F5344CB8AC3E}">
        <p14:creationId xmlns:p14="http://schemas.microsoft.com/office/powerpoint/2010/main" val="851272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1</a:t>
            </a:fld>
            <a:endParaRPr lang="ru-RU"/>
          </a:p>
        </p:txBody>
      </p:sp>
    </p:spTree>
    <p:extLst>
      <p:ext uri="{BB962C8B-B14F-4D97-AF65-F5344CB8AC3E}">
        <p14:creationId xmlns:p14="http://schemas.microsoft.com/office/powerpoint/2010/main" val="624182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10</a:t>
            </a:fld>
            <a:endParaRPr lang="ru-RU"/>
          </a:p>
        </p:txBody>
      </p:sp>
    </p:spTree>
    <p:extLst>
      <p:ext uri="{BB962C8B-B14F-4D97-AF65-F5344CB8AC3E}">
        <p14:creationId xmlns:p14="http://schemas.microsoft.com/office/powerpoint/2010/main" val="587967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11</a:t>
            </a:fld>
            <a:endParaRPr lang="ru-RU"/>
          </a:p>
        </p:txBody>
      </p:sp>
    </p:spTree>
    <p:extLst>
      <p:ext uri="{BB962C8B-B14F-4D97-AF65-F5344CB8AC3E}">
        <p14:creationId xmlns:p14="http://schemas.microsoft.com/office/powerpoint/2010/main" val="2551177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12</a:t>
            </a:fld>
            <a:endParaRPr lang="ru-RU"/>
          </a:p>
        </p:txBody>
      </p:sp>
    </p:spTree>
    <p:extLst>
      <p:ext uri="{BB962C8B-B14F-4D97-AF65-F5344CB8AC3E}">
        <p14:creationId xmlns:p14="http://schemas.microsoft.com/office/powerpoint/2010/main" val="942378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13</a:t>
            </a:fld>
            <a:endParaRPr lang="ru-RU"/>
          </a:p>
        </p:txBody>
      </p:sp>
    </p:spTree>
    <p:extLst>
      <p:ext uri="{BB962C8B-B14F-4D97-AF65-F5344CB8AC3E}">
        <p14:creationId xmlns:p14="http://schemas.microsoft.com/office/powerpoint/2010/main" val="1049809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14</a:t>
            </a:fld>
            <a:endParaRPr lang="ru-RU"/>
          </a:p>
        </p:txBody>
      </p:sp>
    </p:spTree>
    <p:extLst>
      <p:ext uri="{BB962C8B-B14F-4D97-AF65-F5344CB8AC3E}">
        <p14:creationId xmlns:p14="http://schemas.microsoft.com/office/powerpoint/2010/main" val="513166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15</a:t>
            </a:fld>
            <a:endParaRPr lang="ru-RU"/>
          </a:p>
        </p:txBody>
      </p:sp>
    </p:spTree>
    <p:extLst>
      <p:ext uri="{BB962C8B-B14F-4D97-AF65-F5344CB8AC3E}">
        <p14:creationId xmlns:p14="http://schemas.microsoft.com/office/powerpoint/2010/main" val="2120223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16</a:t>
            </a:fld>
            <a:endParaRPr lang="ru-RU"/>
          </a:p>
        </p:txBody>
      </p:sp>
    </p:spTree>
    <p:extLst>
      <p:ext uri="{BB962C8B-B14F-4D97-AF65-F5344CB8AC3E}">
        <p14:creationId xmlns:p14="http://schemas.microsoft.com/office/powerpoint/2010/main" val="332153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17</a:t>
            </a:fld>
            <a:endParaRPr lang="ru-RU"/>
          </a:p>
        </p:txBody>
      </p:sp>
    </p:spTree>
    <p:extLst>
      <p:ext uri="{BB962C8B-B14F-4D97-AF65-F5344CB8AC3E}">
        <p14:creationId xmlns:p14="http://schemas.microsoft.com/office/powerpoint/2010/main" val="52717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18</a:t>
            </a:fld>
            <a:endParaRPr lang="ru-RU"/>
          </a:p>
        </p:txBody>
      </p:sp>
    </p:spTree>
    <p:extLst>
      <p:ext uri="{BB962C8B-B14F-4D97-AF65-F5344CB8AC3E}">
        <p14:creationId xmlns:p14="http://schemas.microsoft.com/office/powerpoint/2010/main" val="2316858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19</a:t>
            </a:fld>
            <a:endParaRPr lang="ru-RU"/>
          </a:p>
        </p:txBody>
      </p:sp>
    </p:spTree>
    <p:extLst>
      <p:ext uri="{BB962C8B-B14F-4D97-AF65-F5344CB8AC3E}">
        <p14:creationId xmlns:p14="http://schemas.microsoft.com/office/powerpoint/2010/main" val="3301833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2</a:t>
            </a:fld>
            <a:endParaRPr lang="ru-RU"/>
          </a:p>
        </p:txBody>
      </p:sp>
    </p:spTree>
    <p:extLst>
      <p:ext uri="{BB962C8B-B14F-4D97-AF65-F5344CB8AC3E}">
        <p14:creationId xmlns:p14="http://schemas.microsoft.com/office/powerpoint/2010/main" val="3409991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20</a:t>
            </a:fld>
            <a:endParaRPr lang="ru-RU"/>
          </a:p>
        </p:txBody>
      </p:sp>
    </p:spTree>
    <p:extLst>
      <p:ext uri="{BB962C8B-B14F-4D97-AF65-F5344CB8AC3E}">
        <p14:creationId xmlns:p14="http://schemas.microsoft.com/office/powerpoint/2010/main" val="22994685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21</a:t>
            </a:fld>
            <a:endParaRPr lang="ru-RU"/>
          </a:p>
        </p:txBody>
      </p:sp>
    </p:spTree>
    <p:extLst>
      <p:ext uri="{BB962C8B-B14F-4D97-AF65-F5344CB8AC3E}">
        <p14:creationId xmlns:p14="http://schemas.microsoft.com/office/powerpoint/2010/main" val="1079499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22</a:t>
            </a:fld>
            <a:endParaRPr lang="ru-RU"/>
          </a:p>
        </p:txBody>
      </p:sp>
    </p:spTree>
    <p:extLst>
      <p:ext uri="{BB962C8B-B14F-4D97-AF65-F5344CB8AC3E}">
        <p14:creationId xmlns:p14="http://schemas.microsoft.com/office/powerpoint/2010/main" val="16733418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23</a:t>
            </a:fld>
            <a:endParaRPr lang="ru-RU"/>
          </a:p>
        </p:txBody>
      </p:sp>
    </p:spTree>
    <p:extLst>
      <p:ext uri="{BB962C8B-B14F-4D97-AF65-F5344CB8AC3E}">
        <p14:creationId xmlns:p14="http://schemas.microsoft.com/office/powerpoint/2010/main" val="2990358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24</a:t>
            </a:fld>
            <a:endParaRPr lang="ru-RU"/>
          </a:p>
        </p:txBody>
      </p:sp>
    </p:spTree>
    <p:extLst>
      <p:ext uri="{BB962C8B-B14F-4D97-AF65-F5344CB8AC3E}">
        <p14:creationId xmlns:p14="http://schemas.microsoft.com/office/powerpoint/2010/main" val="660685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25</a:t>
            </a:fld>
            <a:endParaRPr lang="ru-RU"/>
          </a:p>
        </p:txBody>
      </p:sp>
    </p:spTree>
    <p:extLst>
      <p:ext uri="{BB962C8B-B14F-4D97-AF65-F5344CB8AC3E}">
        <p14:creationId xmlns:p14="http://schemas.microsoft.com/office/powerpoint/2010/main" val="31897296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26</a:t>
            </a:fld>
            <a:endParaRPr lang="ru-RU"/>
          </a:p>
        </p:txBody>
      </p:sp>
    </p:spTree>
    <p:extLst>
      <p:ext uri="{BB962C8B-B14F-4D97-AF65-F5344CB8AC3E}">
        <p14:creationId xmlns:p14="http://schemas.microsoft.com/office/powerpoint/2010/main" val="38314219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27</a:t>
            </a:fld>
            <a:endParaRPr lang="ru-RU"/>
          </a:p>
        </p:txBody>
      </p:sp>
    </p:spTree>
    <p:extLst>
      <p:ext uri="{BB962C8B-B14F-4D97-AF65-F5344CB8AC3E}">
        <p14:creationId xmlns:p14="http://schemas.microsoft.com/office/powerpoint/2010/main" val="4099054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28</a:t>
            </a:fld>
            <a:endParaRPr lang="ru-RU"/>
          </a:p>
        </p:txBody>
      </p:sp>
    </p:spTree>
    <p:extLst>
      <p:ext uri="{BB962C8B-B14F-4D97-AF65-F5344CB8AC3E}">
        <p14:creationId xmlns:p14="http://schemas.microsoft.com/office/powerpoint/2010/main" val="2598886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29</a:t>
            </a:fld>
            <a:endParaRPr lang="ru-RU"/>
          </a:p>
        </p:txBody>
      </p:sp>
    </p:spTree>
    <p:extLst>
      <p:ext uri="{BB962C8B-B14F-4D97-AF65-F5344CB8AC3E}">
        <p14:creationId xmlns:p14="http://schemas.microsoft.com/office/powerpoint/2010/main" val="1363980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3</a:t>
            </a:fld>
            <a:endParaRPr lang="ru-RU"/>
          </a:p>
        </p:txBody>
      </p:sp>
    </p:spTree>
    <p:extLst>
      <p:ext uri="{BB962C8B-B14F-4D97-AF65-F5344CB8AC3E}">
        <p14:creationId xmlns:p14="http://schemas.microsoft.com/office/powerpoint/2010/main" val="1513988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30</a:t>
            </a:fld>
            <a:endParaRPr lang="ru-RU"/>
          </a:p>
        </p:txBody>
      </p:sp>
    </p:spTree>
    <p:extLst>
      <p:ext uri="{BB962C8B-B14F-4D97-AF65-F5344CB8AC3E}">
        <p14:creationId xmlns:p14="http://schemas.microsoft.com/office/powerpoint/2010/main" val="6933491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31</a:t>
            </a:fld>
            <a:endParaRPr lang="ru-RU"/>
          </a:p>
        </p:txBody>
      </p:sp>
    </p:spTree>
    <p:extLst>
      <p:ext uri="{BB962C8B-B14F-4D97-AF65-F5344CB8AC3E}">
        <p14:creationId xmlns:p14="http://schemas.microsoft.com/office/powerpoint/2010/main" val="29100258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32</a:t>
            </a:fld>
            <a:endParaRPr lang="ru-RU"/>
          </a:p>
        </p:txBody>
      </p:sp>
    </p:spTree>
    <p:extLst>
      <p:ext uri="{BB962C8B-B14F-4D97-AF65-F5344CB8AC3E}">
        <p14:creationId xmlns:p14="http://schemas.microsoft.com/office/powerpoint/2010/main" val="41628911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33</a:t>
            </a:fld>
            <a:endParaRPr lang="ru-RU"/>
          </a:p>
        </p:txBody>
      </p:sp>
    </p:spTree>
    <p:extLst>
      <p:ext uri="{BB962C8B-B14F-4D97-AF65-F5344CB8AC3E}">
        <p14:creationId xmlns:p14="http://schemas.microsoft.com/office/powerpoint/2010/main" val="15532016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34</a:t>
            </a:fld>
            <a:endParaRPr lang="ru-RU"/>
          </a:p>
        </p:txBody>
      </p:sp>
    </p:spTree>
    <p:extLst>
      <p:ext uri="{BB962C8B-B14F-4D97-AF65-F5344CB8AC3E}">
        <p14:creationId xmlns:p14="http://schemas.microsoft.com/office/powerpoint/2010/main" val="38738837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35</a:t>
            </a:fld>
            <a:endParaRPr lang="ru-RU"/>
          </a:p>
        </p:txBody>
      </p:sp>
    </p:spTree>
    <p:extLst>
      <p:ext uri="{BB962C8B-B14F-4D97-AF65-F5344CB8AC3E}">
        <p14:creationId xmlns:p14="http://schemas.microsoft.com/office/powerpoint/2010/main" val="38312129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36</a:t>
            </a:fld>
            <a:endParaRPr lang="ru-RU"/>
          </a:p>
        </p:txBody>
      </p:sp>
    </p:spTree>
    <p:extLst>
      <p:ext uri="{BB962C8B-B14F-4D97-AF65-F5344CB8AC3E}">
        <p14:creationId xmlns:p14="http://schemas.microsoft.com/office/powerpoint/2010/main" val="15944343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37</a:t>
            </a:fld>
            <a:endParaRPr lang="ru-RU"/>
          </a:p>
        </p:txBody>
      </p:sp>
    </p:spTree>
    <p:extLst>
      <p:ext uri="{BB962C8B-B14F-4D97-AF65-F5344CB8AC3E}">
        <p14:creationId xmlns:p14="http://schemas.microsoft.com/office/powerpoint/2010/main" val="41058614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38</a:t>
            </a:fld>
            <a:endParaRPr lang="ru-RU"/>
          </a:p>
        </p:txBody>
      </p:sp>
    </p:spTree>
    <p:extLst>
      <p:ext uri="{BB962C8B-B14F-4D97-AF65-F5344CB8AC3E}">
        <p14:creationId xmlns:p14="http://schemas.microsoft.com/office/powerpoint/2010/main" val="35714438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39</a:t>
            </a:fld>
            <a:endParaRPr lang="ru-RU"/>
          </a:p>
        </p:txBody>
      </p:sp>
    </p:spTree>
    <p:extLst>
      <p:ext uri="{BB962C8B-B14F-4D97-AF65-F5344CB8AC3E}">
        <p14:creationId xmlns:p14="http://schemas.microsoft.com/office/powerpoint/2010/main" val="2802032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4</a:t>
            </a:fld>
            <a:endParaRPr lang="ru-RU"/>
          </a:p>
        </p:txBody>
      </p:sp>
    </p:spTree>
    <p:extLst>
      <p:ext uri="{BB962C8B-B14F-4D97-AF65-F5344CB8AC3E}">
        <p14:creationId xmlns:p14="http://schemas.microsoft.com/office/powerpoint/2010/main" val="4179249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40</a:t>
            </a:fld>
            <a:endParaRPr lang="ru-RU"/>
          </a:p>
        </p:txBody>
      </p:sp>
    </p:spTree>
    <p:extLst>
      <p:ext uri="{BB962C8B-B14F-4D97-AF65-F5344CB8AC3E}">
        <p14:creationId xmlns:p14="http://schemas.microsoft.com/office/powerpoint/2010/main" val="17303795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41</a:t>
            </a:fld>
            <a:endParaRPr lang="ru-RU"/>
          </a:p>
        </p:txBody>
      </p:sp>
    </p:spTree>
    <p:extLst>
      <p:ext uri="{BB962C8B-B14F-4D97-AF65-F5344CB8AC3E}">
        <p14:creationId xmlns:p14="http://schemas.microsoft.com/office/powerpoint/2010/main" val="11815951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42</a:t>
            </a:fld>
            <a:endParaRPr lang="ru-RU"/>
          </a:p>
        </p:txBody>
      </p:sp>
    </p:spTree>
    <p:extLst>
      <p:ext uri="{BB962C8B-B14F-4D97-AF65-F5344CB8AC3E}">
        <p14:creationId xmlns:p14="http://schemas.microsoft.com/office/powerpoint/2010/main" val="34473164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43</a:t>
            </a:fld>
            <a:endParaRPr lang="ru-RU"/>
          </a:p>
        </p:txBody>
      </p:sp>
    </p:spTree>
    <p:extLst>
      <p:ext uri="{BB962C8B-B14F-4D97-AF65-F5344CB8AC3E}">
        <p14:creationId xmlns:p14="http://schemas.microsoft.com/office/powerpoint/2010/main" val="36727894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44</a:t>
            </a:fld>
            <a:endParaRPr lang="ru-RU"/>
          </a:p>
        </p:txBody>
      </p:sp>
    </p:spTree>
    <p:extLst>
      <p:ext uri="{BB962C8B-B14F-4D97-AF65-F5344CB8AC3E}">
        <p14:creationId xmlns:p14="http://schemas.microsoft.com/office/powerpoint/2010/main" val="789662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45</a:t>
            </a:fld>
            <a:endParaRPr lang="ru-RU"/>
          </a:p>
        </p:txBody>
      </p:sp>
    </p:spTree>
    <p:extLst>
      <p:ext uri="{BB962C8B-B14F-4D97-AF65-F5344CB8AC3E}">
        <p14:creationId xmlns:p14="http://schemas.microsoft.com/office/powerpoint/2010/main" val="19685426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46</a:t>
            </a:fld>
            <a:endParaRPr lang="ru-RU"/>
          </a:p>
        </p:txBody>
      </p:sp>
    </p:spTree>
    <p:extLst>
      <p:ext uri="{BB962C8B-B14F-4D97-AF65-F5344CB8AC3E}">
        <p14:creationId xmlns:p14="http://schemas.microsoft.com/office/powerpoint/2010/main" val="15930479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47</a:t>
            </a:fld>
            <a:endParaRPr lang="ru-RU"/>
          </a:p>
        </p:txBody>
      </p:sp>
    </p:spTree>
    <p:extLst>
      <p:ext uri="{BB962C8B-B14F-4D97-AF65-F5344CB8AC3E}">
        <p14:creationId xmlns:p14="http://schemas.microsoft.com/office/powerpoint/2010/main" val="34263758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48</a:t>
            </a:fld>
            <a:endParaRPr lang="ru-RU"/>
          </a:p>
        </p:txBody>
      </p:sp>
    </p:spTree>
    <p:extLst>
      <p:ext uri="{BB962C8B-B14F-4D97-AF65-F5344CB8AC3E}">
        <p14:creationId xmlns:p14="http://schemas.microsoft.com/office/powerpoint/2010/main" val="25852469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49</a:t>
            </a:fld>
            <a:endParaRPr lang="ru-RU"/>
          </a:p>
        </p:txBody>
      </p:sp>
    </p:spTree>
    <p:extLst>
      <p:ext uri="{BB962C8B-B14F-4D97-AF65-F5344CB8AC3E}">
        <p14:creationId xmlns:p14="http://schemas.microsoft.com/office/powerpoint/2010/main" val="1084179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5</a:t>
            </a:fld>
            <a:endParaRPr lang="ru-RU"/>
          </a:p>
        </p:txBody>
      </p:sp>
    </p:spTree>
    <p:extLst>
      <p:ext uri="{BB962C8B-B14F-4D97-AF65-F5344CB8AC3E}">
        <p14:creationId xmlns:p14="http://schemas.microsoft.com/office/powerpoint/2010/main" val="12837009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50</a:t>
            </a:fld>
            <a:endParaRPr lang="ru-RU"/>
          </a:p>
        </p:txBody>
      </p:sp>
    </p:spTree>
    <p:extLst>
      <p:ext uri="{BB962C8B-B14F-4D97-AF65-F5344CB8AC3E}">
        <p14:creationId xmlns:p14="http://schemas.microsoft.com/office/powerpoint/2010/main" val="40471172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51</a:t>
            </a:fld>
            <a:endParaRPr lang="ru-RU"/>
          </a:p>
        </p:txBody>
      </p:sp>
    </p:spTree>
    <p:extLst>
      <p:ext uri="{BB962C8B-B14F-4D97-AF65-F5344CB8AC3E}">
        <p14:creationId xmlns:p14="http://schemas.microsoft.com/office/powerpoint/2010/main" val="17758325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52</a:t>
            </a:fld>
            <a:endParaRPr lang="ru-RU"/>
          </a:p>
        </p:txBody>
      </p:sp>
    </p:spTree>
    <p:extLst>
      <p:ext uri="{BB962C8B-B14F-4D97-AF65-F5344CB8AC3E}">
        <p14:creationId xmlns:p14="http://schemas.microsoft.com/office/powerpoint/2010/main" val="30885751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53</a:t>
            </a:fld>
            <a:endParaRPr lang="ru-RU"/>
          </a:p>
        </p:txBody>
      </p:sp>
    </p:spTree>
    <p:extLst>
      <p:ext uri="{BB962C8B-B14F-4D97-AF65-F5344CB8AC3E}">
        <p14:creationId xmlns:p14="http://schemas.microsoft.com/office/powerpoint/2010/main" val="825731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54</a:t>
            </a:fld>
            <a:endParaRPr lang="ru-RU"/>
          </a:p>
        </p:txBody>
      </p:sp>
    </p:spTree>
    <p:extLst>
      <p:ext uri="{BB962C8B-B14F-4D97-AF65-F5344CB8AC3E}">
        <p14:creationId xmlns:p14="http://schemas.microsoft.com/office/powerpoint/2010/main" val="3493418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6</a:t>
            </a:fld>
            <a:endParaRPr lang="ru-RU"/>
          </a:p>
        </p:txBody>
      </p:sp>
    </p:spTree>
    <p:extLst>
      <p:ext uri="{BB962C8B-B14F-4D97-AF65-F5344CB8AC3E}">
        <p14:creationId xmlns:p14="http://schemas.microsoft.com/office/powerpoint/2010/main" val="617239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7</a:t>
            </a:fld>
            <a:endParaRPr lang="ru-RU"/>
          </a:p>
        </p:txBody>
      </p:sp>
    </p:spTree>
    <p:extLst>
      <p:ext uri="{BB962C8B-B14F-4D97-AF65-F5344CB8AC3E}">
        <p14:creationId xmlns:p14="http://schemas.microsoft.com/office/powerpoint/2010/main" val="3457139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8</a:t>
            </a:fld>
            <a:endParaRPr lang="ru-RU"/>
          </a:p>
        </p:txBody>
      </p:sp>
    </p:spTree>
    <p:extLst>
      <p:ext uri="{BB962C8B-B14F-4D97-AF65-F5344CB8AC3E}">
        <p14:creationId xmlns:p14="http://schemas.microsoft.com/office/powerpoint/2010/main" val="339099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BA6A32C-D3FF-4569-9B76-85D38749F8AD}" type="slidenum">
              <a:rPr lang="ru-RU" smtClean="0"/>
              <a:t>9</a:t>
            </a:fld>
            <a:endParaRPr lang="ru-RU"/>
          </a:p>
        </p:txBody>
      </p:sp>
    </p:spTree>
    <p:extLst>
      <p:ext uri="{BB962C8B-B14F-4D97-AF65-F5344CB8AC3E}">
        <p14:creationId xmlns:p14="http://schemas.microsoft.com/office/powerpoint/2010/main" val="1292238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C6C61C8-9B01-4390-BFEC-BFC4D09FF6CC}" type="datetimeFigureOut">
              <a:rPr lang="be-BY" smtClean="0"/>
              <a:pPr/>
              <a:t>05.04.23</a:t>
            </a:fld>
            <a:endParaRPr lang="be-BY"/>
          </a:p>
        </p:txBody>
      </p:sp>
      <p:sp>
        <p:nvSpPr>
          <p:cNvPr id="5" name="Нижний колонтитул 4"/>
          <p:cNvSpPr>
            <a:spLocks noGrp="1"/>
          </p:cNvSpPr>
          <p:nvPr>
            <p:ph type="ftr" sz="quarter" idx="11"/>
          </p:nvPr>
        </p:nvSpPr>
        <p:spPr/>
        <p:txBody>
          <a:bodyPr/>
          <a:lstStyle/>
          <a:p>
            <a:endParaRPr lang="be-BY"/>
          </a:p>
        </p:txBody>
      </p:sp>
      <p:sp>
        <p:nvSpPr>
          <p:cNvPr id="6" name="Номер слайда 5"/>
          <p:cNvSpPr>
            <a:spLocks noGrp="1"/>
          </p:cNvSpPr>
          <p:nvPr>
            <p:ph type="sldNum" sz="quarter" idx="12"/>
          </p:nvPr>
        </p:nvSpPr>
        <p:spPr/>
        <p:txBody>
          <a:bodyPr/>
          <a:lstStyle/>
          <a:p>
            <a:fld id="{183943C8-F4B5-45BD-9696-606291EBDE38}" type="slidenum">
              <a:rPr lang="be-BY" smtClean="0"/>
              <a:pPr/>
              <a:t>‹#›</a:t>
            </a:fld>
            <a:endParaRPr lang="be-BY"/>
          </a:p>
        </p:txBody>
      </p:sp>
    </p:spTree>
    <p:extLst>
      <p:ext uri="{BB962C8B-B14F-4D97-AF65-F5344CB8AC3E}">
        <p14:creationId xmlns:p14="http://schemas.microsoft.com/office/powerpoint/2010/main" val="3862318221"/>
      </p:ext>
    </p:extLst>
  </p:cSld>
  <p:clrMapOvr>
    <a:masterClrMapping/>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C6C61C8-9B01-4390-BFEC-BFC4D09FF6CC}" type="datetimeFigureOut">
              <a:rPr lang="be-BY" smtClean="0"/>
              <a:pPr/>
              <a:t>05.04.23</a:t>
            </a:fld>
            <a:endParaRPr lang="be-BY"/>
          </a:p>
        </p:txBody>
      </p:sp>
      <p:sp>
        <p:nvSpPr>
          <p:cNvPr id="5" name="Нижний колонтитул 4"/>
          <p:cNvSpPr>
            <a:spLocks noGrp="1"/>
          </p:cNvSpPr>
          <p:nvPr>
            <p:ph type="ftr" sz="quarter" idx="11"/>
          </p:nvPr>
        </p:nvSpPr>
        <p:spPr/>
        <p:txBody>
          <a:bodyPr/>
          <a:lstStyle/>
          <a:p>
            <a:endParaRPr lang="be-BY"/>
          </a:p>
        </p:txBody>
      </p:sp>
      <p:sp>
        <p:nvSpPr>
          <p:cNvPr id="6" name="Номер слайда 5"/>
          <p:cNvSpPr>
            <a:spLocks noGrp="1"/>
          </p:cNvSpPr>
          <p:nvPr>
            <p:ph type="sldNum" sz="quarter" idx="12"/>
          </p:nvPr>
        </p:nvSpPr>
        <p:spPr/>
        <p:txBody>
          <a:bodyPr/>
          <a:lstStyle/>
          <a:p>
            <a:fld id="{183943C8-F4B5-45BD-9696-606291EBDE38}" type="slidenum">
              <a:rPr lang="be-BY" smtClean="0"/>
              <a:pPr/>
              <a:t>‹#›</a:t>
            </a:fld>
            <a:endParaRPr lang="be-BY"/>
          </a:p>
        </p:txBody>
      </p:sp>
    </p:spTree>
    <p:extLst>
      <p:ext uri="{BB962C8B-B14F-4D97-AF65-F5344CB8AC3E}">
        <p14:creationId xmlns:p14="http://schemas.microsoft.com/office/powerpoint/2010/main" val="106130263"/>
      </p:ext>
    </p:extLst>
  </p:cSld>
  <p:clrMapOvr>
    <a:masterClrMapping/>
  </p:clrMapOvr>
  <p:transition spd="slow">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C6C61C8-9B01-4390-BFEC-BFC4D09FF6CC}" type="datetimeFigureOut">
              <a:rPr lang="be-BY" smtClean="0"/>
              <a:pPr/>
              <a:t>05.04.23</a:t>
            </a:fld>
            <a:endParaRPr lang="be-BY"/>
          </a:p>
        </p:txBody>
      </p:sp>
      <p:sp>
        <p:nvSpPr>
          <p:cNvPr id="5" name="Нижний колонтитул 4"/>
          <p:cNvSpPr>
            <a:spLocks noGrp="1"/>
          </p:cNvSpPr>
          <p:nvPr>
            <p:ph type="ftr" sz="quarter" idx="11"/>
          </p:nvPr>
        </p:nvSpPr>
        <p:spPr/>
        <p:txBody>
          <a:bodyPr/>
          <a:lstStyle/>
          <a:p>
            <a:endParaRPr lang="be-BY"/>
          </a:p>
        </p:txBody>
      </p:sp>
      <p:sp>
        <p:nvSpPr>
          <p:cNvPr id="6" name="Номер слайда 5"/>
          <p:cNvSpPr>
            <a:spLocks noGrp="1"/>
          </p:cNvSpPr>
          <p:nvPr>
            <p:ph type="sldNum" sz="quarter" idx="12"/>
          </p:nvPr>
        </p:nvSpPr>
        <p:spPr/>
        <p:txBody>
          <a:bodyPr/>
          <a:lstStyle/>
          <a:p>
            <a:fld id="{183943C8-F4B5-45BD-9696-606291EBDE38}" type="slidenum">
              <a:rPr lang="be-BY" smtClean="0"/>
              <a:pPr/>
              <a:t>‹#›</a:t>
            </a:fld>
            <a:endParaRPr lang="be-BY"/>
          </a:p>
        </p:txBody>
      </p:sp>
    </p:spTree>
    <p:extLst>
      <p:ext uri="{BB962C8B-B14F-4D97-AF65-F5344CB8AC3E}">
        <p14:creationId xmlns:p14="http://schemas.microsoft.com/office/powerpoint/2010/main" val="2652319243"/>
      </p:ext>
    </p:extLst>
  </p:cSld>
  <p:clrMapOvr>
    <a:masterClrMapping/>
  </p:clrMapOvr>
  <p:transition spd="slow">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C6C61C8-9B01-4390-BFEC-BFC4D09FF6CC}" type="datetimeFigureOut">
              <a:rPr lang="be-BY" smtClean="0"/>
              <a:pPr/>
              <a:t>05.04.23</a:t>
            </a:fld>
            <a:endParaRPr lang="be-BY"/>
          </a:p>
        </p:txBody>
      </p:sp>
      <p:sp>
        <p:nvSpPr>
          <p:cNvPr id="5" name="Нижний колонтитул 4"/>
          <p:cNvSpPr>
            <a:spLocks noGrp="1"/>
          </p:cNvSpPr>
          <p:nvPr>
            <p:ph type="ftr" sz="quarter" idx="11"/>
          </p:nvPr>
        </p:nvSpPr>
        <p:spPr/>
        <p:txBody>
          <a:bodyPr/>
          <a:lstStyle/>
          <a:p>
            <a:endParaRPr lang="be-BY"/>
          </a:p>
        </p:txBody>
      </p:sp>
      <p:sp>
        <p:nvSpPr>
          <p:cNvPr id="6" name="Номер слайда 5"/>
          <p:cNvSpPr>
            <a:spLocks noGrp="1"/>
          </p:cNvSpPr>
          <p:nvPr>
            <p:ph type="sldNum" sz="quarter" idx="12"/>
          </p:nvPr>
        </p:nvSpPr>
        <p:spPr/>
        <p:txBody>
          <a:bodyPr/>
          <a:lstStyle/>
          <a:p>
            <a:fld id="{183943C8-F4B5-45BD-9696-606291EBDE38}" type="slidenum">
              <a:rPr lang="be-BY" smtClean="0"/>
              <a:pPr/>
              <a:t>‹#›</a:t>
            </a:fld>
            <a:endParaRPr lang="be-BY"/>
          </a:p>
        </p:txBody>
      </p:sp>
    </p:spTree>
    <p:extLst>
      <p:ext uri="{BB962C8B-B14F-4D97-AF65-F5344CB8AC3E}">
        <p14:creationId xmlns:p14="http://schemas.microsoft.com/office/powerpoint/2010/main" val="1816661813"/>
      </p:ext>
    </p:extLst>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C6C61C8-9B01-4390-BFEC-BFC4D09FF6CC}" type="datetimeFigureOut">
              <a:rPr lang="be-BY" smtClean="0"/>
              <a:pPr/>
              <a:t>05.04.23</a:t>
            </a:fld>
            <a:endParaRPr lang="be-BY"/>
          </a:p>
        </p:txBody>
      </p:sp>
      <p:sp>
        <p:nvSpPr>
          <p:cNvPr id="5" name="Нижний колонтитул 4"/>
          <p:cNvSpPr>
            <a:spLocks noGrp="1"/>
          </p:cNvSpPr>
          <p:nvPr>
            <p:ph type="ftr" sz="quarter" idx="11"/>
          </p:nvPr>
        </p:nvSpPr>
        <p:spPr/>
        <p:txBody>
          <a:bodyPr/>
          <a:lstStyle/>
          <a:p>
            <a:endParaRPr lang="be-BY"/>
          </a:p>
        </p:txBody>
      </p:sp>
      <p:sp>
        <p:nvSpPr>
          <p:cNvPr id="6" name="Номер слайда 5"/>
          <p:cNvSpPr>
            <a:spLocks noGrp="1"/>
          </p:cNvSpPr>
          <p:nvPr>
            <p:ph type="sldNum" sz="quarter" idx="12"/>
          </p:nvPr>
        </p:nvSpPr>
        <p:spPr/>
        <p:txBody>
          <a:bodyPr/>
          <a:lstStyle/>
          <a:p>
            <a:fld id="{183943C8-F4B5-45BD-9696-606291EBDE38}" type="slidenum">
              <a:rPr lang="be-BY" smtClean="0"/>
              <a:pPr/>
              <a:t>‹#›</a:t>
            </a:fld>
            <a:endParaRPr lang="be-BY"/>
          </a:p>
        </p:txBody>
      </p:sp>
    </p:spTree>
    <p:extLst>
      <p:ext uri="{BB962C8B-B14F-4D97-AF65-F5344CB8AC3E}">
        <p14:creationId xmlns:p14="http://schemas.microsoft.com/office/powerpoint/2010/main" val="3038583796"/>
      </p:ext>
    </p:extLst>
  </p:cSld>
  <p:clrMapOvr>
    <a:masterClrMapping/>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C6C61C8-9B01-4390-BFEC-BFC4D09FF6CC}" type="datetimeFigureOut">
              <a:rPr lang="be-BY" smtClean="0"/>
              <a:pPr/>
              <a:t>05.04.23</a:t>
            </a:fld>
            <a:endParaRPr lang="be-BY"/>
          </a:p>
        </p:txBody>
      </p:sp>
      <p:sp>
        <p:nvSpPr>
          <p:cNvPr id="6" name="Нижний колонтитул 5"/>
          <p:cNvSpPr>
            <a:spLocks noGrp="1"/>
          </p:cNvSpPr>
          <p:nvPr>
            <p:ph type="ftr" sz="quarter" idx="11"/>
          </p:nvPr>
        </p:nvSpPr>
        <p:spPr/>
        <p:txBody>
          <a:bodyPr/>
          <a:lstStyle/>
          <a:p>
            <a:endParaRPr lang="be-BY"/>
          </a:p>
        </p:txBody>
      </p:sp>
      <p:sp>
        <p:nvSpPr>
          <p:cNvPr id="7" name="Номер слайда 6"/>
          <p:cNvSpPr>
            <a:spLocks noGrp="1"/>
          </p:cNvSpPr>
          <p:nvPr>
            <p:ph type="sldNum" sz="quarter" idx="12"/>
          </p:nvPr>
        </p:nvSpPr>
        <p:spPr/>
        <p:txBody>
          <a:bodyPr/>
          <a:lstStyle/>
          <a:p>
            <a:fld id="{183943C8-F4B5-45BD-9696-606291EBDE38}" type="slidenum">
              <a:rPr lang="be-BY" smtClean="0"/>
              <a:pPr/>
              <a:t>‹#›</a:t>
            </a:fld>
            <a:endParaRPr lang="be-BY"/>
          </a:p>
        </p:txBody>
      </p:sp>
    </p:spTree>
    <p:extLst>
      <p:ext uri="{BB962C8B-B14F-4D97-AF65-F5344CB8AC3E}">
        <p14:creationId xmlns:p14="http://schemas.microsoft.com/office/powerpoint/2010/main" val="2555753104"/>
      </p:ext>
    </p:extLst>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C6C61C8-9B01-4390-BFEC-BFC4D09FF6CC}" type="datetimeFigureOut">
              <a:rPr lang="be-BY" smtClean="0"/>
              <a:pPr/>
              <a:t>05.04.23</a:t>
            </a:fld>
            <a:endParaRPr lang="be-BY"/>
          </a:p>
        </p:txBody>
      </p:sp>
      <p:sp>
        <p:nvSpPr>
          <p:cNvPr id="8" name="Нижний колонтитул 7"/>
          <p:cNvSpPr>
            <a:spLocks noGrp="1"/>
          </p:cNvSpPr>
          <p:nvPr>
            <p:ph type="ftr" sz="quarter" idx="11"/>
          </p:nvPr>
        </p:nvSpPr>
        <p:spPr/>
        <p:txBody>
          <a:bodyPr/>
          <a:lstStyle/>
          <a:p>
            <a:endParaRPr lang="be-BY"/>
          </a:p>
        </p:txBody>
      </p:sp>
      <p:sp>
        <p:nvSpPr>
          <p:cNvPr id="9" name="Номер слайда 8"/>
          <p:cNvSpPr>
            <a:spLocks noGrp="1"/>
          </p:cNvSpPr>
          <p:nvPr>
            <p:ph type="sldNum" sz="quarter" idx="12"/>
          </p:nvPr>
        </p:nvSpPr>
        <p:spPr/>
        <p:txBody>
          <a:bodyPr/>
          <a:lstStyle/>
          <a:p>
            <a:fld id="{183943C8-F4B5-45BD-9696-606291EBDE38}" type="slidenum">
              <a:rPr lang="be-BY" smtClean="0"/>
              <a:pPr/>
              <a:t>‹#›</a:t>
            </a:fld>
            <a:endParaRPr lang="be-BY"/>
          </a:p>
        </p:txBody>
      </p:sp>
    </p:spTree>
    <p:extLst>
      <p:ext uri="{BB962C8B-B14F-4D97-AF65-F5344CB8AC3E}">
        <p14:creationId xmlns:p14="http://schemas.microsoft.com/office/powerpoint/2010/main" val="2954912185"/>
      </p:ext>
    </p:extLst>
  </p:cSld>
  <p:clrMapOvr>
    <a:masterClrMapping/>
  </p:clrMapOvr>
  <p:transition spd="slow">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C6C61C8-9B01-4390-BFEC-BFC4D09FF6CC}" type="datetimeFigureOut">
              <a:rPr lang="be-BY" smtClean="0"/>
              <a:pPr/>
              <a:t>05.04.23</a:t>
            </a:fld>
            <a:endParaRPr lang="be-BY"/>
          </a:p>
        </p:txBody>
      </p:sp>
      <p:sp>
        <p:nvSpPr>
          <p:cNvPr id="4" name="Нижний колонтитул 3"/>
          <p:cNvSpPr>
            <a:spLocks noGrp="1"/>
          </p:cNvSpPr>
          <p:nvPr>
            <p:ph type="ftr" sz="quarter" idx="11"/>
          </p:nvPr>
        </p:nvSpPr>
        <p:spPr/>
        <p:txBody>
          <a:bodyPr/>
          <a:lstStyle/>
          <a:p>
            <a:endParaRPr lang="be-BY"/>
          </a:p>
        </p:txBody>
      </p:sp>
      <p:sp>
        <p:nvSpPr>
          <p:cNvPr id="5" name="Номер слайда 4"/>
          <p:cNvSpPr>
            <a:spLocks noGrp="1"/>
          </p:cNvSpPr>
          <p:nvPr>
            <p:ph type="sldNum" sz="quarter" idx="12"/>
          </p:nvPr>
        </p:nvSpPr>
        <p:spPr/>
        <p:txBody>
          <a:bodyPr/>
          <a:lstStyle/>
          <a:p>
            <a:fld id="{183943C8-F4B5-45BD-9696-606291EBDE38}" type="slidenum">
              <a:rPr lang="be-BY" smtClean="0"/>
              <a:pPr/>
              <a:t>‹#›</a:t>
            </a:fld>
            <a:endParaRPr lang="be-BY"/>
          </a:p>
        </p:txBody>
      </p:sp>
    </p:spTree>
    <p:extLst>
      <p:ext uri="{BB962C8B-B14F-4D97-AF65-F5344CB8AC3E}">
        <p14:creationId xmlns:p14="http://schemas.microsoft.com/office/powerpoint/2010/main" val="3388260282"/>
      </p:ext>
    </p:extLst>
  </p:cSld>
  <p:clrMapOvr>
    <a:masterClrMapping/>
  </p:clrMapOvr>
  <p:transition spd="slow">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C6C61C8-9B01-4390-BFEC-BFC4D09FF6CC}" type="datetimeFigureOut">
              <a:rPr lang="be-BY" smtClean="0"/>
              <a:pPr/>
              <a:t>05.04.23</a:t>
            </a:fld>
            <a:endParaRPr lang="be-BY"/>
          </a:p>
        </p:txBody>
      </p:sp>
      <p:sp>
        <p:nvSpPr>
          <p:cNvPr id="3" name="Нижний колонтитул 2"/>
          <p:cNvSpPr>
            <a:spLocks noGrp="1"/>
          </p:cNvSpPr>
          <p:nvPr>
            <p:ph type="ftr" sz="quarter" idx="11"/>
          </p:nvPr>
        </p:nvSpPr>
        <p:spPr/>
        <p:txBody>
          <a:bodyPr/>
          <a:lstStyle/>
          <a:p>
            <a:endParaRPr lang="be-BY"/>
          </a:p>
        </p:txBody>
      </p:sp>
      <p:sp>
        <p:nvSpPr>
          <p:cNvPr id="4" name="Номер слайда 3"/>
          <p:cNvSpPr>
            <a:spLocks noGrp="1"/>
          </p:cNvSpPr>
          <p:nvPr>
            <p:ph type="sldNum" sz="quarter" idx="12"/>
          </p:nvPr>
        </p:nvSpPr>
        <p:spPr/>
        <p:txBody>
          <a:bodyPr/>
          <a:lstStyle/>
          <a:p>
            <a:fld id="{183943C8-F4B5-45BD-9696-606291EBDE38}" type="slidenum">
              <a:rPr lang="be-BY" smtClean="0"/>
              <a:pPr/>
              <a:t>‹#›</a:t>
            </a:fld>
            <a:endParaRPr lang="be-BY"/>
          </a:p>
        </p:txBody>
      </p:sp>
    </p:spTree>
    <p:extLst>
      <p:ext uri="{BB962C8B-B14F-4D97-AF65-F5344CB8AC3E}">
        <p14:creationId xmlns:p14="http://schemas.microsoft.com/office/powerpoint/2010/main" val="3844337970"/>
      </p:ext>
    </p:extLst>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C6C61C8-9B01-4390-BFEC-BFC4D09FF6CC}" type="datetimeFigureOut">
              <a:rPr lang="be-BY" smtClean="0"/>
              <a:pPr/>
              <a:t>05.04.23</a:t>
            </a:fld>
            <a:endParaRPr lang="be-BY"/>
          </a:p>
        </p:txBody>
      </p:sp>
      <p:sp>
        <p:nvSpPr>
          <p:cNvPr id="6" name="Нижний колонтитул 5"/>
          <p:cNvSpPr>
            <a:spLocks noGrp="1"/>
          </p:cNvSpPr>
          <p:nvPr>
            <p:ph type="ftr" sz="quarter" idx="11"/>
          </p:nvPr>
        </p:nvSpPr>
        <p:spPr/>
        <p:txBody>
          <a:bodyPr/>
          <a:lstStyle/>
          <a:p>
            <a:endParaRPr lang="be-BY"/>
          </a:p>
        </p:txBody>
      </p:sp>
      <p:sp>
        <p:nvSpPr>
          <p:cNvPr id="7" name="Номер слайда 6"/>
          <p:cNvSpPr>
            <a:spLocks noGrp="1"/>
          </p:cNvSpPr>
          <p:nvPr>
            <p:ph type="sldNum" sz="quarter" idx="12"/>
          </p:nvPr>
        </p:nvSpPr>
        <p:spPr/>
        <p:txBody>
          <a:bodyPr/>
          <a:lstStyle/>
          <a:p>
            <a:fld id="{183943C8-F4B5-45BD-9696-606291EBDE38}" type="slidenum">
              <a:rPr lang="be-BY" smtClean="0"/>
              <a:pPr/>
              <a:t>‹#›</a:t>
            </a:fld>
            <a:endParaRPr lang="be-BY"/>
          </a:p>
        </p:txBody>
      </p:sp>
    </p:spTree>
    <p:extLst>
      <p:ext uri="{BB962C8B-B14F-4D97-AF65-F5344CB8AC3E}">
        <p14:creationId xmlns:p14="http://schemas.microsoft.com/office/powerpoint/2010/main" val="2153816038"/>
      </p:ext>
    </p:extLst>
  </p:cSld>
  <p:clrMapOvr>
    <a:masterClrMapping/>
  </p:clrMapOvr>
  <p:transition spd="slow">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C6C61C8-9B01-4390-BFEC-BFC4D09FF6CC}" type="datetimeFigureOut">
              <a:rPr lang="be-BY" smtClean="0"/>
              <a:pPr/>
              <a:t>05.04.23</a:t>
            </a:fld>
            <a:endParaRPr lang="be-BY"/>
          </a:p>
        </p:txBody>
      </p:sp>
      <p:sp>
        <p:nvSpPr>
          <p:cNvPr id="6" name="Нижний колонтитул 5"/>
          <p:cNvSpPr>
            <a:spLocks noGrp="1"/>
          </p:cNvSpPr>
          <p:nvPr>
            <p:ph type="ftr" sz="quarter" idx="11"/>
          </p:nvPr>
        </p:nvSpPr>
        <p:spPr/>
        <p:txBody>
          <a:bodyPr/>
          <a:lstStyle/>
          <a:p>
            <a:endParaRPr lang="be-BY"/>
          </a:p>
        </p:txBody>
      </p:sp>
      <p:sp>
        <p:nvSpPr>
          <p:cNvPr id="7" name="Номер слайда 6"/>
          <p:cNvSpPr>
            <a:spLocks noGrp="1"/>
          </p:cNvSpPr>
          <p:nvPr>
            <p:ph type="sldNum" sz="quarter" idx="12"/>
          </p:nvPr>
        </p:nvSpPr>
        <p:spPr/>
        <p:txBody>
          <a:bodyPr/>
          <a:lstStyle/>
          <a:p>
            <a:fld id="{183943C8-F4B5-45BD-9696-606291EBDE38}" type="slidenum">
              <a:rPr lang="be-BY" smtClean="0"/>
              <a:pPr/>
              <a:t>‹#›</a:t>
            </a:fld>
            <a:endParaRPr lang="be-BY"/>
          </a:p>
        </p:txBody>
      </p:sp>
    </p:spTree>
    <p:extLst>
      <p:ext uri="{BB962C8B-B14F-4D97-AF65-F5344CB8AC3E}">
        <p14:creationId xmlns:p14="http://schemas.microsoft.com/office/powerpoint/2010/main" val="1432667812"/>
      </p:ext>
    </p:extLst>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C61C8-9B01-4390-BFEC-BFC4D09FF6CC}" type="datetimeFigureOut">
              <a:rPr lang="be-BY" smtClean="0"/>
              <a:pPr/>
              <a:t>05.04.23</a:t>
            </a:fld>
            <a:endParaRPr lang="be-BY"/>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e-BY"/>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3943C8-F4B5-45BD-9696-606291EBDE38}" type="slidenum">
              <a:rPr lang="be-BY" smtClean="0"/>
              <a:pPr/>
              <a:t>‹#›</a:t>
            </a:fld>
            <a:endParaRPr lang="be-BY"/>
          </a:p>
        </p:txBody>
      </p:sp>
    </p:spTree>
    <p:extLst>
      <p:ext uri="{BB962C8B-B14F-4D97-AF65-F5344CB8AC3E}">
        <p14:creationId xmlns:p14="http://schemas.microsoft.com/office/powerpoint/2010/main" val="28966479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75520" y="2492896"/>
            <a:ext cx="8640960" cy="1143000"/>
          </a:xfrm>
        </p:spPr>
        <p:txBody>
          <a:bodyPr>
            <a:noAutofit/>
          </a:bodyPr>
          <a:lstStyle/>
          <a:p>
            <a:pPr algn="ctr"/>
            <a:r>
              <a:rPr lang="ru-RU" sz="4800" dirty="0" smtClean="0">
                <a:solidFill>
                  <a:srgbClr val="00B050"/>
                </a:solidFill>
              </a:rPr>
              <a:t>МАТЕМАТИЧЕСКОЕ ПРОГРАММИРОВАНИЕ</a:t>
            </a:r>
            <a:r>
              <a:rPr lang="ru-RU" sz="4800" dirty="0" smtClean="0">
                <a:solidFill>
                  <a:srgbClr val="92D050"/>
                </a:solidFill>
              </a:rPr>
              <a:t/>
            </a:r>
            <a:br>
              <a:rPr lang="ru-RU" sz="4800" dirty="0" smtClean="0">
                <a:solidFill>
                  <a:srgbClr val="92D050"/>
                </a:solidFill>
              </a:rPr>
            </a:br>
            <a:r>
              <a:rPr lang="ru-RU" sz="4800" dirty="0" smtClean="0">
                <a:solidFill>
                  <a:srgbClr val="92D050"/>
                </a:solidFill>
              </a:rPr>
              <a:t/>
            </a:r>
            <a:br>
              <a:rPr lang="ru-RU" sz="4800" dirty="0" smtClean="0">
                <a:solidFill>
                  <a:srgbClr val="92D050"/>
                </a:solidFill>
              </a:rPr>
            </a:br>
            <a:r>
              <a:rPr lang="ru-RU" sz="4800" dirty="0" smtClean="0">
                <a:solidFill>
                  <a:srgbClr val="92D050"/>
                </a:solidFill>
              </a:rPr>
              <a:t>ОПТИМИЗАЦИОННЫЕ АЛГОРИТМЫ НА ГРАФАХ</a:t>
            </a:r>
            <a:endParaRPr lang="be-BY" sz="4800" dirty="0">
              <a:solidFill>
                <a:srgbClr val="92D050"/>
              </a:solidFill>
            </a:endParaRPr>
          </a:p>
        </p:txBody>
      </p:sp>
    </p:spTree>
    <p:extLst>
      <p:ext uri="{BB962C8B-B14F-4D97-AF65-F5344CB8AC3E}">
        <p14:creationId xmlns:p14="http://schemas.microsoft.com/office/powerpoint/2010/main" val="41673295"/>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78006" y="8085"/>
            <a:ext cx="9083672" cy="954107"/>
          </a:xfrm>
          <a:prstGeom prst="rect">
            <a:avLst/>
          </a:prstGeom>
        </p:spPr>
        <p:txBody>
          <a:bodyPr wrap="square">
            <a:spAutoFit/>
          </a:bodyPr>
          <a:lstStyle/>
          <a:p>
            <a:r>
              <a:rPr lang="ru-RU" sz="2800" dirty="0">
                <a:ea typeface="Calibri" panose="020F0502020204030204" pitchFamily="34" charset="0"/>
              </a:rPr>
              <a:t>Полученный в результате работы массив P</a:t>
            </a:r>
            <a:r>
              <a:rPr lang="ru-RU" sz="2800" b="1" dirty="0">
                <a:ea typeface="Calibri" panose="020F0502020204030204" pitchFamily="34" charset="0"/>
              </a:rPr>
              <a:t> </a:t>
            </a:r>
            <a:r>
              <a:rPr lang="ru-RU" sz="2800" dirty="0">
                <a:ea typeface="Calibri" panose="020F0502020204030204" pitchFamily="34" charset="0"/>
              </a:rPr>
              <a:t>позволяет построить так называемое </a:t>
            </a:r>
            <a:r>
              <a:rPr lang="en-US" sz="2800" dirty="0">
                <a:ea typeface="Calibri" panose="020F0502020204030204" pitchFamily="34" charset="0"/>
              </a:rPr>
              <a:t>BFS</a:t>
            </a:r>
            <a:r>
              <a:rPr lang="ru-RU" sz="2800" dirty="0">
                <a:ea typeface="Calibri" panose="020F0502020204030204" pitchFamily="34" charset="0"/>
              </a:rPr>
              <a:t>-дерево. </a:t>
            </a:r>
            <a:endParaRPr lang="ru-RU" sz="2800" dirty="0"/>
          </a:p>
        </p:txBody>
      </p:sp>
      <p:cxnSp>
        <p:nvCxnSpPr>
          <p:cNvPr id="5" name="Прямая соединительная линия 4"/>
          <p:cNvCxnSpPr>
            <a:stCxn id="12" idx="6"/>
            <a:endCxn id="15" idx="2"/>
          </p:cNvCxnSpPr>
          <p:nvPr/>
        </p:nvCxnSpPr>
        <p:spPr>
          <a:xfrm>
            <a:off x="1363468" y="1496010"/>
            <a:ext cx="100270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Прямая соединительная линия 5"/>
          <p:cNvCxnSpPr>
            <a:stCxn id="12" idx="5"/>
            <a:endCxn id="14" idx="1"/>
          </p:cNvCxnSpPr>
          <p:nvPr/>
        </p:nvCxnSpPr>
        <p:spPr>
          <a:xfrm>
            <a:off x="1268560" y="1725138"/>
            <a:ext cx="1192518" cy="91503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a:stCxn id="12" idx="4"/>
            <a:endCxn id="17" idx="0"/>
          </p:cNvCxnSpPr>
          <p:nvPr/>
        </p:nvCxnSpPr>
        <p:spPr>
          <a:xfrm>
            <a:off x="1039432" y="1820046"/>
            <a:ext cx="0" cy="7062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a:stCxn id="17" idx="6"/>
            <a:endCxn id="14" idx="2"/>
          </p:cNvCxnSpPr>
          <p:nvPr/>
        </p:nvCxnSpPr>
        <p:spPr>
          <a:xfrm>
            <a:off x="1363468" y="2850288"/>
            <a:ext cx="1002702" cy="1901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a:stCxn id="14" idx="0"/>
            <a:endCxn id="15" idx="4"/>
          </p:cNvCxnSpPr>
          <p:nvPr/>
        </p:nvCxnSpPr>
        <p:spPr>
          <a:xfrm flipV="1">
            <a:off x="2690206" y="1820046"/>
            <a:ext cx="0" cy="7252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a:stCxn id="16" idx="1"/>
            <a:endCxn id="15" idx="6"/>
          </p:cNvCxnSpPr>
          <p:nvPr/>
        </p:nvCxnSpPr>
        <p:spPr>
          <a:xfrm flipH="1" flipV="1">
            <a:off x="3014242" y="1496010"/>
            <a:ext cx="556188" cy="47707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a:stCxn id="16" idx="3"/>
            <a:endCxn id="14" idx="6"/>
          </p:cNvCxnSpPr>
          <p:nvPr/>
        </p:nvCxnSpPr>
        <p:spPr>
          <a:xfrm flipH="1">
            <a:off x="3014242" y="2431344"/>
            <a:ext cx="556188" cy="4379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Овал 11"/>
          <p:cNvSpPr/>
          <p:nvPr/>
        </p:nvSpPr>
        <p:spPr>
          <a:xfrm>
            <a:off x="715396" y="117197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0</a:t>
            </a:r>
            <a:endParaRPr lang="ru-RU" sz="3200" dirty="0">
              <a:solidFill>
                <a:schemeClr val="tx1"/>
              </a:solidFill>
            </a:endParaRPr>
          </a:p>
        </p:txBody>
      </p:sp>
      <p:sp>
        <p:nvSpPr>
          <p:cNvPr id="14" name="Овал 13"/>
          <p:cNvSpPr/>
          <p:nvPr/>
        </p:nvSpPr>
        <p:spPr>
          <a:xfrm>
            <a:off x="2366170" y="2545266"/>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3</a:t>
            </a:r>
            <a:endParaRPr lang="ru-RU" sz="3200" dirty="0">
              <a:solidFill>
                <a:schemeClr val="tx1"/>
              </a:solidFill>
            </a:endParaRPr>
          </a:p>
        </p:txBody>
      </p:sp>
      <p:sp>
        <p:nvSpPr>
          <p:cNvPr id="15" name="Овал 14"/>
          <p:cNvSpPr/>
          <p:nvPr/>
        </p:nvSpPr>
        <p:spPr>
          <a:xfrm>
            <a:off x="2366170" y="1171974"/>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1</a:t>
            </a:r>
            <a:endParaRPr lang="ru-RU" sz="3200" dirty="0">
              <a:solidFill>
                <a:schemeClr val="tx1"/>
              </a:solidFill>
            </a:endParaRPr>
          </a:p>
        </p:txBody>
      </p:sp>
      <p:sp>
        <p:nvSpPr>
          <p:cNvPr id="16" name="Овал 15"/>
          <p:cNvSpPr/>
          <p:nvPr/>
        </p:nvSpPr>
        <p:spPr>
          <a:xfrm>
            <a:off x="3475522" y="1878180"/>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2</a:t>
            </a:r>
            <a:endParaRPr lang="ru-RU" sz="3200" dirty="0">
              <a:solidFill>
                <a:schemeClr val="tx1"/>
              </a:solidFill>
            </a:endParaRPr>
          </a:p>
        </p:txBody>
      </p:sp>
      <p:sp>
        <p:nvSpPr>
          <p:cNvPr id="17" name="Овал 16"/>
          <p:cNvSpPr/>
          <p:nvPr/>
        </p:nvSpPr>
        <p:spPr>
          <a:xfrm>
            <a:off x="715396" y="2526252"/>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4</a:t>
            </a:r>
            <a:endParaRPr lang="ru-RU" sz="3200" dirty="0">
              <a:solidFill>
                <a:schemeClr val="tx1"/>
              </a:solidFill>
            </a:endParaRPr>
          </a:p>
        </p:txBody>
      </p:sp>
      <p:graphicFrame>
        <p:nvGraphicFramePr>
          <p:cNvPr id="18" name="Таблица 17"/>
          <p:cNvGraphicFramePr>
            <a:graphicFrameLocks noGrp="1"/>
          </p:cNvGraphicFramePr>
          <p:nvPr>
            <p:extLst>
              <p:ext uri="{D42A27DB-BD31-4B8C-83A1-F6EECF244321}">
                <p14:modId xmlns:p14="http://schemas.microsoft.com/office/powerpoint/2010/main" val="1172295981"/>
              </p:ext>
            </p:extLst>
          </p:nvPr>
        </p:nvGraphicFramePr>
        <p:xfrm>
          <a:off x="2087704" y="3469445"/>
          <a:ext cx="2965452" cy="3200400"/>
        </p:xfrm>
        <a:graphic>
          <a:graphicData uri="http://schemas.openxmlformats.org/drawingml/2006/table">
            <a:tbl>
              <a:tblPr firstRow="1" bandRow="1">
                <a:tableStyleId>{5940675A-B579-460E-94D1-54222C63F5DA}</a:tableStyleId>
              </a:tblPr>
              <a:tblGrid>
                <a:gridCol w="494242">
                  <a:extLst>
                    <a:ext uri="{9D8B030D-6E8A-4147-A177-3AD203B41FA5}">
                      <a16:colId xmlns:a16="http://schemas.microsoft.com/office/drawing/2014/main" val="184400785"/>
                    </a:ext>
                  </a:extLst>
                </a:gridCol>
                <a:gridCol w="494242">
                  <a:extLst>
                    <a:ext uri="{9D8B030D-6E8A-4147-A177-3AD203B41FA5}">
                      <a16:colId xmlns:a16="http://schemas.microsoft.com/office/drawing/2014/main" val="2720675779"/>
                    </a:ext>
                  </a:extLst>
                </a:gridCol>
                <a:gridCol w="494242">
                  <a:extLst>
                    <a:ext uri="{9D8B030D-6E8A-4147-A177-3AD203B41FA5}">
                      <a16:colId xmlns:a16="http://schemas.microsoft.com/office/drawing/2014/main" val="2680956268"/>
                    </a:ext>
                  </a:extLst>
                </a:gridCol>
                <a:gridCol w="494242">
                  <a:extLst>
                    <a:ext uri="{9D8B030D-6E8A-4147-A177-3AD203B41FA5}">
                      <a16:colId xmlns:a16="http://schemas.microsoft.com/office/drawing/2014/main" val="4106968370"/>
                    </a:ext>
                  </a:extLst>
                </a:gridCol>
                <a:gridCol w="494242">
                  <a:extLst>
                    <a:ext uri="{9D8B030D-6E8A-4147-A177-3AD203B41FA5}">
                      <a16:colId xmlns:a16="http://schemas.microsoft.com/office/drawing/2014/main" val="462314499"/>
                    </a:ext>
                  </a:extLst>
                </a:gridCol>
                <a:gridCol w="494242">
                  <a:extLst>
                    <a:ext uri="{9D8B030D-6E8A-4147-A177-3AD203B41FA5}">
                      <a16:colId xmlns:a16="http://schemas.microsoft.com/office/drawing/2014/main" val="671687339"/>
                    </a:ext>
                  </a:extLst>
                </a:gridCol>
              </a:tblGrid>
              <a:tr h="401008">
                <a:tc>
                  <a:txBody>
                    <a:bodyPr/>
                    <a:lstStyle/>
                    <a:p>
                      <a:pPr algn="ctr"/>
                      <a:r>
                        <a:rPr lang="en-US" sz="2400" b="1" dirty="0" smtClean="0">
                          <a:solidFill>
                            <a:srgbClr val="00B050"/>
                          </a:solidFill>
                        </a:rPr>
                        <a:t>Q</a:t>
                      </a:r>
                      <a:endParaRPr lang="ru-RU" sz="2400" b="1" dirty="0">
                        <a:solidFill>
                          <a:srgbClr val="00B050"/>
                        </a:solidFill>
                      </a:endParaRPr>
                    </a:p>
                  </a:txBody>
                  <a:tcPr/>
                </a:tc>
                <a:tc>
                  <a:txBody>
                    <a:bodyPr/>
                    <a:lstStyle/>
                    <a:p>
                      <a:pPr algn="ctr"/>
                      <a:r>
                        <a:rPr lang="en-US" sz="2400" dirty="0" smtClean="0"/>
                        <a:t>0</a:t>
                      </a:r>
                      <a:endParaRPr lang="ru-RU" sz="2400" dirty="0"/>
                    </a:p>
                  </a:txBody>
                  <a:tcPr/>
                </a:tc>
                <a:tc>
                  <a:txBody>
                    <a:bodyPr/>
                    <a:lstStyle/>
                    <a:p>
                      <a:pPr algn="ctr"/>
                      <a:endParaRPr lang="ru-RU" sz="240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5274476"/>
                  </a:ext>
                </a:extLst>
              </a:tr>
              <a:tr h="401008">
                <a:tc>
                  <a:txBody>
                    <a:bodyPr/>
                    <a:lstStyle/>
                    <a:p>
                      <a:pPr algn="ctr"/>
                      <a:endParaRPr lang="ru-RU" sz="24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11828262"/>
                  </a:ext>
                </a:extLst>
              </a:tr>
              <a:tr h="401008">
                <a:tc>
                  <a:txBody>
                    <a:bodyPr/>
                    <a:lstStyle/>
                    <a:p>
                      <a:pPr algn="ctr"/>
                      <a:r>
                        <a:rPr lang="en-US" sz="2400" b="1" dirty="0" smtClean="0">
                          <a:solidFill>
                            <a:srgbClr val="00B050"/>
                          </a:solidFill>
                        </a:rPr>
                        <a:t>C</a:t>
                      </a:r>
                      <a:endParaRPr lang="ru-RU" sz="2400" b="1" dirty="0">
                        <a:solidFill>
                          <a:srgbClr val="00B050"/>
                        </a:solidFill>
                      </a:endParaRPr>
                    </a:p>
                  </a:txBody>
                  <a:tcPr/>
                </a:tc>
                <a:tc>
                  <a:txBody>
                    <a:bodyPr/>
                    <a:lstStyle/>
                    <a:p>
                      <a:pPr algn="ctr"/>
                      <a:r>
                        <a:rPr lang="en-US" sz="2400" dirty="0" smtClean="0"/>
                        <a:t>G</a:t>
                      </a:r>
                      <a:endParaRPr lang="ru-RU" sz="2400" dirty="0"/>
                    </a:p>
                  </a:txBody>
                  <a:tcPr/>
                </a:tc>
                <a:tc>
                  <a:txBody>
                    <a:bodyPr/>
                    <a:lstStyle/>
                    <a:p>
                      <a:pPr algn="ctr"/>
                      <a:r>
                        <a:rPr lang="en-US" sz="2400" dirty="0" smtClean="0"/>
                        <a:t>W</a:t>
                      </a:r>
                      <a:endParaRPr lang="ru-RU" sz="2400" dirty="0"/>
                    </a:p>
                  </a:txBody>
                  <a:tcPr/>
                </a:tc>
                <a:tc>
                  <a:txBody>
                    <a:bodyPr/>
                    <a:lstStyle/>
                    <a:p>
                      <a:pPr algn="ctr"/>
                      <a:r>
                        <a:rPr lang="en-US" sz="2400" dirty="0" smtClean="0"/>
                        <a:t>W</a:t>
                      </a:r>
                      <a:endParaRPr lang="ru-RU" sz="2400" dirty="0"/>
                    </a:p>
                  </a:txBody>
                  <a:tcPr/>
                </a:tc>
                <a:tc>
                  <a:txBody>
                    <a:bodyPr/>
                    <a:lstStyle/>
                    <a:p>
                      <a:pPr algn="ctr"/>
                      <a:r>
                        <a:rPr lang="en-US" sz="2400" dirty="0" smtClean="0"/>
                        <a:t>W</a:t>
                      </a:r>
                      <a:endParaRPr lang="ru-RU" sz="2400" dirty="0"/>
                    </a:p>
                  </a:txBody>
                  <a:tcPr/>
                </a:tc>
                <a:tc>
                  <a:txBody>
                    <a:bodyPr/>
                    <a:lstStyle/>
                    <a:p>
                      <a:pPr algn="ctr"/>
                      <a:r>
                        <a:rPr lang="en-US" sz="2400" dirty="0" smtClean="0"/>
                        <a:t>W</a:t>
                      </a:r>
                      <a:endParaRPr lang="ru-RU" sz="2400" dirty="0"/>
                    </a:p>
                  </a:txBody>
                  <a:tcPr/>
                </a:tc>
                <a:extLst>
                  <a:ext uri="{0D108BD9-81ED-4DB2-BD59-A6C34878D82A}">
                    <a16:rowId xmlns:a16="http://schemas.microsoft.com/office/drawing/2014/main" val="2405114374"/>
                  </a:ext>
                </a:extLst>
              </a:tr>
              <a:tr h="401008">
                <a:tc>
                  <a:txBody>
                    <a:bodyPr/>
                    <a:lstStyle/>
                    <a:p>
                      <a:pPr algn="ctr"/>
                      <a:endParaRPr lang="ru-RU" sz="24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49772446"/>
                  </a:ext>
                </a:extLst>
              </a:tr>
              <a:tr h="401008">
                <a:tc>
                  <a:txBody>
                    <a:bodyPr/>
                    <a:lstStyle/>
                    <a:p>
                      <a:pPr algn="ctr"/>
                      <a:r>
                        <a:rPr lang="en-US" sz="2400" b="1" dirty="0" smtClean="0">
                          <a:solidFill>
                            <a:srgbClr val="00B050"/>
                          </a:solidFill>
                        </a:rPr>
                        <a:t>D</a:t>
                      </a:r>
                      <a:endParaRPr lang="ru-RU" sz="2400" b="1" dirty="0">
                        <a:solidFill>
                          <a:srgbClr val="00B050"/>
                        </a:solidFill>
                      </a:endParaRPr>
                    </a:p>
                  </a:txBody>
                  <a:tcPr/>
                </a:tc>
                <a:tc>
                  <a:txBody>
                    <a:bodyPr/>
                    <a:lstStyle/>
                    <a:p>
                      <a:pPr algn="ctr"/>
                      <a:r>
                        <a:rPr lang="en-US" sz="2400" dirty="0" smtClean="0"/>
                        <a:t>0</a:t>
                      </a:r>
                      <a:endParaRPr lang="ru-RU" sz="2400" dirty="0"/>
                    </a:p>
                  </a:txBody>
                  <a:tcPr/>
                </a:tc>
                <a:tc>
                  <a:txBody>
                    <a:bodyPr/>
                    <a:lstStyle/>
                    <a:p>
                      <a:pPr algn="ctr"/>
                      <a:r>
                        <a:rPr lang="en-US" sz="2400" dirty="0" smtClean="0"/>
                        <a:t>I</a:t>
                      </a:r>
                      <a:endParaRPr lang="ru-RU" sz="2400" dirty="0"/>
                    </a:p>
                  </a:txBody>
                  <a:tcPr/>
                </a:tc>
                <a:tc>
                  <a:txBody>
                    <a:bodyPr/>
                    <a:lstStyle/>
                    <a:p>
                      <a:pPr algn="ctr"/>
                      <a:r>
                        <a:rPr lang="en-US" sz="2400" dirty="0" smtClean="0"/>
                        <a:t>I</a:t>
                      </a:r>
                      <a:endParaRPr lang="ru-RU" sz="2400" dirty="0"/>
                    </a:p>
                  </a:txBody>
                  <a:tcPr/>
                </a:tc>
                <a:tc>
                  <a:txBody>
                    <a:bodyPr/>
                    <a:lstStyle/>
                    <a:p>
                      <a:pPr algn="ctr"/>
                      <a:r>
                        <a:rPr lang="en-US" sz="2400" dirty="0" smtClean="0"/>
                        <a:t>I</a:t>
                      </a:r>
                      <a:endParaRPr lang="ru-RU" sz="2400" dirty="0"/>
                    </a:p>
                  </a:txBody>
                  <a:tcPr/>
                </a:tc>
                <a:tc>
                  <a:txBody>
                    <a:bodyPr/>
                    <a:lstStyle/>
                    <a:p>
                      <a:pPr algn="ctr"/>
                      <a:r>
                        <a:rPr lang="en-US" sz="2400" dirty="0" smtClean="0"/>
                        <a:t>I</a:t>
                      </a:r>
                      <a:endParaRPr lang="ru-RU" sz="2400" dirty="0"/>
                    </a:p>
                  </a:txBody>
                  <a:tcPr/>
                </a:tc>
                <a:extLst>
                  <a:ext uri="{0D108BD9-81ED-4DB2-BD59-A6C34878D82A}">
                    <a16:rowId xmlns:a16="http://schemas.microsoft.com/office/drawing/2014/main" val="3363471203"/>
                  </a:ext>
                </a:extLst>
              </a:tr>
              <a:tr h="401008">
                <a:tc>
                  <a:txBody>
                    <a:bodyPr/>
                    <a:lstStyle/>
                    <a:p>
                      <a:pPr algn="ctr"/>
                      <a:endParaRPr lang="ru-RU" sz="24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89870956"/>
                  </a:ext>
                </a:extLst>
              </a:tr>
              <a:tr h="401008">
                <a:tc>
                  <a:txBody>
                    <a:bodyPr/>
                    <a:lstStyle/>
                    <a:p>
                      <a:pPr algn="ctr"/>
                      <a:r>
                        <a:rPr lang="en-US" sz="2400" b="1" dirty="0" smtClean="0">
                          <a:solidFill>
                            <a:srgbClr val="00B050"/>
                          </a:solidFill>
                        </a:rPr>
                        <a:t>P</a:t>
                      </a:r>
                      <a:endParaRPr lang="ru-RU" sz="2400" b="1" dirty="0">
                        <a:solidFill>
                          <a:srgbClr val="00B050"/>
                        </a:solidFill>
                      </a:endParaRPr>
                    </a:p>
                  </a:txBody>
                  <a:tcPr/>
                </a:tc>
                <a:tc>
                  <a:txBody>
                    <a:bodyPr/>
                    <a:lstStyle/>
                    <a:p>
                      <a:pPr algn="ctr"/>
                      <a:r>
                        <a:rPr lang="en-US" sz="2400" dirty="0" smtClean="0"/>
                        <a:t>N</a:t>
                      </a:r>
                      <a:endParaRPr lang="ru-RU" sz="2400" dirty="0"/>
                    </a:p>
                  </a:txBody>
                  <a:tcPr/>
                </a:tc>
                <a:tc>
                  <a:txBody>
                    <a:bodyPr/>
                    <a:lstStyle/>
                    <a:p>
                      <a:pPr algn="ctr"/>
                      <a:r>
                        <a:rPr lang="en-US" sz="2400" dirty="0" smtClean="0"/>
                        <a:t>N</a:t>
                      </a:r>
                      <a:endParaRPr lang="ru-RU" sz="2400" dirty="0"/>
                    </a:p>
                  </a:txBody>
                  <a:tcPr/>
                </a:tc>
                <a:tc>
                  <a:txBody>
                    <a:bodyPr/>
                    <a:lstStyle/>
                    <a:p>
                      <a:pPr algn="ctr"/>
                      <a:r>
                        <a:rPr lang="en-US" sz="2400" dirty="0" smtClean="0"/>
                        <a:t>N</a:t>
                      </a:r>
                      <a:endParaRPr lang="ru-RU" sz="2400" dirty="0"/>
                    </a:p>
                  </a:txBody>
                  <a:tcPr/>
                </a:tc>
                <a:tc>
                  <a:txBody>
                    <a:bodyPr/>
                    <a:lstStyle/>
                    <a:p>
                      <a:pPr algn="ctr"/>
                      <a:r>
                        <a:rPr lang="en-US" sz="2400" dirty="0" smtClean="0"/>
                        <a:t>N</a:t>
                      </a:r>
                      <a:endParaRPr lang="ru-RU" sz="2400" dirty="0"/>
                    </a:p>
                  </a:txBody>
                  <a:tcPr/>
                </a:tc>
                <a:tc>
                  <a:txBody>
                    <a:bodyPr/>
                    <a:lstStyle/>
                    <a:p>
                      <a:pPr algn="ctr"/>
                      <a:r>
                        <a:rPr lang="en-US" sz="2400" dirty="0" smtClean="0"/>
                        <a:t>N</a:t>
                      </a:r>
                      <a:endParaRPr lang="ru-RU" sz="2400" dirty="0"/>
                    </a:p>
                  </a:txBody>
                  <a:tcPr/>
                </a:tc>
                <a:extLst>
                  <a:ext uri="{0D108BD9-81ED-4DB2-BD59-A6C34878D82A}">
                    <a16:rowId xmlns:a16="http://schemas.microsoft.com/office/drawing/2014/main" val="3337711776"/>
                  </a:ext>
                </a:extLst>
              </a:tr>
            </a:tbl>
          </a:graphicData>
        </a:graphic>
      </p:graphicFrame>
      <p:cxnSp>
        <p:nvCxnSpPr>
          <p:cNvPr id="19" name="Прямая соединительная линия 18"/>
          <p:cNvCxnSpPr>
            <a:stCxn id="26" idx="6"/>
            <a:endCxn id="29" idx="2"/>
          </p:cNvCxnSpPr>
          <p:nvPr/>
        </p:nvCxnSpPr>
        <p:spPr>
          <a:xfrm>
            <a:off x="7602804" y="1496010"/>
            <a:ext cx="100270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a:stCxn id="26" idx="5"/>
            <a:endCxn id="28" idx="1"/>
          </p:cNvCxnSpPr>
          <p:nvPr/>
        </p:nvCxnSpPr>
        <p:spPr>
          <a:xfrm>
            <a:off x="7507896" y="1725138"/>
            <a:ext cx="1192518" cy="91503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26" idx="4"/>
            <a:endCxn id="31" idx="0"/>
          </p:cNvCxnSpPr>
          <p:nvPr/>
        </p:nvCxnSpPr>
        <p:spPr>
          <a:xfrm>
            <a:off x="7278768" y="1820046"/>
            <a:ext cx="0" cy="7062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a:stCxn id="31" idx="6"/>
            <a:endCxn id="28" idx="2"/>
          </p:cNvCxnSpPr>
          <p:nvPr/>
        </p:nvCxnSpPr>
        <p:spPr>
          <a:xfrm>
            <a:off x="7602804" y="2850288"/>
            <a:ext cx="1002702" cy="1901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a:stCxn id="28" idx="0"/>
            <a:endCxn id="29" idx="4"/>
          </p:cNvCxnSpPr>
          <p:nvPr/>
        </p:nvCxnSpPr>
        <p:spPr>
          <a:xfrm flipV="1">
            <a:off x="8929542" y="1820046"/>
            <a:ext cx="0" cy="7252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a:stCxn id="30" idx="1"/>
            <a:endCxn id="29" idx="6"/>
          </p:cNvCxnSpPr>
          <p:nvPr/>
        </p:nvCxnSpPr>
        <p:spPr>
          <a:xfrm flipH="1" flipV="1">
            <a:off x="9253578" y="1496010"/>
            <a:ext cx="556188" cy="47707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a:stCxn id="30" idx="3"/>
            <a:endCxn id="28" idx="6"/>
          </p:cNvCxnSpPr>
          <p:nvPr/>
        </p:nvCxnSpPr>
        <p:spPr>
          <a:xfrm flipH="1">
            <a:off x="9253578" y="2431344"/>
            <a:ext cx="556188" cy="4379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Овал 25"/>
          <p:cNvSpPr/>
          <p:nvPr/>
        </p:nvSpPr>
        <p:spPr>
          <a:xfrm>
            <a:off x="6954732" y="1171974"/>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0</a:t>
            </a:r>
            <a:endParaRPr lang="ru-RU" sz="3200" dirty="0">
              <a:solidFill>
                <a:schemeClr val="bg1"/>
              </a:solidFill>
            </a:endParaRPr>
          </a:p>
        </p:txBody>
      </p:sp>
      <p:sp>
        <p:nvSpPr>
          <p:cNvPr id="28" name="Овал 27"/>
          <p:cNvSpPr/>
          <p:nvPr/>
        </p:nvSpPr>
        <p:spPr>
          <a:xfrm>
            <a:off x="8605506" y="2545266"/>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3</a:t>
            </a:r>
            <a:endParaRPr lang="ru-RU" sz="3200" dirty="0">
              <a:solidFill>
                <a:schemeClr val="tx1"/>
              </a:solidFill>
            </a:endParaRPr>
          </a:p>
        </p:txBody>
      </p:sp>
      <p:sp>
        <p:nvSpPr>
          <p:cNvPr id="29" name="Овал 28"/>
          <p:cNvSpPr/>
          <p:nvPr/>
        </p:nvSpPr>
        <p:spPr>
          <a:xfrm>
            <a:off x="8605506" y="117197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1</a:t>
            </a:r>
            <a:endParaRPr lang="ru-RU" sz="3200" dirty="0">
              <a:solidFill>
                <a:schemeClr val="tx1"/>
              </a:solidFill>
            </a:endParaRPr>
          </a:p>
        </p:txBody>
      </p:sp>
      <p:sp>
        <p:nvSpPr>
          <p:cNvPr id="30" name="Овал 29"/>
          <p:cNvSpPr/>
          <p:nvPr/>
        </p:nvSpPr>
        <p:spPr>
          <a:xfrm>
            <a:off x="9714858" y="1878180"/>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2</a:t>
            </a:r>
            <a:endParaRPr lang="ru-RU" sz="3200" dirty="0">
              <a:solidFill>
                <a:schemeClr val="tx1"/>
              </a:solidFill>
            </a:endParaRPr>
          </a:p>
        </p:txBody>
      </p:sp>
      <p:sp>
        <p:nvSpPr>
          <p:cNvPr id="31" name="Овал 30"/>
          <p:cNvSpPr/>
          <p:nvPr/>
        </p:nvSpPr>
        <p:spPr>
          <a:xfrm>
            <a:off x="6954732" y="2526252"/>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4</a:t>
            </a:r>
            <a:endParaRPr lang="ru-RU" sz="3200" dirty="0">
              <a:solidFill>
                <a:schemeClr val="tx1"/>
              </a:solidFill>
            </a:endParaRPr>
          </a:p>
        </p:txBody>
      </p:sp>
      <p:graphicFrame>
        <p:nvGraphicFramePr>
          <p:cNvPr id="32" name="Таблица 31"/>
          <p:cNvGraphicFramePr>
            <a:graphicFrameLocks noGrp="1"/>
          </p:cNvGraphicFramePr>
          <p:nvPr>
            <p:extLst>
              <p:ext uri="{D42A27DB-BD31-4B8C-83A1-F6EECF244321}">
                <p14:modId xmlns:p14="http://schemas.microsoft.com/office/powerpoint/2010/main" val="1867365598"/>
              </p:ext>
            </p:extLst>
          </p:nvPr>
        </p:nvGraphicFramePr>
        <p:xfrm>
          <a:off x="8700414" y="3469893"/>
          <a:ext cx="2965452" cy="3200400"/>
        </p:xfrm>
        <a:graphic>
          <a:graphicData uri="http://schemas.openxmlformats.org/drawingml/2006/table">
            <a:tbl>
              <a:tblPr firstRow="1" bandRow="1">
                <a:tableStyleId>{5940675A-B579-460E-94D1-54222C63F5DA}</a:tableStyleId>
              </a:tblPr>
              <a:tblGrid>
                <a:gridCol w="494242">
                  <a:extLst>
                    <a:ext uri="{9D8B030D-6E8A-4147-A177-3AD203B41FA5}">
                      <a16:colId xmlns:a16="http://schemas.microsoft.com/office/drawing/2014/main" val="184400785"/>
                    </a:ext>
                  </a:extLst>
                </a:gridCol>
                <a:gridCol w="494242">
                  <a:extLst>
                    <a:ext uri="{9D8B030D-6E8A-4147-A177-3AD203B41FA5}">
                      <a16:colId xmlns:a16="http://schemas.microsoft.com/office/drawing/2014/main" val="2720675779"/>
                    </a:ext>
                  </a:extLst>
                </a:gridCol>
                <a:gridCol w="494242">
                  <a:extLst>
                    <a:ext uri="{9D8B030D-6E8A-4147-A177-3AD203B41FA5}">
                      <a16:colId xmlns:a16="http://schemas.microsoft.com/office/drawing/2014/main" val="2680956268"/>
                    </a:ext>
                  </a:extLst>
                </a:gridCol>
                <a:gridCol w="494242">
                  <a:extLst>
                    <a:ext uri="{9D8B030D-6E8A-4147-A177-3AD203B41FA5}">
                      <a16:colId xmlns:a16="http://schemas.microsoft.com/office/drawing/2014/main" val="4106968370"/>
                    </a:ext>
                  </a:extLst>
                </a:gridCol>
                <a:gridCol w="494242">
                  <a:extLst>
                    <a:ext uri="{9D8B030D-6E8A-4147-A177-3AD203B41FA5}">
                      <a16:colId xmlns:a16="http://schemas.microsoft.com/office/drawing/2014/main" val="462314499"/>
                    </a:ext>
                  </a:extLst>
                </a:gridCol>
                <a:gridCol w="494242">
                  <a:extLst>
                    <a:ext uri="{9D8B030D-6E8A-4147-A177-3AD203B41FA5}">
                      <a16:colId xmlns:a16="http://schemas.microsoft.com/office/drawing/2014/main" val="671687339"/>
                    </a:ext>
                  </a:extLst>
                </a:gridCol>
              </a:tblGrid>
              <a:tr h="401008">
                <a:tc>
                  <a:txBody>
                    <a:bodyPr/>
                    <a:lstStyle/>
                    <a:p>
                      <a:pPr algn="ctr"/>
                      <a:r>
                        <a:rPr lang="en-US" sz="2400" b="1" dirty="0" smtClean="0">
                          <a:solidFill>
                            <a:srgbClr val="00B050"/>
                          </a:solidFill>
                        </a:rPr>
                        <a:t>Q</a:t>
                      </a:r>
                      <a:endParaRPr lang="ru-RU" sz="2400" b="1" dirty="0">
                        <a:solidFill>
                          <a:srgbClr val="00B050"/>
                        </a:solidFill>
                      </a:endParaRPr>
                    </a:p>
                  </a:txBody>
                  <a:tcPr>
                    <a:lnR w="12700" cap="flat" cmpd="sng" algn="ctr">
                      <a:solidFill>
                        <a:schemeClr val="tx1"/>
                      </a:solidFill>
                      <a:prstDash val="solid"/>
                      <a:round/>
                      <a:headEnd type="none" w="med" len="med"/>
                      <a:tailEnd type="none" w="med" len="med"/>
                    </a:lnR>
                  </a:tcPr>
                </a:tc>
                <a:tc>
                  <a:txBody>
                    <a:bodyPr/>
                    <a:lstStyle/>
                    <a:p>
                      <a:pPr algn="ctr"/>
                      <a:r>
                        <a:rPr lang="ru-RU" sz="2400" dirty="0" smtClean="0"/>
                        <a:t>1</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400" dirty="0" smtClean="0"/>
                        <a:t>3</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400" dirty="0" smtClean="0"/>
                        <a:t>4</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sz="2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5274476"/>
                  </a:ext>
                </a:extLst>
              </a:tr>
              <a:tr h="401008">
                <a:tc>
                  <a:txBody>
                    <a:bodyPr/>
                    <a:lstStyle/>
                    <a:p>
                      <a:pPr algn="ctr"/>
                      <a:endParaRPr lang="ru-RU" sz="24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11828262"/>
                  </a:ext>
                </a:extLst>
              </a:tr>
              <a:tr h="401008">
                <a:tc>
                  <a:txBody>
                    <a:bodyPr/>
                    <a:lstStyle/>
                    <a:p>
                      <a:pPr algn="ctr"/>
                      <a:r>
                        <a:rPr lang="en-US" sz="2400" b="1" dirty="0" smtClean="0">
                          <a:solidFill>
                            <a:srgbClr val="00B050"/>
                          </a:solidFill>
                        </a:rPr>
                        <a:t>C</a:t>
                      </a:r>
                      <a:endParaRPr lang="ru-RU" sz="2400" b="1" dirty="0">
                        <a:solidFill>
                          <a:srgbClr val="00B050"/>
                        </a:solidFill>
                      </a:endParaRPr>
                    </a:p>
                  </a:txBody>
                  <a:tcPr/>
                </a:tc>
                <a:tc>
                  <a:txBody>
                    <a:bodyPr/>
                    <a:lstStyle/>
                    <a:p>
                      <a:pPr algn="ctr"/>
                      <a:r>
                        <a:rPr lang="en-US" sz="2400" dirty="0" smtClean="0"/>
                        <a:t>B</a:t>
                      </a:r>
                      <a:endParaRPr lang="ru-RU" sz="2400" dirty="0"/>
                    </a:p>
                  </a:txBody>
                  <a:tcPr/>
                </a:tc>
                <a:tc>
                  <a:txBody>
                    <a:bodyPr/>
                    <a:lstStyle/>
                    <a:p>
                      <a:pPr algn="ctr"/>
                      <a:r>
                        <a:rPr lang="en-US" sz="2400" dirty="0" smtClean="0"/>
                        <a:t>G</a:t>
                      </a:r>
                      <a:endParaRPr lang="ru-RU" sz="2400" dirty="0"/>
                    </a:p>
                  </a:txBody>
                  <a:tcPr/>
                </a:tc>
                <a:tc>
                  <a:txBody>
                    <a:bodyPr/>
                    <a:lstStyle/>
                    <a:p>
                      <a:pPr algn="ctr"/>
                      <a:r>
                        <a:rPr lang="en-US" sz="2400" dirty="0" smtClean="0"/>
                        <a:t>W</a:t>
                      </a:r>
                      <a:endParaRPr lang="ru-RU" sz="2400" dirty="0"/>
                    </a:p>
                  </a:txBody>
                  <a:tcPr/>
                </a:tc>
                <a:tc>
                  <a:txBody>
                    <a:bodyPr/>
                    <a:lstStyle/>
                    <a:p>
                      <a:pPr algn="ctr"/>
                      <a:r>
                        <a:rPr lang="en-US" sz="2400" dirty="0" smtClean="0"/>
                        <a:t>G</a:t>
                      </a:r>
                      <a:endParaRPr lang="ru-RU" sz="2400" dirty="0"/>
                    </a:p>
                  </a:txBody>
                  <a:tcPr/>
                </a:tc>
                <a:tc>
                  <a:txBody>
                    <a:bodyPr/>
                    <a:lstStyle/>
                    <a:p>
                      <a:pPr algn="ctr"/>
                      <a:r>
                        <a:rPr lang="en-US" sz="2400" dirty="0" smtClean="0"/>
                        <a:t>G</a:t>
                      </a:r>
                      <a:endParaRPr lang="ru-RU" sz="2400" dirty="0"/>
                    </a:p>
                  </a:txBody>
                  <a:tcPr/>
                </a:tc>
                <a:extLst>
                  <a:ext uri="{0D108BD9-81ED-4DB2-BD59-A6C34878D82A}">
                    <a16:rowId xmlns:a16="http://schemas.microsoft.com/office/drawing/2014/main" val="2405114374"/>
                  </a:ext>
                </a:extLst>
              </a:tr>
              <a:tr h="401008">
                <a:tc>
                  <a:txBody>
                    <a:bodyPr/>
                    <a:lstStyle/>
                    <a:p>
                      <a:pPr algn="ctr"/>
                      <a:endParaRPr lang="ru-RU" sz="24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49772446"/>
                  </a:ext>
                </a:extLst>
              </a:tr>
              <a:tr h="401008">
                <a:tc>
                  <a:txBody>
                    <a:bodyPr/>
                    <a:lstStyle/>
                    <a:p>
                      <a:pPr algn="ctr"/>
                      <a:r>
                        <a:rPr lang="en-US" sz="2400" b="1" dirty="0" smtClean="0">
                          <a:solidFill>
                            <a:srgbClr val="00B050"/>
                          </a:solidFill>
                        </a:rPr>
                        <a:t>D</a:t>
                      </a:r>
                      <a:endParaRPr lang="ru-RU" sz="2400" b="1" dirty="0">
                        <a:solidFill>
                          <a:srgbClr val="00B050"/>
                        </a:solidFill>
                      </a:endParaRPr>
                    </a:p>
                  </a:txBody>
                  <a:tcPr/>
                </a:tc>
                <a:tc>
                  <a:txBody>
                    <a:bodyPr/>
                    <a:lstStyle/>
                    <a:p>
                      <a:pPr algn="ctr"/>
                      <a:r>
                        <a:rPr lang="en-US" sz="2400" dirty="0" smtClean="0"/>
                        <a:t>0</a:t>
                      </a:r>
                      <a:endParaRPr lang="ru-RU" sz="2400" dirty="0"/>
                    </a:p>
                  </a:txBody>
                  <a:tcPr/>
                </a:tc>
                <a:tc>
                  <a:txBody>
                    <a:bodyPr/>
                    <a:lstStyle/>
                    <a:p>
                      <a:pPr algn="ctr"/>
                      <a:r>
                        <a:rPr lang="en-US" sz="2400" dirty="0" smtClean="0"/>
                        <a:t>1</a:t>
                      </a:r>
                      <a:endParaRPr lang="ru-RU" sz="2400" dirty="0"/>
                    </a:p>
                  </a:txBody>
                  <a:tcPr/>
                </a:tc>
                <a:tc>
                  <a:txBody>
                    <a:bodyPr/>
                    <a:lstStyle/>
                    <a:p>
                      <a:pPr algn="ctr"/>
                      <a:r>
                        <a:rPr lang="en-US" sz="2400" dirty="0" smtClean="0"/>
                        <a:t>I</a:t>
                      </a:r>
                      <a:endParaRPr lang="ru-RU" sz="2400" dirty="0"/>
                    </a:p>
                  </a:txBody>
                  <a:tcPr/>
                </a:tc>
                <a:tc>
                  <a:txBody>
                    <a:bodyPr/>
                    <a:lstStyle/>
                    <a:p>
                      <a:pPr algn="ctr"/>
                      <a:r>
                        <a:rPr lang="en-US" sz="2400" dirty="0" smtClean="0"/>
                        <a:t>1</a:t>
                      </a:r>
                      <a:endParaRPr lang="ru-RU" sz="2400" dirty="0"/>
                    </a:p>
                  </a:txBody>
                  <a:tcPr/>
                </a:tc>
                <a:tc>
                  <a:txBody>
                    <a:bodyPr/>
                    <a:lstStyle/>
                    <a:p>
                      <a:pPr algn="ctr"/>
                      <a:r>
                        <a:rPr lang="en-US" sz="2400" dirty="0" smtClean="0"/>
                        <a:t>1</a:t>
                      </a:r>
                      <a:endParaRPr lang="ru-RU" sz="2400" dirty="0"/>
                    </a:p>
                  </a:txBody>
                  <a:tcPr/>
                </a:tc>
                <a:extLst>
                  <a:ext uri="{0D108BD9-81ED-4DB2-BD59-A6C34878D82A}">
                    <a16:rowId xmlns:a16="http://schemas.microsoft.com/office/drawing/2014/main" val="3363471203"/>
                  </a:ext>
                </a:extLst>
              </a:tr>
              <a:tr h="401008">
                <a:tc>
                  <a:txBody>
                    <a:bodyPr/>
                    <a:lstStyle/>
                    <a:p>
                      <a:pPr algn="ctr"/>
                      <a:endParaRPr lang="ru-RU" sz="24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89870956"/>
                  </a:ext>
                </a:extLst>
              </a:tr>
              <a:tr h="401008">
                <a:tc>
                  <a:txBody>
                    <a:bodyPr/>
                    <a:lstStyle/>
                    <a:p>
                      <a:pPr algn="ctr"/>
                      <a:r>
                        <a:rPr lang="en-US" sz="2400" b="1" dirty="0" smtClean="0">
                          <a:solidFill>
                            <a:srgbClr val="00B050"/>
                          </a:solidFill>
                        </a:rPr>
                        <a:t>P</a:t>
                      </a:r>
                      <a:endParaRPr lang="ru-RU" sz="2400" b="1" dirty="0">
                        <a:solidFill>
                          <a:srgbClr val="00B050"/>
                        </a:solidFill>
                      </a:endParaRPr>
                    </a:p>
                  </a:txBody>
                  <a:tcPr/>
                </a:tc>
                <a:tc>
                  <a:txBody>
                    <a:bodyPr/>
                    <a:lstStyle/>
                    <a:p>
                      <a:pPr algn="ctr"/>
                      <a:r>
                        <a:rPr lang="en-US" sz="2400" dirty="0" smtClean="0"/>
                        <a:t>N</a:t>
                      </a:r>
                      <a:endParaRPr lang="ru-RU" sz="2400" dirty="0"/>
                    </a:p>
                  </a:txBody>
                  <a:tcPr/>
                </a:tc>
                <a:tc>
                  <a:txBody>
                    <a:bodyPr/>
                    <a:lstStyle/>
                    <a:p>
                      <a:pPr algn="ctr"/>
                      <a:r>
                        <a:rPr lang="en-US" sz="2400" dirty="0" smtClean="0"/>
                        <a:t>0</a:t>
                      </a:r>
                      <a:endParaRPr lang="ru-RU" sz="2400" dirty="0"/>
                    </a:p>
                  </a:txBody>
                  <a:tcPr/>
                </a:tc>
                <a:tc>
                  <a:txBody>
                    <a:bodyPr/>
                    <a:lstStyle/>
                    <a:p>
                      <a:pPr algn="ctr"/>
                      <a:r>
                        <a:rPr lang="en-US" sz="2400" dirty="0" smtClean="0"/>
                        <a:t>N</a:t>
                      </a:r>
                      <a:endParaRPr lang="ru-RU" sz="2400" dirty="0"/>
                    </a:p>
                  </a:txBody>
                  <a:tcPr/>
                </a:tc>
                <a:tc>
                  <a:txBody>
                    <a:bodyPr/>
                    <a:lstStyle/>
                    <a:p>
                      <a:pPr algn="ctr"/>
                      <a:r>
                        <a:rPr lang="en-US" sz="2400" dirty="0" smtClean="0"/>
                        <a:t>0</a:t>
                      </a:r>
                      <a:endParaRPr lang="ru-RU" sz="2400" dirty="0"/>
                    </a:p>
                  </a:txBody>
                  <a:tcPr/>
                </a:tc>
                <a:tc>
                  <a:txBody>
                    <a:bodyPr/>
                    <a:lstStyle/>
                    <a:p>
                      <a:pPr algn="ctr"/>
                      <a:r>
                        <a:rPr lang="en-US" sz="2400" dirty="0" smtClean="0"/>
                        <a:t>0</a:t>
                      </a:r>
                      <a:endParaRPr lang="ru-RU" sz="2400" dirty="0"/>
                    </a:p>
                  </a:txBody>
                  <a:tcPr/>
                </a:tc>
                <a:extLst>
                  <a:ext uri="{0D108BD9-81ED-4DB2-BD59-A6C34878D82A}">
                    <a16:rowId xmlns:a16="http://schemas.microsoft.com/office/drawing/2014/main" val="3337711776"/>
                  </a:ext>
                </a:extLst>
              </a:tr>
            </a:tbl>
          </a:graphicData>
        </a:graphic>
      </p:graphicFrame>
      <p:cxnSp>
        <p:nvCxnSpPr>
          <p:cNvPr id="33" name="Скругленная соединительная линия 32"/>
          <p:cNvCxnSpPr/>
          <p:nvPr/>
        </p:nvCxnSpPr>
        <p:spPr>
          <a:xfrm rot="5400000" flipH="1">
            <a:off x="6954732" y="2850288"/>
            <a:ext cx="324036" cy="324036"/>
          </a:xfrm>
          <a:prstGeom prst="curvedConnector4">
            <a:avLst>
              <a:gd name="adj1" fmla="val -163374"/>
              <a:gd name="adj2" fmla="val 270800"/>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4" name="Скругленная соединительная линия 33"/>
          <p:cNvCxnSpPr/>
          <p:nvPr/>
        </p:nvCxnSpPr>
        <p:spPr>
          <a:xfrm rot="5400000" flipH="1">
            <a:off x="715396" y="2850651"/>
            <a:ext cx="324036" cy="324036"/>
          </a:xfrm>
          <a:prstGeom prst="curvedConnector4">
            <a:avLst>
              <a:gd name="adj1" fmla="val -163374"/>
              <a:gd name="adj2" fmla="val 270800"/>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128100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35360" y="260648"/>
            <a:ext cx="11593288" cy="6370975"/>
          </a:xfrm>
          <a:prstGeom prst="rect">
            <a:avLst/>
          </a:prstGeom>
        </p:spPr>
        <p:txBody>
          <a:bodyPr wrap="square">
            <a:spAutoFit/>
          </a:bodyPr>
          <a:lstStyle/>
          <a:p>
            <a:pPr indent="323850" algn="ctr"/>
            <a:r>
              <a:rPr lang="be-BY" sz="2400" b="1" dirty="0">
                <a:solidFill>
                  <a:srgbClr val="00B050"/>
                </a:solidFill>
                <a:ea typeface="Times New Roman" panose="02020603050405020304" pitchFamily="18" charset="0"/>
              </a:rPr>
              <a:t>А</a:t>
            </a:r>
            <a:r>
              <a:rPr lang="ru-RU" sz="2400" b="1" dirty="0" err="1">
                <a:solidFill>
                  <a:srgbClr val="00B050"/>
                </a:solidFill>
                <a:ea typeface="Times New Roman" panose="02020603050405020304" pitchFamily="18" charset="0"/>
              </a:rPr>
              <a:t>лгоритм</a:t>
            </a:r>
            <a:r>
              <a:rPr lang="ru-RU" sz="2400" b="1" dirty="0">
                <a:solidFill>
                  <a:srgbClr val="00B050"/>
                </a:solidFill>
                <a:ea typeface="Times New Roman" panose="02020603050405020304" pitchFamily="18" charset="0"/>
              </a:rPr>
              <a:t> </a:t>
            </a:r>
            <a:r>
              <a:rPr lang="en-US" sz="2400" b="1" dirty="0">
                <a:solidFill>
                  <a:srgbClr val="00B050"/>
                </a:solidFill>
                <a:ea typeface="Times New Roman" panose="02020603050405020304" pitchFamily="18" charset="0"/>
              </a:rPr>
              <a:t>BFS </a:t>
            </a:r>
            <a:r>
              <a:rPr lang="ru-RU" sz="2400" dirty="0">
                <a:ea typeface="Times New Roman" panose="02020603050405020304" pitchFamily="18" charset="0"/>
              </a:rPr>
              <a:t>сводится к следующей последовательности шагов.</a:t>
            </a:r>
            <a:endParaRPr lang="be-BY" sz="2400" dirty="0">
              <a:ea typeface="Times New Roman" panose="02020603050405020304" pitchFamily="18" charset="0"/>
            </a:endParaRPr>
          </a:p>
          <a:p>
            <a:pPr marL="342900" indent="-342900" algn="just">
              <a:buFont typeface="+mj-lt"/>
              <a:buAutoNum type="arabicPeriod"/>
              <a:tabLst>
                <a:tab pos="630555" algn="l"/>
              </a:tabLst>
            </a:pPr>
            <a:r>
              <a:rPr lang="ru-RU" sz="2400" dirty="0">
                <a:ea typeface="Times New Roman" panose="02020603050405020304" pitchFamily="18" charset="0"/>
              </a:rPr>
              <a:t>Инициализировать массивы </a:t>
            </a:r>
            <a:r>
              <a:rPr lang="ru-RU" sz="2400" b="1" dirty="0">
                <a:solidFill>
                  <a:srgbClr val="00B050"/>
                </a:solidFill>
                <a:ea typeface="Times New Roman" panose="02020603050405020304" pitchFamily="18" charset="0"/>
              </a:rPr>
              <a:t>С</a:t>
            </a:r>
            <a:r>
              <a:rPr lang="ru-RU" sz="2400" dirty="0">
                <a:ea typeface="Times New Roman" panose="02020603050405020304" pitchFamily="18" charset="0"/>
              </a:rPr>
              <a:t>, </a:t>
            </a:r>
            <a:r>
              <a:rPr lang="en-US" sz="2400" b="1" dirty="0">
                <a:solidFill>
                  <a:srgbClr val="00B050"/>
                </a:solidFill>
                <a:ea typeface="Times New Roman" panose="02020603050405020304" pitchFamily="18" charset="0"/>
              </a:rPr>
              <a:t>D</a:t>
            </a:r>
            <a:r>
              <a:rPr lang="ru-RU" sz="2400" dirty="0">
                <a:ea typeface="Times New Roman" panose="02020603050405020304" pitchFamily="18" charset="0"/>
              </a:rPr>
              <a:t>, </a:t>
            </a:r>
            <a:r>
              <a:rPr lang="en-US" sz="2400" b="1" dirty="0">
                <a:solidFill>
                  <a:srgbClr val="00B050"/>
                </a:solidFill>
                <a:ea typeface="Times New Roman" panose="02020603050405020304" pitchFamily="18" charset="0"/>
              </a:rPr>
              <a:t>P</a:t>
            </a:r>
            <a:r>
              <a:rPr lang="ru-RU" sz="2400" dirty="0">
                <a:ea typeface="Times New Roman" panose="02020603050405020304" pitchFamily="18" charset="0"/>
              </a:rPr>
              <a:t>. Стартовую вершину </a:t>
            </a:r>
            <a:r>
              <a:rPr lang="en-US" sz="2400" b="1" dirty="0">
                <a:solidFill>
                  <a:srgbClr val="00B050"/>
                </a:solidFill>
                <a:ea typeface="Times New Roman" panose="02020603050405020304" pitchFamily="18" charset="0"/>
              </a:rPr>
              <a:t>s</a:t>
            </a:r>
            <a:r>
              <a:rPr lang="ru-RU" sz="2400" dirty="0">
                <a:ea typeface="Times New Roman" panose="02020603050405020304" pitchFamily="18" charset="0"/>
              </a:rPr>
              <a:t> поместить в очередь </a:t>
            </a:r>
            <a:r>
              <a:rPr lang="en-US" sz="2400" b="1" dirty="0">
                <a:solidFill>
                  <a:srgbClr val="00B050"/>
                </a:solidFill>
                <a:ea typeface="Times New Roman" panose="02020603050405020304" pitchFamily="18" charset="0"/>
              </a:rPr>
              <a:t>Q</a:t>
            </a:r>
            <a:r>
              <a:rPr lang="ru-RU" sz="2400" dirty="0">
                <a:ea typeface="Times New Roman" panose="02020603050405020304" pitchFamily="18" charset="0"/>
              </a:rPr>
              <a:t>. и окрасить в серый цвет: </a:t>
            </a:r>
            <a:r>
              <a:rPr lang="en-US" sz="2400" b="1" dirty="0">
                <a:solidFill>
                  <a:srgbClr val="00B050"/>
                </a:solidFill>
                <a:ea typeface="Times New Roman" panose="02020603050405020304" pitchFamily="18" charset="0"/>
              </a:rPr>
              <a:t>C</a:t>
            </a:r>
            <a:r>
              <a:rPr lang="ru-RU" sz="2400" b="1" dirty="0">
                <a:solidFill>
                  <a:srgbClr val="00B050"/>
                </a:solidFill>
                <a:ea typeface="Times New Roman" panose="02020603050405020304" pitchFamily="18" charset="0"/>
              </a:rPr>
              <a:t>[</a:t>
            </a:r>
            <a:r>
              <a:rPr lang="en-US" sz="2400" b="1" dirty="0">
                <a:solidFill>
                  <a:srgbClr val="00B050"/>
                </a:solidFill>
                <a:ea typeface="Times New Roman" panose="02020603050405020304" pitchFamily="18" charset="0"/>
              </a:rPr>
              <a:t>s</a:t>
            </a:r>
            <a:r>
              <a:rPr lang="ru-RU" sz="2400" b="1" dirty="0">
                <a:solidFill>
                  <a:srgbClr val="00B050"/>
                </a:solidFill>
                <a:ea typeface="Times New Roman" panose="02020603050405020304" pitchFamily="18" charset="0"/>
              </a:rPr>
              <a:t>] = </a:t>
            </a:r>
            <a:r>
              <a:rPr lang="en-US" sz="2400" b="1" dirty="0">
                <a:solidFill>
                  <a:srgbClr val="00B050"/>
                </a:solidFill>
                <a:ea typeface="Times New Roman" panose="02020603050405020304" pitchFamily="18" charset="0"/>
              </a:rPr>
              <a:t>G</a:t>
            </a:r>
            <a:r>
              <a:rPr lang="ru-RU" sz="2400" dirty="0">
                <a:ea typeface="Times New Roman" panose="02020603050405020304" pitchFamily="18" charset="0"/>
              </a:rPr>
              <a:t>. Для стартовой вершины установить расстояние, равное нулю: </a:t>
            </a:r>
            <a:r>
              <a:rPr lang="en-US" sz="2400" b="1" dirty="0">
                <a:solidFill>
                  <a:srgbClr val="00B050"/>
                </a:solidFill>
                <a:ea typeface="Times New Roman" panose="02020603050405020304" pitchFamily="18" charset="0"/>
              </a:rPr>
              <a:t>D</a:t>
            </a:r>
            <a:r>
              <a:rPr lang="ru-RU" sz="2400" b="1" dirty="0">
                <a:solidFill>
                  <a:srgbClr val="00B050"/>
                </a:solidFill>
                <a:ea typeface="Times New Roman" panose="02020603050405020304" pitchFamily="18" charset="0"/>
              </a:rPr>
              <a:t>[</a:t>
            </a:r>
            <a:r>
              <a:rPr lang="en-US" sz="2400" b="1" dirty="0">
                <a:solidFill>
                  <a:srgbClr val="00B050"/>
                </a:solidFill>
                <a:ea typeface="Times New Roman" panose="02020603050405020304" pitchFamily="18" charset="0"/>
              </a:rPr>
              <a:t>s</a:t>
            </a:r>
            <a:r>
              <a:rPr lang="ru-RU" sz="2400" b="1" dirty="0">
                <a:solidFill>
                  <a:srgbClr val="00B050"/>
                </a:solidFill>
                <a:ea typeface="Times New Roman" panose="02020603050405020304" pitchFamily="18" charset="0"/>
              </a:rPr>
              <a:t>] = 0</a:t>
            </a:r>
            <a:r>
              <a:rPr lang="ru-RU" sz="2400" dirty="0">
                <a:ea typeface="Times New Roman" panose="02020603050405020304" pitchFamily="18" charset="0"/>
              </a:rPr>
              <a:t>.</a:t>
            </a:r>
            <a:endParaRPr lang="be-BY" sz="2400" dirty="0">
              <a:ea typeface="Times New Roman" panose="02020603050405020304" pitchFamily="18" charset="0"/>
            </a:endParaRPr>
          </a:p>
          <a:p>
            <a:pPr marL="342900" indent="-342900" algn="just">
              <a:buFont typeface="+mj-lt"/>
              <a:buAutoNum type="arabicPeriod"/>
              <a:tabLst>
                <a:tab pos="630555" algn="l"/>
              </a:tabLst>
            </a:pPr>
            <a:r>
              <a:rPr lang="ru-RU" sz="2400" dirty="0">
                <a:ea typeface="Times New Roman" panose="02020603050405020304" pitchFamily="18" charset="0"/>
              </a:rPr>
              <a:t>Если очередь</a:t>
            </a:r>
            <a:r>
              <a:rPr lang="ru-RU" sz="2400" b="1" dirty="0">
                <a:ea typeface="Times New Roman" panose="02020603050405020304" pitchFamily="18" charset="0"/>
              </a:rPr>
              <a:t> </a:t>
            </a:r>
            <a:r>
              <a:rPr lang="en-US" sz="2400" b="1" dirty="0">
                <a:solidFill>
                  <a:srgbClr val="00B050"/>
                </a:solidFill>
                <a:ea typeface="Times New Roman" panose="02020603050405020304" pitchFamily="18" charset="0"/>
              </a:rPr>
              <a:t>Q</a:t>
            </a:r>
            <a:r>
              <a:rPr lang="ru-RU" sz="2400" dirty="0">
                <a:ea typeface="Times New Roman" panose="02020603050405020304" pitchFamily="18" charset="0"/>
              </a:rPr>
              <a:t> пуста, то работа алгоритма завершена, в противном случае перейти к следующему шагу.</a:t>
            </a:r>
            <a:endParaRPr lang="be-BY" sz="2400" dirty="0">
              <a:ea typeface="Times New Roman" panose="02020603050405020304" pitchFamily="18" charset="0"/>
            </a:endParaRPr>
          </a:p>
          <a:p>
            <a:pPr marL="342900" indent="-342900" algn="just">
              <a:buFont typeface="+mj-lt"/>
              <a:buAutoNum type="arabicPeriod"/>
              <a:tabLst>
                <a:tab pos="630555" algn="l"/>
              </a:tabLst>
            </a:pPr>
            <a:r>
              <a:rPr lang="ru-RU" sz="2400" dirty="0">
                <a:ea typeface="Times New Roman" panose="02020603050405020304" pitchFamily="18" charset="0"/>
              </a:rPr>
              <a:t>Выбрать из очереди </a:t>
            </a:r>
            <a:r>
              <a:rPr lang="en-US" sz="2400" b="1" dirty="0">
                <a:solidFill>
                  <a:srgbClr val="00B050"/>
                </a:solidFill>
                <a:ea typeface="Times New Roman" panose="02020603050405020304" pitchFamily="18" charset="0"/>
              </a:rPr>
              <a:t>Q</a:t>
            </a:r>
            <a:r>
              <a:rPr lang="en-US" sz="2400" b="1" dirty="0">
                <a:ea typeface="Times New Roman" panose="02020603050405020304" pitchFamily="18" charset="0"/>
              </a:rPr>
              <a:t> </a:t>
            </a:r>
            <a:r>
              <a:rPr lang="ru-RU" sz="2400" dirty="0">
                <a:ea typeface="Times New Roman" panose="02020603050405020304" pitchFamily="18" charset="0"/>
              </a:rPr>
              <a:t>вершину </a:t>
            </a:r>
            <a:r>
              <a:rPr lang="en-US" sz="2400" b="1" dirty="0">
                <a:solidFill>
                  <a:srgbClr val="00B050"/>
                </a:solidFill>
                <a:ea typeface="Times New Roman" panose="02020603050405020304" pitchFamily="18" charset="0"/>
              </a:rPr>
              <a:t>k</a:t>
            </a:r>
            <a:r>
              <a:rPr lang="ru-RU" sz="2400" dirty="0">
                <a:ea typeface="Times New Roman" panose="02020603050405020304" pitchFamily="18" charset="0"/>
              </a:rPr>
              <a:t> и окрасить ее в черный цвет: </a:t>
            </a:r>
            <a:r>
              <a:rPr lang="ru-RU" sz="2400" b="1" dirty="0">
                <a:solidFill>
                  <a:srgbClr val="00B050"/>
                </a:solidFill>
                <a:ea typeface="Times New Roman" panose="02020603050405020304" pitchFamily="18" charset="0"/>
              </a:rPr>
              <a:t>С[</a:t>
            </a:r>
            <a:r>
              <a:rPr lang="en-US" sz="2400" b="1" dirty="0">
                <a:solidFill>
                  <a:srgbClr val="00B050"/>
                </a:solidFill>
                <a:ea typeface="Times New Roman" panose="02020603050405020304" pitchFamily="18" charset="0"/>
              </a:rPr>
              <a:t>k</a:t>
            </a:r>
            <a:r>
              <a:rPr lang="ru-RU" sz="2400" b="1" dirty="0">
                <a:solidFill>
                  <a:srgbClr val="00B050"/>
                </a:solidFill>
                <a:ea typeface="Times New Roman" panose="02020603050405020304" pitchFamily="18" charset="0"/>
              </a:rPr>
              <a:t>] = </a:t>
            </a:r>
            <a:r>
              <a:rPr lang="en-US" sz="2400" b="1" dirty="0">
                <a:solidFill>
                  <a:srgbClr val="00B050"/>
                </a:solidFill>
                <a:ea typeface="Times New Roman" panose="02020603050405020304" pitchFamily="18" charset="0"/>
              </a:rPr>
              <a:t>B</a:t>
            </a:r>
            <a:r>
              <a:rPr lang="ru-RU" sz="2400" dirty="0">
                <a:ea typeface="Times New Roman" panose="02020603050405020304" pitchFamily="18" charset="0"/>
              </a:rPr>
              <a:t>. </a:t>
            </a:r>
            <a:endParaRPr lang="be-BY" sz="2400" dirty="0">
              <a:ea typeface="Times New Roman" panose="02020603050405020304" pitchFamily="18" charset="0"/>
            </a:endParaRPr>
          </a:p>
          <a:p>
            <a:pPr marL="342900" indent="-342900" algn="just">
              <a:buFont typeface="+mj-lt"/>
              <a:buAutoNum type="arabicPeriod"/>
              <a:tabLst>
                <a:tab pos="630555" algn="l"/>
              </a:tabLst>
            </a:pPr>
            <a:r>
              <a:rPr lang="ru-RU" sz="2400" dirty="0">
                <a:ea typeface="Times New Roman" panose="02020603050405020304" pitchFamily="18" charset="0"/>
              </a:rPr>
              <a:t>Построить множества </a:t>
            </a:r>
            <a:r>
              <a:rPr lang="en-US" sz="2400" b="1" dirty="0">
                <a:solidFill>
                  <a:srgbClr val="00B050"/>
                </a:solidFill>
                <a:ea typeface="Times New Roman" panose="02020603050405020304" pitchFamily="18" charset="0"/>
              </a:rPr>
              <a:t>J</a:t>
            </a:r>
            <a:r>
              <a:rPr lang="ru-RU" sz="2400" dirty="0">
                <a:ea typeface="Times New Roman" panose="02020603050405020304" pitchFamily="18" charset="0"/>
              </a:rPr>
              <a:t> вершин белого цвета смежных вершине </a:t>
            </a:r>
            <a:r>
              <a:rPr lang="en-US" sz="2400" b="1" dirty="0">
                <a:solidFill>
                  <a:srgbClr val="00B050"/>
                </a:solidFill>
                <a:ea typeface="Times New Roman" panose="02020603050405020304" pitchFamily="18" charset="0"/>
              </a:rPr>
              <a:t>k</a:t>
            </a:r>
            <a:r>
              <a:rPr lang="ru-RU" sz="2400" dirty="0">
                <a:ea typeface="Times New Roman" panose="02020603050405020304" pitchFamily="18" charset="0"/>
              </a:rPr>
              <a:t>. Если таких вершин нет, то перейти к шагу 2, иначе – к следующему шагу.</a:t>
            </a:r>
            <a:endParaRPr lang="be-BY" sz="2400" dirty="0">
              <a:ea typeface="Times New Roman" panose="02020603050405020304" pitchFamily="18" charset="0"/>
            </a:endParaRPr>
          </a:p>
          <a:p>
            <a:pPr marL="342900" indent="-342900" algn="just">
              <a:buFont typeface="+mj-lt"/>
              <a:buAutoNum type="arabicPeriod"/>
              <a:tabLst>
                <a:tab pos="630555" algn="l"/>
              </a:tabLst>
            </a:pPr>
            <a:r>
              <a:rPr lang="ru-RU" sz="2400" dirty="0">
                <a:ea typeface="Times New Roman" panose="02020603050405020304" pitchFamily="18" charset="0"/>
              </a:rPr>
              <a:t>Каждую вершину </a:t>
            </a:r>
            <a:r>
              <a:rPr lang="en-US" sz="2400" b="1" dirty="0">
                <a:solidFill>
                  <a:srgbClr val="00B050"/>
                </a:solidFill>
                <a:ea typeface="Times New Roman" panose="02020603050405020304" pitchFamily="18" charset="0"/>
              </a:rPr>
              <a:t>j</a:t>
            </a:r>
            <a:r>
              <a:rPr lang="en-US" sz="2400" b="1" dirty="0">
                <a:ea typeface="Times New Roman" panose="02020603050405020304" pitchFamily="18" charset="0"/>
              </a:rPr>
              <a:t> </a:t>
            </a:r>
            <a:r>
              <a:rPr lang="ru-RU" sz="2400" dirty="0">
                <a:ea typeface="Times New Roman" panose="02020603050405020304" pitchFamily="18" charset="0"/>
              </a:rPr>
              <a:t>из множества</a:t>
            </a:r>
            <a:r>
              <a:rPr lang="ru-RU" sz="2400" b="1" dirty="0">
                <a:ea typeface="Times New Roman" panose="02020603050405020304" pitchFamily="18" charset="0"/>
              </a:rPr>
              <a:t> </a:t>
            </a:r>
            <a:r>
              <a:rPr lang="en-US" sz="2400" b="1" dirty="0">
                <a:solidFill>
                  <a:srgbClr val="00B050"/>
                </a:solidFill>
                <a:ea typeface="Times New Roman" panose="02020603050405020304" pitchFamily="18" charset="0"/>
              </a:rPr>
              <a:t>J</a:t>
            </a:r>
            <a:r>
              <a:rPr lang="en-US" sz="2400" b="1" dirty="0">
                <a:ea typeface="Times New Roman" panose="02020603050405020304" pitchFamily="18" charset="0"/>
              </a:rPr>
              <a:t> </a:t>
            </a:r>
            <a:r>
              <a:rPr lang="ru-RU" sz="2400" dirty="0">
                <a:ea typeface="Times New Roman" panose="02020603050405020304" pitchFamily="18" charset="0"/>
              </a:rPr>
              <a:t>поместить в очередь </a:t>
            </a:r>
            <a:r>
              <a:rPr lang="en-US" sz="2400" b="1" dirty="0">
                <a:solidFill>
                  <a:srgbClr val="00B050"/>
                </a:solidFill>
                <a:ea typeface="Times New Roman" panose="02020603050405020304" pitchFamily="18" charset="0"/>
              </a:rPr>
              <a:t>Q</a:t>
            </a:r>
            <a:r>
              <a:rPr lang="ru-RU" sz="2400" dirty="0">
                <a:ea typeface="Times New Roman" panose="02020603050405020304" pitchFamily="18" charset="0"/>
              </a:rPr>
              <a:t>. Обычно (но не обязательно) в очередь вершины помещаются в порядке возрастания номеров. </a:t>
            </a:r>
            <a:endParaRPr lang="be-BY" sz="2400" dirty="0">
              <a:ea typeface="Times New Roman" panose="02020603050405020304" pitchFamily="18" charset="0"/>
            </a:endParaRPr>
          </a:p>
          <a:p>
            <a:pPr marL="342900" indent="-342900" algn="just">
              <a:buFont typeface="+mj-lt"/>
              <a:buAutoNum type="arabicPeriod"/>
              <a:tabLst>
                <a:tab pos="630555" algn="l"/>
              </a:tabLst>
            </a:pPr>
            <a:r>
              <a:rPr lang="ru-RU" sz="2400" dirty="0">
                <a:ea typeface="Times New Roman" panose="02020603050405020304" pitchFamily="18" charset="0"/>
              </a:rPr>
              <a:t>Каждую вершину </a:t>
            </a:r>
            <a:r>
              <a:rPr lang="en-US" sz="2400" b="1" dirty="0">
                <a:solidFill>
                  <a:srgbClr val="00B050"/>
                </a:solidFill>
                <a:ea typeface="Times New Roman" panose="02020603050405020304" pitchFamily="18" charset="0"/>
              </a:rPr>
              <a:t>j</a:t>
            </a:r>
            <a:r>
              <a:rPr lang="en-US" sz="2400" b="1" dirty="0">
                <a:ea typeface="Times New Roman" panose="02020603050405020304" pitchFamily="18" charset="0"/>
              </a:rPr>
              <a:t> </a:t>
            </a:r>
            <a:r>
              <a:rPr lang="ru-RU" sz="2400" dirty="0">
                <a:ea typeface="Times New Roman" panose="02020603050405020304" pitchFamily="18" charset="0"/>
              </a:rPr>
              <a:t>из множества</a:t>
            </a:r>
            <a:r>
              <a:rPr lang="ru-RU" sz="2400" b="1" dirty="0">
                <a:ea typeface="Times New Roman" panose="02020603050405020304" pitchFamily="18" charset="0"/>
              </a:rPr>
              <a:t> </a:t>
            </a:r>
            <a:r>
              <a:rPr lang="en-US" sz="2400" b="1" dirty="0">
                <a:solidFill>
                  <a:srgbClr val="00B050"/>
                </a:solidFill>
                <a:ea typeface="Times New Roman" panose="02020603050405020304" pitchFamily="18" charset="0"/>
              </a:rPr>
              <a:t>J</a:t>
            </a:r>
            <a:r>
              <a:rPr lang="en-US" sz="2400" b="1" dirty="0">
                <a:ea typeface="Times New Roman" panose="02020603050405020304" pitchFamily="18" charset="0"/>
              </a:rPr>
              <a:t> </a:t>
            </a:r>
            <a:r>
              <a:rPr lang="ru-RU" sz="2400" dirty="0">
                <a:ea typeface="Times New Roman" panose="02020603050405020304" pitchFamily="18" charset="0"/>
              </a:rPr>
              <a:t>окрасить в серый цвет: </a:t>
            </a:r>
            <a:r>
              <a:rPr lang="ru-RU" sz="2400" b="1" dirty="0">
                <a:solidFill>
                  <a:srgbClr val="00B050"/>
                </a:solidFill>
                <a:ea typeface="Times New Roman" panose="02020603050405020304" pitchFamily="18" charset="0"/>
              </a:rPr>
              <a:t>С[</a:t>
            </a:r>
            <a:r>
              <a:rPr lang="en-US" sz="2400" b="1" dirty="0">
                <a:solidFill>
                  <a:srgbClr val="00B050"/>
                </a:solidFill>
                <a:ea typeface="Times New Roman" panose="02020603050405020304" pitchFamily="18" charset="0"/>
              </a:rPr>
              <a:t>j</a:t>
            </a:r>
            <a:r>
              <a:rPr lang="ru-RU" sz="2400" b="1" dirty="0">
                <a:solidFill>
                  <a:srgbClr val="00B050"/>
                </a:solidFill>
                <a:ea typeface="Times New Roman" panose="02020603050405020304" pitchFamily="18" charset="0"/>
              </a:rPr>
              <a:t>] = </a:t>
            </a:r>
            <a:r>
              <a:rPr lang="en-US" sz="2400" b="1" dirty="0">
                <a:solidFill>
                  <a:srgbClr val="00B050"/>
                </a:solidFill>
                <a:ea typeface="Times New Roman" panose="02020603050405020304" pitchFamily="18" charset="0"/>
              </a:rPr>
              <a:t>G</a:t>
            </a:r>
            <a:r>
              <a:rPr lang="ru-RU" sz="2400" dirty="0">
                <a:ea typeface="Times New Roman" panose="02020603050405020304" pitchFamily="18" charset="0"/>
              </a:rPr>
              <a:t>. </a:t>
            </a:r>
            <a:endParaRPr lang="be-BY" sz="2400" dirty="0">
              <a:ea typeface="Times New Roman" panose="02020603050405020304" pitchFamily="18" charset="0"/>
            </a:endParaRPr>
          </a:p>
          <a:p>
            <a:pPr marL="342900" indent="-342900" algn="just">
              <a:buFont typeface="+mj-lt"/>
              <a:buAutoNum type="arabicPeriod"/>
              <a:tabLst>
                <a:tab pos="630555" algn="l"/>
              </a:tabLst>
            </a:pPr>
            <a:r>
              <a:rPr lang="ru-RU" sz="2400" dirty="0">
                <a:ea typeface="Times New Roman" panose="02020603050405020304" pitchFamily="18" charset="0"/>
              </a:rPr>
              <a:t>Для каждой  вершины</a:t>
            </a:r>
            <a:r>
              <a:rPr lang="ru-RU" sz="2400" b="1" dirty="0">
                <a:ea typeface="Times New Roman" panose="02020603050405020304" pitchFamily="18" charset="0"/>
              </a:rPr>
              <a:t> </a:t>
            </a:r>
            <a:r>
              <a:rPr lang="en-US" sz="2400" b="1" dirty="0">
                <a:solidFill>
                  <a:srgbClr val="00B050"/>
                </a:solidFill>
                <a:ea typeface="Times New Roman" panose="02020603050405020304" pitchFamily="18" charset="0"/>
              </a:rPr>
              <a:t>j</a:t>
            </a:r>
            <a:r>
              <a:rPr lang="en-US" sz="2400" b="1" dirty="0">
                <a:ea typeface="Times New Roman" panose="02020603050405020304" pitchFamily="18" charset="0"/>
              </a:rPr>
              <a:t> </a:t>
            </a:r>
            <a:r>
              <a:rPr lang="ru-RU" sz="2400" dirty="0">
                <a:ea typeface="Times New Roman" panose="02020603050405020304" pitchFamily="18" charset="0"/>
              </a:rPr>
              <a:t>из множества</a:t>
            </a:r>
            <a:r>
              <a:rPr lang="ru-RU" sz="2400" b="1" dirty="0">
                <a:ea typeface="Times New Roman" panose="02020603050405020304" pitchFamily="18" charset="0"/>
              </a:rPr>
              <a:t> </a:t>
            </a:r>
            <a:r>
              <a:rPr lang="en-US" sz="2400" b="1" dirty="0">
                <a:solidFill>
                  <a:srgbClr val="00B050"/>
                </a:solidFill>
                <a:ea typeface="Times New Roman" panose="02020603050405020304" pitchFamily="18" charset="0"/>
              </a:rPr>
              <a:t>J</a:t>
            </a:r>
            <a:r>
              <a:rPr lang="en-US" sz="2400" b="1" dirty="0">
                <a:ea typeface="Times New Roman" panose="02020603050405020304" pitchFamily="18" charset="0"/>
              </a:rPr>
              <a:t> </a:t>
            </a:r>
            <a:r>
              <a:rPr lang="ru-RU" sz="2400" dirty="0">
                <a:ea typeface="Times New Roman" panose="02020603050405020304" pitchFamily="18" charset="0"/>
              </a:rPr>
              <a:t>вычислить</a:t>
            </a:r>
            <a:r>
              <a:rPr lang="ru-RU" sz="2400" b="1" dirty="0">
                <a:ea typeface="Times New Roman" panose="02020603050405020304" pitchFamily="18" charset="0"/>
              </a:rPr>
              <a:t> </a:t>
            </a:r>
            <a:r>
              <a:rPr lang="ru-RU" sz="2400" dirty="0">
                <a:ea typeface="Times New Roman" panose="02020603050405020304" pitchFamily="18" charset="0"/>
              </a:rPr>
              <a:t>расстояние: </a:t>
            </a:r>
            <a:r>
              <a:rPr lang="en-US" sz="2400" b="1" dirty="0">
                <a:solidFill>
                  <a:srgbClr val="00B050"/>
                </a:solidFill>
                <a:ea typeface="Times New Roman" panose="02020603050405020304" pitchFamily="18" charset="0"/>
              </a:rPr>
              <a:t>D</a:t>
            </a:r>
            <a:r>
              <a:rPr lang="ru-RU" sz="2400" b="1" dirty="0">
                <a:solidFill>
                  <a:srgbClr val="00B050"/>
                </a:solidFill>
                <a:ea typeface="Times New Roman" panose="02020603050405020304" pitchFamily="18" charset="0"/>
              </a:rPr>
              <a:t>[</a:t>
            </a:r>
            <a:r>
              <a:rPr lang="en-US" sz="2400" b="1" dirty="0">
                <a:solidFill>
                  <a:srgbClr val="00B050"/>
                </a:solidFill>
                <a:ea typeface="Times New Roman" panose="02020603050405020304" pitchFamily="18" charset="0"/>
              </a:rPr>
              <a:t>j</a:t>
            </a:r>
            <a:r>
              <a:rPr lang="ru-RU" sz="2400" b="1" dirty="0">
                <a:solidFill>
                  <a:srgbClr val="00B050"/>
                </a:solidFill>
                <a:ea typeface="Times New Roman" panose="02020603050405020304" pitchFamily="18" charset="0"/>
              </a:rPr>
              <a:t>] = </a:t>
            </a:r>
            <a:r>
              <a:rPr lang="en-US" sz="2400" b="1" dirty="0">
                <a:solidFill>
                  <a:srgbClr val="00B050"/>
                </a:solidFill>
                <a:ea typeface="Times New Roman" panose="02020603050405020304" pitchFamily="18" charset="0"/>
              </a:rPr>
              <a:t>D</a:t>
            </a:r>
            <a:r>
              <a:rPr lang="ru-RU" sz="2400" b="1" dirty="0">
                <a:solidFill>
                  <a:srgbClr val="00B050"/>
                </a:solidFill>
                <a:ea typeface="Times New Roman" panose="02020603050405020304" pitchFamily="18" charset="0"/>
              </a:rPr>
              <a:t>[</a:t>
            </a:r>
            <a:r>
              <a:rPr lang="en-US" sz="2400" b="1" dirty="0">
                <a:solidFill>
                  <a:srgbClr val="00B050"/>
                </a:solidFill>
                <a:ea typeface="Times New Roman" panose="02020603050405020304" pitchFamily="18" charset="0"/>
              </a:rPr>
              <a:t>k</a:t>
            </a:r>
            <a:r>
              <a:rPr lang="ru-RU" sz="2400" b="1" dirty="0">
                <a:solidFill>
                  <a:srgbClr val="00B050"/>
                </a:solidFill>
                <a:ea typeface="Times New Roman" panose="02020603050405020304" pitchFamily="18" charset="0"/>
              </a:rPr>
              <a:t>] + 1</a:t>
            </a:r>
            <a:r>
              <a:rPr lang="ru-RU" sz="2400" dirty="0">
                <a:ea typeface="Times New Roman" panose="02020603050405020304" pitchFamily="18" charset="0"/>
              </a:rPr>
              <a:t>. </a:t>
            </a:r>
            <a:endParaRPr lang="be-BY" sz="2400" dirty="0">
              <a:ea typeface="Times New Roman" panose="02020603050405020304" pitchFamily="18" charset="0"/>
            </a:endParaRPr>
          </a:p>
          <a:p>
            <a:pPr marL="342900" indent="-342900" algn="just">
              <a:buFont typeface="+mj-lt"/>
              <a:buAutoNum type="arabicPeriod"/>
              <a:tabLst>
                <a:tab pos="630555" algn="l"/>
              </a:tabLst>
            </a:pPr>
            <a:r>
              <a:rPr lang="ru-RU" sz="2400" dirty="0">
                <a:ea typeface="Times New Roman" panose="02020603050405020304" pitchFamily="18" charset="0"/>
              </a:rPr>
              <a:t>Для каждой </a:t>
            </a:r>
            <a:r>
              <a:rPr lang="ru-RU" sz="2400" b="1" dirty="0">
                <a:ea typeface="Times New Roman" panose="02020603050405020304" pitchFamily="18" charset="0"/>
              </a:rPr>
              <a:t> </a:t>
            </a:r>
            <a:r>
              <a:rPr lang="ru-RU" sz="2400" dirty="0">
                <a:ea typeface="Times New Roman" panose="02020603050405020304" pitchFamily="18" charset="0"/>
              </a:rPr>
              <a:t>вершины</a:t>
            </a:r>
            <a:r>
              <a:rPr lang="ru-RU" sz="2400" b="1" dirty="0">
                <a:ea typeface="Times New Roman" panose="02020603050405020304" pitchFamily="18" charset="0"/>
              </a:rPr>
              <a:t> </a:t>
            </a:r>
            <a:r>
              <a:rPr lang="en-US" sz="2400" b="1" dirty="0">
                <a:solidFill>
                  <a:srgbClr val="00B050"/>
                </a:solidFill>
                <a:ea typeface="Times New Roman" panose="02020603050405020304" pitchFamily="18" charset="0"/>
              </a:rPr>
              <a:t>j</a:t>
            </a:r>
            <a:r>
              <a:rPr lang="en-US" sz="2400" b="1" dirty="0">
                <a:ea typeface="Times New Roman" panose="02020603050405020304" pitchFamily="18" charset="0"/>
              </a:rPr>
              <a:t> </a:t>
            </a:r>
            <a:r>
              <a:rPr lang="ru-RU" sz="2400" dirty="0">
                <a:ea typeface="Times New Roman" panose="02020603050405020304" pitchFamily="18" charset="0"/>
              </a:rPr>
              <a:t>из множества</a:t>
            </a:r>
            <a:r>
              <a:rPr lang="ru-RU" sz="2400" b="1" dirty="0">
                <a:ea typeface="Times New Roman" panose="02020603050405020304" pitchFamily="18" charset="0"/>
              </a:rPr>
              <a:t> </a:t>
            </a:r>
            <a:r>
              <a:rPr lang="en-US" sz="2400" b="1" dirty="0">
                <a:solidFill>
                  <a:srgbClr val="00B050"/>
                </a:solidFill>
                <a:ea typeface="Times New Roman" panose="02020603050405020304" pitchFamily="18" charset="0"/>
              </a:rPr>
              <a:t>J</a:t>
            </a:r>
            <a:r>
              <a:rPr lang="en-US" sz="2400" b="1" dirty="0">
                <a:ea typeface="Times New Roman" panose="02020603050405020304" pitchFamily="18" charset="0"/>
              </a:rPr>
              <a:t> </a:t>
            </a:r>
            <a:r>
              <a:rPr lang="ru-RU" sz="2400" dirty="0">
                <a:ea typeface="Times New Roman" panose="02020603050405020304" pitchFamily="18" charset="0"/>
              </a:rPr>
              <a:t>указать предшествующую вершину: </a:t>
            </a:r>
            <a:r>
              <a:rPr lang="en-US" sz="2400" b="1" dirty="0">
                <a:solidFill>
                  <a:srgbClr val="00B050"/>
                </a:solidFill>
                <a:ea typeface="Times New Roman" panose="02020603050405020304" pitchFamily="18" charset="0"/>
              </a:rPr>
              <a:t>P</a:t>
            </a:r>
            <a:r>
              <a:rPr lang="ru-RU" sz="2400" b="1" dirty="0">
                <a:solidFill>
                  <a:srgbClr val="00B050"/>
                </a:solidFill>
                <a:ea typeface="Times New Roman" panose="02020603050405020304" pitchFamily="18" charset="0"/>
              </a:rPr>
              <a:t>[</a:t>
            </a:r>
            <a:r>
              <a:rPr lang="en-US" sz="2400" b="1" dirty="0">
                <a:solidFill>
                  <a:srgbClr val="00B050"/>
                </a:solidFill>
                <a:ea typeface="Times New Roman" panose="02020603050405020304" pitchFamily="18" charset="0"/>
              </a:rPr>
              <a:t>j</a:t>
            </a:r>
            <a:r>
              <a:rPr lang="ru-RU" sz="2400" b="1" dirty="0">
                <a:solidFill>
                  <a:srgbClr val="00B050"/>
                </a:solidFill>
                <a:ea typeface="Times New Roman" panose="02020603050405020304" pitchFamily="18" charset="0"/>
              </a:rPr>
              <a:t>] = </a:t>
            </a:r>
            <a:r>
              <a:rPr lang="en-US" sz="2400" b="1" dirty="0">
                <a:solidFill>
                  <a:srgbClr val="00B050"/>
                </a:solidFill>
                <a:ea typeface="Times New Roman" panose="02020603050405020304" pitchFamily="18" charset="0"/>
              </a:rPr>
              <a:t>k</a:t>
            </a:r>
            <a:r>
              <a:rPr lang="ru-RU" sz="2400" dirty="0">
                <a:ea typeface="Times New Roman" panose="02020603050405020304" pitchFamily="18" charset="0"/>
              </a:rPr>
              <a:t>.</a:t>
            </a:r>
            <a:endParaRPr lang="be-BY" sz="2400" dirty="0">
              <a:ea typeface="Times New Roman" panose="02020603050405020304" pitchFamily="18" charset="0"/>
            </a:endParaRPr>
          </a:p>
          <a:p>
            <a:pPr marL="342900" indent="-342900" algn="just">
              <a:buFont typeface="+mj-lt"/>
              <a:buAutoNum type="arabicPeriod"/>
              <a:tabLst>
                <a:tab pos="630555" algn="l"/>
              </a:tabLst>
            </a:pPr>
            <a:r>
              <a:rPr lang="ru-RU" sz="2400" dirty="0">
                <a:ea typeface="Times New Roman" panose="02020603050405020304" pitchFamily="18" charset="0"/>
              </a:rPr>
              <a:t>Перейти к шагу 3.</a:t>
            </a:r>
            <a:endParaRPr lang="be-BY" sz="2400" dirty="0">
              <a:ea typeface="Times New Roman" panose="02020603050405020304" pitchFamily="18" charset="0"/>
            </a:endParaRPr>
          </a:p>
        </p:txBody>
      </p:sp>
    </p:spTree>
    <p:extLst>
      <p:ext uri="{BB962C8B-B14F-4D97-AF65-F5344CB8AC3E}">
        <p14:creationId xmlns:p14="http://schemas.microsoft.com/office/powerpoint/2010/main" val="23228524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Прямая соединительная линия 2"/>
          <p:cNvCxnSpPr>
            <a:stCxn id="11" idx="6"/>
            <a:endCxn id="14" idx="2"/>
          </p:cNvCxnSpPr>
          <p:nvPr/>
        </p:nvCxnSpPr>
        <p:spPr>
          <a:xfrm>
            <a:off x="1423350" y="951061"/>
            <a:ext cx="100270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Прямая соединительная линия 4"/>
          <p:cNvCxnSpPr>
            <a:stCxn id="11" idx="5"/>
            <a:endCxn id="13" idx="1"/>
          </p:cNvCxnSpPr>
          <p:nvPr/>
        </p:nvCxnSpPr>
        <p:spPr>
          <a:xfrm>
            <a:off x="1328442" y="1180189"/>
            <a:ext cx="1192518" cy="91503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Прямая соединительная линия 5"/>
          <p:cNvCxnSpPr>
            <a:stCxn id="11" idx="4"/>
            <a:endCxn id="16" idx="0"/>
          </p:cNvCxnSpPr>
          <p:nvPr/>
        </p:nvCxnSpPr>
        <p:spPr>
          <a:xfrm>
            <a:off x="1099314" y="1275097"/>
            <a:ext cx="0" cy="7062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a:stCxn id="16" idx="6"/>
            <a:endCxn id="13" idx="2"/>
          </p:cNvCxnSpPr>
          <p:nvPr/>
        </p:nvCxnSpPr>
        <p:spPr>
          <a:xfrm>
            <a:off x="1423350" y="2305339"/>
            <a:ext cx="1002702" cy="1901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a:stCxn id="13" idx="0"/>
            <a:endCxn id="14" idx="4"/>
          </p:cNvCxnSpPr>
          <p:nvPr/>
        </p:nvCxnSpPr>
        <p:spPr>
          <a:xfrm flipV="1">
            <a:off x="2750088" y="1275097"/>
            <a:ext cx="0" cy="7252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a:stCxn id="15" idx="1"/>
            <a:endCxn id="14" idx="6"/>
          </p:cNvCxnSpPr>
          <p:nvPr/>
        </p:nvCxnSpPr>
        <p:spPr>
          <a:xfrm flipH="1" flipV="1">
            <a:off x="3074124" y="951061"/>
            <a:ext cx="556188" cy="47707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a:stCxn id="15" idx="3"/>
            <a:endCxn id="13" idx="6"/>
          </p:cNvCxnSpPr>
          <p:nvPr/>
        </p:nvCxnSpPr>
        <p:spPr>
          <a:xfrm flipH="1">
            <a:off x="3074124" y="1886395"/>
            <a:ext cx="556188" cy="4379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Овал 10"/>
          <p:cNvSpPr/>
          <p:nvPr/>
        </p:nvSpPr>
        <p:spPr>
          <a:xfrm>
            <a:off x="775278" y="627025"/>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0</a:t>
            </a:r>
            <a:endParaRPr lang="ru-RU" sz="3200" dirty="0">
              <a:solidFill>
                <a:schemeClr val="bg1"/>
              </a:solidFill>
            </a:endParaRPr>
          </a:p>
        </p:txBody>
      </p:sp>
      <p:sp>
        <p:nvSpPr>
          <p:cNvPr id="13" name="Овал 12"/>
          <p:cNvSpPr/>
          <p:nvPr/>
        </p:nvSpPr>
        <p:spPr>
          <a:xfrm>
            <a:off x="2426052" y="2000317"/>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3</a:t>
            </a:r>
            <a:endParaRPr lang="ru-RU" sz="3200" dirty="0">
              <a:solidFill>
                <a:schemeClr val="tx1"/>
              </a:solidFill>
            </a:endParaRPr>
          </a:p>
        </p:txBody>
      </p:sp>
      <p:sp>
        <p:nvSpPr>
          <p:cNvPr id="14" name="Овал 13"/>
          <p:cNvSpPr/>
          <p:nvPr/>
        </p:nvSpPr>
        <p:spPr>
          <a:xfrm>
            <a:off x="2426052" y="627025"/>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1</a:t>
            </a:r>
            <a:endParaRPr lang="ru-RU" sz="3200" dirty="0">
              <a:solidFill>
                <a:schemeClr val="bg1"/>
              </a:solidFill>
            </a:endParaRPr>
          </a:p>
        </p:txBody>
      </p:sp>
      <p:sp>
        <p:nvSpPr>
          <p:cNvPr id="15" name="Овал 14"/>
          <p:cNvSpPr/>
          <p:nvPr/>
        </p:nvSpPr>
        <p:spPr>
          <a:xfrm>
            <a:off x="3535404" y="1333231"/>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2</a:t>
            </a:r>
            <a:endParaRPr lang="ru-RU" sz="3200" dirty="0">
              <a:solidFill>
                <a:schemeClr val="tx1"/>
              </a:solidFill>
            </a:endParaRPr>
          </a:p>
        </p:txBody>
      </p:sp>
      <p:sp>
        <p:nvSpPr>
          <p:cNvPr id="16" name="Овал 15"/>
          <p:cNvSpPr/>
          <p:nvPr/>
        </p:nvSpPr>
        <p:spPr>
          <a:xfrm>
            <a:off x="775278" y="1981303"/>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4</a:t>
            </a:r>
            <a:endParaRPr lang="ru-RU" sz="3200" dirty="0">
              <a:solidFill>
                <a:schemeClr val="tx1"/>
              </a:solidFill>
            </a:endParaRPr>
          </a:p>
        </p:txBody>
      </p:sp>
      <p:graphicFrame>
        <p:nvGraphicFramePr>
          <p:cNvPr id="17" name="Таблица 16"/>
          <p:cNvGraphicFramePr>
            <a:graphicFrameLocks noGrp="1"/>
          </p:cNvGraphicFramePr>
          <p:nvPr>
            <p:extLst>
              <p:ext uri="{D42A27DB-BD31-4B8C-83A1-F6EECF244321}">
                <p14:modId xmlns:p14="http://schemas.microsoft.com/office/powerpoint/2010/main" val="1963420979"/>
              </p:ext>
            </p:extLst>
          </p:nvPr>
        </p:nvGraphicFramePr>
        <p:xfrm>
          <a:off x="2147586" y="2924496"/>
          <a:ext cx="2965452" cy="3200400"/>
        </p:xfrm>
        <a:graphic>
          <a:graphicData uri="http://schemas.openxmlformats.org/drawingml/2006/table">
            <a:tbl>
              <a:tblPr firstRow="1" bandRow="1">
                <a:tableStyleId>{5940675A-B579-460E-94D1-54222C63F5DA}</a:tableStyleId>
              </a:tblPr>
              <a:tblGrid>
                <a:gridCol w="494242">
                  <a:extLst>
                    <a:ext uri="{9D8B030D-6E8A-4147-A177-3AD203B41FA5}">
                      <a16:colId xmlns:a16="http://schemas.microsoft.com/office/drawing/2014/main" val="184400785"/>
                    </a:ext>
                  </a:extLst>
                </a:gridCol>
                <a:gridCol w="494242">
                  <a:extLst>
                    <a:ext uri="{9D8B030D-6E8A-4147-A177-3AD203B41FA5}">
                      <a16:colId xmlns:a16="http://schemas.microsoft.com/office/drawing/2014/main" val="2720675779"/>
                    </a:ext>
                  </a:extLst>
                </a:gridCol>
                <a:gridCol w="494242">
                  <a:extLst>
                    <a:ext uri="{9D8B030D-6E8A-4147-A177-3AD203B41FA5}">
                      <a16:colId xmlns:a16="http://schemas.microsoft.com/office/drawing/2014/main" val="2680956268"/>
                    </a:ext>
                  </a:extLst>
                </a:gridCol>
                <a:gridCol w="494242">
                  <a:extLst>
                    <a:ext uri="{9D8B030D-6E8A-4147-A177-3AD203B41FA5}">
                      <a16:colId xmlns:a16="http://schemas.microsoft.com/office/drawing/2014/main" val="4106968370"/>
                    </a:ext>
                  </a:extLst>
                </a:gridCol>
                <a:gridCol w="494242">
                  <a:extLst>
                    <a:ext uri="{9D8B030D-6E8A-4147-A177-3AD203B41FA5}">
                      <a16:colId xmlns:a16="http://schemas.microsoft.com/office/drawing/2014/main" val="462314499"/>
                    </a:ext>
                  </a:extLst>
                </a:gridCol>
                <a:gridCol w="494242">
                  <a:extLst>
                    <a:ext uri="{9D8B030D-6E8A-4147-A177-3AD203B41FA5}">
                      <a16:colId xmlns:a16="http://schemas.microsoft.com/office/drawing/2014/main" val="671687339"/>
                    </a:ext>
                  </a:extLst>
                </a:gridCol>
              </a:tblGrid>
              <a:tr h="401008">
                <a:tc>
                  <a:txBody>
                    <a:bodyPr/>
                    <a:lstStyle/>
                    <a:p>
                      <a:pPr algn="ctr"/>
                      <a:r>
                        <a:rPr lang="en-US" sz="2400" b="1" dirty="0" smtClean="0">
                          <a:solidFill>
                            <a:srgbClr val="00B050"/>
                          </a:solidFill>
                        </a:rPr>
                        <a:t>Q</a:t>
                      </a:r>
                      <a:endParaRPr lang="ru-RU" sz="2400"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3</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4</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2</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sz="2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5274476"/>
                  </a:ext>
                </a:extLst>
              </a:tr>
              <a:tr h="401008">
                <a:tc>
                  <a:txBody>
                    <a:bodyPr/>
                    <a:lstStyle/>
                    <a:p>
                      <a:pPr algn="ctr"/>
                      <a:endParaRPr lang="ru-RU" sz="24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11828262"/>
                  </a:ext>
                </a:extLst>
              </a:tr>
              <a:tr h="401008">
                <a:tc>
                  <a:txBody>
                    <a:bodyPr/>
                    <a:lstStyle/>
                    <a:p>
                      <a:pPr algn="ctr"/>
                      <a:r>
                        <a:rPr lang="en-US" sz="2400" b="1" dirty="0" smtClean="0">
                          <a:solidFill>
                            <a:srgbClr val="00B050"/>
                          </a:solidFill>
                        </a:rPr>
                        <a:t>C</a:t>
                      </a:r>
                      <a:endParaRPr lang="ru-RU" sz="2400" b="1" dirty="0">
                        <a:solidFill>
                          <a:srgbClr val="00B050"/>
                        </a:solidFill>
                      </a:endParaRPr>
                    </a:p>
                  </a:txBody>
                  <a:tcPr/>
                </a:tc>
                <a:tc>
                  <a:txBody>
                    <a:bodyPr/>
                    <a:lstStyle/>
                    <a:p>
                      <a:pPr algn="ctr"/>
                      <a:r>
                        <a:rPr lang="en-US" sz="2400" dirty="0" smtClean="0"/>
                        <a:t>B</a:t>
                      </a:r>
                      <a:endParaRPr lang="ru-RU" sz="2400" dirty="0"/>
                    </a:p>
                  </a:txBody>
                  <a:tcPr/>
                </a:tc>
                <a:tc>
                  <a:txBody>
                    <a:bodyPr/>
                    <a:lstStyle/>
                    <a:p>
                      <a:pPr algn="ctr"/>
                      <a:r>
                        <a:rPr lang="en-US" sz="2400" dirty="0" smtClean="0"/>
                        <a:t>B</a:t>
                      </a:r>
                      <a:endParaRPr lang="ru-RU" sz="2400" dirty="0"/>
                    </a:p>
                  </a:txBody>
                  <a:tcPr/>
                </a:tc>
                <a:tc>
                  <a:txBody>
                    <a:bodyPr/>
                    <a:lstStyle/>
                    <a:p>
                      <a:pPr algn="ctr"/>
                      <a:r>
                        <a:rPr lang="en-US" sz="2400" dirty="0" smtClean="0"/>
                        <a:t>G</a:t>
                      </a:r>
                      <a:endParaRPr lang="ru-RU" sz="2400" dirty="0"/>
                    </a:p>
                  </a:txBody>
                  <a:tcPr/>
                </a:tc>
                <a:tc>
                  <a:txBody>
                    <a:bodyPr/>
                    <a:lstStyle/>
                    <a:p>
                      <a:pPr algn="ctr"/>
                      <a:r>
                        <a:rPr lang="en-US" sz="2400" dirty="0" smtClean="0"/>
                        <a:t>G</a:t>
                      </a:r>
                      <a:endParaRPr lang="ru-RU" sz="2400" dirty="0"/>
                    </a:p>
                  </a:txBody>
                  <a:tcPr/>
                </a:tc>
                <a:tc>
                  <a:txBody>
                    <a:bodyPr/>
                    <a:lstStyle/>
                    <a:p>
                      <a:pPr algn="ctr"/>
                      <a:r>
                        <a:rPr lang="en-US" sz="2400" dirty="0" smtClean="0"/>
                        <a:t>G</a:t>
                      </a:r>
                      <a:endParaRPr lang="ru-RU" sz="2400" dirty="0"/>
                    </a:p>
                  </a:txBody>
                  <a:tcPr/>
                </a:tc>
                <a:extLst>
                  <a:ext uri="{0D108BD9-81ED-4DB2-BD59-A6C34878D82A}">
                    <a16:rowId xmlns:a16="http://schemas.microsoft.com/office/drawing/2014/main" val="2405114374"/>
                  </a:ext>
                </a:extLst>
              </a:tr>
              <a:tr h="401008">
                <a:tc>
                  <a:txBody>
                    <a:bodyPr/>
                    <a:lstStyle/>
                    <a:p>
                      <a:pPr algn="ctr"/>
                      <a:endParaRPr lang="ru-RU" sz="24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49772446"/>
                  </a:ext>
                </a:extLst>
              </a:tr>
              <a:tr h="401008">
                <a:tc>
                  <a:txBody>
                    <a:bodyPr/>
                    <a:lstStyle/>
                    <a:p>
                      <a:pPr algn="ctr"/>
                      <a:r>
                        <a:rPr lang="en-US" sz="2400" b="1" dirty="0" smtClean="0">
                          <a:solidFill>
                            <a:srgbClr val="00B050"/>
                          </a:solidFill>
                        </a:rPr>
                        <a:t>D</a:t>
                      </a:r>
                      <a:endParaRPr lang="ru-RU" sz="2400" b="1" dirty="0">
                        <a:solidFill>
                          <a:srgbClr val="00B050"/>
                        </a:solidFill>
                      </a:endParaRPr>
                    </a:p>
                  </a:txBody>
                  <a:tcPr/>
                </a:tc>
                <a:tc>
                  <a:txBody>
                    <a:bodyPr/>
                    <a:lstStyle/>
                    <a:p>
                      <a:pPr algn="ctr"/>
                      <a:r>
                        <a:rPr lang="en-US" sz="2400" dirty="0" smtClean="0"/>
                        <a:t>0</a:t>
                      </a:r>
                      <a:endParaRPr lang="ru-RU" sz="2400" dirty="0"/>
                    </a:p>
                  </a:txBody>
                  <a:tcPr/>
                </a:tc>
                <a:tc>
                  <a:txBody>
                    <a:bodyPr/>
                    <a:lstStyle/>
                    <a:p>
                      <a:pPr algn="ctr"/>
                      <a:r>
                        <a:rPr lang="en-US" sz="2400" dirty="0" smtClean="0"/>
                        <a:t>1</a:t>
                      </a:r>
                      <a:endParaRPr lang="ru-RU" sz="2400" dirty="0"/>
                    </a:p>
                  </a:txBody>
                  <a:tcPr/>
                </a:tc>
                <a:tc>
                  <a:txBody>
                    <a:bodyPr/>
                    <a:lstStyle/>
                    <a:p>
                      <a:pPr algn="ctr"/>
                      <a:r>
                        <a:rPr lang="en-US" sz="2400" dirty="0" smtClean="0"/>
                        <a:t>2</a:t>
                      </a:r>
                      <a:endParaRPr lang="ru-RU" sz="2400" dirty="0"/>
                    </a:p>
                  </a:txBody>
                  <a:tcPr/>
                </a:tc>
                <a:tc>
                  <a:txBody>
                    <a:bodyPr/>
                    <a:lstStyle/>
                    <a:p>
                      <a:pPr algn="ctr"/>
                      <a:r>
                        <a:rPr lang="en-US" sz="2400" dirty="0" smtClean="0"/>
                        <a:t>1</a:t>
                      </a:r>
                      <a:endParaRPr lang="ru-RU" sz="2400" dirty="0"/>
                    </a:p>
                  </a:txBody>
                  <a:tcPr/>
                </a:tc>
                <a:tc>
                  <a:txBody>
                    <a:bodyPr/>
                    <a:lstStyle/>
                    <a:p>
                      <a:pPr algn="ctr"/>
                      <a:r>
                        <a:rPr lang="en-US" sz="2400" dirty="0" smtClean="0"/>
                        <a:t>1</a:t>
                      </a:r>
                      <a:endParaRPr lang="ru-RU" sz="2400" dirty="0"/>
                    </a:p>
                  </a:txBody>
                  <a:tcPr/>
                </a:tc>
                <a:extLst>
                  <a:ext uri="{0D108BD9-81ED-4DB2-BD59-A6C34878D82A}">
                    <a16:rowId xmlns:a16="http://schemas.microsoft.com/office/drawing/2014/main" val="3363471203"/>
                  </a:ext>
                </a:extLst>
              </a:tr>
              <a:tr h="401008">
                <a:tc>
                  <a:txBody>
                    <a:bodyPr/>
                    <a:lstStyle/>
                    <a:p>
                      <a:pPr algn="ctr"/>
                      <a:endParaRPr lang="ru-RU" sz="24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89870956"/>
                  </a:ext>
                </a:extLst>
              </a:tr>
              <a:tr h="401008">
                <a:tc>
                  <a:txBody>
                    <a:bodyPr/>
                    <a:lstStyle/>
                    <a:p>
                      <a:pPr algn="ctr"/>
                      <a:r>
                        <a:rPr lang="en-US" sz="2400" b="1" dirty="0" smtClean="0">
                          <a:solidFill>
                            <a:srgbClr val="00B050"/>
                          </a:solidFill>
                        </a:rPr>
                        <a:t>P</a:t>
                      </a:r>
                      <a:endParaRPr lang="ru-RU" sz="2400" b="1" dirty="0">
                        <a:solidFill>
                          <a:srgbClr val="00B050"/>
                        </a:solidFill>
                      </a:endParaRPr>
                    </a:p>
                  </a:txBody>
                  <a:tcPr/>
                </a:tc>
                <a:tc>
                  <a:txBody>
                    <a:bodyPr/>
                    <a:lstStyle/>
                    <a:p>
                      <a:pPr algn="ctr"/>
                      <a:r>
                        <a:rPr lang="en-US" sz="2400" dirty="0" smtClean="0"/>
                        <a:t>N</a:t>
                      </a:r>
                      <a:endParaRPr lang="ru-RU" sz="2400" dirty="0"/>
                    </a:p>
                  </a:txBody>
                  <a:tcPr/>
                </a:tc>
                <a:tc>
                  <a:txBody>
                    <a:bodyPr/>
                    <a:lstStyle/>
                    <a:p>
                      <a:pPr algn="ctr"/>
                      <a:r>
                        <a:rPr lang="en-US" sz="2400" dirty="0" smtClean="0"/>
                        <a:t>0</a:t>
                      </a:r>
                      <a:endParaRPr lang="ru-RU" sz="2400" dirty="0"/>
                    </a:p>
                  </a:txBody>
                  <a:tcPr/>
                </a:tc>
                <a:tc>
                  <a:txBody>
                    <a:bodyPr/>
                    <a:lstStyle/>
                    <a:p>
                      <a:pPr algn="ctr"/>
                      <a:r>
                        <a:rPr lang="en-US" sz="2400" dirty="0" smtClean="0"/>
                        <a:t>1</a:t>
                      </a:r>
                      <a:endParaRPr lang="ru-RU" sz="2400" dirty="0"/>
                    </a:p>
                  </a:txBody>
                  <a:tcPr/>
                </a:tc>
                <a:tc>
                  <a:txBody>
                    <a:bodyPr/>
                    <a:lstStyle/>
                    <a:p>
                      <a:pPr algn="ctr"/>
                      <a:r>
                        <a:rPr lang="en-US" sz="2400" dirty="0" smtClean="0"/>
                        <a:t>0</a:t>
                      </a:r>
                      <a:endParaRPr lang="ru-RU" sz="2400" dirty="0"/>
                    </a:p>
                  </a:txBody>
                  <a:tcPr/>
                </a:tc>
                <a:tc>
                  <a:txBody>
                    <a:bodyPr/>
                    <a:lstStyle/>
                    <a:p>
                      <a:pPr algn="ctr"/>
                      <a:r>
                        <a:rPr lang="en-US" sz="2400" dirty="0" smtClean="0"/>
                        <a:t>0</a:t>
                      </a:r>
                      <a:endParaRPr lang="ru-RU" sz="2400" dirty="0"/>
                    </a:p>
                  </a:txBody>
                  <a:tcPr/>
                </a:tc>
                <a:extLst>
                  <a:ext uri="{0D108BD9-81ED-4DB2-BD59-A6C34878D82A}">
                    <a16:rowId xmlns:a16="http://schemas.microsoft.com/office/drawing/2014/main" val="3337711776"/>
                  </a:ext>
                </a:extLst>
              </a:tr>
            </a:tbl>
          </a:graphicData>
        </a:graphic>
      </p:graphicFrame>
      <p:cxnSp>
        <p:nvCxnSpPr>
          <p:cNvPr id="18" name="Прямая соединительная линия 17"/>
          <p:cNvCxnSpPr>
            <a:stCxn id="25" idx="6"/>
            <a:endCxn id="28" idx="2"/>
          </p:cNvCxnSpPr>
          <p:nvPr/>
        </p:nvCxnSpPr>
        <p:spPr>
          <a:xfrm>
            <a:off x="7662686" y="951061"/>
            <a:ext cx="100270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25" idx="5"/>
            <a:endCxn id="27" idx="1"/>
          </p:cNvCxnSpPr>
          <p:nvPr/>
        </p:nvCxnSpPr>
        <p:spPr>
          <a:xfrm>
            <a:off x="7567778" y="1180189"/>
            <a:ext cx="1192518" cy="91503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a:stCxn id="25" idx="4"/>
            <a:endCxn id="30" idx="0"/>
          </p:cNvCxnSpPr>
          <p:nvPr/>
        </p:nvCxnSpPr>
        <p:spPr>
          <a:xfrm>
            <a:off x="7338650" y="1275097"/>
            <a:ext cx="0" cy="7062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30" idx="6"/>
            <a:endCxn id="27" idx="2"/>
          </p:cNvCxnSpPr>
          <p:nvPr/>
        </p:nvCxnSpPr>
        <p:spPr>
          <a:xfrm>
            <a:off x="7662686" y="2305339"/>
            <a:ext cx="1002702" cy="1901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a:stCxn id="27" idx="0"/>
            <a:endCxn id="28" idx="4"/>
          </p:cNvCxnSpPr>
          <p:nvPr/>
        </p:nvCxnSpPr>
        <p:spPr>
          <a:xfrm flipV="1">
            <a:off x="8989424" y="1275097"/>
            <a:ext cx="0" cy="7252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a:stCxn id="29" idx="1"/>
            <a:endCxn id="28" idx="6"/>
          </p:cNvCxnSpPr>
          <p:nvPr/>
        </p:nvCxnSpPr>
        <p:spPr>
          <a:xfrm flipH="1" flipV="1">
            <a:off x="9313460" y="951061"/>
            <a:ext cx="556188" cy="47707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a:stCxn id="29" idx="3"/>
            <a:endCxn id="27" idx="6"/>
          </p:cNvCxnSpPr>
          <p:nvPr/>
        </p:nvCxnSpPr>
        <p:spPr>
          <a:xfrm flipH="1">
            <a:off x="9313460" y="1886395"/>
            <a:ext cx="556188" cy="4379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Овал 24"/>
          <p:cNvSpPr/>
          <p:nvPr/>
        </p:nvSpPr>
        <p:spPr>
          <a:xfrm>
            <a:off x="7014614" y="627025"/>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0</a:t>
            </a:r>
            <a:endParaRPr lang="ru-RU" sz="3200" dirty="0">
              <a:solidFill>
                <a:schemeClr val="bg1"/>
              </a:solidFill>
            </a:endParaRPr>
          </a:p>
        </p:txBody>
      </p:sp>
      <p:sp>
        <p:nvSpPr>
          <p:cNvPr id="27" name="Овал 26"/>
          <p:cNvSpPr/>
          <p:nvPr/>
        </p:nvSpPr>
        <p:spPr>
          <a:xfrm>
            <a:off x="8665388" y="2000317"/>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3</a:t>
            </a:r>
            <a:endParaRPr lang="ru-RU" sz="3200" dirty="0">
              <a:solidFill>
                <a:schemeClr val="bg1"/>
              </a:solidFill>
            </a:endParaRPr>
          </a:p>
        </p:txBody>
      </p:sp>
      <p:sp>
        <p:nvSpPr>
          <p:cNvPr id="28" name="Овал 27"/>
          <p:cNvSpPr/>
          <p:nvPr/>
        </p:nvSpPr>
        <p:spPr>
          <a:xfrm>
            <a:off x="8665388" y="627025"/>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1</a:t>
            </a:r>
            <a:endParaRPr lang="ru-RU" sz="3200" dirty="0">
              <a:solidFill>
                <a:schemeClr val="bg1"/>
              </a:solidFill>
            </a:endParaRPr>
          </a:p>
        </p:txBody>
      </p:sp>
      <p:sp>
        <p:nvSpPr>
          <p:cNvPr id="29" name="Овал 28"/>
          <p:cNvSpPr/>
          <p:nvPr/>
        </p:nvSpPr>
        <p:spPr>
          <a:xfrm>
            <a:off x="9774740" y="1333231"/>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2</a:t>
            </a:r>
            <a:endParaRPr lang="ru-RU" sz="3200" dirty="0">
              <a:solidFill>
                <a:schemeClr val="tx1"/>
              </a:solidFill>
            </a:endParaRPr>
          </a:p>
        </p:txBody>
      </p:sp>
      <p:sp>
        <p:nvSpPr>
          <p:cNvPr id="30" name="Овал 29"/>
          <p:cNvSpPr/>
          <p:nvPr/>
        </p:nvSpPr>
        <p:spPr>
          <a:xfrm>
            <a:off x="7014614" y="1981303"/>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4</a:t>
            </a:r>
            <a:endParaRPr lang="ru-RU" sz="3200" dirty="0">
              <a:solidFill>
                <a:schemeClr val="tx1"/>
              </a:solidFill>
            </a:endParaRPr>
          </a:p>
        </p:txBody>
      </p:sp>
      <p:graphicFrame>
        <p:nvGraphicFramePr>
          <p:cNvPr id="31" name="Таблица 30"/>
          <p:cNvGraphicFramePr>
            <a:graphicFrameLocks noGrp="1"/>
          </p:cNvGraphicFramePr>
          <p:nvPr>
            <p:extLst>
              <p:ext uri="{D42A27DB-BD31-4B8C-83A1-F6EECF244321}">
                <p14:modId xmlns:p14="http://schemas.microsoft.com/office/powerpoint/2010/main" val="3666069296"/>
              </p:ext>
            </p:extLst>
          </p:nvPr>
        </p:nvGraphicFramePr>
        <p:xfrm>
          <a:off x="8760296" y="2924944"/>
          <a:ext cx="2965452" cy="3200400"/>
        </p:xfrm>
        <a:graphic>
          <a:graphicData uri="http://schemas.openxmlformats.org/drawingml/2006/table">
            <a:tbl>
              <a:tblPr firstRow="1" bandRow="1">
                <a:tableStyleId>{5940675A-B579-460E-94D1-54222C63F5DA}</a:tableStyleId>
              </a:tblPr>
              <a:tblGrid>
                <a:gridCol w="494242">
                  <a:extLst>
                    <a:ext uri="{9D8B030D-6E8A-4147-A177-3AD203B41FA5}">
                      <a16:colId xmlns:a16="http://schemas.microsoft.com/office/drawing/2014/main" val="184400785"/>
                    </a:ext>
                  </a:extLst>
                </a:gridCol>
                <a:gridCol w="494242">
                  <a:extLst>
                    <a:ext uri="{9D8B030D-6E8A-4147-A177-3AD203B41FA5}">
                      <a16:colId xmlns:a16="http://schemas.microsoft.com/office/drawing/2014/main" val="2720675779"/>
                    </a:ext>
                  </a:extLst>
                </a:gridCol>
                <a:gridCol w="494242">
                  <a:extLst>
                    <a:ext uri="{9D8B030D-6E8A-4147-A177-3AD203B41FA5}">
                      <a16:colId xmlns:a16="http://schemas.microsoft.com/office/drawing/2014/main" val="2680956268"/>
                    </a:ext>
                  </a:extLst>
                </a:gridCol>
                <a:gridCol w="494242">
                  <a:extLst>
                    <a:ext uri="{9D8B030D-6E8A-4147-A177-3AD203B41FA5}">
                      <a16:colId xmlns:a16="http://schemas.microsoft.com/office/drawing/2014/main" val="4106968370"/>
                    </a:ext>
                  </a:extLst>
                </a:gridCol>
                <a:gridCol w="494242">
                  <a:extLst>
                    <a:ext uri="{9D8B030D-6E8A-4147-A177-3AD203B41FA5}">
                      <a16:colId xmlns:a16="http://schemas.microsoft.com/office/drawing/2014/main" val="462314499"/>
                    </a:ext>
                  </a:extLst>
                </a:gridCol>
                <a:gridCol w="494242">
                  <a:extLst>
                    <a:ext uri="{9D8B030D-6E8A-4147-A177-3AD203B41FA5}">
                      <a16:colId xmlns:a16="http://schemas.microsoft.com/office/drawing/2014/main" val="671687339"/>
                    </a:ext>
                  </a:extLst>
                </a:gridCol>
              </a:tblGrid>
              <a:tr h="401008">
                <a:tc>
                  <a:txBody>
                    <a:bodyPr/>
                    <a:lstStyle/>
                    <a:p>
                      <a:pPr algn="ctr"/>
                      <a:r>
                        <a:rPr lang="en-US" sz="2400" b="1" dirty="0" smtClean="0">
                          <a:solidFill>
                            <a:srgbClr val="00B050"/>
                          </a:solidFill>
                        </a:rPr>
                        <a:t>Q</a:t>
                      </a:r>
                      <a:endParaRPr lang="ru-RU" sz="2400" b="1" dirty="0">
                        <a:solidFill>
                          <a:srgbClr val="00B050"/>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sz="2400" dirty="0" smtClean="0"/>
                        <a:t>4</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2</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sz="2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5274476"/>
                  </a:ext>
                </a:extLst>
              </a:tr>
              <a:tr h="401008">
                <a:tc>
                  <a:txBody>
                    <a:bodyPr/>
                    <a:lstStyle/>
                    <a:p>
                      <a:pPr algn="ctr"/>
                      <a:endParaRPr lang="ru-RU" sz="24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11828262"/>
                  </a:ext>
                </a:extLst>
              </a:tr>
              <a:tr h="401008">
                <a:tc>
                  <a:txBody>
                    <a:bodyPr/>
                    <a:lstStyle/>
                    <a:p>
                      <a:pPr algn="ctr"/>
                      <a:r>
                        <a:rPr lang="en-US" sz="2400" b="1" dirty="0" smtClean="0">
                          <a:solidFill>
                            <a:srgbClr val="00B050"/>
                          </a:solidFill>
                        </a:rPr>
                        <a:t>C</a:t>
                      </a:r>
                      <a:endParaRPr lang="ru-RU" sz="2400" b="1" dirty="0">
                        <a:solidFill>
                          <a:srgbClr val="00B050"/>
                        </a:solidFill>
                      </a:endParaRPr>
                    </a:p>
                  </a:txBody>
                  <a:tcPr/>
                </a:tc>
                <a:tc>
                  <a:txBody>
                    <a:bodyPr/>
                    <a:lstStyle/>
                    <a:p>
                      <a:pPr algn="ctr"/>
                      <a:r>
                        <a:rPr lang="en-US" sz="2400" dirty="0" smtClean="0"/>
                        <a:t>B</a:t>
                      </a:r>
                      <a:endParaRPr lang="ru-RU" sz="2400" dirty="0"/>
                    </a:p>
                  </a:txBody>
                  <a:tcPr/>
                </a:tc>
                <a:tc>
                  <a:txBody>
                    <a:bodyPr/>
                    <a:lstStyle/>
                    <a:p>
                      <a:pPr algn="ctr"/>
                      <a:r>
                        <a:rPr lang="en-US" sz="2400" dirty="0" smtClean="0"/>
                        <a:t>B</a:t>
                      </a:r>
                      <a:endParaRPr lang="ru-RU" sz="2400" dirty="0"/>
                    </a:p>
                  </a:txBody>
                  <a:tcPr/>
                </a:tc>
                <a:tc>
                  <a:txBody>
                    <a:bodyPr/>
                    <a:lstStyle/>
                    <a:p>
                      <a:pPr algn="ctr"/>
                      <a:r>
                        <a:rPr lang="en-US" sz="2400" dirty="0" smtClean="0"/>
                        <a:t>G</a:t>
                      </a:r>
                      <a:endParaRPr lang="ru-RU" sz="2400" dirty="0"/>
                    </a:p>
                  </a:txBody>
                  <a:tcPr/>
                </a:tc>
                <a:tc>
                  <a:txBody>
                    <a:bodyPr/>
                    <a:lstStyle/>
                    <a:p>
                      <a:pPr algn="ctr"/>
                      <a:r>
                        <a:rPr lang="en-US" sz="2400" dirty="0" smtClean="0"/>
                        <a:t>B</a:t>
                      </a:r>
                      <a:endParaRPr lang="ru-RU" sz="2400" dirty="0"/>
                    </a:p>
                  </a:txBody>
                  <a:tcPr/>
                </a:tc>
                <a:tc>
                  <a:txBody>
                    <a:bodyPr/>
                    <a:lstStyle/>
                    <a:p>
                      <a:pPr algn="ctr"/>
                      <a:r>
                        <a:rPr lang="en-US" sz="2400" dirty="0" smtClean="0"/>
                        <a:t>G</a:t>
                      </a:r>
                      <a:endParaRPr lang="ru-RU" sz="2400" dirty="0"/>
                    </a:p>
                  </a:txBody>
                  <a:tcPr/>
                </a:tc>
                <a:extLst>
                  <a:ext uri="{0D108BD9-81ED-4DB2-BD59-A6C34878D82A}">
                    <a16:rowId xmlns:a16="http://schemas.microsoft.com/office/drawing/2014/main" val="2405114374"/>
                  </a:ext>
                </a:extLst>
              </a:tr>
              <a:tr h="401008">
                <a:tc>
                  <a:txBody>
                    <a:bodyPr/>
                    <a:lstStyle/>
                    <a:p>
                      <a:pPr algn="ctr"/>
                      <a:endParaRPr lang="ru-RU" sz="24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49772446"/>
                  </a:ext>
                </a:extLst>
              </a:tr>
              <a:tr h="401008">
                <a:tc>
                  <a:txBody>
                    <a:bodyPr/>
                    <a:lstStyle/>
                    <a:p>
                      <a:pPr algn="ctr"/>
                      <a:r>
                        <a:rPr lang="en-US" sz="2400" b="1" dirty="0" smtClean="0">
                          <a:solidFill>
                            <a:srgbClr val="00B050"/>
                          </a:solidFill>
                        </a:rPr>
                        <a:t>D</a:t>
                      </a:r>
                      <a:endParaRPr lang="ru-RU" sz="2400" b="1" dirty="0">
                        <a:solidFill>
                          <a:srgbClr val="00B050"/>
                        </a:solidFill>
                      </a:endParaRPr>
                    </a:p>
                  </a:txBody>
                  <a:tcPr/>
                </a:tc>
                <a:tc>
                  <a:txBody>
                    <a:bodyPr/>
                    <a:lstStyle/>
                    <a:p>
                      <a:pPr algn="ctr"/>
                      <a:r>
                        <a:rPr lang="en-US" sz="2400" dirty="0" smtClean="0"/>
                        <a:t>0</a:t>
                      </a:r>
                      <a:endParaRPr lang="ru-RU" sz="2400" dirty="0"/>
                    </a:p>
                  </a:txBody>
                  <a:tcPr/>
                </a:tc>
                <a:tc>
                  <a:txBody>
                    <a:bodyPr/>
                    <a:lstStyle/>
                    <a:p>
                      <a:pPr algn="ctr"/>
                      <a:r>
                        <a:rPr lang="en-US" sz="2400" dirty="0" smtClean="0"/>
                        <a:t>1</a:t>
                      </a:r>
                      <a:endParaRPr lang="ru-RU" sz="2400" dirty="0"/>
                    </a:p>
                  </a:txBody>
                  <a:tcPr/>
                </a:tc>
                <a:tc>
                  <a:txBody>
                    <a:bodyPr/>
                    <a:lstStyle/>
                    <a:p>
                      <a:pPr algn="ctr"/>
                      <a:r>
                        <a:rPr lang="en-US" sz="2400" dirty="0" smtClean="0"/>
                        <a:t>2</a:t>
                      </a:r>
                      <a:endParaRPr lang="ru-RU" sz="2400" dirty="0"/>
                    </a:p>
                  </a:txBody>
                  <a:tcPr/>
                </a:tc>
                <a:tc>
                  <a:txBody>
                    <a:bodyPr/>
                    <a:lstStyle/>
                    <a:p>
                      <a:pPr algn="ctr"/>
                      <a:r>
                        <a:rPr lang="en-US" sz="2400" dirty="0" smtClean="0"/>
                        <a:t>1</a:t>
                      </a:r>
                      <a:endParaRPr lang="ru-RU" sz="2400" dirty="0"/>
                    </a:p>
                  </a:txBody>
                  <a:tcPr/>
                </a:tc>
                <a:tc>
                  <a:txBody>
                    <a:bodyPr/>
                    <a:lstStyle/>
                    <a:p>
                      <a:pPr algn="ctr"/>
                      <a:r>
                        <a:rPr lang="en-US" sz="2400" dirty="0" smtClean="0"/>
                        <a:t>1</a:t>
                      </a:r>
                      <a:endParaRPr lang="ru-RU" sz="2400" dirty="0"/>
                    </a:p>
                  </a:txBody>
                  <a:tcPr/>
                </a:tc>
                <a:extLst>
                  <a:ext uri="{0D108BD9-81ED-4DB2-BD59-A6C34878D82A}">
                    <a16:rowId xmlns:a16="http://schemas.microsoft.com/office/drawing/2014/main" val="3363471203"/>
                  </a:ext>
                </a:extLst>
              </a:tr>
              <a:tr h="401008">
                <a:tc>
                  <a:txBody>
                    <a:bodyPr/>
                    <a:lstStyle/>
                    <a:p>
                      <a:pPr algn="ctr"/>
                      <a:endParaRPr lang="ru-RU" sz="24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89870956"/>
                  </a:ext>
                </a:extLst>
              </a:tr>
              <a:tr h="401008">
                <a:tc>
                  <a:txBody>
                    <a:bodyPr/>
                    <a:lstStyle/>
                    <a:p>
                      <a:pPr algn="ctr"/>
                      <a:r>
                        <a:rPr lang="en-US" sz="2400" b="1" dirty="0" smtClean="0">
                          <a:solidFill>
                            <a:srgbClr val="00B050"/>
                          </a:solidFill>
                        </a:rPr>
                        <a:t>P</a:t>
                      </a:r>
                      <a:endParaRPr lang="ru-RU" sz="2400" b="1" dirty="0">
                        <a:solidFill>
                          <a:srgbClr val="00B050"/>
                        </a:solidFill>
                      </a:endParaRPr>
                    </a:p>
                  </a:txBody>
                  <a:tcPr/>
                </a:tc>
                <a:tc>
                  <a:txBody>
                    <a:bodyPr/>
                    <a:lstStyle/>
                    <a:p>
                      <a:pPr algn="ctr"/>
                      <a:r>
                        <a:rPr lang="en-US" sz="2400" dirty="0" smtClean="0"/>
                        <a:t>N</a:t>
                      </a:r>
                      <a:endParaRPr lang="ru-RU" sz="2400" dirty="0"/>
                    </a:p>
                  </a:txBody>
                  <a:tcPr/>
                </a:tc>
                <a:tc>
                  <a:txBody>
                    <a:bodyPr/>
                    <a:lstStyle/>
                    <a:p>
                      <a:pPr algn="ctr"/>
                      <a:r>
                        <a:rPr lang="en-US" sz="2400" dirty="0" smtClean="0"/>
                        <a:t>0</a:t>
                      </a:r>
                      <a:endParaRPr lang="ru-RU" sz="2400" dirty="0"/>
                    </a:p>
                  </a:txBody>
                  <a:tcPr/>
                </a:tc>
                <a:tc>
                  <a:txBody>
                    <a:bodyPr/>
                    <a:lstStyle/>
                    <a:p>
                      <a:pPr algn="ctr"/>
                      <a:r>
                        <a:rPr lang="en-US" sz="2400" dirty="0" smtClean="0"/>
                        <a:t>1</a:t>
                      </a:r>
                      <a:endParaRPr lang="ru-RU" sz="2400" dirty="0"/>
                    </a:p>
                  </a:txBody>
                  <a:tcPr/>
                </a:tc>
                <a:tc>
                  <a:txBody>
                    <a:bodyPr/>
                    <a:lstStyle/>
                    <a:p>
                      <a:pPr algn="ctr"/>
                      <a:r>
                        <a:rPr lang="en-US" sz="2400" dirty="0" smtClean="0"/>
                        <a:t>0</a:t>
                      </a:r>
                      <a:endParaRPr lang="ru-RU" sz="2400" dirty="0"/>
                    </a:p>
                  </a:txBody>
                  <a:tcPr/>
                </a:tc>
                <a:tc>
                  <a:txBody>
                    <a:bodyPr/>
                    <a:lstStyle/>
                    <a:p>
                      <a:pPr algn="ctr"/>
                      <a:r>
                        <a:rPr lang="en-US" sz="2400" dirty="0" smtClean="0"/>
                        <a:t>0</a:t>
                      </a:r>
                      <a:endParaRPr lang="ru-RU" sz="2400" dirty="0"/>
                    </a:p>
                  </a:txBody>
                  <a:tcPr/>
                </a:tc>
                <a:extLst>
                  <a:ext uri="{0D108BD9-81ED-4DB2-BD59-A6C34878D82A}">
                    <a16:rowId xmlns:a16="http://schemas.microsoft.com/office/drawing/2014/main" val="3337711776"/>
                  </a:ext>
                </a:extLst>
              </a:tr>
            </a:tbl>
          </a:graphicData>
        </a:graphic>
      </p:graphicFrame>
      <p:cxnSp>
        <p:nvCxnSpPr>
          <p:cNvPr id="32" name="Скругленная соединительная линия 31"/>
          <p:cNvCxnSpPr/>
          <p:nvPr/>
        </p:nvCxnSpPr>
        <p:spPr>
          <a:xfrm rot="5400000" flipH="1">
            <a:off x="7014614" y="2305339"/>
            <a:ext cx="324036" cy="324036"/>
          </a:xfrm>
          <a:prstGeom prst="curvedConnector4">
            <a:avLst>
              <a:gd name="adj1" fmla="val -163374"/>
              <a:gd name="adj2" fmla="val 270800"/>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3" name="Скругленная соединительная линия 32"/>
          <p:cNvCxnSpPr/>
          <p:nvPr/>
        </p:nvCxnSpPr>
        <p:spPr>
          <a:xfrm rot="5400000" flipH="1">
            <a:off x="775278" y="2314846"/>
            <a:ext cx="324036" cy="324036"/>
          </a:xfrm>
          <a:prstGeom prst="curvedConnector4">
            <a:avLst>
              <a:gd name="adj1" fmla="val -163374"/>
              <a:gd name="adj2" fmla="val 270800"/>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01024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Прямая соединительная линия 2"/>
          <p:cNvCxnSpPr>
            <a:stCxn id="11" idx="6"/>
            <a:endCxn id="14" idx="2"/>
          </p:cNvCxnSpPr>
          <p:nvPr/>
        </p:nvCxnSpPr>
        <p:spPr>
          <a:xfrm>
            <a:off x="1423350" y="951061"/>
            <a:ext cx="100270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Прямая соединительная линия 4"/>
          <p:cNvCxnSpPr>
            <a:stCxn id="11" idx="5"/>
            <a:endCxn id="13" idx="1"/>
          </p:cNvCxnSpPr>
          <p:nvPr/>
        </p:nvCxnSpPr>
        <p:spPr>
          <a:xfrm>
            <a:off x="1328442" y="1180189"/>
            <a:ext cx="1192518" cy="91503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Прямая соединительная линия 5"/>
          <p:cNvCxnSpPr>
            <a:stCxn id="11" idx="4"/>
            <a:endCxn id="16" idx="0"/>
          </p:cNvCxnSpPr>
          <p:nvPr/>
        </p:nvCxnSpPr>
        <p:spPr>
          <a:xfrm>
            <a:off x="1099314" y="1275097"/>
            <a:ext cx="0" cy="7062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a:stCxn id="16" idx="6"/>
            <a:endCxn id="13" idx="2"/>
          </p:cNvCxnSpPr>
          <p:nvPr/>
        </p:nvCxnSpPr>
        <p:spPr>
          <a:xfrm>
            <a:off x="1423350" y="2305339"/>
            <a:ext cx="1002702" cy="1901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a:stCxn id="13" idx="0"/>
            <a:endCxn id="14" idx="4"/>
          </p:cNvCxnSpPr>
          <p:nvPr/>
        </p:nvCxnSpPr>
        <p:spPr>
          <a:xfrm flipV="1">
            <a:off x="2750088" y="1275097"/>
            <a:ext cx="0" cy="7252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a:stCxn id="15" idx="1"/>
            <a:endCxn id="14" idx="6"/>
          </p:cNvCxnSpPr>
          <p:nvPr/>
        </p:nvCxnSpPr>
        <p:spPr>
          <a:xfrm flipH="1" flipV="1">
            <a:off x="3074124" y="951061"/>
            <a:ext cx="556188" cy="47707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a:stCxn id="15" idx="3"/>
            <a:endCxn id="13" idx="6"/>
          </p:cNvCxnSpPr>
          <p:nvPr/>
        </p:nvCxnSpPr>
        <p:spPr>
          <a:xfrm flipH="1">
            <a:off x="3074124" y="1886395"/>
            <a:ext cx="556188" cy="4379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Овал 10"/>
          <p:cNvSpPr/>
          <p:nvPr/>
        </p:nvSpPr>
        <p:spPr>
          <a:xfrm>
            <a:off x="775278" y="627025"/>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0</a:t>
            </a:r>
            <a:endParaRPr lang="ru-RU" sz="3200" dirty="0">
              <a:solidFill>
                <a:schemeClr val="bg1"/>
              </a:solidFill>
            </a:endParaRPr>
          </a:p>
        </p:txBody>
      </p:sp>
      <p:sp>
        <p:nvSpPr>
          <p:cNvPr id="13" name="Овал 12"/>
          <p:cNvSpPr/>
          <p:nvPr/>
        </p:nvSpPr>
        <p:spPr>
          <a:xfrm>
            <a:off x="2426052" y="2000317"/>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3</a:t>
            </a:r>
            <a:endParaRPr lang="ru-RU" sz="3200" dirty="0">
              <a:solidFill>
                <a:schemeClr val="bg1"/>
              </a:solidFill>
            </a:endParaRPr>
          </a:p>
        </p:txBody>
      </p:sp>
      <p:sp>
        <p:nvSpPr>
          <p:cNvPr id="14" name="Овал 13"/>
          <p:cNvSpPr/>
          <p:nvPr/>
        </p:nvSpPr>
        <p:spPr>
          <a:xfrm>
            <a:off x="2426052" y="627025"/>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1</a:t>
            </a:r>
            <a:endParaRPr lang="ru-RU" sz="3200" dirty="0">
              <a:solidFill>
                <a:schemeClr val="bg1"/>
              </a:solidFill>
            </a:endParaRPr>
          </a:p>
        </p:txBody>
      </p:sp>
      <p:sp>
        <p:nvSpPr>
          <p:cNvPr id="15" name="Овал 14"/>
          <p:cNvSpPr/>
          <p:nvPr/>
        </p:nvSpPr>
        <p:spPr>
          <a:xfrm>
            <a:off x="3535404" y="1333231"/>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2</a:t>
            </a:r>
            <a:endParaRPr lang="ru-RU" sz="3200" dirty="0">
              <a:solidFill>
                <a:schemeClr val="tx1"/>
              </a:solidFill>
            </a:endParaRPr>
          </a:p>
        </p:txBody>
      </p:sp>
      <p:sp>
        <p:nvSpPr>
          <p:cNvPr id="16" name="Овал 15"/>
          <p:cNvSpPr/>
          <p:nvPr/>
        </p:nvSpPr>
        <p:spPr>
          <a:xfrm>
            <a:off x="775278" y="1981303"/>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4</a:t>
            </a:r>
            <a:endParaRPr lang="ru-RU" sz="3200" dirty="0">
              <a:solidFill>
                <a:schemeClr val="bg1"/>
              </a:solidFill>
            </a:endParaRPr>
          </a:p>
        </p:txBody>
      </p:sp>
      <p:graphicFrame>
        <p:nvGraphicFramePr>
          <p:cNvPr id="17" name="Таблица 16"/>
          <p:cNvGraphicFramePr>
            <a:graphicFrameLocks noGrp="1"/>
          </p:cNvGraphicFramePr>
          <p:nvPr>
            <p:extLst>
              <p:ext uri="{D42A27DB-BD31-4B8C-83A1-F6EECF244321}">
                <p14:modId xmlns:p14="http://schemas.microsoft.com/office/powerpoint/2010/main" val="4258582955"/>
              </p:ext>
            </p:extLst>
          </p:nvPr>
        </p:nvGraphicFramePr>
        <p:xfrm>
          <a:off x="2147586" y="2924496"/>
          <a:ext cx="2965452" cy="3200400"/>
        </p:xfrm>
        <a:graphic>
          <a:graphicData uri="http://schemas.openxmlformats.org/drawingml/2006/table">
            <a:tbl>
              <a:tblPr firstRow="1" bandRow="1">
                <a:tableStyleId>{5940675A-B579-460E-94D1-54222C63F5DA}</a:tableStyleId>
              </a:tblPr>
              <a:tblGrid>
                <a:gridCol w="494242">
                  <a:extLst>
                    <a:ext uri="{9D8B030D-6E8A-4147-A177-3AD203B41FA5}">
                      <a16:colId xmlns:a16="http://schemas.microsoft.com/office/drawing/2014/main" val="184400785"/>
                    </a:ext>
                  </a:extLst>
                </a:gridCol>
                <a:gridCol w="494242">
                  <a:extLst>
                    <a:ext uri="{9D8B030D-6E8A-4147-A177-3AD203B41FA5}">
                      <a16:colId xmlns:a16="http://schemas.microsoft.com/office/drawing/2014/main" val="2720675779"/>
                    </a:ext>
                  </a:extLst>
                </a:gridCol>
                <a:gridCol w="494242">
                  <a:extLst>
                    <a:ext uri="{9D8B030D-6E8A-4147-A177-3AD203B41FA5}">
                      <a16:colId xmlns:a16="http://schemas.microsoft.com/office/drawing/2014/main" val="2680956268"/>
                    </a:ext>
                  </a:extLst>
                </a:gridCol>
                <a:gridCol w="494242">
                  <a:extLst>
                    <a:ext uri="{9D8B030D-6E8A-4147-A177-3AD203B41FA5}">
                      <a16:colId xmlns:a16="http://schemas.microsoft.com/office/drawing/2014/main" val="4106968370"/>
                    </a:ext>
                  </a:extLst>
                </a:gridCol>
                <a:gridCol w="494242">
                  <a:extLst>
                    <a:ext uri="{9D8B030D-6E8A-4147-A177-3AD203B41FA5}">
                      <a16:colId xmlns:a16="http://schemas.microsoft.com/office/drawing/2014/main" val="462314499"/>
                    </a:ext>
                  </a:extLst>
                </a:gridCol>
                <a:gridCol w="494242">
                  <a:extLst>
                    <a:ext uri="{9D8B030D-6E8A-4147-A177-3AD203B41FA5}">
                      <a16:colId xmlns:a16="http://schemas.microsoft.com/office/drawing/2014/main" val="671687339"/>
                    </a:ext>
                  </a:extLst>
                </a:gridCol>
              </a:tblGrid>
              <a:tr h="401008">
                <a:tc>
                  <a:txBody>
                    <a:bodyPr/>
                    <a:lstStyle/>
                    <a:p>
                      <a:pPr algn="ctr"/>
                      <a:r>
                        <a:rPr lang="en-US" sz="2400" b="1" dirty="0" smtClean="0">
                          <a:solidFill>
                            <a:srgbClr val="00B050"/>
                          </a:solidFill>
                        </a:rPr>
                        <a:t>Q</a:t>
                      </a:r>
                      <a:endParaRPr lang="ru-RU" sz="2400"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2</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ru-RU"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5274476"/>
                  </a:ext>
                </a:extLst>
              </a:tr>
              <a:tr h="401008">
                <a:tc>
                  <a:txBody>
                    <a:bodyPr/>
                    <a:lstStyle/>
                    <a:p>
                      <a:pPr algn="ctr"/>
                      <a:endParaRPr lang="ru-RU" sz="24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11828262"/>
                  </a:ext>
                </a:extLst>
              </a:tr>
              <a:tr h="401008">
                <a:tc>
                  <a:txBody>
                    <a:bodyPr/>
                    <a:lstStyle/>
                    <a:p>
                      <a:pPr algn="ctr"/>
                      <a:r>
                        <a:rPr lang="en-US" sz="2400" b="1" dirty="0" smtClean="0">
                          <a:solidFill>
                            <a:srgbClr val="00B050"/>
                          </a:solidFill>
                        </a:rPr>
                        <a:t>C</a:t>
                      </a:r>
                      <a:endParaRPr lang="ru-RU" sz="2400" b="1" dirty="0">
                        <a:solidFill>
                          <a:srgbClr val="00B050"/>
                        </a:solidFill>
                      </a:endParaRPr>
                    </a:p>
                  </a:txBody>
                  <a:tcPr/>
                </a:tc>
                <a:tc>
                  <a:txBody>
                    <a:bodyPr/>
                    <a:lstStyle/>
                    <a:p>
                      <a:pPr algn="ctr"/>
                      <a:r>
                        <a:rPr lang="en-US" sz="2400" dirty="0" smtClean="0"/>
                        <a:t>B</a:t>
                      </a:r>
                      <a:endParaRPr lang="ru-RU" sz="2400" dirty="0"/>
                    </a:p>
                  </a:txBody>
                  <a:tcPr/>
                </a:tc>
                <a:tc>
                  <a:txBody>
                    <a:bodyPr/>
                    <a:lstStyle/>
                    <a:p>
                      <a:pPr algn="ctr"/>
                      <a:r>
                        <a:rPr lang="en-US" sz="2400" dirty="0" smtClean="0"/>
                        <a:t>B</a:t>
                      </a:r>
                      <a:endParaRPr lang="ru-RU" sz="2400" dirty="0"/>
                    </a:p>
                  </a:txBody>
                  <a:tcPr/>
                </a:tc>
                <a:tc>
                  <a:txBody>
                    <a:bodyPr/>
                    <a:lstStyle/>
                    <a:p>
                      <a:pPr algn="ctr"/>
                      <a:r>
                        <a:rPr lang="en-US" sz="2400" dirty="0" smtClean="0"/>
                        <a:t>G</a:t>
                      </a:r>
                      <a:endParaRPr lang="ru-RU" sz="2400" dirty="0"/>
                    </a:p>
                  </a:txBody>
                  <a:tcPr/>
                </a:tc>
                <a:tc>
                  <a:txBody>
                    <a:bodyPr/>
                    <a:lstStyle/>
                    <a:p>
                      <a:pPr algn="ctr"/>
                      <a:r>
                        <a:rPr lang="en-US" sz="2400" dirty="0" smtClean="0"/>
                        <a:t>B</a:t>
                      </a:r>
                      <a:endParaRPr lang="ru-RU" sz="2400" dirty="0"/>
                    </a:p>
                  </a:txBody>
                  <a:tcPr/>
                </a:tc>
                <a:tc>
                  <a:txBody>
                    <a:bodyPr/>
                    <a:lstStyle/>
                    <a:p>
                      <a:pPr algn="ctr"/>
                      <a:r>
                        <a:rPr lang="en-US" sz="2400" dirty="0" smtClean="0"/>
                        <a:t>B</a:t>
                      </a:r>
                      <a:endParaRPr lang="ru-RU" sz="2400" dirty="0"/>
                    </a:p>
                  </a:txBody>
                  <a:tcPr/>
                </a:tc>
                <a:extLst>
                  <a:ext uri="{0D108BD9-81ED-4DB2-BD59-A6C34878D82A}">
                    <a16:rowId xmlns:a16="http://schemas.microsoft.com/office/drawing/2014/main" val="2405114374"/>
                  </a:ext>
                </a:extLst>
              </a:tr>
              <a:tr h="401008">
                <a:tc>
                  <a:txBody>
                    <a:bodyPr/>
                    <a:lstStyle/>
                    <a:p>
                      <a:pPr algn="ctr"/>
                      <a:endParaRPr lang="ru-RU" sz="24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49772446"/>
                  </a:ext>
                </a:extLst>
              </a:tr>
              <a:tr h="401008">
                <a:tc>
                  <a:txBody>
                    <a:bodyPr/>
                    <a:lstStyle/>
                    <a:p>
                      <a:pPr algn="ctr"/>
                      <a:r>
                        <a:rPr lang="en-US" sz="2400" b="1" dirty="0" smtClean="0">
                          <a:solidFill>
                            <a:srgbClr val="00B050"/>
                          </a:solidFill>
                        </a:rPr>
                        <a:t>D</a:t>
                      </a:r>
                      <a:endParaRPr lang="ru-RU" sz="2400" b="1" dirty="0">
                        <a:solidFill>
                          <a:srgbClr val="00B050"/>
                        </a:solidFill>
                      </a:endParaRPr>
                    </a:p>
                  </a:txBody>
                  <a:tcPr/>
                </a:tc>
                <a:tc>
                  <a:txBody>
                    <a:bodyPr/>
                    <a:lstStyle/>
                    <a:p>
                      <a:pPr algn="ctr"/>
                      <a:r>
                        <a:rPr lang="en-US" sz="2400" dirty="0" smtClean="0"/>
                        <a:t>0</a:t>
                      </a:r>
                      <a:endParaRPr lang="ru-RU" sz="2400" dirty="0"/>
                    </a:p>
                  </a:txBody>
                  <a:tcPr/>
                </a:tc>
                <a:tc>
                  <a:txBody>
                    <a:bodyPr/>
                    <a:lstStyle/>
                    <a:p>
                      <a:pPr algn="ctr"/>
                      <a:r>
                        <a:rPr lang="en-US" sz="2400" dirty="0" smtClean="0"/>
                        <a:t>1</a:t>
                      </a:r>
                      <a:endParaRPr lang="ru-RU" sz="2400" dirty="0"/>
                    </a:p>
                  </a:txBody>
                  <a:tcPr/>
                </a:tc>
                <a:tc>
                  <a:txBody>
                    <a:bodyPr/>
                    <a:lstStyle/>
                    <a:p>
                      <a:pPr algn="ctr"/>
                      <a:r>
                        <a:rPr lang="en-US" sz="2400" dirty="0" smtClean="0"/>
                        <a:t>2</a:t>
                      </a:r>
                      <a:endParaRPr lang="ru-RU" sz="2400" dirty="0"/>
                    </a:p>
                  </a:txBody>
                  <a:tcPr/>
                </a:tc>
                <a:tc>
                  <a:txBody>
                    <a:bodyPr/>
                    <a:lstStyle/>
                    <a:p>
                      <a:pPr algn="ctr"/>
                      <a:r>
                        <a:rPr lang="en-US" sz="2400" dirty="0" smtClean="0"/>
                        <a:t>1</a:t>
                      </a:r>
                      <a:endParaRPr lang="ru-RU" sz="2400" dirty="0"/>
                    </a:p>
                  </a:txBody>
                  <a:tcPr/>
                </a:tc>
                <a:tc>
                  <a:txBody>
                    <a:bodyPr/>
                    <a:lstStyle/>
                    <a:p>
                      <a:pPr algn="ctr"/>
                      <a:r>
                        <a:rPr lang="en-US" sz="2400" dirty="0" smtClean="0"/>
                        <a:t>1</a:t>
                      </a:r>
                      <a:endParaRPr lang="ru-RU" sz="2400" dirty="0"/>
                    </a:p>
                  </a:txBody>
                  <a:tcPr/>
                </a:tc>
                <a:extLst>
                  <a:ext uri="{0D108BD9-81ED-4DB2-BD59-A6C34878D82A}">
                    <a16:rowId xmlns:a16="http://schemas.microsoft.com/office/drawing/2014/main" val="3363471203"/>
                  </a:ext>
                </a:extLst>
              </a:tr>
              <a:tr h="401008">
                <a:tc>
                  <a:txBody>
                    <a:bodyPr/>
                    <a:lstStyle/>
                    <a:p>
                      <a:pPr algn="ctr"/>
                      <a:endParaRPr lang="ru-RU" sz="24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89870956"/>
                  </a:ext>
                </a:extLst>
              </a:tr>
              <a:tr h="401008">
                <a:tc>
                  <a:txBody>
                    <a:bodyPr/>
                    <a:lstStyle/>
                    <a:p>
                      <a:pPr algn="ctr"/>
                      <a:r>
                        <a:rPr lang="en-US" sz="2400" b="1" dirty="0" smtClean="0">
                          <a:solidFill>
                            <a:srgbClr val="00B050"/>
                          </a:solidFill>
                        </a:rPr>
                        <a:t>P</a:t>
                      </a:r>
                      <a:endParaRPr lang="ru-RU" sz="2400" b="1" dirty="0">
                        <a:solidFill>
                          <a:srgbClr val="00B050"/>
                        </a:solidFill>
                      </a:endParaRPr>
                    </a:p>
                  </a:txBody>
                  <a:tcPr/>
                </a:tc>
                <a:tc>
                  <a:txBody>
                    <a:bodyPr/>
                    <a:lstStyle/>
                    <a:p>
                      <a:pPr algn="ctr"/>
                      <a:r>
                        <a:rPr lang="en-US" sz="2400" dirty="0" smtClean="0"/>
                        <a:t>N</a:t>
                      </a:r>
                      <a:endParaRPr lang="ru-RU" sz="2400" dirty="0"/>
                    </a:p>
                  </a:txBody>
                  <a:tcPr/>
                </a:tc>
                <a:tc>
                  <a:txBody>
                    <a:bodyPr/>
                    <a:lstStyle/>
                    <a:p>
                      <a:pPr algn="ctr"/>
                      <a:r>
                        <a:rPr lang="en-US" sz="2400" dirty="0" smtClean="0"/>
                        <a:t>0</a:t>
                      </a:r>
                      <a:endParaRPr lang="ru-RU" sz="2400" dirty="0"/>
                    </a:p>
                  </a:txBody>
                  <a:tcPr/>
                </a:tc>
                <a:tc>
                  <a:txBody>
                    <a:bodyPr/>
                    <a:lstStyle/>
                    <a:p>
                      <a:pPr algn="ctr"/>
                      <a:r>
                        <a:rPr lang="en-US" sz="2400" dirty="0" smtClean="0"/>
                        <a:t>1</a:t>
                      </a:r>
                      <a:endParaRPr lang="ru-RU" sz="2400" dirty="0"/>
                    </a:p>
                  </a:txBody>
                  <a:tcPr/>
                </a:tc>
                <a:tc>
                  <a:txBody>
                    <a:bodyPr/>
                    <a:lstStyle/>
                    <a:p>
                      <a:pPr algn="ctr"/>
                      <a:r>
                        <a:rPr lang="en-US" sz="2400" dirty="0" smtClean="0"/>
                        <a:t>0</a:t>
                      </a:r>
                      <a:endParaRPr lang="ru-RU" sz="2400" dirty="0"/>
                    </a:p>
                  </a:txBody>
                  <a:tcPr/>
                </a:tc>
                <a:tc>
                  <a:txBody>
                    <a:bodyPr/>
                    <a:lstStyle/>
                    <a:p>
                      <a:pPr algn="ctr"/>
                      <a:r>
                        <a:rPr lang="en-US" sz="2400" dirty="0" smtClean="0"/>
                        <a:t>0</a:t>
                      </a:r>
                      <a:endParaRPr lang="ru-RU" sz="2400" dirty="0"/>
                    </a:p>
                  </a:txBody>
                  <a:tcPr/>
                </a:tc>
                <a:extLst>
                  <a:ext uri="{0D108BD9-81ED-4DB2-BD59-A6C34878D82A}">
                    <a16:rowId xmlns:a16="http://schemas.microsoft.com/office/drawing/2014/main" val="3337711776"/>
                  </a:ext>
                </a:extLst>
              </a:tr>
            </a:tbl>
          </a:graphicData>
        </a:graphic>
      </p:graphicFrame>
      <p:cxnSp>
        <p:nvCxnSpPr>
          <p:cNvPr id="18" name="Прямая соединительная линия 17"/>
          <p:cNvCxnSpPr>
            <a:stCxn id="25" idx="6"/>
            <a:endCxn id="28" idx="2"/>
          </p:cNvCxnSpPr>
          <p:nvPr/>
        </p:nvCxnSpPr>
        <p:spPr>
          <a:xfrm>
            <a:off x="7662686" y="951061"/>
            <a:ext cx="100270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25" idx="5"/>
            <a:endCxn id="27" idx="1"/>
          </p:cNvCxnSpPr>
          <p:nvPr/>
        </p:nvCxnSpPr>
        <p:spPr>
          <a:xfrm>
            <a:off x="7567778" y="1180189"/>
            <a:ext cx="1192518" cy="91503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a:stCxn id="25" idx="4"/>
            <a:endCxn id="30" idx="0"/>
          </p:cNvCxnSpPr>
          <p:nvPr/>
        </p:nvCxnSpPr>
        <p:spPr>
          <a:xfrm>
            <a:off x="7338650" y="1275097"/>
            <a:ext cx="0" cy="7062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30" idx="6"/>
            <a:endCxn id="27" idx="2"/>
          </p:cNvCxnSpPr>
          <p:nvPr/>
        </p:nvCxnSpPr>
        <p:spPr>
          <a:xfrm>
            <a:off x="7662686" y="2305339"/>
            <a:ext cx="1002702" cy="1901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a:stCxn id="27" idx="0"/>
            <a:endCxn id="28" idx="4"/>
          </p:cNvCxnSpPr>
          <p:nvPr/>
        </p:nvCxnSpPr>
        <p:spPr>
          <a:xfrm flipV="1">
            <a:off x="8989424" y="1275097"/>
            <a:ext cx="0" cy="7252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a:stCxn id="29" idx="1"/>
            <a:endCxn id="28" idx="6"/>
          </p:cNvCxnSpPr>
          <p:nvPr/>
        </p:nvCxnSpPr>
        <p:spPr>
          <a:xfrm flipH="1" flipV="1">
            <a:off x="9313460" y="951061"/>
            <a:ext cx="556188" cy="47707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a:stCxn id="29" idx="3"/>
            <a:endCxn id="27" idx="6"/>
          </p:cNvCxnSpPr>
          <p:nvPr/>
        </p:nvCxnSpPr>
        <p:spPr>
          <a:xfrm flipH="1">
            <a:off x="9313460" y="1886395"/>
            <a:ext cx="556188" cy="4379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Овал 24"/>
          <p:cNvSpPr/>
          <p:nvPr/>
        </p:nvSpPr>
        <p:spPr>
          <a:xfrm>
            <a:off x="7014614" y="627025"/>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0</a:t>
            </a:r>
            <a:endParaRPr lang="ru-RU" sz="3200" dirty="0">
              <a:solidFill>
                <a:schemeClr val="bg1"/>
              </a:solidFill>
            </a:endParaRPr>
          </a:p>
        </p:txBody>
      </p:sp>
      <p:sp>
        <p:nvSpPr>
          <p:cNvPr id="27" name="Овал 26"/>
          <p:cNvSpPr/>
          <p:nvPr/>
        </p:nvSpPr>
        <p:spPr>
          <a:xfrm>
            <a:off x="8665388" y="2000317"/>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3</a:t>
            </a:r>
            <a:endParaRPr lang="ru-RU" sz="3200" dirty="0">
              <a:solidFill>
                <a:schemeClr val="bg1"/>
              </a:solidFill>
            </a:endParaRPr>
          </a:p>
        </p:txBody>
      </p:sp>
      <p:sp>
        <p:nvSpPr>
          <p:cNvPr id="28" name="Овал 27"/>
          <p:cNvSpPr/>
          <p:nvPr/>
        </p:nvSpPr>
        <p:spPr>
          <a:xfrm>
            <a:off x="8665388" y="627025"/>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1</a:t>
            </a:r>
            <a:endParaRPr lang="ru-RU" sz="3200" dirty="0">
              <a:solidFill>
                <a:schemeClr val="bg1"/>
              </a:solidFill>
            </a:endParaRPr>
          </a:p>
        </p:txBody>
      </p:sp>
      <p:sp>
        <p:nvSpPr>
          <p:cNvPr id="29" name="Овал 28"/>
          <p:cNvSpPr/>
          <p:nvPr/>
        </p:nvSpPr>
        <p:spPr>
          <a:xfrm>
            <a:off x="9774740" y="1333231"/>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2</a:t>
            </a:r>
            <a:endParaRPr lang="ru-RU" sz="3200" dirty="0">
              <a:solidFill>
                <a:schemeClr val="bg1"/>
              </a:solidFill>
            </a:endParaRPr>
          </a:p>
        </p:txBody>
      </p:sp>
      <p:sp>
        <p:nvSpPr>
          <p:cNvPr id="30" name="Овал 29"/>
          <p:cNvSpPr/>
          <p:nvPr/>
        </p:nvSpPr>
        <p:spPr>
          <a:xfrm>
            <a:off x="7014614" y="1981303"/>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4</a:t>
            </a:r>
            <a:endParaRPr lang="ru-RU" sz="3200" dirty="0">
              <a:solidFill>
                <a:schemeClr val="bg1"/>
              </a:solidFill>
            </a:endParaRPr>
          </a:p>
        </p:txBody>
      </p:sp>
      <p:graphicFrame>
        <p:nvGraphicFramePr>
          <p:cNvPr id="31" name="Таблица 30"/>
          <p:cNvGraphicFramePr>
            <a:graphicFrameLocks noGrp="1"/>
          </p:cNvGraphicFramePr>
          <p:nvPr>
            <p:extLst>
              <p:ext uri="{D42A27DB-BD31-4B8C-83A1-F6EECF244321}">
                <p14:modId xmlns:p14="http://schemas.microsoft.com/office/powerpoint/2010/main" val="3312543069"/>
              </p:ext>
            </p:extLst>
          </p:nvPr>
        </p:nvGraphicFramePr>
        <p:xfrm>
          <a:off x="8760296" y="2924944"/>
          <a:ext cx="2965452" cy="3200400"/>
        </p:xfrm>
        <a:graphic>
          <a:graphicData uri="http://schemas.openxmlformats.org/drawingml/2006/table">
            <a:tbl>
              <a:tblPr firstRow="1" bandRow="1">
                <a:tableStyleId>{5940675A-B579-460E-94D1-54222C63F5DA}</a:tableStyleId>
              </a:tblPr>
              <a:tblGrid>
                <a:gridCol w="494242">
                  <a:extLst>
                    <a:ext uri="{9D8B030D-6E8A-4147-A177-3AD203B41FA5}">
                      <a16:colId xmlns:a16="http://schemas.microsoft.com/office/drawing/2014/main" val="184400785"/>
                    </a:ext>
                  </a:extLst>
                </a:gridCol>
                <a:gridCol w="494242">
                  <a:extLst>
                    <a:ext uri="{9D8B030D-6E8A-4147-A177-3AD203B41FA5}">
                      <a16:colId xmlns:a16="http://schemas.microsoft.com/office/drawing/2014/main" val="2720675779"/>
                    </a:ext>
                  </a:extLst>
                </a:gridCol>
                <a:gridCol w="494242">
                  <a:extLst>
                    <a:ext uri="{9D8B030D-6E8A-4147-A177-3AD203B41FA5}">
                      <a16:colId xmlns:a16="http://schemas.microsoft.com/office/drawing/2014/main" val="2680956268"/>
                    </a:ext>
                  </a:extLst>
                </a:gridCol>
                <a:gridCol w="494242">
                  <a:extLst>
                    <a:ext uri="{9D8B030D-6E8A-4147-A177-3AD203B41FA5}">
                      <a16:colId xmlns:a16="http://schemas.microsoft.com/office/drawing/2014/main" val="4106968370"/>
                    </a:ext>
                  </a:extLst>
                </a:gridCol>
                <a:gridCol w="494242">
                  <a:extLst>
                    <a:ext uri="{9D8B030D-6E8A-4147-A177-3AD203B41FA5}">
                      <a16:colId xmlns:a16="http://schemas.microsoft.com/office/drawing/2014/main" val="462314499"/>
                    </a:ext>
                  </a:extLst>
                </a:gridCol>
                <a:gridCol w="494242">
                  <a:extLst>
                    <a:ext uri="{9D8B030D-6E8A-4147-A177-3AD203B41FA5}">
                      <a16:colId xmlns:a16="http://schemas.microsoft.com/office/drawing/2014/main" val="671687339"/>
                    </a:ext>
                  </a:extLst>
                </a:gridCol>
              </a:tblGrid>
              <a:tr h="401008">
                <a:tc>
                  <a:txBody>
                    <a:bodyPr/>
                    <a:lstStyle/>
                    <a:p>
                      <a:pPr algn="ctr"/>
                      <a:r>
                        <a:rPr lang="en-US" sz="2400" b="1" dirty="0" smtClean="0">
                          <a:solidFill>
                            <a:srgbClr val="00B050"/>
                          </a:solidFill>
                        </a:rPr>
                        <a:t>Q</a:t>
                      </a:r>
                      <a:endParaRPr lang="ru-RU" sz="2400" b="1" dirty="0">
                        <a:solidFill>
                          <a:srgbClr val="00B050"/>
                        </a:solidFill>
                      </a:endParaRPr>
                    </a:p>
                  </a:txBody>
                  <a:tcPr>
                    <a:lnR w="12700" cap="flat" cmpd="sng" algn="ctr">
                      <a:solidFill>
                        <a:schemeClr val="tx1"/>
                      </a:solidFill>
                      <a:prstDash val="solid"/>
                      <a:round/>
                      <a:headEnd type="none" w="med" len="med"/>
                      <a:tailEnd type="none" w="med" len="med"/>
                    </a:lnR>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ru-RU"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5274476"/>
                  </a:ext>
                </a:extLst>
              </a:tr>
              <a:tr h="401008">
                <a:tc>
                  <a:txBody>
                    <a:bodyPr/>
                    <a:lstStyle/>
                    <a:p>
                      <a:pPr algn="ctr"/>
                      <a:endParaRPr lang="ru-RU" sz="24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11828262"/>
                  </a:ext>
                </a:extLst>
              </a:tr>
              <a:tr h="401008">
                <a:tc>
                  <a:txBody>
                    <a:bodyPr/>
                    <a:lstStyle/>
                    <a:p>
                      <a:pPr algn="ctr"/>
                      <a:r>
                        <a:rPr lang="en-US" sz="2400" b="1" dirty="0" smtClean="0">
                          <a:solidFill>
                            <a:srgbClr val="00B050"/>
                          </a:solidFill>
                        </a:rPr>
                        <a:t>C</a:t>
                      </a:r>
                      <a:endParaRPr lang="ru-RU" sz="2400" b="1" dirty="0">
                        <a:solidFill>
                          <a:srgbClr val="00B050"/>
                        </a:solidFill>
                      </a:endParaRPr>
                    </a:p>
                  </a:txBody>
                  <a:tcPr/>
                </a:tc>
                <a:tc>
                  <a:txBody>
                    <a:bodyPr/>
                    <a:lstStyle/>
                    <a:p>
                      <a:pPr algn="ctr"/>
                      <a:r>
                        <a:rPr lang="en-US" sz="2400" dirty="0" smtClean="0"/>
                        <a:t>B</a:t>
                      </a:r>
                      <a:endParaRPr lang="ru-RU" sz="2400" dirty="0"/>
                    </a:p>
                  </a:txBody>
                  <a:tcPr/>
                </a:tc>
                <a:tc>
                  <a:txBody>
                    <a:bodyPr/>
                    <a:lstStyle/>
                    <a:p>
                      <a:pPr algn="ctr"/>
                      <a:r>
                        <a:rPr lang="en-US" sz="2400" dirty="0" smtClean="0"/>
                        <a:t>B</a:t>
                      </a:r>
                      <a:endParaRPr lang="ru-RU" sz="2400" dirty="0"/>
                    </a:p>
                  </a:txBody>
                  <a:tcPr/>
                </a:tc>
                <a:tc>
                  <a:txBody>
                    <a:bodyPr/>
                    <a:lstStyle/>
                    <a:p>
                      <a:pPr algn="ctr"/>
                      <a:r>
                        <a:rPr lang="en-US" sz="2400" dirty="0" smtClean="0"/>
                        <a:t>B</a:t>
                      </a:r>
                      <a:endParaRPr lang="ru-RU" sz="2400" dirty="0"/>
                    </a:p>
                  </a:txBody>
                  <a:tcPr/>
                </a:tc>
                <a:tc>
                  <a:txBody>
                    <a:bodyPr/>
                    <a:lstStyle/>
                    <a:p>
                      <a:pPr algn="ctr"/>
                      <a:r>
                        <a:rPr lang="en-US" sz="2400" dirty="0" smtClean="0"/>
                        <a:t>B</a:t>
                      </a:r>
                      <a:endParaRPr lang="ru-RU" sz="2400" dirty="0"/>
                    </a:p>
                  </a:txBody>
                  <a:tcPr/>
                </a:tc>
                <a:tc>
                  <a:txBody>
                    <a:bodyPr/>
                    <a:lstStyle/>
                    <a:p>
                      <a:pPr algn="ctr"/>
                      <a:r>
                        <a:rPr lang="en-US" sz="2400" dirty="0" smtClean="0"/>
                        <a:t>B</a:t>
                      </a:r>
                      <a:endParaRPr lang="ru-RU" sz="2400" dirty="0"/>
                    </a:p>
                  </a:txBody>
                  <a:tcPr/>
                </a:tc>
                <a:extLst>
                  <a:ext uri="{0D108BD9-81ED-4DB2-BD59-A6C34878D82A}">
                    <a16:rowId xmlns:a16="http://schemas.microsoft.com/office/drawing/2014/main" val="2405114374"/>
                  </a:ext>
                </a:extLst>
              </a:tr>
              <a:tr h="401008">
                <a:tc>
                  <a:txBody>
                    <a:bodyPr/>
                    <a:lstStyle/>
                    <a:p>
                      <a:pPr algn="ctr"/>
                      <a:endParaRPr lang="ru-RU" sz="24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49772446"/>
                  </a:ext>
                </a:extLst>
              </a:tr>
              <a:tr h="401008">
                <a:tc>
                  <a:txBody>
                    <a:bodyPr/>
                    <a:lstStyle/>
                    <a:p>
                      <a:pPr algn="ctr"/>
                      <a:r>
                        <a:rPr lang="en-US" sz="2400" b="1" dirty="0" smtClean="0">
                          <a:solidFill>
                            <a:srgbClr val="00B050"/>
                          </a:solidFill>
                        </a:rPr>
                        <a:t>D</a:t>
                      </a:r>
                      <a:endParaRPr lang="ru-RU" sz="2400" b="1" dirty="0">
                        <a:solidFill>
                          <a:srgbClr val="00B050"/>
                        </a:solidFill>
                      </a:endParaRPr>
                    </a:p>
                  </a:txBody>
                  <a:tcPr/>
                </a:tc>
                <a:tc>
                  <a:txBody>
                    <a:bodyPr/>
                    <a:lstStyle/>
                    <a:p>
                      <a:pPr algn="ctr"/>
                      <a:r>
                        <a:rPr lang="en-US" sz="2400" dirty="0" smtClean="0"/>
                        <a:t>0</a:t>
                      </a:r>
                      <a:endParaRPr lang="ru-RU" sz="2400" dirty="0"/>
                    </a:p>
                  </a:txBody>
                  <a:tcPr/>
                </a:tc>
                <a:tc>
                  <a:txBody>
                    <a:bodyPr/>
                    <a:lstStyle/>
                    <a:p>
                      <a:pPr algn="ctr"/>
                      <a:r>
                        <a:rPr lang="en-US" sz="2400" dirty="0" smtClean="0"/>
                        <a:t>1</a:t>
                      </a:r>
                      <a:endParaRPr lang="ru-RU" sz="2400" dirty="0"/>
                    </a:p>
                  </a:txBody>
                  <a:tcPr/>
                </a:tc>
                <a:tc>
                  <a:txBody>
                    <a:bodyPr/>
                    <a:lstStyle/>
                    <a:p>
                      <a:pPr algn="ctr"/>
                      <a:r>
                        <a:rPr lang="en-US" sz="2400" dirty="0" smtClean="0"/>
                        <a:t>2</a:t>
                      </a:r>
                      <a:endParaRPr lang="ru-RU" sz="2400" dirty="0"/>
                    </a:p>
                  </a:txBody>
                  <a:tcPr/>
                </a:tc>
                <a:tc>
                  <a:txBody>
                    <a:bodyPr/>
                    <a:lstStyle/>
                    <a:p>
                      <a:pPr algn="ctr"/>
                      <a:r>
                        <a:rPr lang="en-US" sz="2400" dirty="0" smtClean="0"/>
                        <a:t>1</a:t>
                      </a:r>
                      <a:endParaRPr lang="ru-RU" sz="2400" dirty="0"/>
                    </a:p>
                  </a:txBody>
                  <a:tcPr/>
                </a:tc>
                <a:tc>
                  <a:txBody>
                    <a:bodyPr/>
                    <a:lstStyle/>
                    <a:p>
                      <a:pPr algn="ctr"/>
                      <a:r>
                        <a:rPr lang="en-US" sz="2400" dirty="0" smtClean="0"/>
                        <a:t>1</a:t>
                      </a:r>
                      <a:endParaRPr lang="ru-RU" sz="2400" dirty="0"/>
                    </a:p>
                  </a:txBody>
                  <a:tcPr/>
                </a:tc>
                <a:extLst>
                  <a:ext uri="{0D108BD9-81ED-4DB2-BD59-A6C34878D82A}">
                    <a16:rowId xmlns:a16="http://schemas.microsoft.com/office/drawing/2014/main" val="3363471203"/>
                  </a:ext>
                </a:extLst>
              </a:tr>
              <a:tr h="401008">
                <a:tc>
                  <a:txBody>
                    <a:bodyPr/>
                    <a:lstStyle/>
                    <a:p>
                      <a:pPr algn="ctr"/>
                      <a:endParaRPr lang="ru-RU" sz="24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89870956"/>
                  </a:ext>
                </a:extLst>
              </a:tr>
              <a:tr h="401008">
                <a:tc>
                  <a:txBody>
                    <a:bodyPr/>
                    <a:lstStyle/>
                    <a:p>
                      <a:pPr algn="ctr"/>
                      <a:r>
                        <a:rPr lang="en-US" sz="2400" b="1" dirty="0" smtClean="0">
                          <a:solidFill>
                            <a:srgbClr val="00B050"/>
                          </a:solidFill>
                        </a:rPr>
                        <a:t>P</a:t>
                      </a:r>
                      <a:endParaRPr lang="ru-RU" sz="2400" b="1" dirty="0">
                        <a:solidFill>
                          <a:srgbClr val="00B050"/>
                        </a:solidFill>
                      </a:endParaRPr>
                    </a:p>
                  </a:txBody>
                  <a:tcPr/>
                </a:tc>
                <a:tc>
                  <a:txBody>
                    <a:bodyPr/>
                    <a:lstStyle/>
                    <a:p>
                      <a:pPr algn="ctr"/>
                      <a:r>
                        <a:rPr lang="en-US" sz="2400" dirty="0" smtClean="0"/>
                        <a:t>N</a:t>
                      </a:r>
                      <a:endParaRPr lang="ru-RU" sz="2400" dirty="0"/>
                    </a:p>
                  </a:txBody>
                  <a:tcPr/>
                </a:tc>
                <a:tc>
                  <a:txBody>
                    <a:bodyPr/>
                    <a:lstStyle/>
                    <a:p>
                      <a:pPr algn="ctr"/>
                      <a:r>
                        <a:rPr lang="en-US" sz="2400" dirty="0" smtClean="0"/>
                        <a:t>0</a:t>
                      </a:r>
                      <a:endParaRPr lang="ru-RU" sz="2400" dirty="0"/>
                    </a:p>
                  </a:txBody>
                  <a:tcPr/>
                </a:tc>
                <a:tc>
                  <a:txBody>
                    <a:bodyPr/>
                    <a:lstStyle/>
                    <a:p>
                      <a:pPr algn="ctr"/>
                      <a:r>
                        <a:rPr lang="en-US" sz="2400" dirty="0" smtClean="0"/>
                        <a:t>1</a:t>
                      </a:r>
                      <a:endParaRPr lang="ru-RU" sz="2400" dirty="0"/>
                    </a:p>
                  </a:txBody>
                  <a:tcPr/>
                </a:tc>
                <a:tc>
                  <a:txBody>
                    <a:bodyPr/>
                    <a:lstStyle/>
                    <a:p>
                      <a:pPr algn="ctr"/>
                      <a:r>
                        <a:rPr lang="en-US" sz="2400" dirty="0" smtClean="0"/>
                        <a:t>0</a:t>
                      </a:r>
                      <a:endParaRPr lang="ru-RU" sz="2400" dirty="0"/>
                    </a:p>
                  </a:txBody>
                  <a:tcPr/>
                </a:tc>
                <a:tc>
                  <a:txBody>
                    <a:bodyPr/>
                    <a:lstStyle/>
                    <a:p>
                      <a:pPr algn="ctr"/>
                      <a:r>
                        <a:rPr lang="en-US" sz="2400" dirty="0" smtClean="0"/>
                        <a:t>0</a:t>
                      </a:r>
                      <a:endParaRPr lang="ru-RU" sz="2400" dirty="0"/>
                    </a:p>
                  </a:txBody>
                  <a:tcPr/>
                </a:tc>
                <a:extLst>
                  <a:ext uri="{0D108BD9-81ED-4DB2-BD59-A6C34878D82A}">
                    <a16:rowId xmlns:a16="http://schemas.microsoft.com/office/drawing/2014/main" val="3337711776"/>
                  </a:ext>
                </a:extLst>
              </a:tr>
            </a:tbl>
          </a:graphicData>
        </a:graphic>
      </p:graphicFrame>
      <p:cxnSp>
        <p:nvCxnSpPr>
          <p:cNvPr id="32" name="Скругленная соединительная линия 31"/>
          <p:cNvCxnSpPr>
            <a:stCxn id="30" idx="4"/>
            <a:endCxn id="30" idx="2"/>
          </p:cNvCxnSpPr>
          <p:nvPr/>
        </p:nvCxnSpPr>
        <p:spPr>
          <a:xfrm rot="5400000" flipH="1">
            <a:off x="7014614" y="2305339"/>
            <a:ext cx="324036" cy="324036"/>
          </a:xfrm>
          <a:prstGeom prst="curvedConnector4">
            <a:avLst>
              <a:gd name="adj1" fmla="val -163374"/>
              <a:gd name="adj2" fmla="val 270800"/>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5" name="Скругленная соединительная линия 34"/>
          <p:cNvCxnSpPr/>
          <p:nvPr/>
        </p:nvCxnSpPr>
        <p:spPr>
          <a:xfrm rot="5400000" flipH="1">
            <a:off x="775278" y="2327923"/>
            <a:ext cx="324036" cy="324036"/>
          </a:xfrm>
          <a:prstGeom prst="curvedConnector4">
            <a:avLst>
              <a:gd name="adj1" fmla="val -163374"/>
              <a:gd name="adj2" fmla="val 270800"/>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9075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767408" y="620688"/>
            <a:ext cx="10657184" cy="1569660"/>
          </a:xfrm>
          <a:prstGeom prst="rect">
            <a:avLst/>
          </a:prstGeom>
        </p:spPr>
        <p:txBody>
          <a:bodyPr wrap="square">
            <a:spAutoFit/>
          </a:bodyPr>
          <a:lstStyle/>
          <a:p>
            <a:pPr indent="323850" algn="just"/>
            <a:r>
              <a:rPr lang="en-US" sz="2400" b="1" i="1" dirty="0">
                <a:solidFill>
                  <a:srgbClr val="00B050"/>
                </a:solidFill>
                <a:ea typeface="Times New Roman" panose="02020603050405020304" pitchFamily="18" charset="0"/>
              </a:rPr>
              <a:t>BFS</a:t>
            </a:r>
            <a:r>
              <a:rPr lang="ru-RU" sz="2400" b="1" i="1" dirty="0">
                <a:solidFill>
                  <a:srgbClr val="00B050"/>
                </a:solidFill>
                <a:ea typeface="Times New Roman" panose="02020603050405020304" pitchFamily="18" charset="0"/>
              </a:rPr>
              <a:t>-дерево</a:t>
            </a:r>
            <a:r>
              <a:rPr lang="ru-RU" sz="2400" dirty="0">
                <a:solidFill>
                  <a:srgbClr val="00B050"/>
                </a:solidFill>
                <a:ea typeface="Times New Roman" panose="02020603050405020304" pitchFamily="18" charset="0"/>
              </a:rPr>
              <a:t> </a:t>
            </a:r>
            <a:r>
              <a:rPr lang="ru-RU" sz="2400" dirty="0">
                <a:ea typeface="Times New Roman" panose="02020603050405020304" pitchFamily="18" charset="0"/>
              </a:rPr>
              <a:t>– это дерево, множество вершин которого является подмножеством вершин исходного графа, связанных дугами в порядке их посещения (в соответствии с массивом </a:t>
            </a:r>
            <a:r>
              <a:rPr lang="en-US" sz="2400" b="1" dirty="0">
                <a:solidFill>
                  <a:srgbClr val="00B050"/>
                </a:solidFill>
                <a:ea typeface="Times New Roman" panose="02020603050405020304" pitchFamily="18" charset="0"/>
              </a:rPr>
              <a:t>P</a:t>
            </a:r>
            <a:r>
              <a:rPr lang="ru-RU" sz="2400" dirty="0">
                <a:ea typeface="Times New Roman" panose="02020603050405020304" pitchFamily="18" charset="0"/>
              </a:rPr>
              <a:t>), а корнем – стартовая вершина.  </a:t>
            </a:r>
            <a:endParaRPr lang="be-BY" sz="2400" dirty="0">
              <a:ea typeface="Times New Roman" panose="02020603050405020304" pitchFamily="18" charset="0"/>
            </a:endParaRPr>
          </a:p>
        </p:txBody>
      </p:sp>
      <p:cxnSp>
        <p:nvCxnSpPr>
          <p:cNvPr id="5" name="Прямая соединительная линия 4"/>
          <p:cNvCxnSpPr>
            <a:stCxn id="13" idx="6"/>
            <a:endCxn id="16" idx="2"/>
          </p:cNvCxnSpPr>
          <p:nvPr/>
        </p:nvCxnSpPr>
        <p:spPr>
          <a:xfrm flipV="1">
            <a:off x="4007768" y="2960948"/>
            <a:ext cx="2088232" cy="405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a:stCxn id="13" idx="5"/>
            <a:endCxn id="15" idx="1"/>
          </p:cNvCxnSpPr>
          <p:nvPr/>
        </p:nvCxnSpPr>
        <p:spPr>
          <a:xfrm>
            <a:off x="3912860" y="3194129"/>
            <a:ext cx="2278048" cy="162976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a:stCxn id="13" idx="4"/>
            <a:endCxn id="18" idx="0"/>
          </p:cNvCxnSpPr>
          <p:nvPr/>
        </p:nvCxnSpPr>
        <p:spPr>
          <a:xfrm>
            <a:off x="3683732" y="3289037"/>
            <a:ext cx="0" cy="142498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a:stCxn id="17" idx="1"/>
            <a:endCxn id="16" idx="6"/>
          </p:cNvCxnSpPr>
          <p:nvPr/>
        </p:nvCxnSpPr>
        <p:spPr>
          <a:xfrm flipH="1" flipV="1">
            <a:off x="6744072" y="2960948"/>
            <a:ext cx="1031012" cy="81145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Овал 12"/>
          <p:cNvSpPr/>
          <p:nvPr/>
        </p:nvSpPr>
        <p:spPr>
          <a:xfrm>
            <a:off x="3359696" y="2640965"/>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0</a:t>
            </a:r>
            <a:endParaRPr lang="ru-RU" sz="3200" dirty="0">
              <a:solidFill>
                <a:schemeClr val="bg1"/>
              </a:solidFill>
            </a:endParaRPr>
          </a:p>
        </p:txBody>
      </p:sp>
      <p:sp>
        <p:nvSpPr>
          <p:cNvPr id="15" name="Овал 14"/>
          <p:cNvSpPr/>
          <p:nvPr/>
        </p:nvSpPr>
        <p:spPr>
          <a:xfrm>
            <a:off x="6096000" y="4728981"/>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3</a:t>
            </a:r>
            <a:endParaRPr lang="ru-RU" sz="3200" dirty="0">
              <a:solidFill>
                <a:schemeClr val="bg1"/>
              </a:solidFill>
            </a:endParaRPr>
          </a:p>
        </p:txBody>
      </p:sp>
      <p:sp>
        <p:nvSpPr>
          <p:cNvPr id="16" name="Овал 15"/>
          <p:cNvSpPr/>
          <p:nvPr/>
        </p:nvSpPr>
        <p:spPr>
          <a:xfrm>
            <a:off x="6096000" y="2636912"/>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1</a:t>
            </a:r>
            <a:endParaRPr lang="ru-RU" sz="3200" dirty="0">
              <a:solidFill>
                <a:schemeClr val="bg1"/>
              </a:solidFill>
            </a:endParaRPr>
          </a:p>
        </p:txBody>
      </p:sp>
      <p:sp>
        <p:nvSpPr>
          <p:cNvPr id="17" name="Овал 16"/>
          <p:cNvSpPr/>
          <p:nvPr/>
        </p:nvSpPr>
        <p:spPr>
          <a:xfrm>
            <a:off x="7680176" y="3677492"/>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2</a:t>
            </a:r>
            <a:endParaRPr lang="ru-RU" sz="3200" dirty="0">
              <a:solidFill>
                <a:schemeClr val="bg1"/>
              </a:solidFill>
            </a:endParaRPr>
          </a:p>
        </p:txBody>
      </p:sp>
      <p:sp>
        <p:nvSpPr>
          <p:cNvPr id="18" name="Овал 17"/>
          <p:cNvSpPr/>
          <p:nvPr/>
        </p:nvSpPr>
        <p:spPr>
          <a:xfrm>
            <a:off x="3359696" y="4714020"/>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4</a:t>
            </a:r>
            <a:endParaRPr lang="ru-RU" sz="3200" dirty="0">
              <a:solidFill>
                <a:schemeClr val="bg1"/>
              </a:solidFill>
            </a:endParaRPr>
          </a:p>
        </p:txBody>
      </p:sp>
      <p:graphicFrame>
        <p:nvGraphicFramePr>
          <p:cNvPr id="19" name="Таблица 18"/>
          <p:cNvGraphicFramePr>
            <a:graphicFrameLocks noGrp="1"/>
          </p:cNvGraphicFramePr>
          <p:nvPr>
            <p:extLst>
              <p:ext uri="{D42A27DB-BD31-4B8C-83A1-F6EECF244321}">
                <p14:modId xmlns:p14="http://schemas.microsoft.com/office/powerpoint/2010/main" val="2454052671"/>
              </p:ext>
            </p:extLst>
          </p:nvPr>
        </p:nvGraphicFramePr>
        <p:xfrm>
          <a:off x="5519933" y="5661248"/>
          <a:ext cx="5369868" cy="862511"/>
        </p:xfrm>
        <a:graphic>
          <a:graphicData uri="http://schemas.openxmlformats.org/drawingml/2006/table">
            <a:tbl>
              <a:tblPr firstRow="1" bandRow="1">
                <a:tableStyleId>{5940675A-B579-460E-94D1-54222C63F5DA}</a:tableStyleId>
              </a:tblPr>
              <a:tblGrid>
                <a:gridCol w="894978">
                  <a:extLst>
                    <a:ext uri="{9D8B030D-6E8A-4147-A177-3AD203B41FA5}">
                      <a16:colId xmlns:a16="http://schemas.microsoft.com/office/drawing/2014/main" val="184400785"/>
                    </a:ext>
                  </a:extLst>
                </a:gridCol>
                <a:gridCol w="894978">
                  <a:extLst>
                    <a:ext uri="{9D8B030D-6E8A-4147-A177-3AD203B41FA5}">
                      <a16:colId xmlns:a16="http://schemas.microsoft.com/office/drawing/2014/main" val="2720675779"/>
                    </a:ext>
                  </a:extLst>
                </a:gridCol>
                <a:gridCol w="894978">
                  <a:extLst>
                    <a:ext uri="{9D8B030D-6E8A-4147-A177-3AD203B41FA5}">
                      <a16:colId xmlns:a16="http://schemas.microsoft.com/office/drawing/2014/main" val="2680956268"/>
                    </a:ext>
                  </a:extLst>
                </a:gridCol>
                <a:gridCol w="894978">
                  <a:extLst>
                    <a:ext uri="{9D8B030D-6E8A-4147-A177-3AD203B41FA5}">
                      <a16:colId xmlns:a16="http://schemas.microsoft.com/office/drawing/2014/main" val="4106968370"/>
                    </a:ext>
                  </a:extLst>
                </a:gridCol>
                <a:gridCol w="894978">
                  <a:extLst>
                    <a:ext uri="{9D8B030D-6E8A-4147-A177-3AD203B41FA5}">
                      <a16:colId xmlns:a16="http://schemas.microsoft.com/office/drawing/2014/main" val="462314499"/>
                    </a:ext>
                  </a:extLst>
                </a:gridCol>
                <a:gridCol w="894978">
                  <a:extLst>
                    <a:ext uri="{9D8B030D-6E8A-4147-A177-3AD203B41FA5}">
                      <a16:colId xmlns:a16="http://schemas.microsoft.com/office/drawing/2014/main" val="671687339"/>
                    </a:ext>
                  </a:extLst>
                </a:gridCol>
              </a:tblGrid>
              <a:tr h="862511">
                <a:tc>
                  <a:txBody>
                    <a:bodyPr/>
                    <a:lstStyle/>
                    <a:p>
                      <a:pPr algn="ctr"/>
                      <a:endParaRPr lang="ru-RU" sz="2400" b="1" dirty="0">
                        <a:solidFill>
                          <a:srgbClr val="00B05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400" dirty="0" smtClean="0"/>
                        <a:t>N</a:t>
                      </a:r>
                      <a:endParaRPr lang="ru-RU" sz="4400" dirty="0"/>
                    </a:p>
                  </a:txBody>
                  <a:tcPr>
                    <a:lnL w="12700" cap="flat" cmpd="sng" algn="ctr">
                      <a:solidFill>
                        <a:schemeClr val="tx1"/>
                      </a:solidFill>
                      <a:prstDash val="solid"/>
                      <a:round/>
                      <a:headEnd type="none" w="med" len="med"/>
                      <a:tailEnd type="none" w="med" len="med"/>
                    </a:lnL>
                  </a:tcPr>
                </a:tc>
                <a:tc>
                  <a:txBody>
                    <a:bodyPr/>
                    <a:lstStyle/>
                    <a:p>
                      <a:pPr algn="ctr"/>
                      <a:r>
                        <a:rPr lang="en-US" sz="4400" dirty="0" smtClean="0"/>
                        <a:t>0</a:t>
                      </a:r>
                      <a:endParaRPr lang="ru-RU" sz="4400" dirty="0"/>
                    </a:p>
                  </a:txBody>
                  <a:tcPr/>
                </a:tc>
                <a:tc>
                  <a:txBody>
                    <a:bodyPr/>
                    <a:lstStyle/>
                    <a:p>
                      <a:pPr algn="ctr"/>
                      <a:r>
                        <a:rPr lang="en-US" sz="4400" dirty="0" smtClean="0"/>
                        <a:t>1</a:t>
                      </a:r>
                      <a:endParaRPr lang="ru-RU" sz="4400" dirty="0"/>
                    </a:p>
                  </a:txBody>
                  <a:tcPr/>
                </a:tc>
                <a:tc>
                  <a:txBody>
                    <a:bodyPr/>
                    <a:lstStyle/>
                    <a:p>
                      <a:pPr algn="ctr"/>
                      <a:r>
                        <a:rPr lang="en-US" sz="4400" dirty="0" smtClean="0"/>
                        <a:t>0</a:t>
                      </a:r>
                      <a:endParaRPr lang="ru-RU" sz="4400" dirty="0"/>
                    </a:p>
                  </a:txBody>
                  <a:tcPr/>
                </a:tc>
                <a:tc>
                  <a:txBody>
                    <a:bodyPr/>
                    <a:lstStyle/>
                    <a:p>
                      <a:pPr algn="ctr"/>
                      <a:r>
                        <a:rPr lang="en-US" sz="4400" dirty="0" smtClean="0"/>
                        <a:t>0</a:t>
                      </a:r>
                      <a:endParaRPr lang="ru-RU" sz="4400" dirty="0"/>
                    </a:p>
                  </a:txBody>
                  <a:tcPr/>
                </a:tc>
                <a:extLst>
                  <a:ext uri="{0D108BD9-81ED-4DB2-BD59-A6C34878D82A}">
                    <a16:rowId xmlns:a16="http://schemas.microsoft.com/office/drawing/2014/main" val="3337711776"/>
                  </a:ext>
                </a:extLst>
              </a:tr>
            </a:tbl>
          </a:graphicData>
        </a:graphic>
      </p:graphicFrame>
    </p:spTree>
    <p:extLst>
      <p:ext uri="{BB962C8B-B14F-4D97-AF65-F5344CB8AC3E}">
        <p14:creationId xmlns:p14="http://schemas.microsoft.com/office/powerpoint/2010/main" val="325159141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Овал 12"/>
          <p:cNvSpPr/>
          <p:nvPr/>
        </p:nvSpPr>
        <p:spPr>
          <a:xfrm>
            <a:off x="695400" y="40466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0</a:t>
            </a:r>
            <a:endParaRPr lang="ru-RU" sz="3200" dirty="0">
              <a:solidFill>
                <a:schemeClr val="tx1"/>
              </a:solidFill>
            </a:endParaRPr>
          </a:p>
        </p:txBody>
      </p:sp>
      <p:sp>
        <p:nvSpPr>
          <p:cNvPr id="14" name="Овал 13"/>
          <p:cNvSpPr/>
          <p:nvPr/>
        </p:nvSpPr>
        <p:spPr>
          <a:xfrm>
            <a:off x="2346174" y="1777956"/>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3</a:t>
            </a:r>
            <a:endParaRPr lang="ru-RU" sz="3200" dirty="0">
              <a:solidFill>
                <a:schemeClr val="tx1"/>
              </a:solidFill>
            </a:endParaRPr>
          </a:p>
        </p:txBody>
      </p:sp>
      <p:sp>
        <p:nvSpPr>
          <p:cNvPr id="15" name="Овал 14"/>
          <p:cNvSpPr/>
          <p:nvPr/>
        </p:nvSpPr>
        <p:spPr>
          <a:xfrm>
            <a:off x="2346174" y="404664"/>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1</a:t>
            </a:r>
            <a:endParaRPr lang="ru-RU" sz="3200" dirty="0">
              <a:solidFill>
                <a:schemeClr val="tx1"/>
              </a:solidFill>
            </a:endParaRPr>
          </a:p>
        </p:txBody>
      </p:sp>
      <p:sp>
        <p:nvSpPr>
          <p:cNvPr id="16" name="Овал 15"/>
          <p:cNvSpPr/>
          <p:nvPr/>
        </p:nvSpPr>
        <p:spPr>
          <a:xfrm>
            <a:off x="3455526" y="1110870"/>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2</a:t>
            </a:r>
            <a:endParaRPr lang="ru-RU" sz="3200" dirty="0">
              <a:solidFill>
                <a:schemeClr val="tx1"/>
              </a:solidFill>
            </a:endParaRPr>
          </a:p>
        </p:txBody>
      </p:sp>
      <p:sp>
        <p:nvSpPr>
          <p:cNvPr id="17" name="Овал 16"/>
          <p:cNvSpPr/>
          <p:nvPr/>
        </p:nvSpPr>
        <p:spPr>
          <a:xfrm>
            <a:off x="695400" y="1758942"/>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4</a:t>
            </a:r>
            <a:endParaRPr lang="ru-RU" sz="3200" dirty="0">
              <a:solidFill>
                <a:schemeClr val="tx1"/>
              </a:solidFill>
            </a:endParaRPr>
          </a:p>
        </p:txBody>
      </p:sp>
      <p:graphicFrame>
        <p:nvGraphicFramePr>
          <p:cNvPr id="18" name="Таблица 17"/>
          <p:cNvGraphicFramePr>
            <a:graphicFrameLocks noGrp="1"/>
          </p:cNvGraphicFramePr>
          <p:nvPr>
            <p:extLst>
              <p:ext uri="{D42A27DB-BD31-4B8C-83A1-F6EECF244321}">
                <p14:modId xmlns:p14="http://schemas.microsoft.com/office/powerpoint/2010/main" val="2041005433"/>
              </p:ext>
            </p:extLst>
          </p:nvPr>
        </p:nvGraphicFramePr>
        <p:xfrm>
          <a:off x="1972800" y="2827212"/>
          <a:ext cx="2965452" cy="3200400"/>
        </p:xfrm>
        <a:graphic>
          <a:graphicData uri="http://schemas.openxmlformats.org/drawingml/2006/table">
            <a:tbl>
              <a:tblPr firstRow="1" bandRow="1">
                <a:tableStyleId>{5940675A-B579-460E-94D1-54222C63F5DA}</a:tableStyleId>
              </a:tblPr>
              <a:tblGrid>
                <a:gridCol w="494242">
                  <a:extLst>
                    <a:ext uri="{9D8B030D-6E8A-4147-A177-3AD203B41FA5}">
                      <a16:colId xmlns:a16="http://schemas.microsoft.com/office/drawing/2014/main" val="184400785"/>
                    </a:ext>
                  </a:extLst>
                </a:gridCol>
                <a:gridCol w="494242">
                  <a:extLst>
                    <a:ext uri="{9D8B030D-6E8A-4147-A177-3AD203B41FA5}">
                      <a16:colId xmlns:a16="http://schemas.microsoft.com/office/drawing/2014/main" val="2720675779"/>
                    </a:ext>
                  </a:extLst>
                </a:gridCol>
                <a:gridCol w="494242">
                  <a:extLst>
                    <a:ext uri="{9D8B030D-6E8A-4147-A177-3AD203B41FA5}">
                      <a16:colId xmlns:a16="http://schemas.microsoft.com/office/drawing/2014/main" val="2680956268"/>
                    </a:ext>
                  </a:extLst>
                </a:gridCol>
                <a:gridCol w="494242">
                  <a:extLst>
                    <a:ext uri="{9D8B030D-6E8A-4147-A177-3AD203B41FA5}">
                      <a16:colId xmlns:a16="http://schemas.microsoft.com/office/drawing/2014/main" val="4106968370"/>
                    </a:ext>
                  </a:extLst>
                </a:gridCol>
                <a:gridCol w="494242">
                  <a:extLst>
                    <a:ext uri="{9D8B030D-6E8A-4147-A177-3AD203B41FA5}">
                      <a16:colId xmlns:a16="http://schemas.microsoft.com/office/drawing/2014/main" val="462314499"/>
                    </a:ext>
                  </a:extLst>
                </a:gridCol>
                <a:gridCol w="494242">
                  <a:extLst>
                    <a:ext uri="{9D8B030D-6E8A-4147-A177-3AD203B41FA5}">
                      <a16:colId xmlns:a16="http://schemas.microsoft.com/office/drawing/2014/main" val="671687339"/>
                    </a:ext>
                  </a:extLst>
                </a:gridCol>
              </a:tblGrid>
              <a:tr h="401008">
                <a:tc>
                  <a:txBody>
                    <a:bodyPr/>
                    <a:lstStyle/>
                    <a:p>
                      <a:pPr algn="ctr"/>
                      <a:r>
                        <a:rPr lang="en-US" sz="2400" b="1" dirty="0" smtClean="0">
                          <a:solidFill>
                            <a:srgbClr val="00B050"/>
                          </a:solidFill>
                        </a:rPr>
                        <a:t>Q</a:t>
                      </a:r>
                      <a:endParaRPr lang="ru-RU" sz="2400" b="1" dirty="0">
                        <a:solidFill>
                          <a:srgbClr val="00B050"/>
                        </a:solidFill>
                      </a:endParaRPr>
                    </a:p>
                  </a:txBody>
                  <a:tcPr/>
                </a:tc>
                <a:tc>
                  <a:txBody>
                    <a:bodyPr/>
                    <a:lstStyle/>
                    <a:p>
                      <a:pPr algn="ctr"/>
                      <a:r>
                        <a:rPr lang="en-US" sz="2400" dirty="0" smtClean="0"/>
                        <a:t>0</a:t>
                      </a:r>
                      <a:endParaRPr lang="ru-RU" sz="2400" dirty="0"/>
                    </a:p>
                  </a:txBody>
                  <a:tcPr/>
                </a:tc>
                <a:tc>
                  <a:txBody>
                    <a:bodyPr/>
                    <a:lstStyle/>
                    <a:p>
                      <a:pPr algn="ctr"/>
                      <a:endParaRPr lang="ru-RU" sz="240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5274476"/>
                  </a:ext>
                </a:extLst>
              </a:tr>
              <a:tr h="401008">
                <a:tc>
                  <a:txBody>
                    <a:bodyPr/>
                    <a:lstStyle/>
                    <a:p>
                      <a:pPr algn="ctr"/>
                      <a:endParaRPr lang="ru-RU" sz="24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11828262"/>
                  </a:ext>
                </a:extLst>
              </a:tr>
              <a:tr h="401008">
                <a:tc>
                  <a:txBody>
                    <a:bodyPr/>
                    <a:lstStyle/>
                    <a:p>
                      <a:pPr algn="ctr"/>
                      <a:r>
                        <a:rPr lang="en-US" sz="2400" b="1" dirty="0" smtClean="0">
                          <a:solidFill>
                            <a:srgbClr val="00B050"/>
                          </a:solidFill>
                        </a:rPr>
                        <a:t>C</a:t>
                      </a:r>
                      <a:endParaRPr lang="ru-RU" sz="2400" b="1" dirty="0">
                        <a:solidFill>
                          <a:srgbClr val="00B050"/>
                        </a:solidFill>
                      </a:endParaRPr>
                    </a:p>
                  </a:txBody>
                  <a:tcPr/>
                </a:tc>
                <a:tc>
                  <a:txBody>
                    <a:bodyPr/>
                    <a:lstStyle/>
                    <a:p>
                      <a:pPr algn="ctr"/>
                      <a:r>
                        <a:rPr lang="en-US" sz="2400" dirty="0" smtClean="0"/>
                        <a:t>G</a:t>
                      </a:r>
                      <a:endParaRPr lang="ru-RU" sz="2400" dirty="0"/>
                    </a:p>
                  </a:txBody>
                  <a:tcPr/>
                </a:tc>
                <a:tc>
                  <a:txBody>
                    <a:bodyPr/>
                    <a:lstStyle/>
                    <a:p>
                      <a:pPr algn="ctr"/>
                      <a:r>
                        <a:rPr lang="en-US" sz="2400" dirty="0" smtClean="0"/>
                        <a:t>W</a:t>
                      </a:r>
                      <a:endParaRPr lang="ru-RU" sz="2400" dirty="0"/>
                    </a:p>
                  </a:txBody>
                  <a:tcPr/>
                </a:tc>
                <a:tc>
                  <a:txBody>
                    <a:bodyPr/>
                    <a:lstStyle/>
                    <a:p>
                      <a:pPr algn="ctr"/>
                      <a:r>
                        <a:rPr lang="en-US" sz="2400" dirty="0" smtClean="0"/>
                        <a:t>W</a:t>
                      </a:r>
                      <a:endParaRPr lang="ru-RU" sz="2400" dirty="0"/>
                    </a:p>
                  </a:txBody>
                  <a:tcPr/>
                </a:tc>
                <a:tc>
                  <a:txBody>
                    <a:bodyPr/>
                    <a:lstStyle/>
                    <a:p>
                      <a:pPr algn="ctr"/>
                      <a:r>
                        <a:rPr lang="en-US" sz="2400" dirty="0" smtClean="0"/>
                        <a:t>W</a:t>
                      </a:r>
                      <a:endParaRPr lang="ru-RU" sz="2400" dirty="0"/>
                    </a:p>
                  </a:txBody>
                  <a:tcPr/>
                </a:tc>
                <a:tc>
                  <a:txBody>
                    <a:bodyPr/>
                    <a:lstStyle/>
                    <a:p>
                      <a:pPr algn="ctr"/>
                      <a:r>
                        <a:rPr lang="en-US" sz="2400" dirty="0" smtClean="0"/>
                        <a:t>W</a:t>
                      </a:r>
                      <a:endParaRPr lang="ru-RU" sz="2400" dirty="0"/>
                    </a:p>
                  </a:txBody>
                  <a:tcPr/>
                </a:tc>
                <a:extLst>
                  <a:ext uri="{0D108BD9-81ED-4DB2-BD59-A6C34878D82A}">
                    <a16:rowId xmlns:a16="http://schemas.microsoft.com/office/drawing/2014/main" val="2405114374"/>
                  </a:ext>
                </a:extLst>
              </a:tr>
              <a:tr h="401008">
                <a:tc>
                  <a:txBody>
                    <a:bodyPr/>
                    <a:lstStyle/>
                    <a:p>
                      <a:pPr algn="ctr"/>
                      <a:endParaRPr lang="ru-RU" sz="24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49772446"/>
                  </a:ext>
                </a:extLst>
              </a:tr>
              <a:tr h="401008">
                <a:tc>
                  <a:txBody>
                    <a:bodyPr/>
                    <a:lstStyle/>
                    <a:p>
                      <a:pPr algn="ctr"/>
                      <a:r>
                        <a:rPr lang="en-US" sz="2400" b="1" dirty="0" smtClean="0">
                          <a:solidFill>
                            <a:srgbClr val="00B050"/>
                          </a:solidFill>
                        </a:rPr>
                        <a:t>D</a:t>
                      </a:r>
                      <a:endParaRPr lang="ru-RU" sz="2400" b="1" dirty="0">
                        <a:solidFill>
                          <a:srgbClr val="00B050"/>
                        </a:solidFill>
                      </a:endParaRPr>
                    </a:p>
                  </a:txBody>
                  <a:tcPr/>
                </a:tc>
                <a:tc>
                  <a:txBody>
                    <a:bodyPr/>
                    <a:lstStyle/>
                    <a:p>
                      <a:pPr algn="ctr"/>
                      <a:r>
                        <a:rPr lang="en-US" sz="2400" dirty="0" smtClean="0"/>
                        <a:t>0</a:t>
                      </a:r>
                      <a:endParaRPr lang="ru-RU" sz="2400" dirty="0"/>
                    </a:p>
                  </a:txBody>
                  <a:tcPr/>
                </a:tc>
                <a:tc>
                  <a:txBody>
                    <a:bodyPr/>
                    <a:lstStyle/>
                    <a:p>
                      <a:pPr algn="ctr"/>
                      <a:r>
                        <a:rPr lang="en-US" sz="2400" dirty="0" smtClean="0"/>
                        <a:t>I</a:t>
                      </a:r>
                      <a:endParaRPr lang="ru-RU" sz="2400" dirty="0"/>
                    </a:p>
                  </a:txBody>
                  <a:tcPr/>
                </a:tc>
                <a:tc>
                  <a:txBody>
                    <a:bodyPr/>
                    <a:lstStyle/>
                    <a:p>
                      <a:pPr algn="ctr"/>
                      <a:r>
                        <a:rPr lang="en-US" sz="2400" dirty="0" smtClean="0"/>
                        <a:t>I</a:t>
                      </a:r>
                      <a:endParaRPr lang="ru-RU" sz="2400" dirty="0"/>
                    </a:p>
                  </a:txBody>
                  <a:tcPr/>
                </a:tc>
                <a:tc>
                  <a:txBody>
                    <a:bodyPr/>
                    <a:lstStyle/>
                    <a:p>
                      <a:pPr algn="ctr"/>
                      <a:r>
                        <a:rPr lang="en-US" sz="2400" dirty="0" smtClean="0"/>
                        <a:t>I</a:t>
                      </a:r>
                      <a:endParaRPr lang="ru-RU" sz="2400" dirty="0"/>
                    </a:p>
                  </a:txBody>
                  <a:tcPr/>
                </a:tc>
                <a:tc>
                  <a:txBody>
                    <a:bodyPr/>
                    <a:lstStyle/>
                    <a:p>
                      <a:pPr algn="ctr"/>
                      <a:r>
                        <a:rPr lang="en-US" sz="2400" dirty="0" smtClean="0"/>
                        <a:t>I</a:t>
                      </a:r>
                      <a:endParaRPr lang="ru-RU" sz="2400" dirty="0"/>
                    </a:p>
                  </a:txBody>
                  <a:tcPr/>
                </a:tc>
                <a:extLst>
                  <a:ext uri="{0D108BD9-81ED-4DB2-BD59-A6C34878D82A}">
                    <a16:rowId xmlns:a16="http://schemas.microsoft.com/office/drawing/2014/main" val="3363471203"/>
                  </a:ext>
                </a:extLst>
              </a:tr>
              <a:tr h="401008">
                <a:tc>
                  <a:txBody>
                    <a:bodyPr/>
                    <a:lstStyle/>
                    <a:p>
                      <a:pPr algn="ctr"/>
                      <a:endParaRPr lang="ru-RU" sz="24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89870956"/>
                  </a:ext>
                </a:extLst>
              </a:tr>
              <a:tr h="401008">
                <a:tc>
                  <a:txBody>
                    <a:bodyPr/>
                    <a:lstStyle/>
                    <a:p>
                      <a:pPr algn="ctr"/>
                      <a:r>
                        <a:rPr lang="en-US" sz="2400" b="1" dirty="0" smtClean="0">
                          <a:solidFill>
                            <a:srgbClr val="00B050"/>
                          </a:solidFill>
                        </a:rPr>
                        <a:t>P</a:t>
                      </a:r>
                      <a:endParaRPr lang="ru-RU" sz="2400" b="1" dirty="0">
                        <a:solidFill>
                          <a:srgbClr val="00B050"/>
                        </a:solidFill>
                      </a:endParaRPr>
                    </a:p>
                  </a:txBody>
                  <a:tcPr/>
                </a:tc>
                <a:tc>
                  <a:txBody>
                    <a:bodyPr/>
                    <a:lstStyle/>
                    <a:p>
                      <a:pPr algn="ctr"/>
                      <a:r>
                        <a:rPr lang="en-US" sz="2400" dirty="0" smtClean="0"/>
                        <a:t>N</a:t>
                      </a:r>
                      <a:endParaRPr lang="ru-RU" sz="2400" dirty="0"/>
                    </a:p>
                  </a:txBody>
                  <a:tcPr/>
                </a:tc>
                <a:tc>
                  <a:txBody>
                    <a:bodyPr/>
                    <a:lstStyle/>
                    <a:p>
                      <a:pPr algn="ctr"/>
                      <a:r>
                        <a:rPr lang="en-US" sz="2400" dirty="0" smtClean="0"/>
                        <a:t>N</a:t>
                      </a:r>
                      <a:endParaRPr lang="ru-RU" sz="2400" dirty="0"/>
                    </a:p>
                  </a:txBody>
                  <a:tcPr/>
                </a:tc>
                <a:tc>
                  <a:txBody>
                    <a:bodyPr/>
                    <a:lstStyle/>
                    <a:p>
                      <a:pPr algn="ctr"/>
                      <a:r>
                        <a:rPr lang="en-US" sz="2400" dirty="0" smtClean="0"/>
                        <a:t>N</a:t>
                      </a:r>
                      <a:endParaRPr lang="ru-RU" sz="2400" dirty="0"/>
                    </a:p>
                  </a:txBody>
                  <a:tcPr/>
                </a:tc>
                <a:tc>
                  <a:txBody>
                    <a:bodyPr/>
                    <a:lstStyle/>
                    <a:p>
                      <a:pPr algn="ctr"/>
                      <a:r>
                        <a:rPr lang="en-US" sz="2400" dirty="0" smtClean="0"/>
                        <a:t>N</a:t>
                      </a:r>
                      <a:endParaRPr lang="ru-RU" sz="2400" dirty="0"/>
                    </a:p>
                  </a:txBody>
                  <a:tcPr/>
                </a:tc>
                <a:tc>
                  <a:txBody>
                    <a:bodyPr/>
                    <a:lstStyle/>
                    <a:p>
                      <a:pPr algn="ctr"/>
                      <a:r>
                        <a:rPr lang="en-US" sz="2400" dirty="0" smtClean="0"/>
                        <a:t>N</a:t>
                      </a:r>
                      <a:endParaRPr lang="ru-RU" sz="2400" dirty="0"/>
                    </a:p>
                  </a:txBody>
                  <a:tcPr/>
                </a:tc>
                <a:extLst>
                  <a:ext uri="{0D108BD9-81ED-4DB2-BD59-A6C34878D82A}">
                    <a16:rowId xmlns:a16="http://schemas.microsoft.com/office/drawing/2014/main" val="3337711776"/>
                  </a:ext>
                </a:extLst>
              </a:tr>
            </a:tbl>
          </a:graphicData>
        </a:graphic>
      </p:graphicFrame>
      <p:cxnSp>
        <p:nvCxnSpPr>
          <p:cNvPr id="3" name="Прямая со стрелкой 2"/>
          <p:cNvCxnSpPr>
            <a:stCxn id="13" idx="6"/>
            <a:endCxn id="15" idx="2"/>
          </p:cNvCxnSpPr>
          <p:nvPr/>
        </p:nvCxnSpPr>
        <p:spPr>
          <a:xfrm>
            <a:off x="1343472" y="728700"/>
            <a:ext cx="100270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a:stCxn id="15" idx="4"/>
            <a:endCxn id="14" idx="0"/>
          </p:cNvCxnSpPr>
          <p:nvPr/>
        </p:nvCxnSpPr>
        <p:spPr>
          <a:xfrm>
            <a:off x="2670210" y="1052736"/>
            <a:ext cx="0" cy="72522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p:cNvCxnSpPr>
            <a:stCxn id="14" idx="2"/>
            <a:endCxn id="17" idx="6"/>
          </p:cNvCxnSpPr>
          <p:nvPr/>
        </p:nvCxnSpPr>
        <p:spPr>
          <a:xfrm flipH="1" flipV="1">
            <a:off x="1343472" y="2082978"/>
            <a:ext cx="1002702" cy="190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p:cNvCxnSpPr>
            <a:stCxn id="17" idx="0"/>
            <a:endCxn id="13" idx="4"/>
          </p:cNvCxnSpPr>
          <p:nvPr/>
        </p:nvCxnSpPr>
        <p:spPr>
          <a:xfrm flipV="1">
            <a:off x="1019436" y="1052736"/>
            <a:ext cx="0" cy="70620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p:cNvCxnSpPr>
            <a:stCxn id="14" idx="1"/>
            <a:endCxn id="13" idx="5"/>
          </p:cNvCxnSpPr>
          <p:nvPr/>
        </p:nvCxnSpPr>
        <p:spPr>
          <a:xfrm flipH="1" flipV="1">
            <a:off x="1248564" y="957828"/>
            <a:ext cx="1192518" cy="91503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Прямая со стрелкой 32"/>
          <p:cNvCxnSpPr>
            <a:stCxn id="15" idx="6"/>
            <a:endCxn id="16" idx="1"/>
          </p:cNvCxnSpPr>
          <p:nvPr/>
        </p:nvCxnSpPr>
        <p:spPr>
          <a:xfrm>
            <a:off x="2994246" y="728700"/>
            <a:ext cx="556188" cy="47707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Прямая со стрелкой 35"/>
          <p:cNvCxnSpPr>
            <a:stCxn id="16" idx="3"/>
            <a:endCxn id="14" idx="6"/>
          </p:cNvCxnSpPr>
          <p:nvPr/>
        </p:nvCxnSpPr>
        <p:spPr>
          <a:xfrm flipH="1">
            <a:off x="2994246" y="1664034"/>
            <a:ext cx="556188" cy="4379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Скругленная соединительная линия 39"/>
          <p:cNvCxnSpPr>
            <a:stCxn id="17" idx="4"/>
            <a:endCxn id="17" idx="2"/>
          </p:cNvCxnSpPr>
          <p:nvPr/>
        </p:nvCxnSpPr>
        <p:spPr>
          <a:xfrm rot="5400000" flipH="1">
            <a:off x="695400" y="2082978"/>
            <a:ext cx="324036" cy="324036"/>
          </a:xfrm>
          <a:prstGeom prst="curvedConnector4">
            <a:avLst>
              <a:gd name="adj1" fmla="val -170800"/>
              <a:gd name="adj2" fmla="val 25966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Овал 43"/>
          <p:cNvSpPr/>
          <p:nvPr/>
        </p:nvSpPr>
        <p:spPr>
          <a:xfrm>
            <a:off x="6474784" y="404664"/>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0</a:t>
            </a:r>
            <a:endParaRPr lang="ru-RU" sz="3200" dirty="0">
              <a:solidFill>
                <a:schemeClr val="bg1"/>
              </a:solidFill>
            </a:endParaRPr>
          </a:p>
        </p:txBody>
      </p:sp>
      <p:sp>
        <p:nvSpPr>
          <p:cNvPr id="45" name="Овал 44"/>
          <p:cNvSpPr/>
          <p:nvPr/>
        </p:nvSpPr>
        <p:spPr>
          <a:xfrm>
            <a:off x="8125558" y="1777956"/>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3</a:t>
            </a:r>
            <a:endParaRPr lang="ru-RU" sz="3200" dirty="0">
              <a:solidFill>
                <a:schemeClr val="tx1"/>
              </a:solidFill>
            </a:endParaRPr>
          </a:p>
        </p:txBody>
      </p:sp>
      <p:sp>
        <p:nvSpPr>
          <p:cNvPr id="46" name="Овал 45"/>
          <p:cNvSpPr/>
          <p:nvPr/>
        </p:nvSpPr>
        <p:spPr>
          <a:xfrm>
            <a:off x="8125558" y="40466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1</a:t>
            </a:r>
            <a:endParaRPr lang="ru-RU" sz="3200" dirty="0">
              <a:solidFill>
                <a:schemeClr val="tx1"/>
              </a:solidFill>
            </a:endParaRPr>
          </a:p>
        </p:txBody>
      </p:sp>
      <p:sp>
        <p:nvSpPr>
          <p:cNvPr id="47" name="Овал 46"/>
          <p:cNvSpPr/>
          <p:nvPr/>
        </p:nvSpPr>
        <p:spPr>
          <a:xfrm>
            <a:off x="9234910" y="1110870"/>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2</a:t>
            </a:r>
            <a:endParaRPr lang="ru-RU" sz="3200" dirty="0">
              <a:solidFill>
                <a:schemeClr val="tx1"/>
              </a:solidFill>
            </a:endParaRPr>
          </a:p>
        </p:txBody>
      </p:sp>
      <p:sp>
        <p:nvSpPr>
          <p:cNvPr id="48" name="Овал 47"/>
          <p:cNvSpPr/>
          <p:nvPr/>
        </p:nvSpPr>
        <p:spPr>
          <a:xfrm>
            <a:off x="6474784" y="1758942"/>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4</a:t>
            </a:r>
            <a:endParaRPr lang="ru-RU" sz="3200" dirty="0">
              <a:solidFill>
                <a:schemeClr val="tx1"/>
              </a:solidFill>
            </a:endParaRPr>
          </a:p>
        </p:txBody>
      </p:sp>
      <p:graphicFrame>
        <p:nvGraphicFramePr>
          <p:cNvPr id="49" name="Таблица 48"/>
          <p:cNvGraphicFramePr>
            <a:graphicFrameLocks noGrp="1"/>
          </p:cNvGraphicFramePr>
          <p:nvPr>
            <p:extLst>
              <p:ext uri="{D42A27DB-BD31-4B8C-83A1-F6EECF244321}">
                <p14:modId xmlns:p14="http://schemas.microsoft.com/office/powerpoint/2010/main" val="2217971015"/>
              </p:ext>
            </p:extLst>
          </p:nvPr>
        </p:nvGraphicFramePr>
        <p:xfrm>
          <a:off x="7752184" y="2827212"/>
          <a:ext cx="2965452" cy="3200400"/>
        </p:xfrm>
        <a:graphic>
          <a:graphicData uri="http://schemas.openxmlformats.org/drawingml/2006/table">
            <a:tbl>
              <a:tblPr firstRow="1" bandRow="1">
                <a:tableStyleId>{5940675A-B579-460E-94D1-54222C63F5DA}</a:tableStyleId>
              </a:tblPr>
              <a:tblGrid>
                <a:gridCol w="494242">
                  <a:extLst>
                    <a:ext uri="{9D8B030D-6E8A-4147-A177-3AD203B41FA5}">
                      <a16:colId xmlns:a16="http://schemas.microsoft.com/office/drawing/2014/main" val="184400785"/>
                    </a:ext>
                  </a:extLst>
                </a:gridCol>
                <a:gridCol w="494242">
                  <a:extLst>
                    <a:ext uri="{9D8B030D-6E8A-4147-A177-3AD203B41FA5}">
                      <a16:colId xmlns:a16="http://schemas.microsoft.com/office/drawing/2014/main" val="2720675779"/>
                    </a:ext>
                  </a:extLst>
                </a:gridCol>
                <a:gridCol w="494242">
                  <a:extLst>
                    <a:ext uri="{9D8B030D-6E8A-4147-A177-3AD203B41FA5}">
                      <a16:colId xmlns:a16="http://schemas.microsoft.com/office/drawing/2014/main" val="2680956268"/>
                    </a:ext>
                  </a:extLst>
                </a:gridCol>
                <a:gridCol w="494242">
                  <a:extLst>
                    <a:ext uri="{9D8B030D-6E8A-4147-A177-3AD203B41FA5}">
                      <a16:colId xmlns:a16="http://schemas.microsoft.com/office/drawing/2014/main" val="4106968370"/>
                    </a:ext>
                  </a:extLst>
                </a:gridCol>
                <a:gridCol w="494242">
                  <a:extLst>
                    <a:ext uri="{9D8B030D-6E8A-4147-A177-3AD203B41FA5}">
                      <a16:colId xmlns:a16="http://schemas.microsoft.com/office/drawing/2014/main" val="462314499"/>
                    </a:ext>
                  </a:extLst>
                </a:gridCol>
                <a:gridCol w="494242">
                  <a:extLst>
                    <a:ext uri="{9D8B030D-6E8A-4147-A177-3AD203B41FA5}">
                      <a16:colId xmlns:a16="http://schemas.microsoft.com/office/drawing/2014/main" val="671687339"/>
                    </a:ext>
                  </a:extLst>
                </a:gridCol>
              </a:tblGrid>
              <a:tr h="401008">
                <a:tc>
                  <a:txBody>
                    <a:bodyPr/>
                    <a:lstStyle/>
                    <a:p>
                      <a:pPr algn="ctr"/>
                      <a:r>
                        <a:rPr lang="en-US" sz="2400" b="1" dirty="0" smtClean="0">
                          <a:solidFill>
                            <a:srgbClr val="00B050"/>
                          </a:solidFill>
                        </a:rPr>
                        <a:t>Q</a:t>
                      </a:r>
                      <a:endParaRPr lang="ru-RU" sz="2400" b="1" dirty="0">
                        <a:solidFill>
                          <a:srgbClr val="00B050"/>
                        </a:solidFill>
                      </a:endParaRPr>
                    </a:p>
                  </a:txBody>
                  <a:tcPr/>
                </a:tc>
                <a:tc>
                  <a:txBody>
                    <a:bodyPr/>
                    <a:lstStyle/>
                    <a:p>
                      <a:pPr algn="ctr"/>
                      <a:r>
                        <a:rPr lang="en-US" sz="2400" dirty="0" smtClean="0"/>
                        <a:t>1</a:t>
                      </a:r>
                      <a:endParaRPr lang="ru-RU" sz="2400" dirty="0"/>
                    </a:p>
                  </a:txBody>
                  <a:tcPr/>
                </a:tc>
                <a:tc>
                  <a:txBody>
                    <a:bodyPr/>
                    <a:lstStyle/>
                    <a:p>
                      <a:pPr algn="ctr"/>
                      <a:endParaRPr lang="ru-RU" sz="240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5274476"/>
                  </a:ext>
                </a:extLst>
              </a:tr>
              <a:tr h="401008">
                <a:tc>
                  <a:txBody>
                    <a:bodyPr/>
                    <a:lstStyle/>
                    <a:p>
                      <a:pPr algn="ctr"/>
                      <a:endParaRPr lang="ru-RU" sz="24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11828262"/>
                  </a:ext>
                </a:extLst>
              </a:tr>
              <a:tr h="401008">
                <a:tc>
                  <a:txBody>
                    <a:bodyPr/>
                    <a:lstStyle/>
                    <a:p>
                      <a:pPr algn="ctr"/>
                      <a:r>
                        <a:rPr lang="en-US" sz="2400" b="1" dirty="0" smtClean="0">
                          <a:solidFill>
                            <a:srgbClr val="00B050"/>
                          </a:solidFill>
                        </a:rPr>
                        <a:t>C</a:t>
                      </a:r>
                      <a:endParaRPr lang="ru-RU" sz="2400" b="1" dirty="0">
                        <a:solidFill>
                          <a:srgbClr val="00B050"/>
                        </a:solidFill>
                      </a:endParaRPr>
                    </a:p>
                  </a:txBody>
                  <a:tcPr/>
                </a:tc>
                <a:tc>
                  <a:txBody>
                    <a:bodyPr/>
                    <a:lstStyle/>
                    <a:p>
                      <a:pPr algn="ctr"/>
                      <a:r>
                        <a:rPr lang="en-US" sz="2400" dirty="0" smtClean="0"/>
                        <a:t>B</a:t>
                      </a:r>
                      <a:endParaRPr lang="ru-RU" sz="2400" dirty="0"/>
                    </a:p>
                  </a:txBody>
                  <a:tcPr/>
                </a:tc>
                <a:tc>
                  <a:txBody>
                    <a:bodyPr/>
                    <a:lstStyle/>
                    <a:p>
                      <a:pPr algn="ctr"/>
                      <a:r>
                        <a:rPr lang="en-US" sz="2400" dirty="0" smtClean="0"/>
                        <a:t>G</a:t>
                      </a:r>
                      <a:endParaRPr lang="ru-RU" sz="2400" dirty="0"/>
                    </a:p>
                  </a:txBody>
                  <a:tcPr/>
                </a:tc>
                <a:tc>
                  <a:txBody>
                    <a:bodyPr/>
                    <a:lstStyle/>
                    <a:p>
                      <a:pPr algn="ctr"/>
                      <a:r>
                        <a:rPr lang="en-US" sz="2400" dirty="0" smtClean="0"/>
                        <a:t>W</a:t>
                      </a:r>
                      <a:endParaRPr lang="ru-RU" sz="2400" dirty="0"/>
                    </a:p>
                  </a:txBody>
                  <a:tcPr/>
                </a:tc>
                <a:tc>
                  <a:txBody>
                    <a:bodyPr/>
                    <a:lstStyle/>
                    <a:p>
                      <a:pPr algn="ctr"/>
                      <a:r>
                        <a:rPr lang="en-US" sz="2400" dirty="0" smtClean="0"/>
                        <a:t>W</a:t>
                      </a:r>
                      <a:endParaRPr lang="ru-RU" sz="2400" dirty="0"/>
                    </a:p>
                  </a:txBody>
                  <a:tcPr/>
                </a:tc>
                <a:tc>
                  <a:txBody>
                    <a:bodyPr/>
                    <a:lstStyle/>
                    <a:p>
                      <a:pPr algn="ctr"/>
                      <a:r>
                        <a:rPr lang="en-US" sz="2400" dirty="0" smtClean="0"/>
                        <a:t>W</a:t>
                      </a:r>
                      <a:endParaRPr lang="ru-RU" sz="2400" dirty="0"/>
                    </a:p>
                  </a:txBody>
                  <a:tcPr/>
                </a:tc>
                <a:extLst>
                  <a:ext uri="{0D108BD9-81ED-4DB2-BD59-A6C34878D82A}">
                    <a16:rowId xmlns:a16="http://schemas.microsoft.com/office/drawing/2014/main" val="2405114374"/>
                  </a:ext>
                </a:extLst>
              </a:tr>
              <a:tr h="401008">
                <a:tc>
                  <a:txBody>
                    <a:bodyPr/>
                    <a:lstStyle/>
                    <a:p>
                      <a:pPr algn="ctr"/>
                      <a:endParaRPr lang="ru-RU" sz="24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49772446"/>
                  </a:ext>
                </a:extLst>
              </a:tr>
              <a:tr h="401008">
                <a:tc>
                  <a:txBody>
                    <a:bodyPr/>
                    <a:lstStyle/>
                    <a:p>
                      <a:pPr algn="ctr"/>
                      <a:r>
                        <a:rPr lang="en-US" sz="2400" b="1" dirty="0" smtClean="0">
                          <a:solidFill>
                            <a:srgbClr val="00B050"/>
                          </a:solidFill>
                        </a:rPr>
                        <a:t>D</a:t>
                      </a:r>
                      <a:endParaRPr lang="ru-RU" sz="2400" b="1" dirty="0">
                        <a:solidFill>
                          <a:srgbClr val="00B050"/>
                        </a:solidFill>
                      </a:endParaRPr>
                    </a:p>
                  </a:txBody>
                  <a:tcPr/>
                </a:tc>
                <a:tc>
                  <a:txBody>
                    <a:bodyPr/>
                    <a:lstStyle/>
                    <a:p>
                      <a:pPr algn="ctr"/>
                      <a:r>
                        <a:rPr lang="en-US" sz="2400" dirty="0" smtClean="0"/>
                        <a:t>0</a:t>
                      </a:r>
                      <a:endParaRPr lang="ru-RU" sz="2400" dirty="0"/>
                    </a:p>
                  </a:txBody>
                  <a:tcPr/>
                </a:tc>
                <a:tc>
                  <a:txBody>
                    <a:bodyPr/>
                    <a:lstStyle/>
                    <a:p>
                      <a:pPr algn="ctr"/>
                      <a:r>
                        <a:rPr lang="en-US" sz="2400" dirty="0" smtClean="0"/>
                        <a:t>1</a:t>
                      </a:r>
                      <a:endParaRPr lang="ru-RU" sz="2400" dirty="0"/>
                    </a:p>
                  </a:txBody>
                  <a:tcPr/>
                </a:tc>
                <a:tc>
                  <a:txBody>
                    <a:bodyPr/>
                    <a:lstStyle/>
                    <a:p>
                      <a:pPr algn="ctr"/>
                      <a:r>
                        <a:rPr lang="en-US" sz="2400" dirty="0" smtClean="0"/>
                        <a:t>I</a:t>
                      </a:r>
                      <a:endParaRPr lang="ru-RU" sz="2400" dirty="0"/>
                    </a:p>
                  </a:txBody>
                  <a:tcPr/>
                </a:tc>
                <a:tc>
                  <a:txBody>
                    <a:bodyPr/>
                    <a:lstStyle/>
                    <a:p>
                      <a:pPr algn="ctr"/>
                      <a:r>
                        <a:rPr lang="en-US" sz="2400" dirty="0" smtClean="0"/>
                        <a:t>I</a:t>
                      </a:r>
                      <a:endParaRPr lang="ru-RU" sz="2400" dirty="0"/>
                    </a:p>
                  </a:txBody>
                  <a:tcPr/>
                </a:tc>
                <a:tc>
                  <a:txBody>
                    <a:bodyPr/>
                    <a:lstStyle/>
                    <a:p>
                      <a:pPr algn="ctr"/>
                      <a:r>
                        <a:rPr lang="en-US" sz="2400" dirty="0" smtClean="0"/>
                        <a:t>I</a:t>
                      </a:r>
                      <a:endParaRPr lang="ru-RU" sz="2400" dirty="0"/>
                    </a:p>
                  </a:txBody>
                  <a:tcPr/>
                </a:tc>
                <a:extLst>
                  <a:ext uri="{0D108BD9-81ED-4DB2-BD59-A6C34878D82A}">
                    <a16:rowId xmlns:a16="http://schemas.microsoft.com/office/drawing/2014/main" val="3363471203"/>
                  </a:ext>
                </a:extLst>
              </a:tr>
              <a:tr h="401008">
                <a:tc>
                  <a:txBody>
                    <a:bodyPr/>
                    <a:lstStyle/>
                    <a:p>
                      <a:pPr algn="ctr"/>
                      <a:endParaRPr lang="ru-RU" sz="24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89870956"/>
                  </a:ext>
                </a:extLst>
              </a:tr>
              <a:tr h="401008">
                <a:tc>
                  <a:txBody>
                    <a:bodyPr/>
                    <a:lstStyle/>
                    <a:p>
                      <a:pPr algn="ctr"/>
                      <a:r>
                        <a:rPr lang="en-US" sz="2400" b="1" dirty="0" smtClean="0">
                          <a:solidFill>
                            <a:srgbClr val="00B050"/>
                          </a:solidFill>
                        </a:rPr>
                        <a:t>P</a:t>
                      </a:r>
                      <a:endParaRPr lang="ru-RU" sz="2400" b="1" dirty="0">
                        <a:solidFill>
                          <a:srgbClr val="00B050"/>
                        </a:solidFill>
                      </a:endParaRPr>
                    </a:p>
                  </a:txBody>
                  <a:tcPr/>
                </a:tc>
                <a:tc>
                  <a:txBody>
                    <a:bodyPr/>
                    <a:lstStyle/>
                    <a:p>
                      <a:pPr algn="ctr"/>
                      <a:r>
                        <a:rPr lang="en-US" sz="2400" dirty="0" smtClean="0"/>
                        <a:t>N</a:t>
                      </a:r>
                      <a:endParaRPr lang="ru-RU" sz="2400" dirty="0"/>
                    </a:p>
                  </a:txBody>
                  <a:tcPr/>
                </a:tc>
                <a:tc>
                  <a:txBody>
                    <a:bodyPr/>
                    <a:lstStyle/>
                    <a:p>
                      <a:pPr algn="ctr"/>
                      <a:r>
                        <a:rPr lang="en-US" sz="2400" dirty="0" smtClean="0"/>
                        <a:t>0</a:t>
                      </a:r>
                      <a:endParaRPr lang="ru-RU" sz="2400" dirty="0"/>
                    </a:p>
                  </a:txBody>
                  <a:tcPr/>
                </a:tc>
                <a:tc>
                  <a:txBody>
                    <a:bodyPr/>
                    <a:lstStyle/>
                    <a:p>
                      <a:pPr algn="ctr"/>
                      <a:r>
                        <a:rPr lang="en-US" sz="2400" dirty="0" smtClean="0"/>
                        <a:t>N</a:t>
                      </a:r>
                      <a:endParaRPr lang="ru-RU" sz="2400" dirty="0"/>
                    </a:p>
                  </a:txBody>
                  <a:tcPr/>
                </a:tc>
                <a:tc>
                  <a:txBody>
                    <a:bodyPr/>
                    <a:lstStyle/>
                    <a:p>
                      <a:pPr algn="ctr"/>
                      <a:r>
                        <a:rPr lang="en-US" sz="2400" dirty="0" smtClean="0"/>
                        <a:t>N</a:t>
                      </a:r>
                      <a:endParaRPr lang="ru-RU" sz="2400" dirty="0"/>
                    </a:p>
                  </a:txBody>
                  <a:tcPr/>
                </a:tc>
                <a:tc>
                  <a:txBody>
                    <a:bodyPr/>
                    <a:lstStyle/>
                    <a:p>
                      <a:pPr algn="ctr"/>
                      <a:r>
                        <a:rPr lang="en-US" sz="2400" dirty="0" smtClean="0"/>
                        <a:t>N</a:t>
                      </a:r>
                      <a:endParaRPr lang="ru-RU" sz="2400" dirty="0"/>
                    </a:p>
                  </a:txBody>
                  <a:tcPr/>
                </a:tc>
                <a:extLst>
                  <a:ext uri="{0D108BD9-81ED-4DB2-BD59-A6C34878D82A}">
                    <a16:rowId xmlns:a16="http://schemas.microsoft.com/office/drawing/2014/main" val="3337711776"/>
                  </a:ext>
                </a:extLst>
              </a:tr>
            </a:tbl>
          </a:graphicData>
        </a:graphic>
      </p:graphicFrame>
      <p:cxnSp>
        <p:nvCxnSpPr>
          <p:cNvPr id="50" name="Прямая со стрелкой 49"/>
          <p:cNvCxnSpPr>
            <a:stCxn id="44" idx="6"/>
            <a:endCxn id="46" idx="2"/>
          </p:cNvCxnSpPr>
          <p:nvPr/>
        </p:nvCxnSpPr>
        <p:spPr>
          <a:xfrm>
            <a:off x="7122856" y="728700"/>
            <a:ext cx="100270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Прямая со стрелкой 50"/>
          <p:cNvCxnSpPr>
            <a:stCxn id="46" idx="4"/>
            <a:endCxn id="45" idx="0"/>
          </p:cNvCxnSpPr>
          <p:nvPr/>
        </p:nvCxnSpPr>
        <p:spPr>
          <a:xfrm>
            <a:off x="8449594" y="1052736"/>
            <a:ext cx="0" cy="72522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Прямая со стрелкой 51"/>
          <p:cNvCxnSpPr>
            <a:stCxn id="45" idx="2"/>
            <a:endCxn id="48" idx="6"/>
          </p:cNvCxnSpPr>
          <p:nvPr/>
        </p:nvCxnSpPr>
        <p:spPr>
          <a:xfrm flipH="1" flipV="1">
            <a:off x="7122856" y="2082978"/>
            <a:ext cx="1002702" cy="190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Прямая со стрелкой 52"/>
          <p:cNvCxnSpPr>
            <a:stCxn id="48" idx="0"/>
            <a:endCxn id="44" idx="4"/>
          </p:cNvCxnSpPr>
          <p:nvPr/>
        </p:nvCxnSpPr>
        <p:spPr>
          <a:xfrm flipV="1">
            <a:off x="6798820" y="1052736"/>
            <a:ext cx="0" cy="70620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Прямая со стрелкой 53"/>
          <p:cNvCxnSpPr>
            <a:stCxn id="45" idx="1"/>
            <a:endCxn id="44" idx="5"/>
          </p:cNvCxnSpPr>
          <p:nvPr/>
        </p:nvCxnSpPr>
        <p:spPr>
          <a:xfrm flipH="1" flipV="1">
            <a:off x="7027948" y="957828"/>
            <a:ext cx="1192518" cy="91503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Прямая со стрелкой 54"/>
          <p:cNvCxnSpPr>
            <a:stCxn id="46" idx="6"/>
            <a:endCxn id="47" idx="1"/>
          </p:cNvCxnSpPr>
          <p:nvPr/>
        </p:nvCxnSpPr>
        <p:spPr>
          <a:xfrm>
            <a:off x="8773630" y="728700"/>
            <a:ext cx="556188" cy="47707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Прямая со стрелкой 55"/>
          <p:cNvCxnSpPr>
            <a:stCxn id="47" idx="3"/>
            <a:endCxn id="45" idx="6"/>
          </p:cNvCxnSpPr>
          <p:nvPr/>
        </p:nvCxnSpPr>
        <p:spPr>
          <a:xfrm flipH="1">
            <a:off x="8773630" y="1664034"/>
            <a:ext cx="556188" cy="4379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Скругленная соединительная линия 56"/>
          <p:cNvCxnSpPr>
            <a:stCxn id="48" idx="4"/>
            <a:endCxn id="48" idx="2"/>
          </p:cNvCxnSpPr>
          <p:nvPr/>
        </p:nvCxnSpPr>
        <p:spPr>
          <a:xfrm rot="5400000" flipH="1">
            <a:off x="6474784" y="2082978"/>
            <a:ext cx="324036" cy="324036"/>
          </a:xfrm>
          <a:prstGeom prst="curvedConnector4">
            <a:avLst>
              <a:gd name="adj1" fmla="val -170800"/>
              <a:gd name="adj2" fmla="val 25966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925404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вал 5"/>
          <p:cNvSpPr/>
          <p:nvPr/>
        </p:nvSpPr>
        <p:spPr>
          <a:xfrm>
            <a:off x="1009228" y="574404"/>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0</a:t>
            </a:r>
            <a:endParaRPr lang="ru-RU" sz="3200" dirty="0">
              <a:solidFill>
                <a:schemeClr val="bg1"/>
              </a:solidFill>
            </a:endParaRPr>
          </a:p>
        </p:txBody>
      </p:sp>
      <p:sp>
        <p:nvSpPr>
          <p:cNvPr id="7" name="Овал 6"/>
          <p:cNvSpPr/>
          <p:nvPr/>
        </p:nvSpPr>
        <p:spPr>
          <a:xfrm>
            <a:off x="2660002" y="1947696"/>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3</a:t>
            </a:r>
            <a:endParaRPr lang="ru-RU" sz="3200" dirty="0">
              <a:solidFill>
                <a:schemeClr val="tx1"/>
              </a:solidFill>
            </a:endParaRPr>
          </a:p>
        </p:txBody>
      </p:sp>
      <p:sp>
        <p:nvSpPr>
          <p:cNvPr id="8" name="Овал 7"/>
          <p:cNvSpPr/>
          <p:nvPr/>
        </p:nvSpPr>
        <p:spPr>
          <a:xfrm>
            <a:off x="2660002" y="574404"/>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1</a:t>
            </a:r>
            <a:endParaRPr lang="ru-RU" sz="3200" dirty="0">
              <a:solidFill>
                <a:schemeClr val="bg1"/>
              </a:solidFill>
            </a:endParaRPr>
          </a:p>
        </p:txBody>
      </p:sp>
      <p:sp>
        <p:nvSpPr>
          <p:cNvPr id="9" name="Овал 8"/>
          <p:cNvSpPr/>
          <p:nvPr/>
        </p:nvSpPr>
        <p:spPr>
          <a:xfrm>
            <a:off x="3769354" y="1280610"/>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2</a:t>
            </a:r>
            <a:endParaRPr lang="ru-RU" sz="3200" dirty="0">
              <a:solidFill>
                <a:schemeClr val="tx1"/>
              </a:solidFill>
            </a:endParaRPr>
          </a:p>
        </p:txBody>
      </p:sp>
      <p:sp>
        <p:nvSpPr>
          <p:cNvPr id="10" name="Овал 9"/>
          <p:cNvSpPr/>
          <p:nvPr/>
        </p:nvSpPr>
        <p:spPr>
          <a:xfrm>
            <a:off x="1009228" y="1928682"/>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4</a:t>
            </a:r>
            <a:endParaRPr lang="ru-RU" sz="3200" dirty="0">
              <a:solidFill>
                <a:schemeClr val="tx1"/>
              </a:solidFill>
            </a:endParaRPr>
          </a:p>
        </p:txBody>
      </p:sp>
      <p:graphicFrame>
        <p:nvGraphicFramePr>
          <p:cNvPr id="11" name="Таблица 10"/>
          <p:cNvGraphicFramePr>
            <a:graphicFrameLocks noGrp="1"/>
          </p:cNvGraphicFramePr>
          <p:nvPr>
            <p:extLst>
              <p:ext uri="{D42A27DB-BD31-4B8C-83A1-F6EECF244321}">
                <p14:modId xmlns:p14="http://schemas.microsoft.com/office/powerpoint/2010/main" val="3435254806"/>
              </p:ext>
            </p:extLst>
          </p:nvPr>
        </p:nvGraphicFramePr>
        <p:xfrm>
          <a:off x="2286628" y="2996952"/>
          <a:ext cx="2965452" cy="3200400"/>
        </p:xfrm>
        <a:graphic>
          <a:graphicData uri="http://schemas.openxmlformats.org/drawingml/2006/table">
            <a:tbl>
              <a:tblPr firstRow="1" bandRow="1">
                <a:tableStyleId>{5940675A-B579-460E-94D1-54222C63F5DA}</a:tableStyleId>
              </a:tblPr>
              <a:tblGrid>
                <a:gridCol w="494242">
                  <a:extLst>
                    <a:ext uri="{9D8B030D-6E8A-4147-A177-3AD203B41FA5}">
                      <a16:colId xmlns:a16="http://schemas.microsoft.com/office/drawing/2014/main" val="184400785"/>
                    </a:ext>
                  </a:extLst>
                </a:gridCol>
                <a:gridCol w="494242">
                  <a:extLst>
                    <a:ext uri="{9D8B030D-6E8A-4147-A177-3AD203B41FA5}">
                      <a16:colId xmlns:a16="http://schemas.microsoft.com/office/drawing/2014/main" val="2720675779"/>
                    </a:ext>
                  </a:extLst>
                </a:gridCol>
                <a:gridCol w="494242">
                  <a:extLst>
                    <a:ext uri="{9D8B030D-6E8A-4147-A177-3AD203B41FA5}">
                      <a16:colId xmlns:a16="http://schemas.microsoft.com/office/drawing/2014/main" val="2680956268"/>
                    </a:ext>
                  </a:extLst>
                </a:gridCol>
                <a:gridCol w="494242">
                  <a:extLst>
                    <a:ext uri="{9D8B030D-6E8A-4147-A177-3AD203B41FA5}">
                      <a16:colId xmlns:a16="http://schemas.microsoft.com/office/drawing/2014/main" val="4106968370"/>
                    </a:ext>
                  </a:extLst>
                </a:gridCol>
                <a:gridCol w="494242">
                  <a:extLst>
                    <a:ext uri="{9D8B030D-6E8A-4147-A177-3AD203B41FA5}">
                      <a16:colId xmlns:a16="http://schemas.microsoft.com/office/drawing/2014/main" val="462314499"/>
                    </a:ext>
                  </a:extLst>
                </a:gridCol>
                <a:gridCol w="494242">
                  <a:extLst>
                    <a:ext uri="{9D8B030D-6E8A-4147-A177-3AD203B41FA5}">
                      <a16:colId xmlns:a16="http://schemas.microsoft.com/office/drawing/2014/main" val="671687339"/>
                    </a:ext>
                  </a:extLst>
                </a:gridCol>
              </a:tblGrid>
              <a:tr h="401008">
                <a:tc>
                  <a:txBody>
                    <a:bodyPr/>
                    <a:lstStyle/>
                    <a:p>
                      <a:pPr algn="ctr"/>
                      <a:r>
                        <a:rPr lang="en-US" sz="2400" b="1" dirty="0" smtClean="0">
                          <a:solidFill>
                            <a:srgbClr val="00B050"/>
                          </a:solidFill>
                        </a:rPr>
                        <a:t>Q</a:t>
                      </a:r>
                      <a:endParaRPr lang="ru-RU" sz="2400" b="1" dirty="0">
                        <a:solidFill>
                          <a:srgbClr val="00B050"/>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sz="2400" dirty="0" smtClean="0"/>
                        <a:t>2</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3</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sz="240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5274476"/>
                  </a:ext>
                </a:extLst>
              </a:tr>
              <a:tr h="401008">
                <a:tc>
                  <a:txBody>
                    <a:bodyPr/>
                    <a:lstStyle/>
                    <a:p>
                      <a:pPr algn="ctr"/>
                      <a:endParaRPr lang="ru-RU" sz="24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11828262"/>
                  </a:ext>
                </a:extLst>
              </a:tr>
              <a:tr h="401008">
                <a:tc>
                  <a:txBody>
                    <a:bodyPr/>
                    <a:lstStyle/>
                    <a:p>
                      <a:pPr algn="ctr"/>
                      <a:r>
                        <a:rPr lang="en-US" sz="2400" b="1" dirty="0" smtClean="0">
                          <a:solidFill>
                            <a:srgbClr val="00B050"/>
                          </a:solidFill>
                        </a:rPr>
                        <a:t>C</a:t>
                      </a:r>
                      <a:endParaRPr lang="ru-RU" sz="2400" b="1" dirty="0">
                        <a:solidFill>
                          <a:srgbClr val="00B050"/>
                        </a:solidFill>
                      </a:endParaRPr>
                    </a:p>
                  </a:txBody>
                  <a:tcPr/>
                </a:tc>
                <a:tc>
                  <a:txBody>
                    <a:bodyPr/>
                    <a:lstStyle/>
                    <a:p>
                      <a:pPr algn="ctr"/>
                      <a:r>
                        <a:rPr lang="en-US" sz="2400" dirty="0" smtClean="0"/>
                        <a:t>B</a:t>
                      </a:r>
                      <a:endParaRPr lang="ru-RU" sz="2400" dirty="0"/>
                    </a:p>
                  </a:txBody>
                  <a:tcPr/>
                </a:tc>
                <a:tc>
                  <a:txBody>
                    <a:bodyPr/>
                    <a:lstStyle/>
                    <a:p>
                      <a:pPr algn="ctr"/>
                      <a:r>
                        <a:rPr lang="en-US" sz="2400" dirty="0" smtClean="0"/>
                        <a:t>B</a:t>
                      </a:r>
                      <a:endParaRPr lang="ru-RU" sz="2400" dirty="0"/>
                    </a:p>
                  </a:txBody>
                  <a:tcPr/>
                </a:tc>
                <a:tc>
                  <a:txBody>
                    <a:bodyPr/>
                    <a:lstStyle/>
                    <a:p>
                      <a:pPr algn="ctr"/>
                      <a:r>
                        <a:rPr lang="en-US" sz="2400" dirty="0" smtClean="0"/>
                        <a:t>G</a:t>
                      </a:r>
                      <a:endParaRPr lang="ru-RU" sz="2400" dirty="0"/>
                    </a:p>
                  </a:txBody>
                  <a:tcPr/>
                </a:tc>
                <a:tc>
                  <a:txBody>
                    <a:bodyPr/>
                    <a:lstStyle/>
                    <a:p>
                      <a:pPr algn="ctr"/>
                      <a:r>
                        <a:rPr lang="en-US" sz="2400" dirty="0" smtClean="0"/>
                        <a:t>G</a:t>
                      </a:r>
                      <a:endParaRPr lang="ru-RU" sz="2400" dirty="0"/>
                    </a:p>
                  </a:txBody>
                  <a:tcPr/>
                </a:tc>
                <a:tc>
                  <a:txBody>
                    <a:bodyPr/>
                    <a:lstStyle/>
                    <a:p>
                      <a:pPr algn="ctr"/>
                      <a:r>
                        <a:rPr lang="en-US" sz="2400" dirty="0" smtClean="0"/>
                        <a:t>W</a:t>
                      </a:r>
                      <a:endParaRPr lang="ru-RU" sz="2400" dirty="0"/>
                    </a:p>
                  </a:txBody>
                  <a:tcPr/>
                </a:tc>
                <a:extLst>
                  <a:ext uri="{0D108BD9-81ED-4DB2-BD59-A6C34878D82A}">
                    <a16:rowId xmlns:a16="http://schemas.microsoft.com/office/drawing/2014/main" val="2405114374"/>
                  </a:ext>
                </a:extLst>
              </a:tr>
              <a:tr h="401008">
                <a:tc>
                  <a:txBody>
                    <a:bodyPr/>
                    <a:lstStyle/>
                    <a:p>
                      <a:pPr algn="ctr"/>
                      <a:endParaRPr lang="ru-RU" sz="24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49772446"/>
                  </a:ext>
                </a:extLst>
              </a:tr>
              <a:tr h="401008">
                <a:tc>
                  <a:txBody>
                    <a:bodyPr/>
                    <a:lstStyle/>
                    <a:p>
                      <a:pPr algn="ctr"/>
                      <a:r>
                        <a:rPr lang="en-US" sz="2400" b="1" dirty="0" smtClean="0">
                          <a:solidFill>
                            <a:srgbClr val="00B050"/>
                          </a:solidFill>
                        </a:rPr>
                        <a:t>D</a:t>
                      </a:r>
                      <a:endParaRPr lang="ru-RU" sz="2400" b="1" dirty="0">
                        <a:solidFill>
                          <a:srgbClr val="00B050"/>
                        </a:solidFill>
                      </a:endParaRPr>
                    </a:p>
                  </a:txBody>
                  <a:tcPr/>
                </a:tc>
                <a:tc>
                  <a:txBody>
                    <a:bodyPr/>
                    <a:lstStyle/>
                    <a:p>
                      <a:pPr algn="ctr"/>
                      <a:r>
                        <a:rPr lang="en-US" sz="2400" dirty="0" smtClean="0"/>
                        <a:t>0</a:t>
                      </a:r>
                      <a:endParaRPr lang="ru-RU" sz="2400" dirty="0"/>
                    </a:p>
                  </a:txBody>
                  <a:tcPr/>
                </a:tc>
                <a:tc>
                  <a:txBody>
                    <a:bodyPr/>
                    <a:lstStyle/>
                    <a:p>
                      <a:pPr algn="ctr"/>
                      <a:r>
                        <a:rPr lang="en-US" sz="2400" dirty="0" smtClean="0"/>
                        <a:t>1</a:t>
                      </a:r>
                      <a:endParaRPr lang="ru-RU" sz="2400" dirty="0"/>
                    </a:p>
                  </a:txBody>
                  <a:tcPr/>
                </a:tc>
                <a:tc>
                  <a:txBody>
                    <a:bodyPr/>
                    <a:lstStyle/>
                    <a:p>
                      <a:pPr algn="ctr"/>
                      <a:r>
                        <a:rPr lang="en-US" sz="2400" dirty="0" smtClean="0"/>
                        <a:t>2</a:t>
                      </a:r>
                      <a:endParaRPr lang="ru-RU" sz="2400" dirty="0"/>
                    </a:p>
                  </a:txBody>
                  <a:tcPr/>
                </a:tc>
                <a:tc>
                  <a:txBody>
                    <a:bodyPr/>
                    <a:lstStyle/>
                    <a:p>
                      <a:pPr algn="ctr"/>
                      <a:r>
                        <a:rPr lang="en-US" sz="2400" dirty="0" smtClean="0"/>
                        <a:t>2</a:t>
                      </a:r>
                      <a:endParaRPr lang="ru-RU" sz="2400" dirty="0"/>
                    </a:p>
                  </a:txBody>
                  <a:tcPr/>
                </a:tc>
                <a:tc>
                  <a:txBody>
                    <a:bodyPr/>
                    <a:lstStyle/>
                    <a:p>
                      <a:pPr algn="ctr"/>
                      <a:r>
                        <a:rPr lang="en-US" sz="2400" dirty="0" smtClean="0"/>
                        <a:t>I</a:t>
                      </a:r>
                      <a:endParaRPr lang="ru-RU" sz="2400" dirty="0"/>
                    </a:p>
                  </a:txBody>
                  <a:tcPr/>
                </a:tc>
                <a:extLst>
                  <a:ext uri="{0D108BD9-81ED-4DB2-BD59-A6C34878D82A}">
                    <a16:rowId xmlns:a16="http://schemas.microsoft.com/office/drawing/2014/main" val="3363471203"/>
                  </a:ext>
                </a:extLst>
              </a:tr>
              <a:tr h="401008">
                <a:tc>
                  <a:txBody>
                    <a:bodyPr/>
                    <a:lstStyle/>
                    <a:p>
                      <a:pPr algn="ctr"/>
                      <a:endParaRPr lang="ru-RU" sz="24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89870956"/>
                  </a:ext>
                </a:extLst>
              </a:tr>
              <a:tr h="401008">
                <a:tc>
                  <a:txBody>
                    <a:bodyPr/>
                    <a:lstStyle/>
                    <a:p>
                      <a:pPr algn="ctr"/>
                      <a:r>
                        <a:rPr lang="en-US" sz="2400" b="1" dirty="0" smtClean="0">
                          <a:solidFill>
                            <a:srgbClr val="00B050"/>
                          </a:solidFill>
                        </a:rPr>
                        <a:t>P</a:t>
                      </a:r>
                      <a:endParaRPr lang="ru-RU" sz="2400" b="1" dirty="0">
                        <a:solidFill>
                          <a:srgbClr val="00B050"/>
                        </a:solidFill>
                      </a:endParaRPr>
                    </a:p>
                  </a:txBody>
                  <a:tcPr/>
                </a:tc>
                <a:tc>
                  <a:txBody>
                    <a:bodyPr/>
                    <a:lstStyle/>
                    <a:p>
                      <a:pPr algn="ctr"/>
                      <a:r>
                        <a:rPr lang="en-US" sz="2400" dirty="0" smtClean="0"/>
                        <a:t>N</a:t>
                      </a:r>
                      <a:endParaRPr lang="ru-RU" sz="2400" dirty="0"/>
                    </a:p>
                  </a:txBody>
                  <a:tcPr/>
                </a:tc>
                <a:tc>
                  <a:txBody>
                    <a:bodyPr/>
                    <a:lstStyle/>
                    <a:p>
                      <a:pPr algn="ctr"/>
                      <a:r>
                        <a:rPr lang="en-US" sz="2400" dirty="0" smtClean="0"/>
                        <a:t>0</a:t>
                      </a:r>
                      <a:endParaRPr lang="ru-RU" sz="2400" dirty="0"/>
                    </a:p>
                  </a:txBody>
                  <a:tcPr/>
                </a:tc>
                <a:tc>
                  <a:txBody>
                    <a:bodyPr/>
                    <a:lstStyle/>
                    <a:p>
                      <a:pPr algn="ctr"/>
                      <a:r>
                        <a:rPr lang="en-US" sz="2400" dirty="0" smtClean="0"/>
                        <a:t>1</a:t>
                      </a:r>
                      <a:endParaRPr lang="ru-RU" sz="2400" dirty="0"/>
                    </a:p>
                  </a:txBody>
                  <a:tcPr/>
                </a:tc>
                <a:tc>
                  <a:txBody>
                    <a:bodyPr/>
                    <a:lstStyle/>
                    <a:p>
                      <a:pPr algn="ctr"/>
                      <a:r>
                        <a:rPr lang="en-US" sz="2400" dirty="0" smtClean="0"/>
                        <a:t>1</a:t>
                      </a:r>
                      <a:endParaRPr lang="ru-RU" sz="2400" dirty="0"/>
                    </a:p>
                  </a:txBody>
                  <a:tcPr/>
                </a:tc>
                <a:tc>
                  <a:txBody>
                    <a:bodyPr/>
                    <a:lstStyle/>
                    <a:p>
                      <a:pPr algn="ctr"/>
                      <a:r>
                        <a:rPr lang="en-US" sz="2400" dirty="0" smtClean="0"/>
                        <a:t>N</a:t>
                      </a:r>
                      <a:endParaRPr lang="ru-RU" sz="2400" dirty="0"/>
                    </a:p>
                  </a:txBody>
                  <a:tcPr/>
                </a:tc>
                <a:extLst>
                  <a:ext uri="{0D108BD9-81ED-4DB2-BD59-A6C34878D82A}">
                    <a16:rowId xmlns:a16="http://schemas.microsoft.com/office/drawing/2014/main" val="3337711776"/>
                  </a:ext>
                </a:extLst>
              </a:tr>
            </a:tbl>
          </a:graphicData>
        </a:graphic>
      </p:graphicFrame>
      <p:cxnSp>
        <p:nvCxnSpPr>
          <p:cNvPr id="12" name="Прямая со стрелкой 11"/>
          <p:cNvCxnSpPr>
            <a:stCxn id="6" idx="6"/>
            <a:endCxn id="8" idx="2"/>
          </p:cNvCxnSpPr>
          <p:nvPr/>
        </p:nvCxnSpPr>
        <p:spPr>
          <a:xfrm>
            <a:off x="1657300" y="898440"/>
            <a:ext cx="100270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8" idx="4"/>
            <a:endCxn id="7" idx="0"/>
          </p:cNvCxnSpPr>
          <p:nvPr/>
        </p:nvCxnSpPr>
        <p:spPr>
          <a:xfrm>
            <a:off x="2984038" y="1222476"/>
            <a:ext cx="0" cy="72522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a:stCxn id="7" idx="2"/>
            <a:endCxn id="10" idx="6"/>
          </p:cNvCxnSpPr>
          <p:nvPr/>
        </p:nvCxnSpPr>
        <p:spPr>
          <a:xfrm flipH="1" flipV="1">
            <a:off x="1657300" y="2252718"/>
            <a:ext cx="1002702" cy="190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stCxn id="10" idx="0"/>
            <a:endCxn id="6" idx="4"/>
          </p:cNvCxnSpPr>
          <p:nvPr/>
        </p:nvCxnSpPr>
        <p:spPr>
          <a:xfrm flipV="1">
            <a:off x="1333264" y="1222476"/>
            <a:ext cx="0" cy="70620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a:stCxn id="7" idx="1"/>
            <a:endCxn id="6" idx="5"/>
          </p:cNvCxnSpPr>
          <p:nvPr/>
        </p:nvCxnSpPr>
        <p:spPr>
          <a:xfrm flipH="1" flipV="1">
            <a:off x="1562392" y="1127568"/>
            <a:ext cx="1192518" cy="91503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a:stCxn id="8" idx="6"/>
            <a:endCxn id="9" idx="1"/>
          </p:cNvCxnSpPr>
          <p:nvPr/>
        </p:nvCxnSpPr>
        <p:spPr>
          <a:xfrm>
            <a:off x="3308074" y="898440"/>
            <a:ext cx="556188" cy="47707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a:stCxn id="9" idx="3"/>
            <a:endCxn id="7" idx="6"/>
          </p:cNvCxnSpPr>
          <p:nvPr/>
        </p:nvCxnSpPr>
        <p:spPr>
          <a:xfrm flipH="1">
            <a:off x="3308074" y="1833774"/>
            <a:ext cx="556188" cy="4379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Скругленная соединительная линия 18"/>
          <p:cNvCxnSpPr>
            <a:stCxn id="10" idx="4"/>
            <a:endCxn id="10" idx="2"/>
          </p:cNvCxnSpPr>
          <p:nvPr/>
        </p:nvCxnSpPr>
        <p:spPr>
          <a:xfrm rot="5400000" flipH="1">
            <a:off x="1009228" y="2252718"/>
            <a:ext cx="324036" cy="324036"/>
          </a:xfrm>
          <a:prstGeom prst="curvedConnector4">
            <a:avLst>
              <a:gd name="adj1" fmla="val -170800"/>
              <a:gd name="adj2" fmla="val 25966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Овал 19"/>
          <p:cNvSpPr/>
          <p:nvPr/>
        </p:nvSpPr>
        <p:spPr>
          <a:xfrm>
            <a:off x="7272253" y="574404"/>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0</a:t>
            </a:r>
            <a:endParaRPr lang="ru-RU" sz="3200" dirty="0">
              <a:solidFill>
                <a:schemeClr val="bg1"/>
              </a:solidFill>
            </a:endParaRPr>
          </a:p>
        </p:txBody>
      </p:sp>
      <p:sp>
        <p:nvSpPr>
          <p:cNvPr id="21" name="Овал 20"/>
          <p:cNvSpPr/>
          <p:nvPr/>
        </p:nvSpPr>
        <p:spPr>
          <a:xfrm>
            <a:off x="8923027" y="1947696"/>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3</a:t>
            </a:r>
            <a:endParaRPr lang="ru-RU" sz="3200" dirty="0">
              <a:solidFill>
                <a:schemeClr val="tx1"/>
              </a:solidFill>
            </a:endParaRPr>
          </a:p>
        </p:txBody>
      </p:sp>
      <p:sp>
        <p:nvSpPr>
          <p:cNvPr id="22" name="Овал 21"/>
          <p:cNvSpPr/>
          <p:nvPr/>
        </p:nvSpPr>
        <p:spPr>
          <a:xfrm>
            <a:off x="8923027" y="574404"/>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1</a:t>
            </a:r>
            <a:endParaRPr lang="ru-RU" sz="3200" dirty="0">
              <a:solidFill>
                <a:schemeClr val="bg1"/>
              </a:solidFill>
            </a:endParaRPr>
          </a:p>
        </p:txBody>
      </p:sp>
      <p:sp>
        <p:nvSpPr>
          <p:cNvPr id="23" name="Овал 22"/>
          <p:cNvSpPr/>
          <p:nvPr/>
        </p:nvSpPr>
        <p:spPr>
          <a:xfrm>
            <a:off x="10032379" y="1280610"/>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2</a:t>
            </a:r>
            <a:endParaRPr lang="ru-RU" sz="3200" dirty="0">
              <a:solidFill>
                <a:schemeClr val="bg1"/>
              </a:solidFill>
            </a:endParaRPr>
          </a:p>
        </p:txBody>
      </p:sp>
      <p:sp>
        <p:nvSpPr>
          <p:cNvPr id="24" name="Овал 23"/>
          <p:cNvSpPr/>
          <p:nvPr/>
        </p:nvSpPr>
        <p:spPr>
          <a:xfrm>
            <a:off x="7272253" y="1928682"/>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4</a:t>
            </a:r>
            <a:endParaRPr lang="ru-RU" sz="3200" dirty="0">
              <a:solidFill>
                <a:schemeClr val="tx1"/>
              </a:solidFill>
            </a:endParaRPr>
          </a:p>
        </p:txBody>
      </p:sp>
      <p:graphicFrame>
        <p:nvGraphicFramePr>
          <p:cNvPr id="25" name="Таблица 24"/>
          <p:cNvGraphicFramePr>
            <a:graphicFrameLocks noGrp="1"/>
          </p:cNvGraphicFramePr>
          <p:nvPr>
            <p:extLst>
              <p:ext uri="{D42A27DB-BD31-4B8C-83A1-F6EECF244321}">
                <p14:modId xmlns:p14="http://schemas.microsoft.com/office/powerpoint/2010/main" val="2876073976"/>
              </p:ext>
            </p:extLst>
          </p:nvPr>
        </p:nvGraphicFramePr>
        <p:xfrm>
          <a:off x="8549653" y="2996952"/>
          <a:ext cx="2965452" cy="3200400"/>
        </p:xfrm>
        <a:graphic>
          <a:graphicData uri="http://schemas.openxmlformats.org/drawingml/2006/table">
            <a:tbl>
              <a:tblPr firstRow="1" bandRow="1">
                <a:tableStyleId>{5940675A-B579-460E-94D1-54222C63F5DA}</a:tableStyleId>
              </a:tblPr>
              <a:tblGrid>
                <a:gridCol w="494242">
                  <a:extLst>
                    <a:ext uri="{9D8B030D-6E8A-4147-A177-3AD203B41FA5}">
                      <a16:colId xmlns:a16="http://schemas.microsoft.com/office/drawing/2014/main" val="184400785"/>
                    </a:ext>
                  </a:extLst>
                </a:gridCol>
                <a:gridCol w="494242">
                  <a:extLst>
                    <a:ext uri="{9D8B030D-6E8A-4147-A177-3AD203B41FA5}">
                      <a16:colId xmlns:a16="http://schemas.microsoft.com/office/drawing/2014/main" val="2720675779"/>
                    </a:ext>
                  </a:extLst>
                </a:gridCol>
                <a:gridCol w="494242">
                  <a:extLst>
                    <a:ext uri="{9D8B030D-6E8A-4147-A177-3AD203B41FA5}">
                      <a16:colId xmlns:a16="http://schemas.microsoft.com/office/drawing/2014/main" val="2680956268"/>
                    </a:ext>
                  </a:extLst>
                </a:gridCol>
                <a:gridCol w="494242">
                  <a:extLst>
                    <a:ext uri="{9D8B030D-6E8A-4147-A177-3AD203B41FA5}">
                      <a16:colId xmlns:a16="http://schemas.microsoft.com/office/drawing/2014/main" val="4106968370"/>
                    </a:ext>
                  </a:extLst>
                </a:gridCol>
                <a:gridCol w="494242">
                  <a:extLst>
                    <a:ext uri="{9D8B030D-6E8A-4147-A177-3AD203B41FA5}">
                      <a16:colId xmlns:a16="http://schemas.microsoft.com/office/drawing/2014/main" val="462314499"/>
                    </a:ext>
                  </a:extLst>
                </a:gridCol>
                <a:gridCol w="494242">
                  <a:extLst>
                    <a:ext uri="{9D8B030D-6E8A-4147-A177-3AD203B41FA5}">
                      <a16:colId xmlns:a16="http://schemas.microsoft.com/office/drawing/2014/main" val="671687339"/>
                    </a:ext>
                  </a:extLst>
                </a:gridCol>
              </a:tblGrid>
              <a:tr h="401008">
                <a:tc>
                  <a:txBody>
                    <a:bodyPr/>
                    <a:lstStyle/>
                    <a:p>
                      <a:pPr algn="ctr"/>
                      <a:r>
                        <a:rPr lang="en-US" sz="2400" b="1" dirty="0" smtClean="0">
                          <a:solidFill>
                            <a:srgbClr val="00B050"/>
                          </a:solidFill>
                        </a:rPr>
                        <a:t>Q</a:t>
                      </a:r>
                      <a:endParaRPr lang="ru-RU" sz="2400" b="1" dirty="0">
                        <a:solidFill>
                          <a:srgbClr val="00B050"/>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sz="2400" dirty="0" smtClean="0"/>
                        <a:t>3</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sz="2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5274476"/>
                  </a:ext>
                </a:extLst>
              </a:tr>
              <a:tr h="401008">
                <a:tc>
                  <a:txBody>
                    <a:bodyPr/>
                    <a:lstStyle/>
                    <a:p>
                      <a:pPr algn="ctr"/>
                      <a:endParaRPr lang="ru-RU" sz="24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11828262"/>
                  </a:ext>
                </a:extLst>
              </a:tr>
              <a:tr h="401008">
                <a:tc>
                  <a:txBody>
                    <a:bodyPr/>
                    <a:lstStyle/>
                    <a:p>
                      <a:pPr algn="ctr"/>
                      <a:r>
                        <a:rPr lang="en-US" sz="2400" b="1" dirty="0" smtClean="0">
                          <a:solidFill>
                            <a:srgbClr val="00B050"/>
                          </a:solidFill>
                        </a:rPr>
                        <a:t>C</a:t>
                      </a:r>
                      <a:endParaRPr lang="ru-RU" sz="2400" b="1" dirty="0">
                        <a:solidFill>
                          <a:srgbClr val="00B050"/>
                        </a:solidFill>
                      </a:endParaRPr>
                    </a:p>
                  </a:txBody>
                  <a:tcPr/>
                </a:tc>
                <a:tc>
                  <a:txBody>
                    <a:bodyPr/>
                    <a:lstStyle/>
                    <a:p>
                      <a:pPr algn="ctr"/>
                      <a:r>
                        <a:rPr lang="en-US" sz="2400" dirty="0" smtClean="0"/>
                        <a:t>B</a:t>
                      </a:r>
                      <a:endParaRPr lang="ru-RU" sz="2400" dirty="0"/>
                    </a:p>
                  </a:txBody>
                  <a:tcPr/>
                </a:tc>
                <a:tc>
                  <a:txBody>
                    <a:bodyPr/>
                    <a:lstStyle/>
                    <a:p>
                      <a:pPr algn="ctr"/>
                      <a:r>
                        <a:rPr lang="en-US" sz="2400" dirty="0" smtClean="0"/>
                        <a:t>B</a:t>
                      </a:r>
                      <a:endParaRPr lang="ru-RU" sz="2400" dirty="0"/>
                    </a:p>
                  </a:txBody>
                  <a:tcPr/>
                </a:tc>
                <a:tc>
                  <a:txBody>
                    <a:bodyPr/>
                    <a:lstStyle/>
                    <a:p>
                      <a:pPr algn="ctr"/>
                      <a:r>
                        <a:rPr lang="en-US" sz="2400" dirty="0" smtClean="0"/>
                        <a:t>B</a:t>
                      </a:r>
                      <a:endParaRPr lang="ru-RU" sz="2400" dirty="0"/>
                    </a:p>
                  </a:txBody>
                  <a:tcPr/>
                </a:tc>
                <a:tc>
                  <a:txBody>
                    <a:bodyPr/>
                    <a:lstStyle/>
                    <a:p>
                      <a:pPr algn="ctr"/>
                      <a:r>
                        <a:rPr lang="en-US" sz="2400" dirty="0" smtClean="0"/>
                        <a:t>G</a:t>
                      </a:r>
                      <a:endParaRPr lang="ru-RU" sz="2400" dirty="0"/>
                    </a:p>
                  </a:txBody>
                  <a:tcPr/>
                </a:tc>
                <a:tc>
                  <a:txBody>
                    <a:bodyPr/>
                    <a:lstStyle/>
                    <a:p>
                      <a:pPr algn="ctr"/>
                      <a:r>
                        <a:rPr lang="en-US" sz="2400" dirty="0" smtClean="0"/>
                        <a:t>W</a:t>
                      </a:r>
                      <a:endParaRPr lang="ru-RU" sz="2400" dirty="0"/>
                    </a:p>
                  </a:txBody>
                  <a:tcPr/>
                </a:tc>
                <a:extLst>
                  <a:ext uri="{0D108BD9-81ED-4DB2-BD59-A6C34878D82A}">
                    <a16:rowId xmlns:a16="http://schemas.microsoft.com/office/drawing/2014/main" val="2405114374"/>
                  </a:ext>
                </a:extLst>
              </a:tr>
              <a:tr h="401008">
                <a:tc>
                  <a:txBody>
                    <a:bodyPr/>
                    <a:lstStyle/>
                    <a:p>
                      <a:pPr algn="ctr"/>
                      <a:endParaRPr lang="ru-RU" sz="24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49772446"/>
                  </a:ext>
                </a:extLst>
              </a:tr>
              <a:tr h="401008">
                <a:tc>
                  <a:txBody>
                    <a:bodyPr/>
                    <a:lstStyle/>
                    <a:p>
                      <a:pPr algn="ctr"/>
                      <a:r>
                        <a:rPr lang="en-US" sz="2400" b="1" dirty="0" smtClean="0">
                          <a:solidFill>
                            <a:srgbClr val="00B050"/>
                          </a:solidFill>
                        </a:rPr>
                        <a:t>D</a:t>
                      </a:r>
                      <a:endParaRPr lang="ru-RU" sz="2400" b="1" dirty="0">
                        <a:solidFill>
                          <a:srgbClr val="00B050"/>
                        </a:solidFill>
                      </a:endParaRPr>
                    </a:p>
                  </a:txBody>
                  <a:tcPr/>
                </a:tc>
                <a:tc>
                  <a:txBody>
                    <a:bodyPr/>
                    <a:lstStyle/>
                    <a:p>
                      <a:pPr algn="ctr"/>
                      <a:r>
                        <a:rPr lang="en-US" sz="2400" dirty="0" smtClean="0"/>
                        <a:t>0</a:t>
                      </a:r>
                      <a:endParaRPr lang="ru-RU" sz="2400" dirty="0"/>
                    </a:p>
                  </a:txBody>
                  <a:tcPr/>
                </a:tc>
                <a:tc>
                  <a:txBody>
                    <a:bodyPr/>
                    <a:lstStyle/>
                    <a:p>
                      <a:pPr algn="ctr"/>
                      <a:r>
                        <a:rPr lang="en-US" sz="2400" dirty="0" smtClean="0"/>
                        <a:t>1</a:t>
                      </a:r>
                      <a:endParaRPr lang="ru-RU" sz="2400" dirty="0"/>
                    </a:p>
                  </a:txBody>
                  <a:tcPr/>
                </a:tc>
                <a:tc>
                  <a:txBody>
                    <a:bodyPr/>
                    <a:lstStyle/>
                    <a:p>
                      <a:pPr algn="ctr"/>
                      <a:r>
                        <a:rPr lang="en-US" sz="2400" dirty="0" smtClean="0"/>
                        <a:t>2</a:t>
                      </a:r>
                      <a:endParaRPr lang="ru-RU" sz="2400" dirty="0"/>
                    </a:p>
                  </a:txBody>
                  <a:tcPr/>
                </a:tc>
                <a:tc>
                  <a:txBody>
                    <a:bodyPr/>
                    <a:lstStyle/>
                    <a:p>
                      <a:pPr algn="ctr"/>
                      <a:r>
                        <a:rPr lang="en-US" sz="2400" dirty="0" smtClean="0"/>
                        <a:t>2</a:t>
                      </a:r>
                      <a:endParaRPr lang="ru-RU" sz="2400" dirty="0"/>
                    </a:p>
                  </a:txBody>
                  <a:tcPr/>
                </a:tc>
                <a:tc>
                  <a:txBody>
                    <a:bodyPr/>
                    <a:lstStyle/>
                    <a:p>
                      <a:pPr algn="ctr"/>
                      <a:r>
                        <a:rPr lang="en-US" sz="2400" dirty="0" smtClean="0"/>
                        <a:t>I</a:t>
                      </a:r>
                      <a:endParaRPr lang="ru-RU" sz="2400" dirty="0"/>
                    </a:p>
                  </a:txBody>
                  <a:tcPr/>
                </a:tc>
                <a:extLst>
                  <a:ext uri="{0D108BD9-81ED-4DB2-BD59-A6C34878D82A}">
                    <a16:rowId xmlns:a16="http://schemas.microsoft.com/office/drawing/2014/main" val="3363471203"/>
                  </a:ext>
                </a:extLst>
              </a:tr>
              <a:tr h="401008">
                <a:tc>
                  <a:txBody>
                    <a:bodyPr/>
                    <a:lstStyle/>
                    <a:p>
                      <a:pPr algn="ctr"/>
                      <a:endParaRPr lang="ru-RU" sz="24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89870956"/>
                  </a:ext>
                </a:extLst>
              </a:tr>
              <a:tr h="401008">
                <a:tc>
                  <a:txBody>
                    <a:bodyPr/>
                    <a:lstStyle/>
                    <a:p>
                      <a:pPr algn="ctr"/>
                      <a:r>
                        <a:rPr lang="en-US" sz="2400" b="1" dirty="0" smtClean="0">
                          <a:solidFill>
                            <a:srgbClr val="00B050"/>
                          </a:solidFill>
                        </a:rPr>
                        <a:t>P</a:t>
                      </a:r>
                      <a:endParaRPr lang="ru-RU" sz="2400" b="1" dirty="0">
                        <a:solidFill>
                          <a:srgbClr val="00B050"/>
                        </a:solidFill>
                      </a:endParaRPr>
                    </a:p>
                  </a:txBody>
                  <a:tcPr/>
                </a:tc>
                <a:tc>
                  <a:txBody>
                    <a:bodyPr/>
                    <a:lstStyle/>
                    <a:p>
                      <a:pPr algn="ctr"/>
                      <a:r>
                        <a:rPr lang="en-US" sz="2400" dirty="0" smtClean="0"/>
                        <a:t>N</a:t>
                      </a:r>
                      <a:endParaRPr lang="ru-RU" sz="2400" dirty="0"/>
                    </a:p>
                  </a:txBody>
                  <a:tcPr/>
                </a:tc>
                <a:tc>
                  <a:txBody>
                    <a:bodyPr/>
                    <a:lstStyle/>
                    <a:p>
                      <a:pPr algn="ctr"/>
                      <a:r>
                        <a:rPr lang="en-US" sz="2400" dirty="0" smtClean="0"/>
                        <a:t>0</a:t>
                      </a:r>
                      <a:endParaRPr lang="ru-RU" sz="2400" dirty="0"/>
                    </a:p>
                  </a:txBody>
                  <a:tcPr/>
                </a:tc>
                <a:tc>
                  <a:txBody>
                    <a:bodyPr/>
                    <a:lstStyle/>
                    <a:p>
                      <a:pPr algn="ctr"/>
                      <a:r>
                        <a:rPr lang="en-US" sz="2400" dirty="0" smtClean="0"/>
                        <a:t>1</a:t>
                      </a:r>
                      <a:endParaRPr lang="ru-RU" sz="2400" dirty="0"/>
                    </a:p>
                  </a:txBody>
                  <a:tcPr/>
                </a:tc>
                <a:tc>
                  <a:txBody>
                    <a:bodyPr/>
                    <a:lstStyle/>
                    <a:p>
                      <a:pPr algn="ctr"/>
                      <a:r>
                        <a:rPr lang="en-US" sz="2400" dirty="0" smtClean="0"/>
                        <a:t>1</a:t>
                      </a:r>
                      <a:endParaRPr lang="ru-RU" sz="2400" dirty="0"/>
                    </a:p>
                  </a:txBody>
                  <a:tcPr/>
                </a:tc>
                <a:tc>
                  <a:txBody>
                    <a:bodyPr/>
                    <a:lstStyle/>
                    <a:p>
                      <a:pPr algn="ctr"/>
                      <a:r>
                        <a:rPr lang="en-US" sz="2400" dirty="0" smtClean="0"/>
                        <a:t>N</a:t>
                      </a:r>
                      <a:endParaRPr lang="ru-RU" sz="2400" dirty="0"/>
                    </a:p>
                  </a:txBody>
                  <a:tcPr/>
                </a:tc>
                <a:extLst>
                  <a:ext uri="{0D108BD9-81ED-4DB2-BD59-A6C34878D82A}">
                    <a16:rowId xmlns:a16="http://schemas.microsoft.com/office/drawing/2014/main" val="3337711776"/>
                  </a:ext>
                </a:extLst>
              </a:tr>
            </a:tbl>
          </a:graphicData>
        </a:graphic>
      </p:graphicFrame>
      <p:cxnSp>
        <p:nvCxnSpPr>
          <p:cNvPr id="26" name="Прямая со стрелкой 25"/>
          <p:cNvCxnSpPr>
            <a:stCxn id="20" idx="6"/>
            <a:endCxn id="22" idx="2"/>
          </p:cNvCxnSpPr>
          <p:nvPr/>
        </p:nvCxnSpPr>
        <p:spPr>
          <a:xfrm>
            <a:off x="7920325" y="898440"/>
            <a:ext cx="100270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p:cNvCxnSpPr>
            <a:stCxn id="22" idx="4"/>
            <a:endCxn id="21" idx="0"/>
          </p:cNvCxnSpPr>
          <p:nvPr/>
        </p:nvCxnSpPr>
        <p:spPr>
          <a:xfrm>
            <a:off x="9247063" y="1222476"/>
            <a:ext cx="0" cy="72522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p:cNvCxnSpPr>
            <a:stCxn id="21" idx="2"/>
            <a:endCxn id="24" idx="6"/>
          </p:cNvCxnSpPr>
          <p:nvPr/>
        </p:nvCxnSpPr>
        <p:spPr>
          <a:xfrm flipH="1" flipV="1">
            <a:off x="7920325" y="2252718"/>
            <a:ext cx="1002702" cy="190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Прямая со стрелкой 28"/>
          <p:cNvCxnSpPr>
            <a:stCxn id="24" idx="0"/>
            <a:endCxn id="20" idx="4"/>
          </p:cNvCxnSpPr>
          <p:nvPr/>
        </p:nvCxnSpPr>
        <p:spPr>
          <a:xfrm flipV="1">
            <a:off x="7596289" y="1222476"/>
            <a:ext cx="0" cy="70620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p:cNvCxnSpPr>
            <a:stCxn id="21" idx="1"/>
            <a:endCxn id="20" idx="5"/>
          </p:cNvCxnSpPr>
          <p:nvPr/>
        </p:nvCxnSpPr>
        <p:spPr>
          <a:xfrm flipH="1" flipV="1">
            <a:off x="7825417" y="1127568"/>
            <a:ext cx="1192518" cy="91503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p:cNvCxnSpPr>
            <a:stCxn id="22" idx="6"/>
            <a:endCxn id="23" idx="1"/>
          </p:cNvCxnSpPr>
          <p:nvPr/>
        </p:nvCxnSpPr>
        <p:spPr>
          <a:xfrm>
            <a:off x="9571099" y="898440"/>
            <a:ext cx="556188" cy="47707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p:cNvCxnSpPr>
            <a:stCxn id="23" idx="3"/>
            <a:endCxn id="21" idx="6"/>
          </p:cNvCxnSpPr>
          <p:nvPr/>
        </p:nvCxnSpPr>
        <p:spPr>
          <a:xfrm flipH="1">
            <a:off x="9571099" y="1833774"/>
            <a:ext cx="556188" cy="4379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Скругленная соединительная линия 32"/>
          <p:cNvCxnSpPr>
            <a:stCxn id="24" idx="4"/>
            <a:endCxn id="24" idx="2"/>
          </p:cNvCxnSpPr>
          <p:nvPr/>
        </p:nvCxnSpPr>
        <p:spPr>
          <a:xfrm rot="5400000" flipH="1">
            <a:off x="7272253" y="2252718"/>
            <a:ext cx="324036" cy="324036"/>
          </a:xfrm>
          <a:prstGeom prst="curvedConnector4">
            <a:avLst>
              <a:gd name="adj1" fmla="val -170800"/>
              <a:gd name="adj2" fmla="val 25966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37072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вал 5"/>
          <p:cNvSpPr/>
          <p:nvPr/>
        </p:nvSpPr>
        <p:spPr>
          <a:xfrm>
            <a:off x="930168" y="502396"/>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0</a:t>
            </a:r>
            <a:endParaRPr lang="ru-RU" sz="3200" dirty="0">
              <a:solidFill>
                <a:schemeClr val="bg1"/>
              </a:solidFill>
            </a:endParaRPr>
          </a:p>
        </p:txBody>
      </p:sp>
      <p:sp>
        <p:nvSpPr>
          <p:cNvPr id="7" name="Овал 6"/>
          <p:cNvSpPr/>
          <p:nvPr/>
        </p:nvSpPr>
        <p:spPr>
          <a:xfrm>
            <a:off x="2580942" y="1875688"/>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3</a:t>
            </a:r>
            <a:endParaRPr lang="ru-RU" sz="3200" dirty="0">
              <a:solidFill>
                <a:schemeClr val="bg1"/>
              </a:solidFill>
            </a:endParaRPr>
          </a:p>
        </p:txBody>
      </p:sp>
      <p:sp>
        <p:nvSpPr>
          <p:cNvPr id="8" name="Овал 7"/>
          <p:cNvSpPr/>
          <p:nvPr/>
        </p:nvSpPr>
        <p:spPr>
          <a:xfrm>
            <a:off x="2580942" y="502396"/>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1</a:t>
            </a:r>
            <a:endParaRPr lang="ru-RU" sz="3200" dirty="0">
              <a:solidFill>
                <a:schemeClr val="bg1"/>
              </a:solidFill>
            </a:endParaRPr>
          </a:p>
        </p:txBody>
      </p:sp>
      <p:sp>
        <p:nvSpPr>
          <p:cNvPr id="9" name="Овал 8"/>
          <p:cNvSpPr/>
          <p:nvPr/>
        </p:nvSpPr>
        <p:spPr>
          <a:xfrm>
            <a:off x="3690294" y="1208602"/>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2</a:t>
            </a:r>
            <a:endParaRPr lang="ru-RU" sz="3200" dirty="0">
              <a:solidFill>
                <a:schemeClr val="bg1"/>
              </a:solidFill>
            </a:endParaRPr>
          </a:p>
        </p:txBody>
      </p:sp>
      <p:sp>
        <p:nvSpPr>
          <p:cNvPr id="10" name="Овал 9"/>
          <p:cNvSpPr/>
          <p:nvPr/>
        </p:nvSpPr>
        <p:spPr>
          <a:xfrm>
            <a:off x="930168" y="185667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4</a:t>
            </a:r>
            <a:endParaRPr lang="ru-RU" sz="3200" dirty="0">
              <a:solidFill>
                <a:schemeClr val="tx1"/>
              </a:solidFill>
            </a:endParaRPr>
          </a:p>
        </p:txBody>
      </p:sp>
      <p:graphicFrame>
        <p:nvGraphicFramePr>
          <p:cNvPr id="11" name="Таблица 10"/>
          <p:cNvGraphicFramePr>
            <a:graphicFrameLocks noGrp="1"/>
          </p:cNvGraphicFramePr>
          <p:nvPr>
            <p:extLst>
              <p:ext uri="{D42A27DB-BD31-4B8C-83A1-F6EECF244321}">
                <p14:modId xmlns:p14="http://schemas.microsoft.com/office/powerpoint/2010/main" val="4191999052"/>
              </p:ext>
            </p:extLst>
          </p:nvPr>
        </p:nvGraphicFramePr>
        <p:xfrm>
          <a:off x="2207568" y="2924944"/>
          <a:ext cx="2965452" cy="3200400"/>
        </p:xfrm>
        <a:graphic>
          <a:graphicData uri="http://schemas.openxmlformats.org/drawingml/2006/table">
            <a:tbl>
              <a:tblPr firstRow="1" bandRow="1">
                <a:tableStyleId>{5940675A-B579-460E-94D1-54222C63F5DA}</a:tableStyleId>
              </a:tblPr>
              <a:tblGrid>
                <a:gridCol w="494242">
                  <a:extLst>
                    <a:ext uri="{9D8B030D-6E8A-4147-A177-3AD203B41FA5}">
                      <a16:colId xmlns:a16="http://schemas.microsoft.com/office/drawing/2014/main" val="184400785"/>
                    </a:ext>
                  </a:extLst>
                </a:gridCol>
                <a:gridCol w="494242">
                  <a:extLst>
                    <a:ext uri="{9D8B030D-6E8A-4147-A177-3AD203B41FA5}">
                      <a16:colId xmlns:a16="http://schemas.microsoft.com/office/drawing/2014/main" val="2720675779"/>
                    </a:ext>
                  </a:extLst>
                </a:gridCol>
                <a:gridCol w="494242">
                  <a:extLst>
                    <a:ext uri="{9D8B030D-6E8A-4147-A177-3AD203B41FA5}">
                      <a16:colId xmlns:a16="http://schemas.microsoft.com/office/drawing/2014/main" val="2680956268"/>
                    </a:ext>
                  </a:extLst>
                </a:gridCol>
                <a:gridCol w="494242">
                  <a:extLst>
                    <a:ext uri="{9D8B030D-6E8A-4147-A177-3AD203B41FA5}">
                      <a16:colId xmlns:a16="http://schemas.microsoft.com/office/drawing/2014/main" val="4106968370"/>
                    </a:ext>
                  </a:extLst>
                </a:gridCol>
                <a:gridCol w="494242">
                  <a:extLst>
                    <a:ext uri="{9D8B030D-6E8A-4147-A177-3AD203B41FA5}">
                      <a16:colId xmlns:a16="http://schemas.microsoft.com/office/drawing/2014/main" val="462314499"/>
                    </a:ext>
                  </a:extLst>
                </a:gridCol>
                <a:gridCol w="494242">
                  <a:extLst>
                    <a:ext uri="{9D8B030D-6E8A-4147-A177-3AD203B41FA5}">
                      <a16:colId xmlns:a16="http://schemas.microsoft.com/office/drawing/2014/main" val="671687339"/>
                    </a:ext>
                  </a:extLst>
                </a:gridCol>
              </a:tblGrid>
              <a:tr h="401008">
                <a:tc>
                  <a:txBody>
                    <a:bodyPr/>
                    <a:lstStyle/>
                    <a:p>
                      <a:pPr algn="ctr"/>
                      <a:r>
                        <a:rPr lang="en-US" sz="2400" b="1" dirty="0" smtClean="0">
                          <a:solidFill>
                            <a:srgbClr val="00B050"/>
                          </a:solidFill>
                        </a:rPr>
                        <a:t>Q</a:t>
                      </a:r>
                      <a:endParaRPr lang="ru-RU" sz="2400" b="1" dirty="0">
                        <a:solidFill>
                          <a:srgbClr val="00B050"/>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sz="2400" dirty="0" smtClean="0"/>
                        <a:t>4</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sz="2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5274476"/>
                  </a:ext>
                </a:extLst>
              </a:tr>
              <a:tr h="401008">
                <a:tc>
                  <a:txBody>
                    <a:bodyPr/>
                    <a:lstStyle/>
                    <a:p>
                      <a:pPr algn="ctr"/>
                      <a:endParaRPr lang="ru-RU" sz="24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11828262"/>
                  </a:ext>
                </a:extLst>
              </a:tr>
              <a:tr h="401008">
                <a:tc>
                  <a:txBody>
                    <a:bodyPr/>
                    <a:lstStyle/>
                    <a:p>
                      <a:pPr algn="ctr"/>
                      <a:r>
                        <a:rPr lang="en-US" sz="2400" b="1" dirty="0" smtClean="0">
                          <a:solidFill>
                            <a:srgbClr val="00B050"/>
                          </a:solidFill>
                        </a:rPr>
                        <a:t>C</a:t>
                      </a:r>
                      <a:endParaRPr lang="ru-RU" sz="2400" b="1" dirty="0">
                        <a:solidFill>
                          <a:srgbClr val="00B050"/>
                        </a:solidFill>
                      </a:endParaRPr>
                    </a:p>
                  </a:txBody>
                  <a:tcPr/>
                </a:tc>
                <a:tc>
                  <a:txBody>
                    <a:bodyPr/>
                    <a:lstStyle/>
                    <a:p>
                      <a:pPr algn="ctr"/>
                      <a:r>
                        <a:rPr lang="en-US" sz="2400" dirty="0" smtClean="0"/>
                        <a:t>B</a:t>
                      </a:r>
                      <a:endParaRPr lang="ru-RU" sz="2400" dirty="0"/>
                    </a:p>
                  </a:txBody>
                  <a:tcPr/>
                </a:tc>
                <a:tc>
                  <a:txBody>
                    <a:bodyPr/>
                    <a:lstStyle/>
                    <a:p>
                      <a:pPr algn="ctr"/>
                      <a:r>
                        <a:rPr lang="en-US" sz="2400" dirty="0" smtClean="0"/>
                        <a:t>B</a:t>
                      </a:r>
                      <a:endParaRPr lang="ru-RU" sz="2400" dirty="0"/>
                    </a:p>
                  </a:txBody>
                  <a:tcPr/>
                </a:tc>
                <a:tc>
                  <a:txBody>
                    <a:bodyPr/>
                    <a:lstStyle/>
                    <a:p>
                      <a:pPr algn="ctr"/>
                      <a:r>
                        <a:rPr lang="en-US" sz="2400" dirty="0" smtClean="0"/>
                        <a:t>B</a:t>
                      </a:r>
                      <a:endParaRPr lang="ru-RU" sz="2400" dirty="0"/>
                    </a:p>
                  </a:txBody>
                  <a:tcPr/>
                </a:tc>
                <a:tc>
                  <a:txBody>
                    <a:bodyPr/>
                    <a:lstStyle/>
                    <a:p>
                      <a:pPr algn="ctr"/>
                      <a:r>
                        <a:rPr lang="en-US" sz="2400" dirty="0" smtClean="0"/>
                        <a:t>B</a:t>
                      </a:r>
                      <a:endParaRPr lang="ru-RU" sz="2400" dirty="0"/>
                    </a:p>
                  </a:txBody>
                  <a:tcPr/>
                </a:tc>
                <a:tc>
                  <a:txBody>
                    <a:bodyPr/>
                    <a:lstStyle/>
                    <a:p>
                      <a:pPr algn="ctr"/>
                      <a:r>
                        <a:rPr lang="en-US" sz="2400" dirty="0" smtClean="0"/>
                        <a:t>W</a:t>
                      </a:r>
                      <a:endParaRPr lang="ru-RU" sz="2400" dirty="0"/>
                    </a:p>
                  </a:txBody>
                  <a:tcPr/>
                </a:tc>
                <a:extLst>
                  <a:ext uri="{0D108BD9-81ED-4DB2-BD59-A6C34878D82A}">
                    <a16:rowId xmlns:a16="http://schemas.microsoft.com/office/drawing/2014/main" val="2405114374"/>
                  </a:ext>
                </a:extLst>
              </a:tr>
              <a:tr h="401008">
                <a:tc>
                  <a:txBody>
                    <a:bodyPr/>
                    <a:lstStyle/>
                    <a:p>
                      <a:pPr algn="ctr"/>
                      <a:endParaRPr lang="ru-RU" sz="24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49772446"/>
                  </a:ext>
                </a:extLst>
              </a:tr>
              <a:tr h="401008">
                <a:tc>
                  <a:txBody>
                    <a:bodyPr/>
                    <a:lstStyle/>
                    <a:p>
                      <a:pPr algn="ctr"/>
                      <a:r>
                        <a:rPr lang="en-US" sz="2400" b="1" dirty="0" smtClean="0">
                          <a:solidFill>
                            <a:srgbClr val="00B050"/>
                          </a:solidFill>
                        </a:rPr>
                        <a:t>D</a:t>
                      </a:r>
                      <a:endParaRPr lang="ru-RU" sz="2400" b="1" dirty="0">
                        <a:solidFill>
                          <a:srgbClr val="00B050"/>
                        </a:solidFill>
                      </a:endParaRPr>
                    </a:p>
                  </a:txBody>
                  <a:tcPr/>
                </a:tc>
                <a:tc>
                  <a:txBody>
                    <a:bodyPr/>
                    <a:lstStyle/>
                    <a:p>
                      <a:pPr algn="ctr"/>
                      <a:r>
                        <a:rPr lang="en-US" sz="2400" dirty="0" smtClean="0"/>
                        <a:t>0</a:t>
                      </a:r>
                      <a:endParaRPr lang="ru-RU" sz="2400" dirty="0"/>
                    </a:p>
                  </a:txBody>
                  <a:tcPr/>
                </a:tc>
                <a:tc>
                  <a:txBody>
                    <a:bodyPr/>
                    <a:lstStyle/>
                    <a:p>
                      <a:pPr algn="ctr"/>
                      <a:r>
                        <a:rPr lang="en-US" sz="2400" dirty="0" smtClean="0"/>
                        <a:t>1</a:t>
                      </a:r>
                      <a:endParaRPr lang="ru-RU" sz="2400" dirty="0"/>
                    </a:p>
                  </a:txBody>
                  <a:tcPr/>
                </a:tc>
                <a:tc>
                  <a:txBody>
                    <a:bodyPr/>
                    <a:lstStyle/>
                    <a:p>
                      <a:pPr algn="ctr"/>
                      <a:r>
                        <a:rPr lang="en-US" sz="2400" dirty="0" smtClean="0"/>
                        <a:t>2</a:t>
                      </a:r>
                      <a:endParaRPr lang="ru-RU" sz="2400" dirty="0"/>
                    </a:p>
                  </a:txBody>
                  <a:tcPr/>
                </a:tc>
                <a:tc>
                  <a:txBody>
                    <a:bodyPr/>
                    <a:lstStyle/>
                    <a:p>
                      <a:pPr algn="ctr"/>
                      <a:r>
                        <a:rPr lang="en-US" sz="2400" dirty="0" smtClean="0"/>
                        <a:t>2</a:t>
                      </a:r>
                      <a:endParaRPr lang="ru-RU" sz="2400" dirty="0"/>
                    </a:p>
                  </a:txBody>
                  <a:tcPr/>
                </a:tc>
                <a:tc>
                  <a:txBody>
                    <a:bodyPr/>
                    <a:lstStyle/>
                    <a:p>
                      <a:pPr algn="ctr"/>
                      <a:r>
                        <a:rPr lang="en-US" sz="2400" dirty="0" smtClean="0"/>
                        <a:t>3</a:t>
                      </a:r>
                      <a:endParaRPr lang="ru-RU" sz="2400" dirty="0"/>
                    </a:p>
                  </a:txBody>
                  <a:tcPr/>
                </a:tc>
                <a:extLst>
                  <a:ext uri="{0D108BD9-81ED-4DB2-BD59-A6C34878D82A}">
                    <a16:rowId xmlns:a16="http://schemas.microsoft.com/office/drawing/2014/main" val="3363471203"/>
                  </a:ext>
                </a:extLst>
              </a:tr>
              <a:tr h="401008">
                <a:tc>
                  <a:txBody>
                    <a:bodyPr/>
                    <a:lstStyle/>
                    <a:p>
                      <a:pPr algn="ctr"/>
                      <a:endParaRPr lang="ru-RU" sz="24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89870956"/>
                  </a:ext>
                </a:extLst>
              </a:tr>
              <a:tr h="401008">
                <a:tc>
                  <a:txBody>
                    <a:bodyPr/>
                    <a:lstStyle/>
                    <a:p>
                      <a:pPr algn="ctr"/>
                      <a:r>
                        <a:rPr lang="en-US" sz="2400" b="1" dirty="0" smtClean="0">
                          <a:solidFill>
                            <a:srgbClr val="00B050"/>
                          </a:solidFill>
                        </a:rPr>
                        <a:t>P</a:t>
                      </a:r>
                      <a:endParaRPr lang="ru-RU" sz="2400" b="1" dirty="0">
                        <a:solidFill>
                          <a:srgbClr val="00B050"/>
                        </a:solidFill>
                      </a:endParaRPr>
                    </a:p>
                  </a:txBody>
                  <a:tcPr/>
                </a:tc>
                <a:tc>
                  <a:txBody>
                    <a:bodyPr/>
                    <a:lstStyle/>
                    <a:p>
                      <a:pPr algn="ctr"/>
                      <a:r>
                        <a:rPr lang="en-US" sz="2400" dirty="0" smtClean="0"/>
                        <a:t>N</a:t>
                      </a:r>
                      <a:endParaRPr lang="ru-RU" sz="2400" dirty="0"/>
                    </a:p>
                  </a:txBody>
                  <a:tcPr/>
                </a:tc>
                <a:tc>
                  <a:txBody>
                    <a:bodyPr/>
                    <a:lstStyle/>
                    <a:p>
                      <a:pPr algn="ctr"/>
                      <a:r>
                        <a:rPr lang="en-US" sz="2400" dirty="0" smtClean="0"/>
                        <a:t>0</a:t>
                      </a:r>
                      <a:endParaRPr lang="ru-RU" sz="2400" dirty="0"/>
                    </a:p>
                  </a:txBody>
                  <a:tcPr/>
                </a:tc>
                <a:tc>
                  <a:txBody>
                    <a:bodyPr/>
                    <a:lstStyle/>
                    <a:p>
                      <a:pPr algn="ctr"/>
                      <a:r>
                        <a:rPr lang="en-US" sz="2400" dirty="0" smtClean="0"/>
                        <a:t>1</a:t>
                      </a:r>
                      <a:endParaRPr lang="ru-RU" sz="2400" dirty="0"/>
                    </a:p>
                  </a:txBody>
                  <a:tcPr/>
                </a:tc>
                <a:tc>
                  <a:txBody>
                    <a:bodyPr/>
                    <a:lstStyle/>
                    <a:p>
                      <a:pPr algn="ctr"/>
                      <a:r>
                        <a:rPr lang="en-US" sz="2400" dirty="0" smtClean="0"/>
                        <a:t>1</a:t>
                      </a:r>
                      <a:endParaRPr lang="ru-RU" sz="2400" dirty="0"/>
                    </a:p>
                  </a:txBody>
                  <a:tcPr/>
                </a:tc>
                <a:tc>
                  <a:txBody>
                    <a:bodyPr/>
                    <a:lstStyle/>
                    <a:p>
                      <a:pPr algn="ctr"/>
                      <a:r>
                        <a:rPr lang="en-US" sz="2400" dirty="0" smtClean="0"/>
                        <a:t>3</a:t>
                      </a:r>
                      <a:endParaRPr lang="ru-RU" sz="2400" dirty="0"/>
                    </a:p>
                  </a:txBody>
                  <a:tcPr/>
                </a:tc>
                <a:extLst>
                  <a:ext uri="{0D108BD9-81ED-4DB2-BD59-A6C34878D82A}">
                    <a16:rowId xmlns:a16="http://schemas.microsoft.com/office/drawing/2014/main" val="3337711776"/>
                  </a:ext>
                </a:extLst>
              </a:tr>
            </a:tbl>
          </a:graphicData>
        </a:graphic>
      </p:graphicFrame>
      <p:cxnSp>
        <p:nvCxnSpPr>
          <p:cNvPr id="12" name="Прямая со стрелкой 11"/>
          <p:cNvCxnSpPr>
            <a:stCxn id="6" idx="6"/>
            <a:endCxn id="8" idx="2"/>
          </p:cNvCxnSpPr>
          <p:nvPr/>
        </p:nvCxnSpPr>
        <p:spPr>
          <a:xfrm>
            <a:off x="1578240" y="826432"/>
            <a:ext cx="100270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8" idx="4"/>
            <a:endCxn id="7" idx="0"/>
          </p:cNvCxnSpPr>
          <p:nvPr/>
        </p:nvCxnSpPr>
        <p:spPr>
          <a:xfrm>
            <a:off x="2904978" y="1150468"/>
            <a:ext cx="0" cy="72522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a:stCxn id="7" idx="2"/>
            <a:endCxn id="10" idx="6"/>
          </p:cNvCxnSpPr>
          <p:nvPr/>
        </p:nvCxnSpPr>
        <p:spPr>
          <a:xfrm flipH="1" flipV="1">
            <a:off x="1578240" y="2180710"/>
            <a:ext cx="1002702" cy="190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stCxn id="10" idx="0"/>
            <a:endCxn id="6" idx="4"/>
          </p:cNvCxnSpPr>
          <p:nvPr/>
        </p:nvCxnSpPr>
        <p:spPr>
          <a:xfrm flipV="1">
            <a:off x="1254204" y="1150468"/>
            <a:ext cx="0" cy="70620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a:stCxn id="7" idx="1"/>
            <a:endCxn id="6" idx="5"/>
          </p:cNvCxnSpPr>
          <p:nvPr/>
        </p:nvCxnSpPr>
        <p:spPr>
          <a:xfrm flipH="1" flipV="1">
            <a:off x="1483332" y="1055560"/>
            <a:ext cx="1192518" cy="91503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a:stCxn id="8" idx="6"/>
            <a:endCxn id="9" idx="1"/>
          </p:cNvCxnSpPr>
          <p:nvPr/>
        </p:nvCxnSpPr>
        <p:spPr>
          <a:xfrm>
            <a:off x="3229014" y="826432"/>
            <a:ext cx="556188" cy="47707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a:stCxn id="9" idx="3"/>
            <a:endCxn id="7" idx="6"/>
          </p:cNvCxnSpPr>
          <p:nvPr/>
        </p:nvCxnSpPr>
        <p:spPr>
          <a:xfrm flipH="1">
            <a:off x="3229014" y="1761766"/>
            <a:ext cx="556188" cy="4379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Скругленная соединительная линия 18"/>
          <p:cNvCxnSpPr>
            <a:stCxn id="10" idx="4"/>
            <a:endCxn id="10" idx="2"/>
          </p:cNvCxnSpPr>
          <p:nvPr/>
        </p:nvCxnSpPr>
        <p:spPr>
          <a:xfrm rot="5400000" flipH="1">
            <a:off x="930168" y="2180710"/>
            <a:ext cx="324036" cy="324036"/>
          </a:xfrm>
          <a:prstGeom prst="curvedConnector4">
            <a:avLst>
              <a:gd name="adj1" fmla="val -170800"/>
              <a:gd name="adj2" fmla="val 25966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Овал 19"/>
          <p:cNvSpPr/>
          <p:nvPr/>
        </p:nvSpPr>
        <p:spPr>
          <a:xfrm>
            <a:off x="7025981" y="502396"/>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0</a:t>
            </a:r>
            <a:endParaRPr lang="ru-RU" sz="3200" dirty="0">
              <a:solidFill>
                <a:schemeClr val="bg1"/>
              </a:solidFill>
            </a:endParaRPr>
          </a:p>
        </p:txBody>
      </p:sp>
      <p:sp>
        <p:nvSpPr>
          <p:cNvPr id="21" name="Овал 20"/>
          <p:cNvSpPr/>
          <p:nvPr/>
        </p:nvSpPr>
        <p:spPr>
          <a:xfrm>
            <a:off x="8676755" y="1875688"/>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3</a:t>
            </a:r>
            <a:endParaRPr lang="ru-RU" sz="3200" dirty="0">
              <a:solidFill>
                <a:schemeClr val="bg1"/>
              </a:solidFill>
            </a:endParaRPr>
          </a:p>
        </p:txBody>
      </p:sp>
      <p:sp>
        <p:nvSpPr>
          <p:cNvPr id="22" name="Овал 21"/>
          <p:cNvSpPr/>
          <p:nvPr/>
        </p:nvSpPr>
        <p:spPr>
          <a:xfrm>
            <a:off x="8676755" y="502396"/>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1</a:t>
            </a:r>
            <a:endParaRPr lang="ru-RU" sz="3200" dirty="0">
              <a:solidFill>
                <a:schemeClr val="bg1"/>
              </a:solidFill>
            </a:endParaRPr>
          </a:p>
        </p:txBody>
      </p:sp>
      <p:sp>
        <p:nvSpPr>
          <p:cNvPr id="23" name="Овал 22"/>
          <p:cNvSpPr/>
          <p:nvPr/>
        </p:nvSpPr>
        <p:spPr>
          <a:xfrm>
            <a:off x="9786107" y="1208602"/>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2</a:t>
            </a:r>
            <a:endParaRPr lang="ru-RU" sz="3200" dirty="0">
              <a:solidFill>
                <a:schemeClr val="bg1"/>
              </a:solidFill>
            </a:endParaRPr>
          </a:p>
        </p:txBody>
      </p:sp>
      <p:sp>
        <p:nvSpPr>
          <p:cNvPr id="24" name="Овал 23"/>
          <p:cNvSpPr/>
          <p:nvPr/>
        </p:nvSpPr>
        <p:spPr>
          <a:xfrm>
            <a:off x="7025981" y="1856674"/>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4</a:t>
            </a:r>
            <a:endParaRPr lang="ru-RU" sz="3200" dirty="0">
              <a:solidFill>
                <a:schemeClr val="bg1"/>
              </a:solidFill>
            </a:endParaRPr>
          </a:p>
        </p:txBody>
      </p:sp>
      <p:graphicFrame>
        <p:nvGraphicFramePr>
          <p:cNvPr id="25" name="Таблица 24"/>
          <p:cNvGraphicFramePr>
            <a:graphicFrameLocks noGrp="1"/>
          </p:cNvGraphicFramePr>
          <p:nvPr>
            <p:extLst>
              <p:ext uri="{D42A27DB-BD31-4B8C-83A1-F6EECF244321}">
                <p14:modId xmlns:p14="http://schemas.microsoft.com/office/powerpoint/2010/main" val="836207328"/>
              </p:ext>
            </p:extLst>
          </p:nvPr>
        </p:nvGraphicFramePr>
        <p:xfrm>
          <a:off x="8303381" y="2924944"/>
          <a:ext cx="2965452" cy="3200400"/>
        </p:xfrm>
        <a:graphic>
          <a:graphicData uri="http://schemas.openxmlformats.org/drawingml/2006/table">
            <a:tbl>
              <a:tblPr firstRow="1" bandRow="1">
                <a:tableStyleId>{5940675A-B579-460E-94D1-54222C63F5DA}</a:tableStyleId>
              </a:tblPr>
              <a:tblGrid>
                <a:gridCol w="494242">
                  <a:extLst>
                    <a:ext uri="{9D8B030D-6E8A-4147-A177-3AD203B41FA5}">
                      <a16:colId xmlns:a16="http://schemas.microsoft.com/office/drawing/2014/main" val="184400785"/>
                    </a:ext>
                  </a:extLst>
                </a:gridCol>
                <a:gridCol w="494242">
                  <a:extLst>
                    <a:ext uri="{9D8B030D-6E8A-4147-A177-3AD203B41FA5}">
                      <a16:colId xmlns:a16="http://schemas.microsoft.com/office/drawing/2014/main" val="2720675779"/>
                    </a:ext>
                  </a:extLst>
                </a:gridCol>
                <a:gridCol w="494242">
                  <a:extLst>
                    <a:ext uri="{9D8B030D-6E8A-4147-A177-3AD203B41FA5}">
                      <a16:colId xmlns:a16="http://schemas.microsoft.com/office/drawing/2014/main" val="2680956268"/>
                    </a:ext>
                  </a:extLst>
                </a:gridCol>
                <a:gridCol w="494242">
                  <a:extLst>
                    <a:ext uri="{9D8B030D-6E8A-4147-A177-3AD203B41FA5}">
                      <a16:colId xmlns:a16="http://schemas.microsoft.com/office/drawing/2014/main" val="4106968370"/>
                    </a:ext>
                  </a:extLst>
                </a:gridCol>
                <a:gridCol w="494242">
                  <a:extLst>
                    <a:ext uri="{9D8B030D-6E8A-4147-A177-3AD203B41FA5}">
                      <a16:colId xmlns:a16="http://schemas.microsoft.com/office/drawing/2014/main" val="462314499"/>
                    </a:ext>
                  </a:extLst>
                </a:gridCol>
                <a:gridCol w="494242">
                  <a:extLst>
                    <a:ext uri="{9D8B030D-6E8A-4147-A177-3AD203B41FA5}">
                      <a16:colId xmlns:a16="http://schemas.microsoft.com/office/drawing/2014/main" val="671687339"/>
                    </a:ext>
                  </a:extLst>
                </a:gridCol>
              </a:tblGrid>
              <a:tr h="401008">
                <a:tc>
                  <a:txBody>
                    <a:bodyPr/>
                    <a:lstStyle/>
                    <a:p>
                      <a:pPr algn="ctr"/>
                      <a:r>
                        <a:rPr lang="en-US" sz="2400" b="1" dirty="0" smtClean="0">
                          <a:solidFill>
                            <a:srgbClr val="00B050"/>
                          </a:solidFill>
                        </a:rPr>
                        <a:t>Q</a:t>
                      </a:r>
                      <a:endParaRPr lang="ru-RU" sz="2400" b="1" dirty="0">
                        <a:solidFill>
                          <a:srgbClr val="00B050"/>
                        </a:solidFill>
                      </a:endParaRPr>
                    </a:p>
                  </a:txBody>
                  <a:tcPr>
                    <a:lnR w="12700" cap="flat" cmpd="sng" algn="ctr">
                      <a:solidFill>
                        <a:schemeClr val="tx1"/>
                      </a:solidFill>
                      <a:prstDash val="solid"/>
                      <a:round/>
                      <a:headEnd type="none" w="med" len="med"/>
                      <a:tailEnd type="none" w="med" len="med"/>
                    </a:lnR>
                  </a:tcPr>
                </a:tc>
                <a:tc>
                  <a:txBody>
                    <a:bodyPr/>
                    <a:lstStyle/>
                    <a:p>
                      <a:pPr algn="ctr"/>
                      <a:endParaRPr lang="ru-RU" sz="2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5274476"/>
                  </a:ext>
                </a:extLst>
              </a:tr>
              <a:tr h="401008">
                <a:tc>
                  <a:txBody>
                    <a:bodyPr/>
                    <a:lstStyle/>
                    <a:p>
                      <a:pPr algn="ctr"/>
                      <a:endParaRPr lang="ru-RU" sz="24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11828262"/>
                  </a:ext>
                </a:extLst>
              </a:tr>
              <a:tr h="401008">
                <a:tc>
                  <a:txBody>
                    <a:bodyPr/>
                    <a:lstStyle/>
                    <a:p>
                      <a:pPr algn="ctr"/>
                      <a:r>
                        <a:rPr lang="en-US" sz="2400" b="1" dirty="0" smtClean="0">
                          <a:solidFill>
                            <a:srgbClr val="00B050"/>
                          </a:solidFill>
                        </a:rPr>
                        <a:t>C</a:t>
                      </a:r>
                      <a:endParaRPr lang="ru-RU" sz="2400" b="1" dirty="0">
                        <a:solidFill>
                          <a:srgbClr val="00B050"/>
                        </a:solidFill>
                      </a:endParaRPr>
                    </a:p>
                  </a:txBody>
                  <a:tcPr/>
                </a:tc>
                <a:tc>
                  <a:txBody>
                    <a:bodyPr/>
                    <a:lstStyle/>
                    <a:p>
                      <a:pPr algn="ctr"/>
                      <a:r>
                        <a:rPr lang="en-US" sz="2400" dirty="0" smtClean="0"/>
                        <a:t>B</a:t>
                      </a:r>
                      <a:endParaRPr lang="ru-RU" sz="2400" dirty="0"/>
                    </a:p>
                  </a:txBody>
                  <a:tcPr/>
                </a:tc>
                <a:tc>
                  <a:txBody>
                    <a:bodyPr/>
                    <a:lstStyle/>
                    <a:p>
                      <a:pPr algn="ctr"/>
                      <a:r>
                        <a:rPr lang="en-US" sz="2400" dirty="0" smtClean="0"/>
                        <a:t>B</a:t>
                      </a:r>
                      <a:endParaRPr lang="ru-RU" sz="2400" dirty="0"/>
                    </a:p>
                  </a:txBody>
                  <a:tcPr/>
                </a:tc>
                <a:tc>
                  <a:txBody>
                    <a:bodyPr/>
                    <a:lstStyle/>
                    <a:p>
                      <a:pPr algn="ctr"/>
                      <a:r>
                        <a:rPr lang="en-US" sz="2400" dirty="0" smtClean="0"/>
                        <a:t>B</a:t>
                      </a:r>
                      <a:endParaRPr lang="ru-RU" sz="2400" dirty="0"/>
                    </a:p>
                  </a:txBody>
                  <a:tcPr/>
                </a:tc>
                <a:tc>
                  <a:txBody>
                    <a:bodyPr/>
                    <a:lstStyle/>
                    <a:p>
                      <a:pPr algn="ctr"/>
                      <a:r>
                        <a:rPr lang="en-US" sz="2400" dirty="0" smtClean="0"/>
                        <a:t>B</a:t>
                      </a:r>
                      <a:endParaRPr lang="ru-RU" sz="2400" dirty="0"/>
                    </a:p>
                  </a:txBody>
                  <a:tcPr/>
                </a:tc>
                <a:tc>
                  <a:txBody>
                    <a:bodyPr/>
                    <a:lstStyle/>
                    <a:p>
                      <a:pPr algn="ctr"/>
                      <a:r>
                        <a:rPr lang="en-US" sz="2400" dirty="0" smtClean="0"/>
                        <a:t>B</a:t>
                      </a:r>
                      <a:endParaRPr lang="ru-RU" sz="2400" dirty="0"/>
                    </a:p>
                  </a:txBody>
                  <a:tcPr/>
                </a:tc>
                <a:extLst>
                  <a:ext uri="{0D108BD9-81ED-4DB2-BD59-A6C34878D82A}">
                    <a16:rowId xmlns:a16="http://schemas.microsoft.com/office/drawing/2014/main" val="2405114374"/>
                  </a:ext>
                </a:extLst>
              </a:tr>
              <a:tr h="401008">
                <a:tc>
                  <a:txBody>
                    <a:bodyPr/>
                    <a:lstStyle/>
                    <a:p>
                      <a:pPr algn="ctr"/>
                      <a:endParaRPr lang="ru-RU" sz="24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49772446"/>
                  </a:ext>
                </a:extLst>
              </a:tr>
              <a:tr h="401008">
                <a:tc>
                  <a:txBody>
                    <a:bodyPr/>
                    <a:lstStyle/>
                    <a:p>
                      <a:pPr algn="ctr"/>
                      <a:r>
                        <a:rPr lang="en-US" sz="2400" b="1" dirty="0" smtClean="0">
                          <a:solidFill>
                            <a:srgbClr val="00B050"/>
                          </a:solidFill>
                        </a:rPr>
                        <a:t>D</a:t>
                      </a:r>
                      <a:endParaRPr lang="ru-RU" sz="2400" b="1" dirty="0">
                        <a:solidFill>
                          <a:srgbClr val="00B050"/>
                        </a:solidFill>
                      </a:endParaRPr>
                    </a:p>
                  </a:txBody>
                  <a:tcPr/>
                </a:tc>
                <a:tc>
                  <a:txBody>
                    <a:bodyPr/>
                    <a:lstStyle/>
                    <a:p>
                      <a:pPr algn="ctr"/>
                      <a:r>
                        <a:rPr lang="en-US" sz="2400" dirty="0" smtClean="0"/>
                        <a:t>0</a:t>
                      </a:r>
                      <a:endParaRPr lang="ru-RU" sz="2400" dirty="0"/>
                    </a:p>
                  </a:txBody>
                  <a:tcPr/>
                </a:tc>
                <a:tc>
                  <a:txBody>
                    <a:bodyPr/>
                    <a:lstStyle/>
                    <a:p>
                      <a:pPr algn="ctr"/>
                      <a:r>
                        <a:rPr lang="en-US" sz="2400" dirty="0" smtClean="0"/>
                        <a:t>1</a:t>
                      </a:r>
                      <a:endParaRPr lang="ru-RU" sz="2400" dirty="0"/>
                    </a:p>
                  </a:txBody>
                  <a:tcPr/>
                </a:tc>
                <a:tc>
                  <a:txBody>
                    <a:bodyPr/>
                    <a:lstStyle/>
                    <a:p>
                      <a:pPr algn="ctr"/>
                      <a:r>
                        <a:rPr lang="en-US" sz="2400" dirty="0" smtClean="0"/>
                        <a:t>2</a:t>
                      </a:r>
                      <a:endParaRPr lang="ru-RU" sz="2400" dirty="0"/>
                    </a:p>
                  </a:txBody>
                  <a:tcPr/>
                </a:tc>
                <a:tc>
                  <a:txBody>
                    <a:bodyPr/>
                    <a:lstStyle/>
                    <a:p>
                      <a:pPr algn="ctr"/>
                      <a:r>
                        <a:rPr lang="en-US" sz="2400" dirty="0" smtClean="0"/>
                        <a:t>2</a:t>
                      </a:r>
                      <a:endParaRPr lang="ru-RU" sz="2400" dirty="0"/>
                    </a:p>
                  </a:txBody>
                  <a:tcPr/>
                </a:tc>
                <a:tc>
                  <a:txBody>
                    <a:bodyPr/>
                    <a:lstStyle/>
                    <a:p>
                      <a:pPr algn="ctr"/>
                      <a:r>
                        <a:rPr lang="en-US" sz="2400" dirty="0" smtClean="0"/>
                        <a:t>3</a:t>
                      </a:r>
                      <a:endParaRPr lang="ru-RU" sz="2400" dirty="0"/>
                    </a:p>
                  </a:txBody>
                  <a:tcPr/>
                </a:tc>
                <a:extLst>
                  <a:ext uri="{0D108BD9-81ED-4DB2-BD59-A6C34878D82A}">
                    <a16:rowId xmlns:a16="http://schemas.microsoft.com/office/drawing/2014/main" val="3363471203"/>
                  </a:ext>
                </a:extLst>
              </a:tr>
              <a:tr h="401008">
                <a:tc>
                  <a:txBody>
                    <a:bodyPr/>
                    <a:lstStyle/>
                    <a:p>
                      <a:pPr algn="ctr"/>
                      <a:endParaRPr lang="ru-RU" sz="24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89870956"/>
                  </a:ext>
                </a:extLst>
              </a:tr>
              <a:tr h="401008">
                <a:tc>
                  <a:txBody>
                    <a:bodyPr/>
                    <a:lstStyle/>
                    <a:p>
                      <a:pPr algn="ctr"/>
                      <a:r>
                        <a:rPr lang="en-US" sz="2400" b="1" dirty="0" smtClean="0">
                          <a:solidFill>
                            <a:srgbClr val="00B050"/>
                          </a:solidFill>
                        </a:rPr>
                        <a:t>P</a:t>
                      </a:r>
                      <a:endParaRPr lang="ru-RU" sz="2400" b="1" dirty="0">
                        <a:solidFill>
                          <a:srgbClr val="00B050"/>
                        </a:solidFill>
                      </a:endParaRPr>
                    </a:p>
                  </a:txBody>
                  <a:tcPr/>
                </a:tc>
                <a:tc>
                  <a:txBody>
                    <a:bodyPr/>
                    <a:lstStyle/>
                    <a:p>
                      <a:pPr algn="ctr"/>
                      <a:r>
                        <a:rPr lang="en-US" sz="2400" dirty="0" smtClean="0"/>
                        <a:t>N</a:t>
                      </a:r>
                      <a:endParaRPr lang="ru-RU" sz="2400" dirty="0"/>
                    </a:p>
                  </a:txBody>
                  <a:tcPr/>
                </a:tc>
                <a:tc>
                  <a:txBody>
                    <a:bodyPr/>
                    <a:lstStyle/>
                    <a:p>
                      <a:pPr algn="ctr"/>
                      <a:r>
                        <a:rPr lang="en-US" sz="2400" dirty="0" smtClean="0"/>
                        <a:t>0</a:t>
                      </a:r>
                      <a:endParaRPr lang="ru-RU" sz="2400" dirty="0"/>
                    </a:p>
                  </a:txBody>
                  <a:tcPr/>
                </a:tc>
                <a:tc>
                  <a:txBody>
                    <a:bodyPr/>
                    <a:lstStyle/>
                    <a:p>
                      <a:pPr algn="ctr"/>
                      <a:r>
                        <a:rPr lang="en-US" sz="2400" dirty="0" smtClean="0"/>
                        <a:t>1</a:t>
                      </a:r>
                      <a:endParaRPr lang="ru-RU" sz="2400" dirty="0"/>
                    </a:p>
                  </a:txBody>
                  <a:tcPr/>
                </a:tc>
                <a:tc>
                  <a:txBody>
                    <a:bodyPr/>
                    <a:lstStyle/>
                    <a:p>
                      <a:pPr algn="ctr"/>
                      <a:r>
                        <a:rPr lang="en-US" sz="2400" dirty="0" smtClean="0"/>
                        <a:t>1</a:t>
                      </a:r>
                      <a:endParaRPr lang="ru-RU" sz="2400" dirty="0"/>
                    </a:p>
                  </a:txBody>
                  <a:tcPr/>
                </a:tc>
                <a:tc>
                  <a:txBody>
                    <a:bodyPr/>
                    <a:lstStyle/>
                    <a:p>
                      <a:pPr algn="ctr"/>
                      <a:r>
                        <a:rPr lang="en-US" sz="2400" dirty="0" smtClean="0"/>
                        <a:t>3</a:t>
                      </a:r>
                      <a:endParaRPr lang="ru-RU" sz="2400" dirty="0"/>
                    </a:p>
                  </a:txBody>
                  <a:tcPr/>
                </a:tc>
                <a:extLst>
                  <a:ext uri="{0D108BD9-81ED-4DB2-BD59-A6C34878D82A}">
                    <a16:rowId xmlns:a16="http://schemas.microsoft.com/office/drawing/2014/main" val="3337711776"/>
                  </a:ext>
                </a:extLst>
              </a:tr>
            </a:tbl>
          </a:graphicData>
        </a:graphic>
      </p:graphicFrame>
      <p:cxnSp>
        <p:nvCxnSpPr>
          <p:cNvPr id="26" name="Прямая со стрелкой 25"/>
          <p:cNvCxnSpPr>
            <a:stCxn id="20" idx="6"/>
            <a:endCxn id="22" idx="2"/>
          </p:cNvCxnSpPr>
          <p:nvPr/>
        </p:nvCxnSpPr>
        <p:spPr>
          <a:xfrm>
            <a:off x="7674053" y="826432"/>
            <a:ext cx="100270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p:cNvCxnSpPr>
            <a:stCxn id="22" idx="4"/>
            <a:endCxn id="21" idx="0"/>
          </p:cNvCxnSpPr>
          <p:nvPr/>
        </p:nvCxnSpPr>
        <p:spPr>
          <a:xfrm>
            <a:off x="9000791" y="1150468"/>
            <a:ext cx="0" cy="72522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p:cNvCxnSpPr>
            <a:stCxn id="21" idx="2"/>
            <a:endCxn id="24" idx="6"/>
          </p:cNvCxnSpPr>
          <p:nvPr/>
        </p:nvCxnSpPr>
        <p:spPr>
          <a:xfrm flipH="1" flipV="1">
            <a:off x="7674053" y="2180710"/>
            <a:ext cx="1002702" cy="190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Прямая со стрелкой 28"/>
          <p:cNvCxnSpPr>
            <a:stCxn id="24" idx="0"/>
            <a:endCxn id="20" idx="4"/>
          </p:cNvCxnSpPr>
          <p:nvPr/>
        </p:nvCxnSpPr>
        <p:spPr>
          <a:xfrm flipV="1">
            <a:off x="7350017" y="1150468"/>
            <a:ext cx="0" cy="70620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p:cNvCxnSpPr>
            <a:stCxn id="21" idx="1"/>
            <a:endCxn id="20" idx="5"/>
          </p:cNvCxnSpPr>
          <p:nvPr/>
        </p:nvCxnSpPr>
        <p:spPr>
          <a:xfrm flipH="1" flipV="1">
            <a:off x="7579145" y="1055560"/>
            <a:ext cx="1192518" cy="91503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p:cNvCxnSpPr>
            <a:stCxn id="22" idx="6"/>
            <a:endCxn id="23" idx="1"/>
          </p:cNvCxnSpPr>
          <p:nvPr/>
        </p:nvCxnSpPr>
        <p:spPr>
          <a:xfrm>
            <a:off x="9324827" y="826432"/>
            <a:ext cx="556188" cy="47707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p:cNvCxnSpPr>
            <a:stCxn id="23" idx="3"/>
            <a:endCxn id="21" idx="6"/>
          </p:cNvCxnSpPr>
          <p:nvPr/>
        </p:nvCxnSpPr>
        <p:spPr>
          <a:xfrm flipH="1">
            <a:off x="9324827" y="1761766"/>
            <a:ext cx="556188" cy="4379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Скругленная соединительная линия 32"/>
          <p:cNvCxnSpPr>
            <a:stCxn id="24" idx="4"/>
            <a:endCxn id="24" idx="2"/>
          </p:cNvCxnSpPr>
          <p:nvPr/>
        </p:nvCxnSpPr>
        <p:spPr>
          <a:xfrm rot="5400000" flipH="1">
            <a:off x="7025981" y="2180710"/>
            <a:ext cx="324036" cy="324036"/>
          </a:xfrm>
          <a:prstGeom prst="curvedConnector4">
            <a:avLst>
              <a:gd name="adj1" fmla="val -170800"/>
              <a:gd name="adj2" fmla="val 25966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754589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вал 2"/>
          <p:cNvSpPr/>
          <p:nvPr/>
        </p:nvSpPr>
        <p:spPr>
          <a:xfrm>
            <a:off x="3156532" y="980728"/>
            <a:ext cx="889820" cy="889820"/>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000" dirty="0" smtClean="0">
                <a:solidFill>
                  <a:schemeClr val="tx1"/>
                </a:solidFill>
              </a:rPr>
              <a:t>0</a:t>
            </a:r>
            <a:endParaRPr lang="ru-RU" sz="4000" dirty="0">
              <a:solidFill>
                <a:schemeClr val="tx1"/>
              </a:solidFill>
            </a:endParaRPr>
          </a:p>
        </p:txBody>
      </p:sp>
      <p:sp>
        <p:nvSpPr>
          <p:cNvPr id="5" name="Овал 4"/>
          <p:cNvSpPr/>
          <p:nvPr/>
        </p:nvSpPr>
        <p:spPr>
          <a:xfrm>
            <a:off x="6312494" y="3415126"/>
            <a:ext cx="889820" cy="889820"/>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000" dirty="0" smtClean="0">
                <a:solidFill>
                  <a:schemeClr val="tx1"/>
                </a:solidFill>
              </a:rPr>
              <a:t>3</a:t>
            </a:r>
            <a:endParaRPr lang="ru-RU" sz="4000" dirty="0">
              <a:solidFill>
                <a:schemeClr val="tx1"/>
              </a:solidFill>
            </a:endParaRPr>
          </a:p>
        </p:txBody>
      </p:sp>
      <p:sp>
        <p:nvSpPr>
          <p:cNvPr id="6" name="Овал 5"/>
          <p:cNvSpPr/>
          <p:nvPr/>
        </p:nvSpPr>
        <p:spPr>
          <a:xfrm>
            <a:off x="6312494" y="961714"/>
            <a:ext cx="889820" cy="889820"/>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000" dirty="0" smtClean="0">
                <a:solidFill>
                  <a:schemeClr val="tx1"/>
                </a:solidFill>
              </a:rPr>
              <a:t>1</a:t>
            </a:r>
            <a:endParaRPr lang="ru-RU" sz="4000" dirty="0">
              <a:solidFill>
                <a:schemeClr val="tx1"/>
              </a:solidFill>
            </a:endParaRPr>
          </a:p>
        </p:txBody>
      </p:sp>
      <p:sp>
        <p:nvSpPr>
          <p:cNvPr id="7" name="Овал 6"/>
          <p:cNvSpPr/>
          <p:nvPr/>
        </p:nvSpPr>
        <p:spPr>
          <a:xfrm>
            <a:off x="8256500" y="2188420"/>
            <a:ext cx="889820" cy="889820"/>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000" dirty="0" smtClean="0">
                <a:solidFill>
                  <a:schemeClr val="tx1"/>
                </a:solidFill>
              </a:rPr>
              <a:t>2</a:t>
            </a:r>
            <a:endParaRPr lang="ru-RU" sz="4000" dirty="0">
              <a:solidFill>
                <a:schemeClr val="tx1"/>
              </a:solidFill>
            </a:endParaRPr>
          </a:p>
        </p:txBody>
      </p:sp>
      <p:sp>
        <p:nvSpPr>
          <p:cNvPr id="8" name="Овал 7"/>
          <p:cNvSpPr/>
          <p:nvPr/>
        </p:nvSpPr>
        <p:spPr>
          <a:xfrm>
            <a:off x="3156532" y="3415126"/>
            <a:ext cx="889820" cy="889820"/>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000" dirty="0" smtClean="0">
                <a:solidFill>
                  <a:schemeClr val="tx1"/>
                </a:solidFill>
              </a:rPr>
              <a:t>4</a:t>
            </a:r>
            <a:endParaRPr lang="ru-RU" sz="4000" dirty="0">
              <a:solidFill>
                <a:schemeClr val="tx1"/>
              </a:solidFill>
            </a:endParaRPr>
          </a:p>
        </p:txBody>
      </p:sp>
      <p:graphicFrame>
        <p:nvGraphicFramePr>
          <p:cNvPr id="9" name="Таблица 8"/>
          <p:cNvGraphicFramePr>
            <a:graphicFrameLocks noGrp="1"/>
          </p:cNvGraphicFramePr>
          <p:nvPr>
            <p:extLst>
              <p:ext uri="{D42A27DB-BD31-4B8C-83A1-F6EECF244321}">
                <p14:modId xmlns:p14="http://schemas.microsoft.com/office/powerpoint/2010/main" val="68851397"/>
              </p:ext>
            </p:extLst>
          </p:nvPr>
        </p:nvGraphicFramePr>
        <p:xfrm>
          <a:off x="2855640" y="5423628"/>
          <a:ext cx="5099970" cy="651809"/>
        </p:xfrm>
        <a:graphic>
          <a:graphicData uri="http://schemas.openxmlformats.org/drawingml/2006/table">
            <a:tbl>
              <a:tblPr firstRow="1" bandRow="1">
                <a:tableStyleId>{5940675A-B579-460E-94D1-54222C63F5DA}</a:tableStyleId>
              </a:tblPr>
              <a:tblGrid>
                <a:gridCol w="849995">
                  <a:extLst>
                    <a:ext uri="{9D8B030D-6E8A-4147-A177-3AD203B41FA5}">
                      <a16:colId xmlns:a16="http://schemas.microsoft.com/office/drawing/2014/main" val="184400785"/>
                    </a:ext>
                  </a:extLst>
                </a:gridCol>
                <a:gridCol w="849995">
                  <a:extLst>
                    <a:ext uri="{9D8B030D-6E8A-4147-A177-3AD203B41FA5}">
                      <a16:colId xmlns:a16="http://schemas.microsoft.com/office/drawing/2014/main" val="2720675779"/>
                    </a:ext>
                  </a:extLst>
                </a:gridCol>
                <a:gridCol w="849995">
                  <a:extLst>
                    <a:ext uri="{9D8B030D-6E8A-4147-A177-3AD203B41FA5}">
                      <a16:colId xmlns:a16="http://schemas.microsoft.com/office/drawing/2014/main" val="2680956268"/>
                    </a:ext>
                  </a:extLst>
                </a:gridCol>
                <a:gridCol w="849995">
                  <a:extLst>
                    <a:ext uri="{9D8B030D-6E8A-4147-A177-3AD203B41FA5}">
                      <a16:colId xmlns:a16="http://schemas.microsoft.com/office/drawing/2014/main" val="4106968370"/>
                    </a:ext>
                  </a:extLst>
                </a:gridCol>
                <a:gridCol w="849995">
                  <a:extLst>
                    <a:ext uri="{9D8B030D-6E8A-4147-A177-3AD203B41FA5}">
                      <a16:colId xmlns:a16="http://schemas.microsoft.com/office/drawing/2014/main" val="462314499"/>
                    </a:ext>
                  </a:extLst>
                </a:gridCol>
                <a:gridCol w="849995">
                  <a:extLst>
                    <a:ext uri="{9D8B030D-6E8A-4147-A177-3AD203B41FA5}">
                      <a16:colId xmlns:a16="http://schemas.microsoft.com/office/drawing/2014/main" val="671687339"/>
                    </a:ext>
                  </a:extLst>
                </a:gridCol>
              </a:tblGrid>
              <a:tr h="651809">
                <a:tc>
                  <a:txBody>
                    <a:bodyPr/>
                    <a:lstStyle/>
                    <a:p>
                      <a:pPr algn="ctr"/>
                      <a:endParaRPr lang="ru-RU" sz="2400" b="1" dirty="0">
                        <a:solidFill>
                          <a:srgbClr val="00B05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3200" dirty="0" smtClean="0"/>
                        <a:t>N</a:t>
                      </a:r>
                      <a:endParaRPr lang="ru-RU" sz="3200" dirty="0"/>
                    </a:p>
                  </a:txBody>
                  <a:tcPr>
                    <a:lnL w="12700" cap="flat" cmpd="sng" algn="ctr">
                      <a:solidFill>
                        <a:schemeClr val="tx1"/>
                      </a:solidFill>
                      <a:prstDash val="solid"/>
                      <a:round/>
                      <a:headEnd type="none" w="med" len="med"/>
                      <a:tailEnd type="none" w="med" len="med"/>
                    </a:lnL>
                  </a:tcPr>
                </a:tc>
                <a:tc>
                  <a:txBody>
                    <a:bodyPr/>
                    <a:lstStyle/>
                    <a:p>
                      <a:pPr algn="ctr"/>
                      <a:r>
                        <a:rPr lang="en-US" sz="3200" dirty="0" smtClean="0"/>
                        <a:t>0</a:t>
                      </a:r>
                      <a:endParaRPr lang="ru-RU" sz="3200" dirty="0"/>
                    </a:p>
                  </a:txBody>
                  <a:tcPr/>
                </a:tc>
                <a:tc>
                  <a:txBody>
                    <a:bodyPr/>
                    <a:lstStyle/>
                    <a:p>
                      <a:pPr algn="ctr"/>
                      <a:r>
                        <a:rPr lang="en-US" sz="3200" dirty="0" smtClean="0"/>
                        <a:t>1</a:t>
                      </a:r>
                      <a:endParaRPr lang="ru-RU" sz="3200" dirty="0"/>
                    </a:p>
                  </a:txBody>
                  <a:tcPr/>
                </a:tc>
                <a:tc>
                  <a:txBody>
                    <a:bodyPr/>
                    <a:lstStyle/>
                    <a:p>
                      <a:pPr algn="ctr"/>
                      <a:r>
                        <a:rPr lang="en-US" sz="3200" dirty="0" smtClean="0"/>
                        <a:t>1</a:t>
                      </a:r>
                      <a:endParaRPr lang="ru-RU" sz="3200" dirty="0"/>
                    </a:p>
                  </a:txBody>
                  <a:tcPr/>
                </a:tc>
                <a:tc>
                  <a:txBody>
                    <a:bodyPr/>
                    <a:lstStyle/>
                    <a:p>
                      <a:pPr algn="ctr"/>
                      <a:r>
                        <a:rPr lang="en-US" sz="3200" dirty="0" smtClean="0"/>
                        <a:t>3</a:t>
                      </a:r>
                      <a:endParaRPr lang="ru-RU" sz="3200" dirty="0"/>
                    </a:p>
                  </a:txBody>
                  <a:tcPr/>
                </a:tc>
                <a:extLst>
                  <a:ext uri="{0D108BD9-81ED-4DB2-BD59-A6C34878D82A}">
                    <a16:rowId xmlns:a16="http://schemas.microsoft.com/office/drawing/2014/main" val="3337711776"/>
                  </a:ext>
                </a:extLst>
              </a:tr>
            </a:tbl>
          </a:graphicData>
        </a:graphic>
      </p:graphicFrame>
      <p:cxnSp>
        <p:nvCxnSpPr>
          <p:cNvPr id="10" name="Прямая со стрелкой 9"/>
          <p:cNvCxnSpPr>
            <a:stCxn id="3" idx="6"/>
            <a:endCxn id="6" idx="2"/>
          </p:cNvCxnSpPr>
          <p:nvPr/>
        </p:nvCxnSpPr>
        <p:spPr>
          <a:xfrm flipV="1">
            <a:off x="4046352" y="1406624"/>
            <a:ext cx="2266142" cy="190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a:stCxn id="6" idx="4"/>
            <a:endCxn id="5" idx="0"/>
          </p:cNvCxnSpPr>
          <p:nvPr/>
        </p:nvCxnSpPr>
        <p:spPr>
          <a:xfrm>
            <a:off x="6757404" y="1851534"/>
            <a:ext cx="0" cy="156359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a:stCxn id="5" idx="2"/>
            <a:endCxn id="8" idx="6"/>
          </p:cNvCxnSpPr>
          <p:nvPr/>
        </p:nvCxnSpPr>
        <p:spPr>
          <a:xfrm flipH="1">
            <a:off x="4046352" y="3860036"/>
            <a:ext cx="226614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stCxn id="6" idx="6"/>
            <a:endCxn id="7" idx="1"/>
          </p:cNvCxnSpPr>
          <p:nvPr/>
        </p:nvCxnSpPr>
        <p:spPr>
          <a:xfrm>
            <a:off x="7202314" y="1406624"/>
            <a:ext cx="1184497" cy="9121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970169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623392" y="188640"/>
            <a:ext cx="7776864" cy="6370975"/>
          </a:xfrm>
          <a:prstGeom prst="rect">
            <a:avLst/>
          </a:prstGeom>
        </p:spPr>
        <p:txBody>
          <a:bodyPr wrap="square">
            <a:spAutoFit/>
          </a:bodyPr>
          <a:lstStyle/>
          <a:p>
            <a:pPr algn="ctr"/>
            <a:r>
              <a:rPr lang="ru-RU" sz="2400" b="1" dirty="0">
                <a:solidFill>
                  <a:srgbClr val="92D050"/>
                </a:solidFill>
                <a:ea typeface="Times New Roman" panose="02020603050405020304" pitchFamily="18" charset="0"/>
              </a:rPr>
              <a:t>Алгоритм поиска в глубину</a:t>
            </a:r>
          </a:p>
          <a:p>
            <a:pPr algn="ctr"/>
            <a:r>
              <a:rPr lang="en-US" sz="2400" b="1" i="1" dirty="0">
                <a:solidFill>
                  <a:srgbClr val="92D050"/>
                </a:solidFill>
                <a:ea typeface="Times New Roman" panose="02020603050405020304" pitchFamily="18" charset="0"/>
              </a:rPr>
              <a:t>DFS</a:t>
            </a:r>
            <a:r>
              <a:rPr lang="ru-RU" sz="2400" dirty="0">
                <a:solidFill>
                  <a:srgbClr val="92D050"/>
                </a:solidFill>
                <a:ea typeface="Times New Roman" panose="02020603050405020304" pitchFamily="18" charset="0"/>
              </a:rPr>
              <a:t> (</a:t>
            </a:r>
            <a:r>
              <a:rPr lang="en-US" sz="2400" b="1" i="1" dirty="0">
                <a:solidFill>
                  <a:srgbClr val="92D050"/>
                </a:solidFill>
                <a:ea typeface="Times New Roman" panose="02020603050405020304" pitchFamily="18" charset="0"/>
              </a:rPr>
              <a:t>Depth</a:t>
            </a:r>
            <a:r>
              <a:rPr lang="ru-RU" sz="2400" b="1" i="1" dirty="0">
                <a:solidFill>
                  <a:srgbClr val="92D050"/>
                </a:solidFill>
                <a:ea typeface="Times New Roman" panose="02020603050405020304" pitchFamily="18" charset="0"/>
              </a:rPr>
              <a:t>-</a:t>
            </a:r>
            <a:r>
              <a:rPr lang="en-US" sz="2400" b="1" i="1" dirty="0">
                <a:solidFill>
                  <a:srgbClr val="92D050"/>
                </a:solidFill>
                <a:ea typeface="Times New Roman" panose="02020603050405020304" pitchFamily="18" charset="0"/>
              </a:rPr>
              <a:t>first search</a:t>
            </a:r>
            <a:r>
              <a:rPr lang="ru-RU" sz="2400" dirty="0">
                <a:solidFill>
                  <a:srgbClr val="92D050"/>
                </a:solidFill>
                <a:ea typeface="Times New Roman" panose="02020603050405020304" pitchFamily="18" charset="0"/>
              </a:rPr>
              <a:t>). </a:t>
            </a:r>
            <a:endParaRPr lang="ru-RU" sz="2400" dirty="0" smtClean="0">
              <a:solidFill>
                <a:srgbClr val="92D050"/>
              </a:solidFill>
              <a:ea typeface="Times New Roman" panose="02020603050405020304" pitchFamily="18" charset="0"/>
            </a:endParaRPr>
          </a:p>
          <a:p>
            <a:pPr algn="ctr"/>
            <a:endParaRPr lang="be-BY" sz="2400" dirty="0">
              <a:ea typeface="Times New Roman" panose="02020603050405020304" pitchFamily="18" charset="0"/>
            </a:endParaRPr>
          </a:p>
          <a:p>
            <a:pPr indent="323850" algn="just"/>
            <a:r>
              <a:rPr lang="ru-RU" sz="2400" dirty="0">
                <a:ea typeface="Times New Roman" panose="02020603050405020304" pitchFamily="18" charset="0"/>
              </a:rPr>
              <a:t>Как и для поиска в ширину, задается стартовая  вершина.  Алгоритм описывается следующим образом: для каждой не пройденной вершины, начиная со стартовой, необходимо найти все смежные вершины и повторить поиск для каждой. </a:t>
            </a:r>
            <a:endParaRPr lang="be-BY" sz="2400" dirty="0">
              <a:ea typeface="Times New Roman" panose="02020603050405020304" pitchFamily="18" charset="0"/>
            </a:endParaRPr>
          </a:p>
          <a:p>
            <a:pPr indent="323850" algn="just"/>
            <a:r>
              <a:rPr lang="ru-RU" sz="2400" dirty="0">
                <a:ea typeface="Times New Roman" panose="02020603050405020304" pitchFamily="18" charset="0"/>
              </a:rPr>
              <a:t>Назначение и размерность массивов </a:t>
            </a:r>
            <a:r>
              <a:rPr lang="ru-RU" sz="2400" b="1" dirty="0">
                <a:solidFill>
                  <a:srgbClr val="92D050"/>
                </a:solidFill>
                <a:ea typeface="Times New Roman" panose="02020603050405020304" pitchFamily="18" charset="0"/>
              </a:rPr>
              <a:t>С</a:t>
            </a:r>
            <a:r>
              <a:rPr lang="ru-RU" sz="2400" dirty="0">
                <a:ea typeface="Times New Roman" panose="02020603050405020304" pitchFamily="18" charset="0"/>
              </a:rPr>
              <a:t> (массив окраски вершин) и </a:t>
            </a:r>
            <a:r>
              <a:rPr lang="en-US" sz="2400" b="1" dirty="0">
                <a:solidFill>
                  <a:srgbClr val="92D050"/>
                </a:solidFill>
                <a:ea typeface="Times New Roman" panose="02020603050405020304" pitchFamily="18" charset="0"/>
              </a:rPr>
              <a:t>P</a:t>
            </a:r>
            <a:r>
              <a:rPr lang="en-US" sz="2400" dirty="0">
                <a:ea typeface="Times New Roman" panose="02020603050405020304" pitchFamily="18" charset="0"/>
              </a:rPr>
              <a:t> </a:t>
            </a:r>
            <a:r>
              <a:rPr lang="ru-RU" sz="2400" dirty="0">
                <a:ea typeface="Times New Roman" panose="02020603050405020304" pitchFamily="18" charset="0"/>
              </a:rPr>
              <a:t>(массив предшествующих вершин) такие же, как и в алгоритме </a:t>
            </a:r>
            <a:r>
              <a:rPr lang="en-US" sz="2400" dirty="0">
                <a:ea typeface="Times New Roman" panose="02020603050405020304" pitchFamily="18" charset="0"/>
              </a:rPr>
              <a:t>BFS</a:t>
            </a:r>
            <a:r>
              <a:rPr lang="ru-RU" sz="2400" dirty="0">
                <a:ea typeface="Times New Roman" panose="02020603050405020304" pitchFamily="18" charset="0"/>
              </a:rPr>
              <a:t>. В массиве </a:t>
            </a:r>
            <a:r>
              <a:rPr lang="en-US" sz="2400" b="1" dirty="0">
                <a:solidFill>
                  <a:srgbClr val="92D050"/>
                </a:solidFill>
                <a:ea typeface="Times New Roman" panose="02020603050405020304" pitchFamily="18" charset="0"/>
              </a:rPr>
              <a:t>D</a:t>
            </a:r>
            <a:r>
              <a:rPr lang="en-US" sz="2400" b="1" dirty="0">
                <a:ea typeface="Times New Roman" panose="02020603050405020304" pitchFamily="18" charset="0"/>
              </a:rPr>
              <a:t> </a:t>
            </a:r>
            <a:r>
              <a:rPr lang="ru-RU" sz="2400" dirty="0">
                <a:ea typeface="Times New Roman" panose="02020603050405020304" pitchFamily="18" charset="0"/>
              </a:rPr>
              <a:t>для каждой вершины записывается время обнаружения (шаг окраски в серый цвет). Массив </a:t>
            </a:r>
            <a:r>
              <a:rPr lang="en-US" sz="2400" b="1" dirty="0">
                <a:solidFill>
                  <a:srgbClr val="92D050"/>
                </a:solidFill>
                <a:ea typeface="Times New Roman" panose="02020603050405020304" pitchFamily="18" charset="0"/>
              </a:rPr>
              <a:t>F</a:t>
            </a:r>
            <a:r>
              <a:rPr lang="en-US" sz="2400" dirty="0">
                <a:ea typeface="Times New Roman" panose="02020603050405020304" pitchFamily="18" charset="0"/>
              </a:rPr>
              <a:t> </a:t>
            </a:r>
            <a:r>
              <a:rPr lang="ru-RU" sz="2400" dirty="0">
                <a:ea typeface="Times New Roman" panose="02020603050405020304" pitchFamily="18" charset="0"/>
              </a:rPr>
              <a:t>предназначен для хранения времени фиксации (шага окраски в черный цвет) вершины. Кроме того, используется переменная </a:t>
            </a:r>
            <a:r>
              <a:rPr lang="en-US" sz="2400" b="1" dirty="0">
                <a:solidFill>
                  <a:srgbClr val="92D050"/>
                </a:solidFill>
                <a:ea typeface="Times New Roman" panose="02020603050405020304" pitchFamily="18" charset="0"/>
              </a:rPr>
              <a:t>t</a:t>
            </a:r>
            <a:r>
              <a:rPr lang="ru-RU" sz="2400" dirty="0">
                <a:ea typeface="Times New Roman" panose="02020603050405020304" pitchFamily="18" charset="0"/>
              </a:rPr>
              <a:t>, текущее значение которой – номер шага алгоритма. </a:t>
            </a:r>
            <a:endParaRPr lang="be-BY" sz="2400" dirty="0">
              <a:ea typeface="Times New Roman" panose="02020603050405020304" pitchFamily="18" charset="0"/>
            </a:endParaRPr>
          </a:p>
        </p:txBody>
      </p:sp>
      <p:pic>
        <p:nvPicPr>
          <p:cNvPr id="3" name="Picture 2" descr="Алгоритмы поиска в ширину и в глубину | My deep learni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r="57144"/>
          <a:stretch/>
        </p:blipFill>
        <p:spPr bwMode="auto">
          <a:xfrm>
            <a:off x="8544272" y="1196752"/>
            <a:ext cx="3510099" cy="4865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13435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p:cNvSpPr>
            <a:spLocks noGrp="1"/>
          </p:cNvSpPr>
          <p:nvPr>
            <p:ph idx="1"/>
          </p:nvPr>
        </p:nvSpPr>
        <p:spPr>
          <a:xfrm>
            <a:off x="1415480" y="1268760"/>
            <a:ext cx="9433048" cy="3474720"/>
          </a:xfrm>
        </p:spPr>
        <p:txBody>
          <a:bodyPr>
            <a:noAutofit/>
          </a:bodyPr>
          <a:lstStyle/>
          <a:p>
            <a:pPr marL="45720" indent="0">
              <a:buNone/>
            </a:pPr>
            <a:r>
              <a:rPr lang="ru-RU" sz="3600" dirty="0">
                <a:solidFill>
                  <a:srgbClr val="00B050"/>
                </a:solidFill>
              </a:rPr>
              <a:t>Цель: </a:t>
            </a:r>
            <a:r>
              <a:rPr lang="ru-RU" sz="3600" dirty="0">
                <a:solidFill>
                  <a:schemeClr val="tx1"/>
                </a:solidFill>
              </a:rPr>
              <a:t>освоение навыков решения задач с </a:t>
            </a:r>
            <a:r>
              <a:rPr lang="ru-RU" sz="3600" dirty="0"/>
              <a:t>применением оптимизационных алгоритмов на графах.</a:t>
            </a:r>
          </a:p>
          <a:p>
            <a:pPr marL="45720" indent="0">
              <a:buNone/>
            </a:pPr>
            <a:r>
              <a:rPr lang="ru-RU" sz="3600" dirty="0">
                <a:solidFill>
                  <a:srgbClr val="92D050"/>
                </a:solidFill>
              </a:rPr>
              <a:t>Задачи: </a:t>
            </a:r>
          </a:p>
          <a:p>
            <a:pPr>
              <a:buFont typeface="Arial" panose="020B0604020202020204" pitchFamily="34" charset="0"/>
              <a:buChar char="•"/>
            </a:pPr>
            <a:r>
              <a:rPr lang="ru-RU" sz="3600" dirty="0">
                <a:solidFill>
                  <a:schemeClr val="tx1"/>
                </a:solidFill>
              </a:rPr>
              <a:t>изучение теоретических основ оптимизационных алгоритмов на графах;</a:t>
            </a:r>
          </a:p>
          <a:p>
            <a:pPr>
              <a:buFont typeface="Arial" panose="020B0604020202020204" pitchFamily="34" charset="0"/>
              <a:buChar char="•"/>
            </a:pPr>
            <a:r>
              <a:rPr lang="ru-RU" sz="3600" dirty="0">
                <a:solidFill>
                  <a:schemeClr val="tx1"/>
                </a:solidFill>
              </a:rPr>
              <a:t>освоить практическое применение оптимизационных алгоритмов на графах.</a:t>
            </a:r>
          </a:p>
          <a:p>
            <a:pPr marL="45720" indent="0">
              <a:buNone/>
            </a:pPr>
            <a:endParaRPr lang="be-BY" sz="2800" dirty="0"/>
          </a:p>
        </p:txBody>
      </p:sp>
    </p:spTree>
    <p:extLst>
      <p:ext uri="{BB962C8B-B14F-4D97-AF65-F5344CB8AC3E}">
        <p14:creationId xmlns:p14="http://schemas.microsoft.com/office/powerpoint/2010/main" val="3764933881"/>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487488" y="210165"/>
            <a:ext cx="9036496" cy="830997"/>
          </a:xfrm>
          <a:prstGeom prst="rect">
            <a:avLst/>
          </a:prstGeom>
        </p:spPr>
        <p:txBody>
          <a:bodyPr wrap="square">
            <a:spAutoFit/>
          </a:bodyPr>
          <a:lstStyle/>
          <a:p>
            <a:pPr algn="ctr"/>
            <a:r>
              <a:rPr lang="ru-RU" sz="2400" b="1" dirty="0">
                <a:solidFill>
                  <a:srgbClr val="92D050"/>
                </a:solidFill>
                <a:ea typeface="Times New Roman" panose="02020603050405020304" pitchFamily="18" charset="0"/>
              </a:rPr>
              <a:t>Алгоритм поиска в глубину</a:t>
            </a:r>
          </a:p>
          <a:p>
            <a:pPr algn="ctr"/>
            <a:r>
              <a:rPr lang="en-US" sz="2400" b="1" i="1" dirty="0">
                <a:solidFill>
                  <a:srgbClr val="92D050"/>
                </a:solidFill>
                <a:ea typeface="Times New Roman" panose="02020603050405020304" pitchFamily="18" charset="0"/>
              </a:rPr>
              <a:t>DFS</a:t>
            </a:r>
            <a:r>
              <a:rPr lang="ru-RU" sz="2400" dirty="0">
                <a:solidFill>
                  <a:srgbClr val="92D050"/>
                </a:solidFill>
                <a:ea typeface="Times New Roman" panose="02020603050405020304" pitchFamily="18" charset="0"/>
              </a:rPr>
              <a:t> (</a:t>
            </a:r>
            <a:r>
              <a:rPr lang="en-US" sz="2400" b="1" i="1" dirty="0">
                <a:solidFill>
                  <a:srgbClr val="92D050"/>
                </a:solidFill>
                <a:ea typeface="Times New Roman" panose="02020603050405020304" pitchFamily="18" charset="0"/>
              </a:rPr>
              <a:t>Depth</a:t>
            </a:r>
            <a:r>
              <a:rPr lang="ru-RU" sz="2400" b="1" i="1" dirty="0">
                <a:solidFill>
                  <a:srgbClr val="92D050"/>
                </a:solidFill>
                <a:ea typeface="Times New Roman" panose="02020603050405020304" pitchFamily="18" charset="0"/>
              </a:rPr>
              <a:t>-</a:t>
            </a:r>
            <a:r>
              <a:rPr lang="en-US" sz="2400" b="1" i="1" dirty="0">
                <a:solidFill>
                  <a:srgbClr val="92D050"/>
                </a:solidFill>
                <a:ea typeface="Times New Roman" panose="02020603050405020304" pitchFamily="18" charset="0"/>
              </a:rPr>
              <a:t>first search</a:t>
            </a:r>
            <a:r>
              <a:rPr lang="ru-RU" sz="2400" dirty="0">
                <a:solidFill>
                  <a:srgbClr val="92D050"/>
                </a:solidFill>
                <a:ea typeface="Times New Roman" panose="02020603050405020304" pitchFamily="18" charset="0"/>
              </a:rPr>
              <a:t>). </a:t>
            </a:r>
            <a:endParaRPr lang="be-BY" sz="2400" dirty="0">
              <a:solidFill>
                <a:srgbClr val="92D050"/>
              </a:solidFill>
              <a:ea typeface="Times New Roman" panose="02020603050405020304" pitchFamily="18" charset="0"/>
            </a:endParaRPr>
          </a:p>
        </p:txBody>
      </p:sp>
      <p:sp>
        <p:nvSpPr>
          <p:cNvPr id="2" name="Прямоугольник 1"/>
          <p:cNvSpPr/>
          <p:nvPr/>
        </p:nvSpPr>
        <p:spPr>
          <a:xfrm>
            <a:off x="1541619" y="1484784"/>
            <a:ext cx="9018240" cy="4524315"/>
          </a:xfrm>
          <a:prstGeom prst="rect">
            <a:avLst/>
          </a:prstGeom>
        </p:spPr>
        <p:txBody>
          <a:bodyPr wrap="square">
            <a:spAutoFit/>
          </a:bodyPr>
          <a:lstStyle/>
          <a:p>
            <a:pPr indent="323850" algn="just"/>
            <a:r>
              <a:rPr lang="ru-RU" sz="2400" dirty="0">
                <a:ea typeface="Calibri" panose="020F0502020204030204" pitchFamily="34" charset="0"/>
                <a:cs typeface="Times New Roman" panose="02020603050405020304" pitchFamily="18" charset="0"/>
              </a:rPr>
              <a:t>В основе алгоритма </a:t>
            </a:r>
            <a:r>
              <a:rPr lang="en-US" sz="2400" dirty="0">
                <a:ea typeface="Calibri" panose="020F0502020204030204" pitchFamily="34" charset="0"/>
                <a:cs typeface="Times New Roman" panose="02020603050405020304" pitchFamily="18" charset="0"/>
              </a:rPr>
              <a:t>DFS</a:t>
            </a:r>
            <a:r>
              <a:rPr lang="ru-RU" sz="2400" dirty="0">
                <a:ea typeface="Calibri" panose="020F0502020204030204" pitchFamily="34" charset="0"/>
                <a:cs typeface="Times New Roman" panose="02020603050405020304" pitchFamily="18" charset="0"/>
              </a:rPr>
              <a:t> лежит рекурсивная процедура </a:t>
            </a:r>
            <a:r>
              <a:rPr lang="en-US" sz="2400" b="1" dirty="0">
                <a:solidFill>
                  <a:srgbClr val="92D050"/>
                </a:solidFill>
                <a:ea typeface="Calibri" panose="020F0502020204030204" pitchFamily="34" charset="0"/>
                <a:cs typeface="Times New Roman" panose="02020603050405020304" pitchFamily="18" charset="0"/>
              </a:rPr>
              <a:t>Visit</a:t>
            </a:r>
            <a:r>
              <a:rPr lang="ru-RU" sz="2400" dirty="0">
                <a:ea typeface="Calibri" panose="020F0502020204030204" pitchFamily="34" charset="0"/>
                <a:cs typeface="Times New Roman" panose="02020603050405020304" pitchFamily="18" charset="0"/>
              </a:rPr>
              <a:t>, имеющая один входной параметр </a:t>
            </a:r>
            <a:r>
              <a:rPr lang="en-US" sz="2400" b="1" dirty="0">
                <a:solidFill>
                  <a:srgbClr val="92D050"/>
                </a:solidFill>
                <a:ea typeface="Calibri" panose="020F0502020204030204" pitchFamily="34" charset="0"/>
                <a:cs typeface="Times New Roman" panose="02020603050405020304" pitchFamily="18" charset="0"/>
              </a:rPr>
              <a:t>k</a:t>
            </a:r>
            <a:r>
              <a:rPr lang="en-US" sz="2400" b="1" dirty="0">
                <a:ea typeface="Calibri" panose="020F0502020204030204" pitchFamily="34" charset="0"/>
                <a:cs typeface="Times New Roman" panose="02020603050405020304" pitchFamily="18" charset="0"/>
              </a:rPr>
              <a:t> </a:t>
            </a:r>
            <a:r>
              <a:rPr lang="ru-RU" sz="2400" dirty="0">
                <a:ea typeface="Calibri" panose="020F0502020204030204" pitchFamily="34" charset="0"/>
                <a:cs typeface="Times New Roman" panose="02020603050405020304" pitchFamily="18" charset="0"/>
              </a:rPr>
              <a:t>– вершину графа.</a:t>
            </a:r>
          </a:p>
          <a:p>
            <a:pPr indent="323850" algn="just"/>
            <a:r>
              <a:rPr lang="ru-RU" sz="2400" dirty="0">
                <a:ea typeface="Calibri" panose="020F0502020204030204" pitchFamily="34" charset="0"/>
                <a:cs typeface="Times New Roman" panose="02020603050405020304" pitchFamily="18" charset="0"/>
              </a:rPr>
              <a:t>Опишем пошагово процедуру </a:t>
            </a:r>
            <a:r>
              <a:rPr lang="en-US" sz="2400" b="1" dirty="0">
                <a:solidFill>
                  <a:srgbClr val="92D050"/>
                </a:solidFill>
                <a:ea typeface="Calibri" panose="020F0502020204030204" pitchFamily="34" charset="0"/>
                <a:cs typeface="Times New Roman" panose="02020603050405020304" pitchFamily="18" charset="0"/>
              </a:rPr>
              <a:t>Visit</a:t>
            </a:r>
            <a:r>
              <a:rPr lang="ru-RU" sz="2400" dirty="0">
                <a:ea typeface="Calibri" panose="020F0502020204030204" pitchFamily="34" charset="0"/>
                <a:cs typeface="Times New Roman" panose="02020603050405020304" pitchFamily="18" charset="0"/>
              </a:rPr>
              <a:t>. </a:t>
            </a:r>
          </a:p>
          <a:p>
            <a:pPr marL="342900" indent="-342900" algn="just">
              <a:buFont typeface="+mj-lt"/>
              <a:buAutoNum type="arabicPeriod"/>
              <a:tabLst>
                <a:tab pos="630555" algn="l"/>
              </a:tabLst>
            </a:pPr>
            <a:r>
              <a:rPr lang="ru-RU" sz="2400" dirty="0">
                <a:ea typeface="Calibri" panose="020F0502020204030204" pitchFamily="34" charset="0"/>
                <a:cs typeface="Times New Roman" panose="02020603050405020304" pitchFamily="18" charset="0"/>
              </a:rPr>
              <a:t>Принять параметр </a:t>
            </a:r>
            <a:r>
              <a:rPr lang="en-US" sz="2400" b="1" dirty="0">
                <a:solidFill>
                  <a:srgbClr val="92D050"/>
                </a:solidFill>
                <a:ea typeface="Calibri" panose="020F0502020204030204" pitchFamily="34" charset="0"/>
                <a:cs typeface="Times New Roman" panose="02020603050405020304" pitchFamily="18" charset="0"/>
              </a:rPr>
              <a:t>k</a:t>
            </a:r>
            <a:r>
              <a:rPr lang="ru-RU" sz="2400" b="1" dirty="0">
                <a:ea typeface="Calibri" panose="020F0502020204030204" pitchFamily="34" charset="0"/>
                <a:cs typeface="Times New Roman" panose="02020603050405020304" pitchFamily="18" charset="0"/>
              </a:rPr>
              <a:t> </a:t>
            </a:r>
            <a:r>
              <a:rPr lang="ru-RU" sz="2400" dirty="0">
                <a:ea typeface="Calibri" panose="020F0502020204030204" pitchFamily="34" charset="0"/>
                <a:cs typeface="Times New Roman" panose="02020603050405020304" pitchFamily="18" charset="0"/>
              </a:rPr>
              <a:t>–  вершину графа.</a:t>
            </a:r>
          </a:p>
          <a:p>
            <a:pPr marL="342900" indent="-342900" algn="just">
              <a:buFont typeface="+mj-lt"/>
              <a:buAutoNum type="arabicPeriod"/>
              <a:tabLst>
                <a:tab pos="630555" algn="l"/>
              </a:tabLst>
            </a:pPr>
            <a:r>
              <a:rPr lang="ru-RU" sz="2400" dirty="0">
                <a:ea typeface="Calibri" panose="020F0502020204030204" pitchFamily="34" charset="0"/>
                <a:cs typeface="Times New Roman" panose="02020603050405020304" pitchFamily="18" charset="0"/>
              </a:rPr>
              <a:t>Вершину </a:t>
            </a:r>
            <a:r>
              <a:rPr lang="en-US" sz="2400" b="1" dirty="0">
                <a:solidFill>
                  <a:srgbClr val="92D050"/>
                </a:solidFill>
                <a:ea typeface="Calibri" panose="020F0502020204030204" pitchFamily="34" charset="0"/>
                <a:cs typeface="Times New Roman" panose="02020603050405020304" pitchFamily="18" charset="0"/>
              </a:rPr>
              <a:t>k</a:t>
            </a:r>
            <a:r>
              <a:rPr lang="ru-RU" sz="2400" b="1" dirty="0">
                <a:ea typeface="Calibri" panose="020F0502020204030204" pitchFamily="34" charset="0"/>
                <a:cs typeface="Times New Roman" panose="02020603050405020304" pitchFamily="18" charset="0"/>
              </a:rPr>
              <a:t> </a:t>
            </a:r>
            <a:r>
              <a:rPr lang="ru-RU" sz="2400" dirty="0">
                <a:ea typeface="Calibri" panose="020F0502020204030204" pitchFamily="34" charset="0"/>
                <a:cs typeface="Times New Roman" panose="02020603050405020304" pitchFamily="18" charset="0"/>
              </a:rPr>
              <a:t>окрасить в серый цвет: </a:t>
            </a:r>
            <a:r>
              <a:rPr lang="en-US" sz="2400" b="1" dirty="0">
                <a:solidFill>
                  <a:srgbClr val="92D050"/>
                </a:solidFill>
                <a:ea typeface="Calibri" panose="020F0502020204030204" pitchFamily="34" charset="0"/>
                <a:cs typeface="Times New Roman" panose="02020603050405020304" pitchFamily="18" charset="0"/>
              </a:rPr>
              <a:t>C</a:t>
            </a:r>
            <a:r>
              <a:rPr lang="ru-RU" sz="2400" b="1" dirty="0">
                <a:solidFill>
                  <a:srgbClr val="92D050"/>
                </a:solidFill>
                <a:ea typeface="Calibri" panose="020F0502020204030204" pitchFamily="34" charset="0"/>
                <a:cs typeface="Times New Roman" panose="02020603050405020304" pitchFamily="18" charset="0"/>
              </a:rPr>
              <a:t>[</a:t>
            </a:r>
            <a:r>
              <a:rPr lang="en-US" sz="2400" b="1" dirty="0">
                <a:solidFill>
                  <a:srgbClr val="92D050"/>
                </a:solidFill>
                <a:ea typeface="Calibri" panose="020F0502020204030204" pitchFamily="34" charset="0"/>
                <a:cs typeface="Times New Roman" panose="02020603050405020304" pitchFamily="18" charset="0"/>
              </a:rPr>
              <a:t>k</a:t>
            </a:r>
            <a:r>
              <a:rPr lang="ru-RU" sz="2400" b="1" dirty="0">
                <a:solidFill>
                  <a:srgbClr val="92D050"/>
                </a:solidFill>
                <a:ea typeface="Calibri" panose="020F0502020204030204" pitchFamily="34" charset="0"/>
                <a:cs typeface="Times New Roman" panose="02020603050405020304" pitchFamily="18" charset="0"/>
              </a:rPr>
              <a:t>] = </a:t>
            </a:r>
            <a:r>
              <a:rPr lang="en-US" sz="2400" b="1" dirty="0">
                <a:solidFill>
                  <a:srgbClr val="92D050"/>
                </a:solidFill>
                <a:ea typeface="Calibri" panose="020F0502020204030204" pitchFamily="34" charset="0"/>
                <a:cs typeface="Times New Roman" panose="02020603050405020304" pitchFamily="18" charset="0"/>
              </a:rPr>
              <a:t>G</a:t>
            </a:r>
            <a:r>
              <a:rPr lang="ru-RU" sz="2400" dirty="0">
                <a:ea typeface="Calibri" panose="020F0502020204030204" pitchFamily="34" charset="0"/>
                <a:cs typeface="Times New Roman" panose="02020603050405020304" pitchFamily="18" charset="0"/>
              </a:rPr>
              <a:t>.</a:t>
            </a:r>
          </a:p>
          <a:p>
            <a:pPr marL="342900" indent="-342900" algn="just">
              <a:buFont typeface="+mj-lt"/>
              <a:buAutoNum type="arabicPeriod"/>
              <a:tabLst>
                <a:tab pos="630555" algn="l"/>
              </a:tabLst>
            </a:pPr>
            <a:r>
              <a:rPr lang="ru-RU" sz="2400" dirty="0">
                <a:ea typeface="Calibri" panose="020F0502020204030204" pitchFamily="34" charset="0"/>
                <a:cs typeface="Times New Roman" panose="02020603050405020304" pitchFamily="18" charset="0"/>
              </a:rPr>
              <a:t>Увеличить номер шага: </a:t>
            </a:r>
            <a:r>
              <a:rPr lang="en-US" sz="2400" b="1" dirty="0">
                <a:solidFill>
                  <a:srgbClr val="92D050"/>
                </a:solidFill>
                <a:ea typeface="Calibri" panose="020F0502020204030204" pitchFamily="34" charset="0"/>
                <a:cs typeface="Times New Roman" panose="02020603050405020304" pitchFamily="18" charset="0"/>
              </a:rPr>
              <a:t>t</a:t>
            </a:r>
            <a:r>
              <a:rPr lang="ru-RU" sz="2400" b="1" dirty="0">
                <a:solidFill>
                  <a:srgbClr val="92D050"/>
                </a:solidFill>
                <a:ea typeface="Calibri" panose="020F0502020204030204" pitchFamily="34" charset="0"/>
                <a:cs typeface="Times New Roman" panose="02020603050405020304" pitchFamily="18" charset="0"/>
              </a:rPr>
              <a:t> = </a:t>
            </a:r>
            <a:r>
              <a:rPr lang="en-US" sz="2400" b="1" dirty="0">
                <a:solidFill>
                  <a:srgbClr val="92D050"/>
                </a:solidFill>
                <a:ea typeface="Calibri" panose="020F0502020204030204" pitchFamily="34" charset="0"/>
                <a:cs typeface="Times New Roman" panose="02020603050405020304" pitchFamily="18" charset="0"/>
              </a:rPr>
              <a:t>t</a:t>
            </a:r>
            <a:r>
              <a:rPr lang="ru-RU" sz="2400" b="1" dirty="0">
                <a:solidFill>
                  <a:srgbClr val="92D050"/>
                </a:solidFill>
                <a:ea typeface="Calibri" panose="020F0502020204030204" pitchFamily="34" charset="0"/>
                <a:cs typeface="Times New Roman" panose="02020603050405020304" pitchFamily="18" charset="0"/>
              </a:rPr>
              <a:t> +1</a:t>
            </a:r>
            <a:r>
              <a:rPr lang="ru-RU" sz="2400" dirty="0">
                <a:ea typeface="Calibri" panose="020F0502020204030204" pitchFamily="34" charset="0"/>
                <a:cs typeface="Times New Roman" panose="02020603050405020304" pitchFamily="18" charset="0"/>
              </a:rPr>
              <a:t>.</a:t>
            </a:r>
          </a:p>
          <a:p>
            <a:pPr marL="342900" indent="-342900" algn="just">
              <a:buFont typeface="+mj-lt"/>
              <a:buAutoNum type="arabicPeriod"/>
              <a:tabLst>
                <a:tab pos="630555" algn="l"/>
              </a:tabLst>
            </a:pPr>
            <a:r>
              <a:rPr lang="ru-RU" sz="2400" dirty="0">
                <a:ea typeface="Calibri" panose="020F0502020204030204" pitchFamily="34" charset="0"/>
                <a:cs typeface="Times New Roman" panose="02020603050405020304" pitchFamily="18" charset="0"/>
              </a:rPr>
              <a:t>Подсчитать расстояние до вершины: </a:t>
            </a:r>
            <a:r>
              <a:rPr lang="en-US" sz="2400" b="1" dirty="0">
                <a:solidFill>
                  <a:srgbClr val="92D050"/>
                </a:solidFill>
                <a:ea typeface="Calibri" panose="020F0502020204030204" pitchFamily="34" charset="0"/>
                <a:cs typeface="Times New Roman" panose="02020603050405020304" pitchFamily="18" charset="0"/>
              </a:rPr>
              <a:t>D</a:t>
            </a:r>
            <a:r>
              <a:rPr lang="ru-RU" sz="2400" b="1" dirty="0">
                <a:solidFill>
                  <a:srgbClr val="92D050"/>
                </a:solidFill>
                <a:ea typeface="Calibri" panose="020F0502020204030204" pitchFamily="34" charset="0"/>
                <a:cs typeface="Times New Roman" panose="02020603050405020304" pitchFamily="18" charset="0"/>
              </a:rPr>
              <a:t>[</a:t>
            </a:r>
            <a:r>
              <a:rPr lang="en-US" sz="2400" b="1" dirty="0">
                <a:solidFill>
                  <a:srgbClr val="92D050"/>
                </a:solidFill>
                <a:ea typeface="Calibri" panose="020F0502020204030204" pitchFamily="34" charset="0"/>
                <a:cs typeface="Times New Roman" panose="02020603050405020304" pitchFamily="18" charset="0"/>
              </a:rPr>
              <a:t>k</a:t>
            </a:r>
            <a:r>
              <a:rPr lang="ru-RU" sz="2400" b="1" dirty="0">
                <a:solidFill>
                  <a:srgbClr val="92D050"/>
                </a:solidFill>
                <a:ea typeface="Calibri" panose="020F0502020204030204" pitchFamily="34" charset="0"/>
                <a:cs typeface="Times New Roman" panose="02020603050405020304" pitchFamily="18" charset="0"/>
              </a:rPr>
              <a:t>] = </a:t>
            </a:r>
            <a:r>
              <a:rPr lang="en-US" sz="2400" b="1" dirty="0">
                <a:solidFill>
                  <a:srgbClr val="92D050"/>
                </a:solidFill>
                <a:ea typeface="Calibri" panose="020F0502020204030204" pitchFamily="34" charset="0"/>
                <a:cs typeface="Times New Roman" panose="02020603050405020304" pitchFamily="18" charset="0"/>
              </a:rPr>
              <a:t>t</a:t>
            </a:r>
            <a:r>
              <a:rPr lang="ru-RU" sz="2400" dirty="0">
                <a:ea typeface="Calibri" panose="020F0502020204030204" pitchFamily="34" charset="0"/>
                <a:cs typeface="Times New Roman" panose="02020603050405020304" pitchFamily="18" charset="0"/>
              </a:rPr>
              <a:t>. Расстояние до вершины в алгоритме </a:t>
            </a:r>
            <a:r>
              <a:rPr lang="en-US" sz="2400" dirty="0">
                <a:ea typeface="Calibri" panose="020F0502020204030204" pitchFamily="34" charset="0"/>
                <a:cs typeface="Times New Roman" panose="02020603050405020304" pitchFamily="18" charset="0"/>
              </a:rPr>
              <a:t>DFS</a:t>
            </a:r>
            <a:r>
              <a:rPr lang="ru-RU" sz="2400" dirty="0">
                <a:ea typeface="Calibri" panose="020F0502020204030204" pitchFamily="34" charset="0"/>
                <a:cs typeface="Times New Roman" panose="02020603050405020304" pitchFamily="18" charset="0"/>
              </a:rPr>
              <a:t> совпадает с номером шага, на котором эта вершина была обнаружена (окрашена в серый цвет).</a:t>
            </a:r>
          </a:p>
          <a:p>
            <a:pPr marL="342900" indent="-342900" algn="just">
              <a:buFont typeface="+mj-lt"/>
              <a:buAutoNum type="arabicPeriod"/>
              <a:tabLst>
                <a:tab pos="630555" algn="l"/>
              </a:tabLst>
            </a:pPr>
            <a:r>
              <a:rPr lang="ru-RU" sz="2400" dirty="0">
                <a:ea typeface="Calibri" panose="020F0502020204030204" pitchFamily="34" charset="0"/>
                <a:cs typeface="Times New Roman" panose="02020603050405020304" pitchFamily="18" charset="0"/>
              </a:rPr>
              <a:t>Построить множества </a:t>
            </a:r>
            <a:r>
              <a:rPr lang="en-US" sz="2400" b="1" dirty="0">
                <a:solidFill>
                  <a:srgbClr val="92D050"/>
                </a:solidFill>
                <a:ea typeface="Calibri" panose="020F0502020204030204" pitchFamily="34" charset="0"/>
                <a:cs typeface="Times New Roman" panose="02020603050405020304" pitchFamily="18" charset="0"/>
              </a:rPr>
              <a:t>J</a:t>
            </a:r>
            <a:r>
              <a:rPr lang="ru-RU" sz="2400" dirty="0">
                <a:ea typeface="Calibri" panose="020F0502020204030204" pitchFamily="34" charset="0"/>
                <a:cs typeface="Times New Roman" panose="02020603050405020304" pitchFamily="18" charset="0"/>
              </a:rPr>
              <a:t> вершин белого цвета, смежных вершине </a:t>
            </a:r>
            <a:r>
              <a:rPr lang="en-US" sz="2400" b="1" dirty="0">
                <a:solidFill>
                  <a:srgbClr val="92D050"/>
                </a:solidFill>
                <a:ea typeface="Calibri" panose="020F0502020204030204" pitchFamily="34" charset="0"/>
                <a:cs typeface="Times New Roman" panose="02020603050405020304" pitchFamily="18" charset="0"/>
              </a:rPr>
              <a:t>k</a:t>
            </a:r>
            <a:r>
              <a:rPr lang="ru-RU" sz="2400" dirty="0">
                <a:ea typeface="Calibri" panose="020F0502020204030204" pitchFamily="34" charset="0"/>
                <a:cs typeface="Times New Roman" panose="02020603050405020304" pitchFamily="18" charset="0"/>
              </a:rPr>
              <a:t>. Если таких вершин нет, то перейти к шагу 8. </a:t>
            </a:r>
          </a:p>
        </p:txBody>
      </p:sp>
    </p:spTree>
    <p:extLst>
      <p:ext uri="{BB962C8B-B14F-4D97-AF65-F5344CB8AC3E}">
        <p14:creationId xmlns:p14="http://schemas.microsoft.com/office/powerpoint/2010/main" val="142090214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24000" y="365756"/>
            <a:ext cx="9036496" cy="830997"/>
          </a:xfrm>
          <a:prstGeom prst="rect">
            <a:avLst/>
          </a:prstGeom>
        </p:spPr>
        <p:txBody>
          <a:bodyPr wrap="square">
            <a:spAutoFit/>
          </a:bodyPr>
          <a:lstStyle/>
          <a:p>
            <a:pPr algn="ctr"/>
            <a:r>
              <a:rPr lang="ru-RU" sz="2400" b="1" dirty="0">
                <a:solidFill>
                  <a:srgbClr val="92D050"/>
                </a:solidFill>
                <a:ea typeface="Times New Roman" panose="02020603050405020304" pitchFamily="18" charset="0"/>
              </a:rPr>
              <a:t>Алгоритм поиска в глубину</a:t>
            </a:r>
          </a:p>
          <a:p>
            <a:pPr algn="ctr"/>
            <a:r>
              <a:rPr lang="en-US" sz="2400" b="1" i="1" dirty="0">
                <a:solidFill>
                  <a:srgbClr val="92D050"/>
                </a:solidFill>
                <a:ea typeface="Times New Roman" panose="02020603050405020304" pitchFamily="18" charset="0"/>
              </a:rPr>
              <a:t>DFS</a:t>
            </a:r>
            <a:r>
              <a:rPr lang="ru-RU" sz="2400" dirty="0">
                <a:solidFill>
                  <a:srgbClr val="92D050"/>
                </a:solidFill>
                <a:ea typeface="Times New Roman" panose="02020603050405020304" pitchFamily="18" charset="0"/>
              </a:rPr>
              <a:t> (</a:t>
            </a:r>
            <a:r>
              <a:rPr lang="en-US" sz="2400" b="1" i="1" dirty="0">
                <a:solidFill>
                  <a:srgbClr val="92D050"/>
                </a:solidFill>
                <a:ea typeface="Times New Roman" panose="02020603050405020304" pitchFamily="18" charset="0"/>
              </a:rPr>
              <a:t>Depth</a:t>
            </a:r>
            <a:r>
              <a:rPr lang="ru-RU" sz="2400" b="1" i="1" dirty="0">
                <a:solidFill>
                  <a:srgbClr val="92D050"/>
                </a:solidFill>
                <a:ea typeface="Times New Roman" panose="02020603050405020304" pitchFamily="18" charset="0"/>
              </a:rPr>
              <a:t>-</a:t>
            </a:r>
            <a:r>
              <a:rPr lang="en-US" sz="2400" b="1" i="1" dirty="0">
                <a:solidFill>
                  <a:srgbClr val="92D050"/>
                </a:solidFill>
                <a:ea typeface="Times New Roman" panose="02020603050405020304" pitchFamily="18" charset="0"/>
              </a:rPr>
              <a:t>first search</a:t>
            </a:r>
            <a:r>
              <a:rPr lang="ru-RU" sz="2400" dirty="0">
                <a:solidFill>
                  <a:srgbClr val="92D050"/>
                </a:solidFill>
                <a:ea typeface="Times New Roman" panose="02020603050405020304" pitchFamily="18" charset="0"/>
              </a:rPr>
              <a:t>). </a:t>
            </a:r>
            <a:endParaRPr lang="be-BY" sz="2400" dirty="0">
              <a:solidFill>
                <a:srgbClr val="92D050"/>
              </a:solidFill>
              <a:ea typeface="Times New Roman" panose="02020603050405020304" pitchFamily="18" charset="0"/>
            </a:endParaRPr>
          </a:p>
        </p:txBody>
      </p:sp>
      <p:sp>
        <p:nvSpPr>
          <p:cNvPr id="2" name="Прямоугольник 1"/>
          <p:cNvSpPr/>
          <p:nvPr/>
        </p:nvSpPr>
        <p:spPr>
          <a:xfrm>
            <a:off x="1343472" y="1340768"/>
            <a:ext cx="9721080" cy="4093428"/>
          </a:xfrm>
          <a:prstGeom prst="rect">
            <a:avLst/>
          </a:prstGeom>
        </p:spPr>
        <p:txBody>
          <a:bodyPr wrap="square">
            <a:spAutoFit/>
          </a:bodyPr>
          <a:lstStyle/>
          <a:p>
            <a:pPr indent="323850" algn="just">
              <a:lnSpc>
                <a:spcPct val="150000"/>
              </a:lnSpc>
            </a:pP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indent="323850" algn="just"/>
            <a:r>
              <a:rPr lang="ru-RU" sz="2800" dirty="0">
                <a:ea typeface="Calibri" panose="020F0502020204030204" pitchFamily="34" charset="0"/>
                <a:cs typeface="Times New Roman" panose="02020603050405020304" pitchFamily="18" charset="0"/>
              </a:rPr>
              <a:t>	</a:t>
            </a:r>
            <a:r>
              <a:rPr lang="ru-RU" sz="2800" i="1" dirty="0">
                <a:ea typeface="Calibri" panose="020F0502020204030204" pitchFamily="34" charset="0"/>
                <a:cs typeface="Times New Roman" panose="02020603050405020304" pitchFamily="18" charset="0"/>
              </a:rPr>
              <a:t>продолжение пошагово описания процедуры </a:t>
            </a:r>
            <a:r>
              <a:rPr lang="en-US" sz="2800" b="1" dirty="0">
                <a:solidFill>
                  <a:srgbClr val="92D050"/>
                </a:solidFill>
                <a:ea typeface="Calibri" panose="020F0502020204030204" pitchFamily="34" charset="0"/>
                <a:cs typeface="Times New Roman" panose="02020603050405020304" pitchFamily="18" charset="0"/>
              </a:rPr>
              <a:t>Visit</a:t>
            </a:r>
            <a:r>
              <a:rPr lang="ru-RU" sz="2800" dirty="0">
                <a:ea typeface="Calibri" panose="020F0502020204030204" pitchFamily="34" charset="0"/>
                <a:cs typeface="Times New Roman" panose="02020603050405020304" pitchFamily="18" charset="0"/>
              </a:rPr>
              <a:t>. </a:t>
            </a:r>
          </a:p>
          <a:p>
            <a:pPr algn="just">
              <a:tabLst>
                <a:tab pos="630555" algn="l"/>
              </a:tabLst>
            </a:pPr>
            <a:r>
              <a:rPr lang="ru-RU" sz="2800" dirty="0">
                <a:ea typeface="Calibri" panose="020F0502020204030204" pitchFamily="34" charset="0"/>
                <a:cs typeface="Times New Roman" panose="02020603050405020304" pitchFamily="18" charset="0"/>
              </a:rPr>
              <a:t>6. Для каждой вершины </a:t>
            </a:r>
            <a:r>
              <a:rPr lang="en-US" sz="2800" b="1" dirty="0">
                <a:solidFill>
                  <a:srgbClr val="92D050"/>
                </a:solidFill>
                <a:ea typeface="Calibri" panose="020F0502020204030204" pitchFamily="34" charset="0"/>
                <a:cs typeface="Times New Roman" panose="02020603050405020304" pitchFamily="18" charset="0"/>
              </a:rPr>
              <a:t>j</a:t>
            </a:r>
            <a:r>
              <a:rPr lang="ru-RU" sz="2800" b="1" dirty="0">
                <a:ea typeface="Calibri" panose="020F0502020204030204" pitchFamily="34" charset="0"/>
                <a:cs typeface="Times New Roman" panose="02020603050405020304" pitchFamily="18" charset="0"/>
              </a:rPr>
              <a:t> </a:t>
            </a:r>
            <a:r>
              <a:rPr lang="ru-RU" sz="2800" dirty="0">
                <a:ea typeface="Calibri" panose="020F0502020204030204" pitchFamily="34" charset="0"/>
                <a:cs typeface="Times New Roman" panose="02020603050405020304" pitchFamily="18" charset="0"/>
              </a:rPr>
              <a:t>из множества </a:t>
            </a:r>
            <a:r>
              <a:rPr lang="en-US" sz="2800" b="1" dirty="0">
                <a:solidFill>
                  <a:srgbClr val="92D050"/>
                </a:solidFill>
                <a:ea typeface="Calibri" panose="020F0502020204030204" pitchFamily="34" charset="0"/>
                <a:cs typeface="Times New Roman" panose="02020603050405020304" pitchFamily="18" charset="0"/>
              </a:rPr>
              <a:t>J</a:t>
            </a:r>
            <a:r>
              <a:rPr lang="ru-RU" sz="2800" dirty="0">
                <a:ea typeface="Calibri" panose="020F0502020204030204" pitchFamily="34" charset="0"/>
                <a:cs typeface="Times New Roman" panose="02020603050405020304" pitchFamily="18" charset="0"/>
              </a:rPr>
              <a:t> указать     	предшествующую вершину: </a:t>
            </a:r>
            <a:r>
              <a:rPr lang="en-US" sz="2800" b="1" dirty="0">
                <a:solidFill>
                  <a:srgbClr val="92D050"/>
                </a:solidFill>
                <a:ea typeface="Calibri" panose="020F0502020204030204" pitchFamily="34" charset="0"/>
                <a:cs typeface="Times New Roman" panose="02020603050405020304" pitchFamily="18" charset="0"/>
              </a:rPr>
              <a:t>P</a:t>
            </a:r>
            <a:r>
              <a:rPr lang="ru-RU" sz="2800" b="1" dirty="0">
                <a:solidFill>
                  <a:srgbClr val="92D050"/>
                </a:solidFill>
                <a:ea typeface="Calibri" panose="020F0502020204030204" pitchFamily="34" charset="0"/>
                <a:cs typeface="Times New Roman" panose="02020603050405020304" pitchFamily="18" charset="0"/>
              </a:rPr>
              <a:t>[</a:t>
            </a:r>
            <a:r>
              <a:rPr lang="en-US" sz="2800" b="1" dirty="0">
                <a:solidFill>
                  <a:srgbClr val="92D050"/>
                </a:solidFill>
                <a:ea typeface="Calibri" panose="020F0502020204030204" pitchFamily="34" charset="0"/>
                <a:cs typeface="Times New Roman" panose="02020603050405020304" pitchFamily="18" charset="0"/>
              </a:rPr>
              <a:t>j</a:t>
            </a:r>
            <a:r>
              <a:rPr lang="ru-RU" sz="2800" b="1" dirty="0">
                <a:solidFill>
                  <a:srgbClr val="92D050"/>
                </a:solidFill>
                <a:ea typeface="Calibri" panose="020F0502020204030204" pitchFamily="34" charset="0"/>
                <a:cs typeface="Times New Roman" panose="02020603050405020304" pitchFamily="18" charset="0"/>
              </a:rPr>
              <a:t>] = </a:t>
            </a:r>
            <a:r>
              <a:rPr lang="en-US" sz="2800" b="1" dirty="0">
                <a:solidFill>
                  <a:srgbClr val="92D050"/>
                </a:solidFill>
                <a:ea typeface="Calibri" panose="020F0502020204030204" pitchFamily="34" charset="0"/>
                <a:cs typeface="Times New Roman" panose="02020603050405020304" pitchFamily="18" charset="0"/>
              </a:rPr>
              <a:t>k</a:t>
            </a:r>
            <a:r>
              <a:rPr lang="ru-RU" sz="2800" dirty="0">
                <a:ea typeface="Calibri" panose="020F0502020204030204" pitchFamily="34" charset="0"/>
                <a:cs typeface="Times New Roman" panose="02020603050405020304" pitchFamily="18" charset="0"/>
              </a:rPr>
              <a:t>.</a:t>
            </a:r>
          </a:p>
          <a:p>
            <a:pPr algn="just">
              <a:tabLst>
                <a:tab pos="630555" algn="l"/>
              </a:tabLst>
            </a:pPr>
            <a:r>
              <a:rPr lang="ru-RU" sz="2800" dirty="0">
                <a:ea typeface="Calibri" panose="020F0502020204030204" pitchFamily="34" charset="0"/>
                <a:cs typeface="Times New Roman" panose="02020603050405020304" pitchFamily="18" charset="0"/>
              </a:rPr>
              <a:t>7.    Для каждой вершины</a:t>
            </a:r>
            <a:r>
              <a:rPr lang="en-US" sz="2800" b="1" dirty="0">
                <a:ea typeface="Calibri" panose="020F0502020204030204" pitchFamily="34" charset="0"/>
                <a:cs typeface="Times New Roman" panose="02020603050405020304" pitchFamily="18" charset="0"/>
              </a:rPr>
              <a:t>j</a:t>
            </a:r>
            <a:r>
              <a:rPr lang="ru-RU" sz="2800" dirty="0">
                <a:ea typeface="Calibri" panose="020F0502020204030204" pitchFamily="34" charset="0"/>
                <a:cs typeface="Times New Roman" panose="02020603050405020304" pitchFamily="18" charset="0"/>
              </a:rPr>
              <a:t>из множества </a:t>
            </a:r>
            <a:r>
              <a:rPr lang="en-US" sz="2800" b="1" dirty="0">
                <a:solidFill>
                  <a:srgbClr val="92D050"/>
                </a:solidFill>
                <a:ea typeface="Calibri" panose="020F0502020204030204" pitchFamily="34" charset="0"/>
                <a:cs typeface="Times New Roman" panose="02020603050405020304" pitchFamily="18" charset="0"/>
              </a:rPr>
              <a:t>J</a:t>
            </a:r>
            <a:r>
              <a:rPr lang="ru-RU" sz="2800" dirty="0">
                <a:ea typeface="Calibri" panose="020F0502020204030204" pitchFamily="34" charset="0"/>
                <a:cs typeface="Times New Roman" panose="02020603050405020304" pitchFamily="18" charset="0"/>
              </a:rPr>
              <a:t> выполнить процедуру 	</a:t>
            </a:r>
            <a:r>
              <a:rPr lang="en-US" sz="2800" b="1" dirty="0">
                <a:solidFill>
                  <a:srgbClr val="92D050"/>
                </a:solidFill>
                <a:ea typeface="Calibri" panose="020F0502020204030204" pitchFamily="34" charset="0"/>
                <a:cs typeface="Times New Roman" panose="02020603050405020304" pitchFamily="18" charset="0"/>
              </a:rPr>
              <a:t>Visit</a:t>
            </a:r>
            <a:r>
              <a:rPr lang="ru-RU" sz="2800" dirty="0">
                <a:ea typeface="Calibri" panose="020F0502020204030204" pitchFamily="34" charset="0"/>
                <a:cs typeface="Times New Roman" panose="02020603050405020304" pitchFamily="18" charset="0"/>
              </a:rPr>
              <a:t>.</a:t>
            </a:r>
          </a:p>
          <a:p>
            <a:pPr algn="just">
              <a:tabLst>
                <a:tab pos="630555" algn="l"/>
              </a:tabLst>
            </a:pPr>
            <a:r>
              <a:rPr lang="ru-RU" sz="2800" dirty="0">
                <a:ea typeface="Calibri" panose="020F0502020204030204" pitchFamily="34" charset="0"/>
                <a:cs typeface="Times New Roman" panose="02020603050405020304" pitchFamily="18" charset="0"/>
              </a:rPr>
              <a:t>8.     Вершину </a:t>
            </a:r>
            <a:r>
              <a:rPr lang="en-US" sz="2800" b="1" dirty="0">
                <a:ea typeface="Calibri" panose="020F0502020204030204" pitchFamily="34" charset="0"/>
                <a:cs typeface="Times New Roman" panose="02020603050405020304" pitchFamily="18" charset="0"/>
              </a:rPr>
              <a:t>k</a:t>
            </a:r>
            <a:r>
              <a:rPr lang="ru-RU" sz="2800" dirty="0">
                <a:ea typeface="Calibri" panose="020F0502020204030204" pitchFamily="34" charset="0"/>
                <a:cs typeface="Times New Roman" panose="02020603050405020304" pitchFamily="18" charset="0"/>
              </a:rPr>
              <a:t>окрасить в черный цвет: </a:t>
            </a:r>
            <a:r>
              <a:rPr lang="en-US" sz="2800" b="1" dirty="0">
                <a:solidFill>
                  <a:srgbClr val="92D050"/>
                </a:solidFill>
                <a:ea typeface="Calibri" panose="020F0502020204030204" pitchFamily="34" charset="0"/>
                <a:cs typeface="Times New Roman" panose="02020603050405020304" pitchFamily="18" charset="0"/>
              </a:rPr>
              <a:t>C</a:t>
            </a:r>
            <a:r>
              <a:rPr lang="ru-RU" sz="2800" b="1" dirty="0">
                <a:solidFill>
                  <a:srgbClr val="92D050"/>
                </a:solidFill>
                <a:ea typeface="Calibri" panose="020F0502020204030204" pitchFamily="34" charset="0"/>
                <a:cs typeface="Times New Roman" panose="02020603050405020304" pitchFamily="18" charset="0"/>
              </a:rPr>
              <a:t>[</a:t>
            </a:r>
            <a:r>
              <a:rPr lang="en-US" sz="2800" b="1" dirty="0">
                <a:solidFill>
                  <a:srgbClr val="92D050"/>
                </a:solidFill>
                <a:ea typeface="Calibri" panose="020F0502020204030204" pitchFamily="34" charset="0"/>
                <a:cs typeface="Times New Roman" panose="02020603050405020304" pitchFamily="18" charset="0"/>
              </a:rPr>
              <a:t>k</a:t>
            </a:r>
            <a:r>
              <a:rPr lang="ru-RU" sz="2800" b="1" dirty="0">
                <a:solidFill>
                  <a:srgbClr val="92D050"/>
                </a:solidFill>
                <a:ea typeface="Calibri" panose="020F0502020204030204" pitchFamily="34" charset="0"/>
                <a:cs typeface="Times New Roman" panose="02020603050405020304" pitchFamily="18" charset="0"/>
              </a:rPr>
              <a:t>] = </a:t>
            </a:r>
            <a:r>
              <a:rPr lang="en-US" sz="2800" b="1" dirty="0">
                <a:solidFill>
                  <a:srgbClr val="92D050"/>
                </a:solidFill>
                <a:ea typeface="Calibri" panose="020F0502020204030204" pitchFamily="34" charset="0"/>
                <a:cs typeface="Times New Roman" panose="02020603050405020304" pitchFamily="18" charset="0"/>
              </a:rPr>
              <a:t>B</a:t>
            </a:r>
            <a:r>
              <a:rPr lang="ru-RU" sz="2800" dirty="0">
                <a:ea typeface="Calibri" panose="020F0502020204030204" pitchFamily="34" charset="0"/>
                <a:cs typeface="Times New Roman" panose="02020603050405020304" pitchFamily="18" charset="0"/>
              </a:rPr>
              <a:t>.</a:t>
            </a:r>
          </a:p>
          <a:p>
            <a:pPr algn="just">
              <a:tabLst>
                <a:tab pos="630555" algn="l"/>
              </a:tabLst>
            </a:pPr>
            <a:r>
              <a:rPr lang="ru-RU" sz="2800" dirty="0">
                <a:ea typeface="Calibri" panose="020F0502020204030204" pitchFamily="34" charset="0"/>
                <a:cs typeface="Times New Roman" panose="02020603050405020304" pitchFamily="18" charset="0"/>
              </a:rPr>
              <a:t>9.    Увеличить номер шага: </a:t>
            </a:r>
            <a:r>
              <a:rPr lang="en-US" sz="2800" b="1" dirty="0">
                <a:solidFill>
                  <a:srgbClr val="92D050"/>
                </a:solidFill>
                <a:ea typeface="Calibri" panose="020F0502020204030204" pitchFamily="34" charset="0"/>
                <a:cs typeface="Times New Roman" panose="02020603050405020304" pitchFamily="18" charset="0"/>
              </a:rPr>
              <a:t>t</a:t>
            </a:r>
            <a:r>
              <a:rPr lang="ru-RU" sz="2800" b="1" dirty="0">
                <a:solidFill>
                  <a:srgbClr val="92D050"/>
                </a:solidFill>
                <a:ea typeface="Calibri" panose="020F0502020204030204" pitchFamily="34" charset="0"/>
                <a:cs typeface="Times New Roman" panose="02020603050405020304" pitchFamily="18" charset="0"/>
              </a:rPr>
              <a:t> = </a:t>
            </a:r>
            <a:r>
              <a:rPr lang="en-US" sz="2800" b="1" dirty="0">
                <a:solidFill>
                  <a:srgbClr val="92D050"/>
                </a:solidFill>
                <a:ea typeface="Calibri" panose="020F0502020204030204" pitchFamily="34" charset="0"/>
                <a:cs typeface="Times New Roman" panose="02020603050405020304" pitchFamily="18" charset="0"/>
              </a:rPr>
              <a:t>t</a:t>
            </a:r>
            <a:r>
              <a:rPr lang="ru-RU" sz="2800" b="1" dirty="0">
                <a:solidFill>
                  <a:srgbClr val="92D050"/>
                </a:solidFill>
                <a:ea typeface="Calibri" panose="020F0502020204030204" pitchFamily="34" charset="0"/>
                <a:cs typeface="Times New Roman" panose="02020603050405020304" pitchFamily="18" charset="0"/>
              </a:rPr>
              <a:t> +1</a:t>
            </a:r>
            <a:r>
              <a:rPr lang="ru-RU" sz="2800" dirty="0">
                <a:ea typeface="Calibri" panose="020F0502020204030204" pitchFamily="34" charset="0"/>
                <a:cs typeface="Times New Roman" panose="02020603050405020304" pitchFamily="18" charset="0"/>
              </a:rPr>
              <a:t>.</a:t>
            </a:r>
          </a:p>
          <a:p>
            <a:pPr algn="just">
              <a:tabLst>
                <a:tab pos="630555" algn="l"/>
              </a:tabLst>
            </a:pPr>
            <a:r>
              <a:rPr lang="ru-RU" sz="2800" dirty="0">
                <a:ea typeface="Calibri" panose="020F0502020204030204" pitchFamily="34" charset="0"/>
                <a:cs typeface="Times New Roman" panose="02020603050405020304" pitchFamily="18" charset="0"/>
              </a:rPr>
              <a:t>10.   Отметить время фиксации вершины: </a:t>
            </a:r>
            <a:r>
              <a:rPr lang="en-US" sz="2800" b="1" dirty="0">
                <a:solidFill>
                  <a:srgbClr val="92D050"/>
                </a:solidFill>
                <a:ea typeface="Calibri" panose="020F0502020204030204" pitchFamily="34" charset="0"/>
                <a:cs typeface="Times New Roman" panose="02020603050405020304" pitchFamily="18" charset="0"/>
              </a:rPr>
              <a:t>F</a:t>
            </a:r>
            <a:r>
              <a:rPr lang="ru-RU" sz="2800" b="1" dirty="0">
                <a:solidFill>
                  <a:srgbClr val="92D050"/>
                </a:solidFill>
                <a:ea typeface="Calibri" panose="020F0502020204030204" pitchFamily="34" charset="0"/>
                <a:cs typeface="Times New Roman" panose="02020603050405020304" pitchFamily="18" charset="0"/>
              </a:rPr>
              <a:t>[</a:t>
            </a:r>
            <a:r>
              <a:rPr lang="en-US" sz="2800" b="1" dirty="0">
                <a:solidFill>
                  <a:srgbClr val="92D050"/>
                </a:solidFill>
                <a:ea typeface="Calibri" panose="020F0502020204030204" pitchFamily="34" charset="0"/>
                <a:cs typeface="Times New Roman" panose="02020603050405020304" pitchFamily="18" charset="0"/>
              </a:rPr>
              <a:t>k</a:t>
            </a:r>
            <a:r>
              <a:rPr lang="ru-RU" sz="2800" b="1" dirty="0">
                <a:solidFill>
                  <a:srgbClr val="92D050"/>
                </a:solidFill>
                <a:ea typeface="Calibri" panose="020F0502020204030204" pitchFamily="34" charset="0"/>
                <a:cs typeface="Times New Roman" panose="02020603050405020304" pitchFamily="18" charset="0"/>
              </a:rPr>
              <a:t>] = </a:t>
            </a:r>
            <a:r>
              <a:rPr lang="en-US" sz="2800" b="1" dirty="0">
                <a:solidFill>
                  <a:srgbClr val="92D050"/>
                </a:solidFill>
                <a:ea typeface="Calibri" panose="020F0502020204030204" pitchFamily="34" charset="0"/>
                <a:cs typeface="Times New Roman" panose="02020603050405020304" pitchFamily="18" charset="0"/>
              </a:rPr>
              <a:t>t</a:t>
            </a:r>
            <a:r>
              <a:rPr lang="ru-RU" sz="2800" dirty="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60378569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127448" y="1844824"/>
            <a:ext cx="10297144" cy="4031873"/>
          </a:xfrm>
          <a:prstGeom prst="rect">
            <a:avLst/>
          </a:prstGeom>
        </p:spPr>
        <p:txBody>
          <a:bodyPr wrap="square">
            <a:spAutoFit/>
          </a:bodyPr>
          <a:lstStyle/>
          <a:p>
            <a:pPr indent="323850" algn="just"/>
            <a:r>
              <a:rPr lang="ru-RU" sz="3200" dirty="0">
                <a:ea typeface="Times New Roman" panose="02020603050405020304" pitchFamily="18" charset="0"/>
              </a:rPr>
              <a:t>Если задана стартовая вершина </a:t>
            </a:r>
            <a:r>
              <a:rPr lang="en-US" sz="3200" b="1" dirty="0">
                <a:solidFill>
                  <a:srgbClr val="92D050"/>
                </a:solidFill>
                <a:ea typeface="Times New Roman" panose="02020603050405020304" pitchFamily="18" charset="0"/>
              </a:rPr>
              <a:t>s</a:t>
            </a:r>
            <a:r>
              <a:rPr lang="ru-RU" sz="3200" dirty="0">
                <a:ea typeface="Times New Roman" panose="02020603050405020304" pitchFamily="18" charset="0"/>
              </a:rPr>
              <a:t>, то  алгоритм </a:t>
            </a:r>
            <a:r>
              <a:rPr lang="en-US" sz="3200" dirty="0">
                <a:ea typeface="Times New Roman" panose="02020603050405020304" pitchFamily="18" charset="0"/>
              </a:rPr>
              <a:t>DFS </a:t>
            </a:r>
            <a:r>
              <a:rPr lang="ru-RU" sz="3200" dirty="0">
                <a:ea typeface="Times New Roman" panose="02020603050405020304" pitchFamily="18" charset="0"/>
              </a:rPr>
              <a:t> теперь можно   свести к следующим двум шагам.</a:t>
            </a:r>
            <a:endParaRPr lang="be-BY" sz="3200" dirty="0">
              <a:ea typeface="Times New Roman" panose="02020603050405020304" pitchFamily="18" charset="0"/>
            </a:endParaRPr>
          </a:p>
          <a:p>
            <a:pPr marL="342900" indent="-342900" algn="just">
              <a:buFont typeface="+mj-lt"/>
              <a:buAutoNum type="arabicPeriod"/>
              <a:tabLst>
                <a:tab pos="630555" algn="l"/>
              </a:tabLst>
            </a:pPr>
            <a:r>
              <a:rPr lang="ru-RU" sz="3200" dirty="0">
                <a:ea typeface="Times New Roman" panose="02020603050405020304" pitchFamily="18" charset="0"/>
              </a:rPr>
              <a:t>Инициализировать массивы: </a:t>
            </a:r>
            <a:r>
              <a:rPr lang="ru-RU" sz="3200" b="1" dirty="0">
                <a:solidFill>
                  <a:srgbClr val="92D050"/>
                </a:solidFill>
                <a:ea typeface="Times New Roman" panose="02020603050405020304" pitchFamily="18" charset="0"/>
              </a:rPr>
              <a:t>С</a:t>
            </a:r>
            <a:r>
              <a:rPr lang="ru-RU" sz="3200" b="1" dirty="0">
                <a:ea typeface="Times New Roman" panose="02020603050405020304" pitchFamily="18" charset="0"/>
              </a:rPr>
              <a:t> </a:t>
            </a:r>
            <a:r>
              <a:rPr lang="ru-RU" sz="3200" dirty="0">
                <a:ea typeface="Times New Roman" panose="02020603050405020304" pitchFamily="18" charset="0"/>
              </a:rPr>
              <a:t>(все вершины белого цвета), </a:t>
            </a:r>
            <a:r>
              <a:rPr lang="en-US" sz="3200" b="1" dirty="0">
                <a:solidFill>
                  <a:srgbClr val="92D050"/>
                </a:solidFill>
                <a:ea typeface="Times New Roman" panose="02020603050405020304" pitchFamily="18" charset="0"/>
              </a:rPr>
              <a:t>D</a:t>
            </a:r>
            <a:r>
              <a:rPr lang="ru-RU" sz="3200" dirty="0">
                <a:ea typeface="Times New Roman" panose="02020603050405020304" pitchFamily="18" charset="0"/>
              </a:rPr>
              <a:t> (все расстояния равны бесконечности), </a:t>
            </a:r>
            <a:r>
              <a:rPr lang="en-US" sz="3200" b="1" dirty="0">
                <a:solidFill>
                  <a:srgbClr val="92D050"/>
                </a:solidFill>
                <a:ea typeface="Times New Roman" panose="02020603050405020304" pitchFamily="18" charset="0"/>
              </a:rPr>
              <a:t>P</a:t>
            </a:r>
            <a:r>
              <a:rPr lang="en-US" sz="3200" dirty="0">
                <a:ea typeface="Times New Roman" panose="02020603050405020304" pitchFamily="18" charset="0"/>
              </a:rPr>
              <a:t> </a:t>
            </a:r>
            <a:r>
              <a:rPr lang="ru-RU" sz="3200" dirty="0">
                <a:ea typeface="Times New Roman" panose="02020603050405020304" pitchFamily="18" charset="0"/>
              </a:rPr>
              <a:t>(все элементы заполнены символом «пустота»). Установить номер шага: </a:t>
            </a:r>
            <a:r>
              <a:rPr lang="en-US" sz="3200" b="1" dirty="0">
                <a:solidFill>
                  <a:srgbClr val="92D050"/>
                </a:solidFill>
                <a:ea typeface="Times New Roman" panose="02020603050405020304" pitchFamily="18" charset="0"/>
              </a:rPr>
              <a:t>t </a:t>
            </a:r>
            <a:r>
              <a:rPr lang="ru-RU" sz="3200" b="1" dirty="0">
                <a:solidFill>
                  <a:srgbClr val="92D050"/>
                </a:solidFill>
                <a:ea typeface="Times New Roman" panose="02020603050405020304" pitchFamily="18" charset="0"/>
              </a:rPr>
              <a:t>= 0</a:t>
            </a:r>
            <a:r>
              <a:rPr lang="ru-RU" sz="3200" dirty="0">
                <a:ea typeface="Times New Roman" panose="02020603050405020304" pitchFamily="18" charset="0"/>
              </a:rPr>
              <a:t>.    </a:t>
            </a:r>
            <a:endParaRPr lang="be-BY" sz="3200" dirty="0">
              <a:ea typeface="Times New Roman" panose="02020603050405020304" pitchFamily="18" charset="0"/>
            </a:endParaRPr>
          </a:p>
          <a:p>
            <a:pPr marL="342900" indent="-342900" algn="just">
              <a:buFont typeface="+mj-lt"/>
              <a:buAutoNum type="arabicPeriod"/>
              <a:tabLst>
                <a:tab pos="630555" algn="l"/>
              </a:tabLst>
            </a:pPr>
            <a:r>
              <a:rPr lang="ru-RU" sz="3200" dirty="0">
                <a:ea typeface="Times New Roman" panose="02020603050405020304" pitchFamily="18" charset="0"/>
              </a:rPr>
              <a:t>Выполнить процедуру </a:t>
            </a:r>
            <a:r>
              <a:rPr lang="en-US" sz="3200" b="1" dirty="0">
                <a:solidFill>
                  <a:srgbClr val="92D050"/>
                </a:solidFill>
                <a:ea typeface="Times New Roman" panose="02020603050405020304" pitchFamily="18" charset="0"/>
              </a:rPr>
              <a:t>Visit</a:t>
            </a:r>
            <a:r>
              <a:rPr lang="en-US" sz="3200" b="1" dirty="0">
                <a:ea typeface="Times New Roman" panose="02020603050405020304" pitchFamily="18" charset="0"/>
              </a:rPr>
              <a:t> </a:t>
            </a:r>
            <a:r>
              <a:rPr lang="en-US" sz="3200" dirty="0">
                <a:ea typeface="Times New Roman" panose="02020603050405020304" pitchFamily="18" charset="0"/>
              </a:rPr>
              <a:t> </a:t>
            </a:r>
            <a:r>
              <a:rPr lang="ru-RU" sz="3200" dirty="0">
                <a:ea typeface="Times New Roman" panose="02020603050405020304" pitchFamily="18" charset="0"/>
              </a:rPr>
              <a:t>для вершины </a:t>
            </a:r>
            <a:r>
              <a:rPr lang="en-US" sz="3200" b="1" dirty="0">
                <a:solidFill>
                  <a:srgbClr val="92D050"/>
                </a:solidFill>
                <a:ea typeface="Times New Roman" panose="02020603050405020304" pitchFamily="18" charset="0"/>
              </a:rPr>
              <a:t>s</a:t>
            </a:r>
            <a:r>
              <a:rPr lang="ru-RU" sz="3200" dirty="0">
                <a:ea typeface="Times New Roman" panose="02020603050405020304" pitchFamily="18" charset="0"/>
              </a:rPr>
              <a:t>.  </a:t>
            </a:r>
            <a:r>
              <a:rPr lang="ru-RU" sz="3200" b="1" dirty="0">
                <a:ea typeface="Times New Roman" panose="02020603050405020304" pitchFamily="18" charset="0"/>
              </a:rPr>
              <a:t> </a:t>
            </a:r>
            <a:r>
              <a:rPr lang="ru-RU" sz="3200" dirty="0">
                <a:ea typeface="Times New Roman" panose="02020603050405020304" pitchFamily="18" charset="0"/>
              </a:rPr>
              <a:t> </a:t>
            </a:r>
            <a:endParaRPr lang="be-BY" sz="3200" dirty="0">
              <a:ea typeface="Times New Roman" panose="02020603050405020304" pitchFamily="18" charset="0"/>
            </a:endParaRPr>
          </a:p>
        </p:txBody>
      </p:sp>
      <p:sp>
        <p:nvSpPr>
          <p:cNvPr id="3" name="Прямоугольник 2"/>
          <p:cNvSpPr/>
          <p:nvPr/>
        </p:nvSpPr>
        <p:spPr>
          <a:xfrm>
            <a:off x="1487488" y="260648"/>
            <a:ext cx="9036496" cy="1077218"/>
          </a:xfrm>
          <a:prstGeom prst="rect">
            <a:avLst/>
          </a:prstGeom>
        </p:spPr>
        <p:txBody>
          <a:bodyPr wrap="square">
            <a:spAutoFit/>
          </a:bodyPr>
          <a:lstStyle/>
          <a:p>
            <a:pPr algn="ctr"/>
            <a:r>
              <a:rPr lang="ru-RU" sz="3200" b="1" dirty="0">
                <a:solidFill>
                  <a:srgbClr val="92D050"/>
                </a:solidFill>
                <a:ea typeface="Times New Roman" panose="02020603050405020304" pitchFamily="18" charset="0"/>
              </a:rPr>
              <a:t>Алгоритм поиска в глубину</a:t>
            </a:r>
          </a:p>
          <a:p>
            <a:pPr algn="ctr"/>
            <a:r>
              <a:rPr lang="en-US" sz="3200" b="1" i="1" dirty="0">
                <a:solidFill>
                  <a:srgbClr val="92D050"/>
                </a:solidFill>
                <a:ea typeface="Times New Roman" panose="02020603050405020304" pitchFamily="18" charset="0"/>
              </a:rPr>
              <a:t>DFS</a:t>
            </a:r>
            <a:r>
              <a:rPr lang="ru-RU" sz="3200" dirty="0">
                <a:solidFill>
                  <a:srgbClr val="92D050"/>
                </a:solidFill>
                <a:ea typeface="Times New Roman" panose="02020603050405020304" pitchFamily="18" charset="0"/>
              </a:rPr>
              <a:t> (</a:t>
            </a:r>
            <a:r>
              <a:rPr lang="en-US" sz="3200" b="1" i="1" dirty="0">
                <a:solidFill>
                  <a:srgbClr val="92D050"/>
                </a:solidFill>
                <a:ea typeface="Times New Roman" panose="02020603050405020304" pitchFamily="18" charset="0"/>
              </a:rPr>
              <a:t>Depth</a:t>
            </a:r>
            <a:r>
              <a:rPr lang="ru-RU" sz="3200" b="1" i="1" dirty="0">
                <a:solidFill>
                  <a:srgbClr val="92D050"/>
                </a:solidFill>
                <a:ea typeface="Times New Roman" panose="02020603050405020304" pitchFamily="18" charset="0"/>
              </a:rPr>
              <a:t>-</a:t>
            </a:r>
            <a:r>
              <a:rPr lang="en-US" sz="3200" b="1" i="1" dirty="0">
                <a:solidFill>
                  <a:srgbClr val="92D050"/>
                </a:solidFill>
                <a:ea typeface="Times New Roman" panose="02020603050405020304" pitchFamily="18" charset="0"/>
              </a:rPr>
              <a:t>first search</a:t>
            </a:r>
            <a:r>
              <a:rPr lang="ru-RU" sz="3200" dirty="0">
                <a:solidFill>
                  <a:srgbClr val="92D050"/>
                </a:solidFill>
                <a:ea typeface="Times New Roman" panose="02020603050405020304" pitchFamily="18" charset="0"/>
              </a:rPr>
              <a:t>). </a:t>
            </a:r>
            <a:endParaRPr lang="be-BY" sz="3200" dirty="0">
              <a:solidFill>
                <a:srgbClr val="92D050"/>
              </a:solidFill>
              <a:ea typeface="Times New Roman" panose="02020603050405020304" pitchFamily="18" charset="0"/>
            </a:endParaRPr>
          </a:p>
        </p:txBody>
      </p:sp>
    </p:spTree>
    <p:extLst>
      <p:ext uri="{BB962C8B-B14F-4D97-AF65-F5344CB8AC3E}">
        <p14:creationId xmlns:p14="http://schemas.microsoft.com/office/powerpoint/2010/main" val="1472227324"/>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Прямая соединительная линия 4"/>
          <p:cNvCxnSpPr>
            <a:stCxn id="13" idx="6"/>
            <a:endCxn id="15" idx="2"/>
          </p:cNvCxnSpPr>
          <p:nvPr/>
        </p:nvCxnSpPr>
        <p:spPr>
          <a:xfrm>
            <a:off x="2471778" y="968430"/>
            <a:ext cx="100270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a:stCxn id="13" idx="5"/>
            <a:endCxn id="14" idx="1"/>
          </p:cNvCxnSpPr>
          <p:nvPr/>
        </p:nvCxnSpPr>
        <p:spPr>
          <a:xfrm>
            <a:off x="2376870" y="1197558"/>
            <a:ext cx="1192518" cy="141112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a:stCxn id="13" idx="4"/>
            <a:endCxn id="17" idx="0"/>
          </p:cNvCxnSpPr>
          <p:nvPr/>
        </p:nvCxnSpPr>
        <p:spPr>
          <a:xfrm>
            <a:off x="2147742" y="1292466"/>
            <a:ext cx="0" cy="120229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a:stCxn id="17" idx="6"/>
            <a:endCxn id="14" idx="2"/>
          </p:cNvCxnSpPr>
          <p:nvPr/>
        </p:nvCxnSpPr>
        <p:spPr>
          <a:xfrm>
            <a:off x="2471778" y="2818800"/>
            <a:ext cx="1002702" cy="1901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a:stCxn id="14" idx="0"/>
            <a:endCxn id="15" idx="4"/>
          </p:cNvCxnSpPr>
          <p:nvPr/>
        </p:nvCxnSpPr>
        <p:spPr>
          <a:xfrm flipV="1">
            <a:off x="3798516" y="1292466"/>
            <a:ext cx="0" cy="122131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a:stCxn id="16" idx="1"/>
            <a:endCxn id="15" idx="6"/>
          </p:cNvCxnSpPr>
          <p:nvPr/>
        </p:nvCxnSpPr>
        <p:spPr>
          <a:xfrm flipH="1" flipV="1">
            <a:off x="4122552" y="968430"/>
            <a:ext cx="703590" cy="69159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a:stCxn id="16" idx="3"/>
            <a:endCxn id="14" idx="6"/>
          </p:cNvCxnSpPr>
          <p:nvPr/>
        </p:nvCxnSpPr>
        <p:spPr>
          <a:xfrm flipH="1">
            <a:off x="4122552" y="2118279"/>
            <a:ext cx="703590" cy="71953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Овал 12"/>
          <p:cNvSpPr/>
          <p:nvPr/>
        </p:nvSpPr>
        <p:spPr>
          <a:xfrm>
            <a:off x="1823706" y="64439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0</a:t>
            </a:r>
            <a:endParaRPr lang="ru-RU" sz="3200" dirty="0">
              <a:solidFill>
                <a:schemeClr val="tx1"/>
              </a:solidFill>
            </a:endParaRPr>
          </a:p>
        </p:txBody>
      </p:sp>
      <p:sp>
        <p:nvSpPr>
          <p:cNvPr id="14" name="Овал 13"/>
          <p:cNvSpPr/>
          <p:nvPr/>
        </p:nvSpPr>
        <p:spPr>
          <a:xfrm>
            <a:off x="3474480" y="2513778"/>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3</a:t>
            </a:r>
            <a:endParaRPr lang="ru-RU" sz="3200" dirty="0">
              <a:solidFill>
                <a:schemeClr val="tx1"/>
              </a:solidFill>
            </a:endParaRPr>
          </a:p>
        </p:txBody>
      </p:sp>
      <p:sp>
        <p:nvSpPr>
          <p:cNvPr id="15" name="Овал 14"/>
          <p:cNvSpPr/>
          <p:nvPr/>
        </p:nvSpPr>
        <p:spPr>
          <a:xfrm>
            <a:off x="3474480" y="644394"/>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1</a:t>
            </a:r>
            <a:endParaRPr lang="ru-RU" sz="3200" dirty="0">
              <a:solidFill>
                <a:schemeClr val="tx1"/>
              </a:solidFill>
            </a:endParaRPr>
          </a:p>
        </p:txBody>
      </p:sp>
      <p:sp>
        <p:nvSpPr>
          <p:cNvPr id="16" name="Овал 15"/>
          <p:cNvSpPr/>
          <p:nvPr/>
        </p:nvSpPr>
        <p:spPr>
          <a:xfrm>
            <a:off x="4731234" y="1565115"/>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2</a:t>
            </a:r>
            <a:endParaRPr lang="ru-RU" sz="3200" dirty="0">
              <a:solidFill>
                <a:schemeClr val="tx1"/>
              </a:solidFill>
            </a:endParaRPr>
          </a:p>
        </p:txBody>
      </p:sp>
      <p:sp>
        <p:nvSpPr>
          <p:cNvPr id="17" name="Овал 16"/>
          <p:cNvSpPr/>
          <p:nvPr/>
        </p:nvSpPr>
        <p:spPr>
          <a:xfrm>
            <a:off x="1823706" y="2494764"/>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4</a:t>
            </a:r>
            <a:endParaRPr lang="ru-RU" sz="3200" dirty="0">
              <a:solidFill>
                <a:schemeClr val="tx1"/>
              </a:solidFill>
            </a:endParaRPr>
          </a:p>
        </p:txBody>
      </p:sp>
      <p:graphicFrame>
        <p:nvGraphicFramePr>
          <p:cNvPr id="18" name="Таблица 17"/>
          <p:cNvGraphicFramePr>
            <a:graphicFrameLocks noGrp="1"/>
          </p:cNvGraphicFramePr>
          <p:nvPr>
            <p:extLst>
              <p:ext uri="{D42A27DB-BD31-4B8C-83A1-F6EECF244321}">
                <p14:modId xmlns:p14="http://schemas.microsoft.com/office/powerpoint/2010/main" val="3712173753"/>
              </p:ext>
            </p:extLst>
          </p:nvPr>
        </p:nvGraphicFramePr>
        <p:xfrm>
          <a:off x="6312024" y="1620186"/>
          <a:ext cx="3456384" cy="4817322"/>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84400785"/>
                    </a:ext>
                  </a:extLst>
                </a:gridCol>
                <a:gridCol w="576064">
                  <a:extLst>
                    <a:ext uri="{9D8B030D-6E8A-4147-A177-3AD203B41FA5}">
                      <a16:colId xmlns:a16="http://schemas.microsoft.com/office/drawing/2014/main" val="2720675779"/>
                    </a:ext>
                  </a:extLst>
                </a:gridCol>
                <a:gridCol w="576064">
                  <a:extLst>
                    <a:ext uri="{9D8B030D-6E8A-4147-A177-3AD203B41FA5}">
                      <a16:colId xmlns:a16="http://schemas.microsoft.com/office/drawing/2014/main" val="2680956268"/>
                    </a:ext>
                  </a:extLst>
                </a:gridCol>
                <a:gridCol w="576064">
                  <a:extLst>
                    <a:ext uri="{9D8B030D-6E8A-4147-A177-3AD203B41FA5}">
                      <a16:colId xmlns:a16="http://schemas.microsoft.com/office/drawing/2014/main" val="4106968370"/>
                    </a:ext>
                  </a:extLst>
                </a:gridCol>
                <a:gridCol w="576064">
                  <a:extLst>
                    <a:ext uri="{9D8B030D-6E8A-4147-A177-3AD203B41FA5}">
                      <a16:colId xmlns:a16="http://schemas.microsoft.com/office/drawing/2014/main" val="462314499"/>
                    </a:ext>
                  </a:extLst>
                </a:gridCol>
                <a:gridCol w="576064">
                  <a:extLst>
                    <a:ext uri="{9D8B030D-6E8A-4147-A177-3AD203B41FA5}">
                      <a16:colId xmlns:a16="http://schemas.microsoft.com/office/drawing/2014/main" val="671687339"/>
                    </a:ext>
                  </a:extLst>
                </a:gridCol>
              </a:tblGrid>
              <a:tr h="535258">
                <a:tc gridSpan="2">
                  <a:txBody>
                    <a:bodyPr/>
                    <a:lstStyle/>
                    <a:p>
                      <a:pPr algn="ctr"/>
                      <a:r>
                        <a:rPr lang="en-US" sz="2800" b="1" dirty="0" smtClean="0">
                          <a:solidFill>
                            <a:srgbClr val="00B050"/>
                          </a:solidFill>
                        </a:rPr>
                        <a:t>t </a:t>
                      </a:r>
                      <a:r>
                        <a:rPr lang="en-US" sz="2800" b="1" dirty="0" smtClean="0">
                          <a:solidFill>
                            <a:schemeClr val="tx1"/>
                          </a:solidFill>
                        </a:rPr>
                        <a:t>= </a:t>
                      </a:r>
                      <a:r>
                        <a:rPr lang="en-US" sz="2800" dirty="0" smtClean="0"/>
                        <a:t>1</a:t>
                      </a:r>
                      <a:endParaRPr lang="ru-RU" sz="2800" dirty="0"/>
                    </a:p>
                  </a:txBody>
                  <a:tcPr/>
                </a:tc>
                <a:tc hMerge="1">
                  <a:txBody>
                    <a:bodyPr/>
                    <a:lstStyle/>
                    <a:p>
                      <a:pPr algn="ctr"/>
                      <a:endParaRPr lang="ru-RU" sz="2400" dirty="0"/>
                    </a:p>
                  </a:txBody>
                  <a:tcPr/>
                </a:tc>
                <a:tc>
                  <a:txBody>
                    <a:bodyPr/>
                    <a:lstStyle/>
                    <a:p>
                      <a:pPr algn="ctr"/>
                      <a:endParaRPr lang="ru-RU" sz="28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52744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11828262"/>
                  </a:ext>
                </a:extLst>
              </a:tr>
              <a:tr h="535258">
                <a:tc>
                  <a:txBody>
                    <a:bodyPr/>
                    <a:lstStyle/>
                    <a:p>
                      <a:pPr algn="ctr"/>
                      <a:r>
                        <a:rPr lang="en-US" sz="2800" b="1" dirty="0" smtClean="0">
                          <a:solidFill>
                            <a:srgbClr val="00B050"/>
                          </a:solidFill>
                        </a:rPr>
                        <a:t>C</a:t>
                      </a:r>
                      <a:endParaRPr lang="ru-RU" sz="2800" b="1" dirty="0">
                        <a:solidFill>
                          <a:srgbClr val="00B050"/>
                        </a:solidFill>
                      </a:endParaRPr>
                    </a:p>
                  </a:txBody>
                  <a:tcPr/>
                </a:tc>
                <a:tc>
                  <a:txBody>
                    <a:bodyPr/>
                    <a:lstStyle/>
                    <a:p>
                      <a:pPr algn="ctr"/>
                      <a:r>
                        <a:rPr lang="en-US" sz="2800" dirty="0" smtClean="0"/>
                        <a:t>G</a:t>
                      </a:r>
                      <a:endParaRPr lang="ru-RU" sz="2800" dirty="0"/>
                    </a:p>
                  </a:txBody>
                  <a:tcPr/>
                </a:tc>
                <a:tc>
                  <a:txBody>
                    <a:bodyPr/>
                    <a:lstStyle/>
                    <a:p>
                      <a:pPr algn="ctr"/>
                      <a:r>
                        <a:rPr lang="en-US" sz="2800" dirty="0" smtClean="0"/>
                        <a:t>W</a:t>
                      </a:r>
                      <a:endParaRPr lang="ru-RU" sz="2800" dirty="0"/>
                    </a:p>
                  </a:txBody>
                  <a:tcPr/>
                </a:tc>
                <a:tc>
                  <a:txBody>
                    <a:bodyPr/>
                    <a:lstStyle/>
                    <a:p>
                      <a:pPr algn="ctr"/>
                      <a:r>
                        <a:rPr lang="en-US" sz="2800" dirty="0" smtClean="0"/>
                        <a:t>W</a:t>
                      </a:r>
                      <a:endParaRPr lang="ru-RU" sz="2800" dirty="0"/>
                    </a:p>
                  </a:txBody>
                  <a:tcPr/>
                </a:tc>
                <a:tc>
                  <a:txBody>
                    <a:bodyPr/>
                    <a:lstStyle/>
                    <a:p>
                      <a:pPr algn="ctr"/>
                      <a:r>
                        <a:rPr lang="en-US" sz="2800" dirty="0" smtClean="0"/>
                        <a:t>W</a:t>
                      </a:r>
                      <a:endParaRPr lang="ru-RU" sz="2800" dirty="0"/>
                    </a:p>
                  </a:txBody>
                  <a:tcPr/>
                </a:tc>
                <a:tc>
                  <a:txBody>
                    <a:bodyPr/>
                    <a:lstStyle/>
                    <a:p>
                      <a:pPr algn="ctr"/>
                      <a:r>
                        <a:rPr lang="en-US" sz="2800" dirty="0" smtClean="0"/>
                        <a:t>W</a:t>
                      </a:r>
                      <a:endParaRPr lang="ru-RU" sz="2800" dirty="0"/>
                    </a:p>
                  </a:txBody>
                  <a:tcPr/>
                </a:tc>
                <a:extLst>
                  <a:ext uri="{0D108BD9-81ED-4DB2-BD59-A6C34878D82A}">
                    <a16:rowId xmlns:a16="http://schemas.microsoft.com/office/drawing/2014/main" val="2405114374"/>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49772446"/>
                  </a:ext>
                </a:extLst>
              </a:tr>
              <a:tr h="535258">
                <a:tc>
                  <a:txBody>
                    <a:bodyPr/>
                    <a:lstStyle/>
                    <a:p>
                      <a:pPr algn="ctr"/>
                      <a:r>
                        <a:rPr lang="en-US" sz="2800" b="1" dirty="0" smtClean="0">
                          <a:solidFill>
                            <a:srgbClr val="00B050"/>
                          </a:solidFill>
                        </a:rPr>
                        <a:t>D</a:t>
                      </a:r>
                      <a:endParaRPr lang="ru-RU" sz="2800" b="1" dirty="0">
                        <a:solidFill>
                          <a:srgbClr val="00B050"/>
                        </a:solidFill>
                      </a:endParaRPr>
                    </a:p>
                  </a:txBody>
                  <a:tcPr/>
                </a:tc>
                <a:tc>
                  <a:txBody>
                    <a:bodyPr/>
                    <a:lstStyle/>
                    <a:p>
                      <a:pPr algn="ctr"/>
                      <a:r>
                        <a:rPr lang="be-BY" sz="2800" dirty="0" smtClean="0"/>
                        <a:t>1</a:t>
                      </a:r>
                      <a:endParaRPr lang="ru-RU" sz="2800" dirty="0"/>
                    </a:p>
                  </a:txBody>
                  <a:tcPr/>
                </a:tc>
                <a:tc>
                  <a:txBody>
                    <a:bodyPr/>
                    <a:lstStyle/>
                    <a:p>
                      <a:pPr algn="ctr"/>
                      <a:r>
                        <a:rPr lang="en-US" sz="2800" dirty="0" smtClean="0"/>
                        <a:t>I</a:t>
                      </a:r>
                      <a:endParaRPr lang="ru-RU" sz="2800" dirty="0"/>
                    </a:p>
                  </a:txBody>
                  <a:tcPr/>
                </a:tc>
                <a:tc>
                  <a:txBody>
                    <a:bodyPr/>
                    <a:lstStyle/>
                    <a:p>
                      <a:pPr algn="ctr"/>
                      <a:r>
                        <a:rPr lang="en-US" sz="2800" dirty="0" smtClean="0"/>
                        <a:t>I</a:t>
                      </a:r>
                      <a:endParaRPr lang="ru-RU" sz="2800" dirty="0"/>
                    </a:p>
                  </a:txBody>
                  <a:tcPr/>
                </a:tc>
                <a:tc>
                  <a:txBody>
                    <a:bodyPr/>
                    <a:lstStyle/>
                    <a:p>
                      <a:pPr algn="ctr"/>
                      <a:r>
                        <a:rPr lang="en-US" sz="2800" dirty="0" smtClean="0"/>
                        <a:t>I</a:t>
                      </a:r>
                      <a:endParaRPr lang="ru-RU" sz="2800" dirty="0"/>
                    </a:p>
                  </a:txBody>
                  <a:tcPr/>
                </a:tc>
                <a:tc>
                  <a:txBody>
                    <a:bodyPr/>
                    <a:lstStyle/>
                    <a:p>
                      <a:pPr algn="ctr"/>
                      <a:r>
                        <a:rPr lang="en-US" sz="2800" dirty="0" smtClean="0"/>
                        <a:t>I</a:t>
                      </a:r>
                      <a:endParaRPr lang="ru-RU" sz="2800" dirty="0"/>
                    </a:p>
                  </a:txBody>
                  <a:tcPr/>
                </a:tc>
                <a:extLst>
                  <a:ext uri="{0D108BD9-81ED-4DB2-BD59-A6C34878D82A}">
                    <a16:rowId xmlns:a16="http://schemas.microsoft.com/office/drawing/2014/main" val="3363471203"/>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89870956"/>
                  </a:ext>
                </a:extLst>
              </a:tr>
              <a:tr h="535258">
                <a:tc>
                  <a:txBody>
                    <a:bodyPr/>
                    <a:lstStyle/>
                    <a:p>
                      <a:pPr algn="ctr"/>
                      <a:r>
                        <a:rPr lang="en-US" sz="2800" b="1" dirty="0" smtClean="0">
                          <a:solidFill>
                            <a:srgbClr val="00B050"/>
                          </a:solidFill>
                        </a:rPr>
                        <a:t>P</a:t>
                      </a:r>
                      <a:endParaRPr lang="ru-RU" sz="2800" b="1" dirty="0">
                        <a:solidFill>
                          <a:srgbClr val="00B050"/>
                        </a:solidFill>
                      </a:endParaRPr>
                    </a:p>
                  </a:txBody>
                  <a:tcPr/>
                </a:tc>
                <a:tc>
                  <a:txBody>
                    <a:bodyPr/>
                    <a:lstStyle/>
                    <a:p>
                      <a:pPr algn="ctr"/>
                      <a:r>
                        <a:rPr lang="en-US" sz="2800" dirty="0" smtClean="0"/>
                        <a:t>N</a:t>
                      </a:r>
                      <a:endParaRPr lang="ru-RU" sz="2800" dirty="0"/>
                    </a:p>
                  </a:txBody>
                  <a:tcPr/>
                </a:tc>
                <a:tc>
                  <a:txBody>
                    <a:bodyPr/>
                    <a:lstStyle/>
                    <a:p>
                      <a:pPr algn="ctr"/>
                      <a:r>
                        <a:rPr lang="en-US" sz="2800" dirty="0" smtClean="0"/>
                        <a:t>N</a:t>
                      </a:r>
                      <a:endParaRPr lang="ru-RU" sz="2800" dirty="0"/>
                    </a:p>
                  </a:txBody>
                  <a:tcPr/>
                </a:tc>
                <a:tc>
                  <a:txBody>
                    <a:bodyPr/>
                    <a:lstStyle/>
                    <a:p>
                      <a:pPr algn="ctr"/>
                      <a:r>
                        <a:rPr lang="en-US" sz="2800" dirty="0" smtClean="0"/>
                        <a:t>N</a:t>
                      </a:r>
                      <a:endParaRPr lang="ru-RU" sz="2800" dirty="0"/>
                    </a:p>
                  </a:txBody>
                  <a:tcPr/>
                </a:tc>
                <a:tc>
                  <a:txBody>
                    <a:bodyPr/>
                    <a:lstStyle/>
                    <a:p>
                      <a:pPr algn="ctr"/>
                      <a:r>
                        <a:rPr lang="en-US" sz="2800" dirty="0" smtClean="0"/>
                        <a:t>N</a:t>
                      </a:r>
                      <a:endParaRPr lang="ru-RU" sz="2800" dirty="0"/>
                    </a:p>
                  </a:txBody>
                  <a:tcPr/>
                </a:tc>
                <a:tc>
                  <a:txBody>
                    <a:bodyPr/>
                    <a:lstStyle/>
                    <a:p>
                      <a:pPr algn="ctr"/>
                      <a:r>
                        <a:rPr lang="en-US" sz="2800" dirty="0" smtClean="0"/>
                        <a:t>N</a:t>
                      </a:r>
                      <a:endParaRPr lang="ru-RU" sz="2800" dirty="0"/>
                    </a:p>
                  </a:txBody>
                  <a:tcPr/>
                </a:tc>
                <a:extLst>
                  <a:ext uri="{0D108BD9-81ED-4DB2-BD59-A6C34878D82A}">
                    <a16:rowId xmlns:a16="http://schemas.microsoft.com/office/drawing/2014/main" val="33377117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466842173"/>
                  </a:ext>
                </a:extLst>
              </a:tr>
              <a:tr h="535258">
                <a:tc>
                  <a:txBody>
                    <a:bodyPr/>
                    <a:lstStyle/>
                    <a:p>
                      <a:pPr algn="ctr"/>
                      <a:r>
                        <a:rPr lang="en-US" sz="2800" b="1" dirty="0" smtClean="0">
                          <a:solidFill>
                            <a:srgbClr val="00B050"/>
                          </a:solidFill>
                        </a:rPr>
                        <a:t>F</a:t>
                      </a:r>
                      <a:endParaRPr lang="ru-RU" sz="2800" b="1" dirty="0">
                        <a:solidFill>
                          <a:srgbClr val="00B050"/>
                        </a:solidFill>
                      </a:endParaRPr>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extLst>
                  <a:ext uri="{0D108BD9-81ED-4DB2-BD59-A6C34878D82A}">
                    <a16:rowId xmlns:a16="http://schemas.microsoft.com/office/drawing/2014/main" val="142533529"/>
                  </a:ext>
                </a:extLst>
              </a:tr>
            </a:tbl>
          </a:graphicData>
        </a:graphic>
      </p:graphicFrame>
      <p:cxnSp>
        <p:nvCxnSpPr>
          <p:cNvPr id="19" name="Скругленная соединительная линия 18"/>
          <p:cNvCxnSpPr>
            <a:stCxn id="17" idx="4"/>
            <a:endCxn id="17" idx="2"/>
          </p:cNvCxnSpPr>
          <p:nvPr/>
        </p:nvCxnSpPr>
        <p:spPr>
          <a:xfrm rot="5400000" flipH="1">
            <a:off x="1823706" y="2818800"/>
            <a:ext cx="324036" cy="324036"/>
          </a:xfrm>
          <a:prstGeom prst="curvedConnector4">
            <a:avLst>
              <a:gd name="adj1" fmla="val -159661"/>
              <a:gd name="adj2" fmla="val 252235"/>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87424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Прямая соединительная линия 6"/>
          <p:cNvCxnSpPr>
            <a:stCxn id="14" idx="6"/>
            <a:endCxn id="16" idx="2"/>
          </p:cNvCxnSpPr>
          <p:nvPr/>
        </p:nvCxnSpPr>
        <p:spPr>
          <a:xfrm>
            <a:off x="2471778" y="968430"/>
            <a:ext cx="100270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a:stCxn id="14" idx="5"/>
            <a:endCxn id="15" idx="1"/>
          </p:cNvCxnSpPr>
          <p:nvPr/>
        </p:nvCxnSpPr>
        <p:spPr>
          <a:xfrm>
            <a:off x="2376870" y="1197558"/>
            <a:ext cx="1192518" cy="141112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a:stCxn id="14" idx="4"/>
            <a:endCxn id="18" idx="0"/>
          </p:cNvCxnSpPr>
          <p:nvPr/>
        </p:nvCxnSpPr>
        <p:spPr>
          <a:xfrm>
            <a:off x="2147742" y="1292466"/>
            <a:ext cx="0" cy="120229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a:stCxn id="18" idx="6"/>
            <a:endCxn id="15" idx="2"/>
          </p:cNvCxnSpPr>
          <p:nvPr/>
        </p:nvCxnSpPr>
        <p:spPr>
          <a:xfrm>
            <a:off x="2471778" y="2818800"/>
            <a:ext cx="1002702" cy="1901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a:stCxn id="15" idx="0"/>
            <a:endCxn id="16" idx="4"/>
          </p:cNvCxnSpPr>
          <p:nvPr/>
        </p:nvCxnSpPr>
        <p:spPr>
          <a:xfrm flipV="1">
            <a:off x="3798516" y="1292466"/>
            <a:ext cx="0" cy="122131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a:stCxn id="17" idx="1"/>
            <a:endCxn id="16" idx="6"/>
          </p:cNvCxnSpPr>
          <p:nvPr/>
        </p:nvCxnSpPr>
        <p:spPr>
          <a:xfrm flipH="1" flipV="1">
            <a:off x="4122552" y="968430"/>
            <a:ext cx="703590" cy="69159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a:stCxn id="17" idx="3"/>
            <a:endCxn id="15" idx="6"/>
          </p:cNvCxnSpPr>
          <p:nvPr/>
        </p:nvCxnSpPr>
        <p:spPr>
          <a:xfrm flipH="1">
            <a:off x="4122552" y="2118279"/>
            <a:ext cx="703590" cy="71953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Овал 13"/>
          <p:cNvSpPr/>
          <p:nvPr/>
        </p:nvSpPr>
        <p:spPr>
          <a:xfrm>
            <a:off x="1823706" y="64439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0</a:t>
            </a:r>
            <a:endParaRPr lang="ru-RU" sz="3200" dirty="0">
              <a:solidFill>
                <a:schemeClr val="tx1"/>
              </a:solidFill>
            </a:endParaRPr>
          </a:p>
        </p:txBody>
      </p:sp>
      <p:sp>
        <p:nvSpPr>
          <p:cNvPr id="15" name="Овал 14"/>
          <p:cNvSpPr/>
          <p:nvPr/>
        </p:nvSpPr>
        <p:spPr>
          <a:xfrm>
            <a:off x="3474480" y="2513778"/>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3</a:t>
            </a:r>
            <a:endParaRPr lang="ru-RU" sz="3200" dirty="0">
              <a:solidFill>
                <a:schemeClr val="tx1"/>
              </a:solidFill>
            </a:endParaRPr>
          </a:p>
        </p:txBody>
      </p:sp>
      <p:sp>
        <p:nvSpPr>
          <p:cNvPr id="16" name="Овал 15"/>
          <p:cNvSpPr/>
          <p:nvPr/>
        </p:nvSpPr>
        <p:spPr>
          <a:xfrm>
            <a:off x="3474480" y="64439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1</a:t>
            </a:r>
            <a:endParaRPr lang="ru-RU" sz="3200" dirty="0">
              <a:solidFill>
                <a:schemeClr val="tx1"/>
              </a:solidFill>
            </a:endParaRPr>
          </a:p>
        </p:txBody>
      </p:sp>
      <p:sp>
        <p:nvSpPr>
          <p:cNvPr id="17" name="Овал 16"/>
          <p:cNvSpPr/>
          <p:nvPr/>
        </p:nvSpPr>
        <p:spPr>
          <a:xfrm>
            <a:off x="4731234" y="1565115"/>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2</a:t>
            </a:r>
            <a:endParaRPr lang="ru-RU" sz="3200" dirty="0">
              <a:solidFill>
                <a:schemeClr val="tx1"/>
              </a:solidFill>
            </a:endParaRPr>
          </a:p>
        </p:txBody>
      </p:sp>
      <p:sp>
        <p:nvSpPr>
          <p:cNvPr id="18" name="Овал 17"/>
          <p:cNvSpPr/>
          <p:nvPr/>
        </p:nvSpPr>
        <p:spPr>
          <a:xfrm>
            <a:off x="1823706" y="2494764"/>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4</a:t>
            </a:r>
            <a:endParaRPr lang="ru-RU" sz="3200" dirty="0">
              <a:solidFill>
                <a:schemeClr val="tx1"/>
              </a:solidFill>
            </a:endParaRPr>
          </a:p>
        </p:txBody>
      </p:sp>
      <p:graphicFrame>
        <p:nvGraphicFramePr>
          <p:cNvPr id="19" name="Таблица 18"/>
          <p:cNvGraphicFramePr>
            <a:graphicFrameLocks noGrp="1"/>
          </p:cNvGraphicFramePr>
          <p:nvPr>
            <p:extLst>
              <p:ext uri="{D42A27DB-BD31-4B8C-83A1-F6EECF244321}">
                <p14:modId xmlns:p14="http://schemas.microsoft.com/office/powerpoint/2010/main" val="3997338966"/>
              </p:ext>
            </p:extLst>
          </p:nvPr>
        </p:nvGraphicFramePr>
        <p:xfrm>
          <a:off x="7080290" y="1317010"/>
          <a:ext cx="3456384" cy="4817322"/>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84400785"/>
                    </a:ext>
                  </a:extLst>
                </a:gridCol>
                <a:gridCol w="576064">
                  <a:extLst>
                    <a:ext uri="{9D8B030D-6E8A-4147-A177-3AD203B41FA5}">
                      <a16:colId xmlns:a16="http://schemas.microsoft.com/office/drawing/2014/main" val="2720675779"/>
                    </a:ext>
                  </a:extLst>
                </a:gridCol>
                <a:gridCol w="576064">
                  <a:extLst>
                    <a:ext uri="{9D8B030D-6E8A-4147-A177-3AD203B41FA5}">
                      <a16:colId xmlns:a16="http://schemas.microsoft.com/office/drawing/2014/main" val="2680956268"/>
                    </a:ext>
                  </a:extLst>
                </a:gridCol>
                <a:gridCol w="576064">
                  <a:extLst>
                    <a:ext uri="{9D8B030D-6E8A-4147-A177-3AD203B41FA5}">
                      <a16:colId xmlns:a16="http://schemas.microsoft.com/office/drawing/2014/main" val="4106968370"/>
                    </a:ext>
                  </a:extLst>
                </a:gridCol>
                <a:gridCol w="576064">
                  <a:extLst>
                    <a:ext uri="{9D8B030D-6E8A-4147-A177-3AD203B41FA5}">
                      <a16:colId xmlns:a16="http://schemas.microsoft.com/office/drawing/2014/main" val="462314499"/>
                    </a:ext>
                  </a:extLst>
                </a:gridCol>
                <a:gridCol w="576064">
                  <a:extLst>
                    <a:ext uri="{9D8B030D-6E8A-4147-A177-3AD203B41FA5}">
                      <a16:colId xmlns:a16="http://schemas.microsoft.com/office/drawing/2014/main" val="671687339"/>
                    </a:ext>
                  </a:extLst>
                </a:gridCol>
              </a:tblGrid>
              <a:tr h="535258">
                <a:tc gridSpan="2">
                  <a:txBody>
                    <a:bodyPr/>
                    <a:lstStyle/>
                    <a:p>
                      <a:pPr algn="ctr"/>
                      <a:r>
                        <a:rPr lang="en-US" sz="2800" b="1" dirty="0" smtClean="0">
                          <a:solidFill>
                            <a:srgbClr val="00B050"/>
                          </a:solidFill>
                        </a:rPr>
                        <a:t>t </a:t>
                      </a:r>
                      <a:r>
                        <a:rPr lang="en-US" sz="2800" b="1" dirty="0" smtClean="0">
                          <a:solidFill>
                            <a:schemeClr val="tx1"/>
                          </a:solidFill>
                        </a:rPr>
                        <a:t>= </a:t>
                      </a:r>
                      <a:r>
                        <a:rPr lang="en-US" sz="2800" dirty="0" smtClean="0"/>
                        <a:t>2</a:t>
                      </a:r>
                      <a:endParaRPr lang="ru-RU" sz="2800" dirty="0"/>
                    </a:p>
                  </a:txBody>
                  <a:tcPr/>
                </a:tc>
                <a:tc hMerge="1">
                  <a:txBody>
                    <a:bodyPr/>
                    <a:lstStyle/>
                    <a:p>
                      <a:pPr algn="ctr"/>
                      <a:endParaRPr lang="ru-RU" sz="2400" dirty="0"/>
                    </a:p>
                  </a:txBody>
                  <a:tcPr/>
                </a:tc>
                <a:tc>
                  <a:txBody>
                    <a:bodyPr/>
                    <a:lstStyle/>
                    <a:p>
                      <a:pPr algn="ctr"/>
                      <a:endParaRPr lang="ru-RU" sz="28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52744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11828262"/>
                  </a:ext>
                </a:extLst>
              </a:tr>
              <a:tr h="535258">
                <a:tc>
                  <a:txBody>
                    <a:bodyPr/>
                    <a:lstStyle/>
                    <a:p>
                      <a:pPr algn="ctr"/>
                      <a:r>
                        <a:rPr lang="en-US" sz="2800" b="1" dirty="0" smtClean="0">
                          <a:solidFill>
                            <a:srgbClr val="00B050"/>
                          </a:solidFill>
                        </a:rPr>
                        <a:t>C</a:t>
                      </a:r>
                      <a:endParaRPr lang="ru-RU" sz="2800" b="1" dirty="0">
                        <a:solidFill>
                          <a:srgbClr val="00B050"/>
                        </a:solidFill>
                      </a:endParaRPr>
                    </a:p>
                  </a:txBody>
                  <a:tcPr/>
                </a:tc>
                <a:tc>
                  <a:txBody>
                    <a:bodyPr/>
                    <a:lstStyle/>
                    <a:p>
                      <a:pPr algn="ctr"/>
                      <a:r>
                        <a:rPr lang="en-US" sz="2800" dirty="0" smtClean="0"/>
                        <a:t>G</a:t>
                      </a:r>
                      <a:endParaRPr lang="ru-RU" sz="2800" dirty="0"/>
                    </a:p>
                  </a:txBody>
                  <a:tcPr/>
                </a:tc>
                <a:tc>
                  <a:txBody>
                    <a:bodyPr/>
                    <a:lstStyle/>
                    <a:p>
                      <a:pPr algn="ctr"/>
                      <a:r>
                        <a:rPr lang="en-US" sz="2800" dirty="0" smtClean="0"/>
                        <a:t>G</a:t>
                      </a:r>
                      <a:endParaRPr lang="ru-RU" sz="2800" dirty="0"/>
                    </a:p>
                  </a:txBody>
                  <a:tcPr/>
                </a:tc>
                <a:tc>
                  <a:txBody>
                    <a:bodyPr/>
                    <a:lstStyle/>
                    <a:p>
                      <a:pPr algn="ctr"/>
                      <a:r>
                        <a:rPr lang="en-US" sz="2800" dirty="0" smtClean="0"/>
                        <a:t>W</a:t>
                      </a:r>
                      <a:endParaRPr lang="ru-RU" sz="2800" dirty="0"/>
                    </a:p>
                  </a:txBody>
                  <a:tcPr/>
                </a:tc>
                <a:tc>
                  <a:txBody>
                    <a:bodyPr/>
                    <a:lstStyle/>
                    <a:p>
                      <a:pPr algn="ctr"/>
                      <a:r>
                        <a:rPr lang="en-US" sz="2800" dirty="0" smtClean="0"/>
                        <a:t>W</a:t>
                      </a:r>
                      <a:endParaRPr lang="ru-RU" sz="2800" dirty="0"/>
                    </a:p>
                  </a:txBody>
                  <a:tcPr/>
                </a:tc>
                <a:tc>
                  <a:txBody>
                    <a:bodyPr/>
                    <a:lstStyle/>
                    <a:p>
                      <a:pPr algn="ctr"/>
                      <a:r>
                        <a:rPr lang="en-US" sz="2800" dirty="0" smtClean="0"/>
                        <a:t>W</a:t>
                      </a:r>
                      <a:endParaRPr lang="ru-RU" sz="2800" dirty="0"/>
                    </a:p>
                  </a:txBody>
                  <a:tcPr/>
                </a:tc>
                <a:extLst>
                  <a:ext uri="{0D108BD9-81ED-4DB2-BD59-A6C34878D82A}">
                    <a16:rowId xmlns:a16="http://schemas.microsoft.com/office/drawing/2014/main" val="2405114374"/>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49772446"/>
                  </a:ext>
                </a:extLst>
              </a:tr>
              <a:tr h="535258">
                <a:tc>
                  <a:txBody>
                    <a:bodyPr/>
                    <a:lstStyle/>
                    <a:p>
                      <a:pPr algn="ctr"/>
                      <a:r>
                        <a:rPr lang="en-US" sz="2800" b="1" dirty="0" smtClean="0">
                          <a:solidFill>
                            <a:srgbClr val="00B050"/>
                          </a:solidFill>
                        </a:rPr>
                        <a:t>D</a:t>
                      </a:r>
                      <a:endParaRPr lang="ru-RU" sz="2800" b="1" dirty="0">
                        <a:solidFill>
                          <a:srgbClr val="00B050"/>
                        </a:solidFill>
                      </a:endParaRPr>
                    </a:p>
                  </a:txBody>
                  <a:tcPr/>
                </a:tc>
                <a:tc>
                  <a:txBody>
                    <a:bodyPr/>
                    <a:lstStyle/>
                    <a:p>
                      <a:pPr algn="ctr"/>
                      <a:r>
                        <a:rPr lang="en-US" sz="2800" dirty="0" smtClean="0"/>
                        <a:t>0</a:t>
                      </a:r>
                      <a:endParaRPr lang="ru-RU" sz="2800" dirty="0"/>
                    </a:p>
                  </a:txBody>
                  <a:tcPr/>
                </a:tc>
                <a:tc>
                  <a:txBody>
                    <a:bodyPr/>
                    <a:lstStyle/>
                    <a:p>
                      <a:pPr algn="ctr"/>
                      <a:r>
                        <a:rPr lang="en-US" sz="2800" dirty="0" smtClean="0"/>
                        <a:t>1</a:t>
                      </a:r>
                      <a:endParaRPr lang="ru-RU" sz="2800" dirty="0"/>
                    </a:p>
                  </a:txBody>
                  <a:tcPr/>
                </a:tc>
                <a:tc>
                  <a:txBody>
                    <a:bodyPr/>
                    <a:lstStyle/>
                    <a:p>
                      <a:pPr algn="ctr"/>
                      <a:r>
                        <a:rPr lang="en-US" sz="2800" dirty="0" smtClean="0"/>
                        <a:t>I</a:t>
                      </a:r>
                      <a:endParaRPr lang="ru-RU" sz="2800" dirty="0"/>
                    </a:p>
                  </a:txBody>
                  <a:tcPr/>
                </a:tc>
                <a:tc>
                  <a:txBody>
                    <a:bodyPr/>
                    <a:lstStyle/>
                    <a:p>
                      <a:pPr algn="ctr"/>
                      <a:r>
                        <a:rPr lang="en-US" sz="2800" dirty="0" smtClean="0"/>
                        <a:t>I</a:t>
                      </a:r>
                      <a:endParaRPr lang="ru-RU" sz="2800" dirty="0"/>
                    </a:p>
                  </a:txBody>
                  <a:tcPr/>
                </a:tc>
                <a:tc>
                  <a:txBody>
                    <a:bodyPr/>
                    <a:lstStyle/>
                    <a:p>
                      <a:pPr algn="ctr"/>
                      <a:r>
                        <a:rPr lang="en-US" sz="2800" dirty="0" smtClean="0"/>
                        <a:t>I</a:t>
                      </a:r>
                      <a:endParaRPr lang="ru-RU" sz="2800" dirty="0"/>
                    </a:p>
                  </a:txBody>
                  <a:tcPr/>
                </a:tc>
                <a:extLst>
                  <a:ext uri="{0D108BD9-81ED-4DB2-BD59-A6C34878D82A}">
                    <a16:rowId xmlns:a16="http://schemas.microsoft.com/office/drawing/2014/main" val="3363471203"/>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89870956"/>
                  </a:ext>
                </a:extLst>
              </a:tr>
              <a:tr h="535258">
                <a:tc>
                  <a:txBody>
                    <a:bodyPr/>
                    <a:lstStyle/>
                    <a:p>
                      <a:pPr algn="ctr"/>
                      <a:r>
                        <a:rPr lang="en-US" sz="2800" b="1" dirty="0" smtClean="0">
                          <a:solidFill>
                            <a:srgbClr val="00B050"/>
                          </a:solidFill>
                        </a:rPr>
                        <a:t>P</a:t>
                      </a:r>
                      <a:endParaRPr lang="ru-RU" sz="2800" b="1" dirty="0">
                        <a:solidFill>
                          <a:srgbClr val="00B050"/>
                        </a:solidFill>
                      </a:endParaRPr>
                    </a:p>
                  </a:txBody>
                  <a:tcPr/>
                </a:tc>
                <a:tc>
                  <a:txBody>
                    <a:bodyPr/>
                    <a:lstStyle/>
                    <a:p>
                      <a:pPr algn="ctr"/>
                      <a:r>
                        <a:rPr lang="en-US" sz="2800" dirty="0" smtClean="0"/>
                        <a:t>N</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N</a:t>
                      </a:r>
                      <a:endParaRPr lang="ru-RU" sz="2800" dirty="0"/>
                    </a:p>
                  </a:txBody>
                  <a:tcPr/>
                </a:tc>
                <a:tc>
                  <a:txBody>
                    <a:bodyPr/>
                    <a:lstStyle/>
                    <a:p>
                      <a:pPr algn="ctr"/>
                      <a:r>
                        <a:rPr lang="en-US" sz="2800" dirty="0" smtClean="0"/>
                        <a:t>N</a:t>
                      </a:r>
                      <a:endParaRPr lang="ru-RU" sz="2800" dirty="0"/>
                    </a:p>
                  </a:txBody>
                  <a:tcPr/>
                </a:tc>
                <a:tc>
                  <a:txBody>
                    <a:bodyPr/>
                    <a:lstStyle/>
                    <a:p>
                      <a:pPr algn="ctr"/>
                      <a:r>
                        <a:rPr lang="en-US" sz="2800" dirty="0" smtClean="0"/>
                        <a:t>N</a:t>
                      </a:r>
                      <a:endParaRPr lang="ru-RU" sz="2800" dirty="0"/>
                    </a:p>
                  </a:txBody>
                  <a:tcPr/>
                </a:tc>
                <a:extLst>
                  <a:ext uri="{0D108BD9-81ED-4DB2-BD59-A6C34878D82A}">
                    <a16:rowId xmlns:a16="http://schemas.microsoft.com/office/drawing/2014/main" val="33377117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466842173"/>
                  </a:ext>
                </a:extLst>
              </a:tr>
              <a:tr h="535258">
                <a:tc>
                  <a:txBody>
                    <a:bodyPr/>
                    <a:lstStyle/>
                    <a:p>
                      <a:pPr algn="ctr"/>
                      <a:r>
                        <a:rPr lang="en-US" sz="2800" b="1" dirty="0" smtClean="0">
                          <a:solidFill>
                            <a:srgbClr val="00B050"/>
                          </a:solidFill>
                        </a:rPr>
                        <a:t>F</a:t>
                      </a:r>
                      <a:endParaRPr lang="ru-RU" sz="2800" b="1" dirty="0">
                        <a:solidFill>
                          <a:srgbClr val="00B050"/>
                        </a:solidFill>
                      </a:endParaRPr>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extLst>
                  <a:ext uri="{0D108BD9-81ED-4DB2-BD59-A6C34878D82A}">
                    <a16:rowId xmlns:a16="http://schemas.microsoft.com/office/drawing/2014/main" val="142533529"/>
                  </a:ext>
                </a:extLst>
              </a:tr>
            </a:tbl>
          </a:graphicData>
        </a:graphic>
      </p:graphicFrame>
      <p:cxnSp>
        <p:nvCxnSpPr>
          <p:cNvPr id="20" name="Скругленная соединительная линия 19"/>
          <p:cNvCxnSpPr>
            <a:stCxn id="18" idx="4"/>
            <a:endCxn id="18" idx="2"/>
          </p:cNvCxnSpPr>
          <p:nvPr/>
        </p:nvCxnSpPr>
        <p:spPr>
          <a:xfrm rot="5400000" flipH="1">
            <a:off x="1823706" y="2818800"/>
            <a:ext cx="324036" cy="324036"/>
          </a:xfrm>
          <a:prstGeom prst="curvedConnector4">
            <a:avLst>
              <a:gd name="adj1" fmla="val -159661"/>
              <a:gd name="adj2" fmla="val 252235"/>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05018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27848" y="10373706"/>
            <a:ext cx="319318" cy="400110"/>
          </a:xfrm>
          <a:prstGeom prst="rect">
            <a:avLst/>
          </a:prstGeom>
          <a:solidFill>
            <a:schemeClr val="accent2">
              <a:lumMod val="20000"/>
              <a:lumOff val="80000"/>
            </a:schemeClr>
          </a:solidFill>
        </p:spPr>
        <p:txBody>
          <a:bodyPr wrap="none" rtlCol="0">
            <a:spAutoFit/>
          </a:bodyPr>
          <a:lstStyle/>
          <a:p>
            <a:r>
              <a:rPr lang="be-BY" sz="2000" dirty="0"/>
              <a:t>1</a:t>
            </a:r>
          </a:p>
        </p:txBody>
      </p:sp>
      <p:sp>
        <p:nvSpPr>
          <p:cNvPr id="6" name="TextBox 5"/>
          <p:cNvSpPr txBox="1"/>
          <p:nvPr/>
        </p:nvSpPr>
        <p:spPr>
          <a:xfrm>
            <a:off x="5200618" y="10373706"/>
            <a:ext cx="319318" cy="400110"/>
          </a:xfrm>
          <a:prstGeom prst="rect">
            <a:avLst/>
          </a:prstGeom>
          <a:solidFill>
            <a:schemeClr val="accent2">
              <a:lumMod val="20000"/>
              <a:lumOff val="80000"/>
            </a:schemeClr>
          </a:solidFill>
        </p:spPr>
        <p:txBody>
          <a:bodyPr wrap="none" rtlCol="0">
            <a:spAutoFit/>
          </a:bodyPr>
          <a:lstStyle/>
          <a:p>
            <a:r>
              <a:rPr lang="be-BY" sz="2000" dirty="0"/>
              <a:t>2</a:t>
            </a:r>
          </a:p>
        </p:txBody>
      </p:sp>
      <p:sp>
        <p:nvSpPr>
          <p:cNvPr id="7" name="TextBox 6"/>
          <p:cNvSpPr txBox="1"/>
          <p:nvPr/>
        </p:nvSpPr>
        <p:spPr>
          <a:xfrm>
            <a:off x="5650805" y="10394531"/>
            <a:ext cx="319318" cy="400110"/>
          </a:xfrm>
          <a:prstGeom prst="rect">
            <a:avLst/>
          </a:prstGeom>
          <a:solidFill>
            <a:schemeClr val="accent2">
              <a:lumMod val="20000"/>
              <a:lumOff val="80000"/>
            </a:schemeClr>
          </a:solidFill>
        </p:spPr>
        <p:txBody>
          <a:bodyPr wrap="none" rtlCol="0">
            <a:spAutoFit/>
          </a:bodyPr>
          <a:lstStyle/>
          <a:p>
            <a:r>
              <a:rPr lang="be-BY" sz="2000" dirty="0"/>
              <a:t>3</a:t>
            </a:r>
          </a:p>
        </p:txBody>
      </p:sp>
      <p:cxnSp>
        <p:nvCxnSpPr>
          <p:cNvPr id="8" name="Прямая соединительная линия 7"/>
          <p:cNvCxnSpPr>
            <a:stCxn id="15" idx="6"/>
            <a:endCxn id="17" idx="2"/>
          </p:cNvCxnSpPr>
          <p:nvPr/>
        </p:nvCxnSpPr>
        <p:spPr>
          <a:xfrm>
            <a:off x="2471778" y="968430"/>
            <a:ext cx="100270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a:stCxn id="15" idx="5"/>
            <a:endCxn id="16" idx="1"/>
          </p:cNvCxnSpPr>
          <p:nvPr/>
        </p:nvCxnSpPr>
        <p:spPr>
          <a:xfrm>
            <a:off x="2376870" y="1197558"/>
            <a:ext cx="1192518" cy="141112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a:stCxn id="15" idx="4"/>
            <a:endCxn id="19" idx="0"/>
          </p:cNvCxnSpPr>
          <p:nvPr/>
        </p:nvCxnSpPr>
        <p:spPr>
          <a:xfrm>
            <a:off x="2147742" y="1292466"/>
            <a:ext cx="0" cy="120229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a:stCxn id="19" idx="6"/>
            <a:endCxn id="16" idx="2"/>
          </p:cNvCxnSpPr>
          <p:nvPr/>
        </p:nvCxnSpPr>
        <p:spPr>
          <a:xfrm>
            <a:off x="2471778" y="2818800"/>
            <a:ext cx="1002702" cy="1901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a:stCxn id="16" idx="0"/>
            <a:endCxn id="17" idx="4"/>
          </p:cNvCxnSpPr>
          <p:nvPr/>
        </p:nvCxnSpPr>
        <p:spPr>
          <a:xfrm flipV="1">
            <a:off x="3798516" y="1292466"/>
            <a:ext cx="0" cy="122131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a:stCxn id="18" idx="1"/>
            <a:endCxn id="17" idx="6"/>
          </p:cNvCxnSpPr>
          <p:nvPr/>
        </p:nvCxnSpPr>
        <p:spPr>
          <a:xfrm flipH="1" flipV="1">
            <a:off x="4122552" y="968430"/>
            <a:ext cx="703590" cy="69159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a:stCxn id="18" idx="3"/>
            <a:endCxn id="16" idx="6"/>
          </p:cNvCxnSpPr>
          <p:nvPr/>
        </p:nvCxnSpPr>
        <p:spPr>
          <a:xfrm flipH="1">
            <a:off x="4122552" y="2118279"/>
            <a:ext cx="703590" cy="71953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Овал 14"/>
          <p:cNvSpPr/>
          <p:nvPr/>
        </p:nvSpPr>
        <p:spPr>
          <a:xfrm>
            <a:off x="1823706" y="64439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0</a:t>
            </a:r>
            <a:endParaRPr lang="ru-RU" sz="3200" dirty="0">
              <a:solidFill>
                <a:schemeClr val="tx1"/>
              </a:solidFill>
            </a:endParaRPr>
          </a:p>
        </p:txBody>
      </p:sp>
      <p:sp>
        <p:nvSpPr>
          <p:cNvPr id="16" name="Овал 15"/>
          <p:cNvSpPr/>
          <p:nvPr/>
        </p:nvSpPr>
        <p:spPr>
          <a:xfrm>
            <a:off x="3474480" y="2513778"/>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3</a:t>
            </a:r>
            <a:endParaRPr lang="ru-RU" sz="3200" dirty="0">
              <a:solidFill>
                <a:schemeClr val="tx1"/>
              </a:solidFill>
            </a:endParaRPr>
          </a:p>
        </p:txBody>
      </p:sp>
      <p:sp>
        <p:nvSpPr>
          <p:cNvPr id="17" name="Овал 16"/>
          <p:cNvSpPr/>
          <p:nvPr/>
        </p:nvSpPr>
        <p:spPr>
          <a:xfrm>
            <a:off x="3474480" y="64439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1</a:t>
            </a:r>
            <a:endParaRPr lang="ru-RU" sz="3200" dirty="0">
              <a:solidFill>
                <a:schemeClr val="tx1"/>
              </a:solidFill>
            </a:endParaRPr>
          </a:p>
        </p:txBody>
      </p:sp>
      <p:sp>
        <p:nvSpPr>
          <p:cNvPr id="18" name="Овал 17"/>
          <p:cNvSpPr/>
          <p:nvPr/>
        </p:nvSpPr>
        <p:spPr>
          <a:xfrm>
            <a:off x="4731234" y="1565115"/>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2</a:t>
            </a:r>
            <a:endParaRPr lang="ru-RU" sz="3200" dirty="0">
              <a:solidFill>
                <a:schemeClr val="tx1"/>
              </a:solidFill>
            </a:endParaRPr>
          </a:p>
        </p:txBody>
      </p:sp>
      <p:sp>
        <p:nvSpPr>
          <p:cNvPr id="19" name="Овал 18"/>
          <p:cNvSpPr/>
          <p:nvPr/>
        </p:nvSpPr>
        <p:spPr>
          <a:xfrm>
            <a:off x="1823706" y="2494764"/>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4</a:t>
            </a:r>
            <a:endParaRPr lang="ru-RU" sz="3200" dirty="0">
              <a:solidFill>
                <a:schemeClr val="tx1"/>
              </a:solidFill>
            </a:endParaRPr>
          </a:p>
        </p:txBody>
      </p:sp>
      <p:graphicFrame>
        <p:nvGraphicFramePr>
          <p:cNvPr id="20" name="Таблица 19"/>
          <p:cNvGraphicFramePr>
            <a:graphicFrameLocks noGrp="1"/>
          </p:cNvGraphicFramePr>
          <p:nvPr>
            <p:extLst>
              <p:ext uri="{D42A27DB-BD31-4B8C-83A1-F6EECF244321}">
                <p14:modId xmlns:p14="http://schemas.microsoft.com/office/powerpoint/2010/main" val="2899624225"/>
              </p:ext>
            </p:extLst>
          </p:nvPr>
        </p:nvGraphicFramePr>
        <p:xfrm>
          <a:off x="7080290" y="1317010"/>
          <a:ext cx="3456384" cy="4817322"/>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84400785"/>
                    </a:ext>
                  </a:extLst>
                </a:gridCol>
                <a:gridCol w="576064">
                  <a:extLst>
                    <a:ext uri="{9D8B030D-6E8A-4147-A177-3AD203B41FA5}">
                      <a16:colId xmlns:a16="http://schemas.microsoft.com/office/drawing/2014/main" val="2720675779"/>
                    </a:ext>
                  </a:extLst>
                </a:gridCol>
                <a:gridCol w="576064">
                  <a:extLst>
                    <a:ext uri="{9D8B030D-6E8A-4147-A177-3AD203B41FA5}">
                      <a16:colId xmlns:a16="http://schemas.microsoft.com/office/drawing/2014/main" val="2680956268"/>
                    </a:ext>
                  </a:extLst>
                </a:gridCol>
                <a:gridCol w="576064">
                  <a:extLst>
                    <a:ext uri="{9D8B030D-6E8A-4147-A177-3AD203B41FA5}">
                      <a16:colId xmlns:a16="http://schemas.microsoft.com/office/drawing/2014/main" val="4106968370"/>
                    </a:ext>
                  </a:extLst>
                </a:gridCol>
                <a:gridCol w="576064">
                  <a:extLst>
                    <a:ext uri="{9D8B030D-6E8A-4147-A177-3AD203B41FA5}">
                      <a16:colId xmlns:a16="http://schemas.microsoft.com/office/drawing/2014/main" val="462314499"/>
                    </a:ext>
                  </a:extLst>
                </a:gridCol>
                <a:gridCol w="576064">
                  <a:extLst>
                    <a:ext uri="{9D8B030D-6E8A-4147-A177-3AD203B41FA5}">
                      <a16:colId xmlns:a16="http://schemas.microsoft.com/office/drawing/2014/main" val="671687339"/>
                    </a:ext>
                  </a:extLst>
                </a:gridCol>
              </a:tblGrid>
              <a:tr h="535258">
                <a:tc gridSpan="2">
                  <a:txBody>
                    <a:bodyPr/>
                    <a:lstStyle/>
                    <a:p>
                      <a:pPr algn="ctr"/>
                      <a:r>
                        <a:rPr lang="en-US" sz="2800" b="1" dirty="0" smtClean="0">
                          <a:solidFill>
                            <a:srgbClr val="00B050"/>
                          </a:solidFill>
                        </a:rPr>
                        <a:t>t </a:t>
                      </a:r>
                      <a:r>
                        <a:rPr lang="en-US" sz="2800" b="1" dirty="0" smtClean="0">
                          <a:solidFill>
                            <a:schemeClr val="tx1"/>
                          </a:solidFill>
                        </a:rPr>
                        <a:t>= </a:t>
                      </a:r>
                      <a:r>
                        <a:rPr lang="en-US" sz="2800" dirty="0" smtClean="0"/>
                        <a:t>3</a:t>
                      </a:r>
                      <a:endParaRPr lang="ru-RU" sz="2800" dirty="0"/>
                    </a:p>
                  </a:txBody>
                  <a:tcPr/>
                </a:tc>
                <a:tc hMerge="1">
                  <a:txBody>
                    <a:bodyPr/>
                    <a:lstStyle/>
                    <a:p>
                      <a:pPr algn="ctr"/>
                      <a:endParaRPr lang="ru-RU" sz="2400" dirty="0"/>
                    </a:p>
                  </a:txBody>
                  <a:tcPr/>
                </a:tc>
                <a:tc>
                  <a:txBody>
                    <a:bodyPr/>
                    <a:lstStyle/>
                    <a:p>
                      <a:pPr algn="ctr"/>
                      <a:endParaRPr lang="ru-RU" sz="28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52744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11828262"/>
                  </a:ext>
                </a:extLst>
              </a:tr>
              <a:tr h="535258">
                <a:tc>
                  <a:txBody>
                    <a:bodyPr/>
                    <a:lstStyle/>
                    <a:p>
                      <a:pPr algn="ctr"/>
                      <a:r>
                        <a:rPr lang="en-US" sz="2800" b="1" dirty="0" smtClean="0">
                          <a:solidFill>
                            <a:srgbClr val="00B050"/>
                          </a:solidFill>
                        </a:rPr>
                        <a:t>C</a:t>
                      </a:r>
                      <a:endParaRPr lang="ru-RU" sz="2800" b="1" dirty="0">
                        <a:solidFill>
                          <a:srgbClr val="00B050"/>
                        </a:solidFill>
                      </a:endParaRPr>
                    </a:p>
                  </a:txBody>
                  <a:tcPr/>
                </a:tc>
                <a:tc>
                  <a:txBody>
                    <a:bodyPr/>
                    <a:lstStyle/>
                    <a:p>
                      <a:pPr algn="ctr"/>
                      <a:r>
                        <a:rPr lang="en-US" sz="2800" dirty="0" smtClean="0"/>
                        <a:t>G</a:t>
                      </a:r>
                      <a:endParaRPr lang="ru-RU" sz="2800" dirty="0"/>
                    </a:p>
                  </a:txBody>
                  <a:tcPr/>
                </a:tc>
                <a:tc>
                  <a:txBody>
                    <a:bodyPr/>
                    <a:lstStyle/>
                    <a:p>
                      <a:pPr algn="ctr"/>
                      <a:r>
                        <a:rPr lang="en-US" sz="2800" dirty="0" smtClean="0"/>
                        <a:t>G</a:t>
                      </a:r>
                      <a:endParaRPr lang="ru-RU" sz="2800" dirty="0"/>
                    </a:p>
                  </a:txBody>
                  <a:tcPr/>
                </a:tc>
                <a:tc>
                  <a:txBody>
                    <a:bodyPr/>
                    <a:lstStyle/>
                    <a:p>
                      <a:pPr algn="ctr"/>
                      <a:r>
                        <a:rPr lang="en-US" sz="2800" dirty="0" smtClean="0"/>
                        <a:t>G</a:t>
                      </a:r>
                      <a:endParaRPr lang="ru-RU" sz="2800" dirty="0"/>
                    </a:p>
                  </a:txBody>
                  <a:tcPr/>
                </a:tc>
                <a:tc>
                  <a:txBody>
                    <a:bodyPr/>
                    <a:lstStyle/>
                    <a:p>
                      <a:pPr algn="ctr"/>
                      <a:r>
                        <a:rPr lang="en-US" sz="2800" dirty="0" smtClean="0"/>
                        <a:t>W</a:t>
                      </a:r>
                      <a:endParaRPr lang="ru-RU" sz="2800" dirty="0"/>
                    </a:p>
                  </a:txBody>
                  <a:tcPr/>
                </a:tc>
                <a:tc>
                  <a:txBody>
                    <a:bodyPr/>
                    <a:lstStyle/>
                    <a:p>
                      <a:pPr algn="ctr"/>
                      <a:r>
                        <a:rPr lang="en-US" sz="2800" dirty="0" smtClean="0"/>
                        <a:t>W</a:t>
                      </a:r>
                      <a:endParaRPr lang="ru-RU" sz="2800" dirty="0"/>
                    </a:p>
                  </a:txBody>
                  <a:tcPr/>
                </a:tc>
                <a:extLst>
                  <a:ext uri="{0D108BD9-81ED-4DB2-BD59-A6C34878D82A}">
                    <a16:rowId xmlns:a16="http://schemas.microsoft.com/office/drawing/2014/main" val="2405114374"/>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49772446"/>
                  </a:ext>
                </a:extLst>
              </a:tr>
              <a:tr h="535258">
                <a:tc>
                  <a:txBody>
                    <a:bodyPr/>
                    <a:lstStyle/>
                    <a:p>
                      <a:pPr algn="ctr"/>
                      <a:r>
                        <a:rPr lang="en-US" sz="2800" b="1" dirty="0" smtClean="0">
                          <a:solidFill>
                            <a:srgbClr val="00B050"/>
                          </a:solidFill>
                        </a:rPr>
                        <a:t>D</a:t>
                      </a:r>
                      <a:endParaRPr lang="ru-RU" sz="2800" b="1" dirty="0">
                        <a:solidFill>
                          <a:srgbClr val="00B050"/>
                        </a:solidFill>
                      </a:endParaRPr>
                    </a:p>
                  </a:txBody>
                  <a:tcPr/>
                </a:tc>
                <a:tc>
                  <a:txBody>
                    <a:bodyPr/>
                    <a:lstStyle/>
                    <a:p>
                      <a:pPr algn="ctr"/>
                      <a:r>
                        <a:rPr lang="en-US" sz="2800" dirty="0" smtClean="0"/>
                        <a:t>1</a:t>
                      </a:r>
                      <a:endParaRPr lang="ru-RU" sz="2800" dirty="0"/>
                    </a:p>
                  </a:txBody>
                  <a:tcPr/>
                </a:tc>
                <a:tc>
                  <a:txBody>
                    <a:bodyPr/>
                    <a:lstStyle/>
                    <a:p>
                      <a:pPr algn="ctr"/>
                      <a:r>
                        <a:rPr lang="en-US" sz="2800" dirty="0" smtClean="0"/>
                        <a:t>2</a:t>
                      </a:r>
                      <a:endParaRPr lang="ru-RU" sz="2800" dirty="0"/>
                    </a:p>
                  </a:txBody>
                  <a:tcPr/>
                </a:tc>
                <a:tc>
                  <a:txBody>
                    <a:bodyPr/>
                    <a:lstStyle/>
                    <a:p>
                      <a:pPr algn="ctr"/>
                      <a:r>
                        <a:rPr lang="en-US" sz="2800" dirty="0" smtClean="0"/>
                        <a:t>3</a:t>
                      </a:r>
                      <a:endParaRPr lang="ru-RU" sz="2800" dirty="0"/>
                    </a:p>
                  </a:txBody>
                  <a:tcPr/>
                </a:tc>
                <a:tc>
                  <a:txBody>
                    <a:bodyPr/>
                    <a:lstStyle/>
                    <a:p>
                      <a:pPr algn="ctr"/>
                      <a:r>
                        <a:rPr lang="en-US" sz="2800" dirty="0" smtClean="0"/>
                        <a:t>I</a:t>
                      </a:r>
                      <a:endParaRPr lang="ru-RU" sz="2800" dirty="0"/>
                    </a:p>
                  </a:txBody>
                  <a:tcPr/>
                </a:tc>
                <a:tc>
                  <a:txBody>
                    <a:bodyPr/>
                    <a:lstStyle/>
                    <a:p>
                      <a:pPr algn="ctr"/>
                      <a:r>
                        <a:rPr lang="en-US" sz="2800" dirty="0" smtClean="0"/>
                        <a:t>I</a:t>
                      </a:r>
                      <a:endParaRPr lang="ru-RU" sz="2800" dirty="0"/>
                    </a:p>
                  </a:txBody>
                  <a:tcPr/>
                </a:tc>
                <a:extLst>
                  <a:ext uri="{0D108BD9-81ED-4DB2-BD59-A6C34878D82A}">
                    <a16:rowId xmlns:a16="http://schemas.microsoft.com/office/drawing/2014/main" val="3363471203"/>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89870956"/>
                  </a:ext>
                </a:extLst>
              </a:tr>
              <a:tr h="535258">
                <a:tc>
                  <a:txBody>
                    <a:bodyPr/>
                    <a:lstStyle/>
                    <a:p>
                      <a:pPr algn="ctr"/>
                      <a:r>
                        <a:rPr lang="en-US" sz="2800" b="1" dirty="0" smtClean="0">
                          <a:solidFill>
                            <a:srgbClr val="00B050"/>
                          </a:solidFill>
                        </a:rPr>
                        <a:t>P</a:t>
                      </a:r>
                      <a:endParaRPr lang="ru-RU" sz="2800" b="1" dirty="0">
                        <a:solidFill>
                          <a:srgbClr val="00B050"/>
                        </a:solidFill>
                      </a:endParaRPr>
                    </a:p>
                  </a:txBody>
                  <a:tcPr/>
                </a:tc>
                <a:tc>
                  <a:txBody>
                    <a:bodyPr/>
                    <a:lstStyle/>
                    <a:p>
                      <a:pPr algn="ctr"/>
                      <a:r>
                        <a:rPr lang="en-US" sz="2800" dirty="0" smtClean="0"/>
                        <a:t>N</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1</a:t>
                      </a:r>
                      <a:endParaRPr lang="ru-RU" sz="2800" dirty="0"/>
                    </a:p>
                  </a:txBody>
                  <a:tcPr/>
                </a:tc>
                <a:tc>
                  <a:txBody>
                    <a:bodyPr/>
                    <a:lstStyle/>
                    <a:p>
                      <a:pPr algn="ctr"/>
                      <a:r>
                        <a:rPr lang="en-US" sz="2800" dirty="0" smtClean="0"/>
                        <a:t>N</a:t>
                      </a:r>
                      <a:endParaRPr lang="ru-RU" sz="2800" dirty="0"/>
                    </a:p>
                  </a:txBody>
                  <a:tcPr/>
                </a:tc>
                <a:tc>
                  <a:txBody>
                    <a:bodyPr/>
                    <a:lstStyle/>
                    <a:p>
                      <a:pPr algn="ctr"/>
                      <a:r>
                        <a:rPr lang="en-US" sz="2800" dirty="0" smtClean="0"/>
                        <a:t>N</a:t>
                      </a:r>
                      <a:endParaRPr lang="ru-RU" sz="2800" dirty="0"/>
                    </a:p>
                  </a:txBody>
                  <a:tcPr/>
                </a:tc>
                <a:extLst>
                  <a:ext uri="{0D108BD9-81ED-4DB2-BD59-A6C34878D82A}">
                    <a16:rowId xmlns:a16="http://schemas.microsoft.com/office/drawing/2014/main" val="33377117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466842173"/>
                  </a:ext>
                </a:extLst>
              </a:tr>
              <a:tr h="535258">
                <a:tc>
                  <a:txBody>
                    <a:bodyPr/>
                    <a:lstStyle/>
                    <a:p>
                      <a:pPr algn="ctr"/>
                      <a:r>
                        <a:rPr lang="en-US" sz="2800" b="1" dirty="0" smtClean="0">
                          <a:solidFill>
                            <a:srgbClr val="00B050"/>
                          </a:solidFill>
                        </a:rPr>
                        <a:t>F</a:t>
                      </a:r>
                      <a:endParaRPr lang="ru-RU" sz="2800" b="1" dirty="0">
                        <a:solidFill>
                          <a:srgbClr val="00B050"/>
                        </a:solidFill>
                      </a:endParaRPr>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extLst>
                  <a:ext uri="{0D108BD9-81ED-4DB2-BD59-A6C34878D82A}">
                    <a16:rowId xmlns:a16="http://schemas.microsoft.com/office/drawing/2014/main" val="142533529"/>
                  </a:ext>
                </a:extLst>
              </a:tr>
            </a:tbl>
          </a:graphicData>
        </a:graphic>
      </p:graphicFrame>
      <p:cxnSp>
        <p:nvCxnSpPr>
          <p:cNvPr id="21" name="Скругленная соединительная линия 20"/>
          <p:cNvCxnSpPr>
            <a:stCxn id="19" idx="4"/>
            <a:endCxn id="19" idx="2"/>
          </p:cNvCxnSpPr>
          <p:nvPr/>
        </p:nvCxnSpPr>
        <p:spPr>
          <a:xfrm rot="5400000" flipH="1">
            <a:off x="1823706" y="2818800"/>
            <a:ext cx="324036" cy="324036"/>
          </a:xfrm>
          <a:prstGeom prst="curvedConnector4">
            <a:avLst>
              <a:gd name="adj1" fmla="val -159661"/>
              <a:gd name="adj2" fmla="val 252235"/>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596957"/>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Прямая соединительная линия 8"/>
          <p:cNvCxnSpPr>
            <a:stCxn id="16" idx="6"/>
            <a:endCxn id="18" idx="2"/>
          </p:cNvCxnSpPr>
          <p:nvPr/>
        </p:nvCxnSpPr>
        <p:spPr>
          <a:xfrm>
            <a:off x="2471778" y="968430"/>
            <a:ext cx="100270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a:stCxn id="16" idx="5"/>
            <a:endCxn id="17" idx="1"/>
          </p:cNvCxnSpPr>
          <p:nvPr/>
        </p:nvCxnSpPr>
        <p:spPr>
          <a:xfrm>
            <a:off x="2376870" y="1197558"/>
            <a:ext cx="1192518" cy="141112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a:stCxn id="16" idx="4"/>
            <a:endCxn id="20" idx="0"/>
          </p:cNvCxnSpPr>
          <p:nvPr/>
        </p:nvCxnSpPr>
        <p:spPr>
          <a:xfrm>
            <a:off x="2147742" y="1292466"/>
            <a:ext cx="0" cy="120229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a:stCxn id="20" idx="6"/>
            <a:endCxn id="17" idx="2"/>
          </p:cNvCxnSpPr>
          <p:nvPr/>
        </p:nvCxnSpPr>
        <p:spPr>
          <a:xfrm>
            <a:off x="2471778" y="2818800"/>
            <a:ext cx="1002702" cy="1901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a:stCxn id="17" idx="0"/>
            <a:endCxn id="18" idx="4"/>
          </p:cNvCxnSpPr>
          <p:nvPr/>
        </p:nvCxnSpPr>
        <p:spPr>
          <a:xfrm flipV="1">
            <a:off x="3798516" y="1292466"/>
            <a:ext cx="0" cy="122131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a:stCxn id="19" idx="1"/>
            <a:endCxn id="18" idx="6"/>
          </p:cNvCxnSpPr>
          <p:nvPr/>
        </p:nvCxnSpPr>
        <p:spPr>
          <a:xfrm flipH="1" flipV="1">
            <a:off x="4122552" y="968430"/>
            <a:ext cx="703590" cy="69159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a:stCxn id="19" idx="3"/>
            <a:endCxn id="17" idx="6"/>
          </p:cNvCxnSpPr>
          <p:nvPr/>
        </p:nvCxnSpPr>
        <p:spPr>
          <a:xfrm flipH="1">
            <a:off x="4122552" y="2118279"/>
            <a:ext cx="703590" cy="71953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Овал 15"/>
          <p:cNvSpPr/>
          <p:nvPr/>
        </p:nvSpPr>
        <p:spPr>
          <a:xfrm>
            <a:off x="1823706" y="64439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0</a:t>
            </a:r>
            <a:endParaRPr lang="ru-RU" sz="3200" dirty="0">
              <a:solidFill>
                <a:schemeClr val="tx1"/>
              </a:solidFill>
            </a:endParaRPr>
          </a:p>
        </p:txBody>
      </p:sp>
      <p:sp>
        <p:nvSpPr>
          <p:cNvPr id="17" name="Овал 16"/>
          <p:cNvSpPr/>
          <p:nvPr/>
        </p:nvSpPr>
        <p:spPr>
          <a:xfrm>
            <a:off x="3474480" y="2513778"/>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3</a:t>
            </a:r>
            <a:endParaRPr lang="ru-RU" sz="3200" dirty="0">
              <a:solidFill>
                <a:schemeClr val="tx1"/>
              </a:solidFill>
            </a:endParaRPr>
          </a:p>
        </p:txBody>
      </p:sp>
      <p:sp>
        <p:nvSpPr>
          <p:cNvPr id="18" name="Овал 17"/>
          <p:cNvSpPr/>
          <p:nvPr/>
        </p:nvSpPr>
        <p:spPr>
          <a:xfrm>
            <a:off x="3474480" y="64439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1</a:t>
            </a:r>
            <a:endParaRPr lang="ru-RU" sz="3200" dirty="0">
              <a:solidFill>
                <a:schemeClr val="tx1"/>
              </a:solidFill>
            </a:endParaRPr>
          </a:p>
        </p:txBody>
      </p:sp>
      <p:sp>
        <p:nvSpPr>
          <p:cNvPr id="19" name="Овал 18"/>
          <p:cNvSpPr/>
          <p:nvPr/>
        </p:nvSpPr>
        <p:spPr>
          <a:xfrm>
            <a:off x="4731234" y="1565115"/>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2</a:t>
            </a:r>
            <a:endParaRPr lang="ru-RU" sz="3200" dirty="0">
              <a:solidFill>
                <a:schemeClr val="tx1"/>
              </a:solidFill>
            </a:endParaRPr>
          </a:p>
        </p:txBody>
      </p:sp>
      <p:sp>
        <p:nvSpPr>
          <p:cNvPr id="20" name="Овал 19"/>
          <p:cNvSpPr/>
          <p:nvPr/>
        </p:nvSpPr>
        <p:spPr>
          <a:xfrm>
            <a:off x="1823706" y="2494764"/>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4</a:t>
            </a:r>
            <a:endParaRPr lang="ru-RU" sz="3200" dirty="0">
              <a:solidFill>
                <a:schemeClr val="tx1"/>
              </a:solidFill>
            </a:endParaRPr>
          </a:p>
        </p:txBody>
      </p:sp>
      <p:graphicFrame>
        <p:nvGraphicFramePr>
          <p:cNvPr id="21" name="Таблица 20"/>
          <p:cNvGraphicFramePr>
            <a:graphicFrameLocks noGrp="1"/>
          </p:cNvGraphicFramePr>
          <p:nvPr>
            <p:extLst>
              <p:ext uri="{D42A27DB-BD31-4B8C-83A1-F6EECF244321}">
                <p14:modId xmlns:p14="http://schemas.microsoft.com/office/powerpoint/2010/main" val="142732872"/>
              </p:ext>
            </p:extLst>
          </p:nvPr>
        </p:nvGraphicFramePr>
        <p:xfrm>
          <a:off x="7080290" y="1317010"/>
          <a:ext cx="3456384" cy="4817322"/>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84400785"/>
                    </a:ext>
                  </a:extLst>
                </a:gridCol>
                <a:gridCol w="576064">
                  <a:extLst>
                    <a:ext uri="{9D8B030D-6E8A-4147-A177-3AD203B41FA5}">
                      <a16:colId xmlns:a16="http://schemas.microsoft.com/office/drawing/2014/main" val="2720675779"/>
                    </a:ext>
                  </a:extLst>
                </a:gridCol>
                <a:gridCol w="576064">
                  <a:extLst>
                    <a:ext uri="{9D8B030D-6E8A-4147-A177-3AD203B41FA5}">
                      <a16:colId xmlns:a16="http://schemas.microsoft.com/office/drawing/2014/main" val="2680956268"/>
                    </a:ext>
                  </a:extLst>
                </a:gridCol>
                <a:gridCol w="576064">
                  <a:extLst>
                    <a:ext uri="{9D8B030D-6E8A-4147-A177-3AD203B41FA5}">
                      <a16:colId xmlns:a16="http://schemas.microsoft.com/office/drawing/2014/main" val="4106968370"/>
                    </a:ext>
                  </a:extLst>
                </a:gridCol>
                <a:gridCol w="576064">
                  <a:extLst>
                    <a:ext uri="{9D8B030D-6E8A-4147-A177-3AD203B41FA5}">
                      <a16:colId xmlns:a16="http://schemas.microsoft.com/office/drawing/2014/main" val="462314499"/>
                    </a:ext>
                  </a:extLst>
                </a:gridCol>
                <a:gridCol w="576064">
                  <a:extLst>
                    <a:ext uri="{9D8B030D-6E8A-4147-A177-3AD203B41FA5}">
                      <a16:colId xmlns:a16="http://schemas.microsoft.com/office/drawing/2014/main" val="671687339"/>
                    </a:ext>
                  </a:extLst>
                </a:gridCol>
              </a:tblGrid>
              <a:tr h="535258">
                <a:tc gridSpan="2">
                  <a:txBody>
                    <a:bodyPr/>
                    <a:lstStyle/>
                    <a:p>
                      <a:pPr algn="ctr"/>
                      <a:r>
                        <a:rPr lang="en-US" sz="2800" b="1" dirty="0" smtClean="0">
                          <a:solidFill>
                            <a:srgbClr val="00B050"/>
                          </a:solidFill>
                        </a:rPr>
                        <a:t>t </a:t>
                      </a:r>
                      <a:r>
                        <a:rPr lang="en-US" sz="2800" b="1" dirty="0" smtClean="0">
                          <a:solidFill>
                            <a:schemeClr val="tx1"/>
                          </a:solidFill>
                        </a:rPr>
                        <a:t>= </a:t>
                      </a:r>
                      <a:r>
                        <a:rPr lang="en-US" sz="2800" dirty="0" smtClean="0"/>
                        <a:t>4</a:t>
                      </a:r>
                      <a:endParaRPr lang="ru-RU" sz="2800" dirty="0"/>
                    </a:p>
                  </a:txBody>
                  <a:tcPr/>
                </a:tc>
                <a:tc hMerge="1">
                  <a:txBody>
                    <a:bodyPr/>
                    <a:lstStyle/>
                    <a:p>
                      <a:pPr algn="ctr"/>
                      <a:endParaRPr lang="ru-RU" sz="2400" dirty="0"/>
                    </a:p>
                  </a:txBody>
                  <a:tcPr/>
                </a:tc>
                <a:tc>
                  <a:txBody>
                    <a:bodyPr/>
                    <a:lstStyle/>
                    <a:p>
                      <a:pPr algn="ctr"/>
                      <a:endParaRPr lang="ru-RU" sz="28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52744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11828262"/>
                  </a:ext>
                </a:extLst>
              </a:tr>
              <a:tr h="535258">
                <a:tc>
                  <a:txBody>
                    <a:bodyPr/>
                    <a:lstStyle/>
                    <a:p>
                      <a:pPr algn="ctr"/>
                      <a:r>
                        <a:rPr lang="en-US" sz="2800" b="1" dirty="0" smtClean="0">
                          <a:solidFill>
                            <a:srgbClr val="00B050"/>
                          </a:solidFill>
                        </a:rPr>
                        <a:t>C</a:t>
                      </a:r>
                      <a:endParaRPr lang="ru-RU" sz="2800" b="1" dirty="0">
                        <a:solidFill>
                          <a:srgbClr val="00B050"/>
                        </a:solidFill>
                      </a:endParaRPr>
                    </a:p>
                  </a:txBody>
                  <a:tcPr/>
                </a:tc>
                <a:tc>
                  <a:txBody>
                    <a:bodyPr/>
                    <a:lstStyle/>
                    <a:p>
                      <a:pPr algn="ctr"/>
                      <a:r>
                        <a:rPr lang="en-US" sz="2800" dirty="0" smtClean="0"/>
                        <a:t>G</a:t>
                      </a:r>
                      <a:endParaRPr lang="ru-RU" sz="2800" dirty="0"/>
                    </a:p>
                  </a:txBody>
                  <a:tcPr/>
                </a:tc>
                <a:tc>
                  <a:txBody>
                    <a:bodyPr/>
                    <a:lstStyle/>
                    <a:p>
                      <a:pPr algn="ctr"/>
                      <a:r>
                        <a:rPr lang="en-US" sz="2800" dirty="0" smtClean="0"/>
                        <a:t>G</a:t>
                      </a:r>
                      <a:endParaRPr lang="ru-RU" sz="2800" dirty="0"/>
                    </a:p>
                  </a:txBody>
                  <a:tcPr/>
                </a:tc>
                <a:tc>
                  <a:txBody>
                    <a:bodyPr/>
                    <a:lstStyle/>
                    <a:p>
                      <a:pPr algn="ctr"/>
                      <a:r>
                        <a:rPr lang="en-US" sz="2800" dirty="0" smtClean="0"/>
                        <a:t>G</a:t>
                      </a:r>
                      <a:endParaRPr lang="ru-RU" sz="2800" dirty="0"/>
                    </a:p>
                  </a:txBody>
                  <a:tcPr/>
                </a:tc>
                <a:tc>
                  <a:txBody>
                    <a:bodyPr/>
                    <a:lstStyle/>
                    <a:p>
                      <a:pPr algn="ctr"/>
                      <a:r>
                        <a:rPr lang="en-US" sz="2800" dirty="0" smtClean="0"/>
                        <a:t>G</a:t>
                      </a:r>
                      <a:endParaRPr lang="ru-RU" sz="2800" dirty="0"/>
                    </a:p>
                  </a:txBody>
                  <a:tcPr/>
                </a:tc>
                <a:tc>
                  <a:txBody>
                    <a:bodyPr/>
                    <a:lstStyle/>
                    <a:p>
                      <a:pPr algn="ctr"/>
                      <a:r>
                        <a:rPr lang="en-US" sz="2800" dirty="0" smtClean="0"/>
                        <a:t>W</a:t>
                      </a:r>
                      <a:endParaRPr lang="ru-RU" sz="2800" dirty="0"/>
                    </a:p>
                  </a:txBody>
                  <a:tcPr/>
                </a:tc>
                <a:extLst>
                  <a:ext uri="{0D108BD9-81ED-4DB2-BD59-A6C34878D82A}">
                    <a16:rowId xmlns:a16="http://schemas.microsoft.com/office/drawing/2014/main" val="2405114374"/>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49772446"/>
                  </a:ext>
                </a:extLst>
              </a:tr>
              <a:tr h="535258">
                <a:tc>
                  <a:txBody>
                    <a:bodyPr/>
                    <a:lstStyle/>
                    <a:p>
                      <a:pPr algn="ctr"/>
                      <a:r>
                        <a:rPr lang="en-US" sz="2800" b="1" dirty="0" smtClean="0">
                          <a:solidFill>
                            <a:srgbClr val="00B050"/>
                          </a:solidFill>
                        </a:rPr>
                        <a:t>D</a:t>
                      </a:r>
                      <a:endParaRPr lang="ru-RU" sz="2800" b="1" dirty="0">
                        <a:solidFill>
                          <a:srgbClr val="00B050"/>
                        </a:solidFill>
                      </a:endParaRPr>
                    </a:p>
                  </a:txBody>
                  <a:tcPr/>
                </a:tc>
                <a:tc>
                  <a:txBody>
                    <a:bodyPr/>
                    <a:lstStyle/>
                    <a:p>
                      <a:pPr algn="ctr"/>
                      <a:r>
                        <a:rPr lang="en-US" sz="2800" dirty="0" smtClean="0"/>
                        <a:t>1</a:t>
                      </a:r>
                      <a:endParaRPr lang="ru-RU" sz="2800" dirty="0"/>
                    </a:p>
                  </a:txBody>
                  <a:tcPr/>
                </a:tc>
                <a:tc>
                  <a:txBody>
                    <a:bodyPr/>
                    <a:lstStyle/>
                    <a:p>
                      <a:pPr algn="ctr"/>
                      <a:r>
                        <a:rPr lang="en-US" sz="2800" dirty="0" smtClean="0"/>
                        <a:t>2</a:t>
                      </a:r>
                      <a:endParaRPr lang="ru-RU" sz="2800" dirty="0"/>
                    </a:p>
                  </a:txBody>
                  <a:tcPr/>
                </a:tc>
                <a:tc>
                  <a:txBody>
                    <a:bodyPr/>
                    <a:lstStyle/>
                    <a:p>
                      <a:pPr algn="ctr"/>
                      <a:r>
                        <a:rPr lang="en-US" sz="2800" dirty="0" smtClean="0"/>
                        <a:t>3</a:t>
                      </a:r>
                      <a:endParaRPr lang="ru-RU" sz="2800" dirty="0"/>
                    </a:p>
                  </a:txBody>
                  <a:tcPr/>
                </a:tc>
                <a:tc>
                  <a:txBody>
                    <a:bodyPr/>
                    <a:lstStyle/>
                    <a:p>
                      <a:pPr algn="ctr"/>
                      <a:r>
                        <a:rPr lang="en-US" sz="2800" dirty="0" smtClean="0"/>
                        <a:t>4</a:t>
                      </a:r>
                      <a:endParaRPr lang="ru-RU" sz="2800" dirty="0"/>
                    </a:p>
                  </a:txBody>
                  <a:tcPr/>
                </a:tc>
                <a:tc>
                  <a:txBody>
                    <a:bodyPr/>
                    <a:lstStyle/>
                    <a:p>
                      <a:pPr algn="ctr"/>
                      <a:r>
                        <a:rPr lang="en-US" sz="2800" dirty="0" smtClean="0"/>
                        <a:t>I</a:t>
                      </a:r>
                      <a:endParaRPr lang="ru-RU" sz="2800" dirty="0"/>
                    </a:p>
                  </a:txBody>
                  <a:tcPr/>
                </a:tc>
                <a:extLst>
                  <a:ext uri="{0D108BD9-81ED-4DB2-BD59-A6C34878D82A}">
                    <a16:rowId xmlns:a16="http://schemas.microsoft.com/office/drawing/2014/main" val="3363471203"/>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89870956"/>
                  </a:ext>
                </a:extLst>
              </a:tr>
              <a:tr h="535258">
                <a:tc>
                  <a:txBody>
                    <a:bodyPr/>
                    <a:lstStyle/>
                    <a:p>
                      <a:pPr algn="ctr"/>
                      <a:r>
                        <a:rPr lang="en-US" sz="2800" b="1" dirty="0" smtClean="0">
                          <a:solidFill>
                            <a:srgbClr val="00B050"/>
                          </a:solidFill>
                        </a:rPr>
                        <a:t>P</a:t>
                      </a:r>
                      <a:endParaRPr lang="ru-RU" sz="2800" b="1" dirty="0">
                        <a:solidFill>
                          <a:srgbClr val="00B050"/>
                        </a:solidFill>
                      </a:endParaRPr>
                    </a:p>
                  </a:txBody>
                  <a:tcPr/>
                </a:tc>
                <a:tc>
                  <a:txBody>
                    <a:bodyPr/>
                    <a:lstStyle/>
                    <a:p>
                      <a:pPr algn="ctr"/>
                      <a:r>
                        <a:rPr lang="en-US" sz="2800" dirty="0" smtClean="0"/>
                        <a:t>N</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1</a:t>
                      </a:r>
                      <a:endParaRPr lang="ru-RU" sz="2800" dirty="0"/>
                    </a:p>
                  </a:txBody>
                  <a:tcPr/>
                </a:tc>
                <a:tc>
                  <a:txBody>
                    <a:bodyPr/>
                    <a:lstStyle/>
                    <a:p>
                      <a:pPr algn="ctr"/>
                      <a:r>
                        <a:rPr lang="en-US" sz="2800" dirty="0" smtClean="0"/>
                        <a:t>2</a:t>
                      </a:r>
                      <a:endParaRPr lang="ru-RU" sz="2800" dirty="0"/>
                    </a:p>
                  </a:txBody>
                  <a:tcPr/>
                </a:tc>
                <a:tc>
                  <a:txBody>
                    <a:bodyPr/>
                    <a:lstStyle/>
                    <a:p>
                      <a:pPr algn="ctr"/>
                      <a:r>
                        <a:rPr lang="en-US" sz="2800" dirty="0" smtClean="0"/>
                        <a:t>N</a:t>
                      </a:r>
                      <a:endParaRPr lang="ru-RU" sz="2800" dirty="0"/>
                    </a:p>
                  </a:txBody>
                  <a:tcPr/>
                </a:tc>
                <a:extLst>
                  <a:ext uri="{0D108BD9-81ED-4DB2-BD59-A6C34878D82A}">
                    <a16:rowId xmlns:a16="http://schemas.microsoft.com/office/drawing/2014/main" val="33377117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466842173"/>
                  </a:ext>
                </a:extLst>
              </a:tr>
              <a:tr h="535258">
                <a:tc>
                  <a:txBody>
                    <a:bodyPr/>
                    <a:lstStyle/>
                    <a:p>
                      <a:pPr algn="ctr"/>
                      <a:r>
                        <a:rPr lang="en-US" sz="2800" b="1" dirty="0" smtClean="0">
                          <a:solidFill>
                            <a:srgbClr val="00B050"/>
                          </a:solidFill>
                        </a:rPr>
                        <a:t>F</a:t>
                      </a:r>
                      <a:endParaRPr lang="ru-RU" sz="2800" b="1" dirty="0">
                        <a:solidFill>
                          <a:srgbClr val="00B050"/>
                        </a:solidFill>
                      </a:endParaRPr>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extLst>
                  <a:ext uri="{0D108BD9-81ED-4DB2-BD59-A6C34878D82A}">
                    <a16:rowId xmlns:a16="http://schemas.microsoft.com/office/drawing/2014/main" val="142533529"/>
                  </a:ext>
                </a:extLst>
              </a:tr>
            </a:tbl>
          </a:graphicData>
        </a:graphic>
      </p:graphicFrame>
      <p:cxnSp>
        <p:nvCxnSpPr>
          <p:cNvPr id="22" name="Скругленная соединительная линия 21"/>
          <p:cNvCxnSpPr>
            <a:stCxn id="20" idx="4"/>
            <a:endCxn id="20" idx="2"/>
          </p:cNvCxnSpPr>
          <p:nvPr/>
        </p:nvCxnSpPr>
        <p:spPr>
          <a:xfrm rot="5400000" flipH="1">
            <a:off x="1823706" y="2818800"/>
            <a:ext cx="324036" cy="324036"/>
          </a:xfrm>
          <a:prstGeom prst="curvedConnector4">
            <a:avLst>
              <a:gd name="adj1" fmla="val -159661"/>
              <a:gd name="adj2" fmla="val 252235"/>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5373235"/>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Прямая соединительная линия 9"/>
          <p:cNvCxnSpPr>
            <a:stCxn id="17" idx="6"/>
            <a:endCxn id="19" idx="2"/>
          </p:cNvCxnSpPr>
          <p:nvPr/>
        </p:nvCxnSpPr>
        <p:spPr>
          <a:xfrm>
            <a:off x="2471778" y="968430"/>
            <a:ext cx="100270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a:stCxn id="17" idx="5"/>
            <a:endCxn id="18" idx="1"/>
          </p:cNvCxnSpPr>
          <p:nvPr/>
        </p:nvCxnSpPr>
        <p:spPr>
          <a:xfrm>
            <a:off x="2376870" y="1197558"/>
            <a:ext cx="1192518" cy="141112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a:stCxn id="17" idx="4"/>
            <a:endCxn id="21" idx="0"/>
          </p:cNvCxnSpPr>
          <p:nvPr/>
        </p:nvCxnSpPr>
        <p:spPr>
          <a:xfrm>
            <a:off x="2147742" y="1292466"/>
            <a:ext cx="0" cy="120229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a:stCxn id="21" idx="6"/>
            <a:endCxn id="18" idx="2"/>
          </p:cNvCxnSpPr>
          <p:nvPr/>
        </p:nvCxnSpPr>
        <p:spPr>
          <a:xfrm>
            <a:off x="2471778" y="2818800"/>
            <a:ext cx="1002702" cy="1901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a:stCxn id="18" idx="0"/>
            <a:endCxn id="19" idx="4"/>
          </p:cNvCxnSpPr>
          <p:nvPr/>
        </p:nvCxnSpPr>
        <p:spPr>
          <a:xfrm flipV="1">
            <a:off x="3798516" y="1292466"/>
            <a:ext cx="0" cy="122131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a:stCxn id="20" idx="1"/>
            <a:endCxn id="19" idx="6"/>
          </p:cNvCxnSpPr>
          <p:nvPr/>
        </p:nvCxnSpPr>
        <p:spPr>
          <a:xfrm flipH="1" flipV="1">
            <a:off x="4122552" y="968430"/>
            <a:ext cx="703590" cy="69159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a:stCxn id="20" idx="3"/>
            <a:endCxn id="18" idx="6"/>
          </p:cNvCxnSpPr>
          <p:nvPr/>
        </p:nvCxnSpPr>
        <p:spPr>
          <a:xfrm flipH="1">
            <a:off x="4122552" y="2118279"/>
            <a:ext cx="703590" cy="71953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Овал 16"/>
          <p:cNvSpPr/>
          <p:nvPr/>
        </p:nvSpPr>
        <p:spPr>
          <a:xfrm>
            <a:off x="1823706" y="64439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0</a:t>
            </a:r>
            <a:endParaRPr lang="ru-RU" sz="3200" dirty="0">
              <a:solidFill>
                <a:schemeClr val="tx1"/>
              </a:solidFill>
            </a:endParaRPr>
          </a:p>
        </p:txBody>
      </p:sp>
      <p:sp>
        <p:nvSpPr>
          <p:cNvPr id="18" name="Овал 17"/>
          <p:cNvSpPr/>
          <p:nvPr/>
        </p:nvSpPr>
        <p:spPr>
          <a:xfrm>
            <a:off x="3474480" y="2513778"/>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3</a:t>
            </a:r>
            <a:endParaRPr lang="ru-RU" sz="3200" dirty="0">
              <a:solidFill>
                <a:schemeClr val="tx1"/>
              </a:solidFill>
            </a:endParaRPr>
          </a:p>
        </p:txBody>
      </p:sp>
      <p:sp>
        <p:nvSpPr>
          <p:cNvPr id="19" name="Овал 18"/>
          <p:cNvSpPr/>
          <p:nvPr/>
        </p:nvSpPr>
        <p:spPr>
          <a:xfrm>
            <a:off x="3474480" y="64439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1</a:t>
            </a:r>
            <a:endParaRPr lang="ru-RU" sz="3200" dirty="0">
              <a:solidFill>
                <a:schemeClr val="tx1"/>
              </a:solidFill>
            </a:endParaRPr>
          </a:p>
        </p:txBody>
      </p:sp>
      <p:sp>
        <p:nvSpPr>
          <p:cNvPr id="20" name="Овал 19"/>
          <p:cNvSpPr/>
          <p:nvPr/>
        </p:nvSpPr>
        <p:spPr>
          <a:xfrm>
            <a:off x="4731234" y="1565115"/>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2</a:t>
            </a:r>
            <a:endParaRPr lang="ru-RU" sz="3200" dirty="0">
              <a:solidFill>
                <a:schemeClr val="tx1"/>
              </a:solidFill>
            </a:endParaRPr>
          </a:p>
        </p:txBody>
      </p:sp>
      <p:sp>
        <p:nvSpPr>
          <p:cNvPr id="21" name="Овал 20"/>
          <p:cNvSpPr/>
          <p:nvPr/>
        </p:nvSpPr>
        <p:spPr>
          <a:xfrm>
            <a:off x="1823706" y="249476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4</a:t>
            </a:r>
            <a:endParaRPr lang="ru-RU" sz="3200" dirty="0">
              <a:solidFill>
                <a:schemeClr val="tx1"/>
              </a:solidFill>
            </a:endParaRPr>
          </a:p>
        </p:txBody>
      </p:sp>
      <p:graphicFrame>
        <p:nvGraphicFramePr>
          <p:cNvPr id="22" name="Таблица 21"/>
          <p:cNvGraphicFramePr>
            <a:graphicFrameLocks noGrp="1"/>
          </p:cNvGraphicFramePr>
          <p:nvPr>
            <p:extLst>
              <p:ext uri="{D42A27DB-BD31-4B8C-83A1-F6EECF244321}">
                <p14:modId xmlns:p14="http://schemas.microsoft.com/office/powerpoint/2010/main" val="2719353627"/>
              </p:ext>
            </p:extLst>
          </p:nvPr>
        </p:nvGraphicFramePr>
        <p:xfrm>
          <a:off x="7080290" y="1317010"/>
          <a:ext cx="3456384" cy="4817322"/>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84400785"/>
                    </a:ext>
                  </a:extLst>
                </a:gridCol>
                <a:gridCol w="576064">
                  <a:extLst>
                    <a:ext uri="{9D8B030D-6E8A-4147-A177-3AD203B41FA5}">
                      <a16:colId xmlns:a16="http://schemas.microsoft.com/office/drawing/2014/main" val="2720675779"/>
                    </a:ext>
                  </a:extLst>
                </a:gridCol>
                <a:gridCol w="576064">
                  <a:extLst>
                    <a:ext uri="{9D8B030D-6E8A-4147-A177-3AD203B41FA5}">
                      <a16:colId xmlns:a16="http://schemas.microsoft.com/office/drawing/2014/main" val="2680956268"/>
                    </a:ext>
                  </a:extLst>
                </a:gridCol>
                <a:gridCol w="576064">
                  <a:extLst>
                    <a:ext uri="{9D8B030D-6E8A-4147-A177-3AD203B41FA5}">
                      <a16:colId xmlns:a16="http://schemas.microsoft.com/office/drawing/2014/main" val="4106968370"/>
                    </a:ext>
                  </a:extLst>
                </a:gridCol>
                <a:gridCol w="576064">
                  <a:extLst>
                    <a:ext uri="{9D8B030D-6E8A-4147-A177-3AD203B41FA5}">
                      <a16:colId xmlns:a16="http://schemas.microsoft.com/office/drawing/2014/main" val="462314499"/>
                    </a:ext>
                  </a:extLst>
                </a:gridCol>
                <a:gridCol w="576064">
                  <a:extLst>
                    <a:ext uri="{9D8B030D-6E8A-4147-A177-3AD203B41FA5}">
                      <a16:colId xmlns:a16="http://schemas.microsoft.com/office/drawing/2014/main" val="671687339"/>
                    </a:ext>
                  </a:extLst>
                </a:gridCol>
              </a:tblGrid>
              <a:tr h="535258">
                <a:tc gridSpan="2">
                  <a:txBody>
                    <a:bodyPr/>
                    <a:lstStyle/>
                    <a:p>
                      <a:pPr algn="ctr"/>
                      <a:r>
                        <a:rPr lang="en-US" sz="2800" b="1" dirty="0" smtClean="0">
                          <a:solidFill>
                            <a:srgbClr val="00B050"/>
                          </a:solidFill>
                        </a:rPr>
                        <a:t>t </a:t>
                      </a:r>
                      <a:r>
                        <a:rPr lang="en-US" sz="2800" b="1" dirty="0" smtClean="0">
                          <a:solidFill>
                            <a:schemeClr val="tx1"/>
                          </a:solidFill>
                        </a:rPr>
                        <a:t>= </a:t>
                      </a:r>
                      <a:r>
                        <a:rPr lang="en-US" sz="2800" dirty="0" smtClean="0"/>
                        <a:t>5</a:t>
                      </a:r>
                      <a:endParaRPr lang="ru-RU" sz="2800" dirty="0"/>
                    </a:p>
                  </a:txBody>
                  <a:tcPr/>
                </a:tc>
                <a:tc hMerge="1">
                  <a:txBody>
                    <a:bodyPr/>
                    <a:lstStyle/>
                    <a:p>
                      <a:pPr algn="ctr"/>
                      <a:endParaRPr lang="ru-RU" sz="2400" dirty="0"/>
                    </a:p>
                  </a:txBody>
                  <a:tcPr/>
                </a:tc>
                <a:tc>
                  <a:txBody>
                    <a:bodyPr/>
                    <a:lstStyle/>
                    <a:p>
                      <a:pPr algn="ctr"/>
                      <a:endParaRPr lang="ru-RU" sz="28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52744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11828262"/>
                  </a:ext>
                </a:extLst>
              </a:tr>
              <a:tr h="535258">
                <a:tc>
                  <a:txBody>
                    <a:bodyPr/>
                    <a:lstStyle/>
                    <a:p>
                      <a:pPr algn="ctr"/>
                      <a:r>
                        <a:rPr lang="en-US" sz="2800" b="1" dirty="0" smtClean="0">
                          <a:solidFill>
                            <a:srgbClr val="00B050"/>
                          </a:solidFill>
                        </a:rPr>
                        <a:t>C</a:t>
                      </a:r>
                      <a:endParaRPr lang="ru-RU" sz="2800" b="1" dirty="0">
                        <a:solidFill>
                          <a:srgbClr val="00B050"/>
                        </a:solidFill>
                      </a:endParaRPr>
                    </a:p>
                  </a:txBody>
                  <a:tcPr/>
                </a:tc>
                <a:tc>
                  <a:txBody>
                    <a:bodyPr/>
                    <a:lstStyle/>
                    <a:p>
                      <a:pPr algn="ctr"/>
                      <a:r>
                        <a:rPr lang="en-US" sz="2800" dirty="0" smtClean="0"/>
                        <a:t>G</a:t>
                      </a:r>
                      <a:endParaRPr lang="ru-RU" sz="2800" dirty="0"/>
                    </a:p>
                  </a:txBody>
                  <a:tcPr/>
                </a:tc>
                <a:tc>
                  <a:txBody>
                    <a:bodyPr/>
                    <a:lstStyle/>
                    <a:p>
                      <a:pPr algn="ctr"/>
                      <a:r>
                        <a:rPr lang="en-US" sz="2800" dirty="0" smtClean="0"/>
                        <a:t>G</a:t>
                      </a:r>
                      <a:endParaRPr lang="ru-RU" sz="2800" dirty="0"/>
                    </a:p>
                  </a:txBody>
                  <a:tcPr/>
                </a:tc>
                <a:tc>
                  <a:txBody>
                    <a:bodyPr/>
                    <a:lstStyle/>
                    <a:p>
                      <a:pPr algn="ctr"/>
                      <a:r>
                        <a:rPr lang="en-US" sz="2800" dirty="0" smtClean="0"/>
                        <a:t>G</a:t>
                      </a:r>
                      <a:endParaRPr lang="ru-RU" sz="2800" dirty="0"/>
                    </a:p>
                  </a:txBody>
                  <a:tcPr/>
                </a:tc>
                <a:tc>
                  <a:txBody>
                    <a:bodyPr/>
                    <a:lstStyle/>
                    <a:p>
                      <a:pPr algn="ctr"/>
                      <a:r>
                        <a:rPr lang="en-US" sz="2800" dirty="0" smtClean="0"/>
                        <a:t>G</a:t>
                      </a:r>
                      <a:endParaRPr lang="ru-RU" sz="2800" dirty="0"/>
                    </a:p>
                  </a:txBody>
                  <a:tcPr/>
                </a:tc>
                <a:tc>
                  <a:txBody>
                    <a:bodyPr/>
                    <a:lstStyle/>
                    <a:p>
                      <a:pPr algn="ctr"/>
                      <a:r>
                        <a:rPr lang="en-US" sz="2800" dirty="0" smtClean="0"/>
                        <a:t>G</a:t>
                      </a:r>
                      <a:endParaRPr lang="ru-RU" sz="2800" dirty="0"/>
                    </a:p>
                  </a:txBody>
                  <a:tcPr/>
                </a:tc>
                <a:extLst>
                  <a:ext uri="{0D108BD9-81ED-4DB2-BD59-A6C34878D82A}">
                    <a16:rowId xmlns:a16="http://schemas.microsoft.com/office/drawing/2014/main" val="2405114374"/>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49772446"/>
                  </a:ext>
                </a:extLst>
              </a:tr>
              <a:tr h="535258">
                <a:tc>
                  <a:txBody>
                    <a:bodyPr/>
                    <a:lstStyle/>
                    <a:p>
                      <a:pPr algn="ctr"/>
                      <a:r>
                        <a:rPr lang="en-US" sz="2800" b="1" dirty="0" smtClean="0">
                          <a:solidFill>
                            <a:srgbClr val="00B050"/>
                          </a:solidFill>
                        </a:rPr>
                        <a:t>D</a:t>
                      </a:r>
                      <a:endParaRPr lang="ru-RU" sz="2800" b="1" dirty="0">
                        <a:solidFill>
                          <a:srgbClr val="00B050"/>
                        </a:solidFill>
                      </a:endParaRPr>
                    </a:p>
                  </a:txBody>
                  <a:tcPr/>
                </a:tc>
                <a:tc>
                  <a:txBody>
                    <a:bodyPr/>
                    <a:lstStyle/>
                    <a:p>
                      <a:pPr algn="ctr"/>
                      <a:r>
                        <a:rPr lang="en-US" sz="2800" dirty="0" smtClean="0"/>
                        <a:t>1</a:t>
                      </a:r>
                      <a:endParaRPr lang="ru-RU" sz="2800" dirty="0"/>
                    </a:p>
                  </a:txBody>
                  <a:tcPr/>
                </a:tc>
                <a:tc>
                  <a:txBody>
                    <a:bodyPr/>
                    <a:lstStyle/>
                    <a:p>
                      <a:pPr algn="ctr"/>
                      <a:r>
                        <a:rPr lang="en-US" sz="2800" dirty="0" smtClean="0"/>
                        <a:t>2</a:t>
                      </a:r>
                      <a:endParaRPr lang="ru-RU" sz="2800" dirty="0"/>
                    </a:p>
                  </a:txBody>
                  <a:tcPr/>
                </a:tc>
                <a:tc>
                  <a:txBody>
                    <a:bodyPr/>
                    <a:lstStyle/>
                    <a:p>
                      <a:pPr algn="ctr"/>
                      <a:r>
                        <a:rPr lang="en-US" sz="2800" dirty="0" smtClean="0"/>
                        <a:t>3</a:t>
                      </a:r>
                      <a:endParaRPr lang="ru-RU" sz="2800" dirty="0"/>
                    </a:p>
                  </a:txBody>
                  <a:tcPr/>
                </a:tc>
                <a:tc>
                  <a:txBody>
                    <a:bodyPr/>
                    <a:lstStyle/>
                    <a:p>
                      <a:pPr algn="ctr"/>
                      <a:r>
                        <a:rPr lang="en-US" sz="2800" dirty="0" smtClean="0"/>
                        <a:t>4</a:t>
                      </a:r>
                      <a:endParaRPr lang="ru-RU" sz="2800" dirty="0"/>
                    </a:p>
                  </a:txBody>
                  <a:tcPr/>
                </a:tc>
                <a:tc>
                  <a:txBody>
                    <a:bodyPr/>
                    <a:lstStyle/>
                    <a:p>
                      <a:pPr algn="ctr"/>
                      <a:r>
                        <a:rPr lang="en-US" sz="2800" dirty="0" smtClean="0"/>
                        <a:t>5</a:t>
                      </a:r>
                      <a:endParaRPr lang="ru-RU" sz="2800" dirty="0"/>
                    </a:p>
                  </a:txBody>
                  <a:tcPr/>
                </a:tc>
                <a:extLst>
                  <a:ext uri="{0D108BD9-81ED-4DB2-BD59-A6C34878D82A}">
                    <a16:rowId xmlns:a16="http://schemas.microsoft.com/office/drawing/2014/main" val="3363471203"/>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89870956"/>
                  </a:ext>
                </a:extLst>
              </a:tr>
              <a:tr h="535258">
                <a:tc>
                  <a:txBody>
                    <a:bodyPr/>
                    <a:lstStyle/>
                    <a:p>
                      <a:pPr algn="ctr"/>
                      <a:r>
                        <a:rPr lang="en-US" sz="2800" b="1" dirty="0" smtClean="0">
                          <a:solidFill>
                            <a:srgbClr val="00B050"/>
                          </a:solidFill>
                        </a:rPr>
                        <a:t>P</a:t>
                      </a:r>
                      <a:endParaRPr lang="ru-RU" sz="2800" b="1" dirty="0">
                        <a:solidFill>
                          <a:srgbClr val="00B050"/>
                        </a:solidFill>
                      </a:endParaRPr>
                    </a:p>
                  </a:txBody>
                  <a:tcPr/>
                </a:tc>
                <a:tc>
                  <a:txBody>
                    <a:bodyPr/>
                    <a:lstStyle/>
                    <a:p>
                      <a:pPr algn="ctr"/>
                      <a:r>
                        <a:rPr lang="en-US" sz="2800" dirty="0" smtClean="0"/>
                        <a:t>N</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1</a:t>
                      </a:r>
                      <a:endParaRPr lang="ru-RU" sz="2800" dirty="0"/>
                    </a:p>
                  </a:txBody>
                  <a:tcPr/>
                </a:tc>
                <a:tc>
                  <a:txBody>
                    <a:bodyPr/>
                    <a:lstStyle/>
                    <a:p>
                      <a:pPr algn="ctr"/>
                      <a:r>
                        <a:rPr lang="en-US" sz="2800" dirty="0" smtClean="0"/>
                        <a:t>2</a:t>
                      </a:r>
                      <a:endParaRPr lang="ru-RU" sz="2800" dirty="0"/>
                    </a:p>
                  </a:txBody>
                  <a:tcPr/>
                </a:tc>
                <a:tc>
                  <a:txBody>
                    <a:bodyPr/>
                    <a:lstStyle/>
                    <a:p>
                      <a:pPr algn="ctr"/>
                      <a:r>
                        <a:rPr lang="en-US" sz="2800" dirty="0" smtClean="0"/>
                        <a:t>3</a:t>
                      </a:r>
                      <a:endParaRPr lang="ru-RU" sz="2800" dirty="0"/>
                    </a:p>
                  </a:txBody>
                  <a:tcPr/>
                </a:tc>
                <a:extLst>
                  <a:ext uri="{0D108BD9-81ED-4DB2-BD59-A6C34878D82A}">
                    <a16:rowId xmlns:a16="http://schemas.microsoft.com/office/drawing/2014/main" val="33377117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466842173"/>
                  </a:ext>
                </a:extLst>
              </a:tr>
              <a:tr h="535258">
                <a:tc>
                  <a:txBody>
                    <a:bodyPr/>
                    <a:lstStyle/>
                    <a:p>
                      <a:pPr algn="ctr"/>
                      <a:r>
                        <a:rPr lang="en-US" sz="2800" b="1" dirty="0" smtClean="0">
                          <a:solidFill>
                            <a:srgbClr val="00B050"/>
                          </a:solidFill>
                        </a:rPr>
                        <a:t>F</a:t>
                      </a:r>
                      <a:endParaRPr lang="ru-RU" sz="2800" b="1" dirty="0">
                        <a:solidFill>
                          <a:srgbClr val="00B050"/>
                        </a:solidFill>
                      </a:endParaRPr>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extLst>
                  <a:ext uri="{0D108BD9-81ED-4DB2-BD59-A6C34878D82A}">
                    <a16:rowId xmlns:a16="http://schemas.microsoft.com/office/drawing/2014/main" val="142533529"/>
                  </a:ext>
                </a:extLst>
              </a:tr>
            </a:tbl>
          </a:graphicData>
        </a:graphic>
      </p:graphicFrame>
      <p:cxnSp>
        <p:nvCxnSpPr>
          <p:cNvPr id="23" name="Скругленная соединительная линия 22"/>
          <p:cNvCxnSpPr>
            <a:stCxn id="21" idx="4"/>
            <a:endCxn id="21" idx="2"/>
          </p:cNvCxnSpPr>
          <p:nvPr/>
        </p:nvCxnSpPr>
        <p:spPr>
          <a:xfrm rot="5400000" flipH="1">
            <a:off x="1823706" y="2818800"/>
            <a:ext cx="324036" cy="324036"/>
          </a:xfrm>
          <a:prstGeom prst="curvedConnector4">
            <a:avLst>
              <a:gd name="adj1" fmla="val -159661"/>
              <a:gd name="adj2" fmla="val 252235"/>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903460"/>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Прямая соединительная линия 9"/>
          <p:cNvCxnSpPr>
            <a:stCxn id="17" idx="6"/>
            <a:endCxn id="19" idx="2"/>
          </p:cNvCxnSpPr>
          <p:nvPr/>
        </p:nvCxnSpPr>
        <p:spPr>
          <a:xfrm>
            <a:off x="2471778" y="968430"/>
            <a:ext cx="100270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a:stCxn id="17" idx="5"/>
            <a:endCxn id="18" idx="1"/>
          </p:cNvCxnSpPr>
          <p:nvPr/>
        </p:nvCxnSpPr>
        <p:spPr>
          <a:xfrm>
            <a:off x="2376870" y="1197558"/>
            <a:ext cx="1192518" cy="141112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a:stCxn id="17" idx="4"/>
            <a:endCxn id="21" idx="0"/>
          </p:cNvCxnSpPr>
          <p:nvPr/>
        </p:nvCxnSpPr>
        <p:spPr>
          <a:xfrm>
            <a:off x="2147742" y="1292466"/>
            <a:ext cx="0" cy="120229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a:stCxn id="21" idx="6"/>
            <a:endCxn id="18" idx="2"/>
          </p:cNvCxnSpPr>
          <p:nvPr/>
        </p:nvCxnSpPr>
        <p:spPr>
          <a:xfrm>
            <a:off x="2471778" y="2818800"/>
            <a:ext cx="1002702" cy="1901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a:stCxn id="18" idx="0"/>
            <a:endCxn id="19" idx="4"/>
          </p:cNvCxnSpPr>
          <p:nvPr/>
        </p:nvCxnSpPr>
        <p:spPr>
          <a:xfrm flipV="1">
            <a:off x="3798516" y="1292466"/>
            <a:ext cx="0" cy="122131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a:stCxn id="20" idx="1"/>
            <a:endCxn id="19" idx="6"/>
          </p:cNvCxnSpPr>
          <p:nvPr/>
        </p:nvCxnSpPr>
        <p:spPr>
          <a:xfrm flipH="1" flipV="1">
            <a:off x="4122552" y="968430"/>
            <a:ext cx="703590" cy="69159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a:stCxn id="20" idx="3"/>
            <a:endCxn id="18" idx="6"/>
          </p:cNvCxnSpPr>
          <p:nvPr/>
        </p:nvCxnSpPr>
        <p:spPr>
          <a:xfrm flipH="1">
            <a:off x="4122552" y="2118279"/>
            <a:ext cx="703590" cy="71953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Овал 16"/>
          <p:cNvSpPr/>
          <p:nvPr/>
        </p:nvSpPr>
        <p:spPr>
          <a:xfrm>
            <a:off x="1823706" y="64439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0</a:t>
            </a:r>
            <a:endParaRPr lang="ru-RU" sz="3200" dirty="0">
              <a:solidFill>
                <a:schemeClr val="tx1"/>
              </a:solidFill>
            </a:endParaRPr>
          </a:p>
        </p:txBody>
      </p:sp>
      <p:sp>
        <p:nvSpPr>
          <p:cNvPr id="18" name="Овал 17"/>
          <p:cNvSpPr/>
          <p:nvPr/>
        </p:nvSpPr>
        <p:spPr>
          <a:xfrm>
            <a:off x="3474480" y="2513778"/>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3</a:t>
            </a:r>
            <a:endParaRPr lang="ru-RU" sz="3200" dirty="0">
              <a:solidFill>
                <a:schemeClr val="tx1"/>
              </a:solidFill>
            </a:endParaRPr>
          </a:p>
        </p:txBody>
      </p:sp>
      <p:sp>
        <p:nvSpPr>
          <p:cNvPr id="19" name="Овал 18"/>
          <p:cNvSpPr/>
          <p:nvPr/>
        </p:nvSpPr>
        <p:spPr>
          <a:xfrm>
            <a:off x="3474480" y="64439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1</a:t>
            </a:r>
            <a:endParaRPr lang="ru-RU" sz="3200" dirty="0">
              <a:solidFill>
                <a:schemeClr val="tx1"/>
              </a:solidFill>
            </a:endParaRPr>
          </a:p>
        </p:txBody>
      </p:sp>
      <p:sp>
        <p:nvSpPr>
          <p:cNvPr id="20" name="Овал 19"/>
          <p:cNvSpPr/>
          <p:nvPr/>
        </p:nvSpPr>
        <p:spPr>
          <a:xfrm>
            <a:off x="4731234" y="1565115"/>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2</a:t>
            </a:r>
            <a:endParaRPr lang="ru-RU" sz="3200" dirty="0">
              <a:solidFill>
                <a:schemeClr val="tx1"/>
              </a:solidFill>
            </a:endParaRPr>
          </a:p>
        </p:txBody>
      </p:sp>
      <p:sp>
        <p:nvSpPr>
          <p:cNvPr id="21" name="Овал 20"/>
          <p:cNvSpPr/>
          <p:nvPr/>
        </p:nvSpPr>
        <p:spPr>
          <a:xfrm>
            <a:off x="1823706" y="2494764"/>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4</a:t>
            </a:r>
            <a:endParaRPr lang="ru-RU" sz="3200" dirty="0">
              <a:solidFill>
                <a:schemeClr val="bg1"/>
              </a:solidFill>
            </a:endParaRPr>
          </a:p>
        </p:txBody>
      </p:sp>
      <p:graphicFrame>
        <p:nvGraphicFramePr>
          <p:cNvPr id="22" name="Таблица 21"/>
          <p:cNvGraphicFramePr>
            <a:graphicFrameLocks noGrp="1"/>
          </p:cNvGraphicFramePr>
          <p:nvPr>
            <p:extLst>
              <p:ext uri="{D42A27DB-BD31-4B8C-83A1-F6EECF244321}">
                <p14:modId xmlns:p14="http://schemas.microsoft.com/office/powerpoint/2010/main" val="956966919"/>
              </p:ext>
            </p:extLst>
          </p:nvPr>
        </p:nvGraphicFramePr>
        <p:xfrm>
          <a:off x="7080290" y="1317010"/>
          <a:ext cx="3456384" cy="4817322"/>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84400785"/>
                    </a:ext>
                  </a:extLst>
                </a:gridCol>
                <a:gridCol w="576064">
                  <a:extLst>
                    <a:ext uri="{9D8B030D-6E8A-4147-A177-3AD203B41FA5}">
                      <a16:colId xmlns:a16="http://schemas.microsoft.com/office/drawing/2014/main" val="2720675779"/>
                    </a:ext>
                  </a:extLst>
                </a:gridCol>
                <a:gridCol w="576064">
                  <a:extLst>
                    <a:ext uri="{9D8B030D-6E8A-4147-A177-3AD203B41FA5}">
                      <a16:colId xmlns:a16="http://schemas.microsoft.com/office/drawing/2014/main" val="2680956268"/>
                    </a:ext>
                  </a:extLst>
                </a:gridCol>
                <a:gridCol w="576064">
                  <a:extLst>
                    <a:ext uri="{9D8B030D-6E8A-4147-A177-3AD203B41FA5}">
                      <a16:colId xmlns:a16="http://schemas.microsoft.com/office/drawing/2014/main" val="4106968370"/>
                    </a:ext>
                  </a:extLst>
                </a:gridCol>
                <a:gridCol w="576064">
                  <a:extLst>
                    <a:ext uri="{9D8B030D-6E8A-4147-A177-3AD203B41FA5}">
                      <a16:colId xmlns:a16="http://schemas.microsoft.com/office/drawing/2014/main" val="462314499"/>
                    </a:ext>
                  </a:extLst>
                </a:gridCol>
                <a:gridCol w="576064">
                  <a:extLst>
                    <a:ext uri="{9D8B030D-6E8A-4147-A177-3AD203B41FA5}">
                      <a16:colId xmlns:a16="http://schemas.microsoft.com/office/drawing/2014/main" val="671687339"/>
                    </a:ext>
                  </a:extLst>
                </a:gridCol>
              </a:tblGrid>
              <a:tr h="535258">
                <a:tc gridSpan="2">
                  <a:txBody>
                    <a:bodyPr/>
                    <a:lstStyle/>
                    <a:p>
                      <a:pPr algn="ctr"/>
                      <a:r>
                        <a:rPr lang="en-US" sz="2800" b="1" dirty="0" smtClean="0">
                          <a:solidFill>
                            <a:srgbClr val="00B050"/>
                          </a:solidFill>
                        </a:rPr>
                        <a:t>t </a:t>
                      </a:r>
                      <a:r>
                        <a:rPr lang="en-US" sz="2800" b="1" dirty="0" smtClean="0">
                          <a:solidFill>
                            <a:schemeClr val="tx1"/>
                          </a:solidFill>
                        </a:rPr>
                        <a:t>= </a:t>
                      </a:r>
                      <a:r>
                        <a:rPr lang="en-US" sz="2800" dirty="0" smtClean="0"/>
                        <a:t>6</a:t>
                      </a:r>
                      <a:endParaRPr lang="ru-RU" sz="2800" dirty="0"/>
                    </a:p>
                  </a:txBody>
                  <a:tcPr/>
                </a:tc>
                <a:tc hMerge="1">
                  <a:txBody>
                    <a:bodyPr/>
                    <a:lstStyle/>
                    <a:p>
                      <a:pPr algn="ctr"/>
                      <a:endParaRPr lang="ru-RU" sz="2400" dirty="0"/>
                    </a:p>
                  </a:txBody>
                  <a:tcPr/>
                </a:tc>
                <a:tc>
                  <a:txBody>
                    <a:bodyPr/>
                    <a:lstStyle/>
                    <a:p>
                      <a:pPr algn="ctr"/>
                      <a:endParaRPr lang="ru-RU" sz="28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52744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11828262"/>
                  </a:ext>
                </a:extLst>
              </a:tr>
              <a:tr h="535258">
                <a:tc>
                  <a:txBody>
                    <a:bodyPr/>
                    <a:lstStyle/>
                    <a:p>
                      <a:pPr algn="ctr"/>
                      <a:r>
                        <a:rPr lang="en-US" sz="2800" b="1" dirty="0" smtClean="0">
                          <a:solidFill>
                            <a:srgbClr val="00B050"/>
                          </a:solidFill>
                        </a:rPr>
                        <a:t>C</a:t>
                      </a:r>
                      <a:endParaRPr lang="ru-RU" sz="2800" b="1" dirty="0">
                        <a:solidFill>
                          <a:srgbClr val="00B050"/>
                        </a:solidFill>
                      </a:endParaRPr>
                    </a:p>
                  </a:txBody>
                  <a:tcPr/>
                </a:tc>
                <a:tc>
                  <a:txBody>
                    <a:bodyPr/>
                    <a:lstStyle/>
                    <a:p>
                      <a:pPr algn="ctr"/>
                      <a:r>
                        <a:rPr lang="en-US" sz="2800" dirty="0" smtClean="0"/>
                        <a:t>G</a:t>
                      </a:r>
                      <a:endParaRPr lang="ru-RU" sz="2800" dirty="0"/>
                    </a:p>
                  </a:txBody>
                  <a:tcPr/>
                </a:tc>
                <a:tc>
                  <a:txBody>
                    <a:bodyPr/>
                    <a:lstStyle/>
                    <a:p>
                      <a:pPr algn="ctr"/>
                      <a:r>
                        <a:rPr lang="en-US" sz="2800" dirty="0" smtClean="0"/>
                        <a:t>G</a:t>
                      </a:r>
                      <a:endParaRPr lang="ru-RU" sz="2800" dirty="0"/>
                    </a:p>
                  </a:txBody>
                  <a:tcPr/>
                </a:tc>
                <a:tc>
                  <a:txBody>
                    <a:bodyPr/>
                    <a:lstStyle/>
                    <a:p>
                      <a:pPr algn="ctr"/>
                      <a:r>
                        <a:rPr lang="en-US" sz="2800" dirty="0" smtClean="0"/>
                        <a:t>G</a:t>
                      </a:r>
                      <a:endParaRPr lang="ru-RU" sz="2800" dirty="0"/>
                    </a:p>
                  </a:txBody>
                  <a:tcPr/>
                </a:tc>
                <a:tc>
                  <a:txBody>
                    <a:bodyPr/>
                    <a:lstStyle/>
                    <a:p>
                      <a:pPr algn="ctr"/>
                      <a:r>
                        <a:rPr lang="en-US" sz="2800" dirty="0" smtClean="0"/>
                        <a:t>G</a:t>
                      </a:r>
                      <a:endParaRPr lang="ru-RU" sz="2800" dirty="0"/>
                    </a:p>
                  </a:txBody>
                  <a:tcPr/>
                </a:tc>
                <a:tc>
                  <a:txBody>
                    <a:bodyPr/>
                    <a:lstStyle/>
                    <a:p>
                      <a:pPr algn="ctr"/>
                      <a:r>
                        <a:rPr lang="en-US" sz="2800" dirty="0" smtClean="0"/>
                        <a:t>B</a:t>
                      </a:r>
                      <a:endParaRPr lang="ru-RU" sz="2800" dirty="0"/>
                    </a:p>
                  </a:txBody>
                  <a:tcPr/>
                </a:tc>
                <a:extLst>
                  <a:ext uri="{0D108BD9-81ED-4DB2-BD59-A6C34878D82A}">
                    <a16:rowId xmlns:a16="http://schemas.microsoft.com/office/drawing/2014/main" val="2405114374"/>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49772446"/>
                  </a:ext>
                </a:extLst>
              </a:tr>
              <a:tr h="535258">
                <a:tc>
                  <a:txBody>
                    <a:bodyPr/>
                    <a:lstStyle/>
                    <a:p>
                      <a:pPr algn="ctr"/>
                      <a:r>
                        <a:rPr lang="en-US" sz="2800" b="1" dirty="0" smtClean="0">
                          <a:solidFill>
                            <a:srgbClr val="00B050"/>
                          </a:solidFill>
                        </a:rPr>
                        <a:t>D</a:t>
                      </a:r>
                      <a:endParaRPr lang="ru-RU" sz="2800" b="1" dirty="0">
                        <a:solidFill>
                          <a:srgbClr val="00B050"/>
                        </a:solidFill>
                      </a:endParaRPr>
                    </a:p>
                  </a:txBody>
                  <a:tcPr/>
                </a:tc>
                <a:tc>
                  <a:txBody>
                    <a:bodyPr/>
                    <a:lstStyle/>
                    <a:p>
                      <a:pPr algn="ctr"/>
                      <a:r>
                        <a:rPr lang="en-US" sz="2800" dirty="0" smtClean="0"/>
                        <a:t>1</a:t>
                      </a:r>
                      <a:endParaRPr lang="ru-RU" sz="2800" dirty="0"/>
                    </a:p>
                  </a:txBody>
                  <a:tcPr/>
                </a:tc>
                <a:tc>
                  <a:txBody>
                    <a:bodyPr/>
                    <a:lstStyle/>
                    <a:p>
                      <a:pPr algn="ctr"/>
                      <a:r>
                        <a:rPr lang="en-US" sz="2800" dirty="0" smtClean="0"/>
                        <a:t>2</a:t>
                      </a:r>
                      <a:endParaRPr lang="ru-RU" sz="2800" dirty="0"/>
                    </a:p>
                  </a:txBody>
                  <a:tcPr/>
                </a:tc>
                <a:tc>
                  <a:txBody>
                    <a:bodyPr/>
                    <a:lstStyle/>
                    <a:p>
                      <a:pPr algn="ctr"/>
                      <a:r>
                        <a:rPr lang="en-US" sz="2800" dirty="0" smtClean="0"/>
                        <a:t>3</a:t>
                      </a:r>
                      <a:endParaRPr lang="ru-RU" sz="2800" dirty="0"/>
                    </a:p>
                  </a:txBody>
                  <a:tcPr/>
                </a:tc>
                <a:tc>
                  <a:txBody>
                    <a:bodyPr/>
                    <a:lstStyle/>
                    <a:p>
                      <a:pPr algn="ctr"/>
                      <a:r>
                        <a:rPr lang="en-US" sz="2800" dirty="0" smtClean="0"/>
                        <a:t>4</a:t>
                      </a:r>
                      <a:endParaRPr lang="ru-RU" sz="2800" dirty="0"/>
                    </a:p>
                  </a:txBody>
                  <a:tcPr/>
                </a:tc>
                <a:tc>
                  <a:txBody>
                    <a:bodyPr/>
                    <a:lstStyle/>
                    <a:p>
                      <a:pPr algn="ctr"/>
                      <a:r>
                        <a:rPr lang="en-US" sz="2800" dirty="0" smtClean="0"/>
                        <a:t>5</a:t>
                      </a:r>
                      <a:endParaRPr lang="ru-RU" sz="2800" dirty="0"/>
                    </a:p>
                  </a:txBody>
                  <a:tcPr/>
                </a:tc>
                <a:extLst>
                  <a:ext uri="{0D108BD9-81ED-4DB2-BD59-A6C34878D82A}">
                    <a16:rowId xmlns:a16="http://schemas.microsoft.com/office/drawing/2014/main" val="3363471203"/>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89870956"/>
                  </a:ext>
                </a:extLst>
              </a:tr>
              <a:tr h="535258">
                <a:tc>
                  <a:txBody>
                    <a:bodyPr/>
                    <a:lstStyle/>
                    <a:p>
                      <a:pPr algn="ctr"/>
                      <a:r>
                        <a:rPr lang="en-US" sz="2800" b="1" dirty="0" smtClean="0">
                          <a:solidFill>
                            <a:srgbClr val="00B050"/>
                          </a:solidFill>
                        </a:rPr>
                        <a:t>P</a:t>
                      </a:r>
                      <a:endParaRPr lang="ru-RU" sz="2800" b="1" dirty="0">
                        <a:solidFill>
                          <a:srgbClr val="00B050"/>
                        </a:solidFill>
                      </a:endParaRPr>
                    </a:p>
                  </a:txBody>
                  <a:tcPr/>
                </a:tc>
                <a:tc>
                  <a:txBody>
                    <a:bodyPr/>
                    <a:lstStyle/>
                    <a:p>
                      <a:pPr algn="ctr"/>
                      <a:r>
                        <a:rPr lang="en-US" sz="2800" dirty="0" smtClean="0"/>
                        <a:t>N</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1</a:t>
                      </a:r>
                      <a:endParaRPr lang="ru-RU" sz="2800" dirty="0"/>
                    </a:p>
                  </a:txBody>
                  <a:tcPr/>
                </a:tc>
                <a:tc>
                  <a:txBody>
                    <a:bodyPr/>
                    <a:lstStyle/>
                    <a:p>
                      <a:pPr algn="ctr"/>
                      <a:r>
                        <a:rPr lang="en-US" sz="2800" dirty="0" smtClean="0"/>
                        <a:t>2</a:t>
                      </a:r>
                      <a:endParaRPr lang="ru-RU" sz="2800" dirty="0"/>
                    </a:p>
                  </a:txBody>
                  <a:tcPr/>
                </a:tc>
                <a:tc>
                  <a:txBody>
                    <a:bodyPr/>
                    <a:lstStyle/>
                    <a:p>
                      <a:pPr algn="ctr"/>
                      <a:r>
                        <a:rPr lang="en-US" sz="2800" dirty="0" smtClean="0"/>
                        <a:t>3</a:t>
                      </a:r>
                      <a:endParaRPr lang="ru-RU" sz="2800" dirty="0"/>
                    </a:p>
                  </a:txBody>
                  <a:tcPr/>
                </a:tc>
                <a:extLst>
                  <a:ext uri="{0D108BD9-81ED-4DB2-BD59-A6C34878D82A}">
                    <a16:rowId xmlns:a16="http://schemas.microsoft.com/office/drawing/2014/main" val="33377117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466842173"/>
                  </a:ext>
                </a:extLst>
              </a:tr>
              <a:tr h="535258">
                <a:tc>
                  <a:txBody>
                    <a:bodyPr/>
                    <a:lstStyle/>
                    <a:p>
                      <a:pPr algn="ctr"/>
                      <a:r>
                        <a:rPr lang="en-US" sz="2800" b="1" dirty="0" smtClean="0">
                          <a:solidFill>
                            <a:srgbClr val="00B050"/>
                          </a:solidFill>
                        </a:rPr>
                        <a:t>F</a:t>
                      </a:r>
                      <a:endParaRPr lang="ru-RU" sz="2800" b="1" dirty="0">
                        <a:solidFill>
                          <a:srgbClr val="00B050"/>
                        </a:solidFill>
                      </a:endParaRPr>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6</a:t>
                      </a:r>
                      <a:endParaRPr lang="ru-RU" sz="2800" dirty="0"/>
                    </a:p>
                  </a:txBody>
                  <a:tcPr/>
                </a:tc>
                <a:extLst>
                  <a:ext uri="{0D108BD9-81ED-4DB2-BD59-A6C34878D82A}">
                    <a16:rowId xmlns:a16="http://schemas.microsoft.com/office/drawing/2014/main" val="142533529"/>
                  </a:ext>
                </a:extLst>
              </a:tr>
            </a:tbl>
          </a:graphicData>
        </a:graphic>
      </p:graphicFrame>
      <p:cxnSp>
        <p:nvCxnSpPr>
          <p:cNvPr id="23" name="Скругленная соединительная линия 22"/>
          <p:cNvCxnSpPr>
            <a:stCxn id="21" idx="4"/>
            <a:endCxn id="21" idx="2"/>
          </p:cNvCxnSpPr>
          <p:nvPr/>
        </p:nvCxnSpPr>
        <p:spPr>
          <a:xfrm rot="5400000" flipH="1">
            <a:off x="1823706" y="2818800"/>
            <a:ext cx="324036" cy="324036"/>
          </a:xfrm>
          <a:prstGeom prst="curvedConnector4">
            <a:avLst>
              <a:gd name="adj1" fmla="val -159661"/>
              <a:gd name="adj2" fmla="val 252235"/>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972438"/>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Прямая соединительная линия 9"/>
          <p:cNvCxnSpPr>
            <a:stCxn id="17" idx="6"/>
            <a:endCxn id="19" idx="2"/>
          </p:cNvCxnSpPr>
          <p:nvPr/>
        </p:nvCxnSpPr>
        <p:spPr>
          <a:xfrm>
            <a:off x="2471778" y="968430"/>
            <a:ext cx="100270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a:stCxn id="17" idx="5"/>
            <a:endCxn id="18" idx="1"/>
          </p:cNvCxnSpPr>
          <p:nvPr/>
        </p:nvCxnSpPr>
        <p:spPr>
          <a:xfrm>
            <a:off x="2376870" y="1197558"/>
            <a:ext cx="1192518" cy="141112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a:stCxn id="17" idx="4"/>
            <a:endCxn id="21" idx="0"/>
          </p:cNvCxnSpPr>
          <p:nvPr/>
        </p:nvCxnSpPr>
        <p:spPr>
          <a:xfrm>
            <a:off x="2147742" y="1292466"/>
            <a:ext cx="0" cy="120229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a:stCxn id="21" idx="6"/>
            <a:endCxn id="18" idx="2"/>
          </p:cNvCxnSpPr>
          <p:nvPr/>
        </p:nvCxnSpPr>
        <p:spPr>
          <a:xfrm>
            <a:off x="2471778" y="2818800"/>
            <a:ext cx="1002702" cy="1901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a:stCxn id="18" idx="0"/>
            <a:endCxn id="19" idx="4"/>
          </p:cNvCxnSpPr>
          <p:nvPr/>
        </p:nvCxnSpPr>
        <p:spPr>
          <a:xfrm flipV="1">
            <a:off x="3798516" y="1292466"/>
            <a:ext cx="0" cy="122131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a:stCxn id="20" idx="1"/>
            <a:endCxn id="19" idx="6"/>
          </p:cNvCxnSpPr>
          <p:nvPr/>
        </p:nvCxnSpPr>
        <p:spPr>
          <a:xfrm flipH="1" flipV="1">
            <a:off x="4122552" y="968430"/>
            <a:ext cx="703590" cy="69159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a:stCxn id="20" idx="3"/>
            <a:endCxn id="18" idx="6"/>
          </p:cNvCxnSpPr>
          <p:nvPr/>
        </p:nvCxnSpPr>
        <p:spPr>
          <a:xfrm flipH="1">
            <a:off x="4122552" y="2118279"/>
            <a:ext cx="703590" cy="71953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Овал 16"/>
          <p:cNvSpPr/>
          <p:nvPr/>
        </p:nvSpPr>
        <p:spPr>
          <a:xfrm>
            <a:off x="1823706" y="64439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0</a:t>
            </a:r>
            <a:endParaRPr lang="ru-RU" sz="3200" dirty="0">
              <a:solidFill>
                <a:schemeClr val="tx1"/>
              </a:solidFill>
            </a:endParaRPr>
          </a:p>
        </p:txBody>
      </p:sp>
      <p:sp>
        <p:nvSpPr>
          <p:cNvPr id="18" name="Овал 17"/>
          <p:cNvSpPr/>
          <p:nvPr/>
        </p:nvSpPr>
        <p:spPr>
          <a:xfrm>
            <a:off x="3474480" y="2513778"/>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3</a:t>
            </a:r>
            <a:endParaRPr lang="ru-RU" sz="3200" dirty="0">
              <a:solidFill>
                <a:schemeClr val="bg1"/>
              </a:solidFill>
            </a:endParaRPr>
          </a:p>
        </p:txBody>
      </p:sp>
      <p:sp>
        <p:nvSpPr>
          <p:cNvPr id="19" name="Овал 18"/>
          <p:cNvSpPr/>
          <p:nvPr/>
        </p:nvSpPr>
        <p:spPr>
          <a:xfrm>
            <a:off x="3474480" y="64439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1</a:t>
            </a:r>
            <a:endParaRPr lang="ru-RU" sz="3200" dirty="0">
              <a:solidFill>
                <a:schemeClr val="tx1"/>
              </a:solidFill>
            </a:endParaRPr>
          </a:p>
        </p:txBody>
      </p:sp>
      <p:sp>
        <p:nvSpPr>
          <p:cNvPr id="20" name="Овал 19"/>
          <p:cNvSpPr/>
          <p:nvPr/>
        </p:nvSpPr>
        <p:spPr>
          <a:xfrm>
            <a:off x="4731234" y="1565115"/>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2</a:t>
            </a:r>
            <a:endParaRPr lang="ru-RU" sz="3200" dirty="0">
              <a:solidFill>
                <a:schemeClr val="tx1"/>
              </a:solidFill>
            </a:endParaRPr>
          </a:p>
        </p:txBody>
      </p:sp>
      <p:sp>
        <p:nvSpPr>
          <p:cNvPr id="21" name="Овал 20"/>
          <p:cNvSpPr/>
          <p:nvPr/>
        </p:nvSpPr>
        <p:spPr>
          <a:xfrm>
            <a:off x="1823706" y="2494764"/>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4</a:t>
            </a:r>
            <a:endParaRPr lang="ru-RU" sz="3200" dirty="0">
              <a:solidFill>
                <a:schemeClr val="bg1"/>
              </a:solidFill>
            </a:endParaRPr>
          </a:p>
        </p:txBody>
      </p:sp>
      <p:graphicFrame>
        <p:nvGraphicFramePr>
          <p:cNvPr id="22" name="Таблица 21"/>
          <p:cNvGraphicFramePr>
            <a:graphicFrameLocks noGrp="1"/>
          </p:cNvGraphicFramePr>
          <p:nvPr>
            <p:extLst>
              <p:ext uri="{D42A27DB-BD31-4B8C-83A1-F6EECF244321}">
                <p14:modId xmlns:p14="http://schemas.microsoft.com/office/powerpoint/2010/main" val="3035700260"/>
              </p:ext>
            </p:extLst>
          </p:nvPr>
        </p:nvGraphicFramePr>
        <p:xfrm>
          <a:off x="7080290" y="1317010"/>
          <a:ext cx="3456384" cy="4817322"/>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84400785"/>
                    </a:ext>
                  </a:extLst>
                </a:gridCol>
                <a:gridCol w="576064">
                  <a:extLst>
                    <a:ext uri="{9D8B030D-6E8A-4147-A177-3AD203B41FA5}">
                      <a16:colId xmlns:a16="http://schemas.microsoft.com/office/drawing/2014/main" val="2720675779"/>
                    </a:ext>
                  </a:extLst>
                </a:gridCol>
                <a:gridCol w="576064">
                  <a:extLst>
                    <a:ext uri="{9D8B030D-6E8A-4147-A177-3AD203B41FA5}">
                      <a16:colId xmlns:a16="http://schemas.microsoft.com/office/drawing/2014/main" val="2680956268"/>
                    </a:ext>
                  </a:extLst>
                </a:gridCol>
                <a:gridCol w="576064">
                  <a:extLst>
                    <a:ext uri="{9D8B030D-6E8A-4147-A177-3AD203B41FA5}">
                      <a16:colId xmlns:a16="http://schemas.microsoft.com/office/drawing/2014/main" val="4106968370"/>
                    </a:ext>
                  </a:extLst>
                </a:gridCol>
                <a:gridCol w="576064">
                  <a:extLst>
                    <a:ext uri="{9D8B030D-6E8A-4147-A177-3AD203B41FA5}">
                      <a16:colId xmlns:a16="http://schemas.microsoft.com/office/drawing/2014/main" val="462314499"/>
                    </a:ext>
                  </a:extLst>
                </a:gridCol>
                <a:gridCol w="576064">
                  <a:extLst>
                    <a:ext uri="{9D8B030D-6E8A-4147-A177-3AD203B41FA5}">
                      <a16:colId xmlns:a16="http://schemas.microsoft.com/office/drawing/2014/main" val="671687339"/>
                    </a:ext>
                  </a:extLst>
                </a:gridCol>
              </a:tblGrid>
              <a:tr h="535258">
                <a:tc gridSpan="2">
                  <a:txBody>
                    <a:bodyPr/>
                    <a:lstStyle/>
                    <a:p>
                      <a:pPr algn="ctr"/>
                      <a:r>
                        <a:rPr lang="en-US" sz="2800" b="1" dirty="0" smtClean="0">
                          <a:solidFill>
                            <a:srgbClr val="00B050"/>
                          </a:solidFill>
                        </a:rPr>
                        <a:t>t </a:t>
                      </a:r>
                      <a:r>
                        <a:rPr lang="en-US" sz="2800" b="1" dirty="0" smtClean="0">
                          <a:solidFill>
                            <a:schemeClr val="tx1"/>
                          </a:solidFill>
                        </a:rPr>
                        <a:t>= </a:t>
                      </a:r>
                      <a:r>
                        <a:rPr lang="en-US" sz="2800" dirty="0" smtClean="0"/>
                        <a:t>7</a:t>
                      </a:r>
                      <a:endParaRPr lang="ru-RU" sz="2800" dirty="0"/>
                    </a:p>
                  </a:txBody>
                  <a:tcPr/>
                </a:tc>
                <a:tc hMerge="1">
                  <a:txBody>
                    <a:bodyPr/>
                    <a:lstStyle/>
                    <a:p>
                      <a:pPr algn="ctr"/>
                      <a:endParaRPr lang="ru-RU" sz="2400" dirty="0"/>
                    </a:p>
                  </a:txBody>
                  <a:tcPr/>
                </a:tc>
                <a:tc>
                  <a:txBody>
                    <a:bodyPr/>
                    <a:lstStyle/>
                    <a:p>
                      <a:pPr algn="ctr"/>
                      <a:endParaRPr lang="ru-RU" sz="28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52744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11828262"/>
                  </a:ext>
                </a:extLst>
              </a:tr>
              <a:tr h="535258">
                <a:tc>
                  <a:txBody>
                    <a:bodyPr/>
                    <a:lstStyle/>
                    <a:p>
                      <a:pPr algn="ctr"/>
                      <a:r>
                        <a:rPr lang="en-US" sz="2800" b="1" dirty="0" smtClean="0">
                          <a:solidFill>
                            <a:srgbClr val="00B050"/>
                          </a:solidFill>
                        </a:rPr>
                        <a:t>C</a:t>
                      </a:r>
                      <a:endParaRPr lang="ru-RU" sz="2800" b="1" dirty="0">
                        <a:solidFill>
                          <a:srgbClr val="00B050"/>
                        </a:solidFill>
                      </a:endParaRPr>
                    </a:p>
                  </a:txBody>
                  <a:tcPr/>
                </a:tc>
                <a:tc>
                  <a:txBody>
                    <a:bodyPr/>
                    <a:lstStyle/>
                    <a:p>
                      <a:pPr algn="ctr"/>
                      <a:r>
                        <a:rPr lang="en-US" sz="2800" dirty="0" smtClean="0"/>
                        <a:t>G</a:t>
                      </a:r>
                      <a:endParaRPr lang="ru-RU" sz="2800" dirty="0"/>
                    </a:p>
                  </a:txBody>
                  <a:tcPr/>
                </a:tc>
                <a:tc>
                  <a:txBody>
                    <a:bodyPr/>
                    <a:lstStyle/>
                    <a:p>
                      <a:pPr algn="ctr"/>
                      <a:r>
                        <a:rPr lang="en-US" sz="2800" dirty="0" smtClean="0"/>
                        <a:t>G</a:t>
                      </a:r>
                      <a:endParaRPr lang="ru-RU" sz="2800" dirty="0"/>
                    </a:p>
                  </a:txBody>
                  <a:tcPr/>
                </a:tc>
                <a:tc>
                  <a:txBody>
                    <a:bodyPr/>
                    <a:lstStyle/>
                    <a:p>
                      <a:pPr algn="ctr"/>
                      <a:r>
                        <a:rPr lang="en-US" sz="2800" dirty="0" smtClean="0"/>
                        <a:t>G</a:t>
                      </a:r>
                      <a:endParaRPr lang="ru-RU" sz="2800" dirty="0"/>
                    </a:p>
                  </a:txBody>
                  <a:tcPr/>
                </a:tc>
                <a:tc>
                  <a:txBody>
                    <a:bodyPr/>
                    <a:lstStyle/>
                    <a:p>
                      <a:pPr algn="ctr"/>
                      <a:r>
                        <a:rPr lang="en-US" sz="2800" dirty="0" smtClean="0"/>
                        <a:t>B</a:t>
                      </a:r>
                      <a:endParaRPr lang="ru-RU" sz="2800" dirty="0"/>
                    </a:p>
                  </a:txBody>
                  <a:tcPr/>
                </a:tc>
                <a:tc>
                  <a:txBody>
                    <a:bodyPr/>
                    <a:lstStyle/>
                    <a:p>
                      <a:pPr algn="ctr"/>
                      <a:r>
                        <a:rPr lang="en-US" sz="2800" dirty="0" smtClean="0"/>
                        <a:t>B</a:t>
                      </a:r>
                      <a:endParaRPr lang="ru-RU" sz="2800" dirty="0"/>
                    </a:p>
                  </a:txBody>
                  <a:tcPr/>
                </a:tc>
                <a:extLst>
                  <a:ext uri="{0D108BD9-81ED-4DB2-BD59-A6C34878D82A}">
                    <a16:rowId xmlns:a16="http://schemas.microsoft.com/office/drawing/2014/main" val="2405114374"/>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49772446"/>
                  </a:ext>
                </a:extLst>
              </a:tr>
              <a:tr h="535258">
                <a:tc>
                  <a:txBody>
                    <a:bodyPr/>
                    <a:lstStyle/>
                    <a:p>
                      <a:pPr algn="ctr"/>
                      <a:r>
                        <a:rPr lang="en-US" sz="2800" b="1" dirty="0" smtClean="0">
                          <a:solidFill>
                            <a:srgbClr val="00B050"/>
                          </a:solidFill>
                        </a:rPr>
                        <a:t>D</a:t>
                      </a:r>
                      <a:endParaRPr lang="ru-RU" sz="2800" b="1" dirty="0">
                        <a:solidFill>
                          <a:srgbClr val="00B050"/>
                        </a:solidFill>
                      </a:endParaRPr>
                    </a:p>
                  </a:txBody>
                  <a:tcPr/>
                </a:tc>
                <a:tc>
                  <a:txBody>
                    <a:bodyPr/>
                    <a:lstStyle/>
                    <a:p>
                      <a:pPr algn="ctr"/>
                      <a:r>
                        <a:rPr lang="en-US" sz="2800" dirty="0" smtClean="0"/>
                        <a:t>1</a:t>
                      </a:r>
                      <a:endParaRPr lang="ru-RU" sz="2800" dirty="0"/>
                    </a:p>
                  </a:txBody>
                  <a:tcPr/>
                </a:tc>
                <a:tc>
                  <a:txBody>
                    <a:bodyPr/>
                    <a:lstStyle/>
                    <a:p>
                      <a:pPr algn="ctr"/>
                      <a:r>
                        <a:rPr lang="en-US" sz="2800" dirty="0" smtClean="0"/>
                        <a:t>2</a:t>
                      </a:r>
                      <a:endParaRPr lang="ru-RU" sz="2800" dirty="0"/>
                    </a:p>
                  </a:txBody>
                  <a:tcPr/>
                </a:tc>
                <a:tc>
                  <a:txBody>
                    <a:bodyPr/>
                    <a:lstStyle/>
                    <a:p>
                      <a:pPr algn="ctr"/>
                      <a:r>
                        <a:rPr lang="en-US" sz="2800" dirty="0" smtClean="0"/>
                        <a:t>3</a:t>
                      </a:r>
                      <a:endParaRPr lang="ru-RU" sz="2800" dirty="0"/>
                    </a:p>
                  </a:txBody>
                  <a:tcPr/>
                </a:tc>
                <a:tc>
                  <a:txBody>
                    <a:bodyPr/>
                    <a:lstStyle/>
                    <a:p>
                      <a:pPr algn="ctr"/>
                      <a:r>
                        <a:rPr lang="en-US" sz="2800" dirty="0" smtClean="0"/>
                        <a:t>4</a:t>
                      </a:r>
                      <a:endParaRPr lang="ru-RU" sz="2800" dirty="0"/>
                    </a:p>
                  </a:txBody>
                  <a:tcPr/>
                </a:tc>
                <a:tc>
                  <a:txBody>
                    <a:bodyPr/>
                    <a:lstStyle/>
                    <a:p>
                      <a:pPr algn="ctr"/>
                      <a:r>
                        <a:rPr lang="en-US" sz="2800" dirty="0" smtClean="0"/>
                        <a:t>5</a:t>
                      </a:r>
                      <a:endParaRPr lang="ru-RU" sz="2800" dirty="0"/>
                    </a:p>
                  </a:txBody>
                  <a:tcPr/>
                </a:tc>
                <a:extLst>
                  <a:ext uri="{0D108BD9-81ED-4DB2-BD59-A6C34878D82A}">
                    <a16:rowId xmlns:a16="http://schemas.microsoft.com/office/drawing/2014/main" val="3363471203"/>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89870956"/>
                  </a:ext>
                </a:extLst>
              </a:tr>
              <a:tr h="535258">
                <a:tc>
                  <a:txBody>
                    <a:bodyPr/>
                    <a:lstStyle/>
                    <a:p>
                      <a:pPr algn="ctr"/>
                      <a:r>
                        <a:rPr lang="en-US" sz="2800" b="1" dirty="0" smtClean="0">
                          <a:solidFill>
                            <a:srgbClr val="00B050"/>
                          </a:solidFill>
                        </a:rPr>
                        <a:t>P</a:t>
                      </a:r>
                      <a:endParaRPr lang="ru-RU" sz="2800" b="1" dirty="0">
                        <a:solidFill>
                          <a:srgbClr val="00B050"/>
                        </a:solidFill>
                      </a:endParaRPr>
                    </a:p>
                  </a:txBody>
                  <a:tcPr/>
                </a:tc>
                <a:tc>
                  <a:txBody>
                    <a:bodyPr/>
                    <a:lstStyle/>
                    <a:p>
                      <a:pPr algn="ctr"/>
                      <a:r>
                        <a:rPr lang="en-US" sz="2800" dirty="0" smtClean="0"/>
                        <a:t>N</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1</a:t>
                      </a:r>
                      <a:endParaRPr lang="ru-RU" sz="2800" dirty="0"/>
                    </a:p>
                  </a:txBody>
                  <a:tcPr/>
                </a:tc>
                <a:tc>
                  <a:txBody>
                    <a:bodyPr/>
                    <a:lstStyle/>
                    <a:p>
                      <a:pPr algn="ctr"/>
                      <a:r>
                        <a:rPr lang="en-US" sz="2800" dirty="0" smtClean="0"/>
                        <a:t>2</a:t>
                      </a:r>
                      <a:endParaRPr lang="ru-RU" sz="2800" dirty="0"/>
                    </a:p>
                  </a:txBody>
                  <a:tcPr/>
                </a:tc>
                <a:tc>
                  <a:txBody>
                    <a:bodyPr/>
                    <a:lstStyle/>
                    <a:p>
                      <a:pPr algn="ctr"/>
                      <a:r>
                        <a:rPr lang="en-US" sz="2800" dirty="0" smtClean="0"/>
                        <a:t>3</a:t>
                      </a:r>
                      <a:endParaRPr lang="ru-RU" sz="2800" dirty="0"/>
                    </a:p>
                  </a:txBody>
                  <a:tcPr/>
                </a:tc>
                <a:extLst>
                  <a:ext uri="{0D108BD9-81ED-4DB2-BD59-A6C34878D82A}">
                    <a16:rowId xmlns:a16="http://schemas.microsoft.com/office/drawing/2014/main" val="33377117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466842173"/>
                  </a:ext>
                </a:extLst>
              </a:tr>
              <a:tr h="535258">
                <a:tc>
                  <a:txBody>
                    <a:bodyPr/>
                    <a:lstStyle/>
                    <a:p>
                      <a:pPr algn="ctr"/>
                      <a:r>
                        <a:rPr lang="en-US" sz="2800" b="1" dirty="0" smtClean="0">
                          <a:solidFill>
                            <a:srgbClr val="00B050"/>
                          </a:solidFill>
                        </a:rPr>
                        <a:t>F</a:t>
                      </a:r>
                      <a:endParaRPr lang="ru-RU" sz="2800" b="1" dirty="0">
                        <a:solidFill>
                          <a:srgbClr val="00B050"/>
                        </a:solidFill>
                      </a:endParaRPr>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7</a:t>
                      </a:r>
                      <a:endParaRPr lang="ru-RU" sz="2800" dirty="0"/>
                    </a:p>
                  </a:txBody>
                  <a:tcPr/>
                </a:tc>
                <a:tc>
                  <a:txBody>
                    <a:bodyPr/>
                    <a:lstStyle/>
                    <a:p>
                      <a:pPr algn="ctr"/>
                      <a:r>
                        <a:rPr lang="en-US" sz="2800" dirty="0" smtClean="0"/>
                        <a:t>6</a:t>
                      </a:r>
                      <a:endParaRPr lang="ru-RU" sz="2800" dirty="0"/>
                    </a:p>
                  </a:txBody>
                  <a:tcPr/>
                </a:tc>
                <a:extLst>
                  <a:ext uri="{0D108BD9-81ED-4DB2-BD59-A6C34878D82A}">
                    <a16:rowId xmlns:a16="http://schemas.microsoft.com/office/drawing/2014/main" val="142533529"/>
                  </a:ext>
                </a:extLst>
              </a:tr>
            </a:tbl>
          </a:graphicData>
        </a:graphic>
      </p:graphicFrame>
      <p:cxnSp>
        <p:nvCxnSpPr>
          <p:cNvPr id="23" name="Скругленная соединительная линия 22"/>
          <p:cNvCxnSpPr>
            <a:stCxn id="21" idx="4"/>
            <a:endCxn id="21" idx="2"/>
          </p:cNvCxnSpPr>
          <p:nvPr/>
        </p:nvCxnSpPr>
        <p:spPr>
          <a:xfrm rot="5400000" flipH="1">
            <a:off x="1823706" y="2818800"/>
            <a:ext cx="324036" cy="324036"/>
          </a:xfrm>
          <a:prstGeom prst="curvedConnector4">
            <a:avLst>
              <a:gd name="adj1" fmla="val -159661"/>
              <a:gd name="adj2" fmla="val 252235"/>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03994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55640" y="260648"/>
            <a:ext cx="6512511" cy="1143000"/>
          </a:xfrm>
        </p:spPr>
        <p:txBody>
          <a:bodyPr/>
          <a:lstStyle/>
          <a:p>
            <a:pPr marL="0" indent="0" algn="ctr">
              <a:buNone/>
            </a:pPr>
            <a:r>
              <a:rPr lang="ru-RU" dirty="0" smtClean="0">
                <a:solidFill>
                  <a:srgbClr val="00B050"/>
                </a:solidFill>
              </a:rPr>
              <a:t>План лекции</a:t>
            </a:r>
            <a:endParaRPr lang="be-BY" dirty="0">
              <a:solidFill>
                <a:srgbClr val="00B050"/>
              </a:solidFill>
            </a:endParaRPr>
          </a:p>
        </p:txBody>
      </p:sp>
      <p:sp>
        <p:nvSpPr>
          <p:cNvPr id="3" name="Объект 2"/>
          <p:cNvSpPr>
            <a:spLocks noGrp="1"/>
          </p:cNvSpPr>
          <p:nvPr>
            <p:ph idx="1"/>
          </p:nvPr>
        </p:nvSpPr>
        <p:spPr>
          <a:xfrm>
            <a:off x="2207568" y="1844824"/>
            <a:ext cx="7992888" cy="3474720"/>
          </a:xfrm>
        </p:spPr>
        <p:txBody>
          <a:bodyPr>
            <a:noAutofit/>
          </a:bodyPr>
          <a:lstStyle/>
          <a:p>
            <a:pPr marL="502920" indent="-457200">
              <a:buFont typeface="+mj-lt"/>
              <a:buAutoNum type="arabicPeriod"/>
            </a:pPr>
            <a:r>
              <a:rPr lang="ru-RU" sz="4000" dirty="0">
                <a:solidFill>
                  <a:schemeClr val="tx1"/>
                </a:solidFill>
              </a:rPr>
              <a:t> Алгоритм поиска в ширину;</a:t>
            </a:r>
          </a:p>
          <a:p>
            <a:pPr marL="502920" indent="-457200">
              <a:buFont typeface="+mj-lt"/>
              <a:buAutoNum type="arabicPeriod"/>
            </a:pPr>
            <a:r>
              <a:rPr lang="ru-RU" sz="4000" dirty="0">
                <a:solidFill>
                  <a:schemeClr val="tx1"/>
                </a:solidFill>
              </a:rPr>
              <a:t> Алгоритм поиска в глубину</a:t>
            </a:r>
            <a:r>
              <a:rPr lang="en-US" sz="4000" dirty="0">
                <a:solidFill>
                  <a:schemeClr val="tx1"/>
                </a:solidFill>
              </a:rPr>
              <a:t>;</a:t>
            </a:r>
          </a:p>
          <a:p>
            <a:pPr marL="502920" indent="-457200">
              <a:buFont typeface="+mj-lt"/>
              <a:buAutoNum type="arabicPeriod"/>
            </a:pPr>
            <a:r>
              <a:rPr lang="en-US" sz="4000" dirty="0">
                <a:solidFill>
                  <a:schemeClr val="tx1"/>
                </a:solidFill>
              </a:rPr>
              <a:t> </a:t>
            </a:r>
            <a:r>
              <a:rPr lang="ru-RU" sz="4000" dirty="0">
                <a:solidFill>
                  <a:schemeClr val="tx1"/>
                </a:solidFill>
              </a:rPr>
              <a:t>Топологическая сортировка.</a:t>
            </a:r>
            <a:endParaRPr lang="be-BY" sz="4000" dirty="0">
              <a:solidFill>
                <a:schemeClr val="tx1"/>
              </a:solidFill>
            </a:endParaRPr>
          </a:p>
          <a:p>
            <a:pPr marL="502920" indent="-457200">
              <a:buFont typeface="Georgia" pitchFamily="18" charset="0"/>
              <a:buAutoNum type="arabicPeriod"/>
            </a:pPr>
            <a:endParaRPr lang="be-BY" sz="2800" dirty="0">
              <a:solidFill>
                <a:schemeClr val="tx1"/>
              </a:solidFill>
            </a:endParaRPr>
          </a:p>
          <a:p>
            <a:pPr marL="502920" indent="-457200">
              <a:buFont typeface="Georgia" pitchFamily="18" charset="0"/>
              <a:buAutoNum type="arabicPeriod"/>
            </a:pPr>
            <a:endParaRPr lang="be-BY" sz="2800" dirty="0">
              <a:solidFill>
                <a:schemeClr val="tx1"/>
              </a:solidFill>
            </a:endParaRPr>
          </a:p>
          <a:p>
            <a:pPr marL="502920" indent="-457200">
              <a:buAutoNum type="arabicPeriod"/>
            </a:pPr>
            <a:endParaRPr lang="be-BY" sz="2800" dirty="0">
              <a:solidFill>
                <a:schemeClr val="tx1"/>
              </a:solidFill>
            </a:endParaRPr>
          </a:p>
        </p:txBody>
      </p:sp>
      <p:pic>
        <p:nvPicPr>
          <p:cNvPr id="1026" name="Picture 2" descr="Графический дизайн фон - 58 фото"/>
          <p:cNvPicPr>
            <a:picLocks noChangeAspect="1" noChangeArrowheads="1"/>
          </p:cNvPicPr>
          <p:nvPr/>
        </p:nvPicPr>
        <p:blipFill rotWithShape="1">
          <a:blip r:embed="rId3">
            <a:extLst>
              <a:ext uri="{28A0092B-C50C-407E-A947-70E740481C1C}">
                <a14:useLocalDpi xmlns:a14="http://schemas.microsoft.com/office/drawing/2010/main" val="0"/>
              </a:ext>
            </a:extLst>
          </a:blip>
          <a:srcRect b="62191"/>
          <a:stretch/>
        </p:blipFill>
        <p:spPr bwMode="auto">
          <a:xfrm>
            <a:off x="-29126" y="4365104"/>
            <a:ext cx="12297538"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736009"/>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Прямая соединительная линия 9"/>
          <p:cNvCxnSpPr>
            <a:stCxn id="17" idx="6"/>
            <a:endCxn id="19" idx="2"/>
          </p:cNvCxnSpPr>
          <p:nvPr/>
        </p:nvCxnSpPr>
        <p:spPr>
          <a:xfrm>
            <a:off x="2471778" y="968430"/>
            <a:ext cx="100270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a:stCxn id="17" idx="5"/>
            <a:endCxn id="18" idx="1"/>
          </p:cNvCxnSpPr>
          <p:nvPr/>
        </p:nvCxnSpPr>
        <p:spPr>
          <a:xfrm>
            <a:off x="2376870" y="1197558"/>
            <a:ext cx="1192518" cy="141112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a:stCxn id="17" idx="4"/>
            <a:endCxn id="21" idx="0"/>
          </p:cNvCxnSpPr>
          <p:nvPr/>
        </p:nvCxnSpPr>
        <p:spPr>
          <a:xfrm>
            <a:off x="2147742" y="1292466"/>
            <a:ext cx="0" cy="120229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a:stCxn id="21" idx="6"/>
            <a:endCxn id="18" idx="2"/>
          </p:cNvCxnSpPr>
          <p:nvPr/>
        </p:nvCxnSpPr>
        <p:spPr>
          <a:xfrm>
            <a:off x="2471778" y="2818800"/>
            <a:ext cx="1002702" cy="1901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a:stCxn id="18" idx="0"/>
            <a:endCxn id="19" idx="4"/>
          </p:cNvCxnSpPr>
          <p:nvPr/>
        </p:nvCxnSpPr>
        <p:spPr>
          <a:xfrm flipV="1">
            <a:off x="3798516" y="1292466"/>
            <a:ext cx="0" cy="122131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a:stCxn id="20" idx="1"/>
            <a:endCxn id="19" idx="6"/>
          </p:cNvCxnSpPr>
          <p:nvPr/>
        </p:nvCxnSpPr>
        <p:spPr>
          <a:xfrm flipH="1" flipV="1">
            <a:off x="4122552" y="968430"/>
            <a:ext cx="703590" cy="69159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a:stCxn id="20" idx="3"/>
            <a:endCxn id="18" idx="6"/>
          </p:cNvCxnSpPr>
          <p:nvPr/>
        </p:nvCxnSpPr>
        <p:spPr>
          <a:xfrm flipH="1">
            <a:off x="4122552" y="2118279"/>
            <a:ext cx="703590" cy="71953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Овал 16"/>
          <p:cNvSpPr/>
          <p:nvPr/>
        </p:nvSpPr>
        <p:spPr>
          <a:xfrm>
            <a:off x="1823706" y="64439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0</a:t>
            </a:r>
            <a:endParaRPr lang="ru-RU" sz="3200" dirty="0">
              <a:solidFill>
                <a:schemeClr val="tx1"/>
              </a:solidFill>
            </a:endParaRPr>
          </a:p>
        </p:txBody>
      </p:sp>
      <p:sp>
        <p:nvSpPr>
          <p:cNvPr id="18" name="Овал 17"/>
          <p:cNvSpPr/>
          <p:nvPr/>
        </p:nvSpPr>
        <p:spPr>
          <a:xfrm>
            <a:off x="3474480" y="2513778"/>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3</a:t>
            </a:r>
            <a:endParaRPr lang="ru-RU" sz="3200" dirty="0">
              <a:solidFill>
                <a:schemeClr val="bg1"/>
              </a:solidFill>
            </a:endParaRPr>
          </a:p>
        </p:txBody>
      </p:sp>
      <p:sp>
        <p:nvSpPr>
          <p:cNvPr id="19" name="Овал 18"/>
          <p:cNvSpPr/>
          <p:nvPr/>
        </p:nvSpPr>
        <p:spPr>
          <a:xfrm>
            <a:off x="3474480" y="64439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1</a:t>
            </a:r>
            <a:endParaRPr lang="ru-RU" sz="3200" dirty="0">
              <a:solidFill>
                <a:schemeClr val="tx1"/>
              </a:solidFill>
            </a:endParaRPr>
          </a:p>
        </p:txBody>
      </p:sp>
      <p:sp>
        <p:nvSpPr>
          <p:cNvPr id="20" name="Овал 19"/>
          <p:cNvSpPr/>
          <p:nvPr/>
        </p:nvSpPr>
        <p:spPr>
          <a:xfrm>
            <a:off x="4731234" y="1565115"/>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2</a:t>
            </a:r>
            <a:endParaRPr lang="ru-RU" sz="3200" dirty="0">
              <a:solidFill>
                <a:schemeClr val="bg1"/>
              </a:solidFill>
            </a:endParaRPr>
          </a:p>
        </p:txBody>
      </p:sp>
      <p:sp>
        <p:nvSpPr>
          <p:cNvPr id="21" name="Овал 20"/>
          <p:cNvSpPr/>
          <p:nvPr/>
        </p:nvSpPr>
        <p:spPr>
          <a:xfrm>
            <a:off x="1823706" y="2494764"/>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4</a:t>
            </a:r>
            <a:endParaRPr lang="ru-RU" sz="3200" dirty="0">
              <a:solidFill>
                <a:schemeClr val="bg1"/>
              </a:solidFill>
            </a:endParaRPr>
          </a:p>
        </p:txBody>
      </p:sp>
      <p:graphicFrame>
        <p:nvGraphicFramePr>
          <p:cNvPr id="22" name="Таблица 21"/>
          <p:cNvGraphicFramePr>
            <a:graphicFrameLocks noGrp="1"/>
          </p:cNvGraphicFramePr>
          <p:nvPr>
            <p:extLst>
              <p:ext uri="{D42A27DB-BD31-4B8C-83A1-F6EECF244321}">
                <p14:modId xmlns:p14="http://schemas.microsoft.com/office/powerpoint/2010/main" val="3276673693"/>
              </p:ext>
            </p:extLst>
          </p:nvPr>
        </p:nvGraphicFramePr>
        <p:xfrm>
          <a:off x="7080290" y="1317010"/>
          <a:ext cx="3456384" cy="4817322"/>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84400785"/>
                    </a:ext>
                  </a:extLst>
                </a:gridCol>
                <a:gridCol w="576064">
                  <a:extLst>
                    <a:ext uri="{9D8B030D-6E8A-4147-A177-3AD203B41FA5}">
                      <a16:colId xmlns:a16="http://schemas.microsoft.com/office/drawing/2014/main" val="2720675779"/>
                    </a:ext>
                  </a:extLst>
                </a:gridCol>
                <a:gridCol w="576064">
                  <a:extLst>
                    <a:ext uri="{9D8B030D-6E8A-4147-A177-3AD203B41FA5}">
                      <a16:colId xmlns:a16="http://schemas.microsoft.com/office/drawing/2014/main" val="2680956268"/>
                    </a:ext>
                  </a:extLst>
                </a:gridCol>
                <a:gridCol w="576064">
                  <a:extLst>
                    <a:ext uri="{9D8B030D-6E8A-4147-A177-3AD203B41FA5}">
                      <a16:colId xmlns:a16="http://schemas.microsoft.com/office/drawing/2014/main" val="4106968370"/>
                    </a:ext>
                  </a:extLst>
                </a:gridCol>
                <a:gridCol w="576064">
                  <a:extLst>
                    <a:ext uri="{9D8B030D-6E8A-4147-A177-3AD203B41FA5}">
                      <a16:colId xmlns:a16="http://schemas.microsoft.com/office/drawing/2014/main" val="462314499"/>
                    </a:ext>
                  </a:extLst>
                </a:gridCol>
                <a:gridCol w="576064">
                  <a:extLst>
                    <a:ext uri="{9D8B030D-6E8A-4147-A177-3AD203B41FA5}">
                      <a16:colId xmlns:a16="http://schemas.microsoft.com/office/drawing/2014/main" val="671687339"/>
                    </a:ext>
                  </a:extLst>
                </a:gridCol>
              </a:tblGrid>
              <a:tr h="535258">
                <a:tc gridSpan="2">
                  <a:txBody>
                    <a:bodyPr/>
                    <a:lstStyle/>
                    <a:p>
                      <a:pPr algn="ctr"/>
                      <a:r>
                        <a:rPr lang="en-US" sz="2800" b="1" dirty="0" smtClean="0">
                          <a:solidFill>
                            <a:srgbClr val="00B050"/>
                          </a:solidFill>
                        </a:rPr>
                        <a:t>t </a:t>
                      </a:r>
                      <a:r>
                        <a:rPr lang="en-US" sz="2800" b="1" dirty="0" smtClean="0">
                          <a:solidFill>
                            <a:schemeClr val="tx1"/>
                          </a:solidFill>
                        </a:rPr>
                        <a:t>= </a:t>
                      </a:r>
                      <a:r>
                        <a:rPr lang="en-US" sz="2800" dirty="0" smtClean="0"/>
                        <a:t>8</a:t>
                      </a:r>
                      <a:endParaRPr lang="ru-RU" sz="2800" dirty="0"/>
                    </a:p>
                  </a:txBody>
                  <a:tcPr/>
                </a:tc>
                <a:tc hMerge="1">
                  <a:txBody>
                    <a:bodyPr/>
                    <a:lstStyle/>
                    <a:p>
                      <a:pPr algn="ctr"/>
                      <a:endParaRPr lang="ru-RU" sz="2400" dirty="0"/>
                    </a:p>
                  </a:txBody>
                  <a:tcPr/>
                </a:tc>
                <a:tc>
                  <a:txBody>
                    <a:bodyPr/>
                    <a:lstStyle/>
                    <a:p>
                      <a:pPr algn="ctr"/>
                      <a:endParaRPr lang="ru-RU" sz="28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52744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11828262"/>
                  </a:ext>
                </a:extLst>
              </a:tr>
              <a:tr h="535258">
                <a:tc>
                  <a:txBody>
                    <a:bodyPr/>
                    <a:lstStyle/>
                    <a:p>
                      <a:pPr algn="ctr"/>
                      <a:r>
                        <a:rPr lang="en-US" sz="2800" b="1" dirty="0" smtClean="0">
                          <a:solidFill>
                            <a:srgbClr val="00B050"/>
                          </a:solidFill>
                        </a:rPr>
                        <a:t>C</a:t>
                      </a:r>
                      <a:endParaRPr lang="ru-RU" sz="2800" b="1" dirty="0">
                        <a:solidFill>
                          <a:srgbClr val="00B050"/>
                        </a:solidFill>
                      </a:endParaRPr>
                    </a:p>
                  </a:txBody>
                  <a:tcPr/>
                </a:tc>
                <a:tc>
                  <a:txBody>
                    <a:bodyPr/>
                    <a:lstStyle/>
                    <a:p>
                      <a:pPr algn="ctr"/>
                      <a:r>
                        <a:rPr lang="en-US" sz="2800" dirty="0" smtClean="0"/>
                        <a:t>G</a:t>
                      </a:r>
                      <a:endParaRPr lang="ru-RU" sz="2800" dirty="0"/>
                    </a:p>
                  </a:txBody>
                  <a:tcPr/>
                </a:tc>
                <a:tc>
                  <a:txBody>
                    <a:bodyPr/>
                    <a:lstStyle/>
                    <a:p>
                      <a:pPr algn="ctr"/>
                      <a:r>
                        <a:rPr lang="en-US" sz="2800" dirty="0" smtClean="0"/>
                        <a:t>G</a:t>
                      </a:r>
                      <a:endParaRPr lang="ru-RU" sz="2800" dirty="0"/>
                    </a:p>
                  </a:txBody>
                  <a:tcPr/>
                </a:tc>
                <a:tc>
                  <a:txBody>
                    <a:bodyPr/>
                    <a:lstStyle/>
                    <a:p>
                      <a:pPr algn="ctr"/>
                      <a:r>
                        <a:rPr lang="en-US" sz="2800" dirty="0" smtClean="0"/>
                        <a:t>B</a:t>
                      </a:r>
                      <a:endParaRPr lang="ru-RU" sz="2800" dirty="0"/>
                    </a:p>
                  </a:txBody>
                  <a:tcPr/>
                </a:tc>
                <a:tc>
                  <a:txBody>
                    <a:bodyPr/>
                    <a:lstStyle/>
                    <a:p>
                      <a:pPr algn="ctr"/>
                      <a:r>
                        <a:rPr lang="en-US" sz="2800" dirty="0" smtClean="0"/>
                        <a:t>B</a:t>
                      </a:r>
                      <a:endParaRPr lang="ru-RU" sz="2800" dirty="0"/>
                    </a:p>
                  </a:txBody>
                  <a:tcPr/>
                </a:tc>
                <a:tc>
                  <a:txBody>
                    <a:bodyPr/>
                    <a:lstStyle/>
                    <a:p>
                      <a:pPr algn="ctr"/>
                      <a:r>
                        <a:rPr lang="en-US" sz="2800" dirty="0" smtClean="0"/>
                        <a:t>B</a:t>
                      </a:r>
                      <a:endParaRPr lang="ru-RU" sz="2800" dirty="0"/>
                    </a:p>
                  </a:txBody>
                  <a:tcPr/>
                </a:tc>
                <a:extLst>
                  <a:ext uri="{0D108BD9-81ED-4DB2-BD59-A6C34878D82A}">
                    <a16:rowId xmlns:a16="http://schemas.microsoft.com/office/drawing/2014/main" val="2405114374"/>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49772446"/>
                  </a:ext>
                </a:extLst>
              </a:tr>
              <a:tr h="535258">
                <a:tc>
                  <a:txBody>
                    <a:bodyPr/>
                    <a:lstStyle/>
                    <a:p>
                      <a:pPr algn="ctr"/>
                      <a:r>
                        <a:rPr lang="en-US" sz="2800" b="1" dirty="0" smtClean="0">
                          <a:solidFill>
                            <a:srgbClr val="00B050"/>
                          </a:solidFill>
                        </a:rPr>
                        <a:t>D</a:t>
                      </a:r>
                      <a:endParaRPr lang="ru-RU" sz="2800" b="1" dirty="0">
                        <a:solidFill>
                          <a:srgbClr val="00B050"/>
                        </a:solidFill>
                      </a:endParaRPr>
                    </a:p>
                  </a:txBody>
                  <a:tcPr/>
                </a:tc>
                <a:tc>
                  <a:txBody>
                    <a:bodyPr/>
                    <a:lstStyle/>
                    <a:p>
                      <a:pPr algn="ctr"/>
                      <a:r>
                        <a:rPr lang="en-US" sz="2800" dirty="0" smtClean="0"/>
                        <a:t>1</a:t>
                      </a:r>
                      <a:endParaRPr lang="ru-RU" sz="2800" dirty="0"/>
                    </a:p>
                  </a:txBody>
                  <a:tcPr/>
                </a:tc>
                <a:tc>
                  <a:txBody>
                    <a:bodyPr/>
                    <a:lstStyle/>
                    <a:p>
                      <a:pPr algn="ctr"/>
                      <a:r>
                        <a:rPr lang="en-US" sz="2800" dirty="0" smtClean="0"/>
                        <a:t>2</a:t>
                      </a:r>
                      <a:endParaRPr lang="ru-RU" sz="2800" dirty="0"/>
                    </a:p>
                  </a:txBody>
                  <a:tcPr/>
                </a:tc>
                <a:tc>
                  <a:txBody>
                    <a:bodyPr/>
                    <a:lstStyle/>
                    <a:p>
                      <a:pPr algn="ctr"/>
                      <a:r>
                        <a:rPr lang="en-US" sz="2800" dirty="0" smtClean="0"/>
                        <a:t>3</a:t>
                      </a:r>
                      <a:endParaRPr lang="ru-RU" sz="2800" dirty="0"/>
                    </a:p>
                  </a:txBody>
                  <a:tcPr/>
                </a:tc>
                <a:tc>
                  <a:txBody>
                    <a:bodyPr/>
                    <a:lstStyle/>
                    <a:p>
                      <a:pPr algn="ctr"/>
                      <a:r>
                        <a:rPr lang="en-US" sz="2800" dirty="0" smtClean="0"/>
                        <a:t>4</a:t>
                      </a:r>
                      <a:endParaRPr lang="ru-RU" sz="2800" dirty="0"/>
                    </a:p>
                  </a:txBody>
                  <a:tcPr/>
                </a:tc>
                <a:tc>
                  <a:txBody>
                    <a:bodyPr/>
                    <a:lstStyle/>
                    <a:p>
                      <a:pPr algn="ctr"/>
                      <a:r>
                        <a:rPr lang="en-US" sz="2800" dirty="0" smtClean="0"/>
                        <a:t>5</a:t>
                      </a:r>
                      <a:endParaRPr lang="ru-RU" sz="2800" dirty="0"/>
                    </a:p>
                  </a:txBody>
                  <a:tcPr/>
                </a:tc>
                <a:extLst>
                  <a:ext uri="{0D108BD9-81ED-4DB2-BD59-A6C34878D82A}">
                    <a16:rowId xmlns:a16="http://schemas.microsoft.com/office/drawing/2014/main" val="3363471203"/>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89870956"/>
                  </a:ext>
                </a:extLst>
              </a:tr>
              <a:tr h="535258">
                <a:tc>
                  <a:txBody>
                    <a:bodyPr/>
                    <a:lstStyle/>
                    <a:p>
                      <a:pPr algn="ctr"/>
                      <a:r>
                        <a:rPr lang="en-US" sz="2800" b="1" dirty="0" smtClean="0">
                          <a:solidFill>
                            <a:srgbClr val="00B050"/>
                          </a:solidFill>
                        </a:rPr>
                        <a:t>P</a:t>
                      </a:r>
                      <a:endParaRPr lang="ru-RU" sz="2800" b="1" dirty="0">
                        <a:solidFill>
                          <a:srgbClr val="00B050"/>
                        </a:solidFill>
                      </a:endParaRPr>
                    </a:p>
                  </a:txBody>
                  <a:tcPr/>
                </a:tc>
                <a:tc>
                  <a:txBody>
                    <a:bodyPr/>
                    <a:lstStyle/>
                    <a:p>
                      <a:pPr algn="ctr"/>
                      <a:r>
                        <a:rPr lang="en-US" sz="2800" dirty="0" smtClean="0"/>
                        <a:t>N</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1</a:t>
                      </a:r>
                      <a:endParaRPr lang="ru-RU" sz="2800" dirty="0"/>
                    </a:p>
                  </a:txBody>
                  <a:tcPr/>
                </a:tc>
                <a:tc>
                  <a:txBody>
                    <a:bodyPr/>
                    <a:lstStyle/>
                    <a:p>
                      <a:pPr algn="ctr"/>
                      <a:r>
                        <a:rPr lang="en-US" sz="2800" dirty="0" smtClean="0"/>
                        <a:t>2</a:t>
                      </a:r>
                      <a:endParaRPr lang="ru-RU" sz="2800" dirty="0"/>
                    </a:p>
                  </a:txBody>
                  <a:tcPr/>
                </a:tc>
                <a:tc>
                  <a:txBody>
                    <a:bodyPr/>
                    <a:lstStyle/>
                    <a:p>
                      <a:pPr algn="ctr"/>
                      <a:r>
                        <a:rPr lang="en-US" sz="2800" dirty="0" smtClean="0"/>
                        <a:t>3</a:t>
                      </a:r>
                      <a:endParaRPr lang="ru-RU" sz="2800" dirty="0"/>
                    </a:p>
                  </a:txBody>
                  <a:tcPr/>
                </a:tc>
                <a:extLst>
                  <a:ext uri="{0D108BD9-81ED-4DB2-BD59-A6C34878D82A}">
                    <a16:rowId xmlns:a16="http://schemas.microsoft.com/office/drawing/2014/main" val="33377117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466842173"/>
                  </a:ext>
                </a:extLst>
              </a:tr>
              <a:tr h="535258">
                <a:tc>
                  <a:txBody>
                    <a:bodyPr/>
                    <a:lstStyle/>
                    <a:p>
                      <a:pPr algn="ctr"/>
                      <a:r>
                        <a:rPr lang="en-US" sz="2800" b="1" dirty="0" smtClean="0">
                          <a:solidFill>
                            <a:srgbClr val="00B050"/>
                          </a:solidFill>
                        </a:rPr>
                        <a:t>F</a:t>
                      </a:r>
                      <a:endParaRPr lang="ru-RU" sz="2800" b="1" dirty="0">
                        <a:solidFill>
                          <a:srgbClr val="00B050"/>
                        </a:solidFill>
                      </a:endParaRPr>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8</a:t>
                      </a:r>
                      <a:endParaRPr lang="ru-RU" sz="2800" dirty="0"/>
                    </a:p>
                  </a:txBody>
                  <a:tcPr/>
                </a:tc>
                <a:tc>
                  <a:txBody>
                    <a:bodyPr/>
                    <a:lstStyle/>
                    <a:p>
                      <a:pPr algn="ctr"/>
                      <a:r>
                        <a:rPr lang="en-US" sz="2800" dirty="0" smtClean="0"/>
                        <a:t>7</a:t>
                      </a:r>
                      <a:endParaRPr lang="ru-RU" sz="2800" dirty="0"/>
                    </a:p>
                  </a:txBody>
                  <a:tcPr/>
                </a:tc>
                <a:tc>
                  <a:txBody>
                    <a:bodyPr/>
                    <a:lstStyle/>
                    <a:p>
                      <a:pPr algn="ctr"/>
                      <a:r>
                        <a:rPr lang="en-US" sz="2800" dirty="0" smtClean="0"/>
                        <a:t>6</a:t>
                      </a:r>
                      <a:endParaRPr lang="ru-RU" sz="2800" dirty="0"/>
                    </a:p>
                  </a:txBody>
                  <a:tcPr/>
                </a:tc>
                <a:extLst>
                  <a:ext uri="{0D108BD9-81ED-4DB2-BD59-A6C34878D82A}">
                    <a16:rowId xmlns:a16="http://schemas.microsoft.com/office/drawing/2014/main" val="142533529"/>
                  </a:ext>
                </a:extLst>
              </a:tr>
            </a:tbl>
          </a:graphicData>
        </a:graphic>
      </p:graphicFrame>
      <p:cxnSp>
        <p:nvCxnSpPr>
          <p:cNvPr id="23" name="Скругленная соединительная линия 22"/>
          <p:cNvCxnSpPr>
            <a:stCxn id="21" idx="4"/>
            <a:endCxn id="21" idx="2"/>
          </p:cNvCxnSpPr>
          <p:nvPr/>
        </p:nvCxnSpPr>
        <p:spPr>
          <a:xfrm rot="5400000" flipH="1">
            <a:off x="1823706" y="2818800"/>
            <a:ext cx="324036" cy="324036"/>
          </a:xfrm>
          <a:prstGeom prst="curvedConnector4">
            <a:avLst>
              <a:gd name="adj1" fmla="val -159661"/>
              <a:gd name="adj2" fmla="val 252235"/>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408777"/>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Прямая соединительная линия 9"/>
          <p:cNvCxnSpPr>
            <a:stCxn id="17" idx="6"/>
            <a:endCxn id="19" idx="2"/>
          </p:cNvCxnSpPr>
          <p:nvPr/>
        </p:nvCxnSpPr>
        <p:spPr>
          <a:xfrm>
            <a:off x="2471778" y="968430"/>
            <a:ext cx="100270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a:stCxn id="17" idx="5"/>
            <a:endCxn id="18" idx="1"/>
          </p:cNvCxnSpPr>
          <p:nvPr/>
        </p:nvCxnSpPr>
        <p:spPr>
          <a:xfrm>
            <a:off x="2376870" y="1197558"/>
            <a:ext cx="1192518" cy="141112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a:stCxn id="17" idx="4"/>
            <a:endCxn id="21" idx="0"/>
          </p:cNvCxnSpPr>
          <p:nvPr/>
        </p:nvCxnSpPr>
        <p:spPr>
          <a:xfrm>
            <a:off x="2147742" y="1292466"/>
            <a:ext cx="0" cy="120229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a:stCxn id="21" idx="6"/>
            <a:endCxn id="18" idx="2"/>
          </p:cNvCxnSpPr>
          <p:nvPr/>
        </p:nvCxnSpPr>
        <p:spPr>
          <a:xfrm>
            <a:off x="2471778" y="2818800"/>
            <a:ext cx="1002702" cy="1901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a:stCxn id="18" idx="0"/>
            <a:endCxn id="19" idx="4"/>
          </p:cNvCxnSpPr>
          <p:nvPr/>
        </p:nvCxnSpPr>
        <p:spPr>
          <a:xfrm flipV="1">
            <a:off x="3798516" y="1292466"/>
            <a:ext cx="0" cy="122131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a:stCxn id="20" idx="1"/>
            <a:endCxn id="19" idx="6"/>
          </p:cNvCxnSpPr>
          <p:nvPr/>
        </p:nvCxnSpPr>
        <p:spPr>
          <a:xfrm flipH="1" flipV="1">
            <a:off x="4122552" y="968430"/>
            <a:ext cx="703590" cy="69159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a:stCxn id="20" idx="3"/>
            <a:endCxn id="18" idx="6"/>
          </p:cNvCxnSpPr>
          <p:nvPr/>
        </p:nvCxnSpPr>
        <p:spPr>
          <a:xfrm flipH="1">
            <a:off x="4122552" y="2118279"/>
            <a:ext cx="703590" cy="71953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Овал 16"/>
          <p:cNvSpPr/>
          <p:nvPr/>
        </p:nvSpPr>
        <p:spPr>
          <a:xfrm>
            <a:off x="1823706" y="64439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0</a:t>
            </a:r>
            <a:endParaRPr lang="ru-RU" sz="3200" dirty="0">
              <a:solidFill>
                <a:schemeClr val="tx1"/>
              </a:solidFill>
            </a:endParaRPr>
          </a:p>
        </p:txBody>
      </p:sp>
      <p:sp>
        <p:nvSpPr>
          <p:cNvPr id="18" name="Овал 17"/>
          <p:cNvSpPr/>
          <p:nvPr/>
        </p:nvSpPr>
        <p:spPr>
          <a:xfrm>
            <a:off x="3474480" y="2513778"/>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3</a:t>
            </a:r>
            <a:endParaRPr lang="ru-RU" sz="3200" dirty="0">
              <a:solidFill>
                <a:schemeClr val="bg1"/>
              </a:solidFill>
            </a:endParaRPr>
          </a:p>
        </p:txBody>
      </p:sp>
      <p:sp>
        <p:nvSpPr>
          <p:cNvPr id="19" name="Овал 18"/>
          <p:cNvSpPr/>
          <p:nvPr/>
        </p:nvSpPr>
        <p:spPr>
          <a:xfrm>
            <a:off x="3474480" y="644394"/>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1</a:t>
            </a:r>
            <a:endParaRPr lang="ru-RU" sz="3200" dirty="0">
              <a:solidFill>
                <a:schemeClr val="bg1"/>
              </a:solidFill>
            </a:endParaRPr>
          </a:p>
        </p:txBody>
      </p:sp>
      <p:sp>
        <p:nvSpPr>
          <p:cNvPr id="20" name="Овал 19"/>
          <p:cNvSpPr/>
          <p:nvPr/>
        </p:nvSpPr>
        <p:spPr>
          <a:xfrm>
            <a:off x="4731234" y="1565115"/>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2</a:t>
            </a:r>
            <a:endParaRPr lang="ru-RU" sz="3200" dirty="0">
              <a:solidFill>
                <a:schemeClr val="bg1"/>
              </a:solidFill>
            </a:endParaRPr>
          </a:p>
        </p:txBody>
      </p:sp>
      <p:sp>
        <p:nvSpPr>
          <p:cNvPr id="21" name="Овал 20"/>
          <p:cNvSpPr/>
          <p:nvPr/>
        </p:nvSpPr>
        <p:spPr>
          <a:xfrm>
            <a:off x="1823706" y="2494764"/>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4</a:t>
            </a:r>
            <a:endParaRPr lang="ru-RU" sz="3200" dirty="0">
              <a:solidFill>
                <a:schemeClr val="bg1"/>
              </a:solidFill>
            </a:endParaRPr>
          </a:p>
        </p:txBody>
      </p:sp>
      <p:graphicFrame>
        <p:nvGraphicFramePr>
          <p:cNvPr id="22" name="Таблица 21"/>
          <p:cNvGraphicFramePr>
            <a:graphicFrameLocks noGrp="1"/>
          </p:cNvGraphicFramePr>
          <p:nvPr>
            <p:extLst>
              <p:ext uri="{D42A27DB-BD31-4B8C-83A1-F6EECF244321}">
                <p14:modId xmlns:p14="http://schemas.microsoft.com/office/powerpoint/2010/main" val="222570701"/>
              </p:ext>
            </p:extLst>
          </p:nvPr>
        </p:nvGraphicFramePr>
        <p:xfrm>
          <a:off x="7080290" y="1317010"/>
          <a:ext cx="3456384" cy="4817322"/>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84400785"/>
                    </a:ext>
                  </a:extLst>
                </a:gridCol>
                <a:gridCol w="576064">
                  <a:extLst>
                    <a:ext uri="{9D8B030D-6E8A-4147-A177-3AD203B41FA5}">
                      <a16:colId xmlns:a16="http://schemas.microsoft.com/office/drawing/2014/main" val="2720675779"/>
                    </a:ext>
                  </a:extLst>
                </a:gridCol>
                <a:gridCol w="576064">
                  <a:extLst>
                    <a:ext uri="{9D8B030D-6E8A-4147-A177-3AD203B41FA5}">
                      <a16:colId xmlns:a16="http://schemas.microsoft.com/office/drawing/2014/main" val="2680956268"/>
                    </a:ext>
                  </a:extLst>
                </a:gridCol>
                <a:gridCol w="576064">
                  <a:extLst>
                    <a:ext uri="{9D8B030D-6E8A-4147-A177-3AD203B41FA5}">
                      <a16:colId xmlns:a16="http://schemas.microsoft.com/office/drawing/2014/main" val="4106968370"/>
                    </a:ext>
                  </a:extLst>
                </a:gridCol>
                <a:gridCol w="576064">
                  <a:extLst>
                    <a:ext uri="{9D8B030D-6E8A-4147-A177-3AD203B41FA5}">
                      <a16:colId xmlns:a16="http://schemas.microsoft.com/office/drawing/2014/main" val="462314499"/>
                    </a:ext>
                  </a:extLst>
                </a:gridCol>
                <a:gridCol w="576064">
                  <a:extLst>
                    <a:ext uri="{9D8B030D-6E8A-4147-A177-3AD203B41FA5}">
                      <a16:colId xmlns:a16="http://schemas.microsoft.com/office/drawing/2014/main" val="671687339"/>
                    </a:ext>
                  </a:extLst>
                </a:gridCol>
              </a:tblGrid>
              <a:tr h="535258">
                <a:tc gridSpan="2">
                  <a:txBody>
                    <a:bodyPr/>
                    <a:lstStyle/>
                    <a:p>
                      <a:pPr algn="ctr"/>
                      <a:r>
                        <a:rPr lang="en-US" sz="2800" b="1" dirty="0" smtClean="0">
                          <a:solidFill>
                            <a:srgbClr val="00B050"/>
                          </a:solidFill>
                        </a:rPr>
                        <a:t>t </a:t>
                      </a:r>
                      <a:r>
                        <a:rPr lang="en-US" sz="2800" b="1" dirty="0" smtClean="0">
                          <a:solidFill>
                            <a:schemeClr val="tx1"/>
                          </a:solidFill>
                        </a:rPr>
                        <a:t>= </a:t>
                      </a:r>
                      <a:r>
                        <a:rPr lang="en-US" sz="2800" dirty="0" smtClean="0"/>
                        <a:t>9</a:t>
                      </a:r>
                      <a:endParaRPr lang="ru-RU" sz="2800" dirty="0"/>
                    </a:p>
                  </a:txBody>
                  <a:tcPr/>
                </a:tc>
                <a:tc hMerge="1">
                  <a:txBody>
                    <a:bodyPr/>
                    <a:lstStyle/>
                    <a:p>
                      <a:pPr algn="ctr"/>
                      <a:endParaRPr lang="ru-RU" sz="2400" dirty="0"/>
                    </a:p>
                  </a:txBody>
                  <a:tcPr/>
                </a:tc>
                <a:tc>
                  <a:txBody>
                    <a:bodyPr/>
                    <a:lstStyle/>
                    <a:p>
                      <a:pPr algn="ctr"/>
                      <a:endParaRPr lang="ru-RU" sz="28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52744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11828262"/>
                  </a:ext>
                </a:extLst>
              </a:tr>
              <a:tr h="535258">
                <a:tc>
                  <a:txBody>
                    <a:bodyPr/>
                    <a:lstStyle/>
                    <a:p>
                      <a:pPr algn="ctr"/>
                      <a:r>
                        <a:rPr lang="en-US" sz="2800" b="1" dirty="0" smtClean="0">
                          <a:solidFill>
                            <a:srgbClr val="00B050"/>
                          </a:solidFill>
                        </a:rPr>
                        <a:t>C</a:t>
                      </a:r>
                      <a:endParaRPr lang="ru-RU" sz="2800" b="1" dirty="0">
                        <a:solidFill>
                          <a:srgbClr val="00B050"/>
                        </a:solidFill>
                      </a:endParaRPr>
                    </a:p>
                  </a:txBody>
                  <a:tcPr/>
                </a:tc>
                <a:tc>
                  <a:txBody>
                    <a:bodyPr/>
                    <a:lstStyle/>
                    <a:p>
                      <a:pPr algn="ctr"/>
                      <a:r>
                        <a:rPr lang="en-US" sz="2800" dirty="0" smtClean="0"/>
                        <a:t>G</a:t>
                      </a:r>
                      <a:endParaRPr lang="ru-RU" sz="2800" dirty="0"/>
                    </a:p>
                  </a:txBody>
                  <a:tcPr/>
                </a:tc>
                <a:tc>
                  <a:txBody>
                    <a:bodyPr/>
                    <a:lstStyle/>
                    <a:p>
                      <a:pPr algn="ctr"/>
                      <a:r>
                        <a:rPr lang="en-US" sz="2800" dirty="0" smtClean="0"/>
                        <a:t>B</a:t>
                      </a:r>
                      <a:endParaRPr lang="ru-RU" sz="2800" dirty="0"/>
                    </a:p>
                  </a:txBody>
                  <a:tcPr/>
                </a:tc>
                <a:tc>
                  <a:txBody>
                    <a:bodyPr/>
                    <a:lstStyle/>
                    <a:p>
                      <a:pPr algn="ctr"/>
                      <a:r>
                        <a:rPr lang="en-US" sz="2800" dirty="0" smtClean="0"/>
                        <a:t>B</a:t>
                      </a:r>
                      <a:endParaRPr lang="ru-RU" sz="2800" dirty="0"/>
                    </a:p>
                  </a:txBody>
                  <a:tcPr/>
                </a:tc>
                <a:tc>
                  <a:txBody>
                    <a:bodyPr/>
                    <a:lstStyle/>
                    <a:p>
                      <a:pPr algn="ctr"/>
                      <a:r>
                        <a:rPr lang="en-US" sz="2800" dirty="0" smtClean="0"/>
                        <a:t>B</a:t>
                      </a:r>
                      <a:endParaRPr lang="ru-RU" sz="2800" dirty="0"/>
                    </a:p>
                  </a:txBody>
                  <a:tcPr/>
                </a:tc>
                <a:tc>
                  <a:txBody>
                    <a:bodyPr/>
                    <a:lstStyle/>
                    <a:p>
                      <a:pPr algn="ctr"/>
                      <a:r>
                        <a:rPr lang="en-US" sz="2800" dirty="0" smtClean="0"/>
                        <a:t>B</a:t>
                      </a:r>
                      <a:endParaRPr lang="ru-RU" sz="2800" dirty="0"/>
                    </a:p>
                  </a:txBody>
                  <a:tcPr/>
                </a:tc>
                <a:extLst>
                  <a:ext uri="{0D108BD9-81ED-4DB2-BD59-A6C34878D82A}">
                    <a16:rowId xmlns:a16="http://schemas.microsoft.com/office/drawing/2014/main" val="2405114374"/>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49772446"/>
                  </a:ext>
                </a:extLst>
              </a:tr>
              <a:tr h="535258">
                <a:tc>
                  <a:txBody>
                    <a:bodyPr/>
                    <a:lstStyle/>
                    <a:p>
                      <a:pPr algn="ctr"/>
                      <a:r>
                        <a:rPr lang="en-US" sz="2800" b="1" dirty="0" smtClean="0">
                          <a:solidFill>
                            <a:srgbClr val="00B050"/>
                          </a:solidFill>
                        </a:rPr>
                        <a:t>D</a:t>
                      </a:r>
                      <a:endParaRPr lang="ru-RU" sz="2800" b="1" dirty="0">
                        <a:solidFill>
                          <a:srgbClr val="00B050"/>
                        </a:solidFill>
                      </a:endParaRPr>
                    </a:p>
                  </a:txBody>
                  <a:tcPr/>
                </a:tc>
                <a:tc>
                  <a:txBody>
                    <a:bodyPr/>
                    <a:lstStyle/>
                    <a:p>
                      <a:pPr algn="ctr"/>
                      <a:r>
                        <a:rPr lang="en-US" sz="2800" dirty="0" smtClean="0"/>
                        <a:t>1</a:t>
                      </a:r>
                      <a:endParaRPr lang="ru-RU" sz="2800" dirty="0"/>
                    </a:p>
                  </a:txBody>
                  <a:tcPr/>
                </a:tc>
                <a:tc>
                  <a:txBody>
                    <a:bodyPr/>
                    <a:lstStyle/>
                    <a:p>
                      <a:pPr algn="ctr"/>
                      <a:r>
                        <a:rPr lang="en-US" sz="2800" dirty="0" smtClean="0"/>
                        <a:t>2</a:t>
                      </a:r>
                      <a:endParaRPr lang="ru-RU" sz="2800" dirty="0"/>
                    </a:p>
                  </a:txBody>
                  <a:tcPr/>
                </a:tc>
                <a:tc>
                  <a:txBody>
                    <a:bodyPr/>
                    <a:lstStyle/>
                    <a:p>
                      <a:pPr algn="ctr"/>
                      <a:r>
                        <a:rPr lang="en-US" sz="2800" dirty="0" smtClean="0"/>
                        <a:t>3</a:t>
                      </a:r>
                      <a:endParaRPr lang="ru-RU" sz="2800" dirty="0"/>
                    </a:p>
                  </a:txBody>
                  <a:tcPr/>
                </a:tc>
                <a:tc>
                  <a:txBody>
                    <a:bodyPr/>
                    <a:lstStyle/>
                    <a:p>
                      <a:pPr algn="ctr"/>
                      <a:r>
                        <a:rPr lang="en-US" sz="2800" dirty="0" smtClean="0"/>
                        <a:t>4</a:t>
                      </a:r>
                      <a:endParaRPr lang="ru-RU" sz="2800" dirty="0"/>
                    </a:p>
                  </a:txBody>
                  <a:tcPr/>
                </a:tc>
                <a:tc>
                  <a:txBody>
                    <a:bodyPr/>
                    <a:lstStyle/>
                    <a:p>
                      <a:pPr algn="ctr"/>
                      <a:r>
                        <a:rPr lang="en-US" sz="2800" dirty="0" smtClean="0"/>
                        <a:t>5</a:t>
                      </a:r>
                      <a:endParaRPr lang="ru-RU" sz="2800" dirty="0"/>
                    </a:p>
                  </a:txBody>
                  <a:tcPr/>
                </a:tc>
                <a:extLst>
                  <a:ext uri="{0D108BD9-81ED-4DB2-BD59-A6C34878D82A}">
                    <a16:rowId xmlns:a16="http://schemas.microsoft.com/office/drawing/2014/main" val="3363471203"/>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89870956"/>
                  </a:ext>
                </a:extLst>
              </a:tr>
              <a:tr h="535258">
                <a:tc>
                  <a:txBody>
                    <a:bodyPr/>
                    <a:lstStyle/>
                    <a:p>
                      <a:pPr algn="ctr"/>
                      <a:r>
                        <a:rPr lang="en-US" sz="2800" b="1" dirty="0" smtClean="0">
                          <a:solidFill>
                            <a:srgbClr val="00B050"/>
                          </a:solidFill>
                        </a:rPr>
                        <a:t>P</a:t>
                      </a:r>
                      <a:endParaRPr lang="ru-RU" sz="2800" b="1" dirty="0">
                        <a:solidFill>
                          <a:srgbClr val="00B050"/>
                        </a:solidFill>
                      </a:endParaRPr>
                    </a:p>
                  </a:txBody>
                  <a:tcPr/>
                </a:tc>
                <a:tc>
                  <a:txBody>
                    <a:bodyPr/>
                    <a:lstStyle/>
                    <a:p>
                      <a:pPr algn="ctr"/>
                      <a:r>
                        <a:rPr lang="en-US" sz="2800" dirty="0" smtClean="0"/>
                        <a:t>N</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1</a:t>
                      </a:r>
                      <a:endParaRPr lang="ru-RU" sz="2800" dirty="0"/>
                    </a:p>
                  </a:txBody>
                  <a:tcPr/>
                </a:tc>
                <a:tc>
                  <a:txBody>
                    <a:bodyPr/>
                    <a:lstStyle/>
                    <a:p>
                      <a:pPr algn="ctr"/>
                      <a:r>
                        <a:rPr lang="en-US" sz="2800" dirty="0" smtClean="0"/>
                        <a:t>2</a:t>
                      </a:r>
                      <a:endParaRPr lang="ru-RU" sz="2800" dirty="0"/>
                    </a:p>
                  </a:txBody>
                  <a:tcPr/>
                </a:tc>
                <a:tc>
                  <a:txBody>
                    <a:bodyPr/>
                    <a:lstStyle/>
                    <a:p>
                      <a:pPr algn="ctr"/>
                      <a:r>
                        <a:rPr lang="en-US" sz="2800" dirty="0" smtClean="0"/>
                        <a:t>3</a:t>
                      </a:r>
                      <a:endParaRPr lang="ru-RU" sz="2800" dirty="0"/>
                    </a:p>
                  </a:txBody>
                  <a:tcPr/>
                </a:tc>
                <a:extLst>
                  <a:ext uri="{0D108BD9-81ED-4DB2-BD59-A6C34878D82A}">
                    <a16:rowId xmlns:a16="http://schemas.microsoft.com/office/drawing/2014/main" val="33377117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466842173"/>
                  </a:ext>
                </a:extLst>
              </a:tr>
              <a:tr h="535258">
                <a:tc>
                  <a:txBody>
                    <a:bodyPr/>
                    <a:lstStyle/>
                    <a:p>
                      <a:pPr algn="ctr"/>
                      <a:r>
                        <a:rPr lang="en-US" sz="2800" b="1" dirty="0" smtClean="0">
                          <a:solidFill>
                            <a:srgbClr val="00B050"/>
                          </a:solidFill>
                        </a:rPr>
                        <a:t>F</a:t>
                      </a:r>
                      <a:endParaRPr lang="ru-RU" sz="2800" b="1" dirty="0">
                        <a:solidFill>
                          <a:srgbClr val="00B050"/>
                        </a:solidFill>
                      </a:endParaRPr>
                    </a:p>
                  </a:txBody>
                  <a:tcPr/>
                </a:tc>
                <a:tc>
                  <a:txBody>
                    <a:bodyPr/>
                    <a:lstStyle/>
                    <a:p>
                      <a:pPr algn="ctr"/>
                      <a:r>
                        <a:rPr lang="en-US" sz="2800" dirty="0" smtClean="0"/>
                        <a:t>0</a:t>
                      </a:r>
                      <a:endParaRPr lang="ru-RU" sz="2800" dirty="0"/>
                    </a:p>
                  </a:txBody>
                  <a:tcPr/>
                </a:tc>
                <a:tc>
                  <a:txBody>
                    <a:bodyPr/>
                    <a:lstStyle/>
                    <a:p>
                      <a:pPr algn="ctr"/>
                      <a:r>
                        <a:rPr lang="en-US" sz="2800" dirty="0" smtClean="0"/>
                        <a:t>9</a:t>
                      </a:r>
                      <a:endParaRPr lang="ru-RU" sz="2800" dirty="0"/>
                    </a:p>
                  </a:txBody>
                  <a:tcPr/>
                </a:tc>
                <a:tc>
                  <a:txBody>
                    <a:bodyPr/>
                    <a:lstStyle/>
                    <a:p>
                      <a:pPr algn="ctr"/>
                      <a:r>
                        <a:rPr lang="en-US" sz="2800" dirty="0" smtClean="0"/>
                        <a:t>8</a:t>
                      </a:r>
                      <a:endParaRPr lang="ru-RU" sz="2800" dirty="0"/>
                    </a:p>
                  </a:txBody>
                  <a:tcPr/>
                </a:tc>
                <a:tc>
                  <a:txBody>
                    <a:bodyPr/>
                    <a:lstStyle/>
                    <a:p>
                      <a:pPr algn="ctr"/>
                      <a:r>
                        <a:rPr lang="en-US" sz="2800" dirty="0" smtClean="0"/>
                        <a:t>7</a:t>
                      </a:r>
                      <a:endParaRPr lang="ru-RU" sz="2800" dirty="0"/>
                    </a:p>
                  </a:txBody>
                  <a:tcPr/>
                </a:tc>
                <a:tc>
                  <a:txBody>
                    <a:bodyPr/>
                    <a:lstStyle/>
                    <a:p>
                      <a:pPr algn="ctr"/>
                      <a:r>
                        <a:rPr lang="en-US" sz="2800" dirty="0" smtClean="0"/>
                        <a:t>6</a:t>
                      </a:r>
                      <a:endParaRPr lang="ru-RU" sz="2800" dirty="0"/>
                    </a:p>
                  </a:txBody>
                  <a:tcPr/>
                </a:tc>
                <a:extLst>
                  <a:ext uri="{0D108BD9-81ED-4DB2-BD59-A6C34878D82A}">
                    <a16:rowId xmlns:a16="http://schemas.microsoft.com/office/drawing/2014/main" val="142533529"/>
                  </a:ext>
                </a:extLst>
              </a:tr>
            </a:tbl>
          </a:graphicData>
        </a:graphic>
      </p:graphicFrame>
      <p:cxnSp>
        <p:nvCxnSpPr>
          <p:cNvPr id="23" name="Скругленная соединительная линия 22"/>
          <p:cNvCxnSpPr>
            <a:stCxn id="21" idx="4"/>
            <a:endCxn id="21" idx="2"/>
          </p:cNvCxnSpPr>
          <p:nvPr/>
        </p:nvCxnSpPr>
        <p:spPr>
          <a:xfrm rot="5400000" flipH="1">
            <a:off x="1823706" y="2818800"/>
            <a:ext cx="324036" cy="324036"/>
          </a:xfrm>
          <a:prstGeom prst="curvedConnector4">
            <a:avLst>
              <a:gd name="adj1" fmla="val -159661"/>
              <a:gd name="adj2" fmla="val 252235"/>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416593"/>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Прямая соединительная линия 2"/>
          <p:cNvCxnSpPr>
            <a:stCxn id="11" idx="6"/>
            <a:endCxn id="13" idx="2"/>
          </p:cNvCxnSpPr>
          <p:nvPr/>
        </p:nvCxnSpPr>
        <p:spPr>
          <a:xfrm>
            <a:off x="2471778" y="968430"/>
            <a:ext cx="100270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Прямая соединительная линия 4"/>
          <p:cNvCxnSpPr>
            <a:stCxn id="11" idx="5"/>
            <a:endCxn id="12" idx="1"/>
          </p:cNvCxnSpPr>
          <p:nvPr/>
        </p:nvCxnSpPr>
        <p:spPr>
          <a:xfrm>
            <a:off x="2376870" y="1197558"/>
            <a:ext cx="1192518" cy="141112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Прямая соединительная линия 5"/>
          <p:cNvCxnSpPr>
            <a:stCxn id="11" idx="4"/>
            <a:endCxn id="15" idx="0"/>
          </p:cNvCxnSpPr>
          <p:nvPr/>
        </p:nvCxnSpPr>
        <p:spPr>
          <a:xfrm>
            <a:off x="2147742" y="1292466"/>
            <a:ext cx="0" cy="120229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a:stCxn id="15" idx="6"/>
            <a:endCxn id="12" idx="2"/>
          </p:cNvCxnSpPr>
          <p:nvPr/>
        </p:nvCxnSpPr>
        <p:spPr>
          <a:xfrm>
            <a:off x="2471778" y="2818800"/>
            <a:ext cx="1002702" cy="1901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a:stCxn id="12" idx="0"/>
            <a:endCxn id="13" idx="4"/>
          </p:cNvCxnSpPr>
          <p:nvPr/>
        </p:nvCxnSpPr>
        <p:spPr>
          <a:xfrm flipV="1">
            <a:off x="3798516" y="1292466"/>
            <a:ext cx="0" cy="122131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a:stCxn id="14" idx="1"/>
            <a:endCxn id="13" idx="6"/>
          </p:cNvCxnSpPr>
          <p:nvPr/>
        </p:nvCxnSpPr>
        <p:spPr>
          <a:xfrm flipH="1" flipV="1">
            <a:off x="4122552" y="968430"/>
            <a:ext cx="703590" cy="69159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a:stCxn id="14" idx="3"/>
            <a:endCxn id="12" idx="6"/>
          </p:cNvCxnSpPr>
          <p:nvPr/>
        </p:nvCxnSpPr>
        <p:spPr>
          <a:xfrm flipH="1">
            <a:off x="4122552" y="2118279"/>
            <a:ext cx="703590" cy="71953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Овал 10"/>
          <p:cNvSpPr/>
          <p:nvPr/>
        </p:nvSpPr>
        <p:spPr>
          <a:xfrm>
            <a:off x="1823706" y="644394"/>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0</a:t>
            </a:r>
            <a:endParaRPr lang="ru-RU" sz="3200" dirty="0">
              <a:solidFill>
                <a:schemeClr val="bg1"/>
              </a:solidFill>
            </a:endParaRPr>
          </a:p>
        </p:txBody>
      </p:sp>
      <p:sp>
        <p:nvSpPr>
          <p:cNvPr id="12" name="Овал 11"/>
          <p:cNvSpPr/>
          <p:nvPr/>
        </p:nvSpPr>
        <p:spPr>
          <a:xfrm>
            <a:off x="3474480" y="2513778"/>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3</a:t>
            </a:r>
            <a:endParaRPr lang="ru-RU" sz="3200" dirty="0">
              <a:solidFill>
                <a:schemeClr val="bg1"/>
              </a:solidFill>
            </a:endParaRPr>
          </a:p>
        </p:txBody>
      </p:sp>
      <p:sp>
        <p:nvSpPr>
          <p:cNvPr id="13" name="Овал 12"/>
          <p:cNvSpPr/>
          <p:nvPr/>
        </p:nvSpPr>
        <p:spPr>
          <a:xfrm>
            <a:off x="3474480" y="644394"/>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1</a:t>
            </a:r>
            <a:endParaRPr lang="ru-RU" sz="3200" dirty="0">
              <a:solidFill>
                <a:schemeClr val="bg1"/>
              </a:solidFill>
            </a:endParaRPr>
          </a:p>
        </p:txBody>
      </p:sp>
      <p:sp>
        <p:nvSpPr>
          <p:cNvPr id="14" name="Овал 13"/>
          <p:cNvSpPr/>
          <p:nvPr/>
        </p:nvSpPr>
        <p:spPr>
          <a:xfrm>
            <a:off x="4731234" y="1565115"/>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2</a:t>
            </a:r>
            <a:endParaRPr lang="ru-RU" sz="3200" dirty="0">
              <a:solidFill>
                <a:schemeClr val="bg1"/>
              </a:solidFill>
            </a:endParaRPr>
          </a:p>
        </p:txBody>
      </p:sp>
      <p:sp>
        <p:nvSpPr>
          <p:cNvPr id="15" name="Овал 14"/>
          <p:cNvSpPr/>
          <p:nvPr/>
        </p:nvSpPr>
        <p:spPr>
          <a:xfrm>
            <a:off x="1823706" y="2494764"/>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4</a:t>
            </a:r>
            <a:endParaRPr lang="ru-RU" sz="3200" dirty="0">
              <a:solidFill>
                <a:schemeClr val="bg1"/>
              </a:solidFill>
            </a:endParaRPr>
          </a:p>
        </p:txBody>
      </p:sp>
      <p:graphicFrame>
        <p:nvGraphicFramePr>
          <p:cNvPr id="16" name="Таблица 15"/>
          <p:cNvGraphicFramePr>
            <a:graphicFrameLocks noGrp="1"/>
          </p:cNvGraphicFramePr>
          <p:nvPr>
            <p:extLst>
              <p:ext uri="{D42A27DB-BD31-4B8C-83A1-F6EECF244321}">
                <p14:modId xmlns:p14="http://schemas.microsoft.com/office/powerpoint/2010/main" val="1546542985"/>
              </p:ext>
            </p:extLst>
          </p:nvPr>
        </p:nvGraphicFramePr>
        <p:xfrm>
          <a:off x="7080290" y="1317010"/>
          <a:ext cx="3456384" cy="4817322"/>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84400785"/>
                    </a:ext>
                  </a:extLst>
                </a:gridCol>
                <a:gridCol w="576064">
                  <a:extLst>
                    <a:ext uri="{9D8B030D-6E8A-4147-A177-3AD203B41FA5}">
                      <a16:colId xmlns:a16="http://schemas.microsoft.com/office/drawing/2014/main" val="2720675779"/>
                    </a:ext>
                  </a:extLst>
                </a:gridCol>
                <a:gridCol w="576064">
                  <a:extLst>
                    <a:ext uri="{9D8B030D-6E8A-4147-A177-3AD203B41FA5}">
                      <a16:colId xmlns:a16="http://schemas.microsoft.com/office/drawing/2014/main" val="2680956268"/>
                    </a:ext>
                  </a:extLst>
                </a:gridCol>
                <a:gridCol w="576064">
                  <a:extLst>
                    <a:ext uri="{9D8B030D-6E8A-4147-A177-3AD203B41FA5}">
                      <a16:colId xmlns:a16="http://schemas.microsoft.com/office/drawing/2014/main" val="4106968370"/>
                    </a:ext>
                  </a:extLst>
                </a:gridCol>
                <a:gridCol w="576064">
                  <a:extLst>
                    <a:ext uri="{9D8B030D-6E8A-4147-A177-3AD203B41FA5}">
                      <a16:colId xmlns:a16="http://schemas.microsoft.com/office/drawing/2014/main" val="462314499"/>
                    </a:ext>
                  </a:extLst>
                </a:gridCol>
                <a:gridCol w="576064">
                  <a:extLst>
                    <a:ext uri="{9D8B030D-6E8A-4147-A177-3AD203B41FA5}">
                      <a16:colId xmlns:a16="http://schemas.microsoft.com/office/drawing/2014/main" val="671687339"/>
                    </a:ext>
                  </a:extLst>
                </a:gridCol>
              </a:tblGrid>
              <a:tr h="535258">
                <a:tc gridSpan="2">
                  <a:txBody>
                    <a:bodyPr/>
                    <a:lstStyle/>
                    <a:p>
                      <a:pPr algn="ctr"/>
                      <a:r>
                        <a:rPr lang="en-US" sz="2800" b="1" dirty="0" smtClean="0">
                          <a:solidFill>
                            <a:srgbClr val="00B050"/>
                          </a:solidFill>
                        </a:rPr>
                        <a:t>t </a:t>
                      </a:r>
                      <a:r>
                        <a:rPr lang="en-US" sz="2800" b="1" dirty="0" smtClean="0">
                          <a:solidFill>
                            <a:schemeClr val="tx1"/>
                          </a:solidFill>
                        </a:rPr>
                        <a:t>= </a:t>
                      </a:r>
                      <a:r>
                        <a:rPr lang="en-US" sz="2800" dirty="0" smtClean="0"/>
                        <a:t>10</a:t>
                      </a:r>
                      <a:endParaRPr lang="ru-RU" sz="2800" dirty="0"/>
                    </a:p>
                  </a:txBody>
                  <a:tcPr/>
                </a:tc>
                <a:tc hMerge="1">
                  <a:txBody>
                    <a:bodyPr/>
                    <a:lstStyle/>
                    <a:p>
                      <a:pPr algn="ctr"/>
                      <a:endParaRPr lang="ru-RU" sz="2400" dirty="0"/>
                    </a:p>
                  </a:txBody>
                  <a:tcPr/>
                </a:tc>
                <a:tc>
                  <a:txBody>
                    <a:bodyPr/>
                    <a:lstStyle/>
                    <a:p>
                      <a:pPr algn="ctr"/>
                      <a:endParaRPr lang="ru-RU" sz="28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52744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11828262"/>
                  </a:ext>
                </a:extLst>
              </a:tr>
              <a:tr h="535258">
                <a:tc>
                  <a:txBody>
                    <a:bodyPr/>
                    <a:lstStyle/>
                    <a:p>
                      <a:pPr algn="ctr"/>
                      <a:r>
                        <a:rPr lang="en-US" sz="2800" b="1" dirty="0" smtClean="0">
                          <a:solidFill>
                            <a:srgbClr val="00B050"/>
                          </a:solidFill>
                        </a:rPr>
                        <a:t>C</a:t>
                      </a:r>
                      <a:endParaRPr lang="ru-RU" sz="2800" b="1" dirty="0">
                        <a:solidFill>
                          <a:srgbClr val="00B050"/>
                        </a:solidFill>
                      </a:endParaRPr>
                    </a:p>
                  </a:txBody>
                  <a:tcPr/>
                </a:tc>
                <a:tc>
                  <a:txBody>
                    <a:bodyPr/>
                    <a:lstStyle/>
                    <a:p>
                      <a:pPr algn="ctr"/>
                      <a:r>
                        <a:rPr lang="en-US" sz="2800" dirty="0" smtClean="0"/>
                        <a:t>B</a:t>
                      </a:r>
                      <a:endParaRPr lang="ru-RU" sz="2800" dirty="0"/>
                    </a:p>
                  </a:txBody>
                  <a:tcPr/>
                </a:tc>
                <a:tc>
                  <a:txBody>
                    <a:bodyPr/>
                    <a:lstStyle/>
                    <a:p>
                      <a:pPr algn="ctr"/>
                      <a:r>
                        <a:rPr lang="en-US" sz="2800" dirty="0" smtClean="0"/>
                        <a:t>B</a:t>
                      </a:r>
                      <a:endParaRPr lang="ru-RU" sz="2800" dirty="0"/>
                    </a:p>
                  </a:txBody>
                  <a:tcPr/>
                </a:tc>
                <a:tc>
                  <a:txBody>
                    <a:bodyPr/>
                    <a:lstStyle/>
                    <a:p>
                      <a:pPr algn="ctr"/>
                      <a:r>
                        <a:rPr lang="en-US" sz="2800" dirty="0" smtClean="0"/>
                        <a:t>B</a:t>
                      </a:r>
                      <a:endParaRPr lang="ru-RU" sz="2800" dirty="0"/>
                    </a:p>
                  </a:txBody>
                  <a:tcPr/>
                </a:tc>
                <a:tc>
                  <a:txBody>
                    <a:bodyPr/>
                    <a:lstStyle/>
                    <a:p>
                      <a:pPr algn="ctr"/>
                      <a:r>
                        <a:rPr lang="en-US" sz="2800" dirty="0" smtClean="0"/>
                        <a:t>B</a:t>
                      </a:r>
                      <a:endParaRPr lang="ru-RU" sz="2800" dirty="0"/>
                    </a:p>
                  </a:txBody>
                  <a:tcPr/>
                </a:tc>
                <a:tc>
                  <a:txBody>
                    <a:bodyPr/>
                    <a:lstStyle/>
                    <a:p>
                      <a:pPr algn="ctr"/>
                      <a:r>
                        <a:rPr lang="en-US" sz="2800" dirty="0" smtClean="0"/>
                        <a:t>B</a:t>
                      </a:r>
                      <a:endParaRPr lang="ru-RU" sz="2800" dirty="0"/>
                    </a:p>
                  </a:txBody>
                  <a:tcPr/>
                </a:tc>
                <a:extLst>
                  <a:ext uri="{0D108BD9-81ED-4DB2-BD59-A6C34878D82A}">
                    <a16:rowId xmlns:a16="http://schemas.microsoft.com/office/drawing/2014/main" val="2405114374"/>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49772446"/>
                  </a:ext>
                </a:extLst>
              </a:tr>
              <a:tr h="535258">
                <a:tc>
                  <a:txBody>
                    <a:bodyPr/>
                    <a:lstStyle/>
                    <a:p>
                      <a:pPr algn="ctr"/>
                      <a:r>
                        <a:rPr lang="en-US" sz="2800" b="1" dirty="0" smtClean="0">
                          <a:solidFill>
                            <a:srgbClr val="00B050"/>
                          </a:solidFill>
                        </a:rPr>
                        <a:t>D</a:t>
                      </a:r>
                      <a:endParaRPr lang="ru-RU" sz="2800" b="1" dirty="0">
                        <a:solidFill>
                          <a:srgbClr val="00B050"/>
                        </a:solidFill>
                      </a:endParaRPr>
                    </a:p>
                  </a:txBody>
                  <a:tcPr/>
                </a:tc>
                <a:tc>
                  <a:txBody>
                    <a:bodyPr/>
                    <a:lstStyle/>
                    <a:p>
                      <a:pPr algn="ctr"/>
                      <a:r>
                        <a:rPr lang="en-US" sz="2800" dirty="0" smtClean="0"/>
                        <a:t>1</a:t>
                      </a:r>
                      <a:endParaRPr lang="ru-RU" sz="2800" dirty="0"/>
                    </a:p>
                  </a:txBody>
                  <a:tcPr/>
                </a:tc>
                <a:tc>
                  <a:txBody>
                    <a:bodyPr/>
                    <a:lstStyle/>
                    <a:p>
                      <a:pPr algn="ctr"/>
                      <a:r>
                        <a:rPr lang="en-US" sz="2800" dirty="0" smtClean="0"/>
                        <a:t>2</a:t>
                      </a:r>
                      <a:endParaRPr lang="ru-RU" sz="2800" dirty="0"/>
                    </a:p>
                  </a:txBody>
                  <a:tcPr/>
                </a:tc>
                <a:tc>
                  <a:txBody>
                    <a:bodyPr/>
                    <a:lstStyle/>
                    <a:p>
                      <a:pPr algn="ctr"/>
                      <a:r>
                        <a:rPr lang="en-US" sz="2800" dirty="0" smtClean="0"/>
                        <a:t>3</a:t>
                      </a:r>
                      <a:endParaRPr lang="ru-RU" sz="2800" dirty="0"/>
                    </a:p>
                  </a:txBody>
                  <a:tcPr/>
                </a:tc>
                <a:tc>
                  <a:txBody>
                    <a:bodyPr/>
                    <a:lstStyle/>
                    <a:p>
                      <a:pPr algn="ctr"/>
                      <a:r>
                        <a:rPr lang="en-US" sz="2800" dirty="0" smtClean="0"/>
                        <a:t>4</a:t>
                      </a:r>
                      <a:endParaRPr lang="ru-RU" sz="2800" dirty="0"/>
                    </a:p>
                  </a:txBody>
                  <a:tcPr/>
                </a:tc>
                <a:tc>
                  <a:txBody>
                    <a:bodyPr/>
                    <a:lstStyle/>
                    <a:p>
                      <a:pPr algn="ctr"/>
                      <a:r>
                        <a:rPr lang="en-US" sz="2800" dirty="0" smtClean="0"/>
                        <a:t>5</a:t>
                      </a:r>
                      <a:endParaRPr lang="ru-RU" sz="2800" dirty="0"/>
                    </a:p>
                  </a:txBody>
                  <a:tcPr/>
                </a:tc>
                <a:extLst>
                  <a:ext uri="{0D108BD9-81ED-4DB2-BD59-A6C34878D82A}">
                    <a16:rowId xmlns:a16="http://schemas.microsoft.com/office/drawing/2014/main" val="3363471203"/>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89870956"/>
                  </a:ext>
                </a:extLst>
              </a:tr>
              <a:tr h="535258">
                <a:tc>
                  <a:txBody>
                    <a:bodyPr/>
                    <a:lstStyle/>
                    <a:p>
                      <a:pPr algn="ctr"/>
                      <a:r>
                        <a:rPr lang="en-US" sz="2800" b="1" dirty="0" smtClean="0">
                          <a:solidFill>
                            <a:srgbClr val="00B050"/>
                          </a:solidFill>
                        </a:rPr>
                        <a:t>P</a:t>
                      </a:r>
                      <a:endParaRPr lang="ru-RU" sz="2800" b="1" dirty="0">
                        <a:solidFill>
                          <a:srgbClr val="00B050"/>
                        </a:solidFill>
                      </a:endParaRPr>
                    </a:p>
                  </a:txBody>
                  <a:tcPr/>
                </a:tc>
                <a:tc>
                  <a:txBody>
                    <a:bodyPr/>
                    <a:lstStyle/>
                    <a:p>
                      <a:pPr algn="ctr"/>
                      <a:r>
                        <a:rPr lang="en-US" sz="2800" dirty="0" smtClean="0"/>
                        <a:t>N</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1</a:t>
                      </a:r>
                      <a:endParaRPr lang="ru-RU" sz="2800" dirty="0"/>
                    </a:p>
                  </a:txBody>
                  <a:tcPr/>
                </a:tc>
                <a:tc>
                  <a:txBody>
                    <a:bodyPr/>
                    <a:lstStyle/>
                    <a:p>
                      <a:pPr algn="ctr"/>
                      <a:r>
                        <a:rPr lang="en-US" sz="2800" dirty="0" smtClean="0"/>
                        <a:t>2</a:t>
                      </a:r>
                      <a:endParaRPr lang="ru-RU" sz="2800" dirty="0"/>
                    </a:p>
                  </a:txBody>
                  <a:tcPr/>
                </a:tc>
                <a:tc>
                  <a:txBody>
                    <a:bodyPr/>
                    <a:lstStyle/>
                    <a:p>
                      <a:pPr algn="ctr"/>
                      <a:r>
                        <a:rPr lang="en-US" sz="2800" dirty="0" smtClean="0"/>
                        <a:t>3</a:t>
                      </a:r>
                      <a:endParaRPr lang="ru-RU" sz="2800" dirty="0"/>
                    </a:p>
                  </a:txBody>
                  <a:tcPr/>
                </a:tc>
                <a:extLst>
                  <a:ext uri="{0D108BD9-81ED-4DB2-BD59-A6C34878D82A}">
                    <a16:rowId xmlns:a16="http://schemas.microsoft.com/office/drawing/2014/main" val="33377117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466842173"/>
                  </a:ext>
                </a:extLst>
              </a:tr>
              <a:tr h="535258">
                <a:tc>
                  <a:txBody>
                    <a:bodyPr/>
                    <a:lstStyle/>
                    <a:p>
                      <a:pPr algn="ctr"/>
                      <a:r>
                        <a:rPr lang="en-US" sz="2800" b="1" dirty="0" smtClean="0">
                          <a:solidFill>
                            <a:srgbClr val="00B050"/>
                          </a:solidFill>
                        </a:rPr>
                        <a:t>F</a:t>
                      </a:r>
                      <a:endParaRPr lang="ru-RU" sz="2800" b="1" dirty="0">
                        <a:solidFill>
                          <a:srgbClr val="00B050"/>
                        </a:solidFill>
                      </a:endParaRPr>
                    </a:p>
                  </a:txBody>
                  <a:tcPr/>
                </a:tc>
                <a:tc>
                  <a:txBody>
                    <a:bodyPr/>
                    <a:lstStyle/>
                    <a:p>
                      <a:pPr algn="ctr"/>
                      <a:r>
                        <a:rPr lang="en-US" sz="2800" dirty="0" smtClean="0"/>
                        <a:t>10</a:t>
                      </a:r>
                      <a:endParaRPr lang="ru-RU" sz="2800" dirty="0"/>
                    </a:p>
                  </a:txBody>
                  <a:tcPr/>
                </a:tc>
                <a:tc>
                  <a:txBody>
                    <a:bodyPr/>
                    <a:lstStyle/>
                    <a:p>
                      <a:pPr algn="ctr"/>
                      <a:r>
                        <a:rPr lang="en-US" sz="2800" dirty="0" smtClean="0"/>
                        <a:t>9</a:t>
                      </a:r>
                      <a:endParaRPr lang="ru-RU" sz="2800" dirty="0"/>
                    </a:p>
                  </a:txBody>
                  <a:tcPr/>
                </a:tc>
                <a:tc>
                  <a:txBody>
                    <a:bodyPr/>
                    <a:lstStyle/>
                    <a:p>
                      <a:pPr algn="ctr"/>
                      <a:r>
                        <a:rPr lang="en-US" sz="2800" dirty="0" smtClean="0"/>
                        <a:t>8</a:t>
                      </a:r>
                      <a:endParaRPr lang="ru-RU" sz="2800" dirty="0"/>
                    </a:p>
                  </a:txBody>
                  <a:tcPr/>
                </a:tc>
                <a:tc>
                  <a:txBody>
                    <a:bodyPr/>
                    <a:lstStyle/>
                    <a:p>
                      <a:pPr algn="ctr"/>
                      <a:r>
                        <a:rPr lang="en-US" sz="2800" dirty="0" smtClean="0"/>
                        <a:t>7</a:t>
                      </a:r>
                      <a:endParaRPr lang="ru-RU" sz="2800" dirty="0"/>
                    </a:p>
                  </a:txBody>
                  <a:tcPr/>
                </a:tc>
                <a:tc>
                  <a:txBody>
                    <a:bodyPr/>
                    <a:lstStyle/>
                    <a:p>
                      <a:pPr algn="ctr"/>
                      <a:r>
                        <a:rPr lang="en-US" sz="2800" dirty="0" smtClean="0"/>
                        <a:t>6</a:t>
                      </a:r>
                      <a:endParaRPr lang="ru-RU" sz="2800" dirty="0"/>
                    </a:p>
                  </a:txBody>
                  <a:tcPr/>
                </a:tc>
                <a:extLst>
                  <a:ext uri="{0D108BD9-81ED-4DB2-BD59-A6C34878D82A}">
                    <a16:rowId xmlns:a16="http://schemas.microsoft.com/office/drawing/2014/main" val="142533529"/>
                  </a:ext>
                </a:extLst>
              </a:tr>
            </a:tbl>
          </a:graphicData>
        </a:graphic>
      </p:graphicFrame>
      <p:cxnSp>
        <p:nvCxnSpPr>
          <p:cNvPr id="17" name="Скругленная соединительная линия 16"/>
          <p:cNvCxnSpPr>
            <a:stCxn id="15" idx="4"/>
            <a:endCxn id="15" idx="2"/>
          </p:cNvCxnSpPr>
          <p:nvPr/>
        </p:nvCxnSpPr>
        <p:spPr>
          <a:xfrm rot="5400000" flipH="1">
            <a:off x="1823706" y="2818800"/>
            <a:ext cx="324036" cy="324036"/>
          </a:xfrm>
          <a:prstGeom prst="curvedConnector4">
            <a:avLst>
              <a:gd name="adj1" fmla="val -159661"/>
              <a:gd name="adj2" fmla="val 252235"/>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916216"/>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Прямая соединительная линия 2"/>
          <p:cNvCxnSpPr>
            <a:stCxn id="11" idx="6"/>
            <a:endCxn id="13" idx="2"/>
          </p:cNvCxnSpPr>
          <p:nvPr/>
        </p:nvCxnSpPr>
        <p:spPr>
          <a:xfrm flipV="1">
            <a:off x="2471778" y="1101945"/>
            <a:ext cx="2648101" cy="280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a:stCxn id="15" idx="6"/>
            <a:endCxn id="12" idx="2"/>
          </p:cNvCxnSpPr>
          <p:nvPr/>
        </p:nvCxnSpPr>
        <p:spPr>
          <a:xfrm>
            <a:off x="2471778" y="3904743"/>
            <a:ext cx="2648101" cy="1620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a:stCxn id="14" idx="1"/>
            <a:endCxn id="13" idx="6"/>
          </p:cNvCxnSpPr>
          <p:nvPr/>
        </p:nvCxnSpPr>
        <p:spPr>
          <a:xfrm flipH="1" flipV="1">
            <a:off x="6040600" y="1101945"/>
            <a:ext cx="1213731" cy="102173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a:stCxn id="14" idx="3"/>
            <a:endCxn id="12" idx="6"/>
          </p:cNvCxnSpPr>
          <p:nvPr/>
        </p:nvCxnSpPr>
        <p:spPr>
          <a:xfrm flipH="1">
            <a:off x="6040600" y="2774724"/>
            <a:ext cx="1213731" cy="114622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Овал 10"/>
          <p:cNvSpPr/>
          <p:nvPr/>
        </p:nvSpPr>
        <p:spPr>
          <a:xfrm>
            <a:off x="1551057" y="644393"/>
            <a:ext cx="920721" cy="920721"/>
          </a:xfrm>
          <a:prstGeom prst="ellipse">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400" dirty="0" smtClean="0">
                <a:solidFill>
                  <a:schemeClr val="tx1"/>
                </a:solidFill>
              </a:rPr>
              <a:t>0</a:t>
            </a:r>
            <a:endParaRPr lang="ru-RU" sz="4400" dirty="0">
              <a:solidFill>
                <a:schemeClr val="tx1"/>
              </a:solidFill>
            </a:endParaRPr>
          </a:p>
        </p:txBody>
      </p:sp>
      <p:sp>
        <p:nvSpPr>
          <p:cNvPr id="12" name="Овал 11"/>
          <p:cNvSpPr/>
          <p:nvPr/>
        </p:nvSpPr>
        <p:spPr>
          <a:xfrm>
            <a:off x="5119879" y="3460587"/>
            <a:ext cx="920721" cy="920721"/>
          </a:xfrm>
          <a:prstGeom prst="ellipse">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400" dirty="0" smtClean="0">
                <a:solidFill>
                  <a:schemeClr val="tx1"/>
                </a:solidFill>
              </a:rPr>
              <a:t>3</a:t>
            </a:r>
            <a:endParaRPr lang="ru-RU" sz="4400" dirty="0">
              <a:solidFill>
                <a:schemeClr val="tx1"/>
              </a:solidFill>
            </a:endParaRPr>
          </a:p>
        </p:txBody>
      </p:sp>
      <p:sp>
        <p:nvSpPr>
          <p:cNvPr id="13" name="Овал 12"/>
          <p:cNvSpPr/>
          <p:nvPr/>
        </p:nvSpPr>
        <p:spPr>
          <a:xfrm>
            <a:off x="5119879" y="641584"/>
            <a:ext cx="920721" cy="920721"/>
          </a:xfrm>
          <a:prstGeom prst="ellipse">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400" dirty="0" smtClean="0">
                <a:solidFill>
                  <a:schemeClr val="tx1"/>
                </a:solidFill>
              </a:rPr>
              <a:t>1</a:t>
            </a:r>
            <a:endParaRPr lang="ru-RU" sz="4400" dirty="0">
              <a:solidFill>
                <a:schemeClr val="tx1"/>
              </a:solidFill>
            </a:endParaRPr>
          </a:p>
        </p:txBody>
      </p:sp>
      <p:sp>
        <p:nvSpPr>
          <p:cNvPr id="14" name="Овал 13"/>
          <p:cNvSpPr/>
          <p:nvPr/>
        </p:nvSpPr>
        <p:spPr>
          <a:xfrm>
            <a:off x="7119495" y="1988839"/>
            <a:ext cx="920721" cy="920721"/>
          </a:xfrm>
          <a:prstGeom prst="ellipse">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400" dirty="0" smtClean="0">
                <a:solidFill>
                  <a:schemeClr val="tx1"/>
                </a:solidFill>
              </a:rPr>
              <a:t>2</a:t>
            </a:r>
            <a:endParaRPr lang="ru-RU" sz="4400" dirty="0">
              <a:solidFill>
                <a:schemeClr val="tx1"/>
              </a:solidFill>
            </a:endParaRPr>
          </a:p>
        </p:txBody>
      </p:sp>
      <p:sp>
        <p:nvSpPr>
          <p:cNvPr id="15" name="Овал 14"/>
          <p:cNvSpPr/>
          <p:nvPr/>
        </p:nvSpPr>
        <p:spPr>
          <a:xfrm>
            <a:off x="1551057" y="3444382"/>
            <a:ext cx="920721" cy="920721"/>
          </a:xfrm>
          <a:prstGeom prst="ellipse">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400" dirty="0" smtClean="0">
                <a:solidFill>
                  <a:schemeClr val="tx1"/>
                </a:solidFill>
              </a:rPr>
              <a:t>4</a:t>
            </a:r>
            <a:endParaRPr lang="ru-RU" sz="4400" dirty="0">
              <a:solidFill>
                <a:schemeClr val="tx1"/>
              </a:solidFill>
            </a:endParaRPr>
          </a:p>
        </p:txBody>
      </p:sp>
      <p:graphicFrame>
        <p:nvGraphicFramePr>
          <p:cNvPr id="16" name="Таблица 15"/>
          <p:cNvGraphicFramePr>
            <a:graphicFrameLocks noGrp="1"/>
          </p:cNvGraphicFramePr>
          <p:nvPr>
            <p:extLst>
              <p:ext uri="{D42A27DB-BD31-4B8C-83A1-F6EECF244321}">
                <p14:modId xmlns:p14="http://schemas.microsoft.com/office/powerpoint/2010/main" val="2064015719"/>
              </p:ext>
            </p:extLst>
          </p:nvPr>
        </p:nvGraphicFramePr>
        <p:xfrm>
          <a:off x="5379306" y="5013176"/>
          <a:ext cx="5829264" cy="823290"/>
        </p:xfrm>
        <a:graphic>
          <a:graphicData uri="http://schemas.openxmlformats.org/drawingml/2006/table">
            <a:tbl>
              <a:tblPr firstRow="1" bandRow="1">
                <a:tableStyleId>{5940675A-B579-460E-94D1-54222C63F5DA}</a:tableStyleId>
              </a:tblPr>
              <a:tblGrid>
                <a:gridCol w="971544">
                  <a:extLst>
                    <a:ext uri="{9D8B030D-6E8A-4147-A177-3AD203B41FA5}">
                      <a16:colId xmlns:a16="http://schemas.microsoft.com/office/drawing/2014/main" val="184400785"/>
                    </a:ext>
                  </a:extLst>
                </a:gridCol>
                <a:gridCol w="971544">
                  <a:extLst>
                    <a:ext uri="{9D8B030D-6E8A-4147-A177-3AD203B41FA5}">
                      <a16:colId xmlns:a16="http://schemas.microsoft.com/office/drawing/2014/main" val="2720675779"/>
                    </a:ext>
                  </a:extLst>
                </a:gridCol>
                <a:gridCol w="971544">
                  <a:extLst>
                    <a:ext uri="{9D8B030D-6E8A-4147-A177-3AD203B41FA5}">
                      <a16:colId xmlns:a16="http://schemas.microsoft.com/office/drawing/2014/main" val="2680956268"/>
                    </a:ext>
                  </a:extLst>
                </a:gridCol>
                <a:gridCol w="971544">
                  <a:extLst>
                    <a:ext uri="{9D8B030D-6E8A-4147-A177-3AD203B41FA5}">
                      <a16:colId xmlns:a16="http://schemas.microsoft.com/office/drawing/2014/main" val="4106968370"/>
                    </a:ext>
                  </a:extLst>
                </a:gridCol>
                <a:gridCol w="971544">
                  <a:extLst>
                    <a:ext uri="{9D8B030D-6E8A-4147-A177-3AD203B41FA5}">
                      <a16:colId xmlns:a16="http://schemas.microsoft.com/office/drawing/2014/main" val="462314499"/>
                    </a:ext>
                  </a:extLst>
                </a:gridCol>
                <a:gridCol w="971544">
                  <a:extLst>
                    <a:ext uri="{9D8B030D-6E8A-4147-A177-3AD203B41FA5}">
                      <a16:colId xmlns:a16="http://schemas.microsoft.com/office/drawing/2014/main" val="671687339"/>
                    </a:ext>
                  </a:extLst>
                </a:gridCol>
              </a:tblGrid>
              <a:tr h="823290">
                <a:tc>
                  <a:txBody>
                    <a:bodyPr/>
                    <a:lstStyle/>
                    <a:p>
                      <a:pPr algn="ctr"/>
                      <a:r>
                        <a:rPr lang="en-US" sz="4400" b="1" dirty="0" smtClean="0">
                          <a:solidFill>
                            <a:srgbClr val="00B050"/>
                          </a:solidFill>
                        </a:rPr>
                        <a:t>P</a:t>
                      </a:r>
                      <a:endParaRPr lang="ru-RU" sz="4400" b="1" dirty="0">
                        <a:solidFill>
                          <a:srgbClr val="00B050"/>
                        </a:solidFill>
                      </a:endParaRPr>
                    </a:p>
                  </a:txBody>
                  <a:tcPr/>
                </a:tc>
                <a:tc>
                  <a:txBody>
                    <a:bodyPr/>
                    <a:lstStyle/>
                    <a:p>
                      <a:pPr algn="ctr"/>
                      <a:r>
                        <a:rPr lang="en-US" sz="4400" dirty="0" smtClean="0"/>
                        <a:t>N</a:t>
                      </a:r>
                      <a:endParaRPr lang="ru-RU" sz="4400" dirty="0"/>
                    </a:p>
                  </a:txBody>
                  <a:tcPr/>
                </a:tc>
                <a:tc>
                  <a:txBody>
                    <a:bodyPr/>
                    <a:lstStyle/>
                    <a:p>
                      <a:pPr algn="ctr"/>
                      <a:r>
                        <a:rPr lang="en-US" sz="4400" dirty="0" smtClean="0"/>
                        <a:t>0</a:t>
                      </a:r>
                      <a:endParaRPr lang="ru-RU" sz="4400" dirty="0"/>
                    </a:p>
                  </a:txBody>
                  <a:tcPr/>
                </a:tc>
                <a:tc>
                  <a:txBody>
                    <a:bodyPr/>
                    <a:lstStyle/>
                    <a:p>
                      <a:pPr algn="ctr"/>
                      <a:r>
                        <a:rPr lang="en-US" sz="4400" dirty="0" smtClean="0"/>
                        <a:t>1</a:t>
                      </a:r>
                      <a:endParaRPr lang="ru-RU" sz="4400" dirty="0"/>
                    </a:p>
                  </a:txBody>
                  <a:tcPr/>
                </a:tc>
                <a:tc>
                  <a:txBody>
                    <a:bodyPr/>
                    <a:lstStyle/>
                    <a:p>
                      <a:pPr algn="ctr"/>
                      <a:r>
                        <a:rPr lang="en-US" sz="4400" dirty="0" smtClean="0"/>
                        <a:t>2</a:t>
                      </a:r>
                      <a:endParaRPr lang="ru-RU" sz="4400" dirty="0"/>
                    </a:p>
                  </a:txBody>
                  <a:tcPr/>
                </a:tc>
                <a:tc>
                  <a:txBody>
                    <a:bodyPr/>
                    <a:lstStyle/>
                    <a:p>
                      <a:pPr algn="ctr"/>
                      <a:r>
                        <a:rPr lang="en-US" sz="4400" dirty="0" smtClean="0"/>
                        <a:t>3</a:t>
                      </a:r>
                      <a:endParaRPr lang="ru-RU" sz="4400" dirty="0"/>
                    </a:p>
                  </a:txBody>
                  <a:tcPr/>
                </a:tc>
                <a:extLst>
                  <a:ext uri="{0D108BD9-81ED-4DB2-BD59-A6C34878D82A}">
                    <a16:rowId xmlns:a16="http://schemas.microsoft.com/office/drawing/2014/main" val="3337711776"/>
                  </a:ext>
                </a:extLst>
              </a:tr>
            </a:tbl>
          </a:graphicData>
        </a:graphic>
      </p:graphicFrame>
    </p:spTree>
    <p:extLst>
      <p:ext uri="{BB962C8B-B14F-4D97-AF65-F5344CB8AC3E}">
        <p14:creationId xmlns:p14="http://schemas.microsoft.com/office/powerpoint/2010/main" val="3874838721"/>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Овал 10"/>
          <p:cNvSpPr/>
          <p:nvPr/>
        </p:nvSpPr>
        <p:spPr>
          <a:xfrm>
            <a:off x="1823706" y="64439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0</a:t>
            </a:r>
            <a:endParaRPr lang="ru-RU" sz="3200" dirty="0">
              <a:solidFill>
                <a:schemeClr val="tx1"/>
              </a:solidFill>
            </a:endParaRPr>
          </a:p>
        </p:txBody>
      </p:sp>
      <p:sp>
        <p:nvSpPr>
          <p:cNvPr id="12" name="Овал 11"/>
          <p:cNvSpPr/>
          <p:nvPr/>
        </p:nvSpPr>
        <p:spPr>
          <a:xfrm>
            <a:off x="3474480" y="2513778"/>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3</a:t>
            </a:r>
            <a:endParaRPr lang="ru-RU" sz="3200" dirty="0">
              <a:solidFill>
                <a:schemeClr val="tx1"/>
              </a:solidFill>
            </a:endParaRPr>
          </a:p>
        </p:txBody>
      </p:sp>
      <p:sp>
        <p:nvSpPr>
          <p:cNvPr id="13" name="Овал 12"/>
          <p:cNvSpPr/>
          <p:nvPr/>
        </p:nvSpPr>
        <p:spPr>
          <a:xfrm>
            <a:off x="3474480" y="644394"/>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1</a:t>
            </a:r>
            <a:endParaRPr lang="ru-RU" sz="3200" dirty="0">
              <a:solidFill>
                <a:schemeClr val="tx1"/>
              </a:solidFill>
            </a:endParaRPr>
          </a:p>
        </p:txBody>
      </p:sp>
      <p:sp>
        <p:nvSpPr>
          <p:cNvPr id="14" name="Овал 13"/>
          <p:cNvSpPr/>
          <p:nvPr/>
        </p:nvSpPr>
        <p:spPr>
          <a:xfrm>
            <a:off x="4731234" y="1565115"/>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2</a:t>
            </a:r>
            <a:endParaRPr lang="ru-RU" sz="3200" dirty="0">
              <a:solidFill>
                <a:schemeClr val="tx1"/>
              </a:solidFill>
            </a:endParaRPr>
          </a:p>
        </p:txBody>
      </p:sp>
      <p:sp>
        <p:nvSpPr>
          <p:cNvPr id="15" name="Овал 14"/>
          <p:cNvSpPr/>
          <p:nvPr/>
        </p:nvSpPr>
        <p:spPr>
          <a:xfrm>
            <a:off x="1823706" y="2494764"/>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4</a:t>
            </a:r>
            <a:endParaRPr lang="ru-RU" sz="3200" dirty="0">
              <a:solidFill>
                <a:schemeClr val="tx1"/>
              </a:solidFill>
            </a:endParaRPr>
          </a:p>
        </p:txBody>
      </p:sp>
      <p:graphicFrame>
        <p:nvGraphicFramePr>
          <p:cNvPr id="16" name="Таблица 15"/>
          <p:cNvGraphicFramePr>
            <a:graphicFrameLocks noGrp="1"/>
          </p:cNvGraphicFramePr>
          <p:nvPr>
            <p:extLst>
              <p:ext uri="{D42A27DB-BD31-4B8C-83A1-F6EECF244321}">
                <p14:modId xmlns:p14="http://schemas.microsoft.com/office/powerpoint/2010/main" val="3304716865"/>
              </p:ext>
            </p:extLst>
          </p:nvPr>
        </p:nvGraphicFramePr>
        <p:xfrm>
          <a:off x="6312024" y="1620186"/>
          <a:ext cx="3456384" cy="4817322"/>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84400785"/>
                    </a:ext>
                  </a:extLst>
                </a:gridCol>
                <a:gridCol w="576064">
                  <a:extLst>
                    <a:ext uri="{9D8B030D-6E8A-4147-A177-3AD203B41FA5}">
                      <a16:colId xmlns:a16="http://schemas.microsoft.com/office/drawing/2014/main" val="2720675779"/>
                    </a:ext>
                  </a:extLst>
                </a:gridCol>
                <a:gridCol w="576064">
                  <a:extLst>
                    <a:ext uri="{9D8B030D-6E8A-4147-A177-3AD203B41FA5}">
                      <a16:colId xmlns:a16="http://schemas.microsoft.com/office/drawing/2014/main" val="2680956268"/>
                    </a:ext>
                  </a:extLst>
                </a:gridCol>
                <a:gridCol w="576064">
                  <a:extLst>
                    <a:ext uri="{9D8B030D-6E8A-4147-A177-3AD203B41FA5}">
                      <a16:colId xmlns:a16="http://schemas.microsoft.com/office/drawing/2014/main" val="4106968370"/>
                    </a:ext>
                  </a:extLst>
                </a:gridCol>
                <a:gridCol w="576064">
                  <a:extLst>
                    <a:ext uri="{9D8B030D-6E8A-4147-A177-3AD203B41FA5}">
                      <a16:colId xmlns:a16="http://schemas.microsoft.com/office/drawing/2014/main" val="462314499"/>
                    </a:ext>
                  </a:extLst>
                </a:gridCol>
                <a:gridCol w="576064">
                  <a:extLst>
                    <a:ext uri="{9D8B030D-6E8A-4147-A177-3AD203B41FA5}">
                      <a16:colId xmlns:a16="http://schemas.microsoft.com/office/drawing/2014/main" val="671687339"/>
                    </a:ext>
                  </a:extLst>
                </a:gridCol>
              </a:tblGrid>
              <a:tr h="535258">
                <a:tc gridSpan="2">
                  <a:txBody>
                    <a:bodyPr/>
                    <a:lstStyle/>
                    <a:p>
                      <a:pPr algn="ctr"/>
                      <a:r>
                        <a:rPr lang="en-US" sz="2800" b="1" dirty="0" smtClean="0">
                          <a:solidFill>
                            <a:srgbClr val="00B050"/>
                          </a:solidFill>
                        </a:rPr>
                        <a:t>t </a:t>
                      </a:r>
                      <a:r>
                        <a:rPr lang="en-US" sz="2800" b="1" dirty="0" smtClean="0">
                          <a:solidFill>
                            <a:schemeClr val="tx1"/>
                          </a:solidFill>
                        </a:rPr>
                        <a:t>= </a:t>
                      </a:r>
                      <a:r>
                        <a:rPr lang="en-US" sz="2800" dirty="0" smtClean="0"/>
                        <a:t>1</a:t>
                      </a:r>
                      <a:endParaRPr lang="ru-RU" sz="2800" dirty="0"/>
                    </a:p>
                  </a:txBody>
                  <a:tcPr/>
                </a:tc>
                <a:tc hMerge="1">
                  <a:txBody>
                    <a:bodyPr/>
                    <a:lstStyle/>
                    <a:p>
                      <a:pPr algn="ctr"/>
                      <a:endParaRPr lang="ru-RU" sz="2400" dirty="0"/>
                    </a:p>
                  </a:txBody>
                  <a:tcPr/>
                </a:tc>
                <a:tc>
                  <a:txBody>
                    <a:bodyPr/>
                    <a:lstStyle/>
                    <a:p>
                      <a:pPr algn="ctr"/>
                      <a:endParaRPr lang="ru-RU" sz="28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52744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11828262"/>
                  </a:ext>
                </a:extLst>
              </a:tr>
              <a:tr h="535258">
                <a:tc>
                  <a:txBody>
                    <a:bodyPr/>
                    <a:lstStyle/>
                    <a:p>
                      <a:pPr algn="ctr"/>
                      <a:r>
                        <a:rPr lang="en-US" sz="2800" b="1" dirty="0" smtClean="0">
                          <a:solidFill>
                            <a:srgbClr val="00B050"/>
                          </a:solidFill>
                        </a:rPr>
                        <a:t>C</a:t>
                      </a:r>
                      <a:endParaRPr lang="ru-RU" sz="2800" b="1" dirty="0">
                        <a:solidFill>
                          <a:srgbClr val="00B050"/>
                        </a:solidFill>
                      </a:endParaRPr>
                    </a:p>
                  </a:txBody>
                  <a:tcPr/>
                </a:tc>
                <a:tc>
                  <a:txBody>
                    <a:bodyPr/>
                    <a:lstStyle/>
                    <a:p>
                      <a:pPr algn="ctr"/>
                      <a:r>
                        <a:rPr lang="en-US" sz="2800" dirty="0" smtClean="0"/>
                        <a:t>G</a:t>
                      </a:r>
                      <a:endParaRPr lang="ru-RU" sz="2800" dirty="0"/>
                    </a:p>
                  </a:txBody>
                  <a:tcPr/>
                </a:tc>
                <a:tc>
                  <a:txBody>
                    <a:bodyPr/>
                    <a:lstStyle/>
                    <a:p>
                      <a:pPr algn="ctr"/>
                      <a:r>
                        <a:rPr lang="en-US" sz="2800" dirty="0" smtClean="0"/>
                        <a:t>W</a:t>
                      </a:r>
                      <a:endParaRPr lang="ru-RU" sz="2800" dirty="0"/>
                    </a:p>
                  </a:txBody>
                  <a:tcPr/>
                </a:tc>
                <a:tc>
                  <a:txBody>
                    <a:bodyPr/>
                    <a:lstStyle/>
                    <a:p>
                      <a:pPr algn="ctr"/>
                      <a:r>
                        <a:rPr lang="en-US" sz="2800" dirty="0" smtClean="0"/>
                        <a:t>W</a:t>
                      </a:r>
                      <a:endParaRPr lang="ru-RU" sz="2800" dirty="0"/>
                    </a:p>
                  </a:txBody>
                  <a:tcPr/>
                </a:tc>
                <a:tc>
                  <a:txBody>
                    <a:bodyPr/>
                    <a:lstStyle/>
                    <a:p>
                      <a:pPr algn="ctr"/>
                      <a:r>
                        <a:rPr lang="en-US" sz="2800" dirty="0" smtClean="0"/>
                        <a:t>W</a:t>
                      </a:r>
                      <a:endParaRPr lang="ru-RU" sz="2800" dirty="0"/>
                    </a:p>
                  </a:txBody>
                  <a:tcPr/>
                </a:tc>
                <a:tc>
                  <a:txBody>
                    <a:bodyPr/>
                    <a:lstStyle/>
                    <a:p>
                      <a:pPr algn="ctr"/>
                      <a:r>
                        <a:rPr lang="en-US" sz="2800" dirty="0" smtClean="0"/>
                        <a:t>W</a:t>
                      </a:r>
                      <a:endParaRPr lang="ru-RU" sz="2800" dirty="0"/>
                    </a:p>
                  </a:txBody>
                  <a:tcPr/>
                </a:tc>
                <a:extLst>
                  <a:ext uri="{0D108BD9-81ED-4DB2-BD59-A6C34878D82A}">
                    <a16:rowId xmlns:a16="http://schemas.microsoft.com/office/drawing/2014/main" val="2405114374"/>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49772446"/>
                  </a:ext>
                </a:extLst>
              </a:tr>
              <a:tr h="535258">
                <a:tc>
                  <a:txBody>
                    <a:bodyPr/>
                    <a:lstStyle/>
                    <a:p>
                      <a:pPr algn="ctr"/>
                      <a:r>
                        <a:rPr lang="en-US" sz="2800" b="1" dirty="0" smtClean="0">
                          <a:solidFill>
                            <a:srgbClr val="00B050"/>
                          </a:solidFill>
                        </a:rPr>
                        <a:t>D</a:t>
                      </a:r>
                      <a:endParaRPr lang="ru-RU" sz="2800" b="1" dirty="0">
                        <a:solidFill>
                          <a:srgbClr val="00B050"/>
                        </a:solidFill>
                      </a:endParaRPr>
                    </a:p>
                  </a:txBody>
                  <a:tcPr/>
                </a:tc>
                <a:tc>
                  <a:txBody>
                    <a:bodyPr/>
                    <a:lstStyle/>
                    <a:p>
                      <a:pPr algn="ctr"/>
                      <a:r>
                        <a:rPr lang="be-BY" sz="2800" dirty="0" smtClean="0"/>
                        <a:t>1</a:t>
                      </a:r>
                      <a:endParaRPr lang="ru-RU" sz="2800" dirty="0"/>
                    </a:p>
                  </a:txBody>
                  <a:tcPr/>
                </a:tc>
                <a:tc>
                  <a:txBody>
                    <a:bodyPr/>
                    <a:lstStyle/>
                    <a:p>
                      <a:pPr algn="ctr"/>
                      <a:r>
                        <a:rPr lang="en-US" sz="2800" dirty="0" smtClean="0"/>
                        <a:t>I</a:t>
                      </a:r>
                      <a:endParaRPr lang="ru-RU" sz="2800" dirty="0"/>
                    </a:p>
                  </a:txBody>
                  <a:tcPr/>
                </a:tc>
                <a:tc>
                  <a:txBody>
                    <a:bodyPr/>
                    <a:lstStyle/>
                    <a:p>
                      <a:pPr algn="ctr"/>
                      <a:r>
                        <a:rPr lang="en-US" sz="2800" dirty="0" smtClean="0"/>
                        <a:t>I</a:t>
                      </a:r>
                      <a:endParaRPr lang="ru-RU" sz="2800" dirty="0"/>
                    </a:p>
                  </a:txBody>
                  <a:tcPr/>
                </a:tc>
                <a:tc>
                  <a:txBody>
                    <a:bodyPr/>
                    <a:lstStyle/>
                    <a:p>
                      <a:pPr algn="ctr"/>
                      <a:r>
                        <a:rPr lang="en-US" sz="2800" dirty="0" smtClean="0"/>
                        <a:t>I</a:t>
                      </a:r>
                      <a:endParaRPr lang="ru-RU" sz="2800" dirty="0"/>
                    </a:p>
                  </a:txBody>
                  <a:tcPr/>
                </a:tc>
                <a:tc>
                  <a:txBody>
                    <a:bodyPr/>
                    <a:lstStyle/>
                    <a:p>
                      <a:pPr algn="ctr"/>
                      <a:r>
                        <a:rPr lang="en-US" sz="2800" dirty="0" smtClean="0"/>
                        <a:t>I</a:t>
                      </a:r>
                      <a:endParaRPr lang="ru-RU" sz="2800" dirty="0"/>
                    </a:p>
                  </a:txBody>
                  <a:tcPr/>
                </a:tc>
                <a:extLst>
                  <a:ext uri="{0D108BD9-81ED-4DB2-BD59-A6C34878D82A}">
                    <a16:rowId xmlns:a16="http://schemas.microsoft.com/office/drawing/2014/main" val="3363471203"/>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89870956"/>
                  </a:ext>
                </a:extLst>
              </a:tr>
              <a:tr h="535258">
                <a:tc>
                  <a:txBody>
                    <a:bodyPr/>
                    <a:lstStyle/>
                    <a:p>
                      <a:pPr algn="ctr"/>
                      <a:r>
                        <a:rPr lang="en-US" sz="2800" b="1" dirty="0" smtClean="0">
                          <a:solidFill>
                            <a:srgbClr val="00B050"/>
                          </a:solidFill>
                        </a:rPr>
                        <a:t>P</a:t>
                      </a:r>
                      <a:endParaRPr lang="ru-RU" sz="2800" b="1" dirty="0">
                        <a:solidFill>
                          <a:srgbClr val="00B050"/>
                        </a:solidFill>
                      </a:endParaRPr>
                    </a:p>
                  </a:txBody>
                  <a:tcPr/>
                </a:tc>
                <a:tc>
                  <a:txBody>
                    <a:bodyPr/>
                    <a:lstStyle/>
                    <a:p>
                      <a:pPr algn="ctr"/>
                      <a:r>
                        <a:rPr lang="en-US" sz="2800" dirty="0" smtClean="0"/>
                        <a:t>N</a:t>
                      </a:r>
                      <a:endParaRPr lang="ru-RU" sz="2800" dirty="0"/>
                    </a:p>
                  </a:txBody>
                  <a:tcPr/>
                </a:tc>
                <a:tc>
                  <a:txBody>
                    <a:bodyPr/>
                    <a:lstStyle/>
                    <a:p>
                      <a:pPr algn="ctr"/>
                      <a:r>
                        <a:rPr lang="en-US" sz="2800" dirty="0" smtClean="0"/>
                        <a:t>N</a:t>
                      </a:r>
                      <a:endParaRPr lang="ru-RU" sz="2800" dirty="0"/>
                    </a:p>
                  </a:txBody>
                  <a:tcPr/>
                </a:tc>
                <a:tc>
                  <a:txBody>
                    <a:bodyPr/>
                    <a:lstStyle/>
                    <a:p>
                      <a:pPr algn="ctr"/>
                      <a:r>
                        <a:rPr lang="en-US" sz="2800" dirty="0" smtClean="0"/>
                        <a:t>N</a:t>
                      </a:r>
                      <a:endParaRPr lang="ru-RU" sz="2800" dirty="0"/>
                    </a:p>
                  </a:txBody>
                  <a:tcPr/>
                </a:tc>
                <a:tc>
                  <a:txBody>
                    <a:bodyPr/>
                    <a:lstStyle/>
                    <a:p>
                      <a:pPr algn="ctr"/>
                      <a:r>
                        <a:rPr lang="en-US" sz="2800" dirty="0" smtClean="0"/>
                        <a:t>N</a:t>
                      </a:r>
                      <a:endParaRPr lang="ru-RU" sz="2800" dirty="0"/>
                    </a:p>
                  </a:txBody>
                  <a:tcPr/>
                </a:tc>
                <a:tc>
                  <a:txBody>
                    <a:bodyPr/>
                    <a:lstStyle/>
                    <a:p>
                      <a:pPr algn="ctr"/>
                      <a:r>
                        <a:rPr lang="en-US" sz="2800" dirty="0" smtClean="0"/>
                        <a:t>N</a:t>
                      </a:r>
                      <a:endParaRPr lang="ru-RU" sz="2800" dirty="0"/>
                    </a:p>
                  </a:txBody>
                  <a:tcPr/>
                </a:tc>
                <a:extLst>
                  <a:ext uri="{0D108BD9-81ED-4DB2-BD59-A6C34878D82A}">
                    <a16:rowId xmlns:a16="http://schemas.microsoft.com/office/drawing/2014/main" val="33377117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466842173"/>
                  </a:ext>
                </a:extLst>
              </a:tr>
              <a:tr h="535258">
                <a:tc>
                  <a:txBody>
                    <a:bodyPr/>
                    <a:lstStyle/>
                    <a:p>
                      <a:pPr algn="ctr"/>
                      <a:r>
                        <a:rPr lang="en-US" sz="2800" b="1" dirty="0" smtClean="0">
                          <a:solidFill>
                            <a:srgbClr val="00B050"/>
                          </a:solidFill>
                        </a:rPr>
                        <a:t>F</a:t>
                      </a:r>
                      <a:endParaRPr lang="ru-RU" sz="2800" b="1" dirty="0">
                        <a:solidFill>
                          <a:srgbClr val="00B050"/>
                        </a:solidFill>
                      </a:endParaRPr>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extLst>
                  <a:ext uri="{0D108BD9-81ED-4DB2-BD59-A6C34878D82A}">
                    <a16:rowId xmlns:a16="http://schemas.microsoft.com/office/drawing/2014/main" val="142533529"/>
                  </a:ext>
                </a:extLst>
              </a:tr>
            </a:tbl>
          </a:graphicData>
        </a:graphic>
      </p:graphicFrame>
      <p:cxnSp>
        <p:nvCxnSpPr>
          <p:cNvPr id="18" name="Прямая со стрелкой 17"/>
          <p:cNvCxnSpPr>
            <a:stCxn id="11" idx="6"/>
            <a:endCxn id="13" idx="2"/>
          </p:cNvCxnSpPr>
          <p:nvPr/>
        </p:nvCxnSpPr>
        <p:spPr>
          <a:xfrm>
            <a:off x="2471778" y="968430"/>
            <a:ext cx="100270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a:stCxn id="15" idx="0"/>
            <a:endCxn id="11" idx="4"/>
          </p:cNvCxnSpPr>
          <p:nvPr/>
        </p:nvCxnSpPr>
        <p:spPr>
          <a:xfrm flipV="1">
            <a:off x="2147742" y="1292466"/>
            <a:ext cx="0" cy="120229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p:cNvCxnSpPr>
            <a:stCxn id="13" idx="4"/>
            <a:endCxn id="12" idx="0"/>
          </p:cNvCxnSpPr>
          <p:nvPr/>
        </p:nvCxnSpPr>
        <p:spPr>
          <a:xfrm>
            <a:off x="3798516" y="1292466"/>
            <a:ext cx="0" cy="122131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p:cNvCxnSpPr>
            <a:stCxn id="12" idx="2"/>
            <a:endCxn id="15" idx="6"/>
          </p:cNvCxnSpPr>
          <p:nvPr/>
        </p:nvCxnSpPr>
        <p:spPr>
          <a:xfrm flipH="1" flipV="1">
            <a:off x="2471778" y="2818800"/>
            <a:ext cx="1002702" cy="190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p:cNvCxnSpPr>
            <a:stCxn id="12" idx="1"/>
            <a:endCxn id="11" idx="5"/>
          </p:cNvCxnSpPr>
          <p:nvPr/>
        </p:nvCxnSpPr>
        <p:spPr>
          <a:xfrm flipH="1" flipV="1">
            <a:off x="2376870" y="1197558"/>
            <a:ext cx="1192518" cy="14111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p:cNvCxnSpPr>
            <a:stCxn id="14" idx="1"/>
            <a:endCxn id="13" idx="6"/>
          </p:cNvCxnSpPr>
          <p:nvPr/>
        </p:nvCxnSpPr>
        <p:spPr>
          <a:xfrm flipH="1" flipV="1">
            <a:off x="4122552" y="968430"/>
            <a:ext cx="703590" cy="69159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a:stCxn id="12" idx="6"/>
            <a:endCxn id="14" idx="3"/>
          </p:cNvCxnSpPr>
          <p:nvPr/>
        </p:nvCxnSpPr>
        <p:spPr>
          <a:xfrm flipV="1">
            <a:off x="4122552" y="2118279"/>
            <a:ext cx="703590" cy="71953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Скругленная соединительная линия 39"/>
          <p:cNvCxnSpPr>
            <a:stCxn id="15" idx="4"/>
            <a:endCxn id="15" idx="2"/>
          </p:cNvCxnSpPr>
          <p:nvPr/>
        </p:nvCxnSpPr>
        <p:spPr>
          <a:xfrm rot="5400000" flipH="1">
            <a:off x="1823706" y="2818800"/>
            <a:ext cx="324036" cy="324036"/>
          </a:xfrm>
          <a:prstGeom prst="curvedConnector4">
            <a:avLst>
              <a:gd name="adj1" fmla="val -170800"/>
              <a:gd name="adj2" fmla="val 2708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9011538"/>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вал 2"/>
          <p:cNvSpPr/>
          <p:nvPr/>
        </p:nvSpPr>
        <p:spPr>
          <a:xfrm>
            <a:off x="1823706" y="64439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0</a:t>
            </a:r>
            <a:endParaRPr lang="ru-RU" sz="3200" dirty="0">
              <a:solidFill>
                <a:schemeClr val="tx1"/>
              </a:solidFill>
            </a:endParaRPr>
          </a:p>
        </p:txBody>
      </p:sp>
      <p:sp>
        <p:nvSpPr>
          <p:cNvPr id="5" name="Овал 4"/>
          <p:cNvSpPr/>
          <p:nvPr/>
        </p:nvSpPr>
        <p:spPr>
          <a:xfrm>
            <a:off x="3474480" y="2513778"/>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3</a:t>
            </a:r>
            <a:endParaRPr lang="ru-RU" sz="3200" dirty="0">
              <a:solidFill>
                <a:schemeClr val="tx1"/>
              </a:solidFill>
            </a:endParaRPr>
          </a:p>
        </p:txBody>
      </p:sp>
      <p:sp>
        <p:nvSpPr>
          <p:cNvPr id="6" name="Овал 5"/>
          <p:cNvSpPr/>
          <p:nvPr/>
        </p:nvSpPr>
        <p:spPr>
          <a:xfrm>
            <a:off x="3474480" y="64439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1</a:t>
            </a:r>
            <a:endParaRPr lang="ru-RU" sz="3200" dirty="0">
              <a:solidFill>
                <a:schemeClr val="tx1"/>
              </a:solidFill>
            </a:endParaRPr>
          </a:p>
        </p:txBody>
      </p:sp>
      <p:sp>
        <p:nvSpPr>
          <p:cNvPr id="7" name="Овал 6"/>
          <p:cNvSpPr/>
          <p:nvPr/>
        </p:nvSpPr>
        <p:spPr>
          <a:xfrm>
            <a:off x="4731234" y="1565115"/>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2</a:t>
            </a:r>
            <a:endParaRPr lang="ru-RU" sz="3200" dirty="0">
              <a:solidFill>
                <a:schemeClr val="tx1"/>
              </a:solidFill>
            </a:endParaRPr>
          </a:p>
        </p:txBody>
      </p:sp>
      <p:sp>
        <p:nvSpPr>
          <p:cNvPr id="8" name="Овал 7"/>
          <p:cNvSpPr/>
          <p:nvPr/>
        </p:nvSpPr>
        <p:spPr>
          <a:xfrm>
            <a:off x="1823706" y="2494764"/>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4</a:t>
            </a:r>
            <a:endParaRPr lang="ru-RU" sz="3200" dirty="0">
              <a:solidFill>
                <a:schemeClr val="tx1"/>
              </a:solidFill>
            </a:endParaRPr>
          </a:p>
        </p:txBody>
      </p:sp>
      <p:graphicFrame>
        <p:nvGraphicFramePr>
          <p:cNvPr id="9" name="Таблица 8"/>
          <p:cNvGraphicFramePr>
            <a:graphicFrameLocks noGrp="1"/>
          </p:cNvGraphicFramePr>
          <p:nvPr>
            <p:extLst>
              <p:ext uri="{D42A27DB-BD31-4B8C-83A1-F6EECF244321}">
                <p14:modId xmlns:p14="http://schemas.microsoft.com/office/powerpoint/2010/main" val="1807663845"/>
              </p:ext>
            </p:extLst>
          </p:nvPr>
        </p:nvGraphicFramePr>
        <p:xfrm>
          <a:off x="6312024" y="1620186"/>
          <a:ext cx="3456384" cy="4817322"/>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84400785"/>
                    </a:ext>
                  </a:extLst>
                </a:gridCol>
                <a:gridCol w="576064">
                  <a:extLst>
                    <a:ext uri="{9D8B030D-6E8A-4147-A177-3AD203B41FA5}">
                      <a16:colId xmlns:a16="http://schemas.microsoft.com/office/drawing/2014/main" val="2720675779"/>
                    </a:ext>
                  </a:extLst>
                </a:gridCol>
                <a:gridCol w="576064">
                  <a:extLst>
                    <a:ext uri="{9D8B030D-6E8A-4147-A177-3AD203B41FA5}">
                      <a16:colId xmlns:a16="http://schemas.microsoft.com/office/drawing/2014/main" val="2680956268"/>
                    </a:ext>
                  </a:extLst>
                </a:gridCol>
                <a:gridCol w="576064">
                  <a:extLst>
                    <a:ext uri="{9D8B030D-6E8A-4147-A177-3AD203B41FA5}">
                      <a16:colId xmlns:a16="http://schemas.microsoft.com/office/drawing/2014/main" val="4106968370"/>
                    </a:ext>
                  </a:extLst>
                </a:gridCol>
                <a:gridCol w="576064">
                  <a:extLst>
                    <a:ext uri="{9D8B030D-6E8A-4147-A177-3AD203B41FA5}">
                      <a16:colId xmlns:a16="http://schemas.microsoft.com/office/drawing/2014/main" val="462314499"/>
                    </a:ext>
                  </a:extLst>
                </a:gridCol>
                <a:gridCol w="576064">
                  <a:extLst>
                    <a:ext uri="{9D8B030D-6E8A-4147-A177-3AD203B41FA5}">
                      <a16:colId xmlns:a16="http://schemas.microsoft.com/office/drawing/2014/main" val="671687339"/>
                    </a:ext>
                  </a:extLst>
                </a:gridCol>
              </a:tblGrid>
              <a:tr h="535258">
                <a:tc gridSpan="2">
                  <a:txBody>
                    <a:bodyPr/>
                    <a:lstStyle/>
                    <a:p>
                      <a:pPr algn="ctr"/>
                      <a:r>
                        <a:rPr lang="en-US" sz="2800" b="1" dirty="0" smtClean="0">
                          <a:solidFill>
                            <a:srgbClr val="00B050"/>
                          </a:solidFill>
                        </a:rPr>
                        <a:t>t </a:t>
                      </a:r>
                      <a:r>
                        <a:rPr lang="en-US" sz="2800" b="1" dirty="0" smtClean="0">
                          <a:solidFill>
                            <a:schemeClr val="tx1"/>
                          </a:solidFill>
                        </a:rPr>
                        <a:t>= </a:t>
                      </a:r>
                      <a:r>
                        <a:rPr lang="ru-RU" sz="2800" dirty="0" smtClean="0"/>
                        <a:t>2</a:t>
                      </a:r>
                      <a:endParaRPr lang="ru-RU" sz="2800" dirty="0"/>
                    </a:p>
                  </a:txBody>
                  <a:tcPr/>
                </a:tc>
                <a:tc hMerge="1">
                  <a:txBody>
                    <a:bodyPr/>
                    <a:lstStyle/>
                    <a:p>
                      <a:pPr algn="ctr"/>
                      <a:endParaRPr lang="ru-RU" sz="2400" dirty="0"/>
                    </a:p>
                  </a:txBody>
                  <a:tcPr/>
                </a:tc>
                <a:tc>
                  <a:txBody>
                    <a:bodyPr/>
                    <a:lstStyle/>
                    <a:p>
                      <a:pPr algn="ctr"/>
                      <a:endParaRPr lang="ru-RU" sz="28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52744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11828262"/>
                  </a:ext>
                </a:extLst>
              </a:tr>
              <a:tr h="535258">
                <a:tc>
                  <a:txBody>
                    <a:bodyPr/>
                    <a:lstStyle/>
                    <a:p>
                      <a:pPr algn="ctr"/>
                      <a:r>
                        <a:rPr lang="en-US" sz="2800" b="1" dirty="0" smtClean="0">
                          <a:solidFill>
                            <a:srgbClr val="00B050"/>
                          </a:solidFill>
                        </a:rPr>
                        <a:t>C</a:t>
                      </a:r>
                      <a:endParaRPr lang="ru-RU" sz="2800" b="1" dirty="0">
                        <a:solidFill>
                          <a:srgbClr val="00B050"/>
                        </a:solidFill>
                      </a:endParaRPr>
                    </a:p>
                  </a:txBody>
                  <a:tcPr/>
                </a:tc>
                <a:tc>
                  <a:txBody>
                    <a:bodyPr/>
                    <a:lstStyle/>
                    <a:p>
                      <a:pPr algn="ctr"/>
                      <a:r>
                        <a:rPr lang="en-US" sz="2800" dirty="0" smtClean="0"/>
                        <a:t>G</a:t>
                      </a:r>
                      <a:endParaRPr lang="ru-RU" sz="2800" dirty="0"/>
                    </a:p>
                  </a:txBody>
                  <a:tcPr/>
                </a:tc>
                <a:tc>
                  <a:txBody>
                    <a:bodyPr/>
                    <a:lstStyle/>
                    <a:p>
                      <a:pPr algn="ctr"/>
                      <a:r>
                        <a:rPr lang="en-US" sz="2800" dirty="0" smtClean="0"/>
                        <a:t>G</a:t>
                      </a:r>
                      <a:endParaRPr lang="ru-RU" sz="2800" dirty="0"/>
                    </a:p>
                  </a:txBody>
                  <a:tcPr/>
                </a:tc>
                <a:tc>
                  <a:txBody>
                    <a:bodyPr/>
                    <a:lstStyle/>
                    <a:p>
                      <a:pPr algn="ctr"/>
                      <a:r>
                        <a:rPr lang="en-US" sz="2800" dirty="0" smtClean="0"/>
                        <a:t>W</a:t>
                      </a:r>
                      <a:endParaRPr lang="ru-RU" sz="2800" dirty="0"/>
                    </a:p>
                  </a:txBody>
                  <a:tcPr/>
                </a:tc>
                <a:tc>
                  <a:txBody>
                    <a:bodyPr/>
                    <a:lstStyle/>
                    <a:p>
                      <a:pPr algn="ctr"/>
                      <a:r>
                        <a:rPr lang="en-US" sz="2800" dirty="0" smtClean="0"/>
                        <a:t>W</a:t>
                      </a:r>
                      <a:endParaRPr lang="ru-RU" sz="2800" dirty="0"/>
                    </a:p>
                  </a:txBody>
                  <a:tcPr/>
                </a:tc>
                <a:tc>
                  <a:txBody>
                    <a:bodyPr/>
                    <a:lstStyle/>
                    <a:p>
                      <a:pPr algn="ctr"/>
                      <a:r>
                        <a:rPr lang="en-US" sz="2800" dirty="0" smtClean="0"/>
                        <a:t>W</a:t>
                      </a:r>
                      <a:endParaRPr lang="ru-RU" sz="2800" dirty="0"/>
                    </a:p>
                  </a:txBody>
                  <a:tcPr/>
                </a:tc>
                <a:extLst>
                  <a:ext uri="{0D108BD9-81ED-4DB2-BD59-A6C34878D82A}">
                    <a16:rowId xmlns:a16="http://schemas.microsoft.com/office/drawing/2014/main" val="2405114374"/>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49772446"/>
                  </a:ext>
                </a:extLst>
              </a:tr>
              <a:tr h="535258">
                <a:tc>
                  <a:txBody>
                    <a:bodyPr/>
                    <a:lstStyle/>
                    <a:p>
                      <a:pPr algn="ctr"/>
                      <a:r>
                        <a:rPr lang="en-US" sz="2800" b="1" dirty="0" smtClean="0">
                          <a:solidFill>
                            <a:srgbClr val="00B050"/>
                          </a:solidFill>
                        </a:rPr>
                        <a:t>D</a:t>
                      </a:r>
                      <a:endParaRPr lang="ru-RU" sz="2800" b="1" dirty="0">
                        <a:solidFill>
                          <a:srgbClr val="00B050"/>
                        </a:solidFill>
                      </a:endParaRPr>
                    </a:p>
                  </a:txBody>
                  <a:tcPr/>
                </a:tc>
                <a:tc>
                  <a:txBody>
                    <a:bodyPr/>
                    <a:lstStyle/>
                    <a:p>
                      <a:pPr algn="ctr"/>
                      <a:r>
                        <a:rPr lang="be-BY" sz="2800" dirty="0" smtClean="0"/>
                        <a:t>1</a:t>
                      </a:r>
                      <a:endParaRPr lang="ru-RU" sz="2800" dirty="0"/>
                    </a:p>
                  </a:txBody>
                  <a:tcPr/>
                </a:tc>
                <a:tc>
                  <a:txBody>
                    <a:bodyPr/>
                    <a:lstStyle/>
                    <a:p>
                      <a:pPr algn="ctr"/>
                      <a:r>
                        <a:rPr lang="en-US" sz="2800" dirty="0" smtClean="0"/>
                        <a:t>2</a:t>
                      </a:r>
                      <a:endParaRPr lang="ru-RU" sz="2800" dirty="0"/>
                    </a:p>
                  </a:txBody>
                  <a:tcPr/>
                </a:tc>
                <a:tc>
                  <a:txBody>
                    <a:bodyPr/>
                    <a:lstStyle/>
                    <a:p>
                      <a:pPr algn="ctr"/>
                      <a:r>
                        <a:rPr lang="en-US" sz="2800" dirty="0" smtClean="0"/>
                        <a:t>I</a:t>
                      </a:r>
                      <a:endParaRPr lang="ru-RU" sz="2800" dirty="0"/>
                    </a:p>
                  </a:txBody>
                  <a:tcPr/>
                </a:tc>
                <a:tc>
                  <a:txBody>
                    <a:bodyPr/>
                    <a:lstStyle/>
                    <a:p>
                      <a:pPr algn="ctr"/>
                      <a:r>
                        <a:rPr lang="en-US" sz="2800" dirty="0" smtClean="0"/>
                        <a:t>I</a:t>
                      </a:r>
                      <a:endParaRPr lang="ru-RU" sz="2800" dirty="0"/>
                    </a:p>
                  </a:txBody>
                  <a:tcPr/>
                </a:tc>
                <a:tc>
                  <a:txBody>
                    <a:bodyPr/>
                    <a:lstStyle/>
                    <a:p>
                      <a:pPr algn="ctr"/>
                      <a:r>
                        <a:rPr lang="en-US" sz="2800" dirty="0" smtClean="0"/>
                        <a:t>I</a:t>
                      </a:r>
                      <a:endParaRPr lang="ru-RU" sz="2800" dirty="0"/>
                    </a:p>
                  </a:txBody>
                  <a:tcPr/>
                </a:tc>
                <a:extLst>
                  <a:ext uri="{0D108BD9-81ED-4DB2-BD59-A6C34878D82A}">
                    <a16:rowId xmlns:a16="http://schemas.microsoft.com/office/drawing/2014/main" val="3363471203"/>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89870956"/>
                  </a:ext>
                </a:extLst>
              </a:tr>
              <a:tr h="535258">
                <a:tc>
                  <a:txBody>
                    <a:bodyPr/>
                    <a:lstStyle/>
                    <a:p>
                      <a:pPr algn="ctr"/>
                      <a:r>
                        <a:rPr lang="en-US" sz="2800" b="1" dirty="0" smtClean="0">
                          <a:solidFill>
                            <a:srgbClr val="00B050"/>
                          </a:solidFill>
                        </a:rPr>
                        <a:t>P</a:t>
                      </a:r>
                      <a:endParaRPr lang="ru-RU" sz="2800" b="1" dirty="0">
                        <a:solidFill>
                          <a:srgbClr val="00B050"/>
                        </a:solidFill>
                      </a:endParaRPr>
                    </a:p>
                  </a:txBody>
                  <a:tcPr/>
                </a:tc>
                <a:tc>
                  <a:txBody>
                    <a:bodyPr/>
                    <a:lstStyle/>
                    <a:p>
                      <a:pPr algn="ctr"/>
                      <a:r>
                        <a:rPr lang="en-US" sz="2800" dirty="0" smtClean="0"/>
                        <a:t>N</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N</a:t>
                      </a:r>
                      <a:endParaRPr lang="ru-RU" sz="2800" dirty="0"/>
                    </a:p>
                  </a:txBody>
                  <a:tcPr/>
                </a:tc>
                <a:tc>
                  <a:txBody>
                    <a:bodyPr/>
                    <a:lstStyle/>
                    <a:p>
                      <a:pPr algn="ctr"/>
                      <a:r>
                        <a:rPr lang="en-US" sz="2800" dirty="0" smtClean="0"/>
                        <a:t>N</a:t>
                      </a:r>
                      <a:endParaRPr lang="ru-RU" sz="2800" dirty="0"/>
                    </a:p>
                  </a:txBody>
                  <a:tcPr/>
                </a:tc>
                <a:tc>
                  <a:txBody>
                    <a:bodyPr/>
                    <a:lstStyle/>
                    <a:p>
                      <a:pPr algn="ctr"/>
                      <a:r>
                        <a:rPr lang="en-US" sz="2800" dirty="0" smtClean="0"/>
                        <a:t>N</a:t>
                      </a:r>
                      <a:endParaRPr lang="ru-RU" sz="2800" dirty="0"/>
                    </a:p>
                  </a:txBody>
                  <a:tcPr/>
                </a:tc>
                <a:extLst>
                  <a:ext uri="{0D108BD9-81ED-4DB2-BD59-A6C34878D82A}">
                    <a16:rowId xmlns:a16="http://schemas.microsoft.com/office/drawing/2014/main" val="33377117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466842173"/>
                  </a:ext>
                </a:extLst>
              </a:tr>
              <a:tr h="535258">
                <a:tc>
                  <a:txBody>
                    <a:bodyPr/>
                    <a:lstStyle/>
                    <a:p>
                      <a:pPr algn="ctr"/>
                      <a:r>
                        <a:rPr lang="en-US" sz="2800" b="1" dirty="0" smtClean="0">
                          <a:solidFill>
                            <a:srgbClr val="00B050"/>
                          </a:solidFill>
                        </a:rPr>
                        <a:t>F</a:t>
                      </a:r>
                      <a:endParaRPr lang="ru-RU" sz="2800" b="1" dirty="0">
                        <a:solidFill>
                          <a:srgbClr val="00B050"/>
                        </a:solidFill>
                      </a:endParaRPr>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extLst>
                  <a:ext uri="{0D108BD9-81ED-4DB2-BD59-A6C34878D82A}">
                    <a16:rowId xmlns:a16="http://schemas.microsoft.com/office/drawing/2014/main" val="142533529"/>
                  </a:ext>
                </a:extLst>
              </a:tr>
            </a:tbl>
          </a:graphicData>
        </a:graphic>
      </p:graphicFrame>
      <p:cxnSp>
        <p:nvCxnSpPr>
          <p:cNvPr id="10" name="Прямая со стрелкой 9"/>
          <p:cNvCxnSpPr>
            <a:stCxn id="3" idx="6"/>
            <a:endCxn id="6" idx="2"/>
          </p:cNvCxnSpPr>
          <p:nvPr/>
        </p:nvCxnSpPr>
        <p:spPr>
          <a:xfrm>
            <a:off x="2471778" y="968430"/>
            <a:ext cx="100270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a:stCxn id="8" idx="0"/>
            <a:endCxn id="3" idx="4"/>
          </p:cNvCxnSpPr>
          <p:nvPr/>
        </p:nvCxnSpPr>
        <p:spPr>
          <a:xfrm flipV="1">
            <a:off x="2147742" y="1292466"/>
            <a:ext cx="0" cy="120229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a:stCxn id="6" idx="4"/>
            <a:endCxn id="5" idx="0"/>
          </p:cNvCxnSpPr>
          <p:nvPr/>
        </p:nvCxnSpPr>
        <p:spPr>
          <a:xfrm>
            <a:off x="3798516" y="1292466"/>
            <a:ext cx="0" cy="122131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5" idx="2"/>
            <a:endCxn id="8" idx="6"/>
          </p:cNvCxnSpPr>
          <p:nvPr/>
        </p:nvCxnSpPr>
        <p:spPr>
          <a:xfrm flipH="1" flipV="1">
            <a:off x="2471778" y="2818800"/>
            <a:ext cx="1002702" cy="190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a:stCxn id="5" idx="1"/>
            <a:endCxn id="3" idx="5"/>
          </p:cNvCxnSpPr>
          <p:nvPr/>
        </p:nvCxnSpPr>
        <p:spPr>
          <a:xfrm flipH="1" flipV="1">
            <a:off x="2376870" y="1197558"/>
            <a:ext cx="1192518" cy="14111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stCxn id="7" idx="1"/>
            <a:endCxn id="6" idx="6"/>
          </p:cNvCxnSpPr>
          <p:nvPr/>
        </p:nvCxnSpPr>
        <p:spPr>
          <a:xfrm flipH="1" flipV="1">
            <a:off x="4122552" y="968430"/>
            <a:ext cx="703590" cy="69159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a:stCxn id="5" idx="6"/>
            <a:endCxn id="7" idx="3"/>
          </p:cNvCxnSpPr>
          <p:nvPr/>
        </p:nvCxnSpPr>
        <p:spPr>
          <a:xfrm flipV="1">
            <a:off x="4122552" y="2118279"/>
            <a:ext cx="703590" cy="71953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Скругленная соединительная линия 16"/>
          <p:cNvCxnSpPr>
            <a:stCxn id="8" idx="4"/>
            <a:endCxn id="8" idx="2"/>
          </p:cNvCxnSpPr>
          <p:nvPr/>
        </p:nvCxnSpPr>
        <p:spPr>
          <a:xfrm rot="5400000" flipH="1">
            <a:off x="1823706" y="2818800"/>
            <a:ext cx="324036" cy="324036"/>
          </a:xfrm>
          <a:prstGeom prst="curvedConnector4">
            <a:avLst>
              <a:gd name="adj1" fmla="val -170800"/>
              <a:gd name="adj2" fmla="val 2708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064672"/>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вал 2"/>
          <p:cNvSpPr/>
          <p:nvPr/>
        </p:nvSpPr>
        <p:spPr>
          <a:xfrm>
            <a:off x="1823706" y="64439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0</a:t>
            </a:r>
            <a:endParaRPr lang="ru-RU" sz="3200" dirty="0">
              <a:solidFill>
                <a:schemeClr val="tx1"/>
              </a:solidFill>
            </a:endParaRPr>
          </a:p>
        </p:txBody>
      </p:sp>
      <p:sp>
        <p:nvSpPr>
          <p:cNvPr id="5" name="Овал 4"/>
          <p:cNvSpPr/>
          <p:nvPr/>
        </p:nvSpPr>
        <p:spPr>
          <a:xfrm>
            <a:off x="3474480" y="2513778"/>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3</a:t>
            </a:r>
            <a:endParaRPr lang="ru-RU" sz="3200" dirty="0">
              <a:solidFill>
                <a:schemeClr val="tx1"/>
              </a:solidFill>
            </a:endParaRPr>
          </a:p>
        </p:txBody>
      </p:sp>
      <p:sp>
        <p:nvSpPr>
          <p:cNvPr id="6" name="Овал 5"/>
          <p:cNvSpPr/>
          <p:nvPr/>
        </p:nvSpPr>
        <p:spPr>
          <a:xfrm>
            <a:off x="3474480" y="64439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1</a:t>
            </a:r>
            <a:endParaRPr lang="ru-RU" sz="3200" dirty="0">
              <a:solidFill>
                <a:schemeClr val="tx1"/>
              </a:solidFill>
            </a:endParaRPr>
          </a:p>
        </p:txBody>
      </p:sp>
      <p:sp>
        <p:nvSpPr>
          <p:cNvPr id="7" name="Овал 6"/>
          <p:cNvSpPr/>
          <p:nvPr/>
        </p:nvSpPr>
        <p:spPr>
          <a:xfrm>
            <a:off x="4731234" y="1565115"/>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2</a:t>
            </a:r>
            <a:endParaRPr lang="ru-RU" sz="3200" dirty="0">
              <a:solidFill>
                <a:schemeClr val="tx1"/>
              </a:solidFill>
            </a:endParaRPr>
          </a:p>
        </p:txBody>
      </p:sp>
      <p:sp>
        <p:nvSpPr>
          <p:cNvPr id="8" name="Овал 7"/>
          <p:cNvSpPr/>
          <p:nvPr/>
        </p:nvSpPr>
        <p:spPr>
          <a:xfrm>
            <a:off x="1823706" y="2494764"/>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4</a:t>
            </a:r>
            <a:endParaRPr lang="ru-RU" sz="3200" dirty="0">
              <a:solidFill>
                <a:schemeClr val="tx1"/>
              </a:solidFill>
            </a:endParaRPr>
          </a:p>
        </p:txBody>
      </p:sp>
      <p:graphicFrame>
        <p:nvGraphicFramePr>
          <p:cNvPr id="9" name="Таблица 8"/>
          <p:cNvGraphicFramePr>
            <a:graphicFrameLocks noGrp="1"/>
          </p:cNvGraphicFramePr>
          <p:nvPr>
            <p:extLst>
              <p:ext uri="{D42A27DB-BD31-4B8C-83A1-F6EECF244321}">
                <p14:modId xmlns:p14="http://schemas.microsoft.com/office/powerpoint/2010/main" val="3960476268"/>
              </p:ext>
            </p:extLst>
          </p:nvPr>
        </p:nvGraphicFramePr>
        <p:xfrm>
          <a:off x="6312024" y="1620186"/>
          <a:ext cx="3456384" cy="4817322"/>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84400785"/>
                    </a:ext>
                  </a:extLst>
                </a:gridCol>
                <a:gridCol w="576064">
                  <a:extLst>
                    <a:ext uri="{9D8B030D-6E8A-4147-A177-3AD203B41FA5}">
                      <a16:colId xmlns:a16="http://schemas.microsoft.com/office/drawing/2014/main" val="2720675779"/>
                    </a:ext>
                  </a:extLst>
                </a:gridCol>
                <a:gridCol w="576064">
                  <a:extLst>
                    <a:ext uri="{9D8B030D-6E8A-4147-A177-3AD203B41FA5}">
                      <a16:colId xmlns:a16="http://schemas.microsoft.com/office/drawing/2014/main" val="2680956268"/>
                    </a:ext>
                  </a:extLst>
                </a:gridCol>
                <a:gridCol w="576064">
                  <a:extLst>
                    <a:ext uri="{9D8B030D-6E8A-4147-A177-3AD203B41FA5}">
                      <a16:colId xmlns:a16="http://schemas.microsoft.com/office/drawing/2014/main" val="4106968370"/>
                    </a:ext>
                  </a:extLst>
                </a:gridCol>
                <a:gridCol w="576064">
                  <a:extLst>
                    <a:ext uri="{9D8B030D-6E8A-4147-A177-3AD203B41FA5}">
                      <a16:colId xmlns:a16="http://schemas.microsoft.com/office/drawing/2014/main" val="462314499"/>
                    </a:ext>
                  </a:extLst>
                </a:gridCol>
                <a:gridCol w="576064">
                  <a:extLst>
                    <a:ext uri="{9D8B030D-6E8A-4147-A177-3AD203B41FA5}">
                      <a16:colId xmlns:a16="http://schemas.microsoft.com/office/drawing/2014/main" val="671687339"/>
                    </a:ext>
                  </a:extLst>
                </a:gridCol>
              </a:tblGrid>
              <a:tr h="535258">
                <a:tc gridSpan="2">
                  <a:txBody>
                    <a:bodyPr/>
                    <a:lstStyle/>
                    <a:p>
                      <a:pPr algn="ctr"/>
                      <a:r>
                        <a:rPr lang="en-US" sz="2800" b="1" dirty="0" smtClean="0">
                          <a:solidFill>
                            <a:srgbClr val="00B050"/>
                          </a:solidFill>
                        </a:rPr>
                        <a:t>t </a:t>
                      </a:r>
                      <a:r>
                        <a:rPr lang="en-US" sz="2800" b="1" dirty="0" smtClean="0">
                          <a:solidFill>
                            <a:schemeClr val="tx1"/>
                          </a:solidFill>
                        </a:rPr>
                        <a:t>= </a:t>
                      </a:r>
                      <a:r>
                        <a:rPr lang="en-US" sz="2800" dirty="0" smtClean="0"/>
                        <a:t>3</a:t>
                      </a:r>
                      <a:endParaRPr lang="ru-RU" sz="2800" dirty="0"/>
                    </a:p>
                  </a:txBody>
                  <a:tcPr/>
                </a:tc>
                <a:tc hMerge="1">
                  <a:txBody>
                    <a:bodyPr/>
                    <a:lstStyle/>
                    <a:p>
                      <a:pPr algn="ctr"/>
                      <a:endParaRPr lang="ru-RU" sz="2400" dirty="0"/>
                    </a:p>
                  </a:txBody>
                  <a:tcPr/>
                </a:tc>
                <a:tc>
                  <a:txBody>
                    <a:bodyPr/>
                    <a:lstStyle/>
                    <a:p>
                      <a:pPr algn="ctr"/>
                      <a:endParaRPr lang="ru-RU" sz="28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52744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11828262"/>
                  </a:ext>
                </a:extLst>
              </a:tr>
              <a:tr h="535258">
                <a:tc>
                  <a:txBody>
                    <a:bodyPr/>
                    <a:lstStyle/>
                    <a:p>
                      <a:pPr algn="ctr"/>
                      <a:r>
                        <a:rPr lang="en-US" sz="2800" b="1" dirty="0" smtClean="0">
                          <a:solidFill>
                            <a:srgbClr val="00B050"/>
                          </a:solidFill>
                        </a:rPr>
                        <a:t>C</a:t>
                      </a:r>
                      <a:endParaRPr lang="ru-RU" sz="2800" b="1" dirty="0">
                        <a:solidFill>
                          <a:srgbClr val="00B050"/>
                        </a:solidFill>
                      </a:endParaRPr>
                    </a:p>
                  </a:txBody>
                  <a:tcPr/>
                </a:tc>
                <a:tc>
                  <a:txBody>
                    <a:bodyPr/>
                    <a:lstStyle/>
                    <a:p>
                      <a:pPr algn="ctr"/>
                      <a:r>
                        <a:rPr lang="en-US" sz="2800" dirty="0" smtClean="0"/>
                        <a:t>G</a:t>
                      </a:r>
                      <a:endParaRPr lang="ru-RU" sz="2800" dirty="0"/>
                    </a:p>
                  </a:txBody>
                  <a:tcPr/>
                </a:tc>
                <a:tc>
                  <a:txBody>
                    <a:bodyPr/>
                    <a:lstStyle/>
                    <a:p>
                      <a:pPr algn="ctr"/>
                      <a:r>
                        <a:rPr lang="en-US" sz="2800" dirty="0" smtClean="0"/>
                        <a:t>G</a:t>
                      </a:r>
                      <a:endParaRPr lang="ru-RU" sz="2800" dirty="0"/>
                    </a:p>
                  </a:txBody>
                  <a:tcPr/>
                </a:tc>
                <a:tc>
                  <a:txBody>
                    <a:bodyPr/>
                    <a:lstStyle/>
                    <a:p>
                      <a:pPr algn="ctr"/>
                      <a:r>
                        <a:rPr lang="en-US" sz="2800" dirty="0" smtClean="0"/>
                        <a:t>W</a:t>
                      </a:r>
                      <a:endParaRPr lang="ru-RU" sz="2800" dirty="0"/>
                    </a:p>
                  </a:txBody>
                  <a:tcPr/>
                </a:tc>
                <a:tc>
                  <a:txBody>
                    <a:bodyPr/>
                    <a:lstStyle/>
                    <a:p>
                      <a:pPr algn="ctr"/>
                      <a:r>
                        <a:rPr lang="en-US" sz="2800" dirty="0" smtClean="0"/>
                        <a:t>G</a:t>
                      </a:r>
                      <a:endParaRPr lang="ru-RU" sz="2800" dirty="0"/>
                    </a:p>
                  </a:txBody>
                  <a:tcPr/>
                </a:tc>
                <a:tc>
                  <a:txBody>
                    <a:bodyPr/>
                    <a:lstStyle/>
                    <a:p>
                      <a:pPr algn="ctr"/>
                      <a:r>
                        <a:rPr lang="en-US" sz="2800" dirty="0" smtClean="0"/>
                        <a:t>W</a:t>
                      </a:r>
                      <a:endParaRPr lang="ru-RU" sz="2800" dirty="0"/>
                    </a:p>
                  </a:txBody>
                  <a:tcPr/>
                </a:tc>
                <a:extLst>
                  <a:ext uri="{0D108BD9-81ED-4DB2-BD59-A6C34878D82A}">
                    <a16:rowId xmlns:a16="http://schemas.microsoft.com/office/drawing/2014/main" val="2405114374"/>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49772446"/>
                  </a:ext>
                </a:extLst>
              </a:tr>
              <a:tr h="535258">
                <a:tc>
                  <a:txBody>
                    <a:bodyPr/>
                    <a:lstStyle/>
                    <a:p>
                      <a:pPr algn="ctr"/>
                      <a:r>
                        <a:rPr lang="en-US" sz="2800" b="1" dirty="0" smtClean="0">
                          <a:solidFill>
                            <a:srgbClr val="00B050"/>
                          </a:solidFill>
                        </a:rPr>
                        <a:t>D</a:t>
                      </a:r>
                      <a:endParaRPr lang="ru-RU" sz="2800" b="1" dirty="0">
                        <a:solidFill>
                          <a:srgbClr val="00B050"/>
                        </a:solidFill>
                      </a:endParaRPr>
                    </a:p>
                  </a:txBody>
                  <a:tcPr/>
                </a:tc>
                <a:tc>
                  <a:txBody>
                    <a:bodyPr/>
                    <a:lstStyle/>
                    <a:p>
                      <a:pPr algn="ctr"/>
                      <a:r>
                        <a:rPr lang="be-BY" sz="2800" dirty="0" smtClean="0"/>
                        <a:t>1</a:t>
                      </a:r>
                      <a:endParaRPr lang="ru-RU" sz="2800" dirty="0"/>
                    </a:p>
                  </a:txBody>
                  <a:tcPr/>
                </a:tc>
                <a:tc>
                  <a:txBody>
                    <a:bodyPr/>
                    <a:lstStyle/>
                    <a:p>
                      <a:pPr algn="ctr"/>
                      <a:r>
                        <a:rPr lang="en-US" sz="2800" dirty="0" smtClean="0"/>
                        <a:t>2</a:t>
                      </a:r>
                      <a:endParaRPr lang="ru-RU" sz="2800" dirty="0"/>
                    </a:p>
                  </a:txBody>
                  <a:tcPr/>
                </a:tc>
                <a:tc>
                  <a:txBody>
                    <a:bodyPr/>
                    <a:lstStyle/>
                    <a:p>
                      <a:pPr algn="ctr"/>
                      <a:r>
                        <a:rPr lang="en-US" sz="2800" dirty="0" smtClean="0"/>
                        <a:t>I</a:t>
                      </a:r>
                      <a:endParaRPr lang="ru-RU" sz="2800" dirty="0"/>
                    </a:p>
                  </a:txBody>
                  <a:tcPr/>
                </a:tc>
                <a:tc>
                  <a:txBody>
                    <a:bodyPr/>
                    <a:lstStyle/>
                    <a:p>
                      <a:pPr algn="ctr"/>
                      <a:r>
                        <a:rPr lang="en-US" sz="2800" dirty="0" smtClean="0"/>
                        <a:t>3</a:t>
                      </a:r>
                      <a:endParaRPr lang="ru-RU" sz="2800" dirty="0"/>
                    </a:p>
                  </a:txBody>
                  <a:tcPr/>
                </a:tc>
                <a:tc>
                  <a:txBody>
                    <a:bodyPr/>
                    <a:lstStyle/>
                    <a:p>
                      <a:pPr algn="ctr"/>
                      <a:r>
                        <a:rPr lang="en-US" sz="2800" dirty="0" smtClean="0"/>
                        <a:t>I</a:t>
                      </a:r>
                      <a:endParaRPr lang="ru-RU" sz="2800" dirty="0"/>
                    </a:p>
                  </a:txBody>
                  <a:tcPr/>
                </a:tc>
                <a:extLst>
                  <a:ext uri="{0D108BD9-81ED-4DB2-BD59-A6C34878D82A}">
                    <a16:rowId xmlns:a16="http://schemas.microsoft.com/office/drawing/2014/main" val="3363471203"/>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89870956"/>
                  </a:ext>
                </a:extLst>
              </a:tr>
              <a:tr h="535258">
                <a:tc>
                  <a:txBody>
                    <a:bodyPr/>
                    <a:lstStyle/>
                    <a:p>
                      <a:pPr algn="ctr"/>
                      <a:r>
                        <a:rPr lang="en-US" sz="2800" b="1" dirty="0" smtClean="0">
                          <a:solidFill>
                            <a:srgbClr val="00B050"/>
                          </a:solidFill>
                        </a:rPr>
                        <a:t>P</a:t>
                      </a:r>
                      <a:endParaRPr lang="ru-RU" sz="2800" b="1" dirty="0">
                        <a:solidFill>
                          <a:srgbClr val="00B050"/>
                        </a:solidFill>
                      </a:endParaRPr>
                    </a:p>
                  </a:txBody>
                  <a:tcPr/>
                </a:tc>
                <a:tc>
                  <a:txBody>
                    <a:bodyPr/>
                    <a:lstStyle/>
                    <a:p>
                      <a:pPr algn="ctr"/>
                      <a:r>
                        <a:rPr lang="en-US" sz="2800" dirty="0" smtClean="0"/>
                        <a:t>N</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N</a:t>
                      </a:r>
                      <a:endParaRPr lang="ru-RU" sz="2800" dirty="0"/>
                    </a:p>
                  </a:txBody>
                  <a:tcPr/>
                </a:tc>
                <a:tc>
                  <a:txBody>
                    <a:bodyPr/>
                    <a:lstStyle/>
                    <a:p>
                      <a:pPr algn="ctr"/>
                      <a:r>
                        <a:rPr lang="en-US" sz="2800" dirty="0" smtClean="0"/>
                        <a:t>1</a:t>
                      </a:r>
                      <a:endParaRPr lang="ru-RU" sz="2800" dirty="0"/>
                    </a:p>
                  </a:txBody>
                  <a:tcPr/>
                </a:tc>
                <a:tc>
                  <a:txBody>
                    <a:bodyPr/>
                    <a:lstStyle/>
                    <a:p>
                      <a:pPr algn="ctr"/>
                      <a:r>
                        <a:rPr lang="en-US" sz="2800" dirty="0" smtClean="0"/>
                        <a:t>N</a:t>
                      </a:r>
                      <a:endParaRPr lang="ru-RU" sz="2800" dirty="0"/>
                    </a:p>
                  </a:txBody>
                  <a:tcPr/>
                </a:tc>
                <a:extLst>
                  <a:ext uri="{0D108BD9-81ED-4DB2-BD59-A6C34878D82A}">
                    <a16:rowId xmlns:a16="http://schemas.microsoft.com/office/drawing/2014/main" val="33377117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466842173"/>
                  </a:ext>
                </a:extLst>
              </a:tr>
              <a:tr h="535258">
                <a:tc>
                  <a:txBody>
                    <a:bodyPr/>
                    <a:lstStyle/>
                    <a:p>
                      <a:pPr algn="ctr"/>
                      <a:r>
                        <a:rPr lang="en-US" sz="2800" b="1" dirty="0" smtClean="0">
                          <a:solidFill>
                            <a:srgbClr val="00B050"/>
                          </a:solidFill>
                        </a:rPr>
                        <a:t>F</a:t>
                      </a:r>
                      <a:endParaRPr lang="ru-RU" sz="2800" b="1" dirty="0">
                        <a:solidFill>
                          <a:srgbClr val="00B050"/>
                        </a:solidFill>
                      </a:endParaRPr>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extLst>
                  <a:ext uri="{0D108BD9-81ED-4DB2-BD59-A6C34878D82A}">
                    <a16:rowId xmlns:a16="http://schemas.microsoft.com/office/drawing/2014/main" val="142533529"/>
                  </a:ext>
                </a:extLst>
              </a:tr>
            </a:tbl>
          </a:graphicData>
        </a:graphic>
      </p:graphicFrame>
      <p:cxnSp>
        <p:nvCxnSpPr>
          <p:cNvPr id="10" name="Прямая со стрелкой 9"/>
          <p:cNvCxnSpPr>
            <a:stCxn id="3" idx="6"/>
            <a:endCxn id="6" idx="2"/>
          </p:cNvCxnSpPr>
          <p:nvPr/>
        </p:nvCxnSpPr>
        <p:spPr>
          <a:xfrm>
            <a:off x="2471778" y="968430"/>
            <a:ext cx="100270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a:stCxn id="8" idx="0"/>
            <a:endCxn id="3" idx="4"/>
          </p:cNvCxnSpPr>
          <p:nvPr/>
        </p:nvCxnSpPr>
        <p:spPr>
          <a:xfrm flipV="1">
            <a:off x="2147742" y="1292466"/>
            <a:ext cx="0" cy="120229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a:stCxn id="6" idx="4"/>
            <a:endCxn id="5" idx="0"/>
          </p:cNvCxnSpPr>
          <p:nvPr/>
        </p:nvCxnSpPr>
        <p:spPr>
          <a:xfrm>
            <a:off x="3798516" y="1292466"/>
            <a:ext cx="0" cy="122131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5" idx="2"/>
            <a:endCxn id="8" idx="6"/>
          </p:cNvCxnSpPr>
          <p:nvPr/>
        </p:nvCxnSpPr>
        <p:spPr>
          <a:xfrm flipH="1" flipV="1">
            <a:off x="2471778" y="2818800"/>
            <a:ext cx="1002702" cy="190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a:stCxn id="5" idx="1"/>
            <a:endCxn id="3" idx="5"/>
          </p:cNvCxnSpPr>
          <p:nvPr/>
        </p:nvCxnSpPr>
        <p:spPr>
          <a:xfrm flipH="1" flipV="1">
            <a:off x="2376870" y="1197558"/>
            <a:ext cx="1192518" cy="14111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stCxn id="7" idx="1"/>
            <a:endCxn id="6" idx="6"/>
          </p:cNvCxnSpPr>
          <p:nvPr/>
        </p:nvCxnSpPr>
        <p:spPr>
          <a:xfrm flipH="1" flipV="1">
            <a:off x="4122552" y="968430"/>
            <a:ext cx="703590" cy="69159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a:stCxn id="5" idx="6"/>
            <a:endCxn id="7" idx="3"/>
          </p:cNvCxnSpPr>
          <p:nvPr/>
        </p:nvCxnSpPr>
        <p:spPr>
          <a:xfrm flipV="1">
            <a:off x="4122552" y="2118279"/>
            <a:ext cx="703590" cy="71953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Скругленная соединительная линия 16"/>
          <p:cNvCxnSpPr>
            <a:stCxn id="8" idx="4"/>
            <a:endCxn id="8" idx="2"/>
          </p:cNvCxnSpPr>
          <p:nvPr/>
        </p:nvCxnSpPr>
        <p:spPr>
          <a:xfrm rot="5400000" flipH="1">
            <a:off x="1823706" y="2818800"/>
            <a:ext cx="324036" cy="324036"/>
          </a:xfrm>
          <a:prstGeom prst="curvedConnector4">
            <a:avLst>
              <a:gd name="adj1" fmla="val -170800"/>
              <a:gd name="adj2" fmla="val 2708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4002073"/>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вал 2"/>
          <p:cNvSpPr/>
          <p:nvPr/>
        </p:nvSpPr>
        <p:spPr>
          <a:xfrm>
            <a:off x="1823706" y="64439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0</a:t>
            </a:r>
            <a:endParaRPr lang="ru-RU" sz="3200" dirty="0">
              <a:solidFill>
                <a:schemeClr val="tx1"/>
              </a:solidFill>
            </a:endParaRPr>
          </a:p>
        </p:txBody>
      </p:sp>
      <p:sp>
        <p:nvSpPr>
          <p:cNvPr id="5" name="Овал 4"/>
          <p:cNvSpPr/>
          <p:nvPr/>
        </p:nvSpPr>
        <p:spPr>
          <a:xfrm>
            <a:off x="3474480" y="2513778"/>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3</a:t>
            </a:r>
            <a:endParaRPr lang="ru-RU" sz="3200" dirty="0">
              <a:solidFill>
                <a:schemeClr val="tx1"/>
              </a:solidFill>
            </a:endParaRPr>
          </a:p>
        </p:txBody>
      </p:sp>
      <p:sp>
        <p:nvSpPr>
          <p:cNvPr id="6" name="Овал 5"/>
          <p:cNvSpPr/>
          <p:nvPr/>
        </p:nvSpPr>
        <p:spPr>
          <a:xfrm>
            <a:off x="3474480" y="64439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1</a:t>
            </a:r>
            <a:endParaRPr lang="ru-RU" sz="3200" dirty="0">
              <a:solidFill>
                <a:schemeClr val="tx1"/>
              </a:solidFill>
            </a:endParaRPr>
          </a:p>
        </p:txBody>
      </p:sp>
      <p:sp>
        <p:nvSpPr>
          <p:cNvPr id="7" name="Овал 6"/>
          <p:cNvSpPr/>
          <p:nvPr/>
        </p:nvSpPr>
        <p:spPr>
          <a:xfrm>
            <a:off x="4731234" y="1565115"/>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2</a:t>
            </a:r>
            <a:endParaRPr lang="ru-RU" sz="3200" dirty="0">
              <a:solidFill>
                <a:schemeClr val="tx1"/>
              </a:solidFill>
            </a:endParaRPr>
          </a:p>
        </p:txBody>
      </p:sp>
      <p:sp>
        <p:nvSpPr>
          <p:cNvPr id="8" name="Овал 7"/>
          <p:cNvSpPr/>
          <p:nvPr/>
        </p:nvSpPr>
        <p:spPr>
          <a:xfrm>
            <a:off x="1823706" y="2494764"/>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4</a:t>
            </a:r>
            <a:endParaRPr lang="ru-RU" sz="3200" dirty="0">
              <a:solidFill>
                <a:schemeClr val="tx1"/>
              </a:solidFill>
            </a:endParaRPr>
          </a:p>
        </p:txBody>
      </p:sp>
      <p:graphicFrame>
        <p:nvGraphicFramePr>
          <p:cNvPr id="9" name="Таблица 8"/>
          <p:cNvGraphicFramePr>
            <a:graphicFrameLocks noGrp="1"/>
          </p:cNvGraphicFramePr>
          <p:nvPr>
            <p:extLst>
              <p:ext uri="{D42A27DB-BD31-4B8C-83A1-F6EECF244321}">
                <p14:modId xmlns:p14="http://schemas.microsoft.com/office/powerpoint/2010/main" val="3868266265"/>
              </p:ext>
            </p:extLst>
          </p:nvPr>
        </p:nvGraphicFramePr>
        <p:xfrm>
          <a:off x="6312024" y="1620186"/>
          <a:ext cx="3456384" cy="4817322"/>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84400785"/>
                    </a:ext>
                  </a:extLst>
                </a:gridCol>
                <a:gridCol w="576064">
                  <a:extLst>
                    <a:ext uri="{9D8B030D-6E8A-4147-A177-3AD203B41FA5}">
                      <a16:colId xmlns:a16="http://schemas.microsoft.com/office/drawing/2014/main" val="2720675779"/>
                    </a:ext>
                  </a:extLst>
                </a:gridCol>
                <a:gridCol w="576064">
                  <a:extLst>
                    <a:ext uri="{9D8B030D-6E8A-4147-A177-3AD203B41FA5}">
                      <a16:colId xmlns:a16="http://schemas.microsoft.com/office/drawing/2014/main" val="2680956268"/>
                    </a:ext>
                  </a:extLst>
                </a:gridCol>
                <a:gridCol w="576064">
                  <a:extLst>
                    <a:ext uri="{9D8B030D-6E8A-4147-A177-3AD203B41FA5}">
                      <a16:colId xmlns:a16="http://schemas.microsoft.com/office/drawing/2014/main" val="4106968370"/>
                    </a:ext>
                  </a:extLst>
                </a:gridCol>
                <a:gridCol w="576064">
                  <a:extLst>
                    <a:ext uri="{9D8B030D-6E8A-4147-A177-3AD203B41FA5}">
                      <a16:colId xmlns:a16="http://schemas.microsoft.com/office/drawing/2014/main" val="462314499"/>
                    </a:ext>
                  </a:extLst>
                </a:gridCol>
                <a:gridCol w="576064">
                  <a:extLst>
                    <a:ext uri="{9D8B030D-6E8A-4147-A177-3AD203B41FA5}">
                      <a16:colId xmlns:a16="http://schemas.microsoft.com/office/drawing/2014/main" val="671687339"/>
                    </a:ext>
                  </a:extLst>
                </a:gridCol>
              </a:tblGrid>
              <a:tr h="535258">
                <a:tc gridSpan="2">
                  <a:txBody>
                    <a:bodyPr/>
                    <a:lstStyle/>
                    <a:p>
                      <a:pPr algn="ctr"/>
                      <a:r>
                        <a:rPr lang="en-US" sz="2800" b="1" dirty="0" smtClean="0">
                          <a:solidFill>
                            <a:srgbClr val="00B050"/>
                          </a:solidFill>
                        </a:rPr>
                        <a:t>t </a:t>
                      </a:r>
                      <a:r>
                        <a:rPr lang="en-US" sz="2800" b="1" dirty="0" smtClean="0">
                          <a:solidFill>
                            <a:schemeClr val="tx1"/>
                          </a:solidFill>
                        </a:rPr>
                        <a:t>= </a:t>
                      </a:r>
                      <a:r>
                        <a:rPr lang="ru-RU" sz="2800" dirty="0" smtClean="0"/>
                        <a:t>4</a:t>
                      </a:r>
                      <a:endParaRPr lang="ru-RU" sz="2800" dirty="0"/>
                    </a:p>
                  </a:txBody>
                  <a:tcPr/>
                </a:tc>
                <a:tc hMerge="1">
                  <a:txBody>
                    <a:bodyPr/>
                    <a:lstStyle/>
                    <a:p>
                      <a:pPr algn="ctr"/>
                      <a:endParaRPr lang="ru-RU" sz="2400" dirty="0"/>
                    </a:p>
                  </a:txBody>
                  <a:tcPr/>
                </a:tc>
                <a:tc>
                  <a:txBody>
                    <a:bodyPr/>
                    <a:lstStyle/>
                    <a:p>
                      <a:pPr algn="ctr"/>
                      <a:endParaRPr lang="ru-RU" sz="28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52744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11828262"/>
                  </a:ext>
                </a:extLst>
              </a:tr>
              <a:tr h="535258">
                <a:tc>
                  <a:txBody>
                    <a:bodyPr/>
                    <a:lstStyle/>
                    <a:p>
                      <a:pPr algn="ctr"/>
                      <a:r>
                        <a:rPr lang="en-US" sz="2800" b="1" dirty="0" smtClean="0">
                          <a:solidFill>
                            <a:srgbClr val="00B050"/>
                          </a:solidFill>
                        </a:rPr>
                        <a:t>C</a:t>
                      </a:r>
                      <a:endParaRPr lang="ru-RU" sz="2800" b="1" dirty="0">
                        <a:solidFill>
                          <a:srgbClr val="00B050"/>
                        </a:solidFill>
                      </a:endParaRPr>
                    </a:p>
                  </a:txBody>
                  <a:tcPr/>
                </a:tc>
                <a:tc>
                  <a:txBody>
                    <a:bodyPr/>
                    <a:lstStyle/>
                    <a:p>
                      <a:pPr algn="ctr"/>
                      <a:r>
                        <a:rPr lang="en-US" sz="2800" dirty="0" smtClean="0"/>
                        <a:t>G</a:t>
                      </a:r>
                      <a:endParaRPr lang="ru-RU" sz="2800" dirty="0"/>
                    </a:p>
                  </a:txBody>
                  <a:tcPr/>
                </a:tc>
                <a:tc>
                  <a:txBody>
                    <a:bodyPr/>
                    <a:lstStyle/>
                    <a:p>
                      <a:pPr algn="ctr"/>
                      <a:r>
                        <a:rPr lang="en-US" sz="2800" dirty="0" smtClean="0"/>
                        <a:t>G</a:t>
                      </a:r>
                      <a:endParaRPr lang="ru-RU" sz="2800" dirty="0"/>
                    </a:p>
                  </a:txBody>
                  <a:tcPr/>
                </a:tc>
                <a:tc>
                  <a:txBody>
                    <a:bodyPr/>
                    <a:lstStyle/>
                    <a:p>
                      <a:pPr algn="ctr"/>
                      <a:r>
                        <a:rPr lang="en-US" sz="2800" dirty="0" smtClean="0"/>
                        <a:t>G</a:t>
                      </a:r>
                      <a:endParaRPr lang="ru-RU" sz="2800" dirty="0"/>
                    </a:p>
                  </a:txBody>
                  <a:tcPr/>
                </a:tc>
                <a:tc>
                  <a:txBody>
                    <a:bodyPr/>
                    <a:lstStyle/>
                    <a:p>
                      <a:pPr algn="ctr"/>
                      <a:r>
                        <a:rPr lang="en-US" sz="2800" dirty="0" smtClean="0"/>
                        <a:t>G</a:t>
                      </a:r>
                      <a:endParaRPr lang="ru-RU" sz="2800" dirty="0"/>
                    </a:p>
                  </a:txBody>
                  <a:tcPr/>
                </a:tc>
                <a:tc>
                  <a:txBody>
                    <a:bodyPr/>
                    <a:lstStyle/>
                    <a:p>
                      <a:pPr algn="ctr"/>
                      <a:r>
                        <a:rPr lang="en-US" sz="2800" dirty="0" smtClean="0"/>
                        <a:t>W</a:t>
                      </a:r>
                      <a:endParaRPr lang="ru-RU" sz="2800" dirty="0"/>
                    </a:p>
                  </a:txBody>
                  <a:tcPr/>
                </a:tc>
                <a:extLst>
                  <a:ext uri="{0D108BD9-81ED-4DB2-BD59-A6C34878D82A}">
                    <a16:rowId xmlns:a16="http://schemas.microsoft.com/office/drawing/2014/main" val="2405114374"/>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49772446"/>
                  </a:ext>
                </a:extLst>
              </a:tr>
              <a:tr h="535258">
                <a:tc>
                  <a:txBody>
                    <a:bodyPr/>
                    <a:lstStyle/>
                    <a:p>
                      <a:pPr algn="ctr"/>
                      <a:r>
                        <a:rPr lang="en-US" sz="2800" b="1" dirty="0" smtClean="0">
                          <a:solidFill>
                            <a:srgbClr val="00B050"/>
                          </a:solidFill>
                        </a:rPr>
                        <a:t>D</a:t>
                      </a:r>
                      <a:endParaRPr lang="ru-RU" sz="2800" b="1" dirty="0">
                        <a:solidFill>
                          <a:srgbClr val="00B050"/>
                        </a:solidFill>
                      </a:endParaRPr>
                    </a:p>
                  </a:txBody>
                  <a:tcPr/>
                </a:tc>
                <a:tc>
                  <a:txBody>
                    <a:bodyPr/>
                    <a:lstStyle/>
                    <a:p>
                      <a:pPr algn="ctr"/>
                      <a:r>
                        <a:rPr lang="be-BY" sz="2800" dirty="0" smtClean="0"/>
                        <a:t>1</a:t>
                      </a:r>
                      <a:endParaRPr lang="ru-RU" sz="2800" dirty="0"/>
                    </a:p>
                  </a:txBody>
                  <a:tcPr/>
                </a:tc>
                <a:tc>
                  <a:txBody>
                    <a:bodyPr/>
                    <a:lstStyle/>
                    <a:p>
                      <a:pPr algn="ctr"/>
                      <a:r>
                        <a:rPr lang="en-US" sz="2800" dirty="0" smtClean="0"/>
                        <a:t>2</a:t>
                      </a:r>
                      <a:endParaRPr lang="ru-RU" sz="2800" dirty="0"/>
                    </a:p>
                  </a:txBody>
                  <a:tcPr/>
                </a:tc>
                <a:tc>
                  <a:txBody>
                    <a:bodyPr/>
                    <a:lstStyle/>
                    <a:p>
                      <a:pPr algn="ctr"/>
                      <a:r>
                        <a:rPr lang="ru-RU" sz="2800" dirty="0" smtClean="0"/>
                        <a:t>4</a:t>
                      </a:r>
                      <a:endParaRPr lang="ru-RU" sz="2800" dirty="0"/>
                    </a:p>
                  </a:txBody>
                  <a:tcPr/>
                </a:tc>
                <a:tc>
                  <a:txBody>
                    <a:bodyPr/>
                    <a:lstStyle/>
                    <a:p>
                      <a:pPr algn="ctr"/>
                      <a:r>
                        <a:rPr lang="en-US" sz="2800" dirty="0" smtClean="0"/>
                        <a:t>3</a:t>
                      </a:r>
                      <a:endParaRPr lang="ru-RU" sz="2800" dirty="0"/>
                    </a:p>
                  </a:txBody>
                  <a:tcPr/>
                </a:tc>
                <a:tc>
                  <a:txBody>
                    <a:bodyPr/>
                    <a:lstStyle/>
                    <a:p>
                      <a:pPr algn="ctr"/>
                      <a:r>
                        <a:rPr lang="en-US" sz="2800" dirty="0" smtClean="0"/>
                        <a:t>I</a:t>
                      </a:r>
                      <a:endParaRPr lang="ru-RU" sz="2800" dirty="0"/>
                    </a:p>
                  </a:txBody>
                  <a:tcPr/>
                </a:tc>
                <a:extLst>
                  <a:ext uri="{0D108BD9-81ED-4DB2-BD59-A6C34878D82A}">
                    <a16:rowId xmlns:a16="http://schemas.microsoft.com/office/drawing/2014/main" val="3363471203"/>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89870956"/>
                  </a:ext>
                </a:extLst>
              </a:tr>
              <a:tr h="535258">
                <a:tc>
                  <a:txBody>
                    <a:bodyPr/>
                    <a:lstStyle/>
                    <a:p>
                      <a:pPr algn="ctr"/>
                      <a:r>
                        <a:rPr lang="en-US" sz="2800" b="1" dirty="0" smtClean="0">
                          <a:solidFill>
                            <a:srgbClr val="00B050"/>
                          </a:solidFill>
                        </a:rPr>
                        <a:t>P</a:t>
                      </a:r>
                      <a:endParaRPr lang="ru-RU" sz="2800" b="1" dirty="0">
                        <a:solidFill>
                          <a:srgbClr val="00B050"/>
                        </a:solidFill>
                      </a:endParaRPr>
                    </a:p>
                  </a:txBody>
                  <a:tcPr/>
                </a:tc>
                <a:tc>
                  <a:txBody>
                    <a:bodyPr/>
                    <a:lstStyle/>
                    <a:p>
                      <a:pPr algn="ctr"/>
                      <a:r>
                        <a:rPr lang="en-US" sz="2800" dirty="0" smtClean="0"/>
                        <a:t>N</a:t>
                      </a:r>
                      <a:endParaRPr lang="ru-RU" sz="2800" dirty="0"/>
                    </a:p>
                  </a:txBody>
                  <a:tcPr/>
                </a:tc>
                <a:tc>
                  <a:txBody>
                    <a:bodyPr/>
                    <a:lstStyle/>
                    <a:p>
                      <a:pPr algn="ctr"/>
                      <a:r>
                        <a:rPr lang="en-US" sz="2800" dirty="0" smtClean="0"/>
                        <a:t>0</a:t>
                      </a:r>
                      <a:endParaRPr lang="ru-RU" sz="2800" dirty="0"/>
                    </a:p>
                  </a:txBody>
                  <a:tcPr/>
                </a:tc>
                <a:tc>
                  <a:txBody>
                    <a:bodyPr/>
                    <a:lstStyle/>
                    <a:p>
                      <a:pPr algn="ctr"/>
                      <a:r>
                        <a:rPr lang="ru-RU" sz="2800" dirty="0" smtClean="0"/>
                        <a:t>3</a:t>
                      </a:r>
                      <a:endParaRPr lang="ru-RU" sz="2800" dirty="0"/>
                    </a:p>
                  </a:txBody>
                  <a:tcPr/>
                </a:tc>
                <a:tc>
                  <a:txBody>
                    <a:bodyPr/>
                    <a:lstStyle/>
                    <a:p>
                      <a:pPr algn="ctr"/>
                      <a:r>
                        <a:rPr lang="en-US" sz="2800" dirty="0" smtClean="0"/>
                        <a:t>1</a:t>
                      </a:r>
                      <a:endParaRPr lang="ru-RU" sz="2800" dirty="0"/>
                    </a:p>
                  </a:txBody>
                  <a:tcPr/>
                </a:tc>
                <a:tc>
                  <a:txBody>
                    <a:bodyPr/>
                    <a:lstStyle/>
                    <a:p>
                      <a:pPr algn="ctr"/>
                      <a:r>
                        <a:rPr lang="en-US" sz="2800" dirty="0" smtClean="0"/>
                        <a:t>N</a:t>
                      </a:r>
                      <a:endParaRPr lang="ru-RU" sz="2800" dirty="0"/>
                    </a:p>
                  </a:txBody>
                  <a:tcPr/>
                </a:tc>
                <a:extLst>
                  <a:ext uri="{0D108BD9-81ED-4DB2-BD59-A6C34878D82A}">
                    <a16:rowId xmlns:a16="http://schemas.microsoft.com/office/drawing/2014/main" val="33377117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466842173"/>
                  </a:ext>
                </a:extLst>
              </a:tr>
              <a:tr h="535258">
                <a:tc>
                  <a:txBody>
                    <a:bodyPr/>
                    <a:lstStyle/>
                    <a:p>
                      <a:pPr algn="ctr"/>
                      <a:r>
                        <a:rPr lang="en-US" sz="2800" b="1" dirty="0" smtClean="0">
                          <a:solidFill>
                            <a:srgbClr val="00B050"/>
                          </a:solidFill>
                        </a:rPr>
                        <a:t>F</a:t>
                      </a:r>
                      <a:endParaRPr lang="ru-RU" sz="2800" b="1" dirty="0">
                        <a:solidFill>
                          <a:srgbClr val="00B050"/>
                        </a:solidFill>
                      </a:endParaRPr>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extLst>
                  <a:ext uri="{0D108BD9-81ED-4DB2-BD59-A6C34878D82A}">
                    <a16:rowId xmlns:a16="http://schemas.microsoft.com/office/drawing/2014/main" val="142533529"/>
                  </a:ext>
                </a:extLst>
              </a:tr>
            </a:tbl>
          </a:graphicData>
        </a:graphic>
      </p:graphicFrame>
      <p:cxnSp>
        <p:nvCxnSpPr>
          <p:cNvPr id="10" name="Прямая со стрелкой 9"/>
          <p:cNvCxnSpPr>
            <a:stCxn id="3" idx="6"/>
            <a:endCxn id="6" idx="2"/>
          </p:cNvCxnSpPr>
          <p:nvPr/>
        </p:nvCxnSpPr>
        <p:spPr>
          <a:xfrm>
            <a:off x="2471778" y="968430"/>
            <a:ext cx="100270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a:stCxn id="8" idx="0"/>
            <a:endCxn id="3" idx="4"/>
          </p:cNvCxnSpPr>
          <p:nvPr/>
        </p:nvCxnSpPr>
        <p:spPr>
          <a:xfrm flipV="1">
            <a:off x="2147742" y="1292466"/>
            <a:ext cx="0" cy="120229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a:stCxn id="6" idx="4"/>
            <a:endCxn id="5" idx="0"/>
          </p:cNvCxnSpPr>
          <p:nvPr/>
        </p:nvCxnSpPr>
        <p:spPr>
          <a:xfrm>
            <a:off x="3798516" y="1292466"/>
            <a:ext cx="0" cy="122131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5" idx="2"/>
            <a:endCxn id="8" idx="6"/>
          </p:cNvCxnSpPr>
          <p:nvPr/>
        </p:nvCxnSpPr>
        <p:spPr>
          <a:xfrm flipH="1" flipV="1">
            <a:off x="2471778" y="2818800"/>
            <a:ext cx="1002702" cy="190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a:stCxn id="5" idx="1"/>
            <a:endCxn id="3" idx="5"/>
          </p:cNvCxnSpPr>
          <p:nvPr/>
        </p:nvCxnSpPr>
        <p:spPr>
          <a:xfrm flipH="1" flipV="1">
            <a:off x="2376870" y="1197558"/>
            <a:ext cx="1192518" cy="14111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stCxn id="7" idx="1"/>
            <a:endCxn id="6" idx="6"/>
          </p:cNvCxnSpPr>
          <p:nvPr/>
        </p:nvCxnSpPr>
        <p:spPr>
          <a:xfrm flipH="1" flipV="1">
            <a:off x="4122552" y="968430"/>
            <a:ext cx="703590" cy="69159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a:stCxn id="5" idx="6"/>
            <a:endCxn id="7" idx="3"/>
          </p:cNvCxnSpPr>
          <p:nvPr/>
        </p:nvCxnSpPr>
        <p:spPr>
          <a:xfrm flipV="1">
            <a:off x="4122552" y="2118279"/>
            <a:ext cx="703590" cy="71953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Скругленная соединительная линия 16"/>
          <p:cNvCxnSpPr>
            <a:stCxn id="8" idx="4"/>
            <a:endCxn id="8" idx="2"/>
          </p:cNvCxnSpPr>
          <p:nvPr/>
        </p:nvCxnSpPr>
        <p:spPr>
          <a:xfrm rot="5400000" flipH="1">
            <a:off x="1823706" y="2818800"/>
            <a:ext cx="324036" cy="324036"/>
          </a:xfrm>
          <a:prstGeom prst="curvedConnector4">
            <a:avLst>
              <a:gd name="adj1" fmla="val -170800"/>
              <a:gd name="adj2" fmla="val 2708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362907"/>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вал 2"/>
          <p:cNvSpPr/>
          <p:nvPr/>
        </p:nvSpPr>
        <p:spPr>
          <a:xfrm>
            <a:off x="1823706" y="64439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0</a:t>
            </a:r>
            <a:endParaRPr lang="ru-RU" sz="3200" dirty="0">
              <a:solidFill>
                <a:schemeClr val="tx1"/>
              </a:solidFill>
            </a:endParaRPr>
          </a:p>
        </p:txBody>
      </p:sp>
      <p:sp>
        <p:nvSpPr>
          <p:cNvPr id="5" name="Овал 4"/>
          <p:cNvSpPr/>
          <p:nvPr/>
        </p:nvSpPr>
        <p:spPr>
          <a:xfrm>
            <a:off x="3474480" y="2513778"/>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3</a:t>
            </a:r>
            <a:endParaRPr lang="ru-RU" sz="3200" dirty="0">
              <a:solidFill>
                <a:schemeClr val="tx1"/>
              </a:solidFill>
            </a:endParaRPr>
          </a:p>
        </p:txBody>
      </p:sp>
      <p:sp>
        <p:nvSpPr>
          <p:cNvPr id="6" name="Овал 5"/>
          <p:cNvSpPr/>
          <p:nvPr/>
        </p:nvSpPr>
        <p:spPr>
          <a:xfrm>
            <a:off x="3474480" y="64439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1</a:t>
            </a:r>
            <a:endParaRPr lang="ru-RU" sz="3200" dirty="0">
              <a:solidFill>
                <a:schemeClr val="tx1"/>
              </a:solidFill>
            </a:endParaRPr>
          </a:p>
        </p:txBody>
      </p:sp>
      <p:sp>
        <p:nvSpPr>
          <p:cNvPr id="7" name="Овал 6"/>
          <p:cNvSpPr/>
          <p:nvPr/>
        </p:nvSpPr>
        <p:spPr>
          <a:xfrm>
            <a:off x="4731234" y="1565115"/>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2</a:t>
            </a:r>
            <a:endParaRPr lang="ru-RU" sz="3200" dirty="0">
              <a:solidFill>
                <a:schemeClr val="bg1"/>
              </a:solidFill>
            </a:endParaRPr>
          </a:p>
        </p:txBody>
      </p:sp>
      <p:sp>
        <p:nvSpPr>
          <p:cNvPr id="8" name="Овал 7"/>
          <p:cNvSpPr/>
          <p:nvPr/>
        </p:nvSpPr>
        <p:spPr>
          <a:xfrm>
            <a:off x="1823706" y="2494764"/>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4</a:t>
            </a:r>
            <a:endParaRPr lang="ru-RU" sz="3200" dirty="0">
              <a:solidFill>
                <a:schemeClr val="tx1"/>
              </a:solidFill>
            </a:endParaRPr>
          </a:p>
        </p:txBody>
      </p:sp>
      <p:graphicFrame>
        <p:nvGraphicFramePr>
          <p:cNvPr id="9" name="Таблица 8"/>
          <p:cNvGraphicFramePr>
            <a:graphicFrameLocks noGrp="1"/>
          </p:cNvGraphicFramePr>
          <p:nvPr>
            <p:extLst>
              <p:ext uri="{D42A27DB-BD31-4B8C-83A1-F6EECF244321}">
                <p14:modId xmlns:p14="http://schemas.microsoft.com/office/powerpoint/2010/main" val="2376860999"/>
              </p:ext>
            </p:extLst>
          </p:nvPr>
        </p:nvGraphicFramePr>
        <p:xfrm>
          <a:off x="6312024" y="1620186"/>
          <a:ext cx="3456384" cy="4817322"/>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84400785"/>
                    </a:ext>
                  </a:extLst>
                </a:gridCol>
                <a:gridCol w="576064">
                  <a:extLst>
                    <a:ext uri="{9D8B030D-6E8A-4147-A177-3AD203B41FA5}">
                      <a16:colId xmlns:a16="http://schemas.microsoft.com/office/drawing/2014/main" val="2720675779"/>
                    </a:ext>
                  </a:extLst>
                </a:gridCol>
                <a:gridCol w="576064">
                  <a:extLst>
                    <a:ext uri="{9D8B030D-6E8A-4147-A177-3AD203B41FA5}">
                      <a16:colId xmlns:a16="http://schemas.microsoft.com/office/drawing/2014/main" val="2680956268"/>
                    </a:ext>
                  </a:extLst>
                </a:gridCol>
                <a:gridCol w="576064">
                  <a:extLst>
                    <a:ext uri="{9D8B030D-6E8A-4147-A177-3AD203B41FA5}">
                      <a16:colId xmlns:a16="http://schemas.microsoft.com/office/drawing/2014/main" val="4106968370"/>
                    </a:ext>
                  </a:extLst>
                </a:gridCol>
                <a:gridCol w="576064">
                  <a:extLst>
                    <a:ext uri="{9D8B030D-6E8A-4147-A177-3AD203B41FA5}">
                      <a16:colId xmlns:a16="http://schemas.microsoft.com/office/drawing/2014/main" val="462314499"/>
                    </a:ext>
                  </a:extLst>
                </a:gridCol>
                <a:gridCol w="576064">
                  <a:extLst>
                    <a:ext uri="{9D8B030D-6E8A-4147-A177-3AD203B41FA5}">
                      <a16:colId xmlns:a16="http://schemas.microsoft.com/office/drawing/2014/main" val="671687339"/>
                    </a:ext>
                  </a:extLst>
                </a:gridCol>
              </a:tblGrid>
              <a:tr h="535258">
                <a:tc gridSpan="2">
                  <a:txBody>
                    <a:bodyPr/>
                    <a:lstStyle/>
                    <a:p>
                      <a:pPr algn="ctr"/>
                      <a:r>
                        <a:rPr lang="en-US" sz="2800" b="1" dirty="0" smtClean="0">
                          <a:solidFill>
                            <a:srgbClr val="00B050"/>
                          </a:solidFill>
                        </a:rPr>
                        <a:t>t </a:t>
                      </a:r>
                      <a:r>
                        <a:rPr lang="en-US" sz="2800" b="1" dirty="0" smtClean="0">
                          <a:solidFill>
                            <a:schemeClr val="tx1"/>
                          </a:solidFill>
                        </a:rPr>
                        <a:t>= </a:t>
                      </a:r>
                      <a:r>
                        <a:rPr lang="ru-RU" sz="2800" dirty="0" smtClean="0"/>
                        <a:t>5</a:t>
                      </a:r>
                      <a:endParaRPr lang="ru-RU" sz="2800" dirty="0"/>
                    </a:p>
                  </a:txBody>
                  <a:tcPr/>
                </a:tc>
                <a:tc hMerge="1">
                  <a:txBody>
                    <a:bodyPr/>
                    <a:lstStyle/>
                    <a:p>
                      <a:pPr algn="ctr"/>
                      <a:endParaRPr lang="ru-RU" sz="2400" dirty="0"/>
                    </a:p>
                  </a:txBody>
                  <a:tcPr/>
                </a:tc>
                <a:tc>
                  <a:txBody>
                    <a:bodyPr/>
                    <a:lstStyle/>
                    <a:p>
                      <a:pPr algn="ctr"/>
                      <a:endParaRPr lang="ru-RU" sz="28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52744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11828262"/>
                  </a:ext>
                </a:extLst>
              </a:tr>
              <a:tr h="535258">
                <a:tc>
                  <a:txBody>
                    <a:bodyPr/>
                    <a:lstStyle/>
                    <a:p>
                      <a:pPr algn="ctr"/>
                      <a:r>
                        <a:rPr lang="en-US" sz="2800" b="1" dirty="0" smtClean="0">
                          <a:solidFill>
                            <a:srgbClr val="00B050"/>
                          </a:solidFill>
                        </a:rPr>
                        <a:t>C</a:t>
                      </a:r>
                      <a:endParaRPr lang="ru-RU" sz="2800" b="1" dirty="0">
                        <a:solidFill>
                          <a:srgbClr val="00B050"/>
                        </a:solidFill>
                      </a:endParaRPr>
                    </a:p>
                  </a:txBody>
                  <a:tcPr/>
                </a:tc>
                <a:tc>
                  <a:txBody>
                    <a:bodyPr/>
                    <a:lstStyle/>
                    <a:p>
                      <a:pPr algn="ctr"/>
                      <a:r>
                        <a:rPr lang="en-US" sz="2800" dirty="0" smtClean="0"/>
                        <a:t>G</a:t>
                      </a:r>
                      <a:endParaRPr lang="ru-RU" sz="2800" dirty="0"/>
                    </a:p>
                  </a:txBody>
                  <a:tcPr/>
                </a:tc>
                <a:tc>
                  <a:txBody>
                    <a:bodyPr/>
                    <a:lstStyle/>
                    <a:p>
                      <a:pPr algn="ctr"/>
                      <a:r>
                        <a:rPr lang="en-US" sz="2800" dirty="0" smtClean="0"/>
                        <a:t>G</a:t>
                      </a:r>
                      <a:endParaRPr lang="ru-RU" sz="2800" dirty="0"/>
                    </a:p>
                  </a:txBody>
                  <a:tcPr/>
                </a:tc>
                <a:tc>
                  <a:txBody>
                    <a:bodyPr/>
                    <a:lstStyle/>
                    <a:p>
                      <a:pPr algn="ctr"/>
                      <a:r>
                        <a:rPr lang="en-US" sz="2800" dirty="0" smtClean="0"/>
                        <a:t>B</a:t>
                      </a:r>
                      <a:endParaRPr lang="ru-RU" sz="2800" dirty="0"/>
                    </a:p>
                  </a:txBody>
                  <a:tcPr/>
                </a:tc>
                <a:tc>
                  <a:txBody>
                    <a:bodyPr/>
                    <a:lstStyle/>
                    <a:p>
                      <a:pPr algn="ctr"/>
                      <a:r>
                        <a:rPr lang="en-US" sz="2800" dirty="0" smtClean="0"/>
                        <a:t>G</a:t>
                      </a:r>
                      <a:endParaRPr lang="ru-RU" sz="2800" dirty="0"/>
                    </a:p>
                  </a:txBody>
                  <a:tcPr/>
                </a:tc>
                <a:tc>
                  <a:txBody>
                    <a:bodyPr/>
                    <a:lstStyle/>
                    <a:p>
                      <a:pPr algn="ctr"/>
                      <a:r>
                        <a:rPr lang="en-US" sz="2800" dirty="0" smtClean="0"/>
                        <a:t>W</a:t>
                      </a:r>
                      <a:endParaRPr lang="ru-RU" sz="2800" dirty="0"/>
                    </a:p>
                  </a:txBody>
                  <a:tcPr/>
                </a:tc>
                <a:extLst>
                  <a:ext uri="{0D108BD9-81ED-4DB2-BD59-A6C34878D82A}">
                    <a16:rowId xmlns:a16="http://schemas.microsoft.com/office/drawing/2014/main" val="2405114374"/>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49772446"/>
                  </a:ext>
                </a:extLst>
              </a:tr>
              <a:tr h="535258">
                <a:tc>
                  <a:txBody>
                    <a:bodyPr/>
                    <a:lstStyle/>
                    <a:p>
                      <a:pPr algn="ctr"/>
                      <a:r>
                        <a:rPr lang="en-US" sz="2800" b="1" dirty="0" smtClean="0">
                          <a:solidFill>
                            <a:srgbClr val="00B050"/>
                          </a:solidFill>
                        </a:rPr>
                        <a:t>D</a:t>
                      </a:r>
                      <a:endParaRPr lang="ru-RU" sz="2800" b="1" dirty="0">
                        <a:solidFill>
                          <a:srgbClr val="00B050"/>
                        </a:solidFill>
                      </a:endParaRPr>
                    </a:p>
                  </a:txBody>
                  <a:tcPr/>
                </a:tc>
                <a:tc>
                  <a:txBody>
                    <a:bodyPr/>
                    <a:lstStyle/>
                    <a:p>
                      <a:pPr algn="ctr"/>
                      <a:r>
                        <a:rPr lang="be-BY" sz="2800" dirty="0" smtClean="0"/>
                        <a:t>1</a:t>
                      </a:r>
                      <a:endParaRPr lang="ru-RU" sz="2800" dirty="0"/>
                    </a:p>
                  </a:txBody>
                  <a:tcPr/>
                </a:tc>
                <a:tc>
                  <a:txBody>
                    <a:bodyPr/>
                    <a:lstStyle/>
                    <a:p>
                      <a:pPr algn="ctr"/>
                      <a:r>
                        <a:rPr lang="en-US" sz="2800" dirty="0" smtClean="0"/>
                        <a:t>2</a:t>
                      </a:r>
                      <a:endParaRPr lang="ru-RU" sz="2800" dirty="0"/>
                    </a:p>
                  </a:txBody>
                  <a:tcPr/>
                </a:tc>
                <a:tc>
                  <a:txBody>
                    <a:bodyPr/>
                    <a:lstStyle/>
                    <a:p>
                      <a:pPr algn="ctr"/>
                      <a:r>
                        <a:rPr lang="ru-RU" sz="2800" dirty="0" smtClean="0"/>
                        <a:t>4</a:t>
                      </a:r>
                      <a:endParaRPr lang="ru-RU" sz="2800" dirty="0"/>
                    </a:p>
                  </a:txBody>
                  <a:tcPr/>
                </a:tc>
                <a:tc>
                  <a:txBody>
                    <a:bodyPr/>
                    <a:lstStyle/>
                    <a:p>
                      <a:pPr algn="ctr"/>
                      <a:r>
                        <a:rPr lang="en-US" sz="2800" dirty="0" smtClean="0"/>
                        <a:t>3</a:t>
                      </a:r>
                      <a:endParaRPr lang="ru-RU" sz="2800" dirty="0"/>
                    </a:p>
                  </a:txBody>
                  <a:tcPr/>
                </a:tc>
                <a:tc>
                  <a:txBody>
                    <a:bodyPr/>
                    <a:lstStyle/>
                    <a:p>
                      <a:pPr algn="ctr"/>
                      <a:r>
                        <a:rPr lang="en-US" sz="2800" dirty="0" smtClean="0"/>
                        <a:t>I</a:t>
                      </a:r>
                      <a:endParaRPr lang="ru-RU" sz="2800" dirty="0"/>
                    </a:p>
                  </a:txBody>
                  <a:tcPr/>
                </a:tc>
                <a:extLst>
                  <a:ext uri="{0D108BD9-81ED-4DB2-BD59-A6C34878D82A}">
                    <a16:rowId xmlns:a16="http://schemas.microsoft.com/office/drawing/2014/main" val="3363471203"/>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89870956"/>
                  </a:ext>
                </a:extLst>
              </a:tr>
              <a:tr h="535258">
                <a:tc>
                  <a:txBody>
                    <a:bodyPr/>
                    <a:lstStyle/>
                    <a:p>
                      <a:pPr algn="ctr"/>
                      <a:r>
                        <a:rPr lang="en-US" sz="2800" b="1" dirty="0" smtClean="0">
                          <a:solidFill>
                            <a:srgbClr val="00B050"/>
                          </a:solidFill>
                        </a:rPr>
                        <a:t>P</a:t>
                      </a:r>
                      <a:endParaRPr lang="ru-RU" sz="2800" b="1" dirty="0">
                        <a:solidFill>
                          <a:srgbClr val="00B050"/>
                        </a:solidFill>
                      </a:endParaRPr>
                    </a:p>
                  </a:txBody>
                  <a:tcPr/>
                </a:tc>
                <a:tc>
                  <a:txBody>
                    <a:bodyPr/>
                    <a:lstStyle/>
                    <a:p>
                      <a:pPr algn="ctr"/>
                      <a:r>
                        <a:rPr lang="en-US" sz="2800" dirty="0" smtClean="0"/>
                        <a:t>N</a:t>
                      </a:r>
                      <a:endParaRPr lang="ru-RU" sz="2800" dirty="0"/>
                    </a:p>
                  </a:txBody>
                  <a:tcPr/>
                </a:tc>
                <a:tc>
                  <a:txBody>
                    <a:bodyPr/>
                    <a:lstStyle/>
                    <a:p>
                      <a:pPr algn="ctr"/>
                      <a:r>
                        <a:rPr lang="en-US" sz="2800" dirty="0" smtClean="0"/>
                        <a:t>0</a:t>
                      </a:r>
                      <a:endParaRPr lang="ru-RU" sz="2800" dirty="0"/>
                    </a:p>
                  </a:txBody>
                  <a:tcPr/>
                </a:tc>
                <a:tc>
                  <a:txBody>
                    <a:bodyPr/>
                    <a:lstStyle/>
                    <a:p>
                      <a:pPr algn="ctr"/>
                      <a:r>
                        <a:rPr lang="ru-RU" sz="2800" dirty="0" smtClean="0"/>
                        <a:t>3</a:t>
                      </a:r>
                      <a:endParaRPr lang="ru-RU" sz="2800" dirty="0"/>
                    </a:p>
                  </a:txBody>
                  <a:tcPr/>
                </a:tc>
                <a:tc>
                  <a:txBody>
                    <a:bodyPr/>
                    <a:lstStyle/>
                    <a:p>
                      <a:pPr algn="ctr"/>
                      <a:r>
                        <a:rPr lang="en-US" sz="2800" dirty="0" smtClean="0"/>
                        <a:t>1</a:t>
                      </a:r>
                      <a:endParaRPr lang="ru-RU" sz="2800" dirty="0"/>
                    </a:p>
                  </a:txBody>
                  <a:tcPr/>
                </a:tc>
                <a:tc>
                  <a:txBody>
                    <a:bodyPr/>
                    <a:lstStyle/>
                    <a:p>
                      <a:pPr algn="ctr"/>
                      <a:r>
                        <a:rPr lang="en-US" sz="2800" dirty="0" smtClean="0"/>
                        <a:t>N</a:t>
                      </a:r>
                      <a:endParaRPr lang="ru-RU" sz="2800" dirty="0"/>
                    </a:p>
                  </a:txBody>
                  <a:tcPr/>
                </a:tc>
                <a:extLst>
                  <a:ext uri="{0D108BD9-81ED-4DB2-BD59-A6C34878D82A}">
                    <a16:rowId xmlns:a16="http://schemas.microsoft.com/office/drawing/2014/main" val="33377117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466842173"/>
                  </a:ext>
                </a:extLst>
              </a:tr>
              <a:tr h="535258">
                <a:tc>
                  <a:txBody>
                    <a:bodyPr/>
                    <a:lstStyle/>
                    <a:p>
                      <a:pPr algn="ctr"/>
                      <a:r>
                        <a:rPr lang="en-US" sz="2800" b="1" dirty="0" smtClean="0">
                          <a:solidFill>
                            <a:srgbClr val="00B050"/>
                          </a:solidFill>
                        </a:rPr>
                        <a:t>F</a:t>
                      </a:r>
                      <a:endParaRPr lang="ru-RU" sz="2800" b="1" dirty="0">
                        <a:solidFill>
                          <a:srgbClr val="00B050"/>
                        </a:solidFill>
                      </a:endParaRPr>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be-BY" sz="2800" dirty="0" smtClean="0"/>
                        <a:t>5</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extLst>
                  <a:ext uri="{0D108BD9-81ED-4DB2-BD59-A6C34878D82A}">
                    <a16:rowId xmlns:a16="http://schemas.microsoft.com/office/drawing/2014/main" val="142533529"/>
                  </a:ext>
                </a:extLst>
              </a:tr>
            </a:tbl>
          </a:graphicData>
        </a:graphic>
      </p:graphicFrame>
      <p:cxnSp>
        <p:nvCxnSpPr>
          <p:cNvPr id="10" name="Прямая со стрелкой 9"/>
          <p:cNvCxnSpPr>
            <a:stCxn id="3" idx="6"/>
            <a:endCxn id="6" idx="2"/>
          </p:cNvCxnSpPr>
          <p:nvPr/>
        </p:nvCxnSpPr>
        <p:spPr>
          <a:xfrm>
            <a:off x="2471778" y="968430"/>
            <a:ext cx="100270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a:stCxn id="8" idx="0"/>
            <a:endCxn id="3" idx="4"/>
          </p:cNvCxnSpPr>
          <p:nvPr/>
        </p:nvCxnSpPr>
        <p:spPr>
          <a:xfrm flipV="1">
            <a:off x="2147742" y="1292466"/>
            <a:ext cx="0" cy="120229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a:stCxn id="6" idx="4"/>
            <a:endCxn id="5" idx="0"/>
          </p:cNvCxnSpPr>
          <p:nvPr/>
        </p:nvCxnSpPr>
        <p:spPr>
          <a:xfrm>
            <a:off x="3798516" y="1292466"/>
            <a:ext cx="0" cy="122131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5" idx="2"/>
            <a:endCxn id="8" idx="6"/>
          </p:cNvCxnSpPr>
          <p:nvPr/>
        </p:nvCxnSpPr>
        <p:spPr>
          <a:xfrm flipH="1" flipV="1">
            <a:off x="2471778" y="2818800"/>
            <a:ext cx="1002702" cy="190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a:stCxn id="5" idx="1"/>
            <a:endCxn id="3" idx="5"/>
          </p:cNvCxnSpPr>
          <p:nvPr/>
        </p:nvCxnSpPr>
        <p:spPr>
          <a:xfrm flipH="1" flipV="1">
            <a:off x="2376870" y="1197558"/>
            <a:ext cx="1192518" cy="14111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stCxn id="7" idx="1"/>
            <a:endCxn id="6" idx="6"/>
          </p:cNvCxnSpPr>
          <p:nvPr/>
        </p:nvCxnSpPr>
        <p:spPr>
          <a:xfrm flipH="1" flipV="1">
            <a:off x="4122552" y="968430"/>
            <a:ext cx="703590" cy="69159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a:stCxn id="5" idx="6"/>
            <a:endCxn id="7" idx="3"/>
          </p:cNvCxnSpPr>
          <p:nvPr/>
        </p:nvCxnSpPr>
        <p:spPr>
          <a:xfrm flipV="1">
            <a:off x="4122552" y="2118279"/>
            <a:ext cx="703590" cy="71953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Скругленная соединительная линия 16"/>
          <p:cNvCxnSpPr>
            <a:stCxn id="8" idx="4"/>
            <a:endCxn id="8" idx="2"/>
          </p:cNvCxnSpPr>
          <p:nvPr/>
        </p:nvCxnSpPr>
        <p:spPr>
          <a:xfrm rot="5400000" flipH="1">
            <a:off x="1823706" y="2818800"/>
            <a:ext cx="324036" cy="324036"/>
          </a:xfrm>
          <a:prstGeom prst="curvedConnector4">
            <a:avLst>
              <a:gd name="adj1" fmla="val -170800"/>
              <a:gd name="adj2" fmla="val 2708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6316681"/>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вал 2"/>
          <p:cNvSpPr/>
          <p:nvPr/>
        </p:nvSpPr>
        <p:spPr>
          <a:xfrm>
            <a:off x="1823706" y="64439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0</a:t>
            </a:r>
            <a:endParaRPr lang="ru-RU" sz="3200" dirty="0">
              <a:solidFill>
                <a:schemeClr val="tx1"/>
              </a:solidFill>
            </a:endParaRPr>
          </a:p>
        </p:txBody>
      </p:sp>
      <p:sp>
        <p:nvSpPr>
          <p:cNvPr id="5" name="Овал 4"/>
          <p:cNvSpPr/>
          <p:nvPr/>
        </p:nvSpPr>
        <p:spPr>
          <a:xfrm>
            <a:off x="3474480" y="2513778"/>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3</a:t>
            </a:r>
            <a:endParaRPr lang="ru-RU" sz="3200" dirty="0">
              <a:solidFill>
                <a:schemeClr val="tx1"/>
              </a:solidFill>
            </a:endParaRPr>
          </a:p>
        </p:txBody>
      </p:sp>
      <p:sp>
        <p:nvSpPr>
          <p:cNvPr id="6" name="Овал 5"/>
          <p:cNvSpPr/>
          <p:nvPr/>
        </p:nvSpPr>
        <p:spPr>
          <a:xfrm>
            <a:off x="3474480" y="64439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1</a:t>
            </a:r>
            <a:endParaRPr lang="ru-RU" sz="3200" dirty="0">
              <a:solidFill>
                <a:schemeClr val="tx1"/>
              </a:solidFill>
            </a:endParaRPr>
          </a:p>
        </p:txBody>
      </p:sp>
      <p:sp>
        <p:nvSpPr>
          <p:cNvPr id="7" name="Овал 6"/>
          <p:cNvSpPr/>
          <p:nvPr/>
        </p:nvSpPr>
        <p:spPr>
          <a:xfrm>
            <a:off x="4731234" y="1565115"/>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2</a:t>
            </a:r>
            <a:endParaRPr lang="ru-RU" sz="3200" dirty="0">
              <a:solidFill>
                <a:schemeClr val="bg1"/>
              </a:solidFill>
            </a:endParaRPr>
          </a:p>
        </p:txBody>
      </p:sp>
      <p:sp>
        <p:nvSpPr>
          <p:cNvPr id="8" name="Овал 7"/>
          <p:cNvSpPr/>
          <p:nvPr/>
        </p:nvSpPr>
        <p:spPr>
          <a:xfrm>
            <a:off x="1823706" y="249476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4</a:t>
            </a:r>
            <a:endParaRPr lang="ru-RU" sz="3200" dirty="0">
              <a:solidFill>
                <a:schemeClr val="tx1"/>
              </a:solidFill>
            </a:endParaRPr>
          </a:p>
        </p:txBody>
      </p:sp>
      <p:graphicFrame>
        <p:nvGraphicFramePr>
          <p:cNvPr id="9" name="Таблица 8"/>
          <p:cNvGraphicFramePr>
            <a:graphicFrameLocks noGrp="1"/>
          </p:cNvGraphicFramePr>
          <p:nvPr>
            <p:extLst>
              <p:ext uri="{D42A27DB-BD31-4B8C-83A1-F6EECF244321}">
                <p14:modId xmlns:p14="http://schemas.microsoft.com/office/powerpoint/2010/main" val="1203038087"/>
              </p:ext>
            </p:extLst>
          </p:nvPr>
        </p:nvGraphicFramePr>
        <p:xfrm>
          <a:off x="6312024" y="1620186"/>
          <a:ext cx="3456384" cy="4817322"/>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84400785"/>
                    </a:ext>
                  </a:extLst>
                </a:gridCol>
                <a:gridCol w="576064">
                  <a:extLst>
                    <a:ext uri="{9D8B030D-6E8A-4147-A177-3AD203B41FA5}">
                      <a16:colId xmlns:a16="http://schemas.microsoft.com/office/drawing/2014/main" val="2720675779"/>
                    </a:ext>
                  </a:extLst>
                </a:gridCol>
                <a:gridCol w="576064">
                  <a:extLst>
                    <a:ext uri="{9D8B030D-6E8A-4147-A177-3AD203B41FA5}">
                      <a16:colId xmlns:a16="http://schemas.microsoft.com/office/drawing/2014/main" val="2680956268"/>
                    </a:ext>
                  </a:extLst>
                </a:gridCol>
                <a:gridCol w="576064">
                  <a:extLst>
                    <a:ext uri="{9D8B030D-6E8A-4147-A177-3AD203B41FA5}">
                      <a16:colId xmlns:a16="http://schemas.microsoft.com/office/drawing/2014/main" val="4106968370"/>
                    </a:ext>
                  </a:extLst>
                </a:gridCol>
                <a:gridCol w="576064">
                  <a:extLst>
                    <a:ext uri="{9D8B030D-6E8A-4147-A177-3AD203B41FA5}">
                      <a16:colId xmlns:a16="http://schemas.microsoft.com/office/drawing/2014/main" val="462314499"/>
                    </a:ext>
                  </a:extLst>
                </a:gridCol>
                <a:gridCol w="576064">
                  <a:extLst>
                    <a:ext uri="{9D8B030D-6E8A-4147-A177-3AD203B41FA5}">
                      <a16:colId xmlns:a16="http://schemas.microsoft.com/office/drawing/2014/main" val="671687339"/>
                    </a:ext>
                  </a:extLst>
                </a:gridCol>
              </a:tblGrid>
              <a:tr h="535258">
                <a:tc gridSpan="2">
                  <a:txBody>
                    <a:bodyPr/>
                    <a:lstStyle/>
                    <a:p>
                      <a:pPr algn="ctr"/>
                      <a:r>
                        <a:rPr lang="en-US" sz="2800" b="1" dirty="0" smtClean="0">
                          <a:solidFill>
                            <a:srgbClr val="00B050"/>
                          </a:solidFill>
                        </a:rPr>
                        <a:t>t </a:t>
                      </a:r>
                      <a:r>
                        <a:rPr lang="en-US" sz="2800" b="1" dirty="0" smtClean="0">
                          <a:solidFill>
                            <a:schemeClr val="tx1"/>
                          </a:solidFill>
                        </a:rPr>
                        <a:t>= </a:t>
                      </a:r>
                      <a:r>
                        <a:rPr lang="ru-RU" sz="2800" dirty="0" smtClean="0"/>
                        <a:t>6</a:t>
                      </a:r>
                      <a:endParaRPr lang="ru-RU" sz="2800" dirty="0"/>
                    </a:p>
                  </a:txBody>
                  <a:tcPr/>
                </a:tc>
                <a:tc hMerge="1">
                  <a:txBody>
                    <a:bodyPr/>
                    <a:lstStyle/>
                    <a:p>
                      <a:pPr algn="ctr"/>
                      <a:endParaRPr lang="ru-RU" sz="2400" dirty="0"/>
                    </a:p>
                  </a:txBody>
                  <a:tcPr/>
                </a:tc>
                <a:tc>
                  <a:txBody>
                    <a:bodyPr/>
                    <a:lstStyle/>
                    <a:p>
                      <a:pPr algn="ctr"/>
                      <a:endParaRPr lang="ru-RU" sz="28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52744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11828262"/>
                  </a:ext>
                </a:extLst>
              </a:tr>
              <a:tr h="535258">
                <a:tc>
                  <a:txBody>
                    <a:bodyPr/>
                    <a:lstStyle/>
                    <a:p>
                      <a:pPr algn="ctr"/>
                      <a:r>
                        <a:rPr lang="en-US" sz="2800" b="1" dirty="0" smtClean="0">
                          <a:solidFill>
                            <a:srgbClr val="00B050"/>
                          </a:solidFill>
                        </a:rPr>
                        <a:t>C</a:t>
                      </a:r>
                      <a:endParaRPr lang="ru-RU" sz="2800" b="1" dirty="0">
                        <a:solidFill>
                          <a:srgbClr val="00B050"/>
                        </a:solidFill>
                      </a:endParaRPr>
                    </a:p>
                  </a:txBody>
                  <a:tcPr/>
                </a:tc>
                <a:tc>
                  <a:txBody>
                    <a:bodyPr/>
                    <a:lstStyle/>
                    <a:p>
                      <a:pPr algn="ctr"/>
                      <a:r>
                        <a:rPr lang="en-US" sz="2800" dirty="0" smtClean="0"/>
                        <a:t>G</a:t>
                      </a:r>
                      <a:endParaRPr lang="ru-RU" sz="2800" dirty="0"/>
                    </a:p>
                  </a:txBody>
                  <a:tcPr/>
                </a:tc>
                <a:tc>
                  <a:txBody>
                    <a:bodyPr/>
                    <a:lstStyle/>
                    <a:p>
                      <a:pPr algn="ctr"/>
                      <a:r>
                        <a:rPr lang="en-US" sz="2800" dirty="0" smtClean="0"/>
                        <a:t>G</a:t>
                      </a:r>
                      <a:endParaRPr lang="ru-RU" sz="2800" dirty="0"/>
                    </a:p>
                  </a:txBody>
                  <a:tcPr/>
                </a:tc>
                <a:tc>
                  <a:txBody>
                    <a:bodyPr/>
                    <a:lstStyle/>
                    <a:p>
                      <a:pPr algn="ctr"/>
                      <a:r>
                        <a:rPr lang="en-US" sz="2800" dirty="0" smtClean="0"/>
                        <a:t>B</a:t>
                      </a:r>
                      <a:endParaRPr lang="ru-RU" sz="2800" dirty="0"/>
                    </a:p>
                  </a:txBody>
                  <a:tcPr/>
                </a:tc>
                <a:tc>
                  <a:txBody>
                    <a:bodyPr/>
                    <a:lstStyle/>
                    <a:p>
                      <a:pPr algn="ctr"/>
                      <a:r>
                        <a:rPr lang="en-US" sz="2800" dirty="0" smtClean="0"/>
                        <a:t>G</a:t>
                      </a:r>
                      <a:endParaRPr lang="ru-RU" sz="2800" dirty="0"/>
                    </a:p>
                  </a:txBody>
                  <a:tcPr/>
                </a:tc>
                <a:tc>
                  <a:txBody>
                    <a:bodyPr/>
                    <a:lstStyle/>
                    <a:p>
                      <a:pPr algn="ctr"/>
                      <a:r>
                        <a:rPr lang="en-US" sz="2800" dirty="0" smtClean="0"/>
                        <a:t>G</a:t>
                      </a:r>
                      <a:endParaRPr lang="ru-RU" sz="2800" dirty="0"/>
                    </a:p>
                  </a:txBody>
                  <a:tcPr/>
                </a:tc>
                <a:extLst>
                  <a:ext uri="{0D108BD9-81ED-4DB2-BD59-A6C34878D82A}">
                    <a16:rowId xmlns:a16="http://schemas.microsoft.com/office/drawing/2014/main" val="2405114374"/>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49772446"/>
                  </a:ext>
                </a:extLst>
              </a:tr>
              <a:tr h="535258">
                <a:tc>
                  <a:txBody>
                    <a:bodyPr/>
                    <a:lstStyle/>
                    <a:p>
                      <a:pPr algn="ctr"/>
                      <a:r>
                        <a:rPr lang="en-US" sz="2800" b="1" dirty="0" smtClean="0">
                          <a:solidFill>
                            <a:srgbClr val="00B050"/>
                          </a:solidFill>
                        </a:rPr>
                        <a:t>D</a:t>
                      </a:r>
                      <a:endParaRPr lang="ru-RU" sz="2800" b="1" dirty="0">
                        <a:solidFill>
                          <a:srgbClr val="00B050"/>
                        </a:solidFill>
                      </a:endParaRPr>
                    </a:p>
                  </a:txBody>
                  <a:tcPr/>
                </a:tc>
                <a:tc>
                  <a:txBody>
                    <a:bodyPr/>
                    <a:lstStyle/>
                    <a:p>
                      <a:pPr algn="ctr"/>
                      <a:r>
                        <a:rPr lang="be-BY" sz="2800" dirty="0" smtClean="0"/>
                        <a:t>1</a:t>
                      </a:r>
                      <a:endParaRPr lang="ru-RU" sz="2800" dirty="0"/>
                    </a:p>
                  </a:txBody>
                  <a:tcPr/>
                </a:tc>
                <a:tc>
                  <a:txBody>
                    <a:bodyPr/>
                    <a:lstStyle/>
                    <a:p>
                      <a:pPr algn="ctr"/>
                      <a:r>
                        <a:rPr lang="en-US" sz="2800" dirty="0" smtClean="0"/>
                        <a:t>2</a:t>
                      </a:r>
                      <a:endParaRPr lang="ru-RU" sz="2800" dirty="0"/>
                    </a:p>
                  </a:txBody>
                  <a:tcPr/>
                </a:tc>
                <a:tc>
                  <a:txBody>
                    <a:bodyPr/>
                    <a:lstStyle/>
                    <a:p>
                      <a:pPr algn="ctr"/>
                      <a:r>
                        <a:rPr lang="ru-RU" sz="2800" dirty="0" smtClean="0"/>
                        <a:t>4</a:t>
                      </a:r>
                      <a:endParaRPr lang="ru-RU" sz="2800" dirty="0"/>
                    </a:p>
                  </a:txBody>
                  <a:tcPr/>
                </a:tc>
                <a:tc>
                  <a:txBody>
                    <a:bodyPr/>
                    <a:lstStyle/>
                    <a:p>
                      <a:pPr algn="ctr"/>
                      <a:r>
                        <a:rPr lang="en-US" sz="2800" dirty="0" smtClean="0"/>
                        <a:t>3</a:t>
                      </a:r>
                      <a:endParaRPr lang="ru-RU" sz="2800" dirty="0"/>
                    </a:p>
                  </a:txBody>
                  <a:tcPr/>
                </a:tc>
                <a:tc>
                  <a:txBody>
                    <a:bodyPr/>
                    <a:lstStyle/>
                    <a:p>
                      <a:pPr algn="ctr"/>
                      <a:r>
                        <a:rPr lang="en-US" sz="2800" dirty="0" smtClean="0"/>
                        <a:t>6</a:t>
                      </a:r>
                      <a:endParaRPr lang="ru-RU" sz="2800" dirty="0"/>
                    </a:p>
                  </a:txBody>
                  <a:tcPr/>
                </a:tc>
                <a:extLst>
                  <a:ext uri="{0D108BD9-81ED-4DB2-BD59-A6C34878D82A}">
                    <a16:rowId xmlns:a16="http://schemas.microsoft.com/office/drawing/2014/main" val="3363471203"/>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89870956"/>
                  </a:ext>
                </a:extLst>
              </a:tr>
              <a:tr h="535258">
                <a:tc>
                  <a:txBody>
                    <a:bodyPr/>
                    <a:lstStyle/>
                    <a:p>
                      <a:pPr algn="ctr"/>
                      <a:r>
                        <a:rPr lang="en-US" sz="2800" b="1" dirty="0" smtClean="0">
                          <a:solidFill>
                            <a:srgbClr val="00B050"/>
                          </a:solidFill>
                        </a:rPr>
                        <a:t>P</a:t>
                      </a:r>
                      <a:endParaRPr lang="ru-RU" sz="2800" b="1" dirty="0">
                        <a:solidFill>
                          <a:srgbClr val="00B050"/>
                        </a:solidFill>
                      </a:endParaRPr>
                    </a:p>
                  </a:txBody>
                  <a:tcPr/>
                </a:tc>
                <a:tc>
                  <a:txBody>
                    <a:bodyPr/>
                    <a:lstStyle/>
                    <a:p>
                      <a:pPr algn="ctr"/>
                      <a:r>
                        <a:rPr lang="en-US" sz="2800" dirty="0" smtClean="0"/>
                        <a:t>N</a:t>
                      </a:r>
                      <a:endParaRPr lang="ru-RU" sz="2800" dirty="0"/>
                    </a:p>
                  </a:txBody>
                  <a:tcPr/>
                </a:tc>
                <a:tc>
                  <a:txBody>
                    <a:bodyPr/>
                    <a:lstStyle/>
                    <a:p>
                      <a:pPr algn="ctr"/>
                      <a:r>
                        <a:rPr lang="en-US" sz="2800" dirty="0" smtClean="0"/>
                        <a:t>0</a:t>
                      </a:r>
                      <a:endParaRPr lang="ru-RU" sz="2800" dirty="0"/>
                    </a:p>
                  </a:txBody>
                  <a:tcPr/>
                </a:tc>
                <a:tc>
                  <a:txBody>
                    <a:bodyPr/>
                    <a:lstStyle/>
                    <a:p>
                      <a:pPr algn="ctr"/>
                      <a:r>
                        <a:rPr lang="ru-RU" sz="2800" dirty="0" smtClean="0"/>
                        <a:t>3</a:t>
                      </a:r>
                      <a:endParaRPr lang="ru-RU" sz="2800" dirty="0"/>
                    </a:p>
                  </a:txBody>
                  <a:tcPr/>
                </a:tc>
                <a:tc>
                  <a:txBody>
                    <a:bodyPr/>
                    <a:lstStyle/>
                    <a:p>
                      <a:pPr algn="ctr"/>
                      <a:r>
                        <a:rPr lang="en-US" sz="2800" dirty="0" smtClean="0"/>
                        <a:t>1</a:t>
                      </a:r>
                      <a:endParaRPr lang="ru-RU" sz="2800" dirty="0"/>
                    </a:p>
                  </a:txBody>
                  <a:tcPr/>
                </a:tc>
                <a:tc>
                  <a:txBody>
                    <a:bodyPr/>
                    <a:lstStyle/>
                    <a:p>
                      <a:pPr algn="ctr"/>
                      <a:r>
                        <a:rPr lang="en-US" sz="2800" dirty="0" smtClean="0"/>
                        <a:t>3</a:t>
                      </a:r>
                      <a:endParaRPr lang="ru-RU" sz="2800" dirty="0"/>
                    </a:p>
                  </a:txBody>
                  <a:tcPr/>
                </a:tc>
                <a:extLst>
                  <a:ext uri="{0D108BD9-81ED-4DB2-BD59-A6C34878D82A}">
                    <a16:rowId xmlns:a16="http://schemas.microsoft.com/office/drawing/2014/main" val="33377117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466842173"/>
                  </a:ext>
                </a:extLst>
              </a:tr>
              <a:tr h="535258">
                <a:tc>
                  <a:txBody>
                    <a:bodyPr/>
                    <a:lstStyle/>
                    <a:p>
                      <a:pPr algn="ctr"/>
                      <a:r>
                        <a:rPr lang="en-US" sz="2800" b="1" dirty="0" smtClean="0">
                          <a:solidFill>
                            <a:srgbClr val="00B050"/>
                          </a:solidFill>
                        </a:rPr>
                        <a:t>F</a:t>
                      </a:r>
                      <a:endParaRPr lang="ru-RU" sz="2800" b="1" dirty="0">
                        <a:solidFill>
                          <a:srgbClr val="00B050"/>
                        </a:solidFill>
                      </a:endParaRPr>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be-BY" sz="2800" dirty="0" smtClean="0"/>
                        <a:t>5</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extLst>
                  <a:ext uri="{0D108BD9-81ED-4DB2-BD59-A6C34878D82A}">
                    <a16:rowId xmlns:a16="http://schemas.microsoft.com/office/drawing/2014/main" val="142533529"/>
                  </a:ext>
                </a:extLst>
              </a:tr>
            </a:tbl>
          </a:graphicData>
        </a:graphic>
      </p:graphicFrame>
      <p:cxnSp>
        <p:nvCxnSpPr>
          <p:cNvPr id="10" name="Прямая со стрелкой 9"/>
          <p:cNvCxnSpPr>
            <a:stCxn id="3" idx="6"/>
            <a:endCxn id="6" idx="2"/>
          </p:cNvCxnSpPr>
          <p:nvPr/>
        </p:nvCxnSpPr>
        <p:spPr>
          <a:xfrm>
            <a:off x="2471778" y="968430"/>
            <a:ext cx="100270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a:stCxn id="8" idx="0"/>
            <a:endCxn id="3" idx="4"/>
          </p:cNvCxnSpPr>
          <p:nvPr/>
        </p:nvCxnSpPr>
        <p:spPr>
          <a:xfrm flipV="1">
            <a:off x="2147742" y="1292466"/>
            <a:ext cx="0" cy="120229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a:stCxn id="6" idx="4"/>
            <a:endCxn id="5" idx="0"/>
          </p:cNvCxnSpPr>
          <p:nvPr/>
        </p:nvCxnSpPr>
        <p:spPr>
          <a:xfrm>
            <a:off x="3798516" y="1292466"/>
            <a:ext cx="0" cy="122131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5" idx="2"/>
            <a:endCxn id="8" idx="6"/>
          </p:cNvCxnSpPr>
          <p:nvPr/>
        </p:nvCxnSpPr>
        <p:spPr>
          <a:xfrm flipH="1" flipV="1">
            <a:off x="2471778" y="2818800"/>
            <a:ext cx="1002702" cy="190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a:stCxn id="5" idx="1"/>
            <a:endCxn id="3" idx="5"/>
          </p:cNvCxnSpPr>
          <p:nvPr/>
        </p:nvCxnSpPr>
        <p:spPr>
          <a:xfrm flipH="1" flipV="1">
            <a:off x="2376870" y="1197558"/>
            <a:ext cx="1192518" cy="14111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stCxn id="7" idx="1"/>
            <a:endCxn id="6" idx="6"/>
          </p:cNvCxnSpPr>
          <p:nvPr/>
        </p:nvCxnSpPr>
        <p:spPr>
          <a:xfrm flipH="1" flipV="1">
            <a:off x="4122552" y="968430"/>
            <a:ext cx="703590" cy="69159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a:stCxn id="5" idx="6"/>
            <a:endCxn id="7" idx="3"/>
          </p:cNvCxnSpPr>
          <p:nvPr/>
        </p:nvCxnSpPr>
        <p:spPr>
          <a:xfrm flipV="1">
            <a:off x="4122552" y="2118279"/>
            <a:ext cx="703590" cy="71953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Скругленная соединительная линия 16"/>
          <p:cNvCxnSpPr>
            <a:stCxn id="8" idx="4"/>
            <a:endCxn id="8" idx="2"/>
          </p:cNvCxnSpPr>
          <p:nvPr/>
        </p:nvCxnSpPr>
        <p:spPr>
          <a:xfrm rot="5400000" flipH="1">
            <a:off x="1823706" y="2818800"/>
            <a:ext cx="324036" cy="324036"/>
          </a:xfrm>
          <a:prstGeom prst="curvedConnector4">
            <a:avLst>
              <a:gd name="adj1" fmla="val -170800"/>
              <a:gd name="adj2" fmla="val 2708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72356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125753" y="343717"/>
            <a:ext cx="7992888" cy="523220"/>
          </a:xfrm>
          <a:prstGeom prst="rect">
            <a:avLst/>
          </a:prstGeom>
        </p:spPr>
        <p:txBody>
          <a:bodyPr wrap="square">
            <a:spAutoFit/>
          </a:bodyPr>
          <a:lstStyle/>
          <a:p>
            <a:pPr algn="ctr"/>
            <a:r>
              <a:rPr lang="ru-RU" sz="2800" b="1" dirty="0">
                <a:solidFill>
                  <a:srgbClr val="00B050"/>
                </a:solidFill>
              </a:rPr>
              <a:t>ОПТИМИЗАЦИОННЫЕ</a:t>
            </a:r>
            <a:r>
              <a:rPr lang="ru-RU" sz="28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 </a:t>
            </a:r>
            <a:r>
              <a:rPr lang="ru-RU" sz="2800" b="1" dirty="0">
                <a:solidFill>
                  <a:srgbClr val="00B050"/>
                </a:solidFill>
              </a:rPr>
              <a:t>АЛГОРИТМЫ НА ГРАФАХ</a:t>
            </a:r>
          </a:p>
        </p:txBody>
      </p:sp>
      <p:sp>
        <p:nvSpPr>
          <p:cNvPr id="5" name="Прямоугольник 4"/>
          <p:cNvSpPr/>
          <p:nvPr/>
        </p:nvSpPr>
        <p:spPr>
          <a:xfrm>
            <a:off x="551384" y="1225689"/>
            <a:ext cx="10945216" cy="5632311"/>
          </a:xfrm>
          <a:prstGeom prst="rect">
            <a:avLst/>
          </a:prstGeom>
        </p:spPr>
        <p:txBody>
          <a:bodyPr wrap="square">
            <a:spAutoFit/>
          </a:bodyPr>
          <a:lstStyle/>
          <a:p>
            <a:pPr algn="just">
              <a:lnSpc>
                <a:spcPct val="150000"/>
              </a:lnSpc>
            </a:pPr>
            <a:r>
              <a:rPr lang="ru-RU" sz="2400" dirty="0">
                <a:ea typeface="Calibri" panose="020F0502020204030204" pitchFamily="34" charset="0"/>
              </a:rPr>
              <a:t>Многие алгоритмы на графах могут быть решены  путем систематического перебора (обхода) вершин и дуг графа. Такой обход можно выполнить многими способами. На практике широкое распространение получили два способа, получивших специальные названия: </a:t>
            </a:r>
            <a:r>
              <a:rPr lang="ru-RU" sz="2400" b="1" i="1" dirty="0">
                <a:solidFill>
                  <a:srgbClr val="00B050"/>
                </a:solidFill>
                <a:ea typeface="Calibri" panose="020F0502020204030204" pitchFamily="34" charset="0"/>
              </a:rPr>
              <a:t>поиск в ширину</a:t>
            </a:r>
            <a:r>
              <a:rPr lang="ru-RU" sz="2400" dirty="0">
                <a:ea typeface="Calibri" panose="020F0502020204030204" pitchFamily="34" charset="0"/>
              </a:rPr>
              <a:t> и </a:t>
            </a:r>
            <a:r>
              <a:rPr lang="ru-RU" sz="2400" b="1" i="1" dirty="0">
                <a:solidFill>
                  <a:srgbClr val="00B050"/>
                </a:solidFill>
                <a:ea typeface="Calibri" panose="020F0502020204030204" pitchFamily="34" charset="0"/>
              </a:rPr>
              <a:t>поиск в глубину</a:t>
            </a:r>
            <a:r>
              <a:rPr lang="ru-RU" sz="2400" dirty="0">
                <a:ea typeface="Calibri" panose="020F0502020204030204" pitchFamily="34" charset="0"/>
              </a:rPr>
              <a:t>. </a:t>
            </a:r>
            <a:endParaRPr lang="ru-RU" sz="2400" dirty="0" smtClean="0">
              <a:ea typeface="Calibri" panose="020F0502020204030204" pitchFamily="34" charset="0"/>
            </a:endParaRPr>
          </a:p>
          <a:p>
            <a:pPr algn="just">
              <a:lnSpc>
                <a:spcPct val="150000"/>
              </a:lnSpc>
            </a:pPr>
            <a:r>
              <a:rPr lang="ru-RU" sz="2400" i="1" dirty="0">
                <a:ea typeface="Calibri" panose="020F0502020204030204" pitchFamily="34" charset="0"/>
              </a:rPr>
              <a:t>Для обозначения алгоритма поиска в ширину обычно используют аббревиатуру </a:t>
            </a:r>
            <a:r>
              <a:rPr lang="en-US" sz="2400" b="1" i="1" dirty="0">
                <a:solidFill>
                  <a:srgbClr val="00B050"/>
                </a:solidFill>
                <a:ea typeface="Calibri" panose="020F0502020204030204" pitchFamily="34" charset="0"/>
              </a:rPr>
              <a:t>BFS</a:t>
            </a:r>
            <a:r>
              <a:rPr lang="ru-RU" sz="2400" b="1" i="1" dirty="0">
                <a:solidFill>
                  <a:srgbClr val="00B050"/>
                </a:solidFill>
                <a:ea typeface="Calibri" panose="020F0502020204030204" pitchFamily="34" charset="0"/>
              </a:rPr>
              <a:t> (</a:t>
            </a:r>
            <a:r>
              <a:rPr lang="en-US" sz="2400" b="1" i="1" dirty="0">
                <a:solidFill>
                  <a:srgbClr val="00B050"/>
                </a:solidFill>
                <a:ea typeface="Calibri" panose="020F0502020204030204" pitchFamily="34" charset="0"/>
              </a:rPr>
              <a:t>Breadth</a:t>
            </a:r>
            <a:r>
              <a:rPr lang="ru-RU" sz="2400" b="1" i="1" dirty="0">
                <a:solidFill>
                  <a:srgbClr val="00B050"/>
                </a:solidFill>
                <a:ea typeface="Calibri" panose="020F0502020204030204" pitchFamily="34" charset="0"/>
              </a:rPr>
              <a:t>-</a:t>
            </a:r>
            <a:r>
              <a:rPr lang="en-US" sz="2400" b="1" i="1" dirty="0">
                <a:solidFill>
                  <a:srgbClr val="00B050"/>
                </a:solidFill>
                <a:ea typeface="Calibri" panose="020F0502020204030204" pitchFamily="34" charset="0"/>
              </a:rPr>
              <a:t>first search</a:t>
            </a:r>
            <a:r>
              <a:rPr lang="ru-RU" sz="2400" b="1" i="1" dirty="0">
                <a:solidFill>
                  <a:srgbClr val="00B050"/>
                </a:solidFill>
                <a:ea typeface="Calibri" panose="020F0502020204030204" pitchFamily="34" charset="0"/>
              </a:rPr>
              <a:t>)</a:t>
            </a:r>
            <a:r>
              <a:rPr lang="ru-RU" sz="2400" i="1" dirty="0">
                <a:solidFill>
                  <a:srgbClr val="00B050"/>
                </a:solidFill>
                <a:ea typeface="Calibri" panose="020F0502020204030204" pitchFamily="34" charset="0"/>
              </a:rPr>
              <a:t>. </a:t>
            </a:r>
          </a:p>
          <a:p>
            <a:pPr algn="just">
              <a:lnSpc>
                <a:spcPct val="150000"/>
              </a:lnSpc>
            </a:pPr>
            <a:r>
              <a:rPr lang="ru-RU" sz="2400" i="1" dirty="0">
                <a:ea typeface="Calibri" panose="020F0502020204030204" pitchFamily="34" charset="0"/>
              </a:rPr>
              <a:t>Для обозначения алгоритма поиска в глубину используют аббревиатуру </a:t>
            </a:r>
            <a:r>
              <a:rPr lang="en-US" sz="2400" b="1" i="1" dirty="0">
                <a:solidFill>
                  <a:srgbClr val="00B050"/>
                </a:solidFill>
                <a:ea typeface="Calibri" panose="020F0502020204030204" pitchFamily="34" charset="0"/>
              </a:rPr>
              <a:t>DFS</a:t>
            </a:r>
            <a:r>
              <a:rPr lang="ru-RU" sz="2400" b="1" i="1" dirty="0">
                <a:solidFill>
                  <a:srgbClr val="00B050"/>
                </a:solidFill>
                <a:ea typeface="Calibri" panose="020F0502020204030204" pitchFamily="34" charset="0"/>
              </a:rPr>
              <a:t> (</a:t>
            </a:r>
            <a:r>
              <a:rPr lang="en-US" sz="2400" b="1" i="1" dirty="0">
                <a:solidFill>
                  <a:srgbClr val="00B050"/>
                </a:solidFill>
                <a:ea typeface="Calibri" panose="020F0502020204030204" pitchFamily="34" charset="0"/>
              </a:rPr>
              <a:t>Depth</a:t>
            </a:r>
            <a:r>
              <a:rPr lang="ru-RU" sz="2400" b="1" i="1" dirty="0">
                <a:solidFill>
                  <a:srgbClr val="00B050"/>
                </a:solidFill>
                <a:ea typeface="Calibri" panose="020F0502020204030204" pitchFamily="34" charset="0"/>
              </a:rPr>
              <a:t>-</a:t>
            </a:r>
            <a:r>
              <a:rPr lang="en-US" sz="2400" b="1" i="1" dirty="0">
                <a:solidFill>
                  <a:srgbClr val="00B050"/>
                </a:solidFill>
                <a:ea typeface="Calibri" panose="020F0502020204030204" pitchFamily="34" charset="0"/>
              </a:rPr>
              <a:t>first search</a:t>
            </a:r>
            <a:r>
              <a:rPr lang="ru-RU" sz="2400" b="1" i="1" dirty="0">
                <a:solidFill>
                  <a:srgbClr val="00B050"/>
                </a:solidFill>
                <a:ea typeface="Calibri" panose="020F0502020204030204" pitchFamily="34" charset="0"/>
              </a:rPr>
              <a:t>)</a:t>
            </a:r>
            <a:r>
              <a:rPr lang="ru-RU" sz="2400" i="1" dirty="0">
                <a:solidFill>
                  <a:srgbClr val="00B050"/>
                </a:solidFill>
                <a:ea typeface="Calibri" panose="020F0502020204030204" pitchFamily="34" charset="0"/>
              </a:rPr>
              <a:t>. </a:t>
            </a:r>
          </a:p>
          <a:p>
            <a:pPr algn="just">
              <a:lnSpc>
                <a:spcPct val="150000"/>
              </a:lnSpc>
            </a:pPr>
            <a:endParaRPr lang="ru-RU" sz="2400" dirty="0"/>
          </a:p>
        </p:txBody>
      </p:sp>
    </p:spTree>
    <p:extLst>
      <p:ext uri="{BB962C8B-B14F-4D97-AF65-F5344CB8AC3E}">
        <p14:creationId xmlns:p14="http://schemas.microsoft.com/office/powerpoint/2010/main" val="3111664647"/>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вал 2"/>
          <p:cNvSpPr/>
          <p:nvPr/>
        </p:nvSpPr>
        <p:spPr>
          <a:xfrm>
            <a:off x="1823706" y="64439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0</a:t>
            </a:r>
            <a:endParaRPr lang="ru-RU" sz="3200" dirty="0">
              <a:solidFill>
                <a:schemeClr val="tx1"/>
              </a:solidFill>
            </a:endParaRPr>
          </a:p>
        </p:txBody>
      </p:sp>
      <p:sp>
        <p:nvSpPr>
          <p:cNvPr id="5" name="Овал 4"/>
          <p:cNvSpPr/>
          <p:nvPr/>
        </p:nvSpPr>
        <p:spPr>
          <a:xfrm>
            <a:off x="3474480" y="2513778"/>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3</a:t>
            </a:r>
            <a:endParaRPr lang="ru-RU" sz="3200" dirty="0">
              <a:solidFill>
                <a:schemeClr val="tx1"/>
              </a:solidFill>
            </a:endParaRPr>
          </a:p>
        </p:txBody>
      </p:sp>
      <p:sp>
        <p:nvSpPr>
          <p:cNvPr id="6" name="Овал 5"/>
          <p:cNvSpPr/>
          <p:nvPr/>
        </p:nvSpPr>
        <p:spPr>
          <a:xfrm>
            <a:off x="3474480" y="64439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1</a:t>
            </a:r>
            <a:endParaRPr lang="ru-RU" sz="3200" dirty="0">
              <a:solidFill>
                <a:schemeClr val="tx1"/>
              </a:solidFill>
            </a:endParaRPr>
          </a:p>
        </p:txBody>
      </p:sp>
      <p:sp>
        <p:nvSpPr>
          <p:cNvPr id="7" name="Овал 6"/>
          <p:cNvSpPr/>
          <p:nvPr/>
        </p:nvSpPr>
        <p:spPr>
          <a:xfrm>
            <a:off x="4731234" y="1565115"/>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2</a:t>
            </a:r>
            <a:endParaRPr lang="ru-RU" sz="3200" dirty="0">
              <a:solidFill>
                <a:schemeClr val="bg1"/>
              </a:solidFill>
            </a:endParaRPr>
          </a:p>
        </p:txBody>
      </p:sp>
      <p:sp>
        <p:nvSpPr>
          <p:cNvPr id="8" name="Овал 7"/>
          <p:cNvSpPr/>
          <p:nvPr/>
        </p:nvSpPr>
        <p:spPr>
          <a:xfrm>
            <a:off x="1823706" y="2494764"/>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4</a:t>
            </a:r>
            <a:endParaRPr lang="ru-RU" sz="3200" dirty="0">
              <a:solidFill>
                <a:schemeClr val="bg1"/>
              </a:solidFill>
            </a:endParaRPr>
          </a:p>
        </p:txBody>
      </p:sp>
      <p:graphicFrame>
        <p:nvGraphicFramePr>
          <p:cNvPr id="9" name="Таблица 8"/>
          <p:cNvGraphicFramePr>
            <a:graphicFrameLocks noGrp="1"/>
          </p:cNvGraphicFramePr>
          <p:nvPr>
            <p:extLst>
              <p:ext uri="{D42A27DB-BD31-4B8C-83A1-F6EECF244321}">
                <p14:modId xmlns:p14="http://schemas.microsoft.com/office/powerpoint/2010/main" val="23171267"/>
              </p:ext>
            </p:extLst>
          </p:nvPr>
        </p:nvGraphicFramePr>
        <p:xfrm>
          <a:off x="6312024" y="1620186"/>
          <a:ext cx="3456384" cy="4817322"/>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84400785"/>
                    </a:ext>
                  </a:extLst>
                </a:gridCol>
                <a:gridCol w="576064">
                  <a:extLst>
                    <a:ext uri="{9D8B030D-6E8A-4147-A177-3AD203B41FA5}">
                      <a16:colId xmlns:a16="http://schemas.microsoft.com/office/drawing/2014/main" val="2720675779"/>
                    </a:ext>
                  </a:extLst>
                </a:gridCol>
                <a:gridCol w="576064">
                  <a:extLst>
                    <a:ext uri="{9D8B030D-6E8A-4147-A177-3AD203B41FA5}">
                      <a16:colId xmlns:a16="http://schemas.microsoft.com/office/drawing/2014/main" val="2680956268"/>
                    </a:ext>
                  </a:extLst>
                </a:gridCol>
                <a:gridCol w="576064">
                  <a:extLst>
                    <a:ext uri="{9D8B030D-6E8A-4147-A177-3AD203B41FA5}">
                      <a16:colId xmlns:a16="http://schemas.microsoft.com/office/drawing/2014/main" val="4106968370"/>
                    </a:ext>
                  </a:extLst>
                </a:gridCol>
                <a:gridCol w="576064">
                  <a:extLst>
                    <a:ext uri="{9D8B030D-6E8A-4147-A177-3AD203B41FA5}">
                      <a16:colId xmlns:a16="http://schemas.microsoft.com/office/drawing/2014/main" val="462314499"/>
                    </a:ext>
                  </a:extLst>
                </a:gridCol>
                <a:gridCol w="576064">
                  <a:extLst>
                    <a:ext uri="{9D8B030D-6E8A-4147-A177-3AD203B41FA5}">
                      <a16:colId xmlns:a16="http://schemas.microsoft.com/office/drawing/2014/main" val="671687339"/>
                    </a:ext>
                  </a:extLst>
                </a:gridCol>
              </a:tblGrid>
              <a:tr h="535258">
                <a:tc gridSpan="2">
                  <a:txBody>
                    <a:bodyPr/>
                    <a:lstStyle/>
                    <a:p>
                      <a:pPr algn="ctr"/>
                      <a:r>
                        <a:rPr lang="en-US" sz="2800" b="1" dirty="0" smtClean="0">
                          <a:solidFill>
                            <a:srgbClr val="00B050"/>
                          </a:solidFill>
                        </a:rPr>
                        <a:t>t </a:t>
                      </a:r>
                      <a:r>
                        <a:rPr lang="en-US" sz="2800" b="1" dirty="0" smtClean="0">
                          <a:solidFill>
                            <a:schemeClr val="tx1"/>
                          </a:solidFill>
                        </a:rPr>
                        <a:t>= </a:t>
                      </a:r>
                      <a:r>
                        <a:rPr lang="en-US" sz="2800" dirty="0" smtClean="0"/>
                        <a:t>7</a:t>
                      </a:r>
                      <a:endParaRPr lang="ru-RU" sz="2800" dirty="0"/>
                    </a:p>
                  </a:txBody>
                  <a:tcPr/>
                </a:tc>
                <a:tc hMerge="1">
                  <a:txBody>
                    <a:bodyPr/>
                    <a:lstStyle/>
                    <a:p>
                      <a:pPr algn="ctr"/>
                      <a:endParaRPr lang="ru-RU" sz="2400" dirty="0"/>
                    </a:p>
                  </a:txBody>
                  <a:tcPr/>
                </a:tc>
                <a:tc>
                  <a:txBody>
                    <a:bodyPr/>
                    <a:lstStyle/>
                    <a:p>
                      <a:pPr algn="ctr"/>
                      <a:endParaRPr lang="ru-RU" sz="28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52744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11828262"/>
                  </a:ext>
                </a:extLst>
              </a:tr>
              <a:tr h="535258">
                <a:tc>
                  <a:txBody>
                    <a:bodyPr/>
                    <a:lstStyle/>
                    <a:p>
                      <a:pPr algn="ctr"/>
                      <a:r>
                        <a:rPr lang="en-US" sz="2800" b="1" dirty="0" smtClean="0">
                          <a:solidFill>
                            <a:srgbClr val="00B050"/>
                          </a:solidFill>
                        </a:rPr>
                        <a:t>C</a:t>
                      </a:r>
                      <a:endParaRPr lang="ru-RU" sz="2800" b="1" dirty="0">
                        <a:solidFill>
                          <a:srgbClr val="00B050"/>
                        </a:solidFill>
                      </a:endParaRPr>
                    </a:p>
                  </a:txBody>
                  <a:tcPr/>
                </a:tc>
                <a:tc>
                  <a:txBody>
                    <a:bodyPr/>
                    <a:lstStyle/>
                    <a:p>
                      <a:pPr algn="ctr"/>
                      <a:r>
                        <a:rPr lang="en-US" sz="2800" dirty="0" smtClean="0"/>
                        <a:t>G</a:t>
                      </a:r>
                      <a:endParaRPr lang="ru-RU" sz="2800" dirty="0"/>
                    </a:p>
                  </a:txBody>
                  <a:tcPr/>
                </a:tc>
                <a:tc>
                  <a:txBody>
                    <a:bodyPr/>
                    <a:lstStyle/>
                    <a:p>
                      <a:pPr algn="ctr"/>
                      <a:r>
                        <a:rPr lang="en-US" sz="2800" dirty="0" smtClean="0"/>
                        <a:t>G</a:t>
                      </a:r>
                      <a:endParaRPr lang="ru-RU" sz="2800" dirty="0"/>
                    </a:p>
                  </a:txBody>
                  <a:tcPr/>
                </a:tc>
                <a:tc>
                  <a:txBody>
                    <a:bodyPr/>
                    <a:lstStyle/>
                    <a:p>
                      <a:pPr algn="ctr"/>
                      <a:r>
                        <a:rPr lang="en-US" sz="2800" dirty="0" smtClean="0"/>
                        <a:t>B</a:t>
                      </a:r>
                      <a:endParaRPr lang="ru-RU" sz="2800" dirty="0"/>
                    </a:p>
                  </a:txBody>
                  <a:tcPr/>
                </a:tc>
                <a:tc>
                  <a:txBody>
                    <a:bodyPr/>
                    <a:lstStyle/>
                    <a:p>
                      <a:pPr algn="ctr"/>
                      <a:r>
                        <a:rPr lang="en-US" sz="2800" dirty="0" smtClean="0"/>
                        <a:t>G</a:t>
                      </a:r>
                      <a:endParaRPr lang="ru-RU" sz="2800" dirty="0"/>
                    </a:p>
                  </a:txBody>
                  <a:tcPr/>
                </a:tc>
                <a:tc>
                  <a:txBody>
                    <a:bodyPr/>
                    <a:lstStyle/>
                    <a:p>
                      <a:pPr algn="ctr"/>
                      <a:r>
                        <a:rPr lang="en-US" sz="2800" dirty="0" smtClean="0"/>
                        <a:t>B</a:t>
                      </a:r>
                      <a:endParaRPr lang="ru-RU" sz="2800" dirty="0"/>
                    </a:p>
                  </a:txBody>
                  <a:tcPr/>
                </a:tc>
                <a:extLst>
                  <a:ext uri="{0D108BD9-81ED-4DB2-BD59-A6C34878D82A}">
                    <a16:rowId xmlns:a16="http://schemas.microsoft.com/office/drawing/2014/main" val="2405114374"/>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49772446"/>
                  </a:ext>
                </a:extLst>
              </a:tr>
              <a:tr h="535258">
                <a:tc>
                  <a:txBody>
                    <a:bodyPr/>
                    <a:lstStyle/>
                    <a:p>
                      <a:pPr algn="ctr"/>
                      <a:r>
                        <a:rPr lang="en-US" sz="2800" b="1" dirty="0" smtClean="0">
                          <a:solidFill>
                            <a:srgbClr val="00B050"/>
                          </a:solidFill>
                        </a:rPr>
                        <a:t>D</a:t>
                      </a:r>
                      <a:endParaRPr lang="ru-RU" sz="2800" b="1" dirty="0">
                        <a:solidFill>
                          <a:srgbClr val="00B050"/>
                        </a:solidFill>
                      </a:endParaRPr>
                    </a:p>
                  </a:txBody>
                  <a:tcPr/>
                </a:tc>
                <a:tc>
                  <a:txBody>
                    <a:bodyPr/>
                    <a:lstStyle/>
                    <a:p>
                      <a:pPr algn="ctr"/>
                      <a:r>
                        <a:rPr lang="be-BY" sz="2800" dirty="0" smtClean="0"/>
                        <a:t>1</a:t>
                      </a:r>
                      <a:endParaRPr lang="ru-RU" sz="2800" dirty="0"/>
                    </a:p>
                  </a:txBody>
                  <a:tcPr/>
                </a:tc>
                <a:tc>
                  <a:txBody>
                    <a:bodyPr/>
                    <a:lstStyle/>
                    <a:p>
                      <a:pPr algn="ctr"/>
                      <a:r>
                        <a:rPr lang="en-US" sz="2800" dirty="0" smtClean="0"/>
                        <a:t>2</a:t>
                      </a:r>
                      <a:endParaRPr lang="ru-RU" sz="2800" dirty="0"/>
                    </a:p>
                  </a:txBody>
                  <a:tcPr/>
                </a:tc>
                <a:tc>
                  <a:txBody>
                    <a:bodyPr/>
                    <a:lstStyle/>
                    <a:p>
                      <a:pPr algn="ctr"/>
                      <a:r>
                        <a:rPr lang="ru-RU" sz="2800" dirty="0" smtClean="0"/>
                        <a:t>4</a:t>
                      </a:r>
                      <a:endParaRPr lang="ru-RU" sz="2800" dirty="0"/>
                    </a:p>
                  </a:txBody>
                  <a:tcPr/>
                </a:tc>
                <a:tc>
                  <a:txBody>
                    <a:bodyPr/>
                    <a:lstStyle/>
                    <a:p>
                      <a:pPr algn="ctr"/>
                      <a:r>
                        <a:rPr lang="en-US" sz="2800" dirty="0" smtClean="0"/>
                        <a:t>3</a:t>
                      </a:r>
                      <a:endParaRPr lang="ru-RU" sz="2800" dirty="0"/>
                    </a:p>
                  </a:txBody>
                  <a:tcPr/>
                </a:tc>
                <a:tc>
                  <a:txBody>
                    <a:bodyPr/>
                    <a:lstStyle/>
                    <a:p>
                      <a:pPr algn="ctr"/>
                      <a:r>
                        <a:rPr lang="en-US" sz="2800" dirty="0" smtClean="0"/>
                        <a:t>6</a:t>
                      </a:r>
                      <a:endParaRPr lang="ru-RU" sz="2800" dirty="0"/>
                    </a:p>
                  </a:txBody>
                  <a:tcPr/>
                </a:tc>
                <a:extLst>
                  <a:ext uri="{0D108BD9-81ED-4DB2-BD59-A6C34878D82A}">
                    <a16:rowId xmlns:a16="http://schemas.microsoft.com/office/drawing/2014/main" val="3363471203"/>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89870956"/>
                  </a:ext>
                </a:extLst>
              </a:tr>
              <a:tr h="535258">
                <a:tc>
                  <a:txBody>
                    <a:bodyPr/>
                    <a:lstStyle/>
                    <a:p>
                      <a:pPr algn="ctr"/>
                      <a:r>
                        <a:rPr lang="en-US" sz="2800" b="1" dirty="0" smtClean="0">
                          <a:solidFill>
                            <a:srgbClr val="00B050"/>
                          </a:solidFill>
                        </a:rPr>
                        <a:t>P</a:t>
                      </a:r>
                      <a:endParaRPr lang="ru-RU" sz="2800" b="1" dirty="0">
                        <a:solidFill>
                          <a:srgbClr val="00B050"/>
                        </a:solidFill>
                      </a:endParaRPr>
                    </a:p>
                  </a:txBody>
                  <a:tcPr/>
                </a:tc>
                <a:tc>
                  <a:txBody>
                    <a:bodyPr/>
                    <a:lstStyle/>
                    <a:p>
                      <a:pPr algn="ctr"/>
                      <a:r>
                        <a:rPr lang="en-US" sz="2800" dirty="0" smtClean="0"/>
                        <a:t>N</a:t>
                      </a:r>
                      <a:endParaRPr lang="ru-RU" sz="2800" dirty="0"/>
                    </a:p>
                  </a:txBody>
                  <a:tcPr/>
                </a:tc>
                <a:tc>
                  <a:txBody>
                    <a:bodyPr/>
                    <a:lstStyle/>
                    <a:p>
                      <a:pPr algn="ctr"/>
                      <a:r>
                        <a:rPr lang="en-US" sz="2800" dirty="0" smtClean="0"/>
                        <a:t>0</a:t>
                      </a:r>
                      <a:endParaRPr lang="ru-RU" sz="2800" dirty="0"/>
                    </a:p>
                  </a:txBody>
                  <a:tcPr/>
                </a:tc>
                <a:tc>
                  <a:txBody>
                    <a:bodyPr/>
                    <a:lstStyle/>
                    <a:p>
                      <a:pPr algn="ctr"/>
                      <a:r>
                        <a:rPr lang="ru-RU" sz="2800" dirty="0" smtClean="0"/>
                        <a:t>3</a:t>
                      </a:r>
                      <a:endParaRPr lang="ru-RU" sz="2800" dirty="0"/>
                    </a:p>
                  </a:txBody>
                  <a:tcPr/>
                </a:tc>
                <a:tc>
                  <a:txBody>
                    <a:bodyPr/>
                    <a:lstStyle/>
                    <a:p>
                      <a:pPr algn="ctr"/>
                      <a:r>
                        <a:rPr lang="en-US" sz="2800" dirty="0" smtClean="0"/>
                        <a:t>1</a:t>
                      </a:r>
                      <a:endParaRPr lang="ru-RU" sz="2800" dirty="0"/>
                    </a:p>
                  </a:txBody>
                  <a:tcPr/>
                </a:tc>
                <a:tc>
                  <a:txBody>
                    <a:bodyPr/>
                    <a:lstStyle/>
                    <a:p>
                      <a:pPr algn="ctr"/>
                      <a:r>
                        <a:rPr lang="en-US" sz="2800" dirty="0" smtClean="0"/>
                        <a:t>3</a:t>
                      </a:r>
                      <a:endParaRPr lang="ru-RU" sz="2800" dirty="0"/>
                    </a:p>
                  </a:txBody>
                  <a:tcPr/>
                </a:tc>
                <a:extLst>
                  <a:ext uri="{0D108BD9-81ED-4DB2-BD59-A6C34878D82A}">
                    <a16:rowId xmlns:a16="http://schemas.microsoft.com/office/drawing/2014/main" val="33377117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466842173"/>
                  </a:ext>
                </a:extLst>
              </a:tr>
              <a:tr h="535258">
                <a:tc>
                  <a:txBody>
                    <a:bodyPr/>
                    <a:lstStyle/>
                    <a:p>
                      <a:pPr algn="ctr"/>
                      <a:r>
                        <a:rPr lang="en-US" sz="2800" b="1" dirty="0" smtClean="0">
                          <a:solidFill>
                            <a:srgbClr val="00B050"/>
                          </a:solidFill>
                        </a:rPr>
                        <a:t>F</a:t>
                      </a:r>
                      <a:endParaRPr lang="ru-RU" sz="2800" b="1" dirty="0">
                        <a:solidFill>
                          <a:srgbClr val="00B050"/>
                        </a:solidFill>
                      </a:endParaRPr>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be-BY" sz="2800" dirty="0" smtClean="0"/>
                        <a:t>5</a:t>
                      </a:r>
                      <a:endParaRPr lang="ru-RU" sz="2800" dirty="0"/>
                    </a:p>
                  </a:txBody>
                  <a:tcPr/>
                </a:tc>
                <a:tc>
                  <a:txBody>
                    <a:bodyPr/>
                    <a:lstStyle/>
                    <a:p>
                      <a:pPr algn="ctr"/>
                      <a:r>
                        <a:rPr lang="en-US" sz="2800" dirty="0" smtClean="0"/>
                        <a:t>0</a:t>
                      </a:r>
                      <a:endParaRPr lang="ru-RU" sz="2800" dirty="0"/>
                    </a:p>
                  </a:txBody>
                  <a:tcPr/>
                </a:tc>
                <a:tc>
                  <a:txBody>
                    <a:bodyPr/>
                    <a:lstStyle/>
                    <a:p>
                      <a:pPr algn="ctr"/>
                      <a:r>
                        <a:rPr lang="en-US" sz="2800" dirty="0" smtClean="0"/>
                        <a:t>7</a:t>
                      </a:r>
                      <a:endParaRPr lang="ru-RU" sz="2800" dirty="0"/>
                    </a:p>
                  </a:txBody>
                  <a:tcPr/>
                </a:tc>
                <a:extLst>
                  <a:ext uri="{0D108BD9-81ED-4DB2-BD59-A6C34878D82A}">
                    <a16:rowId xmlns:a16="http://schemas.microsoft.com/office/drawing/2014/main" val="142533529"/>
                  </a:ext>
                </a:extLst>
              </a:tr>
            </a:tbl>
          </a:graphicData>
        </a:graphic>
      </p:graphicFrame>
      <p:cxnSp>
        <p:nvCxnSpPr>
          <p:cNvPr id="10" name="Прямая со стрелкой 9"/>
          <p:cNvCxnSpPr>
            <a:stCxn id="3" idx="6"/>
            <a:endCxn id="6" idx="2"/>
          </p:cNvCxnSpPr>
          <p:nvPr/>
        </p:nvCxnSpPr>
        <p:spPr>
          <a:xfrm>
            <a:off x="2471778" y="968430"/>
            <a:ext cx="100270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a:stCxn id="8" idx="0"/>
            <a:endCxn id="3" idx="4"/>
          </p:cNvCxnSpPr>
          <p:nvPr/>
        </p:nvCxnSpPr>
        <p:spPr>
          <a:xfrm flipV="1">
            <a:off x="2147742" y="1292466"/>
            <a:ext cx="0" cy="120229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a:stCxn id="6" idx="4"/>
            <a:endCxn id="5" idx="0"/>
          </p:cNvCxnSpPr>
          <p:nvPr/>
        </p:nvCxnSpPr>
        <p:spPr>
          <a:xfrm>
            <a:off x="3798516" y="1292466"/>
            <a:ext cx="0" cy="122131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5" idx="2"/>
            <a:endCxn id="8" idx="6"/>
          </p:cNvCxnSpPr>
          <p:nvPr/>
        </p:nvCxnSpPr>
        <p:spPr>
          <a:xfrm flipH="1" flipV="1">
            <a:off x="2471778" y="2818800"/>
            <a:ext cx="1002702" cy="190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a:stCxn id="5" idx="1"/>
            <a:endCxn id="3" idx="5"/>
          </p:cNvCxnSpPr>
          <p:nvPr/>
        </p:nvCxnSpPr>
        <p:spPr>
          <a:xfrm flipH="1" flipV="1">
            <a:off x="2376870" y="1197558"/>
            <a:ext cx="1192518" cy="14111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stCxn id="7" idx="1"/>
            <a:endCxn id="6" idx="6"/>
          </p:cNvCxnSpPr>
          <p:nvPr/>
        </p:nvCxnSpPr>
        <p:spPr>
          <a:xfrm flipH="1" flipV="1">
            <a:off x="4122552" y="968430"/>
            <a:ext cx="703590" cy="69159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a:stCxn id="5" idx="6"/>
            <a:endCxn id="7" idx="3"/>
          </p:cNvCxnSpPr>
          <p:nvPr/>
        </p:nvCxnSpPr>
        <p:spPr>
          <a:xfrm flipV="1">
            <a:off x="4122552" y="2118279"/>
            <a:ext cx="703590" cy="71953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Скругленная соединительная линия 16"/>
          <p:cNvCxnSpPr>
            <a:stCxn id="8" idx="4"/>
            <a:endCxn id="8" idx="2"/>
          </p:cNvCxnSpPr>
          <p:nvPr/>
        </p:nvCxnSpPr>
        <p:spPr>
          <a:xfrm rot="5400000" flipH="1">
            <a:off x="1823706" y="2818800"/>
            <a:ext cx="324036" cy="324036"/>
          </a:xfrm>
          <a:prstGeom prst="curvedConnector4">
            <a:avLst>
              <a:gd name="adj1" fmla="val -170800"/>
              <a:gd name="adj2" fmla="val 2708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720399"/>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вал 2"/>
          <p:cNvSpPr/>
          <p:nvPr/>
        </p:nvSpPr>
        <p:spPr>
          <a:xfrm>
            <a:off x="1823706" y="64439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0</a:t>
            </a:r>
            <a:endParaRPr lang="ru-RU" sz="3200" dirty="0">
              <a:solidFill>
                <a:schemeClr val="tx1"/>
              </a:solidFill>
            </a:endParaRPr>
          </a:p>
        </p:txBody>
      </p:sp>
      <p:sp>
        <p:nvSpPr>
          <p:cNvPr id="5" name="Овал 4"/>
          <p:cNvSpPr/>
          <p:nvPr/>
        </p:nvSpPr>
        <p:spPr>
          <a:xfrm>
            <a:off x="3474480" y="2513778"/>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3</a:t>
            </a:r>
            <a:endParaRPr lang="ru-RU" sz="3200" dirty="0">
              <a:solidFill>
                <a:schemeClr val="bg1"/>
              </a:solidFill>
            </a:endParaRPr>
          </a:p>
        </p:txBody>
      </p:sp>
      <p:sp>
        <p:nvSpPr>
          <p:cNvPr id="6" name="Овал 5"/>
          <p:cNvSpPr/>
          <p:nvPr/>
        </p:nvSpPr>
        <p:spPr>
          <a:xfrm>
            <a:off x="3474480" y="64439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1</a:t>
            </a:r>
            <a:endParaRPr lang="ru-RU" sz="3200" dirty="0">
              <a:solidFill>
                <a:schemeClr val="tx1"/>
              </a:solidFill>
            </a:endParaRPr>
          </a:p>
        </p:txBody>
      </p:sp>
      <p:sp>
        <p:nvSpPr>
          <p:cNvPr id="7" name="Овал 6"/>
          <p:cNvSpPr/>
          <p:nvPr/>
        </p:nvSpPr>
        <p:spPr>
          <a:xfrm>
            <a:off x="4731234" y="1565115"/>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2</a:t>
            </a:r>
            <a:endParaRPr lang="ru-RU" sz="3200" dirty="0">
              <a:solidFill>
                <a:schemeClr val="bg1"/>
              </a:solidFill>
            </a:endParaRPr>
          </a:p>
        </p:txBody>
      </p:sp>
      <p:sp>
        <p:nvSpPr>
          <p:cNvPr id="8" name="Овал 7"/>
          <p:cNvSpPr/>
          <p:nvPr/>
        </p:nvSpPr>
        <p:spPr>
          <a:xfrm>
            <a:off x="1823706" y="2494764"/>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4</a:t>
            </a:r>
            <a:endParaRPr lang="ru-RU" sz="3200" dirty="0">
              <a:solidFill>
                <a:schemeClr val="bg1"/>
              </a:solidFill>
            </a:endParaRPr>
          </a:p>
        </p:txBody>
      </p:sp>
      <p:graphicFrame>
        <p:nvGraphicFramePr>
          <p:cNvPr id="9" name="Таблица 8"/>
          <p:cNvGraphicFramePr>
            <a:graphicFrameLocks noGrp="1"/>
          </p:cNvGraphicFramePr>
          <p:nvPr>
            <p:extLst>
              <p:ext uri="{D42A27DB-BD31-4B8C-83A1-F6EECF244321}">
                <p14:modId xmlns:p14="http://schemas.microsoft.com/office/powerpoint/2010/main" val="3439743538"/>
              </p:ext>
            </p:extLst>
          </p:nvPr>
        </p:nvGraphicFramePr>
        <p:xfrm>
          <a:off x="6312024" y="1620186"/>
          <a:ext cx="3456384" cy="4817322"/>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84400785"/>
                    </a:ext>
                  </a:extLst>
                </a:gridCol>
                <a:gridCol w="576064">
                  <a:extLst>
                    <a:ext uri="{9D8B030D-6E8A-4147-A177-3AD203B41FA5}">
                      <a16:colId xmlns:a16="http://schemas.microsoft.com/office/drawing/2014/main" val="2720675779"/>
                    </a:ext>
                  </a:extLst>
                </a:gridCol>
                <a:gridCol w="576064">
                  <a:extLst>
                    <a:ext uri="{9D8B030D-6E8A-4147-A177-3AD203B41FA5}">
                      <a16:colId xmlns:a16="http://schemas.microsoft.com/office/drawing/2014/main" val="2680956268"/>
                    </a:ext>
                  </a:extLst>
                </a:gridCol>
                <a:gridCol w="576064">
                  <a:extLst>
                    <a:ext uri="{9D8B030D-6E8A-4147-A177-3AD203B41FA5}">
                      <a16:colId xmlns:a16="http://schemas.microsoft.com/office/drawing/2014/main" val="4106968370"/>
                    </a:ext>
                  </a:extLst>
                </a:gridCol>
                <a:gridCol w="576064">
                  <a:extLst>
                    <a:ext uri="{9D8B030D-6E8A-4147-A177-3AD203B41FA5}">
                      <a16:colId xmlns:a16="http://schemas.microsoft.com/office/drawing/2014/main" val="462314499"/>
                    </a:ext>
                  </a:extLst>
                </a:gridCol>
                <a:gridCol w="576064">
                  <a:extLst>
                    <a:ext uri="{9D8B030D-6E8A-4147-A177-3AD203B41FA5}">
                      <a16:colId xmlns:a16="http://schemas.microsoft.com/office/drawing/2014/main" val="671687339"/>
                    </a:ext>
                  </a:extLst>
                </a:gridCol>
              </a:tblGrid>
              <a:tr h="535258">
                <a:tc gridSpan="2">
                  <a:txBody>
                    <a:bodyPr/>
                    <a:lstStyle/>
                    <a:p>
                      <a:pPr algn="ctr"/>
                      <a:r>
                        <a:rPr lang="en-US" sz="2800" b="1" dirty="0" smtClean="0">
                          <a:solidFill>
                            <a:srgbClr val="00B050"/>
                          </a:solidFill>
                        </a:rPr>
                        <a:t>t </a:t>
                      </a:r>
                      <a:r>
                        <a:rPr lang="en-US" sz="2800" b="1" dirty="0" smtClean="0">
                          <a:solidFill>
                            <a:schemeClr val="tx1"/>
                          </a:solidFill>
                        </a:rPr>
                        <a:t>= </a:t>
                      </a:r>
                      <a:r>
                        <a:rPr lang="en-US" sz="2800" dirty="0" smtClean="0"/>
                        <a:t>8</a:t>
                      </a:r>
                      <a:endParaRPr lang="ru-RU" sz="2800" dirty="0"/>
                    </a:p>
                  </a:txBody>
                  <a:tcPr/>
                </a:tc>
                <a:tc hMerge="1">
                  <a:txBody>
                    <a:bodyPr/>
                    <a:lstStyle/>
                    <a:p>
                      <a:pPr algn="ctr"/>
                      <a:endParaRPr lang="ru-RU" sz="2400" dirty="0"/>
                    </a:p>
                  </a:txBody>
                  <a:tcPr/>
                </a:tc>
                <a:tc>
                  <a:txBody>
                    <a:bodyPr/>
                    <a:lstStyle/>
                    <a:p>
                      <a:pPr algn="ctr"/>
                      <a:endParaRPr lang="ru-RU" sz="28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52744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11828262"/>
                  </a:ext>
                </a:extLst>
              </a:tr>
              <a:tr h="535258">
                <a:tc>
                  <a:txBody>
                    <a:bodyPr/>
                    <a:lstStyle/>
                    <a:p>
                      <a:pPr algn="ctr"/>
                      <a:r>
                        <a:rPr lang="en-US" sz="2800" b="1" dirty="0" smtClean="0">
                          <a:solidFill>
                            <a:srgbClr val="00B050"/>
                          </a:solidFill>
                        </a:rPr>
                        <a:t>C</a:t>
                      </a:r>
                      <a:endParaRPr lang="ru-RU" sz="2800" b="1" dirty="0">
                        <a:solidFill>
                          <a:srgbClr val="00B050"/>
                        </a:solidFill>
                      </a:endParaRPr>
                    </a:p>
                  </a:txBody>
                  <a:tcPr/>
                </a:tc>
                <a:tc>
                  <a:txBody>
                    <a:bodyPr/>
                    <a:lstStyle/>
                    <a:p>
                      <a:pPr algn="ctr"/>
                      <a:r>
                        <a:rPr lang="en-US" sz="2800" dirty="0" smtClean="0"/>
                        <a:t>G</a:t>
                      </a:r>
                      <a:endParaRPr lang="ru-RU" sz="2800" dirty="0"/>
                    </a:p>
                  </a:txBody>
                  <a:tcPr/>
                </a:tc>
                <a:tc>
                  <a:txBody>
                    <a:bodyPr/>
                    <a:lstStyle/>
                    <a:p>
                      <a:pPr algn="ctr"/>
                      <a:r>
                        <a:rPr lang="en-US" sz="2800" dirty="0" smtClean="0"/>
                        <a:t>G</a:t>
                      </a:r>
                      <a:endParaRPr lang="ru-RU" sz="2800" dirty="0"/>
                    </a:p>
                  </a:txBody>
                  <a:tcPr/>
                </a:tc>
                <a:tc>
                  <a:txBody>
                    <a:bodyPr/>
                    <a:lstStyle/>
                    <a:p>
                      <a:pPr algn="ctr"/>
                      <a:r>
                        <a:rPr lang="en-US" sz="2800" dirty="0" smtClean="0"/>
                        <a:t>B</a:t>
                      </a:r>
                      <a:endParaRPr lang="ru-RU" sz="2800" dirty="0"/>
                    </a:p>
                  </a:txBody>
                  <a:tcPr/>
                </a:tc>
                <a:tc>
                  <a:txBody>
                    <a:bodyPr/>
                    <a:lstStyle/>
                    <a:p>
                      <a:pPr algn="ctr"/>
                      <a:r>
                        <a:rPr lang="en-US" sz="2800" dirty="0" smtClean="0"/>
                        <a:t>B</a:t>
                      </a:r>
                      <a:endParaRPr lang="ru-RU" sz="2800" dirty="0"/>
                    </a:p>
                  </a:txBody>
                  <a:tcPr/>
                </a:tc>
                <a:tc>
                  <a:txBody>
                    <a:bodyPr/>
                    <a:lstStyle/>
                    <a:p>
                      <a:pPr algn="ctr"/>
                      <a:r>
                        <a:rPr lang="en-US" sz="2800" dirty="0" smtClean="0"/>
                        <a:t>B</a:t>
                      </a:r>
                      <a:endParaRPr lang="ru-RU" sz="2800" dirty="0"/>
                    </a:p>
                  </a:txBody>
                  <a:tcPr/>
                </a:tc>
                <a:extLst>
                  <a:ext uri="{0D108BD9-81ED-4DB2-BD59-A6C34878D82A}">
                    <a16:rowId xmlns:a16="http://schemas.microsoft.com/office/drawing/2014/main" val="2405114374"/>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49772446"/>
                  </a:ext>
                </a:extLst>
              </a:tr>
              <a:tr h="535258">
                <a:tc>
                  <a:txBody>
                    <a:bodyPr/>
                    <a:lstStyle/>
                    <a:p>
                      <a:pPr algn="ctr"/>
                      <a:r>
                        <a:rPr lang="en-US" sz="2800" b="1" dirty="0" smtClean="0">
                          <a:solidFill>
                            <a:srgbClr val="00B050"/>
                          </a:solidFill>
                        </a:rPr>
                        <a:t>D</a:t>
                      </a:r>
                      <a:endParaRPr lang="ru-RU" sz="2800" b="1" dirty="0">
                        <a:solidFill>
                          <a:srgbClr val="00B050"/>
                        </a:solidFill>
                      </a:endParaRPr>
                    </a:p>
                  </a:txBody>
                  <a:tcPr/>
                </a:tc>
                <a:tc>
                  <a:txBody>
                    <a:bodyPr/>
                    <a:lstStyle/>
                    <a:p>
                      <a:pPr algn="ctr"/>
                      <a:r>
                        <a:rPr lang="be-BY" sz="2800" dirty="0" smtClean="0"/>
                        <a:t>1</a:t>
                      </a:r>
                      <a:endParaRPr lang="ru-RU" sz="2800" dirty="0"/>
                    </a:p>
                  </a:txBody>
                  <a:tcPr/>
                </a:tc>
                <a:tc>
                  <a:txBody>
                    <a:bodyPr/>
                    <a:lstStyle/>
                    <a:p>
                      <a:pPr algn="ctr"/>
                      <a:r>
                        <a:rPr lang="en-US" sz="2800" dirty="0" smtClean="0"/>
                        <a:t>2</a:t>
                      </a:r>
                      <a:endParaRPr lang="ru-RU" sz="2800" dirty="0"/>
                    </a:p>
                  </a:txBody>
                  <a:tcPr/>
                </a:tc>
                <a:tc>
                  <a:txBody>
                    <a:bodyPr/>
                    <a:lstStyle/>
                    <a:p>
                      <a:pPr algn="ctr"/>
                      <a:r>
                        <a:rPr lang="ru-RU" sz="2800" dirty="0" smtClean="0"/>
                        <a:t>4</a:t>
                      </a:r>
                      <a:endParaRPr lang="ru-RU" sz="2800" dirty="0"/>
                    </a:p>
                  </a:txBody>
                  <a:tcPr/>
                </a:tc>
                <a:tc>
                  <a:txBody>
                    <a:bodyPr/>
                    <a:lstStyle/>
                    <a:p>
                      <a:pPr algn="ctr"/>
                      <a:r>
                        <a:rPr lang="en-US" sz="2800" dirty="0" smtClean="0"/>
                        <a:t>3</a:t>
                      </a:r>
                      <a:endParaRPr lang="ru-RU" sz="2800" dirty="0"/>
                    </a:p>
                  </a:txBody>
                  <a:tcPr/>
                </a:tc>
                <a:tc>
                  <a:txBody>
                    <a:bodyPr/>
                    <a:lstStyle/>
                    <a:p>
                      <a:pPr algn="ctr"/>
                      <a:r>
                        <a:rPr lang="en-US" sz="2800" dirty="0" smtClean="0"/>
                        <a:t>6</a:t>
                      </a:r>
                      <a:endParaRPr lang="ru-RU" sz="2800" dirty="0"/>
                    </a:p>
                  </a:txBody>
                  <a:tcPr/>
                </a:tc>
                <a:extLst>
                  <a:ext uri="{0D108BD9-81ED-4DB2-BD59-A6C34878D82A}">
                    <a16:rowId xmlns:a16="http://schemas.microsoft.com/office/drawing/2014/main" val="3363471203"/>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89870956"/>
                  </a:ext>
                </a:extLst>
              </a:tr>
              <a:tr h="535258">
                <a:tc>
                  <a:txBody>
                    <a:bodyPr/>
                    <a:lstStyle/>
                    <a:p>
                      <a:pPr algn="ctr"/>
                      <a:r>
                        <a:rPr lang="en-US" sz="2800" b="1" dirty="0" smtClean="0">
                          <a:solidFill>
                            <a:srgbClr val="00B050"/>
                          </a:solidFill>
                        </a:rPr>
                        <a:t>P</a:t>
                      </a:r>
                      <a:endParaRPr lang="ru-RU" sz="2800" b="1" dirty="0">
                        <a:solidFill>
                          <a:srgbClr val="00B050"/>
                        </a:solidFill>
                      </a:endParaRPr>
                    </a:p>
                  </a:txBody>
                  <a:tcPr/>
                </a:tc>
                <a:tc>
                  <a:txBody>
                    <a:bodyPr/>
                    <a:lstStyle/>
                    <a:p>
                      <a:pPr algn="ctr"/>
                      <a:r>
                        <a:rPr lang="en-US" sz="2800" dirty="0" smtClean="0"/>
                        <a:t>N</a:t>
                      </a:r>
                      <a:endParaRPr lang="ru-RU" sz="2800" dirty="0"/>
                    </a:p>
                  </a:txBody>
                  <a:tcPr/>
                </a:tc>
                <a:tc>
                  <a:txBody>
                    <a:bodyPr/>
                    <a:lstStyle/>
                    <a:p>
                      <a:pPr algn="ctr"/>
                      <a:r>
                        <a:rPr lang="en-US" sz="2800" dirty="0" smtClean="0"/>
                        <a:t>0</a:t>
                      </a:r>
                      <a:endParaRPr lang="ru-RU" sz="2800" dirty="0"/>
                    </a:p>
                  </a:txBody>
                  <a:tcPr/>
                </a:tc>
                <a:tc>
                  <a:txBody>
                    <a:bodyPr/>
                    <a:lstStyle/>
                    <a:p>
                      <a:pPr algn="ctr"/>
                      <a:r>
                        <a:rPr lang="ru-RU" sz="2800" dirty="0" smtClean="0"/>
                        <a:t>3</a:t>
                      </a:r>
                      <a:endParaRPr lang="ru-RU" sz="2800" dirty="0"/>
                    </a:p>
                  </a:txBody>
                  <a:tcPr/>
                </a:tc>
                <a:tc>
                  <a:txBody>
                    <a:bodyPr/>
                    <a:lstStyle/>
                    <a:p>
                      <a:pPr algn="ctr"/>
                      <a:r>
                        <a:rPr lang="en-US" sz="2800" dirty="0" smtClean="0"/>
                        <a:t>1</a:t>
                      </a:r>
                      <a:endParaRPr lang="ru-RU" sz="2800" dirty="0"/>
                    </a:p>
                  </a:txBody>
                  <a:tcPr/>
                </a:tc>
                <a:tc>
                  <a:txBody>
                    <a:bodyPr/>
                    <a:lstStyle/>
                    <a:p>
                      <a:pPr algn="ctr"/>
                      <a:r>
                        <a:rPr lang="en-US" sz="2800" dirty="0" smtClean="0"/>
                        <a:t>3</a:t>
                      </a:r>
                      <a:endParaRPr lang="ru-RU" sz="2800" dirty="0"/>
                    </a:p>
                  </a:txBody>
                  <a:tcPr/>
                </a:tc>
                <a:extLst>
                  <a:ext uri="{0D108BD9-81ED-4DB2-BD59-A6C34878D82A}">
                    <a16:rowId xmlns:a16="http://schemas.microsoft.com/office/drawing/2014/main" val="33377117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466842173"/>
                  </a:ext>
                </a:extLst>
              </a:tr>
              <a:tr h="535258">
                <a:tc>
                  <a:txBody>
                    <a:bodyPr/>
                    <a:lstStyle/>
                    <a:p>
                      <a:pPr algn="ctr"/>
                      <a:r>
                        <a:rPr lang="en-US" sz="2800" b="1" dirty="0" smtClean="0">
                          <a:solidFill>
                            <a:srgbClr val="00B050"/>
                          </a:solidFill>
                        </a:rPr>
                        <a:t>F</a:t>
                      </a:r>
                      <a:endParaRPr lang="ru-RU" sz="2800" b="1" dirty="0">
                        <a:solidFill>
                          <a:srgbClr val="00B050"/>
                        </a:solidFill>
                      </a:endParaRPr>
                    </a:p>
                  </a:txBody>
                  <a:tcPr/>
                </a:tc>
                <a:tc>
                  <a:txBody>
                    <a:bodyPr/>
                    <a:lstStyle/>
                    <a:p>
                      <a:pPr algn="ctr"/>
                      <a:r>
                        <a:rPr lang="en-US" sz="2800" dirty="0" smtClean="0"/>
                        <a:t>0</a:t>
                      </a:r>
                      <a:endParaRPr lang="ru-RU" sz="2800" dirty="0"/>
                    </a:p>
                  </a:txBody>
                  <a:tcPr/>
                </a:tc>
                <a:tc>
                  <a:txBody>
                    <a:bodyPr/>
                    <a:lstStyle/>
                    <a:p>
                      <a:pPr algn="ctr"/>
                      <a:r>
                        <a:rPr lang="en-US" sz="2800" dirty="0" smtClean="0"/>
                        <a:t>0</a:t>
                      </a:r>
                      <a:endParaRPr lang="ru-RU" sz="2800" dirty="0"/>
                    </a:p>
                  </a:txBody>
                  <a:tcPr/>
                </a:tc>
                <a:tc>
                  <a:txBody>
                    <a:bodyPr/>
                    <a:lstStyle/>
                    <a:p>
                      <a:pPr algn="ctr"/>
                      <a:r>
                        <a:rPr lang="be-BY" sz="2800" dirty="0" smtClean="0"/>
                        <a:t>5</a:t>
                      </a:r>
                      <a:endParaRPr lang="ru-RU" sz="2800" dirty="0"/>
                    </a:p>
                  </a:txBody>
                  <a:tcPr/>
                </a:tc>
                <a:tc>
                  <a:txBody>
                    <a:bodyPr/>
                    <a:lstStyle/>
                    <a:p>
                      <a:pPr algn="ctr"/>
                      <a:r>
                        <a:rPr lang="en-US" sz="2800" dirty="0" smtClean="0"/>
                        <a:t>8</a:t>
                      </a:r>
                      <a:endParaRPr lang="ru-RU" sz="2800" dirty="0"/>
                    </a:p>
                  </a:txBody>
                  <a:tcPr/>
                </a:tc>
                <a:tc>
                  <a:txBody>
                    <a:bodyPr/>
                    <a:lstStyle/>
                    <a:p>
                      <a:pPr algn="ctr"/>
                      <a:r>
                        <a:rPr lang="en-US" sz="2800" dirty="0" smtClean="0"/>
                        <a:t>7</a:t>
                      </a:r>
                      <a:endParaRPr lang="ru-RU" sz="2800" dirty="0"/>
                    </a:p>
                  </a:txBody>
                  <a:tcPr/>
                </a:tc>
                <a:extLst>
                  <a:ext uri="{0D108BD9-81ED-4DB2-BD59-A6C34878D82A}">
                    <a16:rowId xmlns:a16="http://schemas.microsoft.com/office/drawing/2014/main" val="142533529"/>
                  </a:ext>
                </a:extLst>
              </a:tr>
            </a:tbl>
          </a:graphicData>
        </a:graphic>
      </p:graphicFrame>
      <p:cxnSp>
        <p:nvCxnSpPr>
          <p:cNvPr id="10" name="Прямая со стрелкой 9"/>
          <p:cNvCxnSpPr>
            <a:stCxn id="3" idx="6"/>
            <a:endCxn id="6" idx="2"/>
          </p:cNvCxnSpPr>
          <p:nvPr/>
        </p:nvCxnSpPr>
        <p:spPr>
          <a:xfrm>
            <a:off x="2471778" y="968430"/>
            <a:ext cx="100270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a:stCxn id="8" idx="0"/>
            <a:endCxn id="3" idx="4"/>
          </p:cNvCxnSpPr>
          <p:nvPr/>
        </p:nvCxnSpPr>
        <p:spPr>
          <a:xfrm flipV="1">
            <a:off x="2147742" y="1292466"/>
            <a:ext cx="0" cy="120229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a:stCxn id="6" idx="4"/>
            <a:endCxn id="5" idx="0"/>
          </p:cNvCxnSpPr>
          <p:nvPr/>
        </p:nvCxnSpPr>
        <p:spPr>
          <a:xfrm>
            <a:off x="3798516" y="1292466"/>
            <a:ext cx="0" cy="122131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5" idx="2"/>
            <a:endCxn id="8" idx="6"/>
          </p:cNvCxnSpPr>
          <p:nvPr/>
        </p:nvCxnSpPr>
        <p:spPr>
          <a:xfrm flipH="1" flipV="1">
            <a:off x="2471778" y="2818800"/>
            <a:ext cx="1002702" cy="190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a:stCxn id="5" idx="1"/>
            <a:endCxn id="3" idx="5"/>
          </p:cNvCxnSpPr>
          <p:nvPr/>
        </p:nvCxnSpPr>
        <p:spPr>
          <a:xfrm flipH="1" flipV="1">
            <a:off x="2376870" y="1197558"/>
            <a:ext cx="1192518" cy="14111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stCxn id="7" idx="1"/>
            <a:endCxn id="6" idx="6"/>
          </p:cNvCxnSpPr>
          <p:nvPr/>
        </p:nvCxnSpPr>
        <p:spPr>
          <a:xfrm flipH="1" flipV="1">
            <a:off x="4122552" y="968430"/>
            <a:ext cx="703590" cy="69159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a:stCxn id="5" idx="6"/>
            <a:endCxn id="7" idx="3"/>
          </p:cNvCxnSpPr>
          <p:nvPr/>
        </p:nvCxnSpPr>
        <p:spPr>
          <a:xfrm flipV="1">
            <a:off x="4122552" y="2118279"/>
            <a:ext cx="703590" cy="71953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Скругленная соединительная линия 16"/>
          <p:cNvCxnSpPr>
            <a:stCxn id="8" idx="4"/>
            <a:endCxn id="8" idx="2"/>
          </p:cNvCxnSpPr>
          <p:nvPr/>
        </p:nvCxnSpPr>
        <p:spPr>
          <a:xfrm rot="5400000" flipH="1">
            <a:off x="1823706" y="2818800"/>
            <a:ext cx="324036" cy="324036"/>
          </a:xfrm>
          <a:prstGeom prst="curvedConnector4">
            <a:avLst>
              <a:gd name="adj1" fmla="val -170800"/>
              <a:gd name="adj2" fmla="val 2708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2442988"/>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вал 2"/>
          <p:cNvSpPr/>
          <p:nvPr/>
        </p:nvSpPr>
        <p:spPr>
          <a:xfrm>
            <a:off x="1823706" y="64439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0</a:t>
            </a:r>
            <a:endParaRPr lang="ru-RU" sz="3200" dirty="0">
              <a:solidFill>
                <a:schemeClr val="tx1"/>
              </a:solidFill>
            </a:endParaRPr>
          </a:p>
        </p:txBody>
      </p:sp>
      <p:sp>
        <p:nvSpPr>
          <p:cNvPr id="5" name="Овал 4"/>
          <p:cNvSpPr/>
          <p:nvPr/>
        </p:nvSpPr>
        <p:spPr>
          <a:xfrm>
            <a:off x="3474480" y="2513778"/>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3</a:t>
            </a:r>
            <a:endParaRPr lang="ru-RU" sz="3200" dirty="0">
              <a:solidFill>
                <a:schemeClr val="bg1"/>
              </a:solidFill>
            </a:endParaRPr>
          </a:p>
        </p:txBody>
      </p:sp>
      <p:sp>
        <p:nvSpPr>
          <p:cNvPr id="6" name="Овал 5"/>
          <p:cNvSpPr/>
          <p:nvPr/>
        </p:nvSpPr>
        <p:spPr>
          <a:xfrm>
            <a:off x="3474480" y="644394"/>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1</a:t>
            </a:r>
            <a:endParaRPr lang="ru-RU" sz="3200" dirty="0">
              <a:solidFill>
                <a:schemeClr val="bg1"/>
              </a:solidFill>
            </a:endParaRPr>
          </a:p>
        </p:txBody>
      </p:sp>
      <p:sp>
        <p:nvSpPr>
          <p:cNvPr id="7" name="Овал 6"/>
          <p:cNvSpPr/>
          <p:nvPr/>
        </p:nvSpPr>
        <p:spPr>
          <a:xfrm>
            <a:off x="4731234" y="1565115"/>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2</a:t>
            </a:r>
            <a:endParaRPr lang="ru-RU" sz="3200" dirty="0">
              <a:solidFill>
                <a:schemeClr val="bg1"/>
              </a:solidFill>
            </a:endParaRPr>
          </a:p>
        </p:txBody>
      </p:sp>
      <p:sp>
        <p:nvSpPr>
          <p:cNvPr id="8" name="Овал 7"/>
          <p:cNvSpPr/>
          <p:nvPr/>
        </p:nvSpPr>
        <p:spPr>
          <a:xfrm>
            <a:off x="1823706" y="2494764"/>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4</a:t>
            </a:r>
            <a:endParaRPr lang="ru-RU" sz="3200" dirty="0">
              <a:solidFill>
                <a:schemeClr val="bg1"/>
              </a:solidFill>
            </a:endParaRPr>
          </a:p>
        </p:txBody>
      </p:sp>
      <p:graphicFrame>
        <p:nvGraphicFramePr>
          <p:cNvPr id="9" name="Таблица 8"/>
          <p:cNvGraphicFramePr>
            <a:graphicFrameLocks noGrp="1"/>
          </p:cNvGraphicFramePr>
          <p:nvPr>
            <p:extLst>
              <p:ext uri="{D42A27DB-BD31-4B8C-83A1-F6EECF244321}">
                <p14:modId xmlns:p14="http://schemas.microsoft.com/office/powerpoint/2010/main" val="1048912943"/>
              </p:ext>
            </p:extLst>
          </p:nvPr>
        </p:nvGraphicFramePr>
        <p:xfrm>
          <a:off x="6312024" y="1620186"/>
          <a:ext cx="3456384" cy="4817322"/>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84400785"/>
                    </a:ext>
                  </a:extLst>
                </a:gridCol>
                <a:gridCol w="576064">
                  <a:extLst>
                    <a:ext uri="{9D8B030D-6E8A-4147-A177-3AD203B41FA5}">
                      <a16:colId xmlns:a16="http://schemas.microsoft.com/office/drawing/2014/main" val="2720675779"/>
                    </a:ext>
                  </a:extLst>
                </a:gridCol>
                <a:gridCol w="576064">
                  <a:extLst>
                    <a:ext uri="{9D8B030D-6E8A-4147-A177-3AD203B41FA5}">
                      <a16:colId xmlns:a16="http://schemas.microsoft.com/office/drawing/2014/main" val="2680956268"/>
                    </a:ext>
                  </a:extLst>
                </a:gridCol>
                <a:gridCol w="576064">
                  <a:extLst>
                    <a:ext uri="{9D8B030D-6E8A-4147-A177-3AD203B41FA5}">
                      <a16:colId xmlns:a16="http://schemas.microsoft.com/office/drawing/2014/main" val="4106968370"/>
                    </a:ext>
                  </a:extLst>
                </a:gridCol>
                <a:gridCol w="576064">
                  <a:extLst>
                    <a:ext uri="{9D8B030D-6E8A-4147-A177-3AD203B41FA5}">
                      <a16:colId xmlns:a16="http://schemas.microsoft.com/office/drawing/2014/main" val="462314499"/>
                    </a:ext>
                  </a:extLst>
                </a:gridCol>
                <a:gridCol w="576064">
                  <a:extLst>
                    <a:ext uri="{9D8B030D-6E8A-4147-A177-3AD203B41FA5}">
                      <a16:colId xmlns:a16="http://schemas.microsoft.com/office/drawing/2014/main" val="671687339"/>
                    </a:ext>
                  </a:extLst>
                </a:gridCol>
              </a:tblGrid>
              <a:tr h="535258">
                <a:tc gridSpan="2">
                  <a:txBody>
                    <a:bodyPr/>
                    <a:lstStyle/>
                    <a:p>
                      <a:pPr algn="ctr"/>
                      <a:r>
                        <a:rPr lang="en-US" sz="2800" b="1" dirty="0" smtClean="0">
                          <a:solidFill>
                            <a:srgbClr val="00B050"/>
                          </a:solidFill>
                        </a:rPr>
                        <a:t>t </a:t>
                      </a:r>
                      <a:r>
                        <a:rPr lang="en-US" sz="2800" b="1" dirty="0" smtClean="0">
                          <a:solidFill>
                            <a:schemeClr val="tx1"/>
                          </a:solidFill>
                        </a:rPr>
                        <a:t>= </a:t>
                      </a:r>
                      <a:r>
                        <a:rPr lang="en-US" sz="2800" dirty="0" smtClean="0"/>
                        <a:t>9</a:t>
                      </a:r>
                      <a:endParaRPr lang="ru-RU" sz="2800" dirty="0"/>
                    </a:p>
                  </a:txBody>
                  <a:tcPr/>
                </a:tc>
                <a:tc hMerge="1">
                  <a:txBody>
                    <a:bodyPr/>
                    <a:lstStyle/>
                    <a:p>
                      <a:pPr algn="ctr"/>
                      <a:endParaRPr lang="ru-RU" sz="2400" dirty="0"/>
                    </a:p>
                  </a:txBody>
                  <a:tcPr/>
                </a:tc>
                <a:tc>
                  <a:txBody>
                    <a:bodyPr/>
                    <a:lstStyle/>
                    <a:p>
                      <a:pPr algn="ctr"/>
                      <a:endParaRPr lang="ru-RU" sz="28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52744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11828262"/>
                  </a:ext>
                </a:extLst>
              </a:tr>
              <a:tr h="535258">
                <a:tc>
                  <a:txBody>
                    <a:bodyPr/>
                    <a:lstStyle/>
                    <a:p>
                      <a:pPr algn="ctr"/>
                      <a:r>
                        <a:rPr lang="en-US" sz="2800" b="1" dirty="0" smtClean="0">
                          <a:solidFill>
                            <a:srgbClr val="00B050"/>
                          </a:solidFill>
                        </a:rPr>
                        <a:t>C</a:t>
                      </a:r>
                      <a:endParaRPr lang="ru-RU" sz="2800" b="1" dirty="0">
                        <a:solidFill>
                          <a:srgbClr val="00B050"/>
                        </a:solidFill>
                      </a:endParaRPr>
                    </a:p>
                  </a:txBody>
                  <a:tcPr/>
                </a:tc>
                <a:tc>
                  <a:txBody>
                    <a:bodyPr/>
                    <a:lstStyle/>
                    <a:p>
                      <a:pPr algn="ctr"/>
                      <a:r>
                        <a:rPr lang="en-US" sz="2800" dirty="0" smtClean="0"/>
                        <a:t>G</a:t>
                      </a:r>
                      <a:endParaRPr lang="ru-RU" sz="2800" dirty="0"/>
                    </a:p>
                  </a:txBody>
                  <a:tcPr/>
                </a:tc>
                <a:tc>
                  <a:txBody>
                    <a:bodyPr/>
                    <a:lstStyle/>
                    <a:p>
                      <a:pPr algn="ctr"/>
                      <a:r>
                        <a:rPr lang="en-US" sz="2800" dirty="0" smtClean="0"/>
                        <a:t>B</a:t>
                      </a:r>
                      <a:endParaRPr lang="ru-RU" sz="2800" dirty="0"/>
                    </a:p>
                  </a:txBody>
                  <a:tcPr/>
                </a:tc>
                <a:tc>
                  <a:txBody>
                    <a:bodyPr/>
                    <a:lstStyle/>
                    <a:p>
                      <a:pPr algn="ctr"/>
                      <a:r>
                        <a:rPr lang="en-US" sz="2800" dirty="0" smtClean="0"/>
                        <a:t>B</a:t>
                      </a:r>
                      <a:endParaRPr lang="ru-RU" sz="2800" dirty="0"/>
                    </a:p>
                  </a:txBody>
                  <a:tcPr/>
                </a:tc>
                <a:tc>
                  <a:txBody>
                    <a:bodyPr/>
                    <a:lstStyle/>
                    <a:p>
                      <a:pPr algn="ctr"/>
                      <a:r>
                        <a:rPr lang="en-US" sz="2800" dirty="0" smtClean="0"/>
                        <a:t>B</a:t>
                      </a:r>
                      <a:endParaRPr lang="ru-RU" sz="2800" dirty="0"/>
                    </a:p>
                  </a:txBody>
                  <a:tcPr/>
                </a:tc>
                <a:tc>
                  <a:txBody>
                    <a:bodyPr/>
                    <a:lstStyle/>
                    <a:p>
                      <a:pPr algn="ctr"/>
                      <a:r>
                        <a:rPr lang="en-US" sz="2800" dirty="0" smtClean="0"/>
                        <a:t>B</a:t>
                      </a:r>
                      <a:endParaRPr lang="ru-RU" sz="2800" dirty="0"/>
                    </a:p>
                  </a:txBody>
                  <a:tcPr/>
                </a:tc>
                <a:extLst>
                  <a:ext uri="{0D108BD9-81ED-4DB2-BD59-A6C34878D82A}">
                    <a16:rowId xmlns:a16="http://schemas.microsoft.com/office/drawing/2014/main" val="2405114374"/>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49772446"/>
                  </a:ext>
                </a:extLst>
              </a:tr>
              <a:tr h="535258">
                <a:tc>
                  <a:txBody>
                    <a:bodyPr/>
                    <a:lstStyle/>
                    <a:p>
                      <a:pPr algn="ctr"/>
                      <a:r>
                        <a:rPr lang="en-US" sz="2800" b="1" dirty="0" smtClean="0">
                          <a:solidFill>
                            <a:srgbClr val="00B050"/>
                          </a:solidFill>
                        </a:rPr>
                        <a:t>D</a:t>
                      </a:r>
                      <a:endParaRPr lang="ru-RU" sz="2800" b="1" dirty="0">
                        <a:solidFill>
                          <a:srgbClr val="00B050"/>
                        </a:solidFill>
                      </a:endParaRPr>
                    </a:p>
                  </a:txBody>
                  <a:tcPr/>
                </a:tc>
                <a:tc>
                  <a:txBody>
                    <a:bodyPr/>
                    <a:lstStyle/>
                    <a:p>
                      <a:pPr algn="ctr"/>
                      <a:r>
                        <a:rPr lang="be-BY" sz="2800" dirty="0" smtClean="0"/>
                        <a:t>1</a:t>
                      </a:r>
                      <a:endParaRPr lang="ru-RU" sz="2800" dirty="0"/>
                    </a:p>
                  </a:txBody>
                  <a:tcPr/>
                </a:tc>
                <a:tc>
                  <a:txBody>
                    <a:bodyPr/>
                    <a:lstStyle/>
                    <a:p>
                      <a:pPr algn="ctr"/>
                      <a:r>
                        <a:rPr lang="en-US" sz="2800" dirty="0" smtClean="0"/>
                        <a:t>2</a:t>
                      </a:r>
                      <a:endParaRPr lang="ru-RU" sz="2800" dirty="0"/>
                    </a:p>
                  </a:txBody>
                  <a:tcPr/>
                </a:tc>
                <a:tc>
                  <a:txBody>
                    <a:bodyPr/>
                    <a:lstStyle/>
                    <a:p>
                      <a:pPr algn="ctr"/>
                      <a:r>
                        <a:rPr lang="ru-RU" sz="2800" dirty="0" smtClean="0"/>
                        <a:t>4</a:t>
                      </a:r>
                      <a:endParaRPr lang="ru-RU" sz="2800" dirty="0"/>
                    </a:p>
                  </a:txBody>
                  <a:tcPr/>
                </a:tc>
                <a:tc>
                  <a:txBody>
                    <a:bodyPr/>
                    <a:lstStyle/>
                    <a:p>
                      <a:pPr algn="ctr"/>
                      <a:r>
                        <a:rPr lang="en-US" sz="2800" dirty="0" smtClean="0"/>
                        <a:t>3</a:t>
                      </a:r>
                      <a:endParaRPr lang="ru-RU" sz="2800" dirty="0"/>
                    </a:p>
                  </a:txBody>
                  <a:tcPr/>
                </a:tc>
                <a:tc>
                  <a:txBody>
                    <a:bodyPr/>
                    <a:lstStyle/>
                    <a:p>
                      <a:pPr algn="ctr"/>
                      <a:r>
                        <a:rPr lang="en-US" sz="2800" dirty="0" smtClean="0"/>
                        <a:t>6</a:t>
                      </a:r>
                      <a:endParaRPr lang="ru-RU" sz="2800" dirty="0"/>
                    </a:p>
                  </a:txBody>
                  <a:tcPr/>
                </a:tc>
                <a:extLst>
                  <a:ext uri="{0D108BD9-81ED-4DB2-BD59-A6C34878D82A}">
                    <a16:rowId xmlns:a16="http://schemas.microsoft.com/office/drawing/2014/main" val="3363471203"/>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89870956"/>
                  </a:ext>
                </a:extLst>
              </a:tr>
              <a:tr h="535258">
                <a:tc>
                  <a:txBody>
                    <a:bodyPr/>
                    <a:lstStyle/>
                    <a:p>
                      <a:pPr algn="ctr"/>
                      <a:r>
                        <a:rPr lang="en-US" sz="2800" b="1" dirty="0" smtClean="0">
                          <a:solidFill>
                            <a:srgbClr val="00B050"/>
                          </a:solidFill>
                        </a:rPr>
                        <a:t>P</a:t>
                      </a:r>
                      <a:endParaRPr lang="ru-RU" sz="2800" b="1" dirty="0">
                        <a:solidFill>
                          <a:srgbClr val="00B050"/>
                        </a:solidFill>
                      </a:endParaRPr>
                    </a:p>
                  </a:txBody>
                  <a:tcPr/>
                </a:tc>
                <a:tc>
                  <a:txBody>
                    <a:bodyPr/>
                    <a:lstStyle/>
                    <a:p>
                      <a:pPr algn="ctr"/>
                      <a:r>
                        <a:rPr lang="en-US" sz="2800" dirty="0" smtClean="0"/>
                        <a:t>N</a:t>
                      </a:r>
                      <a:endParaRPr lang="ru-RU" sz="2800" dirty="0"/>
                    </a:p>
                  </a:txBody>
                  <a:tcPr/>
                </a:tc>
                <a:tc>
                  <a:txBody>
                    <a:bodyPr/>
                    <a:lstStyle/>
                    <a:p>
                      <a:pPr algn="ctr"/>
                      <a:r>
                        <a:rPr lang="en-US" sz="2800" dirty="0" smtClean="0"/>
                        <a:t>0</a:t>
                      </a:r>
                      <a:endParaRPr lang="ru-RU" sz="2800" dirty="0"/>
                    </a:p>
                  </a:txBody>
                  <a:tcPr/>
                </a:tc>
                <a:tc>
                  <a:txBody>
                    <a:bodyPr/>
                    <a:lstStyle/>
                    <a:p>
                      <a:pPr algn="ctr"/>
                      <a:r>
                        <a:rPr lang="ru-RU" sz="2800" dirty="0" smtClean="0"/>
                        <a:t>3</a:t>
                      </a:r>
                      <a:endParaRPr lang="ru-RU" sz="2800" dirty="0"/>
                    </a:p>
                  </a:txBody>
                  <a:tcPr/>
                </a:tc>
                <a:tc>
                  <a:txBody>
                    <a:bodyPr/>
                    <a:lstStyle/>
                    <a:p>
                      <a:pPr algn="ctr"/>
                      <a:r>
                        <a:rPr lang="en-US" sz="2800" dirty="0" smtClean="0"/>
                        <a:t>1</a:t>
                      </a:r>
                      <a:endParaRPr lang="ru-RU" sz="2800" dirty="0"/>
                    </a:p>
                  </a:txBody>
                  <a:tcPr/>
                </a:tc>
                <a:tc>
                  <a:txBody>
                    <a:bodyPr/>
                    <a:lstStyle/>
                    <a:p>
                      <a:pPr algn="ctr"/>
                      <a:r>
                        <a:rPr lang="en-US" sz="2800" dirty="0" smtClean="0"/>
                        <a:t>3</a:t>
                      </a:r>
                      <a:endParaRPr lang="ru-RU" sz="2800" dirty="0"/>
                    </a:p>
                  </a:txBody>
                  <a:tcPr/>
                </a:tc>
                <a:extLst>
                  <a:ext uri="{0D108BD9-81ED-4DB2-BD59-A6C34878D82A}">
                    <a16:rowId xmlns:a16="http://schemas.microsoft.com/office/drawing/2014/main" val="33377117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466842173"/>
                  </a:ext>
                </a:extLst>
              </a:tr>
              <a:tr h="535258">
                <a:tc>
                  <a:txBody>
                    <a:bodyPr/>
                    <a:lstStyle/>
                    <a:p>
                      <a:pPr algn="ctr"/>
                      <a:r>
                        <a:rPr lang="en-US" sz="2800" b="1" dirty="0" smtClean="0">
                          <a:solidFill>
                            <a:srgbClr val="00B050"/>
                          </a:solidFill>
                        </a:rPr>
                        <a:t>F</a:t>
                      </a:r>
                      <a:endParaRPr lang="ru-RU" sz="2800" b="1" dirty="0">
                        <a:solidFill>
                          <a:srgbClr val="00B050"/>
                        </a:solidFill>
                      </a:endParaRPr>
                    </a:p>
                  </a:txBody>
                  <a:tcPr/>
                </a:tc>
                <a:tc>
                  <a:txBody>
                    <a:bodyPr/>
                    <a:lstStyle/>
                    <a:p>
                      <a:pPr algn="ctr"/>
                      <a:r>
                        <a:rPr lang="en-US" sz="2800" dirty="0" smtClean="0"/>
                        <a:t>0</a:t>
                      </a:r>
                      <a:endParaRPr lang="ru-RU" sz="2800" dirty="0"/>
                    </a:p>
                  </a:txBody>
                  <a:tcPr/>
                </a:tc>
                <a:tc>
                  <a:txBody>
                    <a:bodyPr/>
                    <a:lstStyle/>
                    <a:p>
                      <a:pPr algn="ctr"/>
                      <a:r>
                        <a:rPr lang="en-US" sz="2800" dirty="0" smtClean="0"/>
                        <a:t>9</a:t>
                      </a:r>
                      <a:endParaRPr lang="ru-RU" sz="2800" dirty="0"/>
                    </a:p>
                  </a:txBody>
                  <a:tcPr/>
                </a:tc>
                <a:tc>
                  <a:txBody>
                    <a:bodyPr/>
                    <a:lstStyle/>
                    <a:p>
                      <a:pPr algn="ctr"/>
                      <a:r>
                        <a:rPr lang="be-BY" sz="2800" dirty="0" smtClean="0"/>
                        <a:t>5</a:t>
                      </a:r>
                      <a:endParaRPr lang="ru-RU" sz="2800" dirty="0"/>
                    </a:p>
                  </a:txBody>
                  <a:tcPr/>
                </a:tc>
                <a:tc>
                  <a:txBody>
                    <a:bodyPr/>
                    <a:lstStyle/>
                    <a:p>
                      <a:pPr algn="ctr"/>
                      <a:r>
                        <a:rPr lang="en-US" sz="2800" dirty="0" smtClean="0"/>
                        <a:t>8</a:t>
                      </a:r>
                      <a:endParaRPr lang="ru-RU" sz="2800" dirty="0"/>
                    </a:p>
                  </a:txBody>
                  <a:tcPr/>
                </a:tc>
                <a:tc>
                  <a:txBody>
                    <a:bodyPr/>
                    <a:lstStyle/>
                    <a:p>
                      <a:pPr algn="ctr"/>
                      <a:r>
                        <a:rPr lang="en-US" sz="2800" dirty="0" smtClean="0"/>
                        <a:t>7</a:t>
                      </a:r>
                      <a:endParaRPr lang="ru-RU" sz="2800" dirty="0"/>
                    </a:p>
                  </a:txBody>
                  <a:tcPr/>
                </a:tc>
                <a:extLst>
                  <a:ext uri="{0D108BD9-81ED-4DB2-BD59-A6C34878D82A}">
                    <a16:rowId xmlns:a16="http://schemas.microsoft.com/office/drawing/2014/main" val="142533529"/>
                  </a:ext>
                </a:extLst>
              </a:tr>
            </a:tbl>
          </a:graphicData>
        </a:graphic>
      </p:graphicFrame>
      <p:cxnSp>
        <p:nvCxnSpPr>
          <p:cNvPr id="10" name="Прямая со стрелкой 9"/>
          <p:cNvCxnSpPr>
            <a:stCxn id="3" idx="6"/>
            <a:endCxn id="6" idx="2"/>
          </p:cNvCxnSpPr>
          <p:nvPr/>
        </p:nvCxnSpPr>
        <p:spPr>
          <a:xfrm>
            <a:off x="2471778" y="968430"/>
            <a:ext cx="100270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a:stCxn id="8" idx="0"/>
            <a:endCxn id="3" idx="4"/>
          </p:cNvCxnSpPr>
          <p:nvPr/>
        </p:nvCxnSpPr>
        <p:spPr>
          <a:xfrm flipV="1">
            <a:off x="2147742" y="1292466"/>
            <a:ext cx="0" cy="120229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a:stCxn id="6" idx="4"/>
            <a:endCxn id="5" idx="0"/>
          </p:cNvCxnSpPr>
          <p:nvPr/>
        </p:nvCxnSpPr>
        <p:spPr>
          <a:xfrm>
            <a:off x="3798516" y="1292466"/>
            <a:ext cx="0" cy="122131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5" idx="2"/>
            <a:endCxn id="8" idx="6"/>
          </p:cNvCxnSpPr>
          <p:nvPr/>
        </p:nvCxnSpPr>
        <p:spPr>
          <a:xfrm flipH="1" flipV="1">
            <a:off x="2471778" y="2818800"/>
            <a:ext cx="1002702" cy="190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a:stCxn id="5" idx="1"/>
            <a:endCxn id="3" idx="5"/>
          </p:cNvCxnSpPr>
          <p:nvPr/>
        </p:nvCxnSpPr>
        <p:spPr>
          <a:xfrm flipH="1" flipV="1">
            <a:off x="2376870" y="1197558"/>
            <a:ext cx="1192518" cy="14111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stCxn id="7" idx="1"/>
            <a:endCxn id="6" idx="6"/>
          </p:cNvCxnSpPr>
          <p:nvPr/>
        </p:nvCxnSpPr>
        <p:spPr>
          <a:xfrm flipH="1" flipV="1">
            <a:off x="4122552" y="968430"/>
            <a:ext cx="703590" cy="69159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a:stCxn id="5" idx="6"/>
            <a:endCxn id="7" idx="3"/>
          </p:cNvCxnSpPr>
          <p:nvPr/>
        </p:nvCxnSpPr>
        <p:spPr>
          <a:xfrm flipV="1">
            <a:off x="4122552" y="2118279"/>
            <a:ext cx="703590" cy="71953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Скругленная соединительная линия 16"/>
          <p:cNvCxnSpPr>
            <a:stCxn id="8" idx="4"/>
            <a:endCxn id="8" idx="2"/>
          </p:cNvCxnSpPr>
          <p:nvPr/>
        </p:nvCxnSpPr>
        <p:spPr>
          <a:xfrm rot="5400000" flipH="1">
            <a:off x="1823706" y="2818800"/>
            <a:ext cx="324036" cy="324036"/>
          </a:xfrm>
          <a:prstGeom prst="curvedConnector4">
            <a:avLst>
              <a:gd name="adj1" fmla="val -170800"/>
              <a:gd name="adj2" fmla="val 2708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2235998"/>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вал 2"/>
          <p:cNvSpPr/>
          <p:nvPr/>
        </p:nvSpPr>
        <p:spPr>
          <a:xfrm>
            <a:off x="1823706" y="644394"/>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0</a:t>
            </a:r>
            <a:endParaRPr lang="ru-RU" sz="3200" dirty="0">
              <a:solidFill>
                <a:schemeClr val="bg1"/>
              </a:solidFill>
            </a:endParaRPr>
          </a:p>
        </p:txBody>
      </p:sp>
      <p:sp>
        <p:nvSpPr>
          <p:cNvPr id="5" name="Овал 4"/>
          <p:cNvSpPr/>
          <p:nvPr/>
        </p:nvSpPr>
        <p:spPr>
          <a:xfrm>
            <a:off x="3474480" y="2513778"/>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3</a:t>
            </a:r>
            <a:endParaRPr lang="ru-RU" sz="3200" dirty="0">
              <a:solidFill>
                <a:schemeClr val="bg1"/>
              </a:solidFill>
            </a:endParaRPr>
          </a:p>
        </p:txBody>
      </p:sp>
      <p:sp>
        <p:nvSpPr>
          <p:cNvPr id="6" name="Овал 5"/>
          <p:cNvSpPr/>
          <p:nvPr/>
        </p:nvSpPr>
        <p:spPr>
          <a:xfrm>
            <a:off x="3474480" y="644394"/>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1</a:t>
            </a:r>
            <a:endParaRPr lang="ru-RU" sz="3200" dirty="0">
              <a:solidFill>
                <a:schemeClr val="bg1"/>
              </a:solidFill>
            </a:endParaRPr>
          </a:p>
        </p:txBody>
      </p:sp>
      <p:sp>
        <p:nvSpPr>
          <p:cNvPr id="7" name="Овал 6"/>
          <p:cNvSpPr/>
          <p:nvPr/>
        </p:nvSpPr>
        <p:spPr>
          <a:xfrm>
            <a:off x="4731234" y="1565115"/>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2</a:t>
            </a:r>
            <a:endParaRPr lang="ru-RU" sz="3200" dirty="0">
              <a:solidFill>
                <a:schemeClr val="bg1"/>
              </a:solidFill>
            </a:endParaRPr>
          </a:p>
        </p:txBody>
      </p:sp>
      <p:sp>
        <p:nvSpPr>
          <p:cNvPr id="8" name="Овал 7"/>
          <p:cNvSpPr/>
          <p:nvPr/>
        </p:nvSpPr>
        <p:spPr>
          <a:xfrm>
            <a:off x="1823706" y="2494764"/>
            <a:ext cx="648072" cy="648072"/>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bg1"/>
                </a:solidFill>
              </a:rPr>
              <a:t>4</a:t>
            </a:r>
            <a:endParaRPr lang="ru-RU" sz="3200" dirty="0">
              <a:solidFill>
                <a:schemeClr val="bg1"/>
              </a:solidFill>
            </a:endParaRPr>
          </a:p>
        </p:txBody>
      </p:sp>
      <p:graphicFrame>
        <p:nvGraphicFramePr>
          <p:cNvPr id="9" name="Таблица 8"/>
          <p:cNvGraphicFramePr>
            <a:graphicFrameLocks noGrp="1"/>
          </p:cNvGraphicFramePr>
          <p:nvPr>
            <p:extLst>
              <p:ext uri="{D42A27DB-BD31-4B8C-83A1-F6EECF244321}">
                <p14:modId xmlns:p14="http://schemas.microsoft.com/office/powerpoint/2010/main" val="3009927424"/>
              </p:ext>
            </p:extLst>
          </p:nvPr>
        </p:nvGraphicFramePr>
        <p:xfrm>
          <a:off x="6312024" y="1620186"/>
          <a:ext cx="3456384" cy="4817322"/>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84400785"/>
                    </a:ext>
                  </a:extLst>
                </a:gridCol>
                <a:gridCol w="576064">
                  <a:extLst>
                    <a:ext uri="{9D8B030D-6E8A-4147-A177-3AD203B41FA5}">
                      <a16:colId xmlns:a16="http://schemas.microsoft.com/office/drawing/2014/main" val="2720675779"/>
                    </a:ext>
                  </a:extLst>
                </a:gridCol>
                <a:gridCol w="576064">
                  <a:extLst>
                    <a:ext uri="{9D8B030D-6E8A-4147-A177-3AD203B41FA5}">
                      <a16:colId xmlns:a16="http://schemas.microsoft.com/office/drawing/2014/main" val="2680956268"/>
                    </a:ext>
                  </a:extLst>
                </a:gridCol>
                <a:gridCol w="576064">
                  <a:extLst>
                    <a:ext uri="{9D8B030D-6E8A-4147-A177-3AD203B41FA5}">
                      <a16:colId xmlns:a16="http://schemas.microsoft.com/office/drawing/2014/main" val="4106968370"/>
                    </a:ext>
                  </a:extLst>
                </a:gridCol>
                <a:gridCol w="576064">
                  <a:extLst>
                    <a:ext uri="{9D8B030D-6E8A-4147-A177-3AD203B41FA5}">
                      <a16:colId xmlns:a16="http://schemas.microsoft.com/office/drawing/2014/main" val="462314499"/>
                    </a:ext>
                  </a:extLst>
                </a:gridCol>
                <a:gridCol w="576064">
                  <a:extLst>
                    <a:ext uri="{9D8B030D-6E8A-4147-A177-3AD203B41FA5}">
                      <a16:colId xmlns:a16="http://schemas.microsoft.com/office/drawing/2014/main" val="671687339"/>
                    </a:ext>
                  </a:extLst>
                </a:gridCol>
              </a:tblGrid>
              <a:tr h="535258">
                <a:tc gridSpan="2">
                  <a:txBody>
                    <a:bodyPr/>
                    <a:lstStyle/>
                    <a:p>
                      <a:pPr algn="ctr"/>
                      <a:r>
                        <a:rPr lang="en-US" sz="2800" b="1" dirty="0" smtClean="0">
                          <a:solidFill>
                            <a:srgbClr val="00B050"/>
                          </a:solidFill>
                        </a:rPr>
                        <a:t>t </a:t>
                      </a:r>
                      <a:r>
                        <a:rPr lang="en-US" sz="2800" b="1" dirty="0" smtClean="0">
                          <a:solidFill>
                            <a:schemeClr val="tx1"/>
                          </a:solidFill>
                        </a:rPr>
                        <a:t>= </a:t>
                      </a:r>
                      <a:r>
                        <a:rPr lang="en-US" sz="2800" dirty="0" smtClean="0"/>
                        <a:t>10</a:t>
                      </a:r>
                      <a:endParaRPr lang="ru-RU" sz="2800" dirty="0"/>
                    </a:p>
                  </a:txBody>
                  <a:tcPr/>
                </a:tc>
                <a:tc hMerge="1">
                  <a:txBody>
                    <a:bodyPr/>
                    <a:lstStyle/>
                    <a:p>
                      <a:pPr algn="ctr"/>
                      <a:endParaRPr lang="ru-RU" sz="2400" dirty="0"/>
                    </a:p>
                  </a:txBody>
                  <a:tcPr/>
                </a:tc>
                <a:tc>
                  <a:txBody>
                    <a:bodyPr/>
                    <a:lstStyle/>
                    <a:p>
                      <a:pPr algn="ctr"/>
                      <a:endParaRPr lang="ru-RU" sz="28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52744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11828262"/>
                  </a:ext>
                </a:extLst>
              </a:tr>
              <a:tr h="535258">
                <a:tc>
                  <a:txBody>
                    <a:bodyPr/>
                    <a:lstStyle/>
                    <a:p>
                      <a:pPr algn="ctr"/>
                      <a:r>
                        <a:rPr lang="en-US" sz="2800" b="1" dirty="0" smtClean="0">
                          <a:solidFill>
                            <a:srgbClr val="00B050"/>
                          </a:solidFill>
                        </a:rPr>
                        <a:t>C</a:t>
                      </a:r>
                      <a:endParaRPr lang="ru-RU" sz="2800" b="1" dirty="0">
                        <a:solidFill>
                          <a:srgbClr val="00B050"/>
                        </a:solidFill>
                      </a:endParaRPr>
                    </a:p>
                  </a:txBody>
                  <a:tcPr/>
                </a:tc>
                <a:tc>
                  <a:txBody>
                    <a:bodyPr/>
                    <a:lstStyle/>
                    <a:p>
                      <a:pPr algn="ctr"/>
                      <a:r>
                        <a:rPr lang="en-US" sz="2800" dirty="0" smtClean="0"/>
                        <a:t>B</a:t>
                      </a:r>
                      <a:endParaRPr lang="ru-RU" sz="2800" dirty="0"/>
                    </a:p>
                  </a:txBody>
                  <a:tcPr/>
                </a:tc>
                <a:tc>
                  <a:txBody>
                    <a:bodyPr/>
                    <a:lstStyle/>
                    <a:p>
                      <a:pPr algn="ctr"/>
                      <a:r>
                        <a:rPr lang="en-US" sz="2800" dirty="0" smtClean="0"/>
                        <a:t>B</a:t>
                      </a:r>
                      <a:endParaRPr lang="ru-RU" sz="2800" dirty="0"/>
                    </a:p>
                  </a:txBody>
                  <a:tcPr/>
                </a:tc>
                <a:tc>
                  <a:txBody>
                    <a:bodyPr/>
                    <a:lstStyle/>
                    <a:p>
                      <a:pPr algn="ctr"/>
                      <a:r>
                        <a:rPr lang="en-US" sz="2800" dirty="0" smtClean="0"/>
                        <a:t>B</a:t>
                      </a:r>
                      <a:endParaRPr lang="ru-RU" sz="2800" dirty="0"/>
                    </a:p>
                  </a:txBody>
                  <a:tcPr/>
                </a:tc>
                <a:tc>
                  <a:txBody>
                    <a:bodyPr/>
                    <a:lstStyle/>
                    <a:p>
                      <a:pPr algn="ctr"/>
                      <a:r>
                        <a:rPr lang="en-US" sz="2800" dirty="0" smtClean="0"/>
                        <a:t>B</a:t>
                      </a:r>
                      <a:endParaRPr lang="ru-RU" sz="2800" dirty="0"/>
                    </a:p>
                  </a:txBody>
                  <a:tcPr/>
                </a:tc>
                <a:tc>
                  <a:txBody>
                    <a:bodyPr/>
                    <a:lstStyle/>
                    <a:p>
                      <a:pPr algn="ctr"/>
                      <a:r>
                        <a:rPr lang="en-US" sz="2800" dirty="0" smtClean="0"/>
                        <a:t>B</a:t>
                      </a:r>
                      <a:endParaRPr lang="ru-RU" sz="2800" dirty="0"/>
                    </a:p>
                  </a:txBody>
                  <a:tcPr/>
                </a:tc>
                <a:extLst>
                  <a:ext uri="{0D108BD9-81ED-4DB2-BD59-A6C34878D82A}">
                    <a16:rowId xmlns:a16="http://schemas.microsoft.com/office/drawing/2014/main" val="2405114374"/>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49772446"/>
                  </a:ext>
                </a:extLst>
              </a:tr>
              <a:tr h="535258">
                <a:tc>
                  <a:txBody>
                    <a:bodyPr/>
                    <a:lstStyle/>
                    <a:p>
                      <a:pPr algn="ctr"/>
                      <a:r>
                        <a:rPr lang="en-US" sz="2800" b="1" dirty="0" smtClean="0">
                          <a:solidFill>
                            <a:srgbClr val="00B050"/>
                          </a:solidFill>
                        </a:rPr>
                        <a:t>D</a:t>
                      </a:r>
                      <a:endParaRPr lang="ru-RU" sz="2800" b="1" dirty="0">
                        <a:solidFill>
                          <a:srgbClr val="00B050"/>
                        </a:solidFill>
                      </a:endParaRPr>
                    </a:p>
                  </a:txBody>
                  <a:tcPr/>
                </a:tc>
                <a:tc>
                  <a:txBody>
                    <a:bodyPr/>
                    <a:lstStyle/>
                    <a:p>
                      <a:pPr algn="ctr"/>
                      <a:r>
                        <a:rPr lang="be-BY" sz="2800" dirty="0" smtClean="0"/>
                        <a:t>1</a:t>
                      </a:r>
                      <a:endParaRPr lang="ru-RU" sz="2800" dirty="0"/>
                    </a:p>
                  </a:txBody>
                  <a:tcPr/>
                </a:tc>
                <a:tc>
                  <a:txBody>
                    <a:bodyPr/>
                    <a:lstStyle/>
                    <a:p>
                      <a:pPr algn="ctr"/>
                      <a:r>
                        <a:rPr lang="en-US" sz="2800" dirty="0" smtClean="0"/>
                        <a:t>2</a:t>
                      </a:r>
                      <a:endParaRPr lang="ru-RU" sz="2800" dirty="0"/>
                    </a:p>
                  </a:txBody>
                  <a:tcPr/>
                </a:tc>
                <a:tc>
                  <a:txBody>
                    <a:bodyPr/>
                    <a:lstStyle/>
                    <a:p>
                      <a:pPr algn="ctr"/>
                      <a:r>
                        <a:rPr lang="ru-RU" sz="2800" dirty="0" smtClean="0"/>
                        <a:t>4</a:t>
                      </a:r>
                      <a:endParaRPr lang="ru-RU" sz="2800" dirty="0"/>
                    </a:p>
                  </a:txBody>
                  <a:tcPr/>
                </a:tc>
                <a:tc>
                  <a:txBody>
                    <a:bodyPr/>
                    <a:lstStyle/>
                    <a:p>
                      <a:pPr algn="ctr"/>
                      <a:r>
                        <a:rPr lang="en-US" sz="2800" dirty="0" smtClean="0"/>
                        <a:t>3</a:t>
                      </a:r>
                      <a:endParaRPr lang="ru-RU" sz="2800" dirty="0"/>
                    </a:p>
                  </a:txBody>
                  <a:tcPr/>
                </a:tc>
                <a:tc>
                  <a:txBody>
                    <a:bodyPr/>
                    <a:lstStyle/>
                    <a:p>
                      <a:pPr algn="ctr"/>
                      <a:r>
                        <a:rPr lang="en-US" sz="2800" dirty="0" smtClean="0"/>
                        <a:t>6</a:t>
                      </a:r>
                      <a:endParaRPr lang="ru-RU" sz="2800" dirty="0"/>
                    </a:p>
                  </a:txBody>
                  <a:tcPr/>
                </a:tc>
                <a:extLst>
                  <a:ext uri="{0D108BD9-81ED-4DB2-BD59-A6C34878D82A}">
                    <a16:rowId xmlns:a16="http://schemas.microsoft.com/office/drawing/2014/main" val="3363471203"/>
                  </a:ext>
                </a:extLst>
              </a:tr>
              <a:tr h="535258">
                <a:tc>
                  <a:txBody>
                    <a:bodyPr/>
                    <a:lstStyle/>
                    <a:p>
                      <a:pPr algn="ctr"/>
                      <a:endParaRPr lang="ru-RU" sz="28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89870956"/>
                  </a:ext>
                </a:extLst>
              </a:tr>
              <a:tr h="535258">
                <a:tc>
                  <a:txBody>
                    <a:bodyPr/>
                    <a:lstStyle/>
                    <a:p>
                      <a:pPr algn="ctr"/>
                      <a:r>
                        <a:rPr lang="en-US" sz="2800" b="1" dirty="0" smtClean="0">
                          <a:solidFill>
                            <a:srgbClr val="00B050"/>
                          </a:solidFill>
                        </a:rPr>
                        <a:t>P</a:t>
                      </a:r>
                      <a:endParaRPr lang="ru-RU" sz="2800" b="1" dirty="0">
                        <a:solidFill>
                          <a:srgbClr val="00B050"/>
                        </a:solidFill>
                      </a:endParaRPr>
                    </a:p>
                  </a:txBody>
                  <a:tcPr/>
                </a:tc>
                <a:tc>
                  <a:txBody>
                    <a:bodyPr/>
                    <a:lstStyle/>
                    <a:p>
                      <a:pPr algn="ctr"/>
                      <a:r>
                        <a:rPr lang="en-US" sz="2800" dirty="0" smtClean="0"/>
                        <a:t>N</a:t>
                      </a:r>
                      <a:endParaRPr lang="ru-RU" sz="2800" dirty="0"/>
                    </a:p>
                  </a:txBody>
                  <a:tcPr/>
                </a:tc>
                <a:tc>
                  <a:txBody>
                    <a:bodyPr/>
                    <a:lstStyle/>
                    <a:p>
                      <a:pPr algn="ctr"/>
                      <a:r>
                        <a:rPr lang="en-US" sz="2800" dirty="0" smtClean="0"/>
                        <a:t>0</a:t>
                      </a:r>
                      <a:endParaRPr lang="ru-RU" sz="2800" dirty="0"/>
                    </a:p>
                  </a:txBody>
                  <a:tcPr/>
                </a:tc>
                <a:tc>
                  <a:txBody>
                    <a:bodyPr/>
                    <a:lstStyle/>
                    <a:p>
                      <a:pPr algn="ctr"/>
                      <a:r>
                        <a:rPr lang="ru-RU" sz="2800" dirty="0" smtClean="0"/>
                        <a:t>3</a:t>
                      </a:r>
                      <a:endParaRPr lang="ru-RU" sz="2800" dirty="0"/>
                    </a:p>
                  </a:txBody>
                  <a:tcPr/>
                </a:tc>
                <a:tc>
                  <a:txBody>
                    <a:bodyPr/>
                    <a:lstStyle/>
                    <a:p>
                      <a:pPr algn="ctr"/>
                      <a:r>
                        <a:rPr lang="en-US" sz="2800" dirty="0" smtClean="0"/>
                        <a:t>1</a:t>
                      </a:r>
                      <a:endParaRPr lang="ru-RU" sz="2800" dirty="0"/>
                    </a:p>
                  </a:txBody>
                  <a:tcPr/>
                </a:tc>
                <a:tc>
                  <a:txBody>
                    <a:bodyPr/>
                    <a:lstStyle/>
                    <a:p>
                      <a:pPr algn="ctr"/>
                      <a:r>
                        <a:rPr lang="en-US" sz="2800" dirty="0" smtClean="0"/>
                        <a:t>3</a:t>
                      </a:r>
                      <a:endParaRPr lang="ru-RU" sz="2800" dirty="0"/>
                    </a:p>
                  </a:txBody>
                  <a:tcPr/>
                </a:tc>
                <a:extLst>
                  <a:ext uri="{0D108BD9-81ED-4DB2-BD59-A6C34878D82A}">
                    <a16:rowId xmlns:a16="http://schemas.microsoft.com/office/drawing/2014/main" val="3337711776"/>
                  </a:ext>
                </a:extLst>
              </a:tr>
              <a:tr h="535258">
                <a:tc>
                  <a:txBody>
                    <a:bodyPr/>
                    <a:lstStyle/>
                    <a:p>
                      <a:pPr algn="ctr"/>
                      <a:endParaRPr lang="ru-RU" sz="28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466842173"/>
                  </a:ext>
                </a:extLst>
              </a:tr>
              <a:tr h="535258">
                <a:tc>
                  <a:txBody>
                    <a:bodyPr/>
                    <a:lstStyle/>
                    <a:p>
                      <a:pPr algn="ctr"/>
                      <a:r>
                        <a:rPr lang="en-US" sz="2800" b="1" dirty="0" smtClean="0">
                          <a:solidFill>
                            <a:srgbClr val="00B050"/>
                          </a:solidFill>
                        </a:rPr>
                        <a:t>F</a:t>
                      </a:r>
                      <a:endParaRPr lang="ru-RU" sz="2800" b="1" dirty="0">
                        <a:solidFill>
                          <a:srgbClr val="00B050"/>
                        </a:solidFill>
                      </a:endParaRPr>
                    </a:p>
                  </a:txBody>
                  <a:tcPr/>
                </a:tc>
                <a:tc>
                  <a:txBody>
                    <a:bodyPr/>
                    <a:lstStyle/>
                    <a:p>
                      <a:pPr algn="ctr"/>
                      <a:r>
                        <a:rPr lang="en-US" sz="2800" dirty="0" smtClean="0"/>
                        <a:t>10</a:t>
                      </a:r>
                      <a:endParaRPr lang="ru-RU" sz="2800" dirty="0"/>
                    </a:p>
                  </a:txBody>
                  <a:tcPr/>
                </a:tc>
                <a:tc>
                  <a:txBody>
                    <a:bodyPr/>
                    <a:lstStyle/>
                    <a:p>
                      <a:pPr algn="ctr"/>
                      <a:r>
                        <a:rPr lang="en-US" sz="2800" dirty="0" smtClean="0"/>
                        <a:t>9</a:t>
                      </a:r>
                      <a:endParaRPr lang="ru-RU" sz="2800" dirty="0"/>
                    </a:p>
                  </a:txBody>
                  <a:tcPr/>
                </a:tc>
                <a:tc>
                  <a:txBody>
                    <a:bodyPr/>
                    <a:lstStyle/>
                    <a:p>
                      <a:pPr algn="ctr"/>
                      <a:r>
                        <a:rPr lang="be-BY" sz="2800" dirty="0" smtClean="0"/>
                        <a:t>5</a:t>
                      </a:r>
                      <a:endParaRPr lang="ru-RU" sz="2800" dirty="0"/>
                    </a:p>
                  </a:txBody>
                  <a:tcPr/>
                </a:tc>
                <a:tc>
                  <a:txBody>
                    <a:bodyPr/>
                    <a:lstStyle/>
                    <a:p>
                      <a:pPr algn="ctr"/>
                      <a:r>
                        <a:rPr lang="en-US" sz="2800" dirty="0" smtClean="0"/>
                        <a:t>8</a:t>
                      </a:r>
                      <a:endParaRPr lang="ru-RU" sz="2800" dirty="0"/>
                    </a:p>
                  </a:txBody>
                  <a:tcPr/>
                </a:tc>
                <a:tc>
                  <a:txBody>
                    <a:bodyPr/>
                    <a:lstStyle/>
                    <a:p>
                      <a:pPr algn="ctr"/>
                      <a:r>
                        <a:rPr lang="en-US" sz="2800" dirty="0" smtClean="0"/>
                        <a:t>7</a:t>
                      </a:r>
                      <a:endParaRPr lang="ru-RU" sz="2800" dirty="0"/>
                    </a:p>
                  </a:txBody>
                  <a:tcPr/>
                </a:tc>
                <a:extLst>
                  <a:ext uri="{0D108BD9-81ED-4DB2-BD59-A6C34878D82A}">
                    <a16:rowId xmlns:a16="http://schemas.microsoft.com/office/drawing/2014/main" val="142533529"/>
                  </a:ext>
                </a:extLst>
              </a:tr>
            </a:tbl>
          </a:graphicData>
        </a:graphic>
      </p:graphicFrame>
      <p:cxnSp>
        <p:nvCxnSpPr>
          <p:cNvPr id="10" name="Прямая со стрелкой 9"/>
          <p:cNvCxnSpPr>
            <a:stCxn id="3" idx="6"/>
            <a:endCxn id="6" idx="2"/>
          </p:cNvCxnSpPr>
          <p:nvPr/>
        </p:nvCxnSpPr>
        <p:spPr>
          <a:xfrm>
            <a:off x="2471778" y="968430"/>
            <a:ext cx="100270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a:stCxn id="8" idx="0"/>
            <a:endCxn id="3" idx="4"/>
          </p:cNvCxnSpPr>
          <p:nvPr/>
        </p:nvCxnSpPr>
        <p:spPr>
          <a:xfrm flipV="1">
            <a:off x="2147742" y="1292466"/>
            <a:ext cx="0" cy="120229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a:stCxn id="6" idx="4"/>
            <a:endCxn id="5" idx="0"/>
          </p:cNvCxnSpPr>
          <p:nvPr/>
        </p:nvCxnSpPr>
        <p:spPr>
          <a:xfrm>
            <a:off x="3798516" y="1292466"/>
            <a:ext cx="0" cy="122131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5" idx="2"/>
            <a:endCxn id="8" idx="6"/>
          </p:cNvCxnSpPr>
          <p:nvPr/>
        </p:nvCxnSpPr>
        <p:spPr>
          <a:xfrm flipH="1" flipV="1">
            <a:off x="2471778" y="2818800"/>
            <a:ext cx="1002702" cy="190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a:stCxn id="5" idx="1"/>
            <a:endCxn id="3" idx="5"/>
          </p:cNvCxnSpPr>
          <p:nvPr/>
        </p:nvCxnSpPr>
        <p:spPr>
          <a:xfrm flipH="1" flipV="1">
            <a:off x="2376870" y="1197558"/>
            <a:ext cx="1192518" cy="14111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stCxn id="7" idx="1"/>
            <a:endCxn id="6" idx="6"/>
          </p:cNvCxnSpPr>
          <p:nvPr/>
        </p:nvCxnSpPr>
        <p:spPr>
          <a:xfrm flipH="1" flipV="1">
            <a:off x="4122552" y="968430"/>
            <a:ext cx="703590" cy="69159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a:stCxn id="5" idx="6"/>
            <a:endCxn id="7" idx="3"/>
          </p:cNvCxnSpPr>
          <p:nvPr/>
        </p:nvCxnSpPr>
        <p:spPr>
          <a:xfrm flipV="1">
            <a:off x="4122552" y="2118279"/>
            <a:ext cx="703590" cy="71953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Скругленная соединительная линия 16"/>
          <p:cNvCxnSpPr>
            <a:stCxn id="8" idx="4"/>
            <a:endCxn id="8" idx="2"/>
          </p:cNvCxnSpPr>
          <p:nvPr/>
        </p:nvCxnSpPr>
        <p:spPr>
          <a:xfrm rot="5400000" flipH="1">
            <a:off x="1823706" y="2818800"/>
            <a:ext cx="324036" cy="324036"/>
          </a:xfrm>
          <a:prstGeom prst="curvedConnector4">
            <a:avLst>
              <a:gd name="adj1" fmla="val -170800"/>
              <a:gd name="adj2" fmla="val 2708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6960823"/>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вал 2"/>
          <p:cNvSpPr/>
          <p:nvPr/>
        </p:nvSpPr>
        <p:spPr>
          <a:xfrm>
            <a:off x="1991544" y="895689"/>
            <a:ext cx="1076734" cy="1076734"/>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5400" dirty="0" smtClean="0">
                <a:solidFill>
                  <a:schemeClr val="bg1"/>
                </a:solidFill>
              </a:rPr>
              <a:t>0</a:t>
            </a:r>
            <a:endParaRPr lang="ru-RU" sz="5400" dirty="0">
              <a:solidFill>
                <a:schemeClr val="bg1"/>
              </a:solidFill>
            </a:endParaRPr>
          </a:p>
        </p:txBody>
      </p:sp>
      <p:sp>
        <p:nvSpPr>
          <p:cNvPr id="5" name="Овал 4"/>
          <p:cNvSpPr/>
          <p:nvPr/>
        </p:nvSpPr>
        <p:spPr>
          <a:xfrm>
            <a:off x="6999486" y="3443427"/>
            <a:ext cx="1076734" cy="1076734"/>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5400" dirty="0" smtClean="0">
                <a:solidFill>
                  <a:schemeClr val="bg1"/>
                </a:solidFill>
              </a:rPr>
              <a:t>3</a:t>
            </a:r>
            <a:endParaRPr lang="ru-RU" sz="5400" dirty="0">
              <a:solidFill>
                <a:schemeClr val="bg1"/>
              </a:solidFill>
            </a:endParaRPr>
          </a:p>
        </p:txBody>
      </p:sp>
      <p:sp>
        <p:nvSpPr>
          <p:cNvPr id="6" name="Овал 5"/>
          <p:cNvSpPr/>
          <p:nvPr/>
        </p:nvSpPr>
        <p:spPr>
          <a:xfrm>
            <a:off x="6999486" y="876675"/>
            <a:ext cx="1076734" cy="1076734"/>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5400" dirty="0" smtClean="0">
                <a:solidFill>
                  <a:schemeClr val="bg1"/>
                </a:solidFill>
              </a:rPr>
              <a:t>1</a:t>
            </a:r>
            <a:endParaRPr lang="ru-RU" sz="5400" dirty="0">
              <a:solidFill>
                <a:schemeClr val="bg1"/>
              </a:solidFill>
            </a:endParaRPr>
          </a:p>
        </p:txBody>
      </p:sp>
      <p:sp>
        <p:nvSpPr>
          <p:cNvPr id="7" name="Овал 6"/>
          <p:cNvSpPr/>
          <p:nvPr/>
        </p:nvSpPr>
        <p:spPr>
          <a:xfrm>
            <a:off x="9264352" y="2002674"/>
            <a:ext cx="1076734" cy="1076734"/>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5400" dirty="0" smtClean="0">
                <a:solidFill>
                  <a:schemeClr val="bg1"/>
                </a:solidFill>
              </a:rPr>
              <a:t>2</a:t>
            </a:r>
            <a:endParaRPr lang="ru-RU" sz="5400" dirty="0">
              <a:solidFill>
                <a:schemeClr val="bg1"/>
              </a:solidFill>
            </a:endParaRPr>
          </a:p>
        </p:txBody>
      </p:sp>
      <p:sp>
        <p:nvSpPr>
          <p:cNvPr id="8" name="Овал 7"/>
          <p:cNvSpPr/>
          <p:nvPr/>
        </p:nvSpPr>
        <p:spPr>
          <a:xfrm>
            <a:off x="1991544" y="3443427"/>
            <a:ext cx="1076734" cy="1076734"/>
          </a:xfrm>
          <a:prstGeom prst="ellipse">
            <a:avLst/>
          </a:prstGeom>
          <a:solidFill>
            <a:schemeClr val="accent6">
              <a:lumMod val="5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5400" dirty="0" smtClean="0">
                <a:solidFill>
                  <a:schemeClr val="bg1"/>
                </a:solidFill>
              </a:rPr>
              <a:t>4</a:t>
            </a:r>
            <a:endParaRPr lang="ru-RU" sz="5400" dirty="0">
              <a:solidFill>
                <a:schemeClr val="bg1"/>
              </a:solidFill>
            </a:endParaRPr>
          </a:p>
        </p:txBody>
      </p:sp>
      <p:graphicFrame>
        <p:nvGraphicFramePr>
          <p:cNvPr id="9" name="Таблица 8"/>
          <p:cNvGraphicFramePr>
            <a:graphicFrameLocks noGrp="1"/>
          </p:cNvGraphicFramePr>
          <p:nvPr>
            <p:extLst>
              <p:ext uri="{D42A27DB-BD31-4B8C-83A1-F6EECF244321}">
                <p14:modId xmlns:p14="http://schemas.microsoft.com/office/powerpoint/2010/main" val="1089900546"/>
              </p:ext>
            </p:extLst>
          </p:nvPr>
        </p:nvGraphicFramePr>
        <p:xfrm>
          <a:off x="3050276" y="5428027"/>
          <a:ext cx="6647484" cy="1039314"/>
        </p:xfrm>
        <a:graphic>
          <a:graphicData uri="http://schemas.openxmlformats.org/drawingml/2006/table">
            <a:tbl>
              <a:tblPr firstRow="1" bandRow="1">
                <a:tableStyleId>{5940675A-B579-460E-94D1-54222C63F5DA}</a:tableStyleId>
              </a:tblPr>
              <a:tblGrid>
                <a:gridCol w="1107914">
                  <a:extLst>
                    <a:ext uri="{9D8B030D-6E8A-4147-A177-3AD203B41FA5}">
                      <a16:colId xmlns:a16="http://schemas.microsoft.com/office/drawing/2014/main" val="184400785"/>
                    </a:ext>
                  </a:extLst>
                </a:gridCol>
                <a:gridCol w="1107914">
                  <a:extLst>
                    <a:ext uri="{9D8B030D-6E8A-4147-A177-3AD203B41FA5}">
                      <a16:colId xmlns:a16="http://schemas.microsoft.com/office/drawing/2014/main" val="2720675779"/>
                    </a:ext>
                  </a:extLst>
                </a:gridCol>
                <a:gridCol w="1107914">
                  <a:extLst>
                    <a:ext uri="{9D8B030D-6E8A-4147-A177-3AD203B41FA5}">
                      <a16:colId xmlns:a16="http://schemas.microsoft.com/office/drawing/2014/main" val="2680956268"/>
                    </a:ext>
                  </a:extLst>
                </a:gridCol>
                <a:gridCol w="1107914">
                  <a:extLst>
                    <a:ext uri="{9D8B030D-6E8A-4147-A177-3AD203B41FA5}">
                      <a16:colId xmlns:a16="http://schemas.microsoft.com/office/drawing/2014/main" val="4106968370"/>
                    </a:ext>
                  </a:extLst>
                </a:gridCol>
                <a:gridCol w="1107914">
                  <a:extLst>
                    <a:ext uri="{9D8B030D-6E8A-4147-A177-3AD203B41FA5}">
                      <a16:colId xmlns:a16="http://schemas.microsoft.com/office/drawing/2014/main" val="462314499"/>
                    </a:ext>
                  </a:extLst>
                </a:gridCol>
                <a:gridCol w="1107914">
                  <a:extLst>
                    <a:ext uri="{9D8B030D-6E8A-4147-A177-3AD203B41FA5}">
                      <a16:colId xmlns:a16="http://schemas.microsoft.com/office/drawing/2014/main" val="671687339"/>
                    </a:ext>
                  </a:extLst>
                </a:gridCol>
              </a:tblGrid>
              <a:tr h="1039314">
                <a:tc>
                  <a:txBody>
                    <a:bodyPr/>
                    <a:lstStyle/>
                    <a:p>
                      <a:pPr algn="ctr"/>
                      <a:r>
                        <a:rPr lang="en-US" sz="5400" b="1" dirty="0" smtClean="0">
                          <a:solidFill>
                            <a:srgbClr val="00B050"/>
                          </a:solidFill>
                        </a:rPr>
                        <a:t>P</a:t>
                      </a:r>
                      <a:endParaRPr lang="ru-RU" sz="5400" b="1" dirty="0">
                        <a:solidFill>
                          <a:srgbClr val="00B050"/>
                        </a:solidFill>
                      </a:endParaRPr>
                    </a:p>
                  </a:txBody>
                  <a:tcPr/>
                </a:tc>
                <a:tc>
                  <a:txBody>
                    <a:bodyPr/>
                    <a:lstStyle/>
                    <a:p>
                      <a:pPr algn="ctr"/>
                      <a:r>
                        <a:rPr lang="en-US" sz="5400" dirty="0" smtClean="0"/>
                        <a:t>N</a:t>
                      </a:r>
                      <a:endParaRPr lang="ru-RU" sz="5400" dirty="0"/>
                    </a:p>
                  </a:txBody>
                  <a:tcPr/>
                </a:tc>
                <a:tc>
                  <a:txBody>
                    <a:bodyPr/>
                    <a:lstStyle/>
                    <a:p>
                      <a:pPr algn="ctr"/>
                      <a:r>
                        <a:rPr lang="en-US" sz="5400" dirty="0" smtClean="0"/>
                        <a:t>0</a:t>
                      </a:r>
                      <a:endParaRPr lang="ru-RU" sz="5400" dirty="0"/>
                    </a:p>
                  </a:txBody>
                  <a:tcPr/>
                </a:tc>
                <a:tc>
                  <a:txBody>
                    <a:bodyPr/>
                    <a:lstStyle/>
                    <a:p>
                      <a:pPr algn="ctr"/>
                      <a:r>
                        <a:rPr lang="ru-RU" sz="5400" dirty="0" smtClean="0"/>
                        <a:t>3</a:t>
                      </a:r>
                      <a:endParaRPr lang="ru-RU" sz="5400" dirty="0"/>
                    </a:p>
                  </a:txBody>
                  <a:tcPr/>
                </a:tc>
                <a:tc>
                  <a:txBody>
                    <a:bodyPr/>
                    <a:lstStyle/>
                    <a:p>
                      <a:pPr algn="ctr"/>
                      <a:r>
                        <a:rPr lang="en-US" sz="5400" dirty="0" smtClean="0"/>
                        <a:t>1</a:t>
                      </a:r>
                      <a:endParaRPr lang="ru-RU" sz="5400" dirty="0"/>
                    </a:p>
                  </a:txBody>
                  <a:tcPr/>
                </a:tc>
                <a:tc>
                  <a:txBody>
                    <a:bodyPr/>
                    <a:lstStyle/>
                    <a:p>
                      <a:pPr algn="ctr"/>
                      <a:r>
                        <a:rPr lang="en-US" sz="5400" dirty="0" smtClean="0"/>
                        <a:t>3</a:t>
                      </a:r>
                      <a:endParaRPr lang="ru-RU" sz="5400" dirty="0"/>
                    </a:p>
                  </a:txBody>
                  <a:tcPr/>
                </a:tc>
                <a:extLst>
                  <a:ext uri="{0D108BD9-81ED-4DB2-BD59-A6C34878D82A}">
                    <a16:rowId xmlns:a16="http://schemas.microsoft.com/office/drawing/2014/main" val="3337711776"/>
                  </a:ext>
                </a:extLst>
              </a:tr>
            </a:tbl>
          </a:graphicData>
        </a:graphic>
      </p:graphicFrame>
      <p:cxnSp>
        <p:nvCxnSpPr>
          <p:cNvPr id="10" name="Прямая со стрелкой 9"/>
          <p:cNvCxnSpPr>
            <a:stCxn id="3" idx="6"/>
            <a:endCxn id="6" idx="2"/>
          </p:cNvCxnSpPr>
          <p:nvPr/>
        </p:nvCxnSpPr>
        <p:spPr>
          <a:xfrm flipV="1">
            <a:off x="3068278" y="1415042"/>
            <a:ext cx="3931208" cy="190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a:stCxn id="6" idx="4"/>
            <a:endCxn id="5" idx="0"/>
          </p:cNvCxnSpPr>
          <p:nvPr/>
        </p:nvCxnSpPr>
        <p:spPr>
          <a:xfrm>
            <a:off x="7537853" y="1953409"/>
            <a:ext cx="0" cy="149001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5" idx="2"/>
            <a:endCxn id="8" idx="6"/>
          </p:cNvCxnSpPr>
          <p:nvPr/>
        </p:nvCxnSpPr>
        <p:spPr>
          <a:xfrm flipH="1">
            <a:off x="3068278" y="3981794"/>
            <a:ext cx="39312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a:stCxn id="5" idx="6"/>
            <a:endCxn id="7" idx="3"/>
          </p:cNvCxnSpPr>
          <p:nvPr/>
        </p:nvCxnSpPr>
        <p:spPr>
          <a:xfrm flipV="1">
            <a:off x="8076220" y="2921724"/>
            <a:ext cx="1345816" cy="106007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7560991"/>
      </p:ext>
    </p:extLst>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127448" y="404664"/>
            <a:ext cx="10081120" cy="5632311"/>
          </a:xfrm>
          <a:prstGeom prst="rect">
            <a:avLst/>
          </a:prstGeom>
        </p:spPr>
        <p:txBody>
          <a:bodyPr wrap="square">
            <a:spAutoFit/>
          </a:bodyPr>
          <a:lstStyle/>
          <a:p>
            <a:pPr indent="323850" algn="ctr"/>
            <a:r>
              <a:rPr lang="ru-RU" sz="2400" b="1" dirty="0">
                <a:solidFill>
                  <a:schemeClr val="accent6">
                    <a:lumMod val="75000"/>
                  </a:schemeClr>
                </a:solidFill>
                <a:ea typeface="Calibri" panose="020F0502020204030204" pitchFamily="34" charset="0"/>
                <a:cs typeface="Times New Roman" panose="02020603050405020304" pitchFamily="18" charset="0"/>
              </a:rPr>
              <a:t>Топологическая сортировка вершин графа</a:t>
            </a:r>
          </a:p>
          <a:p>
            <a:pPr indent="323850" algn="ctr"/>
            <a:endParaRPr lang="ru-RU" sz="2400" i="1" dirty="0">
              <a:ea typeface="Calibri" panose="020F0502020204030204" pitchFamily="34" charset="0"/>
              <a:cs typeface="Times New Roman" panose="02020603050405020304" pitchFamily="18" charset="0"/>
            </a:endParaRPr>
          </a:p>
          <a:p>
            <a:pPr indent="323850" algn="just"/>
            <a:r>
              <a:rPr lang="ru-RU" sz="2400" dirty="0">
                <a:ea typeface="Calibri" panose="020F0502020204030204" pitchFamily="34" charset="0"/>
                <a:cs typeface="Times New Roman" panose="02020603050405020304" pitchFamily="18" charset="0"/>
              </a:rPr>
              <a:t>Часто с помощью графов описывается некоторая последовательность связанных действий. Например, если поставить в соответствие каждой странице сайта вершину графа, а дуге – ссылку (возможность перехода) с одной страницу на другую, то такой граф будет отображать модель (карту) сайта.</a:t>
            </a:r>
          </a:p>
          <a:p>
            <a:pPr indent="323850" algn="just"/>
            <a:r>
              <a:rPr lang="ru-RU" sz="2400" dirty="0">
                <a:ea typeface="Calibri" panose="020F0502020204030204" pitchFamily="34" charset="0"/>
                <a:cs typeface="Times New Roman" panose="02020603050405020304" pitchFamily="18" charset="0"/>
              </a:rPr>
              <a:t>Другой пример: применение графов для описания проектов. Как правило, в этом случае вершинам графа соответствуют события проекта (завершение этапа), дугам – операции. Такой граф описывает комплекс связанных операций проекта. </a:t>
            </a:r>
          </a:p>
          <a:p>
            <a:pPr indent="323850" algn="just"/>
            <a:r>
              <a:rPr lang="ru-RU" sz="2400" dirty="0">
                <a:ea typeface="Calibri" panose="020F0502020204030204" pitchFamily="34" charset="0"/>
                <a:cs typeface="Times New Roman" panose="02020603050405020304" pitchFamily="18" charset="0"/>
              </a:rPr>
              <a:t>Если графы включают много связанных вершин, то модели, основанные на них, становятся трудно воспринимаемыми. В некоторых случаях вершины графа можно упорядочить таким образом, что вид графа становится более структурированным.</a:t>
            </a:r>
          </a:p>
        </p:txBody>
      </p:sp>
    </p:spTree>
    <p:extLst>
      <p:ext uri="{BB962C8B-B14F-4D97-AF65-F5344CB8AC3E}">
        <p14:creationId xmlns:p14="http://schemas.microsoft.com/office/powerpoint/2010/main" val="61558653"/>
      </p:ext>
    </p:extLst>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983432" y="404664"/>
            <a:ext cx="10441160" cy="5693866"/>
          </a:xfrm>
          <a:prstGeom prst="rect">
            <a:avLst/>
          </a:prstGeom>
        </p:spPr>
        <p:txBody>
          <a:bodyPr wrap="square">
            <a:spAutoFit/>
          </a:bodyPr>
          <a:lstStyle/>
          <a:p>
            <a:pPr indent="323850" algn="ctr"/>
            <a:r>
              <a:rPr lang="ru-RU" sz="2800" b="1" dirty="0">
                <a:solidFill>
                  <a:schemeClr val="accent6">
                    <a:lumMod val="75000"/>
                  </a:schemeClr>
                </a:solidFill>
                <a:ea typeface="Calibri" panose="020F0502020204030204" pitchFamily="34" charset="0"/>
                <a:cs typeface="Times New Roman" panose="02020603050405020304" pitchFamily="18" charset="0"/>
              </a:rPr>
              <a:t>Топологическая сортировка вершин графа</a:t>
            </a:r>
          </a:p>
          <a:p>
            <a:pPr algn="just"/>
            <a:endParaRPr lang="be-BY" sz="2400" dirty="0">
              <a:solidFill>
                <a:schemeClr val="accent6">
                  <a:lumMod val="75000"/>
                </a:schemeClr>
              </a:solidFill>
            </a:endParaRPr>
          </a:p>
          <a:p>
            <a:pPr algn="just"/>
            <a:r>
              <a:rPr lang="ru-RU" sz="2400" b="1" dirty="0">
                <a:solidFill>
                  <a:schemeClr val="accent6">
                    <a:lumMod val="75000"/>
                  </a:schemeClr>
                </a:solidFill>
                <a:cs typeface="Times New Roman" panose="02020603050405020304" pitchFamily="18" charset="0"/>
              </a:rPr>
              <a:t>Топологическая сортировка</a:t>
            </a:r>
            <a:r>
              <a:rPr lang="ru-RU" sz="2400" dirty="0">
                <a:solidFill>
                  <a:schemeClr val="accent6">
                    <a:lumMod val="75000"/>
                  </a:schemeClr>
                </a:solidFill>
                <a:cs typeface="Times New Roman" panose="02020603050405020304" pitchFamily="18" charset="0"/>
              </a:rPr>
              <a:t> </a:t>
            </a:r>
            <a:r>
              <a:rPr lang="ru-RU" sz="2400" dirty="0">
                <a:cs typeface="Times New Roman" panose="02020603050405020304" pitchFamily="18" charset="0"/>
              </a:rPr>
              <a:t>− это процедура упорядочивания вершин ориентированного графа, не имеющего циклов (ациклического графа). В результате топологической сортировки для вершин графа определяется такой порядок, что если их расположить на рисунке в соответствии с этим порядком сверху вниз, то дуги будут направлены только от верхних вершин к нижним. Обычно после выполнения топологической сортировки вершины переименовываются (перенумеровываются) в соответствии с полученным порядком. После такого переименования граф обладает свойством: начальная вершина каждой дуги имеет номер (имя) меньший, чем номер конечной вершины этой дуги.</a:t>
            </a:r>
            <a:endParaRPr lang="be-BY" sz="2400" dirty="0">
              <a:cs typeface="Times New Roman" panose="02020603050405020304" pitchFamily="18" charset="0"/>
            </a:endParaRPr>
          </a:p>
          <a:p>
            <a:pPr algn="just"/>
            <a:r>
              <a:rPr lang="ru-RU" sz="2400" dirty="0">
                <a:cs typeface="Times New Roman" panose="02020603050405020304" pitchFamily="18" charset="0"/>
              </a:rPr>
              <a:t>Наиболее известны два способа топологической сортировки графа: алгоритмы </a:t>
            </a:r>
            <a:r>
              <a:rPr lang="ru-RU" sz="2400" dirty="0" err="1">
                <a:cs typeface="Times New Roman" panose="02020603050405020304" pitchFamily="18" charset="0"/>
              </a:rPr>
              <a:t>Демукрона</a:t>
            </a:r>
            <a:r>
              <a:rPr lang="ru-RU" sz="2400" dirty="0">
                <a:cs typeface="Times New Roman" panose="02020603050405020304" pitchFamily="18" charset="0"/>
              </a:rPr>
              <a:t> и алгоритм</a:t>
            </a:r>
            <a:r>
              <a:rPr lang="en-US" sz="2400" dirty="0">
                <a:cs typeface="Times New Roman" panose="02020603050405020304" pitchFamily="18" charset="0"/>
              </a:rPr>
              <a:t>,</a:t>
            </a:r>
            <a:r>
              <a:rPr lang="ru-RU" sz="2400" dirty="0">
                <a:cs typeface="Times New Roman" panose="02020603050405020304" pitchFamily="18" charset="0"/>
              </a:rPr>
              <a:t> применяющий поиск в глубину.</a:t>
            </a:r>
            <a:endParaRPr lang="be-BY" sz="2400" dirty="0">
              <a:cs typeface="Times New Roman" panose="02020603050405020304" pitchFamily="18" charset="0"/>
            </a:endParaRPr>
          </a:p>
        </p:txBody>
      </p:sp>
    </p:spTree>
    <p:extLst>
      <p:ext uri="{BB962C8B-B14F-4D97-AF65-F5344CB8AC3E}">
        <p14:creationId xmlns:p14="http://schemas.microsoft.com/office/powerpoint/2010/main" val="1769417549"/>
      </p:ext>
    </p:extLst>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315318" y="404664"/>
            <a:ext cx="9511758" cy="2308324"/>
          </a:xfrm>
          <a:prstGeom prst="rect">
            <a:avLst/>
          </a:prstGeom>
        </p:spPr>
        <p:txBody>
          <a:bodyPr wrap="square">
            <a:spAutoFit/>
          </a:bodyPr>
          <a:lstStyle/>
          <a:p>
            <a:pPr indent="323850" algn="ctr"/>
            <a:r>
              <a:rPr lang="ru-RU" sz="2400" b="1" dirty="0">
                <a:solidFill>
                  <a:schemeClr val="accent6">
                    <a:lumMod val="75000"/>
                  </a:schemeClr>
                </a:solidFill>
                <a:ea typeface="Calibri" panose="020F0502020204030204" pitchFamily="34" charset="0"/>
                <a:cs typeface="Times New Roman" panose="02020603050405020304" pitchFamily="18" charset="0"/>
              </a:rPr>
              <a:t>Топологическая сортировка вершин графа</a:t>
            </a:r>
          </a:p>
          <a:p>
            <a:pPr algn="just"/>
            <a:endParaRPr lang="be-BY" sz="2400" dirty="0"/>
          </a:p>
          <a:p>
            <a:pPr algn="just"/>
            <a:endParaRPr lang="ru-RU" sz="2400" dirty="0">
              <a:cs typeface="Times New Roman" panose="02020603050405020304" pitchFamily="18" charset="0"/>
            </a:endParaRPr>
          </a:p>
          <a:p>
            <a:pPr algn="just"/>
            <a:r>
              <a:rPr lang="ru-RU" sz="2400" dirty="0">
                <a:cs typeface="Times New Roman" panose="02020603050405020304" pitchFamily="18" charset="0"/>
              </a:rPr>
              <a:t>Наиболее известны два способа топологической сортировки графа: алгоритмы </a:t>
            </a:r>
            <a:r>
              <a:rPr lang="ru-RU" sz="2400" dirty="0" err="1">
                <a:cs typeface="Times New Roman" panose="02020603050405020304" pitchFamily="18" charset="0"/>
              </a:rPr>
              <a:t>Демукрона</a:t>
            </a:r>
            <a:r>
              <a:rPr lang="ru-RU" sz="2400" dirty="0">
                <a:cs typeface="Times New Roman" panose="02020603050405020304" pitchFamily="18" charset="0"/>
              </a:rPr>
              <a:t> и алгоритм</a:t>
            </a:r>
            <a:r>
              <a:rPr lang="en-US" sz="2400" dirty="0">
                <a:cs typeface="Times New Roman" panose="02020603050405020304" pitchFamily="18" charset="0"/>
              </a:rPr>
              <a:t>,</a:t>
            </a:r>
            <a:r>
              <a:rPr lang="ru-RU" sz="2400" dirty="0">
                <a:cs typeface="Times New Roman" panose="02020603050405020304" pitchFamily="18" charset="0"/>
              </a:rPr>
              <a:t> применяющий поиск в глубину.</a:t>
            </a:r>
            <a:endParaRPr lang="be-BY" sz="2400" dirty="0">
              <a:cs typeface="Times New Roman" panose="02020603050405020304" pitchFamily="18" charset="0"/>
            </a:endParaRPr>
          </a:p>
        </p:txBody>
      </p:sp>
      <p:sp>
        <p:nvSpPr>
          <p:cNvPr id="3" name="Прямоугольник 2"/>
          <p:cNvSpPr/>
          <p:nvPr/>
        </p:nvSpPr>
        <p:spPr>
          <a:xfrm>
            <a:off x="1343472" y="3645024"/>
            <a:ext cx="9465758" cy="2308324"/>
          </a:xfrm>
          <a:prstGeom prst="rect">
            <a:avLst/>
          </a:prstGeom>
        </p:spPr>
        <p:txBody>
          <a:bodyPr wrap="square">
            <a:spAutoFit/>
          </a:bodyPr>
          <a:lstStyle/>
          <a:p>
            <a:pPr indent="323850" algn="ctr"/>
            <a:r>
              <a:rPr lang="ru-RU" sz="2400" b="1" dirty="0">
                <a:solidFill>
                  <a:schemeClr val="accent6">
                    <a:lumMod val="75000"/>
                  </a:schemeClr>
                </a:solidFill>
                <a:ea typeface="Calibri" panose="020F0502020204030204" pitchFamily="34" charset="0"/>
                <a:cs typeface="Times New Roman" panose="02020603050405020304" pitchFamily="18" charset="0"/>
              </a:rPr>
              <a:t>Топологическая сортировка графа с помощью </a:t>
            </a:r>
            <a:r>
              <a:rPr lang="ru-RU" sz="2400" b="1" dirty="0">
                <a:solidFill>
                  <a:schemeClr val="accent6">
                    <a:lumMod val="75000"/>
                  </a:schemeClr>
                </a:solidFill>
                <a:cs typeface="Times New Roman" panose="02020603050405020304" pitchFamily="18" charset="0"/>
              </a:rPr>
              <a:t>алгоритма поиска в глубину.</a:t>
            </a:r>
          </a:p>
          <a:p>
            <a:pPr indent="323850" algn="ctr"/>
            <a:endParaRPr lang="ru-RU" sz="2400" b="1" dirty="0">
              <a:cs typeface="Times New Roman" panose="02020603050405020304" pitchFamily="18" charset="0"/>
            </a:endParaRPr>
          </a:p>
          <a:p>
            <a:pPr indent="323850" algn="just"/>
            <a:r>
              <a:rPr lang="ru-RU" sz="2400" dirty="0">
                <a:ea typeface="Calibri" panose="020F0502020204030204" pitchFamily="34" charset="0"/>
                <a:cs typeface="Times New Roman" panose="02020603050405020304" pitchFamily="18" charset="0"/>
              </a:rPr>
              <a:t>Запустить алгоритм DFS, при выходе из вершины добавляя вершину в конец списка с ответом. После окончания алгоритма список с ответом развернуть в противоположном порядке.</a:t>
            </a:r>
          </a:p>
        </p:txBody>
      </p:sp>
    </p:spTree>
    <p:extLst>
      <p:ext uri="{BB962C8B-B14F-4D97-AF65-F5344CB8AC3E}">
        <p14:creationId xmlns:p14="http://schemas.microsoft.com/office/powerpoint/2010/main" val="971084205"/>
      </p:ext>
    </p:extLst>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631504" y="260648"/>
            <a:ext cx="8935694" cy="523220"/>
          </a:xfrm>
          <a:prstGeom prst="rect">
            <a:avLst/>
          </a:prstGeom>
        </p:spPr>
        <p:txBody>
          <a:bodyPr wrap="square">
            <a:spAutoFit/>
          </a:bodyPr>
          <a:lstStyle/>
          <a:p>
            <a:pPr indent="323850" algn="ctr"/>
            <a:r>
              <a:rPr lang="ru-RU" sz="2800" b="1" dirty="0">
                <a:solidFill>
                  <a:schemeClr val="accent6">
                    <a:lumMod val="75000"/>
                  </a:schemeClr>
                </a:solidFill>
                <a:ea typeface="Calibri" panose="020F0502020204030204" pitchFamily="34" charset="0"/>
                <a:cs typeface="Times New Roman" panose="02020603050405020304" pitchFamily="18" charset="0"/>
              </a:rPr>
              <a:t>Топологическая сортировка вершин графа</a:t>
            </a:r>
          </a:p>
        </p:txBody>
      </p:sp>
      <p:sp>
        <p:nvSpPr>
          <p:cNvPr id="2" name="Прямоугольник 1"/>
          <p:cNvSpPr/>
          <p:nvPr/>
        </p:nvSpPr>
        <p:spPr>
          <a:xfrm>
            <a:off x="878771" y="1052736"/>
            <a:ext cx="10441160" cy="5336846"/>
          </a:xfrm>
          <a:prstGeom prst="rect">
            <a:avLst/>
          </a:prstGeom>
        </p:spPr>
        <p:txBody>
          <a:bodyPr wrap="square">
            <a:spAutoFit/>
          </a:bodyPr>
          <a:lstStyle/>
          <a:p>
            <a:pPr algn="just" fontAlgn="t">
              <a:lnSpc>
                <a:spcPct val="120000"/>
              </a:lnSpc>
            </a:pPr>
            <a:r>
              <a:rPr lang="ru-RU" sz="2400" b="1" dirty="0">
                <a:solidFill>
                  <a:schemeClr val="accent6">
                    <a:lumMod val="75000"/>
                  </a:schemeClr>
                </a:solidFill>
                <a:cs typeface="Times New Roman" panose="02020603050405020304" pitchFamily="18" charset="0"/>
              </a:rPr>
              <a:t>Алгоритм </a:t>
            </a:r>
            <a:r>
              <a:rPr lang="ru-RU" sz="2400" b="1" dirty="0" err="1">
                <a:solidFill>
                  <a:schemeClr val="accent6">
                    <a:lumMod val="75000"/>
                  </a:schemeClr>
                </a:solidFill>
                <a:cs typeface="Times New Roman" panose="02020603050405020304" pitchFamily="18" charset="0"/>
              </a:rPr>
              <a:t>Демукрона</a:t>
            </a:r>
            <a:r>
              <a:rPr lang="ru-RU" sz="2400" b="1" dirty="0">
                <a:solidFill>
                  <a:schemeClr val="accent6">
                    <a:lumMod val="75000"/>
                  </a:schemeClr>
                </a:solidFill>
                <a:cs typeface="Times New Roman" panose="02020603050405020304" pitchFamily="18" charset="0"/>
              </a:rPr>
              <a:t> вычисления порядковой функции сети</a:t>
            </a:r>
          </a:p>
          <a:p>
            <a:pPr algn="just" fontAlgn="t"/>
            <a:r>
              <a:rPr lang="ru-RU" sz="2400" dirty="0">
                <a:solidFill>
                  <a:srgbClr val="000000"/>
                </a:solidFill>
                <a:cs typeface="Times New Roman" panose="02020603050405020304" pitchFamily="18" charset="0"/>
              </a:rPr>
              <a:t/>
            </a:r>
            <a:br>
              <a:rPr lang="ru-RU" sz="2400" dirty="0">
                <a:solidFill>
                  <a:srgbClr val="000000"/>
                </a:solidFill>
                <a:cs typeface="Times New Roman" panose="02020603050405020304" pitchFamily="18" charset="0"/>
              </a:rPr>
            </a:br>
            <a:r>
              <a:rPr lang="ru-RU" sz="2400" dirty="0">
                <a:solidFill>
                  <a:srgbClr val="000000"/>
                </a:solidFill>
                <a:cs typeface="Times New Roman" panose="02020603050405020304" pitchFamily="18" charset="0"/>
              </a:rPr>
              <a:t>Этот метод состоит в вычислении порядковой функции сети и известен как алгоритм </a:t>
            </a:r>
            <a:r>
              <a:rPr lang="ru-RU" sz="2400" dirty="0" err="1">
                <a:solidFill>
                  <a:srgbClr val="000000"/>
                </a:solidFill>
                <a:cs typeface="Times New Roman" panose="02020603050405020304" pitchFamily="18" charset="0"/>
              </a:rPr>
              <a:t>Демукрона</a:t>
            </a:r>
            <a:r>
              <a:rPr lang="ru-RU" sz="2400" dirty="0">
                <a:solidFill>
                  <a:srgbClr val="000000"/>
                </a:solidFill>
                <a:cs typeface="Times New Roman" panose="02020603050405020304" pitchFamily="18" charset="0"/>
              </a:rPr>
              <a:t>. Предполагается, что вершины сети пронумерованы от 1 до </a:t>
            </a:r>
            <a:r>
              <a:rPr lang="ru-RU" sz="2400" b="1" i="1" dirty="0">
                <a:solidFill>
                  <a:srgbClr val="000000"/>
                </a:solidFill>
                <a:cs typeface="Times New Roman" panose="02020603050405020304" pitchFamily="18" charset="0"/>
              </a:rPr>
              <a:t>n</a:t>
            </a:r>
            <a:r>
              <a:rPr lang="ru-RU" sz="2400" dirty="0">
                <a:solidFill>
                  <a:srgbClr val="000000"/>
                </a:solidFill>
                <a:cs typeface="Times New Roman" panose="02020603050405020304" pitchFamily="18" charset="0"/>
              </a:rPr>
              <a:t>.</a:t>
            </a:r>
          </a:p>
          <a:p>
            <a:pPr algn="just" fontAlgn="t"/>
            <a:r>
              <a:rPr lang="ru-RU" sz="2400" dirty="0">
                <a:solidFill>
                  <a:srgbClr val="000000"/>
                </a:solidFill>
                <a:cs typeface="Times New Roman" panose="02020603050405020304" pitchFamily="18" charset="0"/>
              </a:rPr>
              <a:t/>
            </a:r>
            <a:br>
              <a:rPr lang="ru-RU" sz="2400" dirty="0">
                <a:solidFill>
                  <a:srgbClr val="000000"/>
                </a:solidFill>
                <a:cs typeface="Times New Roman" panose="02020603050405020304" pitchFamily="18" charset="0"/>
              </a:rPr>
            </a:br>
            <a:r>
              <a:rPr lang="ru-RU" sz="2400" dirty="0">
                <a:solidFill>
                  <a:srgbClr val="000000"/>
                </a:solidFill>
                <a:cs typeface="Times New Roman" panose="02020603050405020304" pitchFamily="18" charset="0"/>
              </a:rPr>
              <a:t>Наглядно процесс определения уровней вершин можно представить следующим образом. Нулевой уровень образуют входы сети — вершины с </a:t>
            </a:r>
            <a:r>
              <a:rPr lang="ru-RU" sz="2400" dirty="0" err="1">
                <a:solidFill>
                  <a:srgbClr val="000000"/>
                </a:solidFill>
                <a:cs typeface="Times New Roman" panose="02020603050405020304" pitchFamily="18" charset="0"/>
              </a:rPr>
              <a:t>полустепенью</a:t>
            </a:r>
            <a:r>
              <a:rPr lang="ru-RU" sz="2400" dirty="0">
                <a:solidFill>
                  <a:srgbClr val="000000"/>
                </a:solidFill>
                <a:cs typeface="Times New Roman" panose="02020603050405020304" pitchFamily="18" charset="0"/>
              </a:rPr>
              <a:t> захода, равной 0. Удалив из сети все вершины нулевого уровня и исходящие из них дуги, вновь получим сеть, входами которой будут вершины первого уровня исходной сети. Указанный процесс "послойного" удаления вершин следует продолжать до тех пор, пока все вершины исходной сети не будут распределены по уровням.</a:t>
            </a:r>
          </a:p>
        </p:txBody>
      </p:sp>
    </p:spTree>
    <p:extLst>
      <p:ext uri="{BB962C8B-B14F-4D97-AF65-F5344CB8AC3E}">
        <p14:creationId xmlns:p14="http://schemas.microsoft.com/office/powerpoint/2010/main" val="2009557150"/>
      </p:ext>
    </p:extLst>
  </p:cSld>
  <p:clrMapOvr>
    <a:masterClrMapping/>
  </p:clrMapOvr>
  <p:transition spd="slow">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Полотно 899"/>
          <p:cNvGrpSpPr/>
          <p:nvPr/>
        </p:nvGrpSpPr>
        <p:grpSpPr>
          <a:xfrm>
            <a:off x="1791114" y="362300"/>
            <a:ext cx="8106740" cy="5684545"/>
            <a:chOff x="0" y="0"/>
            <a:chExt cx="5295900" cy="3676650"/>
          </a:xfrm>
        </p:grpSpPr>
        <p:sp>
          <p:nvSpPr>
            <p:cNvPr id="5" name="Прямоугольник 4"/>
            <p:cNvSpPr/>
            <p:nvPr/>
          </p:nvSpPr>
          <p:spPr>
            <a:xfrm>
              <a:off x="0" y="0"/>
              <a:ext cx="5295900" cy="3676650"/>
            </a:xfrm>
            <a:prstGeom prst="rect">
              <a:avLst/>
            </a:prstGeom>
            <a:noFill/>
            <a:ln>
              <a:noFill/>
            </a:ln>
          </p:spPr>
        </p:sp>
        <p:sp>
          <p:nvSpPr>
            <p:cNvPr id="6" name="Oval 901"/>
            <p:cNvSpPr>
              <a:spLocks noChangeArrowheads="1"/>
            </p:cNvSpPr>
            <p:nvPr/>
          </p:nvSpPr>
          <p:spPr bwMode="auto">
            <a:xfrm>
              <a:off x="1178999"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9</a:t>
              </a:r>
              <a:endParaRPr lang="be-BY" sz="1200">
                <a:latin typeface="Times New Roman"/>
                <a:ea typeface="Times New Roman"/>
              </a:endParaRPr>
            </a:p>
          </p:txBody>
        </p:sp>
        <p:sp>
          <p:nvSpPr>
            <p:cNvPr id="7" name="Oval 902"/>
            <p:cNvSpPr>
              <a:spLocks noChangeArrowheads="1"/>
            </p:cNvSpPr>
            <p:nvPr/>
          </p:nvSpPr>
          <p:spPr bwMode="auto">
            <a:xfrm>
              <a:off x="150299"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latin typeface="Times New Roman"/>
                  <a:ea typeface="Times New Roman"/>
                </a:rPr>
                <a:t>8</a:t>
              </a:r>
              <a:endParaRPr lang="be-BY" sz="1200" dirty="0">
                <a:latin typeface="Times New Roman"/>
                <a:ea typeface="Times New Roman"/>
              </a:endParaRPr>
            </a:p>
          </p:txBody>
        </p:sp>
        <p:sp>
          <p:nvSpPr>
            <p:cNvPr id="8" name="Oval 903"/>
            <p:cNvSpPr>
              <a:spLocks noChangeArrowheads="1"/>
            </p:cNvSpPr>
            <p:nvPr/>
          </p:nvSpPr>
          <p:spPr bwMode="auto">
            <a:xfrm>
              <a:off x="3464999" y="14852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r>
                <a:rPr lang="en-US" b="1">
                  <a:latin typeface="Times New Roman"/>
                  <a:ea typeface="Times New Roman"/>
                </a:rPr>
                <a:t>0</a:t>
              </a:r>
              <a:endParaRPr lang="be-BY" sz="1200">
                <a:latin typeface="Times New Roman"/>
                <a:ea typeface="Times New Roman"/>
              </a:endParaRPr>
            </a:p>
          </p:txBody>
        </p:sp>
        <p:sp>
          <p:nvSpPr>
            <p:cNvPr id="9" name="Oval 904"/>
            <p:cNvSpPr>
              <a:spLocks noChangeArrowheads="1"/>
            </p:cNvSpPr>
            <p:nvPr/>
          </p:nvSpPr>
          <p:spPr bwMode="auto">
            <a:xfrm>
              <a:off x="1979099"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4</a:t>
              </a:r>
              <a:endParaRPr lang="be-BY" sz="1200">
                <a:latin typeface="Times New Roman"/>
                <a:ea typeface="Times New Roman"/>
              </a:endParaRPr>
            </a:p>
          </p:txBody>
        </p:sp>
        <p:sp>
          <p:nvSpPr>
            <p:cNvPr id="10" name="Oval 905"/>
            <p:cNvSpPr>
              <a:spLocks noChangeArrowheads="1"/>
            </p:cNvSpPr>
            <p:nvPr/>
          </p:nvSpPr>
          <p:spPr bwMode="auto">
            <a:xfrm>
              <a:off x="2550599"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6</a:t>
              </a:r>
              <a:endParaRPr lang="be-BY" sz="1200">
                <a:latin typeface="Times New Roman"/>
                <a:ea typeface="Times New Roman"/>
              </a:endParaRPr>
            </a:p>
          </p:txBody>
        </p:sp>
        <p:cxnSp>
          <p:nvCxnSpPr>
            <p:cNvPr id="11" name="Line 906"/>
            <p:cNvCxnSpPr/>
            <p:nvPr/>
          </p:nvCxnSpPr>
          <p:spPr bwMode="auto">
            <a:xfrm>
              <a:off x="1636199"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Line 907"/>
            <p:cNvCxnSpPr/>
            <p:nvPr/>
          </p:nvCxnSpPr>
          <p:spPr bwMode="auto">
            <a:xfrm flipV="1">
              <a:off x="378899"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Line 908"/>
            <p:cNvCxnSpPr/>
            <p:nvPr/>
          </p:nvCxnSpPr>
          <p:spPr bwMode="auto">
            <a:xfrm flipH="1">
              <a:off x="2321999"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AutoShape 909"/>
            <p:cNvCxnSpPr>
              <a:cxnSpLocks noChangeShapeType="1"/>
              <a:stCxn id="6" idx="5"/>
              <a:endCxn id="9" idx="1"/>
            </p:cNvCxnSpPr>
            <p:nvPr/>
          </p:nvCxnSpPr>
          <p:spPr bwMode="auto">
            <a:xfrm>
              <a:off x="1569524"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 name="Oval 910"/>
            <p:cNvSpPr>
              <a:spLocks noChangeArrowheads="1"/>
            </p:cNvSpPr>
            <p:nvPr/>
          </p:nvSpPr>
          <p:spPr bwMode="auto">
            <a:xfrm>
              <a:off x="4836599" y="14859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5</a:t>
              </a:r>
              <a:endParaRPr lang="be-BY" sz="1200">
                <a:latin typeface="Times New Roman"/>
                <a:ea typeface="Times New Roman"/>
              </a:endParaRPr>
            </a:p>
          </p:txBody>
        </p:sp>
        <p:cxnSp>
          <p:nvCxnSpPr>
            <p:cNvPr id="16" name="AutoShape 911"/>
            <p:cNvCxnSpPr>
              <a:cxnSpLocks noChangeShapeType="1"/>
              <a:stCxn id="9" idx="6"/>
              <a:endCxn id="8" idx="2"/>
            </p:cNvCxnSpPr>
            <p:nvPr/>
          </p:nvCxnSpPr>
          <p:spPr bwMode="auto">
            <a:xfrm flipV="1">
              <a:off x="2450269"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AutoShape 912"/>
            <p:cNvCxnSpPr>
              <a:cxnSpLocks noChangeShapeType="1"/>
              <a:stCxn id="8" idx="6"/>
              <a:endCxn id="15" idx="2"/>
            </p:cNvCxnSpPr>
            <p:nvPr/>
          </p:nvCxnSpPr>
          <p:spPr bwMode="auto">
            <a:xfrm>
              <a:off x="3936169"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AutoShape 913"/>
            <p:cNvCxnSpPr>
              <a:cxnSpLocks noChangeShapeType="1"/>
              <a:stCxn id="10" idx="6"/>
              <a:endCxn id="15" idx="1"/>
            </p:cNvCxnSpPr>
            <p:nvPr/>
          </p:nvCxnSpPr>
          <p:spPr bwMode="auto">
            <a:xfrm>
              <a:off x="3021769"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9" name="Oval 914"/>
            <p:cNvSpPr>
              <a:spLocks noChangeArrowheads="1"/>
            </p:cNvSpPr>
            <p:nvPr/>
          </p:nvSpPr>
          <p:spPr bwMode="auto">
            <a:xfrm>
              <a:off x="3464999" y="2285365"/>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b="1">
                  <a:latin typeface="Times New Roman"/>
                  <a:ea typeface="Times New Roman"/>
                </a:rPr>
                <a:t>1</a:t>
              </a:r>
              <a:endParaRPr lang="be-BY" sz="1200">
                <a:latin typeface="Times New Roman"/>
                <a:ea typeface="Times New Roman"/>
              </a:endParaRPr>
            </a:p>
          </p:txBody>
        </p:sp>
        <p:sp>
          <p:nvSpPr>
            <p:cNvPr id="20" name="Oval 915"/>
            <p:cNvSpPr>
              <a:spLocks noChangeArrowheads="1"/>
            </p:cNvSpPr>
            <p:nvPr/>
          </p:nvSpPr>
          <p:spPr bwMode="auto">
            <a:xfrm>
              <a:off x="3464999" y="3085465"/>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b="1">
                  <a:latin typeface="Times New Roman"/>
                  <a:ea typeface="Times New Roman"/>
                </a:rPr>
                <a:t>2</a:t>
              </a:r>
              <a:endParaRPr lang="be-BY" sz="1200">
                <a:latin typeface="Times New Roman"/>
                <a:ea typeface="Times New Roman"/>
              </a:endParaRPr>
            </a:p>
          </p:txBody>
        </p:sp>
        <p:cxnSp>
          <p:nvCxnSpPr>
            <p:cNvPr id="21" name="AutoShape 916"/>
            <p:cNvCxnSpPr>
              <a:cxnSpLocks noChangeShapeType="1"/>
              <a:stCxn id="8" idx="4"/>
              <a:endCxn id="19" idx="0"/>
            </p:cNvCxnSpPr>
            <p:nvPr/>
          </p:nvCxnSpPr>
          <p:spPr bwMode="auto">
            <a:xfrm>
              <a:off x="3693599"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AutoShape 917"/>
            <p:cNvCxnSpPr>
              <a:cxnSpLocks noChangeShapeType="1"/>
              <a:stCxn id="19" idx="4"/>
              <a:endCxn id="20" idx="0"/>
            </p:cNvCxnSpPr>
            <p:nvPr/>
          </p:nvCxnSpPr>
          <p:spPr bwMode="auto">
            <a:xfrm>
              <a:off x="3693599"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AutoShape 918"/>
            <p:cNvCxnSpPr>
              <a:cxnSpLocks noChangeShapeType="1"/>
              <a:stCxn id="20" idx="6"/>
              <a:endCxn id="15" idx="4"/>
            </p:cNvCxnSpPr>
            <p:nvPr/>
          </p:nvCxnSpPr>
          <p:spPr bwMode="auto">
            <a:xfrm flipV="1">
              <a:off x="3936169"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AutoShape 919"/>
            <p:cNvCxnSpPr>
              <a:cxnSpLocks noChangeShapeType="1"/>
              <a:endCxn id="20" idx="2"/>
            </p:cNvCxnSpPr>
            <p:nvPr/>
          </p:nvCxnSpPr>
          <p:spPr bwMode="auto">
            <a:xfrm>
              <a:off x="2321999"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920"/>
            <p:cNvCxnSpPr>
              <a:cxnSpLocks noChangeShapeType="1"/>
              <a:stCxn id="7" idx="6"/>
              <a:endCxn id="9" idx="2"/>
            </p:cNvCxnSpPr>
            <p:nvPr/>
          </p:nvCxnSpPr>
          <p:spPr bwMode="auto">
            <a:xfrm>
              <a:off x="622104"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6" name="Oval 921"/>
            <p:cNvSpPr>
              <a:spLocks noChangeArrowheads="1"/>
            </p:cNvSpPr>
            <p:nvPr/>
          </p:nvSpPr>
          <p:spPr bwMode="auto">
            <a:xfrm>
              <a:off x="3807899" y="1143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b="1">
                  <a:latin typeface="Times New Roman"/>
                  <a:ea typeface="Times New Roman"/>
                </a:rPr>
                <a:t>3</a:t>
              </a:r>
              <a:endParaRPr lang="be-BY" sz="1200">
                <a:latin typeface="Times New Roman"/>
                <a:ea typeface="Times New Roman"/>
              </a:endParaRPr>
            </a:p>
          </p:txBody>
        </p:sp>
        <p:cxnSp>
          <p:nvCxnSpPr>
            <p:cNvPr id="27" name="AutoShape 922"/>
            <p:cNvCxnSpPr>
              <a:cxnSpLocks noChangeShapeType="1"/>
            </p:cNvCxnSpPr>
            <p:nvPr/>
          </p:nvCxnSpPr>
          <p:spPr bwMode="auto">
            <a:xfrm flipH="1">
              <a:off x="3007799"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8" name="Oval 923"/>
            <p:cNvSpPr>
              <a:spLocks noChangeArrowheads="1"/>
            </p:cNvSpPr>
            <p:nvPr/>
          </p:nvSpPr>
          <p:spPr bwMode="auto">
            <a:xfrm>
              <a:off x="4493699"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7</a:t>
              </a:r>
              <a:endParaRPr lang="be-BY" sz="1200">
                <a:latin typeface="Times New Roman"/>
                <a:ea typeface="Times New Roman"/>
              </a:endParaRPr>
            </a:p>
          </p:txBody>
        </p:sp>
        <p:sp>
          <p:nvSpPr>
            <p:cNvPr id="29" name="Text Box 924"/>
            <p:cNvSpPr txBox="1">
              <a:spLocks noChangeArrowheads="1"/>
            </p:cNvSpPr>
            <p:nvPr/>
          </p:nvSpPr>
          <p:spPr bwMode="auto">
            <a:xfrm>
              <a:off x="3122099" y="1143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1/</a:t>
              </a:r>
              <a:endParaRPr lang="be-BY" sz="1200">
                <a:latin typeface="Times New Roman"/>
                <a:ea typeface="Times New Roman"/>
              </a:endParaRPr>
            </a:p>
          </p:txBody>
        </p:sp>
        <p:sp>
          <p:nvSpPr>
            <p:cNvPr id="30" name="Rectangle 925"/>
            <p:cNvSpPr>
              <a:spLocks noChangeArrowheads="1"/>
            </p:cNvSpPr>
            <p:nvPr/>
          </p:nvSpPr>
          <p:spPr bwMode="auto">
            <a:xfrm>
              <a:off x="35999"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be-BY"/>
            </a:p>
          </p:txBody>
        </p:sp>
      </p:grpSp>
      <p:sp>
        <p:nvSpPr>
          <p:cNvPr id="31" name="TextBox 30"/>
          <p:cNvSpPr txBox="1"/>
          <p:nvPr/>
        </p:nvSpPr>
        <p:spPr>
          <a:xfrm>
            <a:off x="9591360" y="5429981"/>
            <a:ext cx="306494" cy="369332"/>
          </a:xfrm>
          <a:prstGeom prst="rect">
            <a:avLst/>
          </a:prstGeom>
          <a:noFill/>
        </p:spPr>
        <p:txBody>
          <a:bodyPr wrap="none" rtlCol="0">
            <a:spAutoFit/>
          </a:bodyPr>
          <a:lstStyle/>
          <a:p>
            <a:r>
              <a:rPr lang="ru-RU" dirty="0">
                <a:solidFill>
                  <a:schemeClr val="accent6"/>
                </a:solidFill>
              </a:rPr>
              <a:t>1</a:t>
            </a:r>
            <a:endParaRPr lang="be-BY" dirty="0">
              <a:solidFill>
                <a:schemeClr val="accent6"/>
              </a:solidFill>
            </a:endParaRPr>
          </a:p>
        </p:txBody>
      </p:sp>
    </p:spTree>
    <p:extLst>
      <p:ext uri="{BB962C8B-B14F-4D97-AF65-F5344CB8AC3E}">
        <p14:creationId xmlns:p14="http://schemas.microsoft.com/office/powerpoint/2010/main" val="282448533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919536" y="247053"/>
            <a:ext cx="8424936" cy="1384995"/>
          </a:xfrm>
          <a:prstGeom prst="rect">
            <a:avLst/>
          </a:prstGeom>
        </p:spPr>
        <p:txBody>
          <a:bodyPr wrap="square">
            <a:spAutoFit/>
          </a:bodyPr>
          <a:lstStyle/>
          <a:p>
            <a:pPr algn="ctr"/>
            <a:r>
              <a:rPr lang="ru-RU" sz="2800" b="1" dirty="0">
                <a:solidFill>
                  <a:srgbClr val="00B050"/>
                </a:solidFill>
              </a:rPr>
              <a:t>Алгоритм поиска в </a:t>
            </a:r>
            <a:r>
              <a:rPr lang="ru-RU" sz="2800" b="1" dirty="0" smtClean="0">
                <a:solidFill>
                  <a:srgbClr val="00B050"/>
                </a:solidFill>
              </a:rPr>
              <a:t>ширину</a:t>
            </a:r>
            <a:endParaRPr lang="en-US" sz="2800" b="1" dirty="0"/>
          </a:p>
          <a:p>
            <a:pPr algn="ctr"/>
            <a:r>
              <a:rPr lang="ru-RU" sz="2800" b="1" dirty="0"/>
              <a:t>(</a:t>
            </a:r>
            <a:r>
              <a:rPr lang="en-US" sz="2800" b="1" dirty="0"/>
              <a:t>BFS</a:t>
            </a:r>
            <a:r>
              <a:rPr lang="ru-RU" sz="2800" b="1" dirty="0"/>
              <a:t>, </a:t>
            </a:r>
            <a:r>
              <a:rPr lang="en-US" sz="2800" dirty="0"/>
              <a:t>breadth</a:t>
            </a:r>
            <a:r>
              <a:rPr lang="ru-RU" sz="2800" dirty="0"/>
              <a:t>-</a:t>
            </a:r>
            <a:r>
              <a:rPr lang="en-US" sz="2800" dirty="0"/>
              <a:t>first search</a:t>
            </a:r>
            <a:r>
              <a:rPr lang="ru-RU" sz="2800" b="1" dirty="0"/>
              <a:t>)</a:t>
            </a:r>
            <a:endParaRPr lang="be-BY" sz="2800" dirty="0"/>
          </a:p>
          <a:p>
            <a:pPr algn="ctr"/>
            <a:endParaRPr lang="be-BY" sz="2800" dirty="0">
              <a:solidFill>
                <a:srgbClr val="FF0000"/>
              </a:solidFill>
            </a:endParaRPr>
          </a:p>
        </p:txBody>
      </p:sp>
      <p:sp>
        <p:nvSpPr>
          <p:cNvPr id="3" name="Прямоугольник 2"/>
          <p:cNvSpPr/>
          <p:nvPr/>
        </p:nvSpPr>
        <p:spPr>
          <a:xfrm>
            <a:off x="407368" y="1410922"/>
            <a:ext cx="8136904" cy="4832092"/>
          </a:xfrm>
          <a:prstGeom prst="rect">
            <a:avLst/>
          </a:prstGeom>
        </p:spPr>
        <p:txBody>
          <a:bodyPr wrap="square">
            <a:spAutoFit/>
          </a:bodyPr>
          <a:lstStyle/>
          <a:p>
            <a:pPr algn="just"/>
            <a:r>
              <a:rPr lang="ru-RU" sz="2800" dirty="0">
                <a:latin typeface="+mj-lt"/>
                <a:cs typeface="Times New Roman" panose="02020603050405020304" pitchFamily="18" charset="0"/>
              </a:rPr>
              <a:t>Алгоритм подразумевает, что задана исходная (</a:t>
            </a:r>
            <a:r>
              <a:rPr lang="ru-RU" sz="2800" b="1" dirty="0">
                <a:latin typeface="+mj-lt"/>
                <a:cs typeface="Times New Roman" panose="02020603050405020304" pitchFamily="18" charset="0"/>
              </a:rPr>
              <a:t>стартовой</a:t>
            </a:r>
            <a:r>
              <a:rPr lang="ru-RU" sz="2800" dirty="0">
                <a:latin typeface="+mj-lt"/>
                <a:cs typeface="Times New Roman" panose="02020603050405020304" pitchFamily="18" charset="0"/>
              </a:rPr>
              <a:t>) вершина, и основывается на простом правиле: при выборе очередной вершины предпочтение отдается ближайшей. </a:t>
            </a:r>
          </a:p>
          <a:p>
            <a:pPr algn="just"/>
            <a:r>
              <a:rPr lang="ru-RU" sz="2800" dirty="0">
                <a:latin typeface="+mj-lt"/>
                <a:cs typeface="Times New Roman" panose="02020603050405020304" pitchFamily="18" charset="0"/>
              </a:rPr>
              <a:t>При этом считается, что все дуги  графа имеют единичную длину. </a:t>
            </a:r>
          </a:p>
          <a:p>
            <a:pPr algn="just"/>
            <a:r>
              <a:rPr lang="ru-RU" sz="2800" dirty="0">
                <a:latin typeface="+mj-lt"/>
                <a:cs typeface="Times New Roman" panose="02020603050405020304" pitchFamily="18" charset="0"/>
              </a:rPr>
              <a:t>Сначала посещается стартовая вершина, затем все вершины, смежные ей (т. е. находящиеся на расстоянии 1), после чего вершины, находящиеся на расстоянии 2 от стартовой и т.д.</a:t>
            </a:r>
            <a:endParaRPr lang="be-BY" sz="2800" dirty="0">
              <a:latin typeface="+mj-lt"/>
              <a:cs typeface="Times New Roman" panose="02020603050405020304" pitchFamily="18" charset="0"/>
            </a:endParaRPr>
          </a:p>
        </p:txBody>
      </p:sp>
      <p:pic>
        <p:nvPicPr>
          <p:cNvPr id="1026" name="Picture 2" descr="Алгоритмы поиска в ширину и в глубину | My deep learni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57144"/>
          <a:stretch/>
        </p:blipFill>
        <p:spPr bwMode="auto">
          <a:xfrm>
            <a:off x="8544272" y="1196752"/>
            <a:ext cx="3510099" cy="4865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294546"/>
      </p:ext>
    </p:extLst>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Полотно 926"/>
          <p:cNvGrpSpPr/>
          <p:nvPr/>
        </p:nvGrpSpPr>
        <p:grpSpPr>
          <a:xfrm>
            <a:off x="1621332" y="51277"/>
            <a:ext cx="4173692" cy="2959677"/>
            <a:chOff x="0" y="0"/>
            <a:chExt cx="5295900" cy="3676650"/>
          </a:xfrm>
        </p:grpSpPr>
        <p:sp>
          <p:nvSpPr>
            <p:cNvPr id="5" name="Прямоугольник 4"/>
            <p:cNvSpPr/>
            <p:nvPr/>
          </p:nvSpPr>
          <p:spPr>
            <a:xfrm>
              <a:off x="0" y="0"/>
              <a:ext cx="5295900" cy="3676650"/>
            </a:xfrm>
            <a:prstGeom prst="rect">
              <a:avLst/>
            </a:prstGeom>
            <a:noFill/>
            <a:ln>
              <a:noFill/>
            </a:ln>
          </p:spPr>
        </p:sp>
        <p:sp>
          <p:nvSpPr>
            <p:cNvPr id="6" name="Oval 928"/>
            <p:cNvSpPr>
              <a:spLocks noChangeArrowheads="1"/>
            </p:cNvSpPr>
            <p:nvPr/>
          </p:nvSpPr>
          <p:spPr bwMode="auto">
            <a:xfrm>
              <a:off x="1178999"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9</a:t>
              </a:r>
              <a:endParaRPr lang="be-BY" sz="1200">
                <a:latin typeface="Times New Roman"/>
                <a:ea typeface="Times New Roman"/>
              </a:endParaRPr>
            </a:p>
          </p:txBody>
        </p:sp>
        <p:sp>
          <p:nvSpPr>
            <p:cNvPr id="7" name="Oval 929"/>
            <p:cNvSpPr>
              <a:spLocks noChangeArrowheads="1"/>
            </p:cNvSpPr>
            <p:nvPr/>
          </p:nvSpPr>
          <p:spPr bwMode="auto">
            <a:xfrm>
              <a:off x="150299"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latin typeface="Times New Roman"/>
                  <a:ea typeface="Times New Roman"/>
                </a:rPr>
                <a:t>8</a:t>
              </a:r>
              <a:endParaRPr lang="be-BY" sz="1200" dirty="0">
                <a:latin typeface="Times New Roman"/>
                <a:ea typeface="Times New Roman"/>
              </a:endParaRPr>
            </a:p>
          </p:txBody>
        </p:sp>
        <p:sp>
          <p:nvSpPr>
            <p:cNvPr id="8" name="Oval 930"/>
            <p:cNvSpPr>
              <a:spLocks noChangeArrowheads="1"/>
            </p:cNvSpPr>
            <p:nvPr/>
          </p:nvSpPr>
          <p:spPr bwMode="auto">
            <a:xfrm>
              <a:off x="3464999" y="14852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r>
                <a:rPr lang="en-US" b="1">
                  <a:latin typeface="Times New Roman"/>
                  <a:ea typeface="Times New Roman"/>
                </a:rPr>
                <a:t>0</a:t>
              </a:r>
              <a:endParaRPr lang="be-BY" sz="1200">
                <a:latin typeface="Times New Roman"/>
                <a:ea typeface="Times New Roman"/>
              </a:endParaRPr>
            </a:p>
          </p:txBody>
        </p:sp>
        <p:sp>
          <p:nvSpPr>
            <p:cNvPr id="9" name="Oval 931"/>
            <p:cNvSpPr>
              <a:spLocks noChangeArrowheads="1"/>
            </p:cNvSpPr>
            <p:nvPr/>
          </p:nvSpPr>
          <p:spPr bwMode="auto">
            <a:xfrm>
              <a:off x="1979099"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4</a:t>
              </a:r>
              <a:endParaRPr lang="be-BY" sz="1200">
                <a:latin typeface="Times New Roman"/>
                <a:ea typeface="Times New Roman"/>
              </a:endParaRPr>
            </a:p>
          </p:txBody>
        </p:sp>
        <p:sp>
          <p:nvSpPr>
            <p:cNvPr id="10" name="Oval 932"/>
            <p:cNvSpPr>
              <a:spLocks noChangeArrowheads="1"/>
            </p:cNvSpPr>
            <p:nvPr/>
          </p:nvSpPr>
          <p:spPr bwMode="auto">
            <a:xfrm>
              <a:off x="2550599"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6</a:t>
              </a:r>
              <a:endParaRPr lang="be-BY" sz="1200">
                <a:latin typeface="Times New Roman"/>
                <a:ea typeface="Times New Roman"/>
              </a:endParaRPr>
            </a:p>
          </p:txBody>
        </p:sp>
        <p:cxnSp>
          <p:nvCxnSpPr>
            <p:cNvPr id="11" name="Line 933"/>
            <p:cNvCxnSpPr/>
            <p:nvPr/>
          </p:nvCxnSpPr>
          <p:spPr bwMode="auto">
            <a:xfrm>
              <a:off x="1636199"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Line 934"/>
            <p:cNvCxnSpPr/>
            <p:nvPr/>
          </p:nvCxnSpPr>
          <p:spPr bwMode="auto">
            <a:xfrm flipV="1">
              <a:off x="378899"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Line 935"/>
            <p:cNvCxnSpPr/>
            <p:nvPr/>
          </p:nvCxnSpPr>
          <p:spPr bwMode="auto">
            <a:xfrm flipH="1">
              <a:off x="2321999"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AutoShape 936"/>
            <p:cNvCxnSpPr>
              <a:cxnSpLocks noChangeShapeType="1"/>
              <a:stCxn id="6" idx="5"/>
              <a:endCxn id="9" idx="1"/>
            </p:cNvCxnSpPr>
            <p:nvPr/>
          </p:nvCxnSpPr>
          <p:spPr bwMode="auto">
            <a:xfrm>
              <a:off x="1569524"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 name="Oval 937"/>
            <p:cNvSpPr>
              <a:spLocks noChangeArrowheads="1"/>
            </p:cNvSpPr>
            <p:nvPr/>
          </p:nvSpPr>
          <p:spPr bwMode="auto">
            <a:xfrm>
              <a:off x="4836599" y="14859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5</a:t>
              </a:r>
              <a:endParaRPr lang="be-BY" sz="1200">
                <a:latin typeface="Times New Roman"/>
                <a:ea typeface="Times New Roman"/>
              </a:endParaRPr>
            </a:p>
          </p:txBody>
        </p:sp>
        <p:cxnSp>
          <p:nvCxnSpPr>
            <p:cNvPr id="16" name="AutoShape 938"/>
            <p:cNvCxnSpPr>
              <a:cxnSpLocks noChangeShapeType="1"/>
              <a:stCxn id="9" idx="6"/>
              <a:endCxn id="8" idx="2"/>
            </p:cNvCxnSpPr>
            <p:nvPr/>
          </p:nvCxnSpPr>
          <p:spPr bwMode="auto">
            <a:xfrm flipV="1">
              <a:off x="2450269"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AutoShape 939"/>
            <p:cNvCxnSpPr>
              <a:cxnSpLocks noChangeShapeType="1"/>
              <a:stCxn id="8" idx="6"/>
              <a:endCxn id="15" idx="2"/>
            </p:cNvCxnSpPr>
            <p:nvPr/>
          </p:nvCxnSpPr>
          <p:spPr bwMode="auto">
            <a:xfrm>
              <a:off x="3936169"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AutoShape 940"/>
            <p:cNvCxnSpPr>
              <a:cxnSpLocks noChangeShapeType="1"/>
              <a:stCxn id="10" idx="6"/>
              <a:endCxn id="15" idx="1"/>
            </p:cNvCxnSpPr>
            <p:nvPr/>
          </p:nvCxnSpPr>
          <p:spPr bwMode="auto">
            <a:xfrm>
              <a:off x="3021769"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9" name="Oval 941"/>
            <p:cNvSpPr>
              <a:spLocks noChangeArrowheads="1"/>
            </p:cNvSpPr>
            <p:nvPr/>
          </p:nvSpPr>
          <p:spPr bwMode="auto">
            <a:xfrm>
              <a:off x="3464999" y="22853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r>
                <a:rPr lang="en-US" b="1">
                  <a:latin typeface="Times New Roman"/>
                  <a:ea typeface="Times New Roman"/>
                </a:rPr>
                <a:t>1</a:t>
              </a:r>
              <a:endParaRPr lang="be-BY" sz="1200">
                <a:latin typeface="Times New Roman"/>
                <a:ea typeface="Times New Roman"/>
              </a:endParaRPr>
            </a:p>
          </p:txBody>
        </p:sp>
        <p:sp>
          <p:nvSpPr>
            <p:cNvPr id="20" name="Oval 942"/>
            <p:cNvSpPr>
              <a:spLocks noChangeArrowheads="1"/>
            </p:cNvSpPr>
            <p:nvPr/>
          </p:nvSpPr>
          <p:spPr bwMode="auto">
            <a:xfrm>
              <a:off x="3464999" y="3085465"/>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b="1">
                  <a:latin typeface="Times New Roman"/>
                  <a:ea typeface="Times New Roman"/>
                </a:rPr>
                <a:t>2</a:t>
              </a:r>
              <a:endParaRPr lang="be-BY" sz="1200">
                <a:latin typeface="Times New Roman"/>
                <a:ea typeface="Times New Roman"/>
              </a:endParaRPr>
            </a:p>
          </p:txBody>
        </p:sp>
        <p:cxnSp>
          <p:nvCxnSpPr>
            <p:cNvPr id="21" name="AutoShape 943"/>
            <p:cNvCxnSpPr>
              <a:cxnSpLocks noChangeShapeType="1"/>
              <a:stCxn id="8" idx="4"/>
              <a:endCxn id="19" idx="0"/>
            </p:cNvCxnSpPr>
            <p:nvPr/>
          </p:nvCxnSpPr>
          <p:spPr bwMode="auto">
            <a:xfrm>
              <a:off x="3693599"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AutoShape 944"/>
            <p:cNvCxnSpPr>
              <a:cxnSpLocks noChangeShapeType="1"/>
              <a:stCxn id="19" idx="4"/>
              <a:endCxn id="20" idx="0"/>
            </p:cNvCxnSpPr>
            <p:nvPr/>
          </p:nvCxnSpPr>
          <p:spPr bwMode="auto">
            <a:xfrm>
              <a:off x="3693599"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AutoShape 945"/>
            <p:cNvCxnSpPr>
              <a:cxnSpLocks noChangeShapeType="1"/>
              <a:stCxn id="20" idx="6"/>
              <a:endCxn id="15" idx="4"/>
            </p:cNvCxnSpPr>
            <p:nvPr/>
          </p:nvCxnSpPr>
          <p:spPr bwMode="auto">
            <a:xfrm flipV="1">
              <a:off x="3936169"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AutoShape 946"/>
            <p:cNvCxnSpPr>
              <a:cxnSpLocks noChangeShapeType="1"/>
              <a:endCxn id="20" idx="2"/>
            </p:cNvCxnSpPr>
            <p:nvPr/>
          </p:nvCxnSpPr>
          <p:spPr bwMode="auto">
            <a:xfrm>
              <a:off x="2321999"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947"/>
            <p:cNvCxnSpPr>
              <a:cxnSpLocks noChangeShapeType="1"/>
              <a:stCxn id="7" idx="6"/>
              <a:endCxn id="9" idx="2"/>
            </p:cNvCxnSpPr>
            <p:nvPr/>
          </p:nvCxnSpPr>
          <p:spPr bwMode="auto">
            <a:xfrm>
              <a:off x="622104"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6" name="Oval 948"/>
            <p:cNvSpPr>
              <a:spLocks noChangeArrowheads="1"/>
            </p:cNvSpPr>
            <p:nvPr/>
          </p:nvSpPr>
          <p:spPr bwMode="auto">
            <a:xfrm>
              <a:off x="3807899" y="1143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b="1">
                  <a:latin typeface="Times New Roman"/>
                  <a:ea typeface="Times New Roman"/>
                </a:rPr>
                <a:t>3</a:t>
              </a:r>
              <a:endParaRPr lang="be-BY" sz="1200">
                <a:latin typeface="Times New Roman"/>
                <a:ea typeface="Times New Roman"/>
              </a:endParaRPr>
            </a:p>
          </p:txBody>
        </p:sp>
        <p:cxnSp>
          <p:nvCxnSpPr>
            <p:cNvPr id="27" name="AutoShape 949"/>
            <p:cNvCxnSpPr>
              <a:cxnSpLocks noChangeShapeType="1"/>
            </p:cNvCxnSpPr>
            <p:nvPr/>
          </p:nvCxnSpPr>
          <p:spPr bwMode="auto">
            <a:xfrm flipH="1">
              <a:off x="3007799"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8" name="Oval 950"/>
            <p:cNvSpPr>
              <a:spLocks noChangeArrowheads="1"/>
            </p:cNvSpPr>
            <p:nvPr/>
          </p:nvSpPr>
          <p:spPr bwMode="auto">
            <a:xfrm>
              <a:off x="4493699"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7</a:t>
              </a:r>
              <a:endParaRPr lang="be-BY" sz="1200">
                <a:latin typeface="Times New Roman"/>
                <a:ea typeface="Times New Roman"/>
              </a:endParaRPr>
            </a:p>
          </p:txBody>
        </p:sp>
        <p:sp>
          <p:nvSpPr>
            <p:cNvPr id="29" name="Text Box 951"/>
            <p:cNvSpPr txBox="1">
              <a:spLocks noChangeArrowheads="1"/>
            </p:cNvSpPr>
            <p:nvPr/>
          </p:nvSpPr>
          <p:spPr bwMode="auto">
            <a:xfrm>
              <a:off x="3122099" y="1143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1/</a:t>
              </a:r>
              <a:endParaRPr lang="be-BY" sz="1200">
                <a:latin typeface="Times New Roman"/>
                <a:ea typeface="Times New Roman"/>
              </a:endParaRPr>
            </a:p>
          </p:txBody>
        </p:sp>
        <p:sp>
          <p:nvSpPr>
            <p:cNvPr id="30" name="Rectangle 952"/>
            <p:cNvSpPr>
              <a:spLocks noChangeArrowheads="1"/>
            </p:cNvSpPr>
            <p:nvPr/>
          </p:nvSpPr>
          <p:spPr bwMode="auto">
            <a:xfrm>
              <a:off x="35999"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be-BY"/>
            </a:p>
          </p:txBody>
        </p:sp>
        <p:sp>
          <p:nvSpPr>
            <p:cNvPr id="31" name="Text Box 953"/>
            <p:cNvSpPr txBox="1">
              <a:spLocks noChangeArrowheads="1"/>
            </p:cNvSpPr>
            <p:nvPr/>
          </p:nvSpPr>
          <p:spPr bwMode="auto">
            <a:xfrm>
              <a:off x="2893499" y="2286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2/</a:t>
              </a:r>
              <a:endParaRPr lang="be-BY" sz="1200">
                <a:latin typeface="Times New Roman"/>
                <a:ea typeface="Times New Roman"/>
              </a:endParaRPr>
            </a:p>
          </p:txBody>
        </p:sp>
      </p:grpSp>
      <p:grpSp>
        <p:nvGrpSpPr>
          <p:cNvPr id="32" name="Полотно 954"/>
          <p:cNvGrpSpPr/>
          <p:nvPr/>
        </p:nvGrpSpPr>
        <p:grpSpPr>
          <a:xfrm>
            <a:off x="1621332" y="3352193"/>
            <a:ext cx="4402660" cy="3168171"/>
            <a:chOff x="0" y="0"/>
            <a:chExt cx="5324475" cy="3695700"/>
          </a:xfrm>
        </p:grpSpPr>
        <p:sp>
          <p:nvSpPr>
            <p:cNvPr id="33" name="Прямоугольник 32"/>
            <p:cNvSpPr/>
            <p:nvPr/>
          </p:nvSpPr>
          <p:spPr>
            <a:xfrm>
              <a:off x="0" y="0"/>
              <a:ext cx="5324475" cy="3695700"/>
            </a:xfrm>
            <a:prstGeom prst="rect">
              <a:avLst/>
            </a:prstGeom>
            <a:noFill/>
            <a:ln>
              <a:noFill/>
            </a:ln>
          </p:spPr>
        </p:sp>
        <p:sp>
          <p:nvSpPr>
            <p:cNvPr id="34" name="Oval 956"/>
            <p:cNvSpPr>
              <a:spLocks noChangeArrowheads="1"/>
            </p:cNvSpPr>
            <p:nvPr/>
          </p:nvSpPr>
          <p:spPr bwMode="auto">
            <a:xfrm>
              <a:off x="1208328" y="378899"/>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9</a:t>
              </a:r>
              <a:endParaRPr lang="be-BY" sz="1200">
                <a:latin typeface="Times New Roman"/>
                <a:ea typeface="Times New Roman"/>
              </a:endParaRPr>
            </a:p>
          </p:txBody>
        </p:sp>
        <p:sp>
          <p:nvSpPr>
            <p:cNvPr id="35" name="Oval 957"/>
            <p:cNvSpPr>
              <a:spLocks noChangeArrowheads="1"/>
            </p:cNvSpPr>
            <p:nvPr/>
          </p:nvSpPr>
          <p:spPr bwMode="auto">
            <a:xfrm>
              <a:off x="179628" y="1636199"/>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latin typeface="Times New Roman"/>
                  <a:ea typeface="Times New Roman"/>
                </a:rPr>
                <a:t>8</a:t>
              </a:r>
              <a:endParaRPr lang="be-BY" sz="1200" dirty="0">
                <a:latin typeface="Times New Roman"/>
                <a:ea typeface="Times New Roman"/>
              </a:endParaRPr>
            </a:p>
          </p:txBody>
        </p:sp>
        <p:sp>
          <p:nvSpPr>
            <p:cNvPr id="36" name="Oval 958"/>
            <p:cNvSpPr>
              <a:spLocks noChangeArrowheads="1"/>
            </p:cNvSpPr>
            <p:nvPr/>
          </p:nvSpPr>
          <p:spPr bwMode="auto">
            <a:xfrm>
              <a:off x="3494328" y="1406964"/>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r>
                <a:rPr lang="en-US" b="1">
                  <a:latin typeface="Times New Roman"/>
                  <a:ea typeface="Times New Roman"/>
                </a:rPr>
                <a:t>0</a:t>
              </a:r>
              <a:endParaRPr lang="be-BY" sz="1200">
                <a:latin typeface="Times New Roman"/>
                <a:ea typeface="Times New Roman"/>
              </a:endParaRPr>
            </a:p>
          </p:txBody>
        </p:sp>
        <p:sp>
          <p:nvSpPr>
            <p:cNvPr id="37" name="Oval 959"/>
            <p:cNvSpPr>
              <a:spLocks noChangeArrowheads="1"/>
            </p:cNvSpPr>
            <p:nvPr/>
          </p:nvSpPr>
          <p:spPr bwMode="auto">
            <a:xfrm>
              <a:off x="2008428" y="2093399"/>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4</a:t>
              </a:r>
              <a:endParaRPr lang="be-BY" sz="1200">
                <a:latin typeface="Times New Roman"/>
                <a:ea typeface="Times New Roman"/>
              </a:endParaRPr>
            </a:p>
          </p:txBody>
        </p:sp>
        <p:sp>
          <p:nvSpPr>
            <p:cNvPr id="38" name="Oval 960"/>
            <p:cNvSpPr>
              <a:spLocks noChangeArrowheads="1"/>
            </p:cNvSpPr>
            <p:nvPr/>
          </p:nvSpPr>
          <p:spPr bwMode="auto">
            <a:xfrm>
              <a:off x="2579928" y="378899"/>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6</a:t>
              </a:r>
              <a:endParaRPr lang="be-BY" sz="1200">
                <a:latin typeface="Times New Roman"/>
                <a:ea typeface="Times New Roman"/>
              </a:endParaRPr>
            </a:p>
          </p:txBody>
        </p:sp>
        <p:cxnSp>
          <p:nvCxnSpPr>
            <p:cNvPr id="39" name="Line 961"/>
            <p:cNvCxnSpPr/>
            <p:nvPr/>
          </p:nvCxnSpPr>
          <p:spPr bwMode="auto">
            <a:xfrm>
              <a:off x="1665528" y="607499"/>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0" name="Line 962"/>
            <p:cNvCxnSpPr/>
            <p:nvPr/>
          </p:nvCxnSpPr>
          <p:spPr bwMode="auto">
            <a:xfrm flipV="1">
              <a:off x="408228" y="836099"/>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1" name="Line 963"/>
            <p:cNvCxnSpPr/>
            <p:nvPr/>
          </p:nvCxnSpPr>
          <p:spPr bwMode="auto">
            <a:xfrm flipH="1">
              <a:off x="2351328" y="836099"/>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2" name="AutoShape 964"/>
            <p:cNvCxnSpPr>
              <a:cxnSpLocks noChangeShapeType="1"/>
              <a:stCxn id="34" idx="5"/>
              <a:endCxn id="37" idx="1"/>
            </p:cNvCxnSpPr>
            <p:nvPr/>
          </p:nvCxnSpPr>
          <p:spPr bwMode="auto">
            <a:xfrm>
              <a:off x="1598853" y="783394"/>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3" name="Oval 965"/>
            <p:cNvSpPr>
              <a:spLocks noChangeArrowheads="1"/>
            </p:cNvSpPr>
            <p:nvPr/>
          </p:nvSpPr>
          <p:spPr bwMode="auto">
            <a:xfrm>
              <a:off x="4865928" y="1407599"/>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5</a:t>
              </a:r>
              <a:endParaRPr lang="be-BY" sz="1200">
                <a:latin typeface="Times New Roman"/>
                <a:ea typeface="Times New Roman"/>
              </a:endParaRPr>
            </a:p>
          </p:txBody>
        </p:sp>
        <p:cxnSp>
          <p:nvCxnSpPr>
            <p:cNvPr id="44" name="AutoShape 966"/>
            <p:cNvCxnSpPr>
              <a:cxnSpLocks noChangeShapeType="1"/>
              <a:stCxn id="37" idx="6"/>
              <a:endCxn id="36" idx="2"/>
            </p:cNvCxnSpPr>
            <p:nvPr/>
          </p:nvCxnSpPr>
          <p:spPr bwMode="auto">
            <a:xfrm flipV="1">
              <a:off x="2479598" y="1636199"/>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5" name="AutoShape 967"/>
            <p:cNvCxnSpPr>
              <a:cxnSpLocks noChangeShapeType="1"/>
              <a:stCxn id="36" idx="6"/>
              <a:endCxn id="43" idx="2"/>
            </p:cNvCxnSpPr>
            <p:nvPr/>
          </p:nvCxnSpPr>
          <p:spPr bwMode="auto">
            <a:xfrm>
              <a:off x="3965498" y="1636199"/>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6" name="AutoShape 968"/>
            <p:cNvCxnSpPr>
              <a:cxnSpLocks noChangeShapeType="1"/>
              <a:stCxn id="38" idx="6"/>
              <a:endCxn id="43" idx="1"/>
            </p:cNvCxnSpPr>
            <p:nvPr/>
          </p:nvCxnSpPr>
          <p:spPr bwMode="auto">
            <a:xfrm>
              <a:off x="3051098" y="608134"/>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7" name="Oval 969"/>
            <p:cNvSpPr>
              <a:spLocks noChangeArrowheads="1"/>
            </p:cNvSpPr>
            <p:nvPr/>
          </p:nvSpPr>
          <p:spPr bwMode="auto">
            <a:xfrm>
              <a:off x="3494328" y="2207064"/>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r>
                <a:rPr lang="en-US" b="1">
                  <a:latin typeface="Times New Roman"/>
                  <a:ea typeface="Times New Roman"/>
                </a:rPr>
                <a:t>1</a:t>
              </a:r>
              <a:endParaRPr lang="be-BY" sz="1200">
                <a:latin typeface="Times New Roman"/>
                <a:ea typeface="Times New Roman"/>
              </a:endParaRPr>
            </a:p>
          </p:txBody>
        </p:sp>
        <p:sp>
          <p:nvSpPr>
            <p:cNvPr id="48" name="Oval 970"/>
            <p:cNvSpPr>
              <a:spLocks noChangeArrowheads="1"/>
            </p:cNvSpPr>
            <p:nvPr/>
          </p:nvSpPr>
          <p:spPr bwMode="auto">
            <a:xfrm>
              <a:off x="3494328" y="3007164"/>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r>
                <a:rPr lang="en-US" b="1">
                  <a:latin typeface="Times New Roman"/>
                  <a:ea typeface="Times New Roman"/>
                </a:rPr>
                <a:t>2</a:t>
              </a:r>
              <a:endParaRPr lang="be-BY" sz="1200">
                <a:latin typeface="Times New Roman"/>
                <a:ea typeface="Times New Roman"/>
              </a:endParaRPr>
            </a:p>
          </p:txBody>
        </p:sp>
        <p:cxnSp>
          <p:nvCxnSpPr>
            <p:cNvPr id="49" name="AutoShape 971"/>
            <p:cNvCxnSpPr>
              <a:cxnSpLocks noChangeShapeType="1"/>
              <a:stCxn id="36" idx="4"/>
              <a:endCxn id="47" idx="0"/>
            </p:cNvCxnSpPr>
            <p:nvPr/>
          </p:nvCxnSpPr>
          <p:spPr bwMode="auto">
            <a:xfrm>
              <a:off x="3722928" y="1878769"/>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0" name="AutoShape 972"/>
            <p:cNvCxnSpPr>
              <a:cxnSpLocks noChangeShapeType="1"/>
              <a:stCxn id="47" idx="4"/>
              <a:endCxn id="48" idx="0"/>
            </p:cNvCxnSpPr>
            <p:nvPr/>
          </p:nvCxnSpPr>
          <p:spPr bwMode="auto">
            <a:xfrm>
              <a:off x="3722928" y="2678869"/>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 name="AutoShape 973"/>
            <p:cNvCxnSpPr>
              <a:cxnSpLocks noChangeShapeType="1"/>
              <a:stCxn id="48" idx="6"/>
              <a:endCxn id="43" idx="4"/>
            </p:cNvCxnSpPr>
            <p:nvPr/>
          </p:nvCxnSpPr>
          <p:spPr bwMode="auto">
            <a:xfrm flipV="1">
              <a:off x="3965498" y="1879404"/>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 name="AutoShape 974"/>
            <p:cNvCxnSpPr>
              <a:cxnSpLocks noChangeShapeType="1"/>
              <a:endCxn id="48" idx="2"/>
            </p:cNvCxnSpPr>
            <p:nvPr/>
          </p:nvCxnSpPr>
          <p:spPr bwMode="auto">
            <a:xfrm>
              <a:off x="2351328" y="2550599"/>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3" name="AutoShape 975"/>
            <p:cNvCxnSpPr>
              <a:cxnSpLocks noChangeShapeType="1"/>
              <a:stCxn id="35" idx="6"/>
              <a:endCxn id="37" idx="2"/>
            </p:cNvCxnSpPr>
            <p:nvPr/>
          </p:nvCxnSpPr>
          <p:spPr bwMode="auto">
            <a:xfrm>
              <a:off x="651433" y="1865434"/>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4" name="Oval 976"/>
            <p:cNvSpPr>
              <a:spLocks noChangeArrowheads="1"/>
            </p:cNvSpPr>
            <p:nvPr/>
          </p:nvSpPr>
          <p:spPr bwMode="auto">
            <a:xfrm>
              <a:off x="3837228" y="35999"/>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b="1">
                  <a:latin typeface="Times New Roman"/>
                  <a:ea typeface="Times New Roman"/>
                </a:rPr>
                <a:t>3</a:t>
              </a:r>
              <a:endParaRPr lang="be-BY" sz="1200">
                <a:latin typeface="Times New Roman"/>
                <a:ea typeface="Times New Roman"/>
              </a:endParaRPr>
            </a:p>
          </p:txBody>
        </p:sp>
        <p:cxnSp>
          <p:nvCxnSpPr>
            <p:cNvPr id="55" name="AutoShape 977"/>
            <p:cNvCxnSpPr>
              <a:cxnSpLocks noChangeShapeType="1"/>
            </p:cNvCxnSpPr>
            <p:nvPr/>
          </p:nvCxnSpPr>
          <p:spPr bwMode="auto">
            <a:xfrm flipH="1">
              <a:off x="3037128" y="378899"/>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6" name="Oval 978"/>
            <p:cNvSpPr>
              <a:spLocks noChangeArrowheads="1"/>
            </p:cNvSpPr>
            <p:nvPr/>
          </p:nvSpPr>
          <p:spPr bwMode="auto">
            <a:xfrm>
              <a:off x="4523028" y="493199"/>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7</a:t>
              </a:r>
              <a:endParaRPr lang="be-BY" sz="1200">
                <a:latin typeface="Times New Roman"/>
                <a:ea typeface="Times New Roman"/>
              </a:endParaRPr>
            </a:p>
          </p:txBody>
        </p:sp>
        <p:sp>
          <p:nvSpPr>
            <p:cNvPr id="57" name="Text Box 979"/>
            <p:cNvSpPr txBox="1">
              <a:spLocks noChangeArrowheads="1"/>
            </p:cNvSpPr>
            <p:nvPr/>
          </p:nvSpPr>
          <p:spPr bwMode="auto">
            <a:xfrm>
              <a:off x="3151428" y="1064699"/>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1/</a:t>
              </a:r>
              <a:endParaRPr lang="be-BY" sz="1200">
                <a:latin typeface="Times New Roman"/>
                <a:ea typeface="Times New Roman"/>
              </a:endParaRPr>
            </a:p>
          </p:txBody>
        </p:sp>
        <p:sp>
          <p:nvSpPr>
            <p:cNvPr id="58" name="Rectangle 980"/>
            <p:cNvSpPr>
              <a:spLocks noChangeArrowheads="1"/>
            </p:cNvSpPr>
            <p:nvPr/>
          </p:nvSpPr>
          <p:spPr bwMode="auto">
            <a:xfrm>
              <a:off x="65328" y="3236399"/>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be-BY"/>
            </a:p>
          </p:txBody>
        </p:sp>
        <p:sp>
          <p:nvSpPr>
            <p:cNvPr id="59" name="Text Box 981"/>
            <p:cNvSpPr txBox="1">
              <a:spLocks noChangeArrowheads="1"/>
            </p:cNvSpPr>
            <p:nvPr/>
          </p:nvSpPr>
          <p:spPr bwMode="auto">
            <a:xfrm>
              <a:off x="2922828" y="2207699"/>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2/</a:t>
              </a:r>
              <a:endParaRPr lang="be-BY" sz="1200">
                <a:latin typeface="Times New Roman"/>
                <a:ea typeface="Times New Roman"/>
              </a:endParaRPr>
            </a:p>
          </p:txBody>
        </p:sp>
        <p:sp>
          <p:nvSpPr>
            <p:cNvPr id="60" name="Text Box 1010"/>
            <p:cNvSpPr txBox="1">
              <a:spLocks noChangeArrowheads="1"/>
            </p:cNvSpPr>
            <p:nvPr/>
          </p:nvSpPr>
          <p:spPr bwMode="auto">
            <a:xfrm>
              <a:off x="2808528" y="3350699"/>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3/</a:t>
              </a:r>
              <a:endParaRPr lang="be-BY" sz="1200">
                <a:latin typeface="Times New Roman"/>
                <a:ea typeface="Times New Roman"/>
              </a:endParaRPr>
            </a:p>
          </p:txBody>
        </p:sp>
      </p:grpSp>
      <p:grpSp>
        <p:nvGrpSpPr>
          <p:cNvPr id="61" name="Полотно 1011"/>
          <p:cNvGrpSpPr/>
          <p:nvPr/>
        </p:nvGrpSpPr>
        <p:grpSpPr>
          <a:xfrm>
            <a:off x="6022878" y="143288"/>
            <a:ext cx="4645122" cy="3208905"/>
            <a:chOff x="0" y="0"/>
            <a:chExt cx="5600700" cy="3886200"/>
          </a:xfrm>
        </p:grpSpPr>
        <p:sp>
          <p:nvSpPr>
            <p:cNvPr id="62" name="Прямоугольник 61"/>
            <p:cNvSpPr/>
            <p:nvPr/>
          </p:nvSpPr>
          <p:spPr>
            <a:xfrm>
              <a:off x="0" y="0"/>
              <a:ext cx="5600700" cy="3886200"/>
            </a:xfrm>
            <a:prstGeom prst="rect">
              <a:avLst/>
            </a:prstGeom>
            <a:noFill/>
            <a:ln>
              <a:noFill/>
            </a:ln>
          </p:spPr>
        </p:sp>
        <p:sp>
          <p:nvSpPr>
            <p:cNvPr id="63" name="Oval 1013"/>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9</a:t>
              </a:r>
              <a:endParaRPr lang="be-BY" sz="1200">
                <a:latin typeface="Times New Roman"/>
                <a:ea typeface="Times New Roman"/>
              </a:endParaRPr>
            </a:p>
          </p:txBody>
        </p:sp>
        <p:sp>
          <p:nvSpPr>
            <p:cNvPr id="64" name="Oval 1014"/>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latin typeface="Times New Roman"/>
                  <a:ea typeface="Times New Roman"/>
                </a:rPr>
                <a:t>8</a:t>
              </a:r>
              <a:endParaRPr lang="be-BY" sz="1200" dirty="0">
                <a:latin typeface="Times New Roman"/>
                <a:ea typeface="Times New Roman"/>
              </a:endParaRPr>
            </a:p>
          </p:txBody>
        </p:sp>
        <p:sp>
          <p:nvSpPr>
            <p:cNvPr id="65" name="Oval 1015"/>
            <p:cNvSpPr>
              <a:spLocks noChangeArrowheads="1"/>
            </p:cNvSpPr>
            <p:nvPr/>
          </p:nvSpPr>
          <p:spPr bwMode="auto">
            <a:xfrm>
              <a:off x="3657600" y="14852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r>
                <a:rPr lang="en-US" b="1">
                  <a:latin typeface="Times New Roman"/>
                  <a:ea typeface="Times New Roman"/>
                </a:rPr>
                <a:t>0</a:t>
              </a:r>
              <a:endParaRPr lang="be-BY" sz="1200">
                <a:latin typeface="Times New Roman"/>
                <a:ea typeface="Times New Roman"/>
              </a:endParaRPr>
            </a:p>
          </p:txBody>
        </p:sp>
        <p:sp>
          <p:nvSpPr>
            <p:cNvPr id="66" name="Oval 1016"/>
            <p:cNvSpPr>
              <a:spLocks noChangeArrowheads="1"/>
            </p:cNvSpPr>
            <p:nvPr/>
          </p:nvSpPr>
          <p:spPr bwMode="auto">
            <a:xfrm>
              <a:off x="2171700"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4</a:t>
              </a:r>
              <a:endParaRPr lang="be-BY" sz="1200">
                <a:latin typeface="Times New Roman"/>
                <a:ea typeface="Times New Roman"/>
              </a:endParaRPr>
            </a:p>
          </p:txBody>
        </p:sp>
        <p:sp>
          <p:nvSpPr>
            <p:cNvPr id="67" name="Oval 1017"/>
            <p:cNvSpPr>
              <a:spLocks noChangeArrowheads="1"/>
            </p:cNvSpPr>
            <p:nvPr/>
          </p:nvSpPr>
          <p:spPr bwMode="auto">
            <a:xfrm>
              <a:off x="27432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6</a:t>
              </a:r>
              <a:endParaRPr lang="be-BY" sz="1200">
                <a:latin typeface="Times New Roman"/>
                <a:ea typeface="Times New Roman"/>
              </a:endParaRPr>
            </a:p>
          </p:txBody>
        </p:sp>
        <p:cxnSp>
          <p:nvCxnSpPr>
            <p:cNvPr id="68" name="Line 1018"/>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9" name="Line 1019"/>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0" name="Line 1020"/>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1" name="AutoShape 1021"/>
            <p:cNvCxnSpPr>
              <a:cxnSpLocks noChangeShapeType="1"/>
              <a:stCxn id="63" idx="5"/>
              <a:endCxn id="66"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2" name="Oval 1022"/>
            <p:cNvSpPr>
              <a:spLocks noChangeArrowheads="1"/>
            </p:cNvSpPr>
            <p:nvPr/>
          </p:nvSpPr>
          <p:spPr bwMode="auto">
            <a:xfrm>
              <a:off x="5029200" y="14859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5</a:t>
              </a:r>
              <a:endParaRPr lang="be-BY" sz="1200">
                <a:latin typeface="Times New Roman"/>
                <a:ea typeface="Times New Roman"/>
              </a:endParaRPr>
            </a:p>
          </p:txBody>
        </p:sp>
        <p:cxnSp>
          <p:nvCxnSpPr>
            <p:cNvPr id="73" name="AutoShape 1023"/>
            <p:cNvCxnSpPr>
              <a:cxnSpLocks noChangeShapeType="1"/>
              <a:stCxn id="66" idx="6"/>
              <a:endCxn id="65"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4" name="AutoShape 1024"/>
            <p:cNvCxnSpPr>
              <a:cxnSpLocks noChangeShapeType="1"/>
              <a:stCxn id="65" idx="6"/>
              <a:endCxn id="72"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5" name="AutoShape 1025"/>
            <p:cNvCxnSpPr>
              <a:cxnSpLocks noChangeShapeType="1"/>
              <a:stCxn id="67" idx="6"/>
              <a:endCxn id="72"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6" name="Oval 1026"/>
            <p:cNvSpPr>
              <a:spLocks noChangeArrowheads="1"/>
            </p:cNvSpPr>
            <p:nvPr/>
          </p:nvSpPr>
          <p:spPr bwMode="auto">
            <a:xfrm>
              <a:off x="3657600" y="22853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r>
                <a:rPr lang="en-US" b="1">
                  <a:latin typeface="Times New Roman"/>
                  <a:ea typeface="Times New Roman"/>
                </a:rPr>
                <a:t>1</a:t>
              </a:r>
              <a:endParaRPr lang="be-BY" sz="1200">
                <a:latin typeface="Times New Roman"/>
                <a:ea typeface="Times New Roman"/>
              </a:endParaRPr>
            </a:p>
          </p:txBody>
        </p:sp>
        <p:sp>
          <p:nvSpPr>
            <p:cNvPr id="77" name="Oval 1027"/>
            <p:cNvSpPr>
              <a:spLocks noChangeArrowheads="1"/>
            </p:cNvSpPr>
            <p:nvPr/>
          </p:nvSpPr>
          <p:spPr bwMode="auto">
            <a:xfrm>
              <a:off x="3657600" y="30854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r>
                <a:rPr lang="en-US" b="1">
                  <a:latin typeface="Times New Roman"/>
                  <a:ea typeface="Times New Roman"/>
                </a:rPr>
                <a:t>2</a:t>
              </a:r>
              <a:endParaRPr lang="be-BY" sz="1200">
                <a:latin typeface="Times New Roman"/>
                <a:ea typeface="Times New Roman"/>
              </a:endParaRPr>
            </a:p>
          </p:txBody>
        </p:sp>
        <p:cxnSp>
          <p:nvCxnSpPr>
            <p:cNvPr id="78" name="AutoShape 1028"/>
            <p:cNvCxnSpPr>
              <a:cxnSpLocks noChangeShapeType="1"/>
              <a:stCxn id="65" idx="4"/>
              <a:endCxn id="76"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9" name="AutoShape 1029"/>
            <p:cNvCxnSpPr>
              <a:cxnSpLocks noChangeShapeType="1"/>
              <a:stCxn id="76" idx="4"/>
              <a:endCxn id="77"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0" name="AutoShape 1030"/>
            <p:cNvCxnSpPr>
              <a:cxnSpLocks noChangeShapeType="1"/>
              <a:stCxn id="77" idx="6"/>
              <a:endCxn id="72"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1" name="AutoShape 1031"/>
            <p:cNvCxnSpPr>
              <a:cxnSpLocks noChangeShapeType="1"/>
              <a:endCxn id="77"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2" name="AutoShape 1032"/>
            <p:cNvCxnSpPr>
              <a:cxnSpLocks noChangeShapeType="1"/>
              <a:stCxn id="64" idx="6"/>
              <a:endCxn id="66"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3" name="Oval 1033"/>
            <p:cNvSpPr>
              <a:spLocks noChangeArrowheads="1"/>
            </p:cNvSpPr>
            <p:nvPr/>
          </p:nvSpPr>
          <p:spPr bwMode="auto">
            <a:xfrm>
              <a:off x="4000500" y="1143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b="1">
                  <a:latin typeface="Times New Roman"/>
                  <a:ea typeface="Times New Roman"/>
                </a:rPr>
                <a:t>3</a:t>
              </a:r>
              <a:endParaRPr lang="be-BY" sz="1200">
                <a:latin typeface="Times New Roman"/>
                <a:ea typeface="Times New Roman"/>
              </a:endParaRPr>
            </a:p>
          </p:txBody>
        </p:sp>
        <p:cxnSp>
          <p:nvCxnSpPr>
            <p:cNvPr id="84" name="AutoShape 1034"/>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5" name="Oval 1035"/>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7</a:t>
              </a:r>
              <a:endParaRPr lang="be-BY" sz="1200">
                <a:latin typeface="Times New Roman"/>
                <a:ea typeface="Times New Roman"/>
              </a:endParaRPr>
            </a:p>
          </p:txBody>
        </p:sp>
        <p:sp>
          <p:nvSpPr>
            <p:cNvPr id="86" name="Text Box 1036"/>
            <p:cNvSpPr txBox="1">
              <a:spLocks noChangeArrowheads="1"/>
            </p:cNvSpPr>
            <p:nvPr/>
          </p:nvSpPr>
          <p:spPr bwMode="auto">
            <a:xfrm>
              <a:off x="3314700" y="1143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1/</a:t>
              </a:r>
              <a:endParaRPr lang="be-BY" sz="1200">
                <a:latin typeface="Times New Roman"/>
                <a:ea typeface="Times New Roman"/>
              </a:endParaRPr>
            </a:p>
          </p:txBody>
        </p:sp>
        <p:sp>
          <p:nvSpPr>
            <p:cNvPr id="87" name="Rectangle 1037"/>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be-BY"/>
            </a:p>
          </p:txBody>
        </p:sp>
        <p:sp>
          <p:nvSpPr>
            <p:cNvPr id="88" name="Text Box 1038"/>
            <p:cNvSpPr txBox="1">
              <a:spLocks noChangeArrowheads="1"/>
            </p:cNvSpPr>
            <p:nvPr/>
          </p:nvSpPr>
          <p:spPr bwMode="auto">
            <a:xfrm>
              <a:off x="3086100" y="2286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2/</a:t>
              </a:r>
              <a:endParaRPr lang="be-BY" sz="1200">
                <a:latin typeface="Times New Roman"/>
                <a:ea typeface="Times New Roman"/>
              </a:endParaRPr>
            </a:p>
          </p:txBody>
        </p:sp>
        <p:sp>
          <p:nvSpPr>
            <p:cNvPr id="89" name="Text Box 1039"/>
            <p:cNvSpPr txBox="1">
              <a:spLocks noChangeArrowheads="1"/>
            </p:cNvSpPr>
            <p:nvPr/>
          </p:nvSpPr>
          <p:spPr bwMode="auto">
            <a:xfrm>
              <a:off x="2971800" y="3429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3/</a:t>
              </a:r>
              <a:endParaRPr lang="be-BY" sz="1200">
                <a:latin typeface="Times New Roman"/>
                <a:ea typeface="Times New Roman"/>
              </a:endParaRPr>
            </a:p>
          </p:txBody>
        </p:sp>
        <p:sp>
          <p:nvSpPr>
            <p:cNvPr id="90" name="Text Box 1040"/>
            <p:cNvSpPr txBox="1">
              <a:spLocks noChangeArrowheads="1"/>
            </p:cNvSpPr>
            <p:nvPr/>
          </p:nvSpPr>
          <p:spPr bwMode="auto">
            <a:xfrm>
              <a:off x="5029200" y="24003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4/</a:t>
              </a:r>
              <a:endParaRPr lang="be-BY" sz="1200">
                <a:latin typeface="Times New Roman"/>
                <a:ea typeface="Times New Roman"/>
              </a:endParaRPr>
            </a:p>
          </p:txBody>
        </p:sp>
      </p:grpSp>
      <p:grpSp>
        <p:nvGrpSpPr>
          <p:cNvPr id="91" name="Полотно 1041"/>
          <p:cNvGrpSpPr/>
          <p:nvPr/>
        </p:nvGrpSpPr>
        <p:grpSpPr>
          <a:xfrm>
            <a:off x="6096000" y="3429000"/>
            <a:ext cx="4572000" cy="3089562"/>
            <a:chOff x="0" y="0"/>
            <a:chExt cx="5600700" cy="3886200"/>
          </a:xfrm>
        </p:grpSpPr>
        <p:sp>
          <p:nvSpPr>
            <p:cNvPr id="92" name="Прямоугольник 91"/>
            <p:cNvSpPr/>
            <p:nvPr/>
          </p:nvSpPr>
          <p:spPr>
            <a:xfrm>
              <a:off x="0" y="0"/>
              <a:ext cx="5600700" cy="3886200"/>
            </a:xfrm>
            <a:prstGeom prst="rect">
              <a:avLst/>
            </a:prstGeom>
            <a:noFill/>
            <a:ln>
              <a:noFill/>
            </a:ln>
          </p:spPr>
        </p:sp>
        <p:sp>
          <p:nvSpPr>
            <p:cNvPr id="93" name="Oval 1043"/>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9</a:t>
              </a:r>
              <a:endParaRPr lang="be-BY" sz="1200">
                <a:latin typeface="Times New Roman"/>
                <a:ea typeface="Times New Roman"/>
              </a:endParaRPr>
            </a:p>
          </p:txBody>
        </p:sp>
        <p:sp>
          <p:nvSpPr>
            <p:cNvPr id="94" name="Oval 1044"/>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latin typeface="Times New Roman"/>
                  <a:ea typeface="Times New Roman"/>
                </a:rPr>
                <a:t>8</a:t>
              </a:r>
              <a:endParaRPr lang="be-BY" sz="1200" dirty="0">
                <a:latin typeface="Times New Roman"/>
                <a:ea typeface="Times New Roman"/>
              </a:endParaRPr>
            </a:p>
          </p:txBody>
        </p:sp>
        <p:sp>
          <p:nvSpPr>
            <p:cNvPr id="95" name="Oval 1045"/>
            <p:cNvSpPr>
              <a:spLocks noChangeArrowheads="1"/>
            </p:cNvSpPr>
            <p:nvPr/>
          </p:nvSpPr>
          <p:spPr bwMode="auto">
            <a:xfrm>
              <a:off x="3657600" y="14852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r>
                <a:rPr lang="en-US" b="1">
                  <a:latin typeface="Times New Roman"/>
                  <a:ea typeface="Times New Roman"/>
                </a:rPr>
                <a:t>0</a:t>
              </a:r>
              <a:endParaRPr lang="be-BY" sz="1200">
                <a:latin typeface="Times New Roman"/>
                <a:ea typeface="Times New Roman"/>
              </a:endParaRPr>
            </a:p>
          </p:txBody>
        </p:sp>
        <p:sp>
          <p:nvSpPr>
            <p:cNvPr id="96" name="Oval 1046"/>
            <p:cNvSpPr>
              <a:spLocks noChangeArrowheads="1"/>
            </p:cNvSpPr>
            <p:nvPr/>
          </p:nvSpPr>
          <p:spPr bwMode="auto">
            <a:xfrm>
              <a:off x="2171700"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4</a:t>
              </a:r>
              <a:endParaRPr lang="be-BY" sz="1200">
                <a:latin typeface="Times New Roman"/>
                <a:ea typeface="Times New Roman"/>
              </a:endParaRPr>
            </a:p>
          </p:txBody>
        </p:sp>
        <p:sp>
          <p:nvSpPr>
            <p:cNvPr id="97" name="Oval 1047"/>
            <p:cNvSpPr>
              <a:spLocks noChangeArrowheads="1"/>
            </p:cNvSpPr>
            <p:nvPr/>
          </p:nvSpPr>
          <p:spPr bwMode="auto">
            <a:xfrm>
              <a:off x="27432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6</a:t>
              </a:r>
              <a:endParaRPr lang="be-BY" sz="1200">
                <a:latin typeface="Times New Roman"/>
                <a:ea typeface="Times New Roman"/>
              </a:endParaRPr>
            </a:p>
          </p:txBody>
        </p:sp>
        <p:cxnSp>
          <p:nvCxnSpPr>
            <p:cNvPr id="98" name="Line 1048"/>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9" name="Line 1049"/>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0" name="Line 1050"/>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1" name="AutoShape 1051"/>
            <p:cNvCxnSpPr>
              <a:cxnSpLocks noChangeShapeType="1"/>
              <a:stCxn id="93" idx="5"/>
              <a:endCxn id="96"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2" name="Oval 1052"/>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dirty="0">
                  <a:solidFill>
                    <a:schemeClr val="bg1"/>
                  </a:solidFill>
                  <a:latin typeface="Times New Roman"/>
                  <a:ea typeface="Times New Roman"/>
                </a:rPr>
                <a:t>5</a:t>
              </a:r>
              <a:endParaRPr lang="be-BY" sz="1200" dirty="0">
                <a:solidFill>
                  <a:schemeClr val="bg1"/>
                </a:solidFill>
                <a:latin typeface="Times New Roman"/>
                <a:ea typeface="Times New Roman"/>
              </a:endParaRPr>
            </a:p>
          </p:txBody>
        </p:sp>
        <p:cxnSp>
          <p:nvCxnSpPr>
            <p:cNvPr id="103" name="AutoShape 1053"/>
            <p:cNvCxnSpPr>
              <a:cxnSpLocks noChangeShapeType="1"/>
              <a:stCxn id="96" idx="6"/>
              <a:endCxn id="95"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4" name="AutoShape 1054"/>
            <p:cNvCxnSpPr>
              <a:cxnSpLocks noChangeShapeType="1"/>
              <a:stCxn id="95" idx="6"/>
              <a:endCxn id="102"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5" name="AutoShape 1055"/>
            <p:cNvCxnSpPr>
              <a:cxnSpLocks noChangeShapeType="1"/>
              <a:stCxn id="97" idx="6"/>
              <a:endCxn id="102"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6" name="Oval 1056"/>
            <p:cNvSpPr>
              <a:spLocks noChangeArrowheads="1"/>
            </p:cNvSpPr>
            <p:nvPr/>
          </p:nvSpPr>
          <p:spPr bwMode="auto">
            <a:xfrm>
              <a:off x="3657600" y="22853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r>
                <a:rPr lang="en-US" b="1">
                  <a:latin typeface="Times New Roman"/>
                  <a:ea typeface="Times New Roman"/>
                </a:rPr>
                <a:t>1</a:t>
              </a:r>
              <a:endParaRPr lang="be-BY" sz="1200">
                <a:latin typeface="Times New Roman"/>
                <a:ea typeface="Times New Roman"/>
              </a:endParaRPr>
            </a:p>
          </p:txBody>
        </p:sp>
        <p:sp>
          <p:nvSpPr>
            <p:cNvPr id="107" name="Oval 1057"/>
            <p:cNvSpPr>
              <a:spLocks noChangeArrowheads="1"/>
            </p:cNvSpPr>
            <p:nvPr/>
          </p:nvSpPr>
          <p:spPr bwMode="auto">
            <a:xfrm>
              <a:off x="3657600" y="30854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r>
                <a:rPr lang="en-US" b="1">
                  <a:latin typeface="Times New Roman"/>
                  <a:ea typeface="Times New Roman"/>
                </a:rPr>
                <a:t>2</a:t>
              </a:r>
              <a:endParaRPr lang="be-BY" sz="1200">
                <a:latin typeface="Times New Roman"/>
                <a:ea typeface="Times New Roman"/>
              </a:endParaRPr>
            </a:p>
          </p:txBody>
        </p:sp>
        <p:cxnSp>
          <p:nvCxnSpPr>
            <p:cNvPr id="108" name="AutoShape 1058"/>
            <p:cNvCxnSpPr>
              <a:cxnSpLocks noChangeShapeType="1"/>
              <a:stCxn id="95" idx="4"/>
              <a:endCxn id="106"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9" name="AutoShape 1059"/>
            <p:cNvCxnSpPr>
              <a:cxnSpLocks noChangeShapeType="1"/>
              <a:stCxn id="106" idx="4"/>
              <a:endCxn id="107"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0" name="AutoShape 1060"/>
            <p:cNvCxnSpPr>
              <a:cxnSpLocks noChangeShapeType="1"/>
              <a:stCxn id="107" idx="6"/>
              <a:endCxn id="102"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1" name="AutoShape 1061"/>
            <p:cNvCxnSpPr>
              <a:cxnSpLocks noChangeShapeType="1"/>
              <a:endCxn id="107"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2" name="AutoShape 1062"/>
            <p:cNvCxnSpPr>
              <a:cxnSpLocks noChangeShapeType="1"/>
              <a:stCxn id="94" idx="6"/>
              <a:endCxn id="96"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3" name="Oval 1063"/>
            <p:cNvSpPr>
              <a:spLocks noChangeArrowheads="1"/>
            </p:cNvSpPr>
            <p:nvPr/>
          </p:nvSpPr>
          <p:spPr bwMode="auto">
            <a:xfrm>
              <a:off x="4000500" y="1143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b="1">
                  <a:latin typeface="Times New Roman"/>
                  <a:ea typeface="Times New Roman"/>
                </a:rPr>
                <a:t>3</a:t>
              </a:r>
              <a:endParaRPr lang="be-BY" sz="1200">
                <a:latin typeface="Times New Roman"/>
                <a:ea typeface="Times New Roman"/>
              </a:endParaRPr>
            </a:p>
          </p:txBody>
        </p:sp>
        <p:cxnSp>
          <p:nvCxnSpPr>
            <p:cNvPr id="114" name="AutoShape 1064"/>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5" name="Oval 1065"/>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7</a:t>
              </a:r>
              <a:endParaRPr lang="be-BY" sz="1200">
                <a:latin typeface="Times New Roman"/>
                <a:ea typeface="Times New Roman"/>
              </a:endParaRPr>
            </a:p>
          </p:txBody>
        </p:sp>
        <p:sp>
          <p:nvSpPr>
            <p:cNvPr id="116" name="Text Box 1066"/>
            <p:cNvSpPr txBox="1">
              <a:spLocks noChangeArrowheads="1"/>
            </p:cNvSpPr>
            <p:nvPr/>
          </p:nvSpPr>
          <p:spPr bwMode="auto">
            <a:xfrm>
              <a:off x="3314700" y="1143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1/</a:t>
              </a:r>
              <a:endParaRPr lang="be-BY" sz="1200">
                <a:latin typeface="Times New Roman"/>
                <a:ea typeface="Times New Roman"/>
              </a:endParaRPr>
            </a:p>
          </p:txBody>
        </p:sp>
        <p:sp>
          <p:nvSpPr>
            <p:cNvPr id="117" name="Rectangle 1067"/>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5</a:t>
              </a:r>
              <a:endParaRPr lang="be-BY" sz="1200">
                <a:latin typeface="Times New Roman"/>
                <a:ea typeface="Times New Roman"/>
              </a:endParaRPr>
            </a:p>
          </p:txBody>
        </p:sp>
        <p:sp>
          <p:nvSpPr>
            <p:cNvPr id="118" name="Text Box 1068"/>
            <p:cNvSpPr txBox="1">
              <a:spLocks noChangeArrowheads="1"/>
            </p:cNvSpPr>
            <p:nvPr/>
          </p:nvSpPr>
          <p:spPr bwMode="auto">
            <a:xfrm>
              <a:off x="3086100" y="2286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2/</a:t>
              </a:r>
              <a:endParaRPr lang="be-BY" sz="1200">
                <a:latin typeface="Times New Roman"/>
                <a:ea typeface="Times New Roman"/>
              </a:endParaRPr>
            </a:p>
          </p:txBody>
        </p:sp>
        <p:sp>
          <p:nvSpPr>
            <p:cNvPr id="119" name="Text Box 1069"/>
            <p:cNvSpPr txBox="1">
              <a:spLocks noChangeArrowheads="1"/>
            </p:cNvSpPr>
            <p:nvPr/>
          </p:nvSpPr>
          <p:spPr bwMode="auto">
            <a:xfrm>
              <a:off x="2971800" y="3429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3/</a:t>
              </a:r>
              <a:endParaRPr lang="be-BY" sz="1200">
                <a:latin typeface="Times New Roman"/>
                <a:ea typeface="Times New Roman"/>
              </a:endParaRPr>
            </a:p>
          </p:txBody>
        </p:sp>
        <p:sp>
          <p:nvSpPr>
            <p:cNvPr id="120" name="Text Box 1070"/>
            <p:cNvSpPr txBox="1">
              <a:spLocks noChangeArrowheads="1"/>
            </p:cNvSpPr>
            <p:nvPr/>
          </p:nvSpPr>
          <p:spPr bwMode="auto">
            <a:xfrm>
              <a:off x="4914900" y="2400300"/>
              <a:ext cx="571499"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4/5</a:t>
              </a:r>
              <a:endParaRPr lang="be-BY" sz="1200" dirty="0">
                <a:latin typeface="Times New Roman"/>
                <a:ea typeface="Times New Roman"/>
              </a:endParaRPr>
            </a:p>
          </p:txBody>
        </p:sp>
      </p:grpSp>
      <p:cxnSp>
        <p:nvCxnSpPr>
          <p:cNvPr id="121" name="Прямая соединительная линия 120"/>
          <p:cNvCxnSpPr/>
          <p:nvPr/>
        </p:nvCxnSpPr>
        <p:spPr>
          <a:xfrm>
            <a:off x="6093677" y="-3778"/>
            <a:ext cx="0" cy="6861778"/>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2" name="Прямая соединительная линия 121"/>
          <p:cNvCxnSpPr/>
          <p:nvPr/>
        </p:nvCxnSpPr>
        <p:spPr>
          <a:xfrm>
            <a:off x="1524000" y="3257813"/>
            <a:ext cx="9144000"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5680608" y="2746911"/>
            <a:ext cx="306494" cy="369332"/>
          </a:xfrm>
          <a:prstGeom prst="rect">
            <a:avLst/>
          </a:prstGeom>
          <a:noFill/>
        </p:spPr>
        <p:txBody>
          <a:bodyPr wrap="none" rtlCol="0">
            <a:spAutoFit/>
          </a:bodyPr>
          <a:lstStyle/>
          <a:p>
            <a:r>
              <a:rPr lang="en-US" dirty="0">
                <a:solidFill>
                  <a:schemeClr val="accent6"/>
                </a:solidFill>
              </a:rPr>
              <a:t>2</a:t>
            </a:r>
            <a:endParaRPr lang="be-BY" dirty="0">
              <a:solidFill>
                <a:schemeClr val="accent6"/>
              </a:solidFill>
            </a:endParaRPr>
          </a:p>
        </p:txBody>
      </p:sp>
      <p:sp>
        <p:nvSpPr>
          <p:cNvPr id="126" name="TextBox 125"/>
          <p:cNvSpPr txBox="1"/>
          <p:nvPr/>
        </p:nvSpPr>
        <p:spPr>
          <a:xfrm>
            <a:off x="5613208" y="6266448"/>
            <a:ext cx="306494" cy="369332"/>
          </a:xfrm>
          <a:prstGeom prst="rect">
            <a:avLst/>
          </a:prstGeom>
          <a:noFill/>
        </p:spPr>
        <p:txBody>
          <a:bodyPr wrap="none" rtlCol="0">
            <a:spAutoFit/>
          </a:bodyPr>
          <a:lstStyle/>
          <a:p>
            <a:r>
              <a:rPr lang="en-US" dirty="0">
                <a:solidFill>
                  <a:schemeClr val="accent6"/>
                </a:solidFill>
              </a:rPr>
              <a:t>3</a:t>
            </a:r>
            <a:endParaRPr lang="be-BY" dirty="0">
              <a:solidFill>
                <a:schemeClr val="accent6"/>
              </a:solidFill>
            </a:endParaRPr>
          </a:p>
        </p:txBody>
      </p:sp>
      <p:sp>
        <p:nvSpPr>
          <p:cNvPr id="127" name="TextBox 126"/>
          <p:cNvSpPr txBox="1"/>
          <p:nvPr/>
        </p:nvSpPr>
        <p:spPr>
          <a:xfrm>
            <a:off x="10249307" y="2746911"/>
            <a:ext cx="306494" cy="369332"/>
          </a:xfrm>
          <a:prstGeom prst="rect">
            <a:avLst/>
          </a:prstGeom>
          <a:noFill/>
        </p:spPr>
        <p:txBody>
          <a:bodyPr wrap="none" rtlCol="0">
            <a:spAutoFit/>
          </a:bodyPr>
          <a:lstStyle/>
          <a:p>
            <a:r>
              <a:rPr lang="en-US" dirty="0">
                <a:solidFill>
                  <a:schemeClr val="accent6"/>
                </a:solidFill>
              </a:rPr>
              <a:t>4</a:t>
            </a:r>
            <a:endParaRPr lang="be-BY" dirty="0">
              <a:solidFill>
                <a:schemeClr val="accent6"/>
              </a:solidFill>
            </a:endParaRPr>
          </a:p>
        </p:txBody>
      </p:sp>
      <p:sp>
        <p:nvSpPr>
          <p:cNvPr id="128" name="TextBox 127"/>
          <p:cNvSpPr txBox="1"/>
          <p:nvPr/>
        </p:nvSpPr>
        <p:spPr>
          <a:xfrm>
            <a:off x="10249307" y="6263601"/>
            <a:ext cx="306494" cy="369332"/>
          </a:xfrm>
          <a:prstGeom prst="rect">
            <a:avLst/>
          </a:prstGeom>
          <a:noFill/>
        </p:spPr>
        <p:txBody>
          <a:bodyPr wrap="none" rtlCol="0">
            <a:spAutoFit/>
          </a:bodyPr>
          <a:lstStyle/>
          <a:p>
            <a:r>
              <a:rPr lang="en-US" dirty="0">
                <a:solidFill>
                  <a:schemeClr val="accent6"/>
                </a:solidFill>
              </a:rPr>
              <a:t>5</a:t>
            </a:r>
            <a:endParaRPr lang="be-BY" dirty="0">
              <a:solidFill>
                <a:schemeClr val="accent6"/>
              </a:solidFill>
            </a:endParaRPr>
          </a:p>
        </p:txBody>
      </p:sp>
    </p:spTree>
    <p:extLst>
      <p:ext uri="{BB962C8B-B14F-4D97-AF65-F5344CB8AC3E}">
        <p14:creationId xmlns:p14="http://schemas.microsoft.com/office/powerpoint/2010/main" val="401162147"/>
      </p:ext>
    </p:extLst>
  </p:cSld>
  <p:clrMapOvr>
    <a:masterClrMapping/>
  </p:clrMapOvr>
  <p:transition spd="slow">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Полотно 1071"/>
          <p:cNvGrpSpPr/>
          <p:nvPr/>
        </p:nvGrpSpPr>
        <p:grpSpPr>
          <a:xfrm>
            <a:off x="1596058" y="74850"/>
            <a:ext cx="4427934" cy="3210134"/>
            <a:chOff x="0" y="0"/>
            <a:chExt cx="5600700" cy="3886200"/>
          </a:xfrm>
        </p:grpSpPr>
        <p:sp>
          <p:nvSpPr>
            <p:cNvPr id="5" name="Прямоугольник 4"/>
            <p:cNvSpPr/>
            <p:nvPr/>
          </p:nvSpPr>
          <p:spPr>
            <a:xfrm>
              <a:off x="0" y="0"/>
              <a:ext cx="5600700" cy="3886200"/>
            </a:xfrm>
            <a:prstGeom prst="rect">
              <a:avLst/>
            </a:prstGeom>
            <a:noFill/>
            <a:ln>
              <a:noFill/>
            </a:ln>
          </p:spPr>
        </p:sp>
        <p:sp>
          <p:nvSpPr>
            <p:cNvPr id="6" name="Oval 1073"/>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9</a:t>
              </a:r>
              <a:endParaRPr lang="be-BY" sz="1200">
                <a:latin typeface="Times New Roman"/>
                <a:ea typeface="Times New Roman"/>
              </a:endParaRPr>
            </a:p>
          </p:txBody>
        </p:sp>
        <p:sp>
          <p:nvSpPr>
            <p:cNvPr id="7" name="Oval 1074"/>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latin typeface="Times New Roman"/>
                  <a:ea typeface="Times New Roman"/>
                </a:rPr>
                <a:t>8</a:t>
              </a:r>
              <a:endParaRPr lang="be-BY" sz="1200" dirty="0">
                <a:latin typeface="Times New Roman"/>
                <a:ea typeface="Times New Roman"/>
              </a:endParaRPr>
            </a:p>
          </p:txBody>
        </p:sp>
        <p:sp>
          <p:nvSpPr>
            <p:cNvPr id="8" name="Oval 1075"/>
            <p:cNvSpPr>
              <a:spLocks noChangeArrowheads="1"/>
            </p:cNvSpPr>
            <p:nvPr/>
          </p:nvSpPr>
          <p:spPr bwMode="auto">
            <a:xfrm>
              <a:off x="3657600" y="14852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r>
                <a:rPr lang="en-US" b="1">
                  <a:latin typeface="Times New Roman"/>
                  <a:ea typeface="Times New Roman"/>
                </a:rPr>
                <a:t>0</a:t>
              </a:r>
              <a:endParaRPr lang="be-BY" sz="1200">
                <a:latin typeface="Times New Roman"/>
                <a:ea typeface="Times New Roman"/>
              </a:endParaRPr>
            </a:p>
          </p:txBody>
        </p:sp>
        <p:sp>
          <p:nvSpPr>
            <p:cNvPr id="9" name="Oval 1076"/>
            <p:cNvSpPr>
              <a:spLocks noChangeArrowheads="1"/>
            </p:cNvSpPr>
            <p:nvPr/>
          </p:nvSpPr>
          <p:spPr bwMode="auto">
            <a:xfrm>
              <a:off x="2171700"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4</a:t>
              </a:r>
              <a:endParaRPr lang="be-BY" sz="1200">
                <a:latin typeface="Times New Roman"/>
                <a:ea typeface="Times New Roman"/>
              </a:endParaRPr>
            </a:p>
          </p:txBody>
        </p:sp>
        <p:sp>
          <p:nvSpPr>
            <p:cNvPr id="10" name="Oval 1077"/>
            <p:cNvSpPr>
              <a:spLocks noChangeArrowheads="1"/>
            </p:cNvSpPr>
            <p:nvPr/>
          </p:nvSpPr>
          <p:spPr bwMode="auto">
            <a:xfrm>
              <a:off x="27432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6</a:t>
              </a:r>
              <a:endParaRPr lang="be-BY" sz="1200">
                <a:latin typeface="Times New Roman"/>
                <a:ea typeface="Times New Roman"/>
              </a:endParaRPr>
            </a:p>
          </p:txBody>
        </p:sp>
        <p:cxnSp>
          <p:nvCxnSpPr>
            <p:cNvPr id="11" name="Line 1078"/>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Line 1079"/>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Line 1080"/>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AutoShape 1081"/>
            <p:cNvCxnSpPr>
              <a:cxnSpLocks noChangeShapeType="1"/>
              <a:stCxn id="6" idx="5"/>
              <a:endCxn id="9"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 name="Oval 1082"/>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dirty="0">
                  <a:solidFill>
                    <a:schemeClr val="bg1"/>
                  </a:solidFill>
                  <a:latin typeface="Times New Roman"/>
                  <a:ea typeface="Times New Roman"/>
                </a:rPr>
                <a:t>5</a:t>
              </a:r>
              <a:endParaRPr lang="be-BY" sz="1200" dirty="0">
                <a:solidFill>
                  <a:schemeClr val="bg1"/>
                </a:solidFill>
                <a:latin typeface="Times New Roman"/>
                <a:ea typeface="Times New Roman"/>
              </a:endParaRPr>
            </a:p>
          </p:txBody>
        </p:sp>
        <p:cxnSp>
          <p:nvCxnSpPr>
            <p:cNvPr id="16" name="AutoShape 1083"/>
            <p:cNvCxnSpPr>
              <a:cxnSpLocks noChangeShapeType="1"/>
              <a:stCxn id="9" idx="6"/>
              <a:endCxn id="8"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AutoShape 1084"/>
            <p:cNvCxnSpPr>
              <a:cxnSpLocks noChangeShapeType="1"/>
              <a:stCxn id="8" idx="6"/>
              <a:endCxn id="15"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AutoShape 1085"/>
            <p:cNvCxnSpPr>
              <a:cxnSpLocks noChangeShapeType="1"/>
              <a:stCxn id="10" idx="6"/>
              <a:endCxn id="15"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9" name="Oval 1086"/>
            <p:cNvSpPr>
              <a:spLocks noChangeArrowheads="1"/>
            </p:cNvSpPr>
            <p:nvPr/>
          </p:nvSpPr>
          <p:spPr bwMode="auto">
            <a:xfrm>
              <a:off x="3657600" y="22853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r>
                <a:rPr lang="en-US" b="1">
                  <a:latin typeface="Times New Roman"/>
                  <a:ea typeface="Times New Roman"/>
                </a:rPr>
                <a:t>1</a:t>
              </a:r>
              <a:endParaRPr lang="be-BY" sz="1200">
                <a:latin typeface="Times New Roman"/>
                <a:ea typeface="Times New Roman"/>
              </a:endParaRPr>
            </a:p>
          </p:txBody>
        </p:sp>
        <p:sp>
          <p:nvSpPr>
            <p:cNvPr id="20" name="Oval 1087"/>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2</a:t>
              </a:r>
              <a:endParaRPr lang="be-BY" sz="1200" dirty="0">
                <a:solidFill>
                  <a:schemeClr val="bg1"/>
                </a:solidFill>
                <a:latin typeface="Times New Roman"/>
                <a:ea typeface="Times New Roman"/>
              </a:endParaRPr>
            </a:p>
          </p:txBody>
        </p:sp>
        <p:cxnSp>
          <p:nvCxnSpPr>
            <p:cNvPr id="21" name="AutoShape 1088"/>
            <p:cNvCxnSpPr>
              <a:cxnSpLocks noChangeShapeType="1"/>
              <a:stCxn id="8" idx="4"/>
              <a:endCxn id="19"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AutoShape 1089"/>
            <p:cNvCxnSpPr>
              <a:cxnSpLocks noChangeShapeType="1"/>
              <a:stCxn id="19" idx="4"/>
              <a:endCxn id="20"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AutoShape 1090"/>
            <p:cNvCxnSpPr>
              <a:cxnSpLocks noChangeShapeType="1"/>
              <a:stCxn id="20" idx="6"/>
              <a:endCxn id="15"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AutoShape 1091"/>
            <p:cNvCxnSpPr>
              <a:cxnSpLocks noChangeShapeType="1"/>
              <a:endCxn id="20"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1092"/>
            <p:cNvCxnSpPr>
              <a:cxnSpLocks noChangeShapeType="1"/>
              <a:stCxn id="7" idx="6"/>
              <a:endCxn id="9"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6" name="Oval 1093"/>
            <p:cNvSpPr>
              <a:spLocks noChangeArrowheads="1"/>
            </p:cNvSpPr>
            <p:nvPr/>
          </p:nvSpPr>
          <p:spPr bwMode="auto">
            <a:xfrm>
              <a:off x="4000500" y="1143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b="1">
                  <a:latin typeface="Times New Roman"/>
                  <a:ea typeface="Times New Roman"/>
                </a:rPr>
                <a:t>3</a:t>
              </a:r>
              <a:endParaRPr lang="be-BY" sz="1200">
                <a:latin typeface="Times New Roman"/>
                <a:ea typeface="Times New Roman"/>
              </a:endParaRPr>
            </a:p>
          </p:txBody>
        </p:sp>
        <p:cxnSp>
          <p:nvCxnSpPr>
            <p:cNvPr id="27" name="AutoShape 1094"/>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8" name="Oval 1095"/>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7</a:t>
              </a:r>
              <a:endParaRPr lang="be-BY" sz="1200">
                <a:latin typeface="Times New Roman"/>
                <a:ea typeface="Times New Roman"/>
              </a:endParaRPr>
            </a:p>
          </p:txBody>
        </p:sp>
        <p:sp>
          <p:nvSpPr>
            <p:cNvPr id="29" name="Text Box 1096"/>
            <p:cNvSpPr txBox="1">
              <a:spLocks noChangeArrowheads="1"/>
            </p:cNvSpPr>
            <p:nvPr/>
          </p:nvSpPr>
          <p:spPr bwMode="auto">
            <a:xfrm>
              <a:off x="3314700" y="1143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1/</a:t>
              </a:r>
              <a:endParaRPr lang="be-BY" sz="1200">
                <a:latin typeface="Times New Roman"/>
                <a:ea typeface="Times New Roman"/>
              </a:endParaRPr>
            </a:p>
          </p:txBody>
        </p:sp>
        <p:sp>
          <p:nvSpPr>
            <p:cNvPr id="30" name="Rectangle 1097"/>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2</a:t>
              </a:r>
              <a:endParaRPr lang="be-BY" sz="1200">
                <a:latin typeface="Times New Roman"/>
                <a:ea typeface="Times New Roman"/>
              </a:endParaRPr>
            </a:p>
          </p:txBody>
        </p:sp>
        <p:sp>
          <p:nvSpPr>
            <p:cNvPr id="31" name="Text Box 1098"/>
            <p:cNvSpPr txBox="1">
              <a:spLocks noChangeArrowheads="1"/>
            </p:cNvSpPr>
            <p:nvPr/>
          </p:nvSpPr>
          <p:spPr bwMode="auto">
            <a:xfrm>
              <a:off x="3086100" y="2286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2/</a:t>
              </a:r>
              <a:endParaRPr lang="be-BY" sz="1200">
                <a:latin typeface="Times New Roman"/>
                <a:ea typeface="Times New Roman"/>
              </a:endParaRPr>
            </a:p>
          </p:txBody>
        </p:sp>
        <p:sp>
          <p:nvSpPr>
            <p:cNvPr id="32" name="Text Box 1099"/>
            <p:cNvSpPr txBox="1">
              <a:spLocks noChangeArrowheads="1"/>
            </p:cNvSpPr>
            <p:nvPr/>
          </p:nvSpPr>
          <p:spPr bwMode="auto">
            <a:xfrm>
              <a:off x="2971799" y="3428999"/>
              <a:ext cx="655002"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3/6</a:t>
              </a:r>
              <a:endParaRPr lang="be-BY" sz="1200" dirty="0">
                <a:latin typeface="Times New Roman"/>
                <a:ea typeface="Times New Roman"/>
              </a:endParaRPr>
            </a:p>
          </p:txBody>
        </p:sp>
        <p:sp>
          <p:nvSpPr>
            <p:cNvPr id="33" name="Text Box 1100"/>
            <p:cNvSpPr txBox="1">
              <a:spLocks noChangeArrowheads="1"/>
            </p:cNvSpPr>
            <p:nvPr/>
          </p:nvSpPr>
          <p:spPr bwMode="auto">
            <a:xfrm>
              <a:off x="5029200" y="2400301"/>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4/5</a:t>
              </a:r>
              <a:endParaRPr lang="be-BY" sz="1200" dirty="0">
                <a:latin typeface="Times New Roman"/>
                <a:ea typeface="Times New Roman"/>
              </a:endParaRPr>
            </a:p>
          </p:txBody>
        </p:sp>
        <p:sp>
          <p:nvSpPr>
            <p:cNvPr id="34" name="Rectangle 1101"/>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5</a:t>
              </a:r>
              <a:endParaRPr lang="be-BY" sz="1200">
                <a:latin typeface="Times New Roman"/>
                <a:ea typeface="Times New Roman"/>
              </a:endParaRPr>
            </a:p>
          </p:txBody>
        </p:sp>
      </p:grpSp>
      <p:grpSp>
        <p:nvGrpSpPr>
          <p:cNvPr id="35" name="Полотно 1102"/>
          <p:cNvGrpSpPr/>
          <p:nvPr/>
        </p:nvGrpSpPr>
        <p:grpSpPr>
          <a:xfrm>
            <a:off x="1649785" y="3429000"/>
            <a:ext cx="4320480" cy="3168352"/>
            <a:chOff x="0" y="0"/>
            <a:chExt cx="5600700" cy="3886200"/>
          </a:xfrm>
        </p:grpSpPr>
        <p:sp>
          <p:nvSpPr>
            <p:cNvPr id="36" name="Прямоугольник 35"/>
            <p:cNvSpPr/>
            <p:nvPr/>
          </p:nvSpPr>
          <p:spPr>
            <a:xfrm>
              <a:off x="0" y="0"/>
              <a:ext cx="5600700" cy="3886200"/>
            </a:xfrm>
            <a:prstGeom prst="rect">
              <a:avLst/>
            </a:prstGeom>
            <a:noFill/>
            <a:ln>
              <a:noFill/>
            </a:ln>
          </p:spPr>
        </p:sp>
        <p:sp>
          <p:nvSpPr>
            <p:cNvPr id="37" name="Oval 1104"/>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9</a:t>
              </a:r>
              <a:endParaRPr lang="be-BY" sz="1200">
                <a:latin typeface="Times New Roman"/>
                <a:ea typeface="Times New Roman"/>
              </a:endParaRPr>
            </a:p>
          </p:txBody>
        </p:sp>
        <p:sp>
          <p:nvSpPr>
            <p:cNvPr id="38" name="Oval 1105"/>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latin typeface="Times New Roman"/>
                  <a:ea typeface="Times New Roman"/>
                </a:rPr>
                <a:t>8</a:t>
              </a:r>
              <a:endParaRPr lang="be-BY" sz="1200" dirty="0">
                <a:latin typeface="Times New Roman"/>
                <a:ea typeface="Times New Roman"/>
              </a:endParaRPr>
            </a:p>
          </p:txBody>
        </p:sp>
        <p:sp>
          <p:nvSpPr>
            <p:cNvPr id="39" name="Oval 1106"/>
            <p:cNvSpPr>
              <a:spLocks noChangeArrowheads="1"/>
            </p:cNvSpPr>
            <p:nvPr/>
          </p:nvSpPr>
          <p:spPr bwMode="auto">
            <a:xfrm>
              <a:off x="3657600" y="1485265"/>
              <a:ext cx="457200" cy="457835"/>
            </a:xfrm>
            <a:prstGeom prst="ellipse">
              <a:avLst/>
            </a:prstGeom>
            <a:solidFill>
              <a:schemeClr val="bg1">
                <a:lumMod val="65000"/>
              </a:schemeClr>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0</a:t>
              </a:r>
              <a:endParaRPr lang="be-BY" sz="1200" dirty="0">
                <a:solidFill>
                  <a:schemeClr val="bg1"/>
                </a:solidFill>
                <a:latin typeface="Times New Roman"/>
                <a:ea typeface="Times New Roman"/>
              </a:endParaRPr>
            </a:p>
          </p:txBody>
        </p:sp>
        <p:sp>
          <p:nvSpPr>
            <p:cNvPr id="40" name="Oval 1107"/>
            <p:cNvSpPr>
              <a:spLocks noChangeArrowheads="1"/>
            </p:cNvSpPr>
            <p:nvPr/>
          </p:nvSpPr>
          <p:spPr bwMode="auto">
            <a:xfrm>
              <a:off x="2171700"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4</a:t>
              </a:r>
              <a:endParaRPr lang="be-BY" sz="1200">
                <a:latin typeface="Times New Roman"/>
                <a:ea typeface="Times New Roman"/>
              </a:endParaRPr>
            </a:p>
          </p:txBody>
        </p:sp>
        <p:sp>
          <p:nvSpPr>
            <p:cNvPr id="41" name="Oval 1108"/>
            <p:cNvSpPr>
              <a:spLocks noChangeArrowheads="1"/>
            </p:cNvSpPr>
            <p:nvPr/>
          </p:nvSpPr>
          <p:spPr bwMode="auto">
            <a:xfrm>
              <a:off x="27432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6</a:t>
              </a:r>
              <a:endParaRPr lang="be-BY" sz="1200">
                <a:latin typeface="Times New Roman"/>
                <a:ea typeface="Times New Roman"/>
              </a:endParaRPr>
            </a:p>
          </p:txBody>
        </p:sp>
        <p:cxnSp>
          <p:nvCxnSpPr>
            <p:cNvPr id="42" name="Line 1109"/>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3" name="Line 1110"/>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4" name="Line 1111"/>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5" name="AutoShape 1112"/>
            <p:cNvCxnSpPr>
              <a:cxnSpLocks noChangeShapeType="1"/>
              <a:stCxn id="37" idx="5"/>
              <a:endCxn id="40"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6" name="Oval 1113"/>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dirty="0">
                  <a:solidFill>
                    <a:schemeClr val="bg1"/>
                  </a:solidFill>
                  <a:latin typeface="Times New Roman"/>
                  <a:ea typeface="Times New Roman"/>
                </a:rPr>
                <a:t>5</a:t>
              </a:r>
              <a:endParaRPr lang="be-BY" sz="1200" dirty="0">
                <a:solidFill>
                  <a:schemeClr val="bg1"/>
                </a:solidFill>
                <a:latin typeface="Times New Roman"/>
                <a:ea typeface="Times New Roman"/>
              </a:endParaRPr>
            </a:p>
          </p:txBody>
        </p:sp>
        <p:cxnSp>
          <p:nvCxnSpPr>
            <p:cNvPr id="47" name="AutoShape 1114"/>
            <p:cNvCxnSpPr>
              <a:cxnSpLocks noChangeShapeType="1"/>
              <a:stCxn id="40" idx="6"/>
              <a:endCxn id="39"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8" name="AutoShape 1115"/>
            <p:cNvCxnSpPr>
              <a:cxnSpLocks noChangeShapeType="1"/>
              <a:stCxn id="39" idx="6"/>
              <a:endCxn id="46"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9" name="AutoShape 1116"/>
            <p:cNvCxnSpPr>
              <a:cxnSpLocks noChangeShapeType="1"/>
              <a:stCxn id="41" idx="6"/>
              <a:endCxn id="46"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0" name="Oval 1117"/>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1</a:t>
              </a:r>
              <a:endParaRPr lang="be-BY" sz="1200" dirty="0">
                <a:solidFill>
                  <a:schemeClr val="bg1"/>
                </a:solidFill>
                <a:latin typeface="Times New Roman"/>
                <a:ea typeface="Times New Roman"/>
              </a:endParaRPr>
            </a:p>
          </p:txBody>
        </p:sp>
        <p:sp>
          <p:nvSpPr>
            <p:cNvPr id="51" name="Oval 1118"/>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2</a:t>
              </a:r>
              <a:endParaRPr lang="be-BY" sz="1200" dirty="0">
                <a:solidFill>
                  <a:schemeClr val="bg1"/>
                </a:solidFill>
                <a:latin typeface="Times New Roman"/>
                <a:ea typeface="Times New Roman"/>
              </a:endParaRPr>
            </a:p>
          </p:txBody>
        </p:sp>
        <p:cxnSp>
          <p:nvCxnSpPr>
            <p:cNvPr id="52" name="AutoShape 1119"/>
            <p:cNvCxnSpPr>
              <a:cxnSpLocks noChangeShapeType="1"/>
              <a:stCxn id="39" idx="4"/>
              <a:endCxn id="50"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3" name="AutoShape 1120"/>
            <p:cNvCxnSpPr>
              <a:cxnSpLocks noChangeShapeType="1"/>
              <a:stCxn id="50" idx="4"/>
              <a:endCxn id="51"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4" name="AutoShape 1121"/>
            <p:cNvCxnSpPr>
              <a:cxnSpLocks noChangeShapeType="1"/>
              <a:stCxn id="51" idx="6"/>
              <a:endCxn id="46"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5" name="AutoShape 1122"/>
            <p:cNvCxnSpPr>
              <a:cxnSpLocks noChangeShapeType="1"/>
              <a:endCxn id="51"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6" name="AutoShape 1123"/>
            <p:cNvCxnSpPr>
              <a:cxnSpLocks noChangeShapeType="1"/>
              <a:stCxn id="38" idx="6"/>
              <a:endCxn id="40"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7" name="Oval 1124"/>
            <p:cNvSpPr>
              <a:spLocks noChangeArrowheads="1"/>
            </p:cNvSpPr>
            <p:nvPr/>
          </p:nvSpPr>
          <p:spPr bwMode="auto">
            <a:xfrm>
              <a:off x="4000500" y="1143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b="1">
                  <a:latin typeface="Times New Roman"/>
                  <a:ea typeface="Times New Roman"/>
                </a:rPr>
                <a:t>3</a:t>
              </a:r>
              <a:endParaRPr lang="be-BY" sz="1200">
                <a:latin typeface="Times New Roman"/>
                <a:ea typeface="Times New Roman"/>
              </a:endParaRPr>
            </a:p>
          </p:txBody>
        </p:sp>
        <p:cxnSp>
          <p:nvCxnSpPr>
            <p:cNvPr id="58" name="AutoShape 1125"/>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9" name="Oval 1126"/>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7</a:t>
              </a:r>
              <a:endParaRPr lang="be-BY" sz="1200">
                <a:latin typeface="Times New Roman"/>
                <a:ea typeface="Times New Roman"/>
              </a:endParaRPr>
            </a:p>
          </p:txBody>
        </p:sp>
        <p:sp>
          <p:nvSpPr>
            <p:cNvPr id="61" name="Rectangle 1128"/>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2</a:t>
              </a:r>
              <a:endParaRPr lang="be-BY" sz="1200">
                <a:latin typeface="Times New Roman"/>
                <a:ea typeface="Times New Roman"/>
              </a:endParaRPr>
            </a:p>
          </p:txBody>
        </p:sp>
        <p:sp>
          <p:nvSpPr>
            <p:cNvPr id="62" name="Text Box 1129"/>
            <p:cNvSpPr txBox="1">
              <a:spLocks noChangeArrowheads="1"/>
            </p:cNvSpPr>
            <p:nvPr/>
          </p:nvSpPr>
          <p:spPr bwMode="auto">
            <a:xfrm>
              <a:off x="3086099" y="2286000"/>
              <a:ext cx="540702"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2/7</a:t>
              </a:r>
              <a:endParaRPr lang="be-BY" sz="1200">
                <a:latin typeface="Times New Roman"/>
                <a:ea typeface="Times New Roman"/>
              </a:endParaRPr>
            </a:p>
          </p:txBody>
        </p:sp>
        <p:sp>
          <p:nvSpPr>
            <p:cNvPr id="63" name="Text Box 1130"/>
            <p:cNvSpPr txBox="1">
              <a:spLocks noChangeArrowheads="1"/>
            </p:cNvSpPr>
            <p:nvPr/>
          </p:nvSpPr>
          <p:spPr bwMode="auto">
            <a:xfrm>
              <a:off x="2971799" y="3428999"/>
              <a:ext cx="6550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3/6</a:t>
              </a:r>
              <a:endParaRPr lang="be-BY" sz="1200" dirty="0">
                <a:latin typeface="Times New Roman"/>
                <a:ea typeface="Times New Roman"/>
              </a:endParaRPr>
            </a:p>
          </p:txBody>
        </p:sp>
        <p:sp>
          <p:nvSpPr>
            <p:cNvPr id="64" name="Text Box 1131"/>
            <p:cNvSpPr txBox="1">
              <a:spLocks noChangeArrowheads="1"/>
            </p:cNvSpPr>
            <p:nvPr/>
          </p:nvSpPr>
          <p:spPr bwMode="auto">
            <a:xfrm>
              <a:off x="5029199" y="2400301"/>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4/5</a:t>
              </a:r>
              <a:endParaRPr lang="be-BY" sz="1200" dirty="0">
                <a:latin typeface="Times New Roman"/>
                <a:ea typeface="Times New Roman"/>
              </a:endParaRPr>
            </a:p>
          </p:txBody>
        </p:sp>
        <p:sp>
          <p:nvSpPr>
            <p:cNvPr id="65" name="Rectangle 1132"/>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5</a:t>
              </a:r>
              <a:endParaRPr lang="be-BY" sz="1200">
                <a:latin typeface="Times New Roman"/>
                <a:ea typeface="Times New Roman"/>
              </a:endParaRPr>
            </a:p>
          </p:txBody>
        </p:sp>
        <p:sp>
          <p:nvSpPr>
            <p:cNvPr id="66" name="Rectangle 1133"/>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1</a:t>
              </a:r>
              <a:endParaRPr lang="be-BY" sz="1200">
                <a:latin typeface="Times New Roman"/>
                <a:ea typeface="Times New Roman"/>
              </a:endParaRPr>
            </a:p>
          </p:txBody>
        </p:sp>
        <p:sp>
          <p:nvSpPr>
            <p:cNvPr id="67" name="Rectangle 1134"/>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0</a:t>
              </a:r>
              <a:endParaRPr lang="be-BY" sz="1200">
                <a:latin typeface="Times New Roman"/>
                <a:ea typeface="Times New Roman"/>
              </a:endParaRPr>
            </a:p>
          </p:txBody>
        </p:sp>
      </p:grpSp>
      <p:grpSp>
        <p:nvGrpSpPr>
          <p:cNvPr id="68" name="Полотно 1135"/>
          <p:cNvGrpSpPr/>
          <p:nvPr/>
        </p:nvGrpSpPr>
        <p:grpSpPr>
          <a:xfrm>
            <a:off x="5970659" y="74850"/>
            <a:ext cx="4697341" cy="3210134"/>
            <a:chOff x="0" y="0"/>
            <a:chExt cx="5600700" cy="3886200"/>
          </a:xfrm>
        </p:grpSpPr>
        <p:sp>
          <p:nvSpPr>
            <p:cNvPr id="69" name="Прямоугольник 68"/>
            <p:cNvSpPr/>
            <p:nvPr/>
          </p:nvSpPr>
          <p:spPr>
            <a:xfrm>
              <a:off x="0" y="0"/>
              <a:ext cx="5600700" cy="3886200"/>
            </a:xfrm>
            <a:prstGeom prst="rect">
              <a:avLst/>
            </a:prstGeom>
            <a:noFill/>
            <a:ln>
              <a:noFill/>
            </a:ln>
          </p:spPr>
        </p:sp>
        <p:sp>
          <p:nvSpPr>
            <p:cNvPr id="70" name="Oval 1137"/>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9</a:t>
              </a:r>
              <a:endParaRPr lang="be-BY" sz="1200">
                <a:latin typeface="Times New Roman"/>
                <a:ea typeface="Times New Roman"/>
              </a:endParaRPr>
            </a:p>
          </p:txBody>
        </p:sp>
        <p:sp>
          <p:nvSpPr>
            <p:cNvPr id="71" name="Oval 1138"/>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latin typeface="Times New Roman"/>
                  <a:ea typeface="Times New Roman"/>
                </a:rPr>
                <a:t>8</a:t>
              </a:r>
              <a:endParaRPr lang="be-BY" sz="1200" dirty="0">
                <a:latin typeface="Times New Roman"/>
                <a:ea typeface="Times New Roman"/>
              </a:endParaRPr>
            </a:p>
          </p:txBody>
        </p:sp>
        <p:sp>
          <p:nvSpPr>
            <p:cNvPr id="72" name="Oval 1139"/>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0</a:t>
              </a:r>
              <a:endParaRPr lang="be-BY" sz="1200" dirty="0">
                <a:solidFill>
                  <a:schemeClr val="bg1"/>
                </a:solidFill>
                <a:latin typeface="Times New Roman"/>
                <a:ea typeface="Times New Roman"/>
              </a:endParaRPr>
            </a:p>
          </p:txBody>
        </p:sp>
        <p:sp>
          <p:nvSpPr>
            <p:cNvPr id="73" name="Oval 1140"/>
            <p:cNvSpPr>
              <a:spLocks noChangeArrowheads="1"/>
            </p:cNvSpPr>
            <p:nvPr/>
          </p:nvSpPr>
          <p:spPr bwMode="auto">
            <a:xfrm>
              <a:off x="2171700"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4</a:t>
              </a:r>
              <a:endParaRPr lang="be-BY" sz="1200">
                <a:latin typeface="Times New Roman"/>
                <a:ea typeface="Times New Roman"/>
              </a:endParaRPr>
            </a:p>
          </p:txBody>
        </p:sp>
        <p:sp>
          <p:nvSpPr>
            <p:cNvPr id="74" name="Oval 1141"/>
            <p:cNvSpPr>
              <a:spLocks noChangeArrowheads="1"/>
            </p:cNvSpPr>
            <p:nvPr/>
          </p:nvSpPr>
          <p:spPr bwMode="auto">
            <a:xfrm>
              <a:off x="27432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6</a:t>
              </a:r>
              <a:endParaRPr lang="be-BY" sz="1200">
                <a:latin typeface="Times New Roman"/>
                <a:ea typeface="Times New Roman"/>
              </a:endParaRPr>
            </a:p>
          </p:txBody>
        </p:sp>
        <p:cxnSp>
          <p:nvCxnSpPr>
            <p:cNvPr id="75" name="Line 1142"/>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6" name="Line 1143"/>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7" name="Line 1144"/>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8" name="AutoShape 1145"/>
            <p:cNvCxnSpPr>
              <a:cxnSpLocks noChangeShapeType="1"/>
              <a:stCxn id="70" idx="5"/>
              <a:endCxn id="73"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9" name="Oval 1146"/>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dirty="0">
                  <a:solidFill>
                    <a:schemeClr val="bg1"/>
                  </a:solidFill>
                  <a:latin typeface="Times New Roman"/>
                  <a:ea typeface="Times New Roman"/>
                </a:rPr>
                <a:t>5</a:t>
              </a:r>
              <a:endParaRPr lang="be-BY" sz="1200" dirty="0">
                <a:solidFill>
                  <a:schemeClr val="bg1"/>
                </a:solidFill>
                <a:latin typeface="Times New Roman"/>
                <a:ea typeface="Times New Roman"/>
              </a:endParaRPr>
            </a:p>
          </p:txBody>
        </p:sp>
        <p:cxnSp>
          <p:nvCxnSpPr>
            <p:cNvPr id="80" name="AutoShape 1147"/>
            <p:cNvCxnSpPr>
              <a:cxnSpLocks noChangeShapeType="1"/>
              <a:stCxn id="73" idx="6"/>
              <a:endCxn id="72"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1" name="AutoShape 1148"/>
            <p:cNvCxnSpPr>
              <a:cxnSpLocks noChangeShapeType="1"/>
              <a:stCxn id="72" idx="6"/>
              <a:endCxn id="79"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2" name="AutoShape 1149"/>
            <p:cNvCxnSpPr>
              <a:cxnSpLocks noChangeShapeType="1"/>
              <a:stCxn id="74" idx="6"/>
              <a:endCxn id="79"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3" name="Oval 1150"/>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1</a:t>
              </a:r>
              <a:endParaRPr lang="be-BY" sz="1200" dirty="0">
                <a:solidFill>
                  <a:schemeClr val="bg1"/>
                </a:solidFill>
                <a:latin typeface="Times New Roman"/>
                <a:ea typeface="Times New Roman"/>
              </a:endParaRPr>
            </a:p>
          </p:txBody>
        </p:sp>
        <p:sp>
          <p:nvSpPr>
            <p:cNvPr id="84" name="Oval 1151"/>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2</a:t>
              </a:r>
              <a:endParaRPr lang="be-BY" sz="1200" dirty="0">
                <a:solidFill>
                  <a:schemeClr val="bg1"/>
                </a:solidFill>
                <a:latin typeface="Times New Roman"/>
                <a:ea typeface="Times New Roman"/>
              </a:endParaRPr>
            </a:p>
          </p:txBody>
        </p:sp>
        <p:cxnSp>
          <p:nvCxnSpPr>
            <p:cNvPr id="85" name="AutoShape 1152"/>
            <p:cNvCxnSpPr>
              <a:cxnSpLocks noChangeShapeType="1"/>
              <a:stCxn id="72" idx="4"/>
              <a:endCxn id="83"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6" name="AutoShape 1153"/>
            <p:cNvCxnSpPr>
              <a:cxnSpLocks noChangeShapeType="1"/>
              <a:stCxn id="83" idx="4"/>
              <a:endCxn id="84"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7" name="AutoShape 1154"/>
            <p:cNvCxnSpPr>
              <a:cxnSpLocks noChangeShapeType="1"/>
              <a:stCxn id="84" idx="6"/>
              <a:endCxn id="79"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8" name="AutoShape 1155"/>
            <p:cNvCxnSpPr>
              <a:cxnSpLocks noChangeShapeType="1"/>
              <a:endCxn id="84"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9" name="AutoShape 1156"/>
            <p:cNvCxnSpPr>
              <a:cxnSpLocks noChangeShapeType="1"/>
              <a:stCxn id="71" idx="6"/>
              <a:endCxn id="73"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0" name="Oval 1157"/>
            <p:cNvSpPr>
              <a:spLocks noChangeArrowheads="1"/>
            </p:cNvSpPr>
            <p:nvPr/>
          </p:nvSpPr>
          <p:spPr bwMode="auto">
            <a:xfrm>
              <a:off x="4000500" y="1143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r>
                <a:rPr lang="en-US" b="1">
                  <a:latin typeface="Times New Roman"/>
                  <a:ea typeface="Times New Roman"/>
                </a:rPr>
                <a:t>3</a:t>
              </a:r>
              <a:endParaRPr lang="be-BY" sz="1200">
                <a:latin typeface="Times New Roman"/>
                <a:ea typeface="Times New Roman"/>
              </a:endParaRPr>
            </a:p>
          </p:txBody>
        </p:sp>
        <p:cxnSp>
          <p:nvCxnSpPr>
            <p:cNvPr id="91" name="AutoShape 1158"/>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2" name="Oval 1159"/>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7</a:t>
              </a:r>
              <a:endParaRPr lang="be-BY" sz="1200">
                <a:latin typeface="Times New Roman"/>
                <a:ea typeface="Times New Roman"/>
              </a:endParaRPr>
            </a:p>
          </p:txBody>
        </p:sp>
        <p:sp>
          <p:nvSpPr>
            <p:cNvPr id="93" name="Text Box 1160"/>
            <p:cNvSpPr txBox="1">
              <a:spLocks noChangeArrowheads="1"/>
            </p:cNvSpPr>
            <p:nvPr/>
          </p:nvSpPr>
          <p:spPr bwMode="auto">
            <a:xfrm>
              <a:off x="3314700" y="1143000"/>
              <a:ext cx="57149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1/8</a:t>
              </a:r>
              <a:endParaRPr lang="be-BY" sz="1200" dirty="0">
                <a:latin typeface="Times New Roman"/>
                <a:ea typeface="Times New Roman"/>
              </a:endParaRPr>
            </a:p>
          </p:txBody>
        </p:sp>
        <p:sp>
          <p:nvSpPr>
            <p:cNvPr id="94" name="Rectangle 1161"/>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2</a:t>
              </a:r>
              <a:endParaRPr lang="be-BY" sz="1200">
                <a:latin typeface="Times New Roman"/>
                <a:ea typeface="Times New Roman"/>
              </a:endParaRPr>
            </a:p>
          </p:txBody>
        </p:sp>
        <p:sp>
          <p:nvSpPr>
            <p:cNvPr id="95" name="Text Box 1162"/>
            <p:cNvSpPr txBox="1">
              <a:spLocks noChangeArrowheads="1"/>
            </p:cNvSpPr>
            <p:nvPr/>
          </p:nvSpPr>
          <p:spPr bwMode="auto">
            <a:xfrm>
              <a:off x="3086099" y="2286000"/>
              <a:ext cx="55752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2/7</a:t>
              </a:r>
              <a:endParaRPr lang="be-BY" sz="1200" dirty="0">
                <a:latin typeface="Times New Roman"/>
                <a:ea typeface="Times New Roman"/>
              </a:endParaRPr>
            </a:p>
          </p:txBody>
        </p:sp>
        <p:sp>
          <p:nvSpPr>
            <p:cNvPr id="96" name="Text Box 1163"/>
            <p:cNvSpPr txBox="1">
              <a:spLocks noChangeArrowheads="1"/>
            </p:cNvSpPr>
            <p:nvPr/>
          </p:nvSpPr>
          <p:spPr bwMode="auto">
            <a:xfrm>
              <a:off x="2971800" y="3429000"/>
              <a:ext cx="62864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3/6</a:t>
              </a:r>
              <a:endParaRPr lang="be-BY" sz="1200" dirty="0">
                <a:latin typeface="Times New Roman"/>
                <a:ea typeface="Times New Roman"/>
              </a:endParaRPr>
            </a:p>
          </p:txBody>
        </p:sp>
        <p:sp>
          <p:nvSpPr>
            <p:cNvPr id="97" name="Text Box 1164"/>
            <p:cNvSpPr txBox="1">
              <a:spLocks noChangeArrowheads="1"/>
            </p:cNvSpPr>
            <p:nvPr/>
          </p:nvSpPr>
          <p:spPr bwMode="auto">
            <a:xfrm>
              <a:off x="5029198" y="2400300"/>
              <a:ext cx="571501"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4/5</a:t>
              </a:r>
              <a:endParaRPr lang="be-BY" sz="1200" dirty="0">
                <a:latin typeface="Times New Roman"/>
                <a:ea typeface="Times New Roman"/>
              </a:endParaRPr>
            </a:p>
          </p:txBody>
        </p:sp>
        <p:sp>
          <p:nvSpPr>
            <p:cNvPr id="98" name="Rectangle 1165"/>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5</a:t>
              </a:r>
              <a:endParaRPr lang="be-BY" sz="1200">
                <a:latin typeface="Times New Roman"/>
                <a:ea typeface="Times New Roman"/>
              </a:endParaRPr>
            </a:p>
          </p:txBody>
        </p:sp>
        <p:sp>
          <p:nvSpPr>
            <p:cNvPr id="99" name="Rectangle 1166"/>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1</a:t>
              </a:r>
              <a:endParaRPr lang="be-BY" sz="1200">
                <a:latin typeface="Times New Roman"/>
                <a:ea typeface="Times New Roman"/>
              </a:endParaRPr>
            </a:p>
          </p:txBody>
        </p:sp>
        <p:sp>
          <p:nvSpPr>
            <p:cNvPr id="100" name="Rectangle 1167"/>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0</a:t>
              </a:r>
              <a:endParaRPr lang="be-BY" sz="1200">
                <a:latin typeface="Times New Roman"/>
                <a:ea typeface="Times New Roman"/>
              </a:endParaRPr>
            </a:p>
          </p:txBody>
        </p:sp>
        <p:sp>
          <p:nvSpPr>
            <p:cNvPr id="101" name="Text Box 1168"/>
            <p:cNvSpPr txBox="1">
              <a:spLocks noChangeArrowheads="1"/>
            </p:cNvSpPr>
            <p:nvPr/>
          </p:nvSpPr>
          <p:spPr bwMode="auto">
            <a:xfrm>
              <a:off x="3429000" y="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9/</a:t>
              </a:r>
              <a:endParaRPr lang="be-BY" sz="1200">
                <a:latin typeface="Times New Roman"/>
                <a:ea typeface="Times New Roman"/>
              </a:endParaRPr>
            </a:p>
          </p:txBody>
        </p:sp>
      </p:grpSp>
      <p:grpSp>
        <p:nvGrpSpPr>
          <p:cNvPr id="102" name="Полотно 1169"/>
          <p:cNvGrpSpPr/>
          <p:nvPr/>
        </p:nvGrpSpPr>
        <p:grpSpPr>
          <a:xfrm>
            <a:off x="6096000" y="3429000"/>
            <a:ext cx="4457700" cy="3168352"/>
            <a:chOff x="0" y="0"/>
            <a:chExt cx="5600700" cy="3886200"/>
          </a:xfrm>
        </p:grpSpPr>
        <p:sp>
          <p:nvSpPr>
            <p:cNvPr id="103" name="Прямоугольник 102"/>
            <p:cNvSpPr/>
            <p:nvPr/>
          </p:nvSpPr>
          <p:spPr>
            <a:xfrm>
              <a:off x="0" y="0"/>
              <a:ext cx="5600700" cy="3886200"/>
            </a:xfrm>
            <a:prstGeom prst="rect">
              <a:avLst/>
            </a:prstGeom>
            <a:noFill/>
            <a:ln>
              <a:noFill/>
            </a:ln>
          </p:spPr>
        </p:sp>
        <p:sp>
          <p:nvSpPr>
            <p:cNvPr id="104" name="Oval 1171"/>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9</a:t>
              </a:r>
              <a:endParaRPr lang="be-BY" sz="1200">
                <a:latin typeface="Times New Roman"/>
                <a:ea typeface="Times New Roman"/>
              </a:endParaRPr>
            </a:p>
          </p:txBody>
        </p:sp>
        <p:sp>
          <p:nvSpPr>
            <p:cNvPr id="105" name="Oval 1172"/>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latin typeface="Times New Roman"/>
                  <a:ea typeface="Times New Roman"/>
                </a:rPr>
                <a:t>8</a:t>
              </a:r>
              <a:endParaRPr lang="be-BY" sz="1200" dirty="0">
                <a:latin typeface="Times New Roman"/>
                <a:ea typeface="Times New Roman"/>
              </a:endParaRPr>
            </a:p>
          </p:txBody>
        </p:sp>
        <p:sp>
          <p:nvSpPr>
            <p:cNvPr id="106" name="Oval 1173"/>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0</a:t>
              </a:r>
              <a:endParaRPr lang="be-BY" sz="1200" dirty="0">
                <a:solidFill>
                  <a:schemeClr val="bg1"/>
                </a:solidFill>
                <a:latin typeface="Times New Roman"/>
                <a:ea typeface="Times New Roman"/>
              </a:endParaRPr>
            </a:p>
          </p:txBody>
        </p:sp>
        <p:sp>
          <p:nvSpPr>
            <p:cNvPr id="107" name="Oval 1174"/>
            <p:cNvSpPr>
              <a:spLocks noChangeArrowheads="1"/>
            </p:cNvSpPr>
            <p:nvPr/>
          </p:nvSpPr>
          <p:spPr bwMode="auto">
            <a:xfrm>
              <a:off x="2171700"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4</a:t>
              </a:r>
              <a:endParaRPr lang="be-BY" sz="1200">
                <a:latin typeface="Times New Roman"/>
                <a:ea typeface="Times New Roman"/>
              </a:endParaRPr>
            </a:p>
          </p:txBody>
        </p:sp>
        <p:sp>
          <p:nvSpPr>
            <p:cNvPr id="108" name="Oval 1175"/>
            <p:cNvSpPr>
              <a:spLocks noChangeArrowheads="1"/>
            </p:cNvSpPr>
            <p:nvPr/>
          </p:nvSpPr>
          <p:spPr bwMode="auto">
            <a:xfrm>
              <a:off x="2743200" y="4572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6</a:t>
              </a:r>
              <a:endParaRPr lang="be-BY" sz="1200">
                <a:latin typeface="Times New Roman"/>
                <a:ea typeface="Times New Roman"/>
              </a:endParaRPr>
            </a:p>
          </p:txBody>
        </p:sp>
        <p:cxnSp>
          <p:nvCxnSpPr>
            <p:cNvPr id="109" name="Line 1176"/>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0" name="Line 1177"/>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1" name="Line 1178"/>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2" name="AutoShape 1179"/>
            <p:cNvCxnSpPr>
              <a:cxnSpLocks noChangeShapeType="1"/>
              <a:stCxn id="104" idx="5"/>
              <a:endCxn id="107"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3" name="Oval 1180"/>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dirty="0">
                  <a:solidFill>
                    <a:schemeClr val="bg1"/>
                  </a:solidFill>
                  <a:latin typeface="Times New Roman"/>
                  <a:ea typeface="Times New Roman"/>
                </a:rPr>
                <a:t>5</a:t>
              </a:r>
              <a:endParaRPr lang="be-BY" sz="1200" dirty="0">
                <a:solidFill>
                  <a:schemeClr val="bg1"/>
                </a:solidFill>
                <a:latin typeface="Times New Roman"/>
                <a:ea typeface="Times New Roman"/>
              </a:endParaRPr>
            </a:p>
          </p:txBody>
        </p:sp>
        <p:cxnSp>
          <p:nvCxnSpPr>
            <p:cNvPr id="114" name="AutoShape 1181"/>
            <p:cNvCxnSpPr>
              <a:cxnSpLocks noChangeShapeType="1"/>
              <a:stCxn id="107" idx="6"/>
              <a:endCxn id="106"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5" name="AutoShape 1182"/>
            <p:cNvCxnSpPr>
              <a:cxnSpLocks noChangeShapeType="1"/>
              <a:stCxn id="106" idx="6"/>
              <a:endCxn id="113"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6" name="AutoShape 1183"/>
            <p:cNvCxnSpPr>
              <a:cxnSpLocks noChangeShapeType="1"/>
              <a:stCxn id="108" idx="6"/>
              <a:endCxn id="113"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7" name="Oval 1184"/>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1</a:t>
              </a:r>
              <a:endParaRPr lang="be-BY" sz="1200" dirty="0">
                <a:solidFill>
                  <a:schemeClr val="bg1"/>
                </a:solidFill>
                <a:latin typeface="Times New Roman"/>
                <a:ea typeface="Times New Roman"/>
              </a:endParaRPr>
            </a:p>
          </p:txBody>
        </p:sp>
        <p:sp>
          <p:nvSpPr>
            <p:cNvPr id="118" name="Oval 1185"/>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2</a:t>
              </a:r>
              <a:endParaRPr lang="be-BY" sz="1200" dirty="0">
                <a:solidFill>
                  <a:schemeClr val="bg1"/>
                </a:solidFill>
                <a:latin typeface="Times New Roman"/>
                <a:ea typeface="Times New Roman"/>
              </a:endParaRPr>
            </a:p>
          </p:txBody>
        </p:sp>
        <p:cxnSp>
          <p:nvCxnSpPr>
            <p:cNvPr id="119" name="AutoShape 1186"/>
            <p:cNvCxnSpPr>
              <a:cxnSpLocks noChangeShapeType="1"/>
              <a:stCxn id="106" idx="4"/>
              <a:endCxn id="117"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0" name="AutoShape 1187"/>
            <p:cNvCxnSpPr>
              <a:cxnSpLocks noChangeShapeType="1"/>
              <a:stCxn id="117" idx="4"/>
              <a:endCxn id="118"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1" name="AutoShape 1188"/>
            <p:cNvCxnSpPr>
              <a:cxnSpLocks noChangeShapeType="1"/>
              <a:stCxn id="118" idx="6"/>
              <a:endCxn id="113"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2" name="AutoShape 1189"/>
            <p:cNvCxnSpPr>
              <a:cxnSpLocks noChangeShapeType="1"/>
              <a:endCxn id="118"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3" name="AutoShape 1190"/>
            <p:cNvCxnSpPr>
              <a:cxnSpLocks noChangeShapeType="1"/>
              <a:stCxn id="105" idx="6"/>
              <a:endCxn id="107"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4" name="Oval 1191"/>
            <p:cNvSpPr>
              <a:spLocks noChangeArrowheads="1"/>
            </p:cNvSpPr>
            <p:nvPr/>
          </p:nvSpPr>
          <p:spPr bwMode="auto">
            <a:xfrm>
              <a:off x="4000500" y="1143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r>
                <a:rPr lang="en-US" b="1">
                  <a:latin typeface="Times New Roman"/>
                  <a:ea typeface="Times New Roman"/>
                </a:rPr>
                <a:t>3</a:t>
              </a:r>
              <a:endParaRPr lang="be-BY" sz="1200">
                <a:latin typeface="Times New Roman"/>
                <a:ea typeface="Times New Roman"/>
              </a:endParaRPr>
            </a:p>
          </p:txBody>
        </p:sp>
        <p:cxnSp>
          <p:nvCxnSpPr>
            <p:cNvPr id="125" name="AutoShape 1192"/>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6" name="Oval 1193"/>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7</a:t>
              </a:r>
              <a:endParaRPr lang="be-BY" sz="1200">
                <a:latin typeface="Times New Roman"/>
                <a:ea typeface="Times New Roman"/>
              </a:endParaRPr>
            </a:p>
          </p:txBody>
        </p:sp>
        <p:sp>
          <p:nvSpPr>
            <p:cNvPr id="127" name="Text Box 1194"/>
            <p:cNvSpPr txBox="1">
              <a:spLocks noChangeArrowheads="1"/>
            </p:cNvSpPr>
            <p:nvPr/>
          </p:nvSpPr>
          <p:spPr bwMode="auto">
            <a:xfrm>
              <a:off x="3314699" y="1143000"/>
              <a:ext cx="571500"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1/8</a:t>
              </a:r>
              <a:endParaRPr lang="be-BY" sz="1200" dirty="0">
                <a:latin typeface="Times New Roman"/>
                <a:ea typeface="Times New Roman"/>
              </a:endParaRPr>
            </a:p>
          </p:txBody>
        </p:sp>
        <p:sp>
          <p:nvSpPr>
            <p:cNvPr id="128" name="Rectangle 1195"/>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2</a:t>
              </a:r>
              <a:endParaRPr lang="be-BY" sz="1200">
                <a:latin typeface="Times New Roman"/>
                <a:ea typeface="Times New Roman"/>
              </a:endParaRPr>
            </a:p>
          </p:txBody>
        </p:sp>
        <p:sp>
          <p:nvSpPr>
            <p:cNvPr id="129" name="Text Box 1196"/>
            <p:cNvSpPr txBox="1">
              <a:spLocks noChangeArrowheads="1"/>
            </p:cNvSpPr>
            <p:nvPr/>
          </p:nvSpPr>
          <p:spPr bwMode="auto">
            <a:xfrm>
              <a:off x="2985562" y="2285999"/>
              <a:ext cx="595924"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2/7</a:t>
              </a:r>
              <a:endParaRPr lang="be-BY" sz="1200" dirty="0">
                <a:latin typeface="Times New Roman"/>
                <a:ea typeface="Times New Roman"/>
              </a:endParaRPr>
            </a:p>
          </p:txBody>
        </p:sp>
        <p:sp>
          <p:nvSpPr>
            <p:cNvPr id="130" name="Text Box 1197"/>
            <p:cNvSpPr txBox="1">
              <a:spLocks noChangeArrowheads="1"/>
            </p:cNvSpPr>
            <p:nvPr/>
          </p:nvSpPr>
          <p:spPr bwMode="auto">
            <a:xfrm>
              <a:off x="2971798" y="3429000"/>
              <a:ext cx="609687"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3/6</a:t>
              </a:r>
              <a:endParaRPr lang="be-BY" sz="1200" dirty="0">
                <a:latin typeface="Times New Roman"/>
                <a:ea typeface="Times New Roman"/>
              </a:endParaRPr>
            </a:p>
          </p:txBody>
        </p:sp>
        <p:sp>
          <p:nvSpPr>
            <p:cNvPr id="131" name="Text Box 1198"/>
            <p:cNvSpPr txBox="1">
              <a:spLocks noChangeArrowheads="1"/>
            </p:cNvSpPr>
            <p:nvPr/>
          </p:nvSpPr>
          <p:spPr bwMode="auto">
            <a:xfrm>
              <a:off x="5029199" y="2400300"/>
              <a:ext cx="571500"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4/5</a:t>
              </a:r>
              <a:endParaRPr lang="be-BY" sz="1200" dirty="0">
                <a:latin typeface="Times New Roman"/>
                <a:ea typeface="Times New Roman"/>
              </a:endParaRPr>
            </a:p>
          </p:txBody>
        </p:sp>
        <p:sp>
          <p:nvSpPr>
            <p:cNvPr id="132" name="Rectangle 1199"/>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5</a:t>
              </a:r>
              <a:endParaRPr lang="be-BY" sz="1200">
                <a:latin typeface="Times New Roman"/>
                <a:ea typeface="Times New Roman"/>
              </a:endParaRPr>
            </a:p>
          </p:txBody>
        </p:sp>
        <p:sp>
          <p:nvSpPr>
            <p:cNvPr id="133" name="Rectangle 1200"/>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1</a:t>
              </a:r>
              <a:endParaRPr lang="be-BY" sz="1200">
                <a:latin typeface="Times New Roman"/>
                <a:ea typeface="Times New Roman"/>
              </a:endParaRPr>
            </a:p>
          </p:txBody>
        </p:sp>
        <p:sp>
          <p:nvSpPr>
            <p:cNvPr id="134" name="Rectangle 1201"/>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0</a:t>
              </a:r>
              <a:endParaRPr lang="be-BY" sz="1200">
                <a:latin typeface="Times New Roman"/>
                <a:ea typeface="Times New Roman"/>
              </a:endParaRPr>
            </a:p>
          </p:txBody>
        </p:sp>
        <p:sp>
          <p:nvSpPr>
            <p:cNvPr id="135" name="Text Box 1202"/>
            <p:cNvSpPr txBox="1">
              <a:spLocks noChangeArrowheads="1"/>
            </p:cNvSpPr>
            <p:nvPr/>
          </p:nvSpPr>
          <p:spPr bwMode="auto">
            <a:xfrm>
              <a:off x="3429000" y="0"/>
              <a:ext cx="509306"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9/</a:t>
              </a:r>
              <a:endParaRPr lang="be-BY" sz="1200" dirty="0">
                <a:latin typeface="Times New Roman"/>
                <a:ea typeface="Times New Roman"/>
              </a:endParaRPr>
            </a:p>
          </p:txBody>
        </p:sp>
        <p:sp>
          <p:nvSpPr>
            <p:cNvPr id="136" name="Text Box 1203"/>
            <p:cNvSpPr txBox="1">
              <a:spLocks noChangeArrowheads="1"/>
            </p:cNvSpPr>
            <p:nvPr/>
          </p:nvSpPr>
          <p:spPr bwMode="auto">
            <a:xfrm>
              <a:off x="2130967" y="152400"/>
              <a:ext cx="669384"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10/</a:t>
              </a:r>
              <a:endParaRPr lang="be-BY" sz="1200" dirty="0">
                <a:latin typeface="Times New Roman"/>
                <a:ea typeface="Times New Roman"/>
              </a:endParaRPr>
            </a:p>
          </p:txBody>
        </p:sp>
      </p:grpSp>
      <p:cxnSp>
        <p:nvCxnSpPr>
          <p:cNvPr id="137" name="Прямая соединительная линия 136"/>
          <p:cNvCxnSpPr/>
          <p:nvPr/>
        </p:nvCxnSpPr>
        <p:spPr>
          <a:xfrm>
            <a:off x="6093677" y="-3778"/>
            <a:ext cx="0" cy="6861778"/>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8" name="Прямая соединительная линия 137"/>
          <p:cNvCxnSpPr/>
          <p:nvPr/>
        </p:nvCxnSpPr>
        <p:spPr>
          <a:xfrm>
            <a:off x="1524000" y="3257813"/>
            <a:ext cx="9144000"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5680608" y="2746911"/>
            <a:ext cx="306494" cy="369332"/>
          </a:xfrm>
          <a:prstGeom prst="rect">
            <a:avLst/>
          </a:prstGeom>
          <a:noFill/>
        </p:spPr>
        <p:txBody>
          <a:bodyPr wrap="none" rtlCol="0">
            <a:spAutoFit/>
          </a:bodyPr>
          <a:lstStyle/>
          <a:p>
            <a:r>
              <a:rPr lang="en-US" dirty="0">
                <a:solidFill>
                  <a:schemeClr val="accent6"/>
                </a:solidFill>
              </a:rPr>
              <a:t>6</a:t>
            </a:r>
            <a:endParaRPr lang="be-BY" dirty="0">
              <a:solidFill>
                <a:schemeClr val="accent6"/>
              </a:solidFill>
            </a:endParaRPr>
          </a:p>
        </p:txBody>
      </p:sp>
      <p:sp>
        <p:nvSpPr>
          <p:cNvPr id="140" name="TextBox 139"/>
          <p:cNvSpPr txBox="1"/>
          <p:nvPr/>
        </p:nvSpPr>
        <p:spPr>
          <a:xfrm>
            <a:off x="5685693" y="6328430"/>
            <a:ext cx="306494" cy="369332"/>
          </a:xfrm>
          <a:prstGeom prst="rect">
            <a:avLst/>
          </a:prstGeom>
          <a:noFill/>
        </p:spPr>
        <p:txBody>
          <a:bodyPr wrap="none" rtlCol="0">
            <a:spAutoFit/>
          </a:bodyPr>
          <a:lstStyle/>
          <a:p>
            <a:r>
              <a:rPr lang="en-US" dirty="0">
                <a:solidFill>
                  <a:schemeClr val="accent6"/>
                </a:solidFill>
              </a:rPr>
              <a:t>7</a:t>
            </a:r>
            <a:endParaRPr lang="be-BY" dirty="0">
              <a:solidFill>
                <a:schemeClr val="accent6"/>
              </a:solidFill>
            </a:endParaRPr>
          </a:p>
        </p:txBody>
      </p:sp>
      <p:sp>
        <p:nvSpPr>
          <p:cNvPr id="141" name="TextBox 140"/>
          <p:cNvSpPr txBox="1"/>
          <p:nvPr/>
        </p:nvSpPr>
        <p:spPr>
          <a:xfrm>
            <a:off x="10247206" y="2778331"/>
            <a:ext cx="306494" cy="369332"/>
          </a:xfrm>
          <a:prstGeom prst="rect">
            <a:avLst/>
          </a:prstGeom>
          <a:noFill/>
        </p:spPr>
        <p:txBody>
          <a:bodyPr wrap="none" rtlCol="0">
            <a:spAutoFit/>
          </a:bodyPr>
          <a:lstStyle/>
          <a:p>
            <a:r>
              <a:rPr lang="ru-RU" dirty="0">
                <a:solidFill>
                  <a:schemeClr val="accent6"/>
                </a:solidFill>
              </a:rPr>
              <a:t>9</a:t>
            </a:r>
            <a:endParaRPr lang="be-BY" dirty="0">
              <a:solidFill>
                <a:schemeClr val="accent6"/>
              </a:solidFill>
            </a:endParaRPr>
          </a:p>
        </p:txBody>
      </p:sp>
      <p:sp>
        <p:nvSpPr>
          <p:cNvPr id="142" name="TextBox 141"/>
          <p:cNvSpPr txBox="1"/>
          <p:nvPr/>
        </p:nvSpPr>
        <p:spPr>
          <a:xfrm>
            <a:off x="10227159" y="6345190"/>
            <a:ext cx="428322" cy="369332"/>
          </a:xfrm>
          <a:prstGeom prst="rect">
            <a:avLst/>
          </a:prstGeom>
          <a:noFill/>
        </p:spPr>
        <p:txBody>
          <a:bodyPr wrap="none" rtlCol="0">
            <a:spAutoFit/>
          </a:bodyPr>
          <a:lstStyle/>
          <a:p>
            <a:r>
              <a:rPr lang="ru-RU" dirty="0">
                <a:solidFill>
                  <a:schemeClr val="accent6"/>
                </a:solidFill>
              </a:rPr>
              <a:t>10</a:t>
            </a:r>
            <a:endParaRPr lang="be-BY" dirty="0">
              <a:solidFill>
                <a:schemeClr val="accent6"/>
              </a:solidFill>
            </a:endParaRPr>
          </a:p>
        </p:txBody>
      </p:sp>
    </p:spTree>
    <p:extLst>
      <p:ext uri="{BB962C8B-B14F-4D97-AF65-F5344CB8AC3E}">
        <p14:creationId xmlns:p14="http://schemas.microsoft.com/office/powerpoint/2010/main" val="390740048"/>
      </p:ext>
    </p:extLst>
  </p:cSld>
  <p:clrMapOvr>
    <a:masterClrMapping/>
  </p:clrMapOvr>
  <p:transition spd="slow">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Полотно 1204"/>
          <p:cNvGrpSpPr/>
          <p:nvPr/>
        </p:nvGrpSpPr>
        <p:grpSpPr>
          <a:xfrm>
            <a:off x="1430693" y="73266"/>
            <a:ext cx="4572000" cy="3067702"/>
            <a:chOff x="0" y="0"/>
            <a:chExt cx="5600700" cy="3886200"/>
          </a:xfrm>
        </p:grpSpPr>
        <p:sp>
          <p:nvSpPr>
            <p:cNvPr id="79" name="Прямоугольник 78"/>
            <p:cNvSpPr/>
            <p:nvPr/>
          </p:nvSpPr>
          <p:spPr>
            <a:xfrm>
              <a:off x="0" y="0"/>
              <a:ext cx="5600700" cy="3886200"/>
            </a:xfrm>
            <a:prstGeom prst="rect">
              <a:avLst/>
            </a:prstGeom>
            <a:noFill/>
            <a:ln>
              <a:noFill/>
            </a:ln>
          </p:spPr>
        </p:sp>
        <p:sp>
          <p:nvSpPr>
            <p:cNvPr id="80" name="Oval 1206"/>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9</a:t>
              </a:r>
              <a:endParaRPr lang="be-BY" sz="1200">
                <a:latin typeface="Times New Roman"/>
                <a:ea typeface="Times New Roman"/>
              </a:endParaRPr>
            </a:p>
          </p:txBody>
        </p:sp>
        <p:sp>
          <p:nvSpPr>
            <p:cNvPr id="81" name="Oval 1207"/>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latin typeface="Times New Roman"/>
                  <a:ea typeface="Times New Roman"/>
                </a:rPr>
                <a:t>8</a:t>
              </a:r>
              <a:endParaRPr lang="be-BY" sz="1200" dirty="0">
                <a:latin typeface="Times New Roman"/>
                <a:ea typeface="Times New Roman"/>
              </a:endParaRPr>
            </a:p>
          </p:txBody>
        </p:sp>
        <p:sp>
          <p:nvSpPr>
            <p:cNvPr id="82" name="Oval 1208"/>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0</a:t>
              </a:r>
              <a:endParaRPr lang="be-BY" sz="1200" dirty="0">
                <a:solidFill>
                  <a:schemeClr val="bg1"/>
                </a:solidFill>
                <a:latin typeface="Times New Roman"/>
                <a:ea typeface="Times New Roman"/>
              </a:endParaRPr>
            </a:p>
          </p:txBody>
        </p:sp>
        <p:sp>
          <p:nvSpPr>
            <p:cNvPr id="83" name="Oval 1209"/>
            <p:cNvSpPr>
              <a:spLocks noChangeArrowheads="1"/>
            </p:cNvSpPr>
            <p:nvPr/>
          </p:nvSpPr>
          <p:spPr bwMode="auto">
            <a:xfrm>
              <a:off x="2171700" y="21717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4</a:t>
              </a:r>
              <a:endParaRPr lang="be-BY" sz="1200">
                <a:latin typeface="Times New Roman"/>
                <a:ea typeface="Times New Roman"/>
              </a:endParaRPr>
            </a:p>
          </p:txBody>
        </p:sp>
        <p:sp>
          <p:nvSpPr>
            <p:cNvPr id="84" name="Oval 1210"/>
            <p:cNvSpPr>
              <a:spLocks noChangeArrowheads="1"/>
            </p:cNvSpPr>
            <p:nvPr/>
          </p:nvSpPr>
          <p:spPr bwMode="auto">
            <a:xfrm>
              <a:off x="2743200" y="4572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6</a:t>
              </a:r>
              <a:endParaRPr lang="be-BY" sz="1200">
                <a:latin typeface="Times New Roman"/>
                <a:ea typeface="Times New Roman"/>
              </a:endParaRPr>
            </a:p>
          </p:txBody>
        </p:sp>
        <p:cxnSp>
          <p:nvCxnSpPr>
            <p:cNvPr id="85" name="Line 1211"/>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6" name="Line 1212"/>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7" name="Line 1213"/>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8" name="AutoShape 1214"/>
            <p:cNvCxnSpPr>
              <a:cxnSpLocks noChangeShapeType="1"/>
              <a:stCxn id="80" idx="5"/>
              <a:endCxn id="83"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9" name="Oval 1215"/>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dirty="0">
                  <a:solidFill>
                    <a:schemeClr val="bg1"/>
                  </a:solidFill>
                  <a:latin typeface="Times New Roman"/>
                  <a:ea typeface="Times New Roman"/>
                </a:rPr>
                <a:t>5</a:t>
              </a:r>
              <a:endParaRPr lang="be-BY" sz="1200" dirty="0">
                <a:solidFill>
                  <a:schemeClr val="bg1"/>
                </a:solidFill>
                <a:latin typeface="Times New Roman"/>
                <a:ea typeface="Times New Roman"/>
              </a:endParaRPr>
            </a:p>
          </p:txBody>
        </p:sp>
        <p:cxnSp>
          <p:nvCxnSpPr>
            <p:cNvPr id="90" name="AutoShape 1216"/>
            <p:cNvCxnSpPr>
              <a:cxnSpLocks noChangeShapeType="1"/>
              <a:stCxn id="83" idx="6"/>
              <a:endCxn id="82"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1" name="AutoShape 1217"/>
            <p:cNvCxnSpPr>
              <a:cxnSpLocks noChangeShapeType="1"/>
              <a:stCxn id="82" idx="6"/>
              <a:endCxn id="89"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2" name="AutoShape 1218"/>
            <p:cNvCxnSpPr>
              <a:cxnSpLocks noChangeShapeType="1"/>
              <a:stCxn id="84" idx="6"/>
              <a:endCxn id="89"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3" name="Oval 1219"/>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1</a:t>
              </a:r>
              <a:endParaRPr lang="be-BY" sz="1200" dirty="0">
                <a:solidFill>
                  <a:schemeClr val="bg1"/>
                </a:solidFill>
                <a:latin typeface="Times New Roman"/>
                <a:ea typeface="Times New Roman"/>
              </a:endParaRPr>
            </a:p>
          </p:txBody>
        </p:sp>
        <p:sp>
          <p:nvSpPr>
            <p:cNvPr id="94" name="Oval 1220"/>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2</a:t>
              </a:r>
              <a:endParaRPr lang="be-BY" sz="1200" dirty="0">
                <a:solidFill>
                  <a:schemeClr val="bg1"/>
                </a:solidFill>
                <a:latin typeface="Times New Roman"/>
                <a:ea typeface="Times New Roman"/>
              </a:endParaRPr>
            </a:p>
          </p:txBody>
        </p:sp>
        <p:cxnSp>
          <p:nvCxnSpPr>
            <p:cNvPr id="95" name="AutoShape 1221"/>
            <p:cNvCxnSpPr>
              <a:cxnSpLocks noChangeShapeType="1"/>
              <a:stCxn id="82" idx="4"/>
              <a:endCxn id="93"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6" name="AutoShape 1222"/>
            <p:cNvCxnSpPr>
              <a:cxnSpLocks noChangeShapeType="1"/>
              <a:stCxn id="93" idx="4"/>
              <a:endCxn id="94"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7" name="AutoShape 1223"/>
            <p:cNvCxnSpPr>
              <a:cxnSpLocks noChangeShapeType="1"/>
              <a:stCxn id="94" idx="6"/>
              <a:endCxn id="89"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8" name="AutoShape 1224"/>
            <p:cNvCxnSpPr>
              <a:cxnSpLocks noChangeShapeType="1"/>
              <a:endCxn id="94"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9" name="AutoShape 1225"/>
            <p:cNvCxnSpPr>
              <a:cxnSpLocks noChangeShapeType="1"/>
              <a:stCxn id="81" idx="6"/>
              <a:endCxn id="83"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0" name="Oval 1226"/>
            <p:cNvSpPr>
              <a:spLocks noChangeArrowheads="1"/>
            </p:cNvSpPr>
            <p:nvPr/>
          </p:nvSpPr>
          <p:spPr bwMode="auto">
            <a:xfrm>
              <a:off x="4000500" y="1143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r>
                <a:rPr lang="en-US" b="1">
                  <a:latin typeface="Times New Roman"/>
                  <a:ea typeface="Times New Roman"/>
                </a:rPr>
                <a:t>3</a:t>
              </a:r>
              <a:endParaRPr lang="be-BY" sz="1200">
                <a:latin typeface="Times New Roman"/>
                <a:ea typeface="Times New Roman"/>
              </a:endParaRPr>
            </a:p>
          </p:txBody>
        </p:sp>
        <p:cxnSp>
          <p:nvCxnSpPr>
            <p:cNvPr id="101" name="AutoShape 1227"/>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2" name="Oval 1228"/>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7</a:t>
              </a:r>
              <a:endParaRPr lang="be-BY" sz="1200">
                <a:latin typeface="Times New Roman"/>
                <a:ea typeface="Times New Roman"/>
              </a:endParaRPr>
            </a:p>
          </p:txBody>
        </p:sp>
        <p:sp>
          <p:nvSpPr>
            <p:cNvPr id="103" name="Text Box 1229"/>
            <p:cNvSpPr txBox="1">
              <a:spLocks noChangeArrowheads="1"/>
            </p:cNvSpPr>
            <p:nvPr/>
          </p:nvSpPr>
          <p:spPr bwMode="auto">
            <a:xfrm>
              <a:off x="3314701" y="1143000"/>
              <a:ext cx="571499"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1/8</a:t>
              </a:r>
              <a:endParaRPr lang="be-BY" sz="1200">
                <a:latin typeface="Times New Roman"/>
                <a:ea typeface="Times New Roman"/>
              </a:endParaRPr>
            </a:p>
          </p:txBody>
        </p:sp>
        <p:sp>
          <p:nvSpPr>
            <p:cNvPr id="104" name="Rectangle 1230"/>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2</a:t>
              </a:r>
              <a:endParaRPr lang="be-BY" sz="1200">
                <a:latin typeface="Times New Roman"/>
                <a:ea typeface="Times New Roman"/>
              </a:endParaRPr>
            </a:p>
          </p:txBody>
        </p:sp>
        <p:sp>
          <p:nvSpPr>
            <p:cNvPr id="105" name="Text Box 1231"/>
            <p:cNvSpPr txBox="1">
              <a:spLocks noChangeArrowheads="1"/>
            </p:cNvSpPr>
            <p:nvPr/>
          </p:nvSpPr>
          <p:spPr bwMode="auto">
            <a:xfrm>
              <a:off x="3086098" y="2286001"/>
              <a:ext cx="522922"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2/7</a:t>
              </a:r>
              <a:endParaRPr lang="be-BY" sz="1200">
                <a:latin typeface="Times New Roman"/>
                <a:ea typeface="Times New Roman"/>
              </a:endParaRPr>
            </a:p>
          </p:txBody>
        </p:sp>
        <p:sp>
          <p:nvSpPr>
            <p:cNvPr id="106" name="Text Box 1232"/>
            <p:cNvSpPr txBox="1">
              <a:spLocks noChangeArrowheads="1"/>
            </p:cNvSpPr>
            <p:nvPr/>
          </p:nvSpPr>
          <p:spPr bwMode="auto">
            <a:xfrm>
              <a:off x="2971799" y="3429000"/>
              <a:ext cx="545815"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3/6</a:t>
              </a:r>
              <a:endParaRPr lang="be-BY" sz="1200">
                <a:latin typeface="Times New Roman"/>
                <a:ea typeface="Times New Roman"/>
              </a:endParaRPr>
            </a:p>
          </p:txBody>
        </p:sp>
        <p:sp>
          <p:nvSpPr>
            <p:cNvPr id="107" name="Text Box 1233"/>
            <p:cNvSpPr txBox="1">
              <a:spLocks noChangeArrowheads="1"/>
            </p:cNvSpPr>
            <p:nvPr/>
          </p:nvSpPr>
          <p:spPr bwMode="auto">
            <a:xfrm>
              <a:off x="5029200" y="2400300"/>
              <a:ext cx="571499"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4/5</a:t>
              </a:r>
              <a:endParaRPr lang="be-BY" sz="1200" dirty="0">
                <a:latin typeface="Times New Roman"/>
                <a:ea typeface="Times New Roman"/>
              </a:endParaRPr>
            </a:p>
          </p:txBody>
        </p:sp>
        <p:sp>
          <p:nvSpPr>
            <p:cNvPr id="108" name="Rectangle 1234"/>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5</a:t>
              </a:r>
              <a:endParaRPr lang="be-BY" sz="1200">
                <a:latin typeface="Times New Roman"/>
                <a:ea typeface="Times New Roman"/>
              </a:endParaRPr>
            </a:p>
          </p:txBody>
        </p:sp>
        <p:sp>
          <p:nvSpPr>
            <p:cNvPr id="109" name="Rectangle 1235"/>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1</a:t>
              </a:r>
              <a:endParaRPr lang="be-BY" sz="1200">
                <a:latin typeface="Times New Roman"/>
                <a:ea typeface="Times New Roman"/>
              </a:endParaRPr>
            </a:p>
          </p:txBody>
        </p:sp>
        <p:sp>
          <p:nvSpPr>
            <p:cNvPr id="110" name="Rectangle 1236"/>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0</a:t>
              </a:r>
              <a:endParaRPr lang="be-BY" sz="1200">
                <a:latin typeface="Times New Roman"/>
                <a:ea typeface="Times New Roman"/>
              </a:endParaRPr>
            </a:p>
          </p:txBody>
        </p:sp>
        <p:sp>
          <p:nvSpPr>
            <p:cNvPr id="111" name="Text Box 1237"/>
            <p:cNvSpPr txBox="1">
              <a:spLocks noChangeArrowheads="1"/>
            </p:cNvSpPr>
            <p:nvPr/>
          </p:nvSpPr>
          <p:spPr bwMode="auto">
            <a:xfrm>
              <a:off x="3428999" y="0"/>
              <a:ext cx="531494"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9/</a:t>
              </a:r>
              <a:endParaRPr lang="be-BY" sz="1200" dirty="0">
                <a:latin typeface="Times New Roman"/>
                <a:ea typeface="Times New Roman"/>
              </a:endParaRPr>
            </a:p>
          </p:txBody>
        </p:sp>
        <p:sp>
          <p:nvSpPr>
            <p:cNvPr id="112" name="Text Box 1238"/>
            <p:cNvSpPr txBox="1">
              <a:spLocks noChangeArrowheads="1"/>
            </p:cNvSpPr>
            <p:nvPr/>
          </p:nvSpPr>
          <p:spPr bwMode="auto">
            <a:xfrm>
              <a:off x="2203132" y="152400"/>
              <a:ext cx="540067"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10/</a:t>
              </a:r>
              <a:endParaRPr lang="be-BY" sz="1200" dirty="0">
                <a:latin typeface="Times New Roman"/>
                <a:ea typeface="Times New Roman"/>
              </a:endParaRPr>
            </a:p>
          </p:txBody>
        </p:sp>
        <p:sp>
          <p:nvSpPr>
            <p:cNvPr id="113" name="Text Box 1239"/>
            <p:cNvSpPr txBox="1">
              <a:spLocks noChangeArrowheads="1"/>
            </p:cNvSpPr>
            <p:nvPr/>
          </p:nvSpPr>
          <p:spPr bwMode="auto">
            <a:xfrm>
              <a:off x="2057400" y="2743200"/>
              <a:ext cx="571499"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11/</a:t>
              </a:r>
              <a:endParaRPr lang="be-BY" sz="1200" dirty="0">
                <a:latin typeface="Times New Roman"/>
                <a:ea typeface="Times New Roman"/>
              </a:endParaRPr>
            </a:p>
          </p:txBody>
        </p:sp>
      </p:grpSp>
      <p:grpSp>
        <p:nvGrpSpPr>
          <p:cNvPr id="114" name="Полотно 1240"/>
          <p:cNvGrpSpPr/>
          <p:nvPr/>
        </p:nvGrpSpPr>
        <p:grpSpPr>
          <a:xfrm>
            <a:off x="1430693" y="3297162"/>
            <a:ext cx="4686300" cy="3240360"/>
            <a:chOff x="0" y="0"/>
            <a:chExt cx="5600700" cy="3886200"/>
          </a:xfrm>
        </p:grpSpPr>
        <p:sp>
          <p:nvSpPr>
            <p:cNvPr id="115" name="Прямоугольник 114"/>
            <p:cNvSpPr/>
            <p:nvPr/>
          </p:nvSpPr>
          <p:spPr>
            <a:xfrm>
              <a:off x="0" y="0"/>
              <a:ext cx="5600700" cy="3886200"/>
            </a:xfrm>
            <a:prstGeom prst="rect">
              <a:avLst/>
            </a:prstGeom>
            <a:noFill/>
            <a:ln>
              <a:noFill/>
            </a:ln>
          </p:spPr>
        </p:sp>
        <p:sp>
          <p:nvSpPr>
            <p:cNvPr id="116" name="Oval 1242"/>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9</a:t>
              </a:r>
              <a:endParaRPr lang="be-BY" sz="1200">
                <a:latin typeface="Times New Roman"/>
                <a:ea typeface="Times New Roman"/>
              </a:endParaRPr>
            </a:p>
          </p:txBody>
        </p:sp>
        <p:sp>
          <p:nvSpPr>
            <p:cNvPr id="117" name="Oval 1243"/>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latin typeface="Times New Roman"/>
                  <a:ea typeface="Times New Roman"/>
                </a:rPr>
                <a:t>8</a:t>
              </a:r>
              <a:endParaRPr lang="be-BY" sz="1200" dirty="0">
                <a:latin typeface="Times New Roman"/>
                <a:ea typeface="Times New Roman"/>
              </a:endParaRPr>
            </a:p>
          </p:txBody>
        </p:sp>
        <p:sp>
          <p:nvSpPr>
            <p:cNvPr id="118" name="Oval 1244"/>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0</a:t>
              </a:r>
              <a:endParaRPr lang="be-BY" sz="1200" dirty="0">
                <a:solidFill>
                  <a:schemeClr val="bg1"/>
                </a:solidFill>
                <a:latin typeface="Times New Roman"/>
                <a:ea typeface="Times New Roman"/>
              </a:endParaRPr>
            </a:p>
          </p:txBody>
        </p:sp>
        <p:sp>
          <p:nvSpPr>
            <p:cNvPr id="119" name="Oval 1245"/>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dirty="0">
                  <a:solidFill>
                    <a:schemeClr val="bg1"/>
                  </a:solidFill>
                  <a:latin typeface="Times New Roman"/>
                  <a:ea typeface="Times New Roman"/>
                </a:rPr>
                <a:t>4</a:t>
              </a:r>
              <a:endParaRPr lang="be-BY" sz="1200" dirty="0">
                <a:solidFill>
                  <a:schemeClr val="bg1"/>
                </a:solidFill>
                <a:latin typeface="Times New Roman"/>
                <a:ea typeface="Times New Roman"/>
              </a:endParaRPr>
            </a:p>
          </p:txBody>
        </p:sp>
        <p:sp>
          <p:nvSpPr>
            <p:cNvPr id="120" name="Oval 1246"/>
            <p:cNvSpPr>
              <a:spLocks noChangeArrowheads="1"/>
            </p:cNvSpPr>
            <p:nvPr/>
          </p:nvSpPr>
          <p:spPr bwMode="auto">
            <a:xfrm>
              <a:off x="2743200" y="4572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6</a:t>
              </a:r>
              <a:endParaRPr lang="be-BY" sz="1200">
                <a:latin typeface="Times New Roman"/>
                <a:ea typeface="Times New Roman"/>
              </a:endParaRPr>
            </a:p>
          </p:txBody>
        </p:sp>
        <p:cxnSp>
          <p:nvCxnSpPr>
            <p:cNvPr id="121" name="Line 1247"/>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2" name="Line 1248"/>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3" name="Line 1249"/>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4" name="AutoShape 1250"/>
            <p:cNvCxnSpPr>
              <a:cxnSpLocks noChangeShapeType="1"/>
              <a:stCxn id="116" idx="5"/>
              <a:endCxn id="119"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5" name="Oval 1251"/>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dirty="0">
                  <a:solidFill>
                    <a:schemeClr val="bg1"/>
                  </a:solidFill>
                  <a:latin typeface="Times New Roman"/>
                  <a:ea typeface="Times New Roman"/>
                </a:rPr>
                <a:t>5</a:t>
              </a:r>
              <a:endParaRPr lang="be-BY" sz="1200" dirty="0">
                <a:solidFill>
                  <a:schemeClr val="bg1"/>
                </a:solidFill>
                <a:latin typeface="Times New Roman"/>
                <a:ea typeface="Times New Roman"/>
              </a:endParaRPr>
            </a:p>
          </p:txBody>
        </p:sp>
        <p:cxnSp>
          <p:nvCxnSpPr>
            <p:cNvPr id="126" name="AutoShape 1252"/>
            <p:cNvCxnSpPr>
              <a:cxnSpLocks noChangeShapeType="1"/>
              <a:stCxn id="119" idx="6"/>
              <a:endCxn id="118"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7" name="AutoShape 1253"/>
            <p:cNvCxnSpPr>
              <a:cxnSpLocks noChangeShapeType="1"/>
              <a:stCxn id="118" idx="6"/>
              <a:endCxn id="125"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8" name="AutoShape 1254"/>
            <p:cNvCxnSpPr>
              <a:cxnSpLocks noChangeShapeType="1"/>
              <a:stCxn id="120" idx="6"/>
              <a:endCxn id="125"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9" name="Oval 1255"/>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1</a:t>
              </a:r>
              <a:endParaRPr lang="be-BY" sz="1200" dirty="0">
                <a:solidFill>
                  <a:schemeClr val="bg1"/>
                </a:solidFill>
                <a:latin typeface="Times New Roman"/>
                <a:ea typeface="Times New Roman"/>
              </a:endParaRPr>
            </a:p>
          </p:txBody>
        </p:sp>
        <p:sp>
          <p:nvSpPr>
            <p:cNvPr id="130" name="Oval 1256"/>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2</a:t>
              </a:r>
              <a:endParaRPr lang="be-BY" sz="1200" dirty="0">
                <a:solidFill>
                  <a:schemeClr val="bg1"/>
                </a:solidFill>
                <a:latin typeface="Times New Roman"/>
                <a:ea typeface="Times New Roman"/>
              </a:endParaRPr>
            </a:p>
          </p:txBody>
        </p:sp>
        <p:cxnSp>
          <p:nvCxnSpPr>
            <p:cNvPr id="131" name="AutoShape 1257"/>
            <p:cNvCxnSpPr>
              <a:cxnSpLocks noChangeShapeType="1"/>
              <a:stCxn id="118" idx="4"/>
              <a:endCxn id="129"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2" name="AutoShape 1258"/>
            <p:cNvCxnSpPr>
              <a:cxnSpLocks noChangeShapeType="1"/>
              <a:stCxn id="129" idx="4"/>
              <a:endCxn id="130"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3" name="AutoShape 1259"/>
            <p:cNvCxnSpPr>
              <a:cxnSpLocks noChangeShapeType="1"/>
              <a:stCxn id="130" idx="6"/>
              <a:endCxn id="125"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4" name="AutoShape 1260"/>
            <p:cNvCxnSpPr>
              <a:cxnSpLocks noChangeShapeType="1"/>
              <a:endCxn id="130"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5" name="AutoShape 1261"/>
            <p:cNvCxnSpPr>
              <a:cxnSpLocks noChangeShapeType="1"/>
              <a:stCxn id="117" idx="6"/>
              <a:endCxn id="119"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6" name="Oval 1262"/>
            <p:cNvSpPr>
              <a:spLocks noChangeArrowheads="1"/>
            </p:cNvSpPr>
            <p:nvPr/>
          </p:nvSpPr>
          <p:spPr bwMode="auto">
            <a:xfrm>
              <a:off x="4000500" y="1143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r>
                <a:rPr lang="en-US" b="1">
                  <a:latin typeface="Times New Roman"/>
                  <a:ea typeface="Times New Roman"/>
                </a:rPr>
                <a:t>3</a:t>
              </a:r>
              <a:endParaRPr lang="be-BY" sz="1200">
                <a:latin typeface="Times New Roman"/>
                <a:ea typeface="Times New Roman"/>
              </a:endParaRPr>
            </a:p>
          </p:txBody>
        </p:sp>
        <p:cxnSp>
          <p:nvCxnSpPr>
            <p:cNvPr id="137" name="AutoShape 1263"/>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8" name="Oval 1264"/>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7</a:t>
              </a:r>
              <a:endParaRPr lang="be-BY" sz="1200">
                <a:latin typeface="Times New Roman"/>
                <a:ea typeface="Times New Roman"/>
              </a:endParaRPr>
            </a:p>
          </p:txBody>
        </p:sp>
        <p:sp>
          <p:nvSpPr>
            <p:cNvPr id="139" name="Text Box 1265"/>
            <p:cNvSpPr txBox="1">
              <a:spLocks noChangeArrowheads="1"/>
            </p:cNvSpPr>
            <p:nvPr/>
          </p:nvSpPr>
          <p:spPr bwMode="auto">
            <a:xfrm>
              <a:off x="3314699" y="1143000"/>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1/8</a:t>
              </a:r>
              <a:endParaRPr lang="be-BY" sz="1200" dirty="0">
                <a:latin typeface="Times New Roman"/>
                <a:ea typeface="Times New Roman"/>
              </a:endParaRPr>
            </a:p>
          </p:txBody>
        </p:sp>
        <p:sp>
          <p:nvSpPr>
            <p:cNvPr id="140" name="Rectangle 1266"/>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2</a:t>
              </a:r>
              <a:endParaRPr lang="be-BY" sz="1200">
                <a:latin typeface="Times New Roman"/>
                <a:ea typeface="Times New Roman"/>
              </a:endParaRPr>
            </a:p>
          </p:txBody>
        </p:sp>
        <p:sp>
          <p:nvSpPr>
            <p:cNvPr id="141" name="Text Box 1267"/>
            <p:cNvSpPr txBox="1">
              <a:spLocks noChangeArrowheads="1"/>
            </p:cNvSpPr>
            <p:nvPr/>
          </p:nvSpPr>
          <p:spPr bwMode="auto">
            <a:xfrm>
              <a:off x="3086100" y="2286000"/>
              <a:ext cx="540703"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2/7</a:t>
              </a:r>
              <a:endParaRPr lang="be-BY" sz="1200" dirty="0">
                <a:latin typeface="Times New Roman"/>
                <a:ea typeface="Times New Roman"/>
              </a:endParaRPr>
            </a:p>
          </p:txBody>
        </p:sp>
        <p:sp>
          <p:nvSpPr>
            <p:cNvPr id="142" name="Text Box 1268"/>
            <p:cNvSpPr txBox="1">
              <a:spLocks noChangeArrowheads="1"/>
            </p:cNvSpPr>
            <p:nvPr/>
          </p:nvSpPr>
          <p:spPr bwMode="auto">
            <a:xfrm>
              <a:off x="2971800" y="3429000"/>
              <a:ext cx="57149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3/6</a:t>
              </a:r>
              <a:endParaRPr lang="be-BY" sz="1200" dirty="0">
                <a:latin typeface="Times New Roman"/>
                <a:ea typeface="Times New Roman"/>
              </a:endParaRPr>
            </a:p>
          </p:txBody>
        </p:sp>
        <p:sp>
          <p:nvSpPr>
            <p:cNvPr id="143" name="Text Box 1269"/>
            <p:cNvSpPr txBox="1">
              <a:spLocks noChangeArrowheads="1"/>
            </p:cNvSpPr>
            <p:nvPr/>
          </p:nvSpPr>
          <p:spPr bwMode="auto">
            <a:xfrm>
              <a:off x="4912111" y="2400300"/>
              <a:ext cx="574288"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4/5</a:t>
              </a:r>
              <a:endParaRPr lang="be-BY" sz="1200" dirty="0">
                <a:latin typeface="Times New Roman"/>
                <a:ea typeface="Times New Roman"/>
              </a:endParaRPr>
            </a:p>
          </p:txBody>
        </p:sp>
        <p:sp>
          <p:nvSpPr>
            <p:cNvPr id="144" name="Rectangle 1270"/>
            <p:cNvSpPr>
              <a:spLocks noChangeArrowheads="1"/>
            </p:cNvSpPr>
            <p:nvPr/>
          </p:nvSpPr>
          <p:spPr bwMode="auto">
            <a:xfrm>
              <a:off x="16002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5</a:t>
              </a:r>
              <a:endParaRPr lang="be-BY" sz="1200">
                <a:latin typeface="Times New Roman"/>
                <a:ea typeface="Times New Roman"/>
              </a:endParaRPr>
            </a:p>
          </p:txBody>
        </p:sp>
        <p:sp>
          <p:nvSpPr>
            <p:cNvPr id="145" name="Rectangle 1271"/>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1</a:t>
              </a:r>
              <a:endParaRPr lang="be-BY" sz="1200">
                <a:latin typeface="Times New Roman"/>
                <a:ea typeface="Times New Roman"/>
              </a:endParaRPr>
            </a:p>
          </p:txBody>
        </p:sp>
        <p:sp>
          <p:nvSpPr>
            <p:cNvPr id="146" name="Rectangle 1272"/>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0</a:t>
              </a:r>
              <a:endParaRPr lang="be-BY" sz="1200">
                <a:latin typeface="Times New Roman"/>
                <a:ea typeface="Times New Roman"/>
              </a:endParaRPr>
            </a:p>
          </p:txBody>
        </p:sp>
        <p:sp>
          <p:nvSpPr>
            <p:cNvPr id="147" name="Text Box 1273"/>
            <p:cNvSpPr txBox="1">
              <a:spLocks noChangeArrowheads="1"/>
            </p:cNvSpPr>
            <p:nvPr/>
          </p:nvSpPr>
          <p:spPr bwMode="auto">
            <a:xfrm>
              <a:off x="3429000" y="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9/</a:t>
              </a:r>
              <a:endParaRPr lang="be-BY" sz="1200" dirty="0">
                <a:latin typeface="Times New Roman"/>
                <a:ea typeface="Times New Roman"/>
              </a:endParaRPr>
            </a:p>
          </p:txBody>
        </p:sp>
        <p:sp>
          <p:nvSpPr>
            <p:cNvPr id="148" name="Text Box 1274"/>
            <p:cNvSpPr txBox="1">
              <a:spLocks noChangeArrowheads="1"/>
            </p:cNvSpPr>
            <p:nvPr/>
          </p:nvSpPr>
          <p:spPr bwMode="auto">
            <a:xfrm>
              <a:off x="2286000" y="1524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10/</a:t>
              </a:r>
              <a:endParaRPr lang="be-BY" sz="1200">
                <a:latin typeface="Times New Roman"/>
                <a:ea typeface="Times New Roman"/>
              </a:endParaRPr>
            </a:p>
          </p:txBody>
        </p:sp>
        <p:sp>
          <p:nvSpPr>
            <p:cNvPr id="149" name="Text Box 1275"/>
            <p:cNvSpPr txBox="1">
              <a:spLocks noChangeArrowheads="1"/>
            </p:cNvSpPr>
            <p:nvPr/>
          </p:nvSpPr>
          <p:spPr bwMode="auto">
            <a:xfrm>
              <a:off x="1828801" y="2743200"/>
              <a:ext cx="800101"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11/12</a:t>
              </a:r>
              <a:endParaRPr lang="be-BY" sz="1200" dirty="0">
                <a:latin typeface="Times New Roman"/>
                <a:ea typeface="Times New Roman"/>
              </a:endParaRPr>
            </a:p>
          </p:txBody>
        </p:sp>
        <p:sp>
          <p:nvSpPr>
            <p:cNvPr id="150" name="Rectangle 1280"/>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4</a:t>
              </a:r>
              <a:endParaRPr lang="be-BY" sz="1200">
                <a:latin typeface="Times New Roman"/>
                <a:ea typeface="Times New Roman"/>
              </a:endParaRPr>
            </a:p>
          </p:txBody>
        </p:sp>
      </p:grpSp>
      <p:grpSp>
        <p:nvGrpSpPr>
          <p:cNvPr id="151" name="Полотно 1281"/>
          <p:cNvGrpSpPr/>
          <p:nvPr/>
        </p:nvGrpSpPr>
        <p:grpSpPr>
          <a:xfrm>
            <a:off x="6096000" y="0"/>
            <a:ext cx="4572000" cy="3240360"/>
            <a:chOff x="0" y="0"/>
            <a:chExt cx="5600700" cy="3886200"/>
          </a:xfrm>
        </p:grpSpPr>
        <p:sp>
          <p:nvSpPr>
            <p:cNvPr id="152" name="Прямоугольник 151"/>
            <p:cNvSpPr/>
            <p:nvPr/>
          </p:nvSpPr>
          <p:spPr>
            <a:xfrm>
              <a:off x="0" y="0"/>
              <a:ext cx="5600700" cy="3886200"/>
            </a:xfrm>
            <a:prstGeom prst="rect">
              <a:avLst/>
            </a:prstGeom>
            <a:noFill/>
            <a:ln>
              <a:noFill/>
            </a:ln>
          </p:spPr>
        </p:sp>
        <p:sp>
          <p:nvSpPr>
            <p:cNvPr id="153" name="Oval 1283"/>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9</a:t>
              </a:r>
              <a:endParaRPr lang="be-BY" sz="1200">
                <a:latin typeface="Times New Roman"/>
                <a:ea typeface="Times New Roman"/>
              </a:endParaRPr>
            </a:p>
          </p:txBody>
        </p:sp>
        <p:sp>
          <p:nvSpPr>
            <p:cNvPr id="154" name="Oval 1284"/>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latin typeface="Times New Roman"/>
                  <a:ea typeface="Times New Roman"/>
                </a:rPr>
                <a:t>8</a:t>
              </a:r>
              <a:endParaRPr lang="be-BY" sz="1200" dirty="0">
                <a:latin typeface="Times New Roman"/>
                <a:ea typeface="Times New Roman"/>
              </a:endParaRPr>
            </a:p>
          </p:txBody>
        </p:sp>
        <p:sp>
          <p:nvSpPr>
            <p:cNvPr id="155" name="Oval 1285"/>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0</a:t>
              </a:r>
              <a:endParaRPr lang="be-BY" sz="1200" dirty="0">
                <a:solidFill>
                  <a:schemeClr val="bg1"/>
                </a:solidFill>
                <a:latin typeface="Times New Roman"/>
                <a:ea typeface="Times New Roman"/>
              </a:endParaRPr>
            </a:p>
          </p:txBody>
        </p:sp>
        <p:sp>
          <p:nvSpPr>
            <p:cNvPr id="156" name="Oval 1286"/>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dirty="0">
                  <a:solidFill>
                    <a:schemeClr val="bg1"/>
                  </a:solidFill>
                  <a:latin typeface="Times New Roman"/>
                  <a:ea typeface="Times New Roman"/>
                </a:rPr>
                <a:t>4</a:t>
              </a:r>
              <a:endParaRPr lang="be-BY" sz="1200" dirty="0">
                <a:solidFill>
                  <a:schemeClr val="bg1"/>
                </a:solidFill>
                <a:latin typeface="Times New Roman"/>
                <a:ea typeface="Times New Roman"/>
              </a:endParaRPr>
            </a:p>
          </p:txBody>
        </p:sp>
        <p:sp>
          <p:nvSpPr>
            <p:cNvPr id="157" name="Oval 1287"/>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dirty="0">
                  <a:solidFill>
                    <a:schemeClr val="bg1"/>
                  </a:solidFill>
                  <a:latin typeface="Times New Roman"/>
                  <a:ea typeface="Times New Roman"/>
                </a:rPr>
                <a:t>6</a:t>
              </a:r>
              <a:endParaRPr lang="be-BY" sz="1200" dirty="0">
                <a:solidFill>
                  <a:schemeClr val="bg1"/>
                </a:solidFill>
                <a:latin typeface="Times New Roman"/>
                <a:ea typeface="Times New Roman"/>
              </a:endParaRPr>
            </a:p>
          </p:txBody>
        </p:sp>
        <p:cxnSp>
          <p:nvCxnSpPr>
            <p:cNvPr id="158" name="Line 1288"/>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59" name="Line 1289"/>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0" name="Line 1290"/>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1" name="AutoShape 1291"/>
            <p:cNvCxnSpPr>
              <a:cxnSpLocks noChangeShapeType="1"/>
              <a:stCxn id="153" idx="5"/>
              <a:endCxn id="156"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62" name="Oval 1292"/>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dirty="0">
                  <a:solidFill>
                    <a:schemeClr val="bg1"/>
                  </a:solidFill>
                  <a:latin typeface="Times New Roman"/>
                  <a:ea typeface="Times New Roman"/>
                </a:rPr>
                <a:t>5</a:t>
              </a:r>
              <a:endParaRPr lang="be-BY" sz="1200" dirty="0">
                <a:solidFill>
                  <a:schemeClr val="bg1"/>
                </a:solidFill>
                <a:latin typeface="Times New Roman"/>
                <a:ea typeface="Times New Roman"/>
              </a:endParaRPr>
            </a:p>
          </p:txBody>
        </p:sp>
        <p:cxnSp>
          <p:nvCxnSpPr>
            <p:cNvPr id="163" name="AutoShape 1293"/>
            <p:cNvCxnSpPr>
              <a:cxnSpLocks noChangeShapeType="1"/>
              <a:stCxn id="156" idx="6"/>
              <a:endCxn id="155"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4" name="AutoShape 1294"/>
            <p:cNvCxnSpPr>
              <a:cxnSpLocks noChangeShapeType="1"/>
              <a:stCxn id="155" idx="6"/>
              <a:endCxn id="162"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5" name="AutoShape 1295"/>
            <p:cNvCxnSpPr>
              <a:cxnSpLocks noChangeShapeType="1"/>
              <a:stCxn id="157" idx="6"/>
              <a:endCxn id="162"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66" name="Oval 1296"/>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1</a:t>
              </a:r>
              <a:endParaRPr lang="be-BY" sz="1200" dirty="0">
                <a:solidFill>
                  <a:schemeClr val="bg1"/>
                </a:solidFill>
                <a:latin typeface="Times New Roman"/>
                <a:ea typeface="Times New Roman"/>
              </a:endParaRPr>
            </a:p>
          </p:txBody>
        </p:sp>
        <p:sp>
          <p:nvSpPr>
            <p:cNvPr id="167" name="Oval 1297"/>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2</a:t>
              </a:r>
              <a:endParaRPr lang="be-BY" sz="1200" dirty="0">
                <a:solidFill>
                  <a:schemeClr val="bg1"/>
                </a:solidFill>
                <a:latin typeface="Times New Roman"/>
                <a:ea typeface="Times New Roman"/>
              </a:endParaRPr>
            </a:p>
          </p:txBody>
        </p:sp>
        <p:cxnSp>
          <p:nvCxnSpPr>
            <p:cNvPr id="168" name="AutoShape 1298"/>
            <p:cNvCxnSpPr>
              <a:cxnSpLocks noChangeShapeType="1"/>
              <a:stCxn id="155" idx="4"/>
              <a:endCxn id="166"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9" name="AutoShape 1299"/>
            <p:cNvCxnSpPr>
              <a:cxnSpLocks noChangeShapeType="1"/>
              <a:stCxn id="166" idx="4"/>
              <a:endCxn id="167"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0" name="AutoShape 1300"/>
            <p:cNvCxnSpPr>
              <a:cxnSpLocks noChangeShapeType="1"/>
              <a:stCxn id="167" idx="6"/>
              <a:endCxn id="162"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1" name="AutoShape 1301"/>
            <p:cNvCxnSpPr>
              <a:cxnSpLocks noChangeShapeType="1"/>
              <a:endCxn id="167"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2" name="AutoShape 1302"/>
            <p:cNvCxnSpPr>
              <a:cxnSpLocks noChangeShapeType="1"/>
              <a:stCxn id="154" idx="6"/>
              <a:endCxn id="156"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73" name="Oval 1303"/>
            <p:cNvSpPr>
              <a:spLocks noChangeArrowheads="1"/>
            </p:cNvSpPr>
            <p:nvPr/>
          </p:nvSpPr>
          <p:spPr bwMode="auto">
            <a:xfrm>
              <a:off x="4000500" y="1143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r>
                <a:rPr lang="en-US" b="1">
                  <a:latin typeface="Times New Roman"/>
                  <a:ea typeface="Times New Roman"/>
                </a:rPr>
                <a:t>3</a:t>
              </a:r>
              <a:endParaRPr lang="be-BY" sz="1200">
                <a:latin typeface="Times New Roman"/>
                <a:ea typeface="Times New Roman"/>
              </a:endParaRPr>
            </a:p>
          </p:txBody>
        </p:sp>
        <p:cxnSp>
          <p:nvCxnSpPr>
            <p:cNvPr id="174" name="AutoShape 1304"/>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75" name="Oval 1305"/>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7</a:t>
              </a:r>
              <a:endParaRPr lang="be-BY" sz="1200">
                <a:latin typeface="Times New Roman"/>
                <a:ea typeface="Times New Roman"/>
              </a:endParaRPr>
            </a:p>
          </p:txBody>
        </p:sp>
        <p:sp>
          <p:nvSpPr>
            <p:cNvPr id="176" name="Text Box 1306"/>
            <p:cNvSpPr txBox="1">
              <a:spLocks noChangeArrowheads="1"/>
            </p:cNvSpPr>
            <p:nvPr/>
          </p:nvSpPr>
          <p:spPr bwMode="auto">
            <a:xfrm>
              <a:off x="3314701" y="1143000"/>
              <a:ext cx="57149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1/8</a:t>
              </a:r>
              <a:endParaRPr lang="be-BY" sz="1200" dirty="0">
                <a:latin typeface="Times New Roman"/>
                <a:ea typeface="Times New Roman"/>
              </a:endParaRPr>
            </a:p>
          </p:txBody>
        </p:sp>
        <p:sp>
          <p:nvSpPr>
            <p:cNvPr id="177" name="Rectangle 1307"/>
            <p:cNvSpPr>
              <a:spLocks noChangeArrowheads="1"/>
            </p:cNvSpPr>
            <p:nvPr/>
          </p:nvSpPr>
          <p:spPr bwMode="auto">
            <a:xfrm>
              <a:off x="1714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2</a:t>
              </a:r>
              <a:endParaRPr lang="be-BY" sz="1200">
                <a:latin typeface="Times New Roman"/>
                <a:ea typeface="Times New Roman"/>
              </a:endParaRPr>
            </a:p>
          </p:txBody>
        </p:sp>
        <p:sp>
          <p:nvSpPr>
            <p:cNvPr id="178" name="Text Box 1308"/>
            <p:cNvSpPr txBox="1">
              <a:spLocks noChangeArrowheads="1"/>
            </p:cNvSpPr>
            <p:nvPr/>
          </p:nvSpPr>
          <p:spPr bwMode="auto">
            <a:xfrm>
              <a:off x="3086100" y="2286000"/>
              <a:ext cx="517207"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2/7</a:t>
              </a:r>
              <a:endParaRPr lang="be-BY" sz="1200">
                <a:latin typeface="Times New Roman"/>
                <a:ea typeface="Times New Roman"/>
              </a:endParaRPr>
            </a:p>
          </p:txBody>
        </p:sp>
        <p:sp>
          <p:nvSpPr>
            <p:cNvPr id="179" name="Text Box 1309"/>
            <p:cNvSpPr txBox="1">
              <a:spLocks noChangeArrowheads="1"/>
            </p:cNvSpPr>
            <p:nvPr/>
          </p:nvSpPr>
          <p:spPr bwMode="auto">
            <a:xfrm>
              <a:off x="2971800" y="3429000"/>
              <a:ext cx="574356"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3/6</a:t>
              </a:r>
              <a:endParaRPr lang="be-BY" sz="1200" dirty="0">
                <a:latin typeface="Times New Roman"/>
                <a:ea typeface="Times New Roman"/>
              </a:endParaRPr>
            </a:p>
          </p:txBody>
        </p:sp>
        <p:sp>
          <p:nvSpPr>
            <p:cNvPr id="180" name="Text Box 1310"/>
            <p:cNvSpPr txBox="1">
              <a:spLocks noChangeArrowheads="1"/>
            </p:cNvSpPr>
            <p:nvPr/>
          </p:nvSpPr>
          <p:spPr bwMode="auto">
            <a:xfrm>
              <a:off x="5029198" y="2400300"/>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4/5</a:t>
              </a:r>
              <a:endParaRPr lang="be-BY" sz="1200" dirty="0">
                <a:latin typeface="Times New Roman"/>
                <a:ea typeface="Times New Roman"/>
              </a:endParaRPr>
            </a:p>
          </p:txBody>
        </p:sp>
        <p:sp>
          <p:nvSpPr>
            <p:cNvPr id="181" name="Rectangle 1311"/>
            <p:cNvSpPr>
              <a:spLocks noChangeArrowheads="1"/>
            </p:cNvSpPr>
            <p:nvPr/>
          </p:nvSpPr>
          <p:spPr bwMode="auto">
            <a:xfrm>
              <a:off x="2057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5</a:t>
              </a:r>
              <a:endParaRPr lang="be-BY" sz="1200">
                <a:latin typeface="Times New Roman"/>
                <a:ea typeface="Times New Roman"/>
              </a:endParaRPr>
            </a:p>
          </p:txBody>
        </p:sp>
        <p:sp>
          <p:nvSpPr>
            <p:cNvPr id="182" name="Rectangle 1312"/>
            <p:cNvSpPr>
              <a:spLocks noChangeArrowheads="1"/>
            </p:cNvSpPr>
            <p:nvPr/>
          </p:nvSpPr>
          <p:spPr bwMode="auto">
            <a:xfrm>
              <a:off x="1371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1</a:t>
              </a:r>
              <a:endParaRPr lang="be-BY" sz="1200">
                <a:latin typeface="Times New Roman"/>
                <a:ea typeface="Times New Roman"/>
              </a:endParaRPr>
            </a:p>
          </p:txBody>
        </p:sp>
        <p:sp>
          <p:nvSpPr>
            <p:cNvPr id="183" name="Rectangle 1313"/>
            <p:cNvSpPr>
              <a:spLocks noChangeArrowheads="1"/>
            </p:cNvSpPr>
            <p:nvPr/>
          </p:nvSpPr>
          <p:spPr bwMode="auto">
            <a:xfrm>
              <a:off x="10287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0</a:t>
              </a:r>
              <a:endParaRPr lang="be-BY" sz="1200">
                <a:latin typeface="Times New Roman"/>
                <a:ea typeface="Times New Roman"/>
              </a:endParaRPr>
            </a:p>
          </p:txBody>
        </p:sp>
        <p:sp>
          <p:nvSpPr>
            <p:cNvPr id="184" name="Text Box 1314"/>
            <p:cNvSpPr txBox="1">
              <a:spLocks noChangeArrowheads="1"/>
            </p:cNvSpPr>
            <p:nvPr/>
          </p:nvSpPr>
          <p:spPr bwMode="auto">
            <a:xfrm>
              <a:off x="3429000" y="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9/</a:t>
              </a:r>
              <a:endParaRPr lang="be-BY" sz="1200">
                <a:latin typeface="Times New Roman"/>
                <a:ea typeface="Times New Roman"/>
              </a:endParaRPr>
            </a:p>
          </p:txBody>
        </p:sp>
        <p:sp>
          <p:nvSpPr>
            <p:cNvPr id="185" name="Text Box 1315"/>
            <p:cNvSpPr txBox="1">
              <a:spLocks noChangeArrowheads="1"/>
            </p:cNvSpPr>
            <p:nvPr/>
          </p:nvSpPr>
          <p:spPr bwMode="auto">
            <a:xfrm>
              <a:off x="2057401" y="152400"/>
              <a:ext cx="74295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10/13</a:t>
              </a:r>
              <a:endParaRPr lang="be-BY" sz="1200" dirty="0">
                <a:latin typeface="Times New Roman"/>
                <a:ea typeface="Times New Roman"/>
              </a:endParaRPr>
            </a:p>
          </p:txBody>
        </p:sp>
        <p:sp>
          <p:nvSpPr>
            <p:cNvPr id="186" name="Text Box 1316"/>
            <p:cNvSpPr txBox="1">
              <a:spLocks noChangeArrowheads="1"/>
            </p:cNvSpPr>
            <p:nvPr/>
          </p:nvSpPr>
          <p:spPr bwMode="auto">
            <a:xfrm>
              <a:off x="1831657" y="2743200"/>
              <a:ext cx="81407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11/12</a:t>
              </a:r>
              <a:endParaRPr lang="be-BY" sz="1200" dirty="0">
                <a:latin typeface="Times New Roman"/>
                <a:ea typeface="Times New Roman"/>
              </a:endParaRPr>
            </a:p>
          </p:txBody>
        </p:sp>
        <p:sp>
          <p:nvSpPr>
            <p:cNvPr id="187" name="Rectangle 1317"/>
            <p:cNvSpPr>
              <a:spLocks noChangeArrowheads="1"/>
            </p:cNvSpPr>
            <p:nvPr/>
          </p:nvSpPr>
          <p:spPr bwMode="auto">
            <a:xfrm>
              <a:off x="6858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4</a:t>
              </a:r>
              <a:endParaRPr lang="be-BY" sz="1200">
                <a:latin typeface="Times New Roman"/>
                <a:ea typeface="Times New Roman"/>
              </a:endParaRPr>
            </a:p>
          </p:txBody>
        </p:sp>
        <p:sp>
          <p:nvSpPr>
            <p:cNvPr id="188" name="Rectangle 1323"/>
            <p:cNvSpPr>
              <a:spLocks noChangeArrowheads="1"/>
            </p:cNvSpPr>
            <p:nvPr/>
          </p:nvSpPr>
          <p:spPr bwMode="auto">
            <a:xfrm>
              <a:off x="342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6</a:t>
              </a:r>
              <a:endParaRPr lang="be-BY" sz="1200">
                <a:latin typeface="Times New Roman"/>
                <a:ea typeface="Times New Roman"/>
              </a:endParaRPr>
            </a:p>
          </p:txBody>
        </p:sp>
      </p:grpSp>
      <p:grpSp>
        <p:nvGrpSpPr>
          <p:cNvPr id="189" name="Полотно 1324"/>
          <p:cNvGrpSpPr/>
          <p:nvPr/>
        </p:nvGrpSpPr>
        <p:grpSpPr>
          <a:xfrm>
            <a:off x="6098332" y="3284984"/>
            <a:ext cx="4572000" cy="3171944"/>
            <a:chOff x="0" y="0"/>
            <a:chExt cx="5600700" cy="3886200"/>
          </a:xfrm>
        </p:grpSpPr>
        <p:sp>
          <p:nvSpPr>
            <p:cNvPr id="190" name="Прямоугольник 189"/>
            <p:cNvSpPr/>
            <p:nvPr/>
          </p:nvSpPr>
          <p:spPr>
            <a:xfrm>
              <a:off x="0" y="0"/>
              <a:ext cx="5600700" cy="3886200"/>
            </a:xfrm>
            <a:prstGeom prst="rect">
              <a:avLst/>
            </a:prstGeom>
            <a:noFill/>
            <a:ln>
              <a:noFill/>
            </a:ln>
          </p:spPr>
        </p:sp>
        <p:sp>
          <p:nvSpPr>
            <p:cNvPr id="191" name="Oval 1326"/>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9</a:t>
              </a:r>
              <a:endParaRPr lang="be-BY" sz="1200">
                <a:latin typeface="Times New Roman"/>
                <a:ea typeface="Times New Roman"/>
              </a:endParaRPr>
            </a:p>
          </p:txBody>
        </p:sp>
        <p:sp>
          <p:nvSpPr>
            <p:cNvPr id="192" name="Oval 1327"/>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latin typeface="Times New Roman"/>
                  <a:ea typeface="Times New Roman"/>
                </a:rPr>
                <a:t>8</a:t>
              </a:r>
              <a:endParaRPr lang="be-BY" sz="1200" dirty="0">
                <a:latin typeface="Times New Roman"/>
                <a:ea typeface="Times New Roman"/>
              </a:endParaRPr>
            </a:p>
          </p:txBody>
        </p:sp>
        <p:sp>
          <p:nvSpPr>
            <p:cNvPr id="193" name="Oval 1328"/>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0</a:t>
              </a:r>
              <a:endParaRPr lang="be-BY" sz="1200" dirty="0">
                <a:solidFill>
                  <a:schemeClr val="bg1"/>
                </a:solidFill>
                <a:latin typeface="Times New Roman"/>
                <a:ea typeface="Times New Roman"/>
              </a:endParaRPr>
            </a:p>
          </p:txBody>
        </p:sp>
        <p:sp>
          <p:nvSpPr>
            <p:cNvPr id="194" name="Oval 1329"/>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dirty="0">
                  <a:solidFill>
                    <a:schemeClr val="bg1"/>
                  </a:solidFill>
                  <a:latin typeface="Times New Roman"/>
                  <a:ea typeface="Times New Roman"/>
                </a:rPr>
                <a:t>4</a:t>
              </a:r>
              <a:endParaRPr lang="be-BY" sz="1200" dirty="0">
                <a:solidFill>
                  <a:schemeClr val="bg1"/>
                </a:solidFill>
                <a:latin typeface="Times New Roman"/>
                <a:ea typeface="Times New Roman"/>
              </a:endParaRPr>
            </a:p>
          </p:txBody>
        </p:sp>
        <p:sp>
          <p:nvSpPr>
            <p:cNvPr id="195" name="Oval 1330"/>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dirty="0">
                  <a:solidFill>
                    <a:schemeClr val="bg1"/>
                  </a:solidFill>
                  <a:latin typeface="Times New Roman"/>
                  <a:ea typeface="Times New Roman"/>
                </a:rPr>
                <a:t>6</a:t>
              </a:r>
              <a:endParaRPr lang="be-BY" sz="1200" dirty="0">
                <a:solidFill>
                  <a:schemeClr val="bg1"/>
                </a:solidFill>
                <a:latin typeface="Times New Roman"/>
                <a:ea typeface="Times New Roman"/>
              </a:endParaRPr>
            </a:p>
          </p:txBody>
        </p:sp>
        <p:cxnSp>
          <p:nvCxnSpPr>
            <p:cNvPr id="196" name="Line 1331"/>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97" name="Line 1332"/>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98" name="Line 1333"/>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99" name="AutoShape 1334"/>
            <p:cNvCxnSpPr>
              <a:cxnSpLocks noChangeShapeType="1"/>
              <a:stCxn id="191" idx="5"/>
              <a:endCxn id="194"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00" name="Oval 1335"/>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dirty="0">
                  <a:solidFill>
                    <a:schemeClr val="bg1"/>
                  </a:solidFill>
                  <a:latin typeface="Times New Roman"/>
                  <a:ea typeface="Times New Roman"/>
                </a:rPr>
                <a:t>5</a:t>
              </a:r>
              <a:endParaRPr lang="be-BY" sz="1200" dirty="0">
                <a:solidFill>
                  <a:schemeClr val="bg1"/>
                </a:solidFill>
                <a:latin typeface="Times New Roman"/>
                <a:ea typeface="Times New Roman"/>
              </a:endParaRPr>
            </a:p>
          </p:txBody>
        </p:sp>
        <p:cxnSp>
          <p:nvCxnSpPr>
            <p:cNvPr id="201" name="AutoShape 1336"/>
            <p:cNvCxnSpPr>
              <a:cxnSpLocks noChangeShapeType="1"/>
              <a:stCxn id="194" idx="6"/>
              <a:endCxn id="193"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2" name="AutoShape 1337"/>
            <p:cNvCxnSpPr>
              <a:cxnSpLocks noChangeShapeType="1"/>
              <a:stCxn id="193" idx="6"/>
              <a:endCxn id="200"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3" name="AutoShape 1338"/>
            <p:cNvCxnSpPr>
              <a:cxnSpLocks noChangeShapeType="1"/>
              <a:stCxn id="195" idx="6"/>
              <a:endCxn id="200"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04" name="Oval 1339"/>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1</a:t>
              </a:r>
              <a:endParaRPr lang="be-BY" sz="1200" dirty="0">
                <a:solidFill>
                  <a:schemeClr val="bg1"/>
                </a:solidFill>
                <a:latin typeface="Times New Roman"/>
                <a:ea typeface="Times New Roman"/>
              </a:endParaRPr>
            </a:p>
          </p:txBody>
        </p:sp>
        <p:sp>
          <p:nvSpPr>
            <p:cNvPr id="205" name="Oval 1340"/>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2</a:t>
              </a:r>
              <a:endParaRPr lang="be-BY" sz="1200" dirty="0">
                <a:solidFill>
                  <a:schemeClr val="bg1"/>
                </a:solidFill>
                <a:latin typeface="Times New Roman"/>
                <a:ea typeface="Times New Roman"/>
              </a:endParaRPr>
            </a:p>
          </p:txBody>
        </p:sp>
        <p:cxnSp>
          <p:nvCxnSpPr>
            <p:cNvPr id="206" name="AutoShape 1341"/>
            <p:cNvCxnSpPr>
              <a:cxnSpLocks noChangeShapeType="1"/>
              <a:stCxn id="193" idx="4"/>
              <a:endCxn id="204"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7" name="AutoShape 1342"/>
            <p:cNvCxnSpPr>
              <a:cxnSpLocks noChangeShapeType="1"/>
              <a:stCxn id="204" idx="4"/>
              <a:endCxn id="205"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8" name="AutoShape 1343"/>
            <p:cNvCxnSpPr>
              <a:cxnSpLocks noChangeShapeType="1"/>
              <a:stCxn id="205" idx="6"/>
              <a:endCxn id="200"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9" name="AutoShape 1344"/>
            <p:cNvCxnSpPr>
              <a:cxnSpLocks noChangeShapeType="1"/>
              <a:endCxn id="205"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10" name="AutoShape 1345"/>
            <p:cNvCxnSpPr>
              <a:cxnSpLocks noChangeShapeType="1"/>
              <a:stCxn id="192" idx="6"/>
              <a:endCxn id="194"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11" name="Oval 1346"/>
            <p:cNvSpPr>
              <a:spLocks noChangeArrowheads="1"/>
            </p:cNvSpPr>
            <p:nvPr/>
          </p:nvSpPr>
          <p:spPr bwMode="auto">
            <a:xfrm>
              <a:off x="4000500" y="1143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3</a:t>
              </a:r>
              <a:endParaRPr lang="be-BY" sz="1200" dirty="0">
                <a:solidFill>
                  <a:schemeClr val="bg1"/>
                </a:solidFill>
                <a:latin typeface="Times New Roman"/>
                <a:ea typeface="Times New Roman"/>
              </a:endParaRPr>
            </a:p>
          </p:txBody>
        </p:sp>
        <p:cxnSp>
          <p:nvCxnSpPr>
            <p:cNvPr id="212" name="AutoShape 1347"/>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13" name="Oval 1348"/>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7</a:t>
              </a:r>
              <a:endParaRPr lang="be-BY" sz="1200">
                <a:latin typeface="Times New Roman"/>
                <a:ea typeface="Times New Roman"/>
              </a:endParaRPr>
            </a:p>
          </p:txBody>
        </p:sp>
        <p:sp>
          <p:nvSpPr>
            <p:cNvPr id="214" name="Text Box 1349"/>
            <p:cNvSpPr txBox="1">
              <a:spLocks noChangeArrowheads="1"/>
            </p:cNvSpPr>
            <p:nvPr/>
          </p:nvSpPr>
          <p:spPr bwMode="auto">
            <a:xfrm>
              <a:off x="3314701" y="1143000"/>
              <a:ext cx="568643"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1/8</a:t>
              </a:r>
              <a:endParaRPr lang="be-BY" sz="1200">
                <a:latin typeface="Times New Roman"/>
                <a:ea typeface="Times New Roman"/>
              </a:endParaRPr>
            </a:p>
          </p:txBody>
        </p:sp>
        <p:sp>
          <p:nvSpPr>
            <p:cNvPr id="215" name="Rectangle 1350"/>
            <p:cNvSpPr>
              <a:spLocks noChangeArrowheads="1"/>
            </p:cNvSpPr>
            <p:nvPr/>
          </p:nvSpPr>
          <p:spPr bwMode="auto">
            <a:xfrm>
              <a:off x="2057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2</a:t>
              </a:r>
              <a:endParaRPr lang="be-BY" sz="1200">
                <a:latin typeface="Times New Roman"/>
                <a:ea typeface="Times New Roman"/>
              </a:endParaRPr>
            </a:p>
          </p:txBody>
        </p:sp>
        <p:sp>
          <p:nvSpPr>
            <p:cNvPr id="216" name="Text Box 1351"/>
            <p:cNvSpPr txBox="1">
              <a:spLocks noChangeArrowheads="1"/>
            </p:cNvSpPr>
            <p:nvPr/>
          </p:nvSpPr>
          <p:spPr bwMode="auto">
            <a:xfrm>
              <a:off x="3086098" y="2285999"/>
              <a:ext cx="554674"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2/7</a:t>
              </a:r>
              <a:endParaRPr lang="be-BY" sz="1200" dirty="0">
                <a:latin typeface="Times New Roman"/>
                <a:ea typeface="Times New Roman"/>
              </a:endParaRPr>
            </a:p>
          </p:txBody>
        </p:sp>
        <p:sp>
          <p:nvSpPr>
            <p:cNvPr id="217" name="Text Box 1352"/>
            <p:cNvSpPr txBox="1">
              <a:spLocks noChangeArrowheads="1"/>
            </p:cNvSpPr>
            <p:nvPr/>
          </p:nvSpPr>
          <p:spPr bwMode="auto">
            <a:xfrm>
              <a:off x="2971799" y="3429000"/>
              <a:ext cx="652145"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3/6</a:t>
              </a:r>
              <a:endParaRPr lang="be-BY" sz="1200" dirty="0">
                <a:latin typeface="Times New Roman"/>
                <a:ea typeface="Times New Roman"/>
              </a:endParaRPr>
            </a:p>
          </p:txBody>
        </p:sp>
        <p:sp>
          <p:nvSpPr>
            <p:cNvPr id="218" name="Text Box 1353"/>
            <p:cNvSpPr txBox="1">
              <a:spLocks noChangeArrowheads="1"/>
            </p:cNvSpPr>
            <p:nvPr/>
          </p:nvSpPr>
          <p:spPr bwMode="auto">
            <a:xfrm>
              <a:off x="5029200" y="2400300"/>
              <a:ext cx="568643"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4/5</a:t>
              </a:r>
              <a:endParaRPr lang="be-BY" sz="1200" dirty="0">
                <a:latin typeface="Times New Roman"/>
                <a:ea typeface="Times New Roman"/>
              </a:endParaRPr>
            </a:p>
          </p:txBody>
        </p:sp>
        <p:sp>
          <p:nvSpPr>
            <p:cNvPr id="219" name="Rectangle 1354"/>
            <p:cNvSpPr>
              <a:spLocks noChangeArrowheads="1"/>
            </p:cNvSpPr>
            <p:nvPr/>
          </p:nvSpPr>
          <p:spPr bwMode="auto">
            <a:xfrm>
              <a:off x="2400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5</a:t>
              </a:r>
              <a:endParaRPr lang="be-BY" sz="1200">
                <a:latin typeface="Times New Roman"/>
                <a:ea typeface="Times New Roman"/>
              </a:endParaRPr>
            </a:p>
          </p:txBody>
        </p:sp>
        <p:sp>
          <p:nvSpPr>
            <p:cNvPr id="220" name="Rectangle 1355"/>
            <p:cNvSpPr>
              <a:spLocks noChangeArrowheads="1"/>
            </p:cNvSpPr>
            <p:nvPr/>
          </p:nvSpPr>
          <p:spPr bwMode="auto">
            <a:xfrm>
              <a:off x="1714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1</a:t>
              </a:r>
              <a:endParaRPr lang="be-BY" sz="1200">
                <a:latin typeface="Times New Roman"/>
                <a:ea typeface="Times New Roman"/>
              </a:endParaRPr>
            </a:p>
          </p:txBody>
        </p:sp>
        <p:sp>
          <p:nvSpPr>
            <p:cNvPr id="221" name="Rectangle 1356"/>
            <p:cNvSpPr>
              <a:spLocks noChangeArrowheads="1"/>
            </p:cNvSpPr>
            <p:nvPr/>
          </p:nvSpPr>
          <p:spPr bwMode="auto">
            <a:xfrm>
              <a:off x="1371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0</a:t>
              </a:r>
              <a:endParaRPr lang="be-BY" sz="1200">
                <a:latin typeface="Times New Roman"/>
                <a:ea typeface="Times New Roman"/>
              </a:endParaRPr>
            </a:p>
          </p:txBody>
        </p:sp>
        <p:sp>
          <p:nvSpPr>
            <p:cNvPr id="222" name="Text Box 1357"/>
            <p:cNvSpPr txBox="1">
              <a:spLocks noChangeArrowheads="1"/>
            </p:cNvSpPr>
            <p:nvPr/>
          </p:nvSpPr>
          <p:spPr bwMode="auto">
            <a:xfrm>
              <a:off x="3214371" y="0"/>
              <a:ext cx="671830"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9/14</a:t>
              </a:r>
              <a:endParaRPr lang="be-BY" sz="1200" dirty="0">
                <a:latin typeface="Times New Roman"/>
                <a:ea typeface="Times New Roman"/>
              </a:endParaRPr>
            </a:p>
          </p:txBody>
        </p:sp>
        <p:sp>
          <p:nvSpPr>
            <p:cNvPr id="223" name="Text Box 1358"/>
            <p:cNvSpPr txBox="1">
              <a:spLocks noChangeArrowheads="1"/>
            </p:cNvSpPr>
            <p:nvPr/>
          </p:nvSpPr>
          <p:spPr bwMode="auto">
            <a:xfrm>
              <a:off x="1943100" y="152400"/>
              <a:ext cx="800100"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10/13</a:t>
              </a:r>
              <a:endParaRPr lang="be-BY" sz="1200">
                <a:latin typeface="Times New Roman"/>
                <a:ea typeface="Times New Roman"/>
              </a:endParaRPr>
            </a:p>
          </p:txBody>
        </p:sp>
        <p:sp>
          <p:nvSpPr>
            <p:cNvPr id="224" name="Text Box 1359"/>
            <p:cNvSpPr txBox="1">
              <a:spLocks noChangeArrowheads="1"/>
            </p:cNvSpPr>
            <p:nvPr/>
          </p:nvSpPr>
          <p:spPr bwMode="auto">
            <a:xfrm>
              <a:off x="1849549" y="2743200"/>
              <a:ext cx="797243"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11/12</a:t>
              </a:r>
              <a:endParaRPr lang="be-BY" sz="1200" dirty="0">
                <a:latin typeface="Times New Roman"/>
                <a:ea typeface="Times New Roman"/>
              </a:endParaRPr>
            </a:p>
          </p:txBody>
        </p:sp>
        <p:sp>
          <p:nvSpPr>
            <p:cNvPr id="225" name="Rectangle 1360"/>
            <p:cNvSpPr>
              <a:spLocks noChangeArrowheads="1"/>
            </p:cNvSpPr>
            <p:nvPr/>
          </p:nvSpPr>
          <p:spPr bwMode="auto">
            <a:xfrm>
              <a:off x="10287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4</a:t>
              </a:r>
              <a:endParaRPr lang="be-BY" sz="1200">
                <a:latin typeface="Times New Roman"/>
                <a:ea typeface="Times New Roman"/>
              </a:endParaRPr>
            </a:p>
          </p:txBody>
        </p:sp>
        <p:sp>
          <p:nvSpPr>
            <p:cNvPr id="226" name="Rectangle 1361"/>
            <p:cNvSpPr>
              <a:spLocks noChangeArrowheads="1"/>
            </p:cNvSpPr>
            <p:nvPr/>
          </p:nvSpPr>
          <p:spPr bwMode="auto">
            <a:xfrm>
              <a:off x="6858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6</a:t>
              </a:r>
              <a:endParaRPr lang="be-BY" sz="1200">
                <a:latin typeface="Times New Roman"/>
                <a:ea typeface="Times New Roman"/>
              </a:endParaRPr>
            </a:p>
          </p:txBody>
        </p:sp>
        <p:sp>
          <p:nvSpPr>
            <p:cNvPr id="227" name="Rectangle 1362"/>
            <p:cNvSpPr>
              <a:spLocks noChangeArrowheads="1"/>
            </p:cNvSpPr>
            <p:nvPr/>
          </p:nvSpPr>
          <p:spPr bwMode="auto">
            <a:xfrm>
              <a:off x="342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3</a:t>
              </a:r>
              <a:endParaRPr lang="be-BY" sz="1200">
                <a:latin typeface="Times New Roman"/>
                <a:ea typeface="Times New Roman"/>
              </a:endParaRPr>
            </a:p>
          </p:txBody>
        </p:sp>
      </p:grpSp>
      <p:cxnSp>
        <p:nvCxnSpPr>
          <p:cNvPr id="228" name="Прямая соединительная линия 227"/>
          <p:cNvCxnSpPr/>
          <p:nvPr/>
        </p:nvCxnSpPr>
        <p:spPr>
          <a:xfrm>
            <a:off x="6093677" y="-3778"/>
            <a:ext cx="0" cy="68617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9" name="Прямая соединительная линия 228"/>
          <p:cNvCxnSpPr/>
          <p:nvPr/>
        </p:nvCxnSpPr>
        <p:spPr>
          <a:xfrm>
            <a:off x="1524000" y="3257813"/>
            <a:ext cx="9144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5615915" y="2763572"/>
            <a:ext cx="428322" cy="369332"/>
          </a:xfrm>
          <a:prstGeom prst="rect">
            <a:avLst/>
          </a:prstGeom>
          <a:noFill/>
        </p:spPr>
        <p:txBody>
          <a:bodyPr wrap="none" rtlCol="0">
            <a:spAutoFit/>
          </a:bodyPr>
          <a:lstStyle/>
          <a:p>
            <a:r>
              <a:rPr lang="en-US" dirty="0">
                <a:solidFill>
                  <a:schemeClr val="accent6"/>
                </a:solidFill>
              </a:rPr>
              <a:t>1</a:t>
            </a:r>
            <a:r>
              <a:rPr lang="ru-RU" dirty="0">
                <a:solidFill>
                  <a:schemeClr val="accent6"/>
                </a:solidFill>
              </a:rPr>
              <a:t>1</a:t>
            </a:r>
            <a:endParaRPr lang="be-BY" dirty="0">
              <a:solidFill>
                <a:schemeClr val="accent6"/>
              </a:solidFill>
            </a:endParaRPr>
          </a:p>
        </p:txBody>
      </p:sp>
      <p:sp>
        <p:nvSpPr>
          <p:cNvPr id="234" name="TextBox 233"/>
          <p:cNvSpPr txBox="1"/>
          <p:nvPr/>
        </p:nvSpPr>
        <p:spPr>
          <a:xfrm>
            <a:off x="5520277" y="6363635"/>
            <a:ext cx="428322" cy="369332"/>
          </a:xfrm>
          <a:prstGeom prst="rect">
            <a:avLst/>
          </a:prstGeom>
          <a:noFill/>
        </p:spPr>
        <p:txBody>
          <a:bodyPr wrap="none" rtlCol="0">
            <a:spAutoFit/>
          </a:bodyPr>
          <a:lstStyle/>
          <a:p>
            <a:r>
              <a:rPr lang="en-US" dirty="0">
                <a:solidFill>
                  <a:schemeClr val="accent6"/>
                </a:solidFill>
              </a:rPr>
              <a:t>1</a:t>
            </a:r>
            <a:r>
              <a:rPr lang="ru-RU" dirty="0">
                <a:solidFill>
                  <a:schemeClr val="accent6"/>
                </a:solidFill>
              </a:rPr>
              <a:t>2</a:t>
            </a:r>
            <a:endParaRPr lang="be-BY" dirty="0">
              <a:solidFill>
                <a:schemeClr val="accent6"/>
              </a:solidFill>
            </a:endParaRPr>
          </a:p>
        </p:txBody>
      </p:sp>
      <p:sp>
        <p:nvSpPr>
          <p:cNvPr id="235" name="TextBox 234"/>
          <p:cNvSpPr txBox="1"/>
          <p:nvPr/>
        </p:nvSpPr>
        <p:spPr>
          <a:xfrm>
            <a:off x="10146371" y="2789578"/>
            <a:ext cx="428322" cy="369332"/>
          </a:xfrm>
          <a:prstGeom prst="rect">
            <a:avLst/>
          </a:prstGeom>
          <a:noFill/>
        </p:spPr>
        <p:txBody>
          <a:bodyPr wrap="none" rtlCol="0">
            <a:spAutoFit/>
          </a:bodyPr>
          <a:lstStyle/>
          <a:p>
            <a:r>
              <a:rPr lang="en-US" dirty="0">
                <a:solidFill>
                  <a:schemeClr val="accent6"/>
                </a:solidFill>
              </a:rPr>
              <a:t>1</a:t>
            </a:r>
            <a:r>
              <a:rPr lang="ru-RU" dirty="0">
                <a:solidFill>
                  <a:schemeClr val="accent6"/>
                </a:solidFill>
              </a:rPr>
              <a:t>3</a:t>
            </a:r>
            <a:endParaRPr lang="be-BY" dirty="0">
              <a:solidFill>
                <a:schemeClr val="accent6"/>
              </a:solidFill>
            </a:endParaRPr>
          </a:p>
        </p:txBody>
      </p:sp>
      <p:sp>
        <p:nvSpPr>
          <p:cNvPr id="236" name="TextBox 235"/>
          <p:cNvSpPr txBox="1"/>
          <p:nvPr/>
        </p:nvSpPr>
        <p:spPr>
          <a:xfrm>
            <a:off x="10128448" y="6381328"/>
            <a:ext cx="428322" cy="369332"/>
          </a:xfrm>
          <a:prstGeom prst="rect">
            <a:avLst/>
          </a:prstGeom>
          <a:noFill/>
        </p:spPr>
        <p:txBody>
          <a:bodyPr wrap="none" rtlCol="0">
            <a:spAutoFit/>
          </a:bodyPr>
          <a:lstStyle/>
          <a:p>
            <a:r>
              <a:rPr lang="en-US" dirty="0">
                <a:solidFill>
                  <a:schemeClr val="accent6"/>
                </a:solidFill>
              </a:rPr>
              <a:t>1</a:t>
            </a:r>
            <a:r>
              <a:rPr lang="ru-RU" dirty="0">
                <a:solidFill>
                  <a:schemeClr val="accent6"/>
                </a:solidFill>
              </a:rPr>
              <a:t>4</a:t>
            </a:r>
            <a:endParaRPr lang="be-BY" dirty="0">
              <a:solidFill>
                <a:schemeClr val="accent6"/>
              </a:solidFill>
            </a:endParaRPr>
          </a:p>
        </p:txBody>
      </p:sp>
    </p:spTree>
    <p:extLst>
      <p:ext uri="{BB962C8B-B14F-4D97-AF65-F5344CB8AC3E}">
        <p14:creationId xmlns:p14="http://schemas.microsoft.com/office/powerpoint/2010/main" val="3674730716"/>
      </p:ext>
    </p:extLst>
  </p:cSld>
  <p:clrMapOvr>
    <a:masterClrMapping/>
  </p:clrMapOvr>
  <p:transition spd="slow">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Полотно 1363"/>
          <p:cNvGrpSpPr/>
          <p:nvPr/>
        </p:nvGrpSpPr>
        <p:grpSpPr>
          <a:xfrm>
            <a:off x="1515699" y="98346"/>
            <a:ext cx="4514122" cy="2928873"/>
            <a:chOff x="0" y="0"/>
            <a:chExt cx="5600700" cy="3886200"/>
          </a:xfrm>
        </p:grpSpPr>
        <p:sp>
          <p:nvSpPr>
            <p:cNvPr id="5" name="Прямоугольник 4"/>
            <p:cNvSpPr/>
            <p:nvPr/>
          </p:nvSpPr>
          <p:spPr>
            <a:xfrm>
              <a:off x="0" y="0"/>
              <a:ext cx="5600700" cy="3886200"/>
            </a:xfrm>
            <a:prstGeom prst="rect">
              <a:avLst/>
            </a:prstGeom>
            <a:noFill/>
            <a:ln>
              <a:noFill/>
            </a:ln>
          </p:spPr>
        </p:sp>
        <p:sp>
          <p:nvSpPr>
            <p:cNvPr id="6" name="Oval 1365"/>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9</a:t>
              </a:r>
              <a:endParaRPr lang="be-BY" sz="1200">
                <a:latin typeface="Times New Roman"/>
                <a:ea typeface="Times New Roman"/>
              </a:endParaRPr>
            </a:p>
          </p:txBody>
        </p:sp>
        <p:sp>
          <p:nvSpPr>
            <p:cNvPr id="7" name="Oval 1366"/>
            <p:cNvSpPr>
              <a:spLocks noChangeArrowheads="1"/>
            </p:cNvSpPr>
            <p:nvPr/>
          </p:nvSpPr>
          <p:spPr bwMode="auto">
            <a:xfrm>
              <a:off x="342900" y="1714500"/>
              <a:ext cx="457836"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latin typeface="Times New Roman"/>
                  <a:ea typeface="Times New Roman"/>
                </a:rPr>
                <a:t>8</a:t>
              </a:r>
              <a:endParaRPr lang="be-BY" sz="1200" dirty="0">
                <a:latin typeface="Times New Roman"/>
                <a:ea typeface="Times New Roman"/>
              </a:endParaRPr>
            </a:p>
          </p:txBody>
        </p:sp>
        <p:sp>
          <p:nvSpPr>
            <p:cNvPr id="8" name="Oval 1367"/>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0</a:t>
              </a:r>
              <a:endParaRPr lang="be-BY" sz="1200" dirty="0">
                <a:solidFill>
                  <a:schemeClr val="bg1"/>
                </a:solidFill>
                <a:latin typeface="Times New Roman"/>
                <a:ea typeface="Times New Roman"/>
              </a:endParaRPr>
            </a:p>
          </p:txBody>
        </p:sp>
        <p:sp>
          <p:nvSpPr>
            <p:cNvPr id="9" name="Oval 1368"/>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dirty="0">
                  <a:solidFill>
                    <a:schemeClr val="bg1"/>
                  </a:solidFill>
                  <a:latin typeface="Times New Roman"/>
                  <a:ea typeface="Times New Roman"/>
                </a:rPr>
                <a:t>4</a:t>
              </a:r>
              <a:endParaRPr lang="be-BY" sz="1200" dirty="0">
                <a:solidFill>
                  <a:schemeClr val="bg1"/>
                </a:solidFill>
                <a:latin typeface="Times New Roman"/>
                <a:ea typeface="Times New Roman"/>
              </a:endParaRPr>
            </a:p>
          </p:txBody>
        </p:sp>
        <p:sp>
          <p:nvSpPr>
            <p:cNvPr id="10" name="Oval 1369"/>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dirty="0">
                  <a:solidFill>
                    <a:schemeClr val="bg1"/>
                  </a:solidFill>
                  <a:latin typeface="Times New Roman"/>
                  <a:ea typeface="Times New Roman"/>
                </a:rPr>
                <a:t>6</a:t>
              </a:r>
              <a:endParaRPr lang="be-BY" sz="1200" dirty="0">
                <a:solidFill>
                  <a:schemeClr val="bg1"/>
                </a:solidFill>
                <a:latin typeface="Times New Roman"/>
                <a:ea typeface="Times New Roman"/>
              </a:endParaRPr>
            </a:p>
          </p:txBody>
        </p:sp>
        <p:cxnSp>
          <p:nvCxnSpPr>
            <p:cNvPr id="11" name="Line 1370"/>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Line 1371"/>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Line 1372"/>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AutoShape 1373"/>
            <p:cNvCxnSpPr>
              <a:cxnSpLocks noChangeShapeType="1"/>
              <a:stCxn id="6" idx="5"/>
              <a:endCxn id="9"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 name="Oval 1374"/>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dirty="0">
                  <a:solidFill>
                    <a:schemeClr val="bg1"/>
                  </a:solidFill>
                  <a:latin typeface="Times New Roman"/>
                  <a:ea typeface="Times New Roman"/>
                </a:rPr>
                <a:t>5</a:t>
              </a:r>
              <a:endParaRPr lang="be-BY" sz="1200" dirty="0">
                <a:solidFill>
                  <a:schemeClr val="bg1"/>
                </a:solidFill>
                <a:latin typeface="Times New Roman"/>
                <a:ea typeface="Times New Roman"/>
              </a:endParaRPr>
            </a:p>
          </p:txBody>
        </p:sp>
        <p:cxnSp>
          <p:nvCxnSpPr>
            <p:cNvPr id="16" name="AutoShape 1375"/>
            <p:cNvCxnSpPr>
              <a:cxnSpLocks noChangeShapeType="1"/>
              <a:stCxn id="9" idx="6"/>
              <a:endCxn id="8"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AutoShape 1376"/>
            <p:cNvCxnSpPr>
              <a:cxnSpLocks noChangeShapeType="1"/>
              <a:stCxn id="8" idx="6"/>
              <a:endCxn id="15"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AutoShape 1377"/>
            <p:cNvCxnSpPr>
              <a:cxnSpLocks noChangeShapeType="1"/>
              <a:stCxn id="10" idx="6"/>
              <a:endCxn id="15"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9" name="Oval 1378"/>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1</a:t>
              </a:r>
              <a:endParaRPr lang="be-BY" sz="1200" dirty="0">
                <a:solidFill>
                  <a:schemeClr val="bg1"/>
                </a:solidFill>
                <a:latin typeface="Times New Roman"/>
                <a:ea typeface="Times New Roman"/>
              </a:endParaRPr>
            </a:p>
          </p:txBody>
        </p:sp>
        <p:sp>
          <p:nvSpPr>
            <p:cNvPr id="20" name="Oval 1379"/>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2</a:t>
              </a:r>
              <a:endParaRPr lang="be-BY" sz="1200" dirty="0">
                <a:solidFill>
                  <a:schemeClr val="bg1"/>
                </a:solidFill>
                <a:latin typeface="Times New Roman"/>
                <a:ea typeface="Times New Roman"/>
              </a:endParaRPr>
            </a:p>
          </p:txBody>
        </p:sp>
        <p:cxnSp>
          <p:nvCxnSpPr>
            <p:cNvPr id="21" name="AutoShape 1380"/>
            <p:cNvCxnSpPr>
              <a:cxnSpLocks noChangeShapeType="1"/>
              <a:stCxn id="8" idx="4"/>
              <a:endCxn id="19"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AutoShape 1381"/>
            <p:cNvCxnSpPr>
              <a:cxnSpLocks noChangeShapeType="1"/>
              <a:stCxn id="19" idx="4"/>
              <a:endCxn id="20"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AutoShape 1382"/>
            <p:cNvCxnSpPr>
              <a:cxnSpLocks noChangeShapeType="1"/>
              <a:stCxn id="20" idx="6"/>
              <a:endCxn id="15"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AutoShape 1383"/>
            <p:cNvCxnSpPr>
              <a:cxnSpLocks noChangeShapeType="1"/>
              <a:endCxn id="20"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1384"/>
            <p:cNvCxnSpPr>
              <a:cxnSpLocks noChangeShapeType="1"/>
              <a:stCxn id="7" idx="6"/>
              <a:endCxn id="9"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6" name="Oval 1385"/>
            <p:cNvSpPr>
              <a:spLocks noChangeArrowheads="1"/>
            </p:cNvSpPr>
            <p:nvPr/>
          </p:nvSpPr>
          <p:spPr bwMode="auto">
            <a:xfrm>
              <a:off x="4000500" y="1143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3</a:t>
              </a:r>
              <a:endParaRPr lang="be-BY" sz="1200" dirty="0">
                <a:solidFill>
                  <a:schemeClr val="bg1"/>
                </a:solidFill>
                <a:latin typeface="Times New Roman"/>
                <a:ea typeface="Times New Roman"/>
              </a:endParaRPr>
            </a:p>
          </p:txBody>
        </p:sp>
        <p:cxnSp>
          <p:nvCxnSpPr>
            <p:cNvPr id="27" name="AutoShape 1386"/>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8" name="Oval 1387"/>
            <p:cNvSpPr>
              <a:spLocks noChangeArrowheads="1"/>
            </p:cNvSpPr>
            <p:nvPr/>
          </p:nvSpPr>
          <p:spPr bwMode="auto">
            <a:xfrm>
              <a:off x="4686300" y="5715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7</a:t>
              </a:r>
              <a:endParaRPr lang="be-BY" sz="1200">
                <a:latin typeface="Times New Roman"/>
                <a:ea typeface="Times New Roman"/>
              </a:endParaRPr>
            </a:p>
          </p:txBody>
        </p:sp>
        <p:sp>
          <p:nvSpPr>
            <p:cNvPr id="29" name="Text Box 1388"/>
            <p:cNvSpPr txBox="1">
              <a:spLocks noChangeArrowheads="1"/>
            </p:cNvSpPr>
            <p:nvPr/>
          </p:nvSpPr>
          <p:spPr bwMode="auto">
            <a:xfrm>
              <a:off x="3314700" y="1143000"/>
              <a:ext cx="531467"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1/8</a:t>
              </a:r>
              <a:endParaRPr lang="be-BY" sz="1200" dirty="0">
                <a:latin typeface="Times New Roman"/>
                <a:ea typeface="Times New Roman"/>
              </a:endParaRPr>
            </a:p>
          </p:txBody>
        </p:sp>
        <p:sp>
          <p:nvSpPr>
            <p:cNvPr id="30" name="Rectangle 1389"/>
            <p:cNvSpPr>
              <a:spLocks noChangeArrowheads="1"/>
            </p:cNvSpPr>
            <p:nvPr/>
          </p:nvSpPr>
          <p:spPr bwMode="auto">
            <a:xfrm>
              <a:off x="2057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2</a:t>
              </a:r>
              <a:endParaRPr lang="be-BY" sz="1200">
                <a:latin typeface="Times New Roman"/>
                <a:ea typeface="Times New Roman"/>
              </a:endParaRPr>
            </a:p>
          </p:txBody>
        </p:sp>
        <p:sp>
          <p:nvSpPr>
            <p:cNvPr id="31" name="Text Box 1390"/>
            <p:cNvSpPr txBox="1">
              <a:spLocks noChangeArrowheads="1"/>
            </p:cNvSpPr>
            <p:nvPr/>
          </p:nvSpPr>
          <p:spPr bwMode="auto">
            <a:xfrm>
              <a:off x="3086100" y="2285999"/>
              <a:ext cx="540702"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2/7</a:t>
              </a:r>
              <a:endParaRPr lang="be-BY" sz="1200" dirty="0">
                <a:latin typeface="Times New Roman"/>
                <a:ea typeface="Times New Roman"/>
              </a:endParaRPr>
            </a:p>
          </p:txBody>
        </p:sp>
        <p:sp>
          <p:nvSpPr>
            <p:cNvPr id="32" name="Text Box 1391"/>
            <p:cNvSpPr txBox="1">
              <a:spLocks noChangeArrowheads="1"/>
            </p:cNvSpPr>
            <p:nvPr/>
          </p:nvSpPr>
          <p:spPr bwMode="auto">
            <a:xfrm>
              <a:off x="2971799" y="3429000"/>
              <a:ext cx="602475"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3/6</a:t>
              </a:r>
              <a:endParaRPr lang="be-BY" sz="1200" dirty="0">
                <a:latin typeface="Times New Roman"/>
                <a:ea typeface="Times New Roman"/>
              </a:endParaRPr>
            </a:p>
          </p:txBody>
        </p:sp>
        <p:sp>
          <p:nvSpPr>
            <p:cNvPr id="33" name="Text Box 1392"/>
            <p:cNvSpPr txBox="1">
              <a:spLocks noChangeArrowheads="1"/>
            </p:cNvSpPr>
            <p:nvPr/>
          </p:nvSpPr>
          <p:spPr bwMode="auto">
            <a:xfrm>
              <a:off x="5029200" y="2400300"/>
              <a:ext cx="567725"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4/5</a:t>
              </a:r>
              <a:endParaRPr lang="be-BY" sz="1200" dirty="0">
                <a:latin typeface="Times New Roman"/>
                <a:ea typeface="Times New Roman"/>
              </a:endParaRPr>
            </a:p>
          </p:txBody>
        </p:sp>
        <p:sp>
          <p:nvSpPr>
            <p:cNvPr id="34" name="Rectangle 1393"/>
            <p:cNvSpPr>
              <a:spLocks noChangeArrowheads="1"/>
            </p:cNvSpPr>
            <p:nvPr/>
          </p:nvSpPr>
          <p:spPr bwMode="auto">
            <a:xfrm>
              <a:off x="2400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5</a:t>
              </a:r>
              <a:endParaRPr lang="be-BY" sz="1200">
                <a:latin typeface="Times New Roman"/>
                <a:ea typeface="Times New Roman"/>
              </a:endParaRPr>
            </a:p>
          </p:txBody>
        </p:sp>
        <p:sp>
          <p:nvSpPr>
            <p:cNvPr id="35" name="Rectangle 1394"/>
            <p:cNvSpPr>
              <a:spLocks noChangeArrowheads="1"/>
            </p:cNvSpPr>
            <p:nvPr/>
          </p:nvSpPr>
          <p:spPr bwMode="auto">
            <a:xfrm>
              <a:off x="1714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1</a:t>
              </a:r>
              <a:endParaRPr lang="be-BY" sz="1200">
                <a:latin typeface="Times New Roman"/>
                <a:ea typeface="Times New Roman"/>
              </a:endParaRPr>
            </a:p>
          </p:txBody>
        </p:sp>
        <p:sp>
          <p:nvSpPr>
            <p:cNvPr id="36" name="Rectangle 1395"/>
            <p:cNvSpPr>
              <a:spLocks noChangeArrowheads="1"/>
            </p:cNvSpPr>
            <p:nvPr/>
          </p:nvSpPr>
          <p:spPr bwMode="auto">
            <a:xfrm>
              <a:off x="1371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0</a:t>
              </a:r>
              <a:endParaRPr lang="be-BY" sz="1200">
                <a:latin typeface="Times New Roman"/>
                <a:ea typeface="Times New Roman"/>
              </a:endParaRPr>
            </a:p>
          </p:txBody>
        </p:sp>
        <p:sp>
          <p:nvSpPr>
            <p:cNvPr id="37" name="Text Box 1396"/>
            <p:cNvSpPr txBox="1">
              <a:spLocks noChangeArrowheads="1"/>
            </p:cNvSpPr>
            <p:nvPr/>
          </p:nvSpPr>
          <p:spPr bwMode="auto">
            <a:xfrm>
              <a:off x="3314700" y="0"/>
              <a:ext cx="647578"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9/14</a:t>
              </a:r>
              <a:endParaRPr lang="be-BY" sz="1200" dirty="0">
                <a:latin typeface="Times New Roman"/>
                <a:ea typeface="Times New Roman"/>
              </a:endParaRPr>
            </a:p>
          </p:txBody>
        </p:sp>
        <p:sp>
          <p:nvSpPr>
            <p:cNvPr id="38" name="Text Box 1397"/>
            <p:cNvSpPr txBox="1">
              <a:spLocks noChangeArrowheads="1"/>
            </p:cNvSpPr>
            <p:nvPr/>
          </p:nvSpPr>
          <p:spPr bwMode="auto">
            <a:xfrm>
              <a:off x="2057400" y="152400"/>
              <a:ext cx="74295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10/13</a:t>
              </a:r>
              <a:endParaRPr lang="be-BY" sz="1200" dirty="0">
                <a:latin typeface="Times New Roman"/>
                <a:ea typeface="Times New Roman"/>
              </a:endParaRPr>
            </a:p>
          </p:txBody>
        </p:sp>
        <p:sp>
          <p:nvSpPr>
            <p:cNvPr id="39" name="Text Box 1398"/>
            <p:cNvSpPr txBox="1">
              <a:spLocks noChangeArrowheads="1"/>
            </p:cNvSpPr>
            <p:nvPr/>
          </p:nvSpPr>
          <p:spPr bwMode="auto">
            <a:xfrm>
              <a:off x="1860587" y="2743200"/>
              <a:ext cx="768314"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11/12</a:t>
              </a:r>
              <a:endParaRPr lang="be-BY" sz="1200" dirty="0">
                <a:latin typeface="Times New Roman"/>
                <a:ea typeface="Times New Roman"/>
              </a:endParaRPr>
            </a:p>
          </p:txBody>
        </p:sp>
        <p:sp>
          <p:nvSpPr>
            <p:cNvPr id="40" name="Rectangle 1399"/>
            <p:cNvSpPr>
              <a:spLocks noChangeArrowheads="1"/>
            </p:cNvSpPr>
            <p:nvPr/>
          </p:nvSpPr>
          <p:spPr bwMode="auto">
            <a:xfrm>
              <a:off x="10287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4</a:t>
              </a:r>
              <a:endParaRPr lang="be-BY" sz="1200">
                <a:latin typeface="Times New Roman"/>
                <a:ea typeface="Times New Roman"/>
              </a:endParaRPr>
            </a:p>
          </p:txBody>
        </p:sp>
        <p:sp>
          <p:nvSpPr>
            <p:cNvPr id="41" name="Rectangle 1400"/>
            <p:cNvSpPr>
              <a:spLocks noChangeArrowheads="1"/>
            </p:cNvSpPr>
            <p:nvPr/>
          </p:nvSpPr>
          <p:spPr bwMode="auto">
            <a:xfrm>
              <a:off x="6858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6</a:t>
              </a:r>
              <a:endParaRPr lang="be-BY" sz="1200">
                <a:latin typeface="Times New Roman"/>
                <a:ea typeface="Times New Roman"/>
              </a:endParaRPr>
            </a:p>
          </p:txBody>
        </p:sp>
        <p:sp>
          <p:nvSpPr>
            <p:cNvPr id="42" name="Rectangle 1401"/>
            <p:cNvSpPr>
              <a:spLocks noChangeArrowheads="1"/>
            </p:cNvSpPr>
            <p:nvPr/>
          </p:nvSpPr>
          <p:spPr bwMode="auto">
            <a:xfrm>
              <a:off x="342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3</a:t>
              </a:r>
              <a:endParaRPr lang="be-BY" sz="1200">
                <a:latin typeface="Times New Roman"/>
                <a:ea typeface="Times New Roman"/>
              </a:endParaRPr>
            </a:p>
          </p:txBody>
        </p:sp>
        <p:sp>
          <p:nvSpPr>
            <p:cNvPr id="43" name="Text Box 1402"/>
            <p:cNvSpPr txBox="1">
              <a:spLocks noChangeArrowheads="1"/>
            </p:cNvSpPr>
            <p:nvPr/>
          </p:nvSpPr>
          <p:spPr bwMode="auto">
            <a:xfrm>
              <a:off x="4669975" y="152400"/>
              <a:ext cx="92694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15/</a:t>
              </a:r>
              <a:endParaRPr lang="be-BY" sz="1200">
                <a:latin typeface="Times New Roman"/>
                <a:ea typeface="Times New Roman"/>
              </a:endParaRPr>
            </a:p>
          </p:txBody>
        </p:sp>
      </p:grpSp>
      <p:grpSp>
        <p:nvGrpSpPr>
          <p:cNvPr id="44" name="Полотно 1403"/>
          <p:cNvGrpSpPr/>
          <p:nvPr/>
        </p:nvGrpSpPr>
        <p:grpSpPr>
          <a:xfrm>
            <a:off x="1415481" y="3327850"/>
            <a:ext cx="4611299" cy="3314065"/>
            <a:chOff x="0" y="0"/>
            <a:chExt cx="5600700" cy="3886200"/>
          </a:xfrm>
        </p:grpSpPr>
        <p:sp>
          <p:nvSpPr>
            <p:cNvPr id="45" name="Прямоугольник 44"/>
            <p:cNvSpPr/>
            <p:nvPr/>
          </p:nvSpPr>
          <p:spPr>
            <a:xfrm>
              <a:off x="0" y="0"/>
              <a:ext cx="5600700" cy="3886200"/>
            </a:xfrm>
            <a:prstGeom prst="rect">
              <a:avLst/>
            </a:prstGeom>
            <a:noFill/>
            <a:ln>
              <a:noFill/>
            </a:ln>
          </p:spPr>
        </p:sp>
        <p:sp>
          <p:nvSpPr>
            <p:cNvPr id="46" name="Oval 1405"/>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9</a:t>
              </a:r>
              <a:endParaRPr lang="be-BY" sz="1200">
                <a:latin typeface="Times New Roman"/>
                <a:ea typeface="Times New Roman"/>
              </a:endParaRPr>
            </a:p>
          </p:txBody>
        </p:sp>
        <p:sp>
          <p:nvSpPr>
            <p:cNvPr id="47" name="Oval 1406"/>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latin typeface="Times New Roman"/>
                  <a:ea typeface="Times New Roman"/>
                </a:rPr>
                <a:t>8</a:t>
              </a:r>
              <a:endParaRPr lang="be-BY" sz="1200" dirty="0">
                <a:latin typeface="Times New Roman"/>
                <a:ea typeface="Times New Roman"/>
              </a:endParaRPr>
            </a:p>
          </p:txBody>
        </p:sp>
        <p:sp>
          <p:nvSpPr>
            <p:cNvPr id="48" name="Oval 1407"/>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0</a:t>
              </a:r>
              <a:endParaRPr lang="be-BY" sz="1200" dirty="0">
                <a:solidFill>
                  <a:schemeClr val="bg1"/>
                </a:solidFill>
                <a:latin typeface="Times New Roman"/>
                <a:ea typeface="Times New Roman"/>
              </a:endParaRPr>
            </a:p>
          </p:txBody>
        </p:sp>
        <p:sp>
          <p:nvSpPr>
            <p:cNvPr id="49" name="Oval 1408"/>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dirty="0">
                  <a:solidFill>
                    <a:schemeClr val="bg1"/>
                  </a:solidFill>
                  <a:latin typeface="Times New Roman"/>
                  <a:ea typeface="Times New Roman"/>
                </a:rPr>
                <a:t>4</a:t>
              </a:r>
              <a:endParaRPr lang="be-BY" sz="1200" dirty="0">
                <a:solidFill>
                  <a:schemeClr val="bg1"/>
                </a:solidFill>
                <a:latin typeface="Times New Roman"/>
                <a:ea typeface="Times New Roman"/>
              </a:endParaRPr>
            </a:p>
          </p:txBody>
        </p:sp>
        <p:sp>
          <p:nvSpPr>
            <p:cNvPr id="50" name="Oval 1409"/>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dirty="0">
                  <a:solidFill>
                    <a:schemeClr val="bg1"/>
                  </a:solidFill>
                  <a:latin typeface="Times New Roman"/>
                  <a:ea typeface="Times New Roman"/>
                </a:rPr>
                <a:t>6</a:t>
              </a:r>
              <a:endParaRPr lang="be-BY" sz="1200" dirty="0">
                <a:solidFill>
                  <a:schemeClr val="bg1"/>
                </a:solidFill>
                <a:latin typeface="Times New Roman"/>
                <a:ea typeface="Times New Roman"/>
              </a:endParaRPr>
            </a:p>
          </p:txBody>
        </p:sp>
        <p:cxnSp>
          <p:nvCxnSpPr>
            <p:cNvPr id="51" name="Line 1410"/>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 name="Line 1411"/>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3" name="Line 1412"/>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4" name="AutoShape 1413"/>
            <p:cNvCxnSpPr>
              <a:cxnSpLocks noChangeShapeType="1"/>
              <a:stCxn id="46" idx="5"/>
              <a:endCxn id="49"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5" name="Oval 1414"/>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dirty="0">
                  <a:solidFill>
                    <a:schemeClr val="bg1"/>
                  </a:solidFill>
                  <a:latin typeface="Times New Roman"/>
                  <a:ea typeface="Times New Roman"/>
                </a:rPr>
                <a:t>5</a:t>
              </a:r>
              <a:endParaRPr lang="be-BY" sz="1200" dirty="0">
                <a:solidFill>
                  <a:schemeClr val="bg1"/>
                </a:solidFill>
                <a:latin typeface="Times New Roman"/>
                <a:ea typeface="Times New Roman"/>
              </a:endParaRPr>
            </a:p>
          </p:txBody>
        </p:sp>
        <p:cxnSp>
          <p:nvCxnSpPr>
            <p:cNvPr id="56" name="AutoShape 1415"/>
            <p:cNvCxnSpPr>
              <a:cxnSpLocks noChangeShapeType="1"/>
              <a:stCxn id="49" idx="6"/>
              <a:endCxn id="48"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7" name="AutoShape 1416"/>
            <p:cNvCxnSpPr>
              <a:cxnSpLocks noChangeShapeType="1"/>
              <a:stCxn id="48" idx="6"/>
              <a:endCxn id="55"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8" name="AutoShape 1417"/>
            <p:cNvCxnSpPr>
              <a:cxnSpLocks noChangeShapeType="1"/>
              <a:stCxn id="50" idx="6"/>
              <a:endCxn id="55"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9" name="Oval 1418"/>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1</a:t>
              </a:r>
              <a:endParaRPr lang="be-BY" sz="1200" dirty="0">
                <a:solidFill>
                  <a:schemeClr val="bg1"/>
                </a:solidFill>
                <a:latin typeface="Times New Roman"/>
                <a:ea typeface="Times New Roman"/>
              </a:endParaRPr>
            </a:p>
          </p:txBody>
        </p:sp>
        <p:sp>
          <p:nvSpPr>
            <p:cNvPr id="60" name="Oval 1419"/>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2</a:t>
              </a:r>
              <a:endParaRPr lang="be-BY" sz="1200" dirty="0">
                <a:solidFill>
                  <a:schemeClr val="bg1"/>
                </a:solidFill>
                <a:latin typeface="Times New Roman"/>
                <a:ea typeface="Times New Roman"/>
              </a:endParaRPr>
            </a:p>
          </p:txBody>
        </p:sp>
        <p:cxnSp>
          <p:nvCxnSpPr>
            <p:cNvPr id="61" name="AutoShape 1420"/>
            <p:cNvCxnSpPr>
              <a:cxnSpLocks noChangeShapeType="1"/>
              <a:stCxn id="48" idx="4"/>
              <a:endCxn id="59"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2" name="AutoShape 1421"/>
            <p:cNvCxnSpPr>
              <a:cxnSpLocks noChangeShapeType="1"/>
              <a:stCxn id="59" idx="4"/>
              <a:endCxn id="60"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3" name="AutoShape 1422"/>
            <p:cNvCxnSpPr>
              <a:cxnSpLocks noChangeShapeType="1"/>
              <a:stCxn id="60" idx="6"/>
              <a:endCxn id="55"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4" name="AutoShape 1423"/>
            <p:cNvCxnSpPr>
              <a:cxnSpLocks noChangeShapeType="1"/>
              <a:endCxn id="60"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5" name="AutoShape 1424"/>
            <p:cNvCxnSpPr>
              <a:cxnSpLocks noChangeShapeType="1"/>
              <a:stCxn id="47" idx="6"/>
              <a:endCxn id="49"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6" name="Oval 1425"/>
            <p:cNvSpPr>
              <a:spLocks noChangeArrowheads="1"/>
            </p:cNvSpPr>
            <p:nvPr/>
          </p:nvSpPr>
          <p:spPr bwMode="auto">
            <a:xfrm>
              <a:off x="4000500" y="1143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3</a:t>
              </a:r>
              <a:endParaRPr lang="be-BY" sz="1200" dirty="0">
                <a:solidFill>
                  <a:schemeClr val="bg1"/>
                </a:solidFill>
                <a:latin typeface="Times New Roman"/>
                <a:ea typeface="Times New Roman"/>
              </a:endParaRPr>
            </a:p>
          </p:txBody>
        </p:sp>
        <p:cxnSp>
          <p:nvCxnSpPr>
            <p:cNvPr id="67" name="AutoShape 1426"/>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8" name="Oval 1427"/>
            <p:cNvSpPr>
              <a:spLocks noChangeArrowheads="1"/>
            </p:cNvSpPr>
            <p:nvPr/>
          </p:nvSpPr>
          <p:spPr bwMode="auto">
            <a:xfrm>
              <a:off x="4686300" y="5715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dirty="0">
                  <a:solidFill>
                    <a:schemeClr val="bg1"/>
                  </a:solidFill>
                  <a:latin typeface="Times New Roman"/>
                  <a:ea typeface="Times New Roman"/>
                </a:rPr>
                <a:t>7</a:t>
              </a:r>
              <a:endParaRPr lang="be-BY" sz="1200" dirty="0">
                <a:solidFill>
                  <a:schemeClr val="bg1"/>
                </a:solidFill>
                <a:latin typeface="Times New Roman"/>
                <a:ea typeface="Times New Roman"/>
              </a:endParaRPr>
            </a:p>
          </p:txBody>
        </p:sp>
        <p:sp>
          <p:nvSpPr>
            <p:cNvPr id="69" name="Text Box 1428"/>
            <p:cNvSpPr txBox="1">
              <a:spLocks noChangeArrowheads="1"/>
            </p:cNvSpPr>
            <p:nvPr/>
          </p:nvSpPr>
          <p:spPr bwMode="auto">
            <a:xfrm>
              <a:off x="3314700" y="1143000"/>
              <a:ext cx="499434"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1/8</a:t>
              </a:r>
              <a:endParaRPr lang="be-BY" sz="1200" dirty="0">
                <a:latin typeface="Times New Roman"/>
                <a:ea typeface="Times New Roman"/>
              </a:endParaRPr>
            </a:p>
          </p:txBody>
        </p:sp>
        <p:sp>
          <p:nvSpPr>
            <p:cNvPr id="70" name="Rectangle 1429"/>
            <p:cNvSpPr>
              <a:spLocks noChangeArrowheads="1"/>
            </p:cNvSpPr>
            <p:nvPr/>
          </p:nvSpPr>
          <p:spPr bwMode="auto">
            <a:xfrm>
              <a:off x="22860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2</a:t>
              </a:r>
              <a:endParaRPr lang="be-BY" sz="1200">
                <a:latin typeface="Times New Roman"/>
                <a:ea typeface="Times New Roman"/>
              </a:endParaRPr>
            </a:p>
          </p:txBody>
        </p:sp>
        <p:sp>
          <p:nvSpPr>
            <p:cNvPr id="71" name="Text Box 1430"/>
            <p:cNvSpPr txBox="1">
              <a:spLocks noChangeArrowheads="1"/>
            </p:cNvSpPr>
            <p:nvPr/>
          </p:nvSpPr>
          <p:spPr bwMode="auto">
            <a:xfrm>
              <a:off x="3086100" y="2286000"/>
              <a:ext cx="534573"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2/7</a:t>
              </a:r>
              <a:endParaRPr lang="be-BY" sz="1200">
                <a:latin typeface="Times New Roman"/>
                <a:ea typeface="Times New Roman"/>
              </a:endParaRPr>
            </a:p>
          </p:txBody>
        </p:sp>
        <p:sp>
          <p:nvSpPr>
            <p:cNvPr id="72" name="Text Box 1431"/>
            <p:cNvSpPr txBox="1">
              <a:spLocks noChangeArrowheads="1"/>
            </p:cNvSpPr>
            <p:nvPr/>
          </p:nvSpPr>
          <p:spPr bwMode="auto">
            <a:xfrm>
              <a:off x="4229100" y="3429000"/>
              <a:ext cx="592056"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3/6</a:t>
              </a:r>
              <a:endParaRPr lang="be-BY" sz="1200" dirty="0">
                <a:latin typeface="Times New Roman"/>
                <a:ea typeface="Times New Roman"/>
              </a:endParaRPr>
            </a:p>
          </p:txBody>
        </p:sp>
        <p:sp>
          <p:nvSpPr>
            <p:cNvPr id="73" name="Text Box 1432"/>
            <p:cNvSpPr txBox="1">
              <a:spLocks noChangeArrowheads="1"/>
            </p:cNvSpPr>
            <p:nvPr/>
          </p:nvSpPr>
          <p:spPr bwMode="auto">
            <a:xfrm>
              <a:off x="5029200" y="2400301"/>
              <a:ext cx="571499"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4/5</a:t>
              </a:r>
              <a:endParaRPr lang="be-BY" sz="1200" dirty="0">
                <a:latin typeface="Times New Roman"/>
                <a:ea typeface="Times New Roman"/>
              </a:endParaRPr>
            </a:p>
          </p:txBody>
        </p:sp>
        <p:sp>
          <p:nvSpPr>
            <p:cNvPr id="74" name="Rectangle 1433"/>
            <p:cNvSpPr>
              <a:spLocks noChangeArrowheads="1"/>
            </p:cNvSpPr>
            <p:nvPr/>
          </p:nvSpPr>
          <p:spPr bwMode="auto">
            <a:xfrm>
              <a:off x="2628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5</a:t>
              </a:r>
              <a:endParaRPr lang="be-BY" sz="1200">
                <a:latin typeface="Times New Roman"/>
                <a:ea typeface="Times New Roman"/>
              </a:endParaRPr>
            </a:p>
          </p:txBody>
        </p:sp>
        <p:sp>
          <p:nvSpPr>
            <p:cNvPr id="75" name="Rectangle 1434"/>
            <p:cNvSpPr>
              <a:spLocks noChangeArrowheads="1"/>
            </p:cNvSpPr>
            <p:nvPr/>
          </p:nvSpPr>
          <p:spPr bwMode="auto">
            <a:xfrm>
              <a:off x="19431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1</a:t>
              </a:r>
              <a:endParaRPr lang="be-BY" sz="1200">
                <a:latin typeface="Times New Roman"/>
                <a:ea typeface="Times New Roman"/>
              </a:endParaRPr>
            </a:p>
          </p:txBody>
        </p:sp>
        <p:sp>
          <p:nvSpPr>
            <p:cNvPr id="76" name="Rectangle 1435"/>
            <p:cNvSpPr>
              <a:spLocks noChangeArrowheads="1"/>
            </p:cNvSpPr>
            <p:nvPr/>
          </p:nvSpPr>
          <p:spPr bwMode="auto">
            <a:xfrm>
              <a:off x="16002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0</a:t>
              </a:r>
              <a:endParaRPr lang="be-BY" sz="1200">
                <a:latin typeface="Times New Roman"/>
                <a:ea typeface="Times New Roman"/>
              </a:endParaRPr>
            </a:p>
          </p:txBody>
        </p:sp>
        <p:sp>
          <p:nvSpPr>
            <p:cNvPr id="77" name="Text Box 1436"/>
            <p:cNvSpPr txBox="1">
              <a:spLocks noChangeArrowheads="1"/>
            </p:cNvSpPr>
            <p:nvPr/>
          </p:nvSpPr>
          <p:spPr bwMode="auto">
            <a:xfrm>
              <a:off x="3314700" y="0"/>
              <a:ext cx="611948"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9/14</a:t>
              </a:r>
              <a:endParaRPr lang="be-BY" sz="1200" dirty="0">
                <a:latin typeface="Times New Roman"/>
                <a:ea typeface="Times New Roman"/>
              </a:endParaRPr>
            </a:p>
          </p:txBody>
        </p:sp>
        <p:sp>
          <p:nvSpPr>
            <p:cNvPr id="78" name="Text Box 1437"/>
            <p:cNvSpPr txBox="1">
              <a:spLocks noChangeArrowheads="1"/>
            </p:cNvSpPr>
            <p:nvPr/>
          </p:nvSpPr>
          <p:spPr bwMode="auto">
            <a:xfrm>
              <a:off x="2057401" y="152400"/>
              <a:ext cx="742949"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10/13</a:t>
              </a:r>
              <a:endParaRPr lang="be-BY" sz="1200" dirty="0">
                <a:latin typeface="Times New Roman"/>
                <a:ea typeface="Times New Roman"/>
              </a:endParaRPr>
            </a:p>
          </p:txBody>
        </p:sp>
        <p:sp>
          <p:nvSpPr>
            <p:cNvPr id="79" name="Text Box 1438"/>
            <p:cNvSpPr txBox="1">
              <a:spLocks noChangeArrowheads="1"/>
            </p:cNvSpPr>
            <p:nvPr/>
          </p:nvSpPr>
          <p:spPr bwMode="auto">
            <a:xfrm>
              <a:off x="1943099" y="2743200"/>
              <a:ext cx="752122"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11/12</a:t>
              </a:r>
              <a:endParaRPr lang="be-BY" sz="1200" dirty="0">
                <a:latin typeface="Times New Roman"/>
                <a:ea typeface="Times New Roman"/>
              </a:endParaRPr>
            </a:p>
          </p:txBody>
        </p:sp>
        <p:sp>
          <p:nvSpPr>
            <p:cNvPr id="80" name="Rectangle 1439"/>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4</a:t>
              </a:r>
              <a:endParaRPr lang="be-BY" sz="1200">
                <a:latin typeface="Times New Roman"/>
                <a:ea typeface="Times New Roman"/>
              </a:endParaRPr>
            </a:p>
          </p:txBody>
        </p:sp>
        <p:sp>
          <p:nvSpPr>
            <p:cNvPr id="81" name="Rectangle 1440"/>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6</a:t>
              </a:r>
              <a:endParaRPr lang="be-BY" sz="1200">
                <a:latin typeface="Times New Roman"/>
                <a:ea typeface="Times New Roman"/>
              </a:endParaRPr>
            </a:p>
          </p:txBody>
        </p:sp>
        <p:sp>
          <p:nvSpPr>
            <p:cNvPr id="82" name="Rectangle 1441"/>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3</a:t>
              </a:r>
              <a:endParaRPr lang="be-BY" sz="1200">
                <a:latin typeface="Times New Roman"/>
                <a:ea typeface="Times New Roman"/>
              </a:endParaRPr>
            </a:p>
          </p:txBody>
        </p:sp>
        <p:sp>
          <p:nvSpPr>
            <p:cNvPr id="83" name="Text Box 1442"/>
            <p:cNvSpPr txBox="1">
              <a:spLocks noChangeArrowheads="1"/>
            </p:cNvSpPr>
            <p:nvPr/>
          </p:nvSpPr>
          <p:spPr bwMode="auto">
            <a:xfrm>
              <a:off x="4800599" y="152400"/>
              <a:ext cx="800100"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15/16</a:t>
              </a:r>
              <a:endParaRPr lang="be-BY" sz="1200" dirty="0">
                <a:latin typeface="Times New Roman"/>
                <a:ea typeface="Times New Roman"/>
              </a:endParaRPr>
            </a:p>
          </p:txBody>
        </p:sp>
        <p:sp>
          <p:nvSpPr>
            <p:cNvPr id="84" name="Rectangle 1443"/>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7</a:t>
              </a:r>
              <a:endParaRPr lang="be-BY" sz="1200">
                <a:latin typeface="Times New Roman"/>
                <a:ea typeface="Times New Roman"/>
              </a:endParaRPr>
            </a:p>
          </p:txBody>
        </p:sp>
      </p:grpSp>
      <p:grpSp>
        <p:nvGrpSpPr>
          <p:cNvPr id="85" name="Полотно 1444"/>
          <p:cNvGrpSpPr/>
          <p:nvPr/>
        </p:nvGrpSpPr>
        <p:grpSpPr>
          <a:xfrm>
            <a:off x="6049347" y="111661"/>
            <a:ext cx="4572000" cy="3216189"/>
            <a:chOff x="0" y="0"/>
            <a:chExt cx="5600700" cy="3886200"/>
          </a:xfrm>
        </p:grpSpPr>
        <p:sp>
          <p:nvSpPr>
            <p:cNvPr id="86" name="Прямоугольник 85"/>
            <p:cNvSpPr/>
            <p:nvPr/>
          </p:nvSpPr>
          <p:spPr>
            <a:xfrm>
              <a:off x="0" y="0"/>
              <a:ext cx="5600700" cy="3886200"/>
            </a:xfrm>
            <a:prstGeom prst="rect">
              <a:avLst/>
            </a:prstGeom>
            <a:noFill/>
            <a:ln>
              <a:noFill/>
            </a:ln>
          </p:spPr>
        </p:sp>
        <p:sp>
          <p:nvSpPr>
            <p:cNvPr id="87" name="Oval 1446"/>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9</a:t>
              </a:r>
              <a:endParaRPr lang="be-BY" sz="1200">
                <a:latin typeface="Times New Roman"/>
                <a:ea typeface="Times New Roman"/>
              </a:endParaRPr>
            </a:p>
          </p:txBody>
        </p:sp>
        <p:sp>
          <p:nvSpPr>
            <p:cNvPr id="88" name="Oval 1447"/>
            <p:cNvSpPr>
              <a:spLocks noChangeArrowheads="1"/>
            </p:cNvSpPr>
            <p:nvPr/>
          </p:nvSpPr>
          <p:spPr bwMode="auto">
            <a:xfrm>
              <a:off x="342900" y="1714500"/>
              <a:ext cx="457835"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latin typeface="Times New Roman"/>
                  <a:ea typeface="Times New Roman"/>
                </a:rPr>
                <a:t>8</a:t>
              </a:r>
              <a:endParaRPr lang="be-BY" sz="1200" dirty="0">
                <a:latin typeface="Times New Roman"/>
                <a:ea typeface="Times New Roman"/>
              </a:endParaRPr>
            </a:p>
          </p:txBody>
        </p:sp>
        <p:sp>
          <p:nvSpPr>
            <p:cNvPr id="89" name="Oval 1448"/>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a:latin typeface="Times New Roman"/>
                  <a:ea typeface="Times New Roman"/>
                </a:rPr>
                <a:t>0</a:t>
              </a:r>
              <a:endParaRPr lang="be-BY" sz="1200">
                <a:latin typeface="Times New Roman"/>
                <a:ea typeface="Times New Roman"/>
              </a:endParaRPr>
            </a:p>
          </p:txBody>
        </p:sp>
        <p:sp>
          <p:nvSpPr>
            <p:cNvPr id="90" name="Oval 1449"/>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4</a:t>
              </a:r>
              <a:endParaRPr lang="be-BY" sz="1200">
                <a:latin typeface="Times New Roman"/>
                <a:ea typeface="Times New Roman"/>
              </a:endParaRPr>
            </a:p>
          </p:txBody>
        </p:sp>
        <p:sp>
          <p:nvSpPr>
            <p:cNvPr id="91" name="Oval 1450"/>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6</a:t>
              </a:r>
              <a:endParaRPr lang="be-BY" sz="1200">
                <a:latin typeface="Times New Roman"/>
                <a:ea typeface="Times New Roman"/>
              </a:endParaRPr>
            </a:p>
          </p:txBody>
        </p:sp>
        <p:cxnSp>
          <p:nvCxnSpPr>
            <p:cNvPr id="92" name="Line 1451"/>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3" name="Line 1452"/>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4" name="Line 1453"/>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5" name="AutoShape 1454"/>
            <p:cNvCxnSpPr>
              <a:cxnSpLocks noChangeShapeType="1"/>
              <a:stCxn id="87" idx="5"/>
              <a:endCxn id="90"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6" name="Oval 1455"/>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5</a:t>
              </a:r>
              <a:endParaRPr lang="be-BY" sz="1200">
                <a:latin typeface="Times New Roman"/>
                <a:ea typeface="Times New Roman"/>
              </a:endParaRPr>
            </a:p>
          </p:txBody>
        </p:sp>
        <p:cxnSp>
          <p:nvCxnSpPr>
            <p:cNvPr id="97" name="AutoShape 1456"/>
            <p:cNvCxnSpPr>
              <a:cxnSpLocks noChangeShapeType="1"/>
              <a:stCxn id="90" idx="6"/>
              <a:endCxn id="89"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8" name="AutoShape 1457"/>
            <p:cNvCxnSpPr>
              <a:cxnSpLocks noChangeShapeType="1"/>
              <a:stCxn id="89" idx="6"/>
              <a:endCxn id="96"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9" name="AutoShape 1458"/>
            <p:cNvCxnSpPr>
              <a:cxnSpLocks noChangeShapeType="1"/>
              <a:stCxn id="91" idx="6"/>
              <a:endCxn id="96"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0" name="Oval 1459"/>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a:latin typeface="Times New Roman"/>
                  <a:ea typeface="Times New Roman"/>
                </a:rPr>
                <a:t>1</a:t>
              </a:r>
              <a:endParaRPr lang="be-BY" sz="1200">
                <a:latin typeface="Times New Roman"/>
                <a:ea typeface="Times New Roman"/>
              </a:endParaRPr>
            </a:p>
          </p:txBody>
        </p:sp>
        <p:sp>
          <p:nvSpPr>
            <p:cNvPr id="101" name="Oval 1460"/>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a:latin typeface="Times New Roman"/>
                  <a:ea typeface="Times New Roman"/>
                </a:rPr>
                <a:t>2</a:t>
              </a:r>
              <a:endParaRPr lang="be-BY" sz="1200">
                <a:latin typeface="Times New Roman"/>
                <a:ea typeface="Times New Roman"/>
              </a:endParaRPr>
            </a:p>
          </p:txBody>
        </p:sp>
        <p:cxnSp>
          <p:nvCxnSpPr>
            <p:cNvPr id="102" name="AutoShape 1461"/>
            <p:cNvCxnSpPr>
              <a:cxnSpLocks noChangeShapeType="1"/>
              <a:stCxn id="89" idx="4"/>
              <a:endCxn id="100"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3" name="AutoShape 1462"/>
            <p:cNvCxnSpPr>
              <a:cxnSpLocks noChangeShapeType="1"/>
              <a:stCxn id="100" idx="4"/>
              <a:endCxn id="101"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4" name="AutoShape 1463"/>
            <p:cNvCxnSpPr>
              <a:cxnSpLocks noChangeShapeType="1"/>
              <a:stCxn id="101" idx="6"/>
              <a:endCxn id="96"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5" name="AutoShape 1464"/>
            <p:cNvCxnSpPr>
              <a:cxnSpLocks noChangeShapeType="1"/>
              <a:endCxn id="101"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6" name="AutoShape 1465"/>
            <p:cNvCxnSpPr>
              <a:cxnSpLocks noChangeShapeType="1"/>
              <a:stCxn id="88" idx="6"/>
              <a:endCxn id="90"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7" name="Oval 1466"/>
            <p:cNvSpPr>
              <a:spLocks noChangeArrowheads="1"/>
            </p:cNvSpPr>
            <p:nvPr/>
          </p:nvSpPr>
          <p:spPr bwMode="auto">
            <a:xfrm>
              <a:off x="4000500" y="1143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a:latin typeface="Times New Roman"/>
                  <a:ea typeface="Times New Roman"/>
                </a:rPr>
                <a:t>3</a:t>
              </a:r>
              <a:endParaRPr lang="be-BY" sz="1200">
                <a:latin typeface="Times New Roman"/>
                <a:ea typeface="Times New Roman"/>
              </a:endParaRPr>
            </a:p>
          </p:txBody>
        </p:sp>
        <p:cxnSp>
          <p:nvCxnSpPr>
            <p:cNvPr id="108" name="AutoShape 1467"/>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9" name="Oval 1468"/>
            <p:cNvSpPr>
              <a:spLocks noChangeArrowheads="1"/>
            </p:cNvSpPr>
            <p:nvPr/>
          </p:nvSpPr>
          <p:spPr bwMode="auto">
            <a:xfrm>
              <a:off x="4686300" y="5715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7</a:t>
              </a:r>
              <a:endParaRPr lang="be-BY" sz="1200">
                <a:latin typeface="Times New Roman"/>
                <a:ea typeface="Times New Roman"/>
              </a:endParaRPr>
            </a:p>
          </p:txBody>
        </p:sp>
        <p:sp>
          <p:nvSpPr>
            <p:cNvPr id="110" name="Text Box 1469"/>
            <p:cNvSpPr txBox="1">
              <a:spLocks noChangeArrowheads="1"/>
            </p:cNvSpPr>
            <p:nvPr/>
          </p:nvSpPr>
          <p:spPr bwMode="auto">
            <a:xfrm>
              <a:off x="3314699" y="1143000"/>
              <a:ext cx="50613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1/8</a:t>
              </a:r>
              <a:endParaRPr lang="be-BY" sz="1200" dirty="0">
                <a:latin typeface="Times New Roman"/>
                <a:ea typeface="Times New Roman"/>
              </a:endParaRPr>
            </a:p>
          </p:txBody>
        </p:sp>
        <p:sp>
          <p:nvSpPr>
            <p:cNvPr id="111" name="Rectangle 1470"/>
            <p:cNvSpPr>
              <a:spLocks noChangeArrowheads="1"/>
            </p:cNvSpPr>
            <p:nvPr/>
          </p:nvSpPr>
          <p:spPr bwMode="auto">
            <a:xfrm>
              <a:off x="22860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2</a:t>
              </a:r>
              <a:endParaRPr lang="be-BY" sz="1200">
                <a:latin typeface="Times New Roman"/>
                <a:ea typeface="Times New Roman"/>
              </a:endParaRPr>
            </a:p>
          </p:txBody>
        </p:sp>
        <p:sp>
          <p:nvSpPr>
            <p:cNvPr id="112" name="Text Box 1471"/>
            <p:cNvSpPr txBox="1">
              <a:spLocks noChangeArrowheads="1"/>
            </p:cNvSpPr>
            <p:nvPr/>
          </p:nvSpPr>
          <p:spPr bwMode="auto">
            <a:xfrm>
              <a:off x="3086098" y="2286000"/>
              <a:ext cx="540702"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2/7</a:t>
              </a:r>
              <a:endParaRPr lang="be-BY" sz="1200" dirty="0">
                <a:latin typeface="Times New Roman"/>
                <a:ea typeface="Times New Roman"/>
              </a:endParaRPr>
            </a:p>
          </p:txBody>
        </p:sp>
        <p:sp>
          <p:nvSpPr>
            <p:cNvPr id="113" name="Text Box 1472"/>
            <p:cNvSpPr txBox="1">
              <a:spLocks noChangeArrowheads="1"/>
            </p:cNvSpPr>
            <p:nvPr/>
          </p:nvSpPr>
          <p:spPr bwMode="auto">
            <a:xfrm>
              <a:off x="4229101" y="3429000"/>
              <a:ext cx="57149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3/6</a:t>
              </a:r>
              <a:endParaRPr lang="be-BY" sz="1200" dirty="0">
                <a:latin typeface="Times New Roman"/>
                <a:ea typeface="Times New Roman"/>
              </a:endParaRPr>
            </a:p>
          </p:txBody>
        </p:sp>
        <p:sp>
          <p:nvSpPr>
            <p:cNvPr id="114" name="Text Box 1473"/>
            <p:cNvSpPr txBox="1">
              <a:spLocks noChangeArrowheads="1"/>
            </p:cNvSpPr>
            <p:nvPr/>
          </p:nvSpPr>
          <p:spPr bwMode="auto">
            <a:xfrm>
              <a:off x="5029198" y="2400300"/>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4/5</a:t>
              </a:r>
              <a:endParaRPr lang="be-BY" sz="1200" dirty="0">
                <a:latin typeface="Times New Roman"/>
                <a:ea typeface="Times New Roman"/>
              </a:endParaRPr>
            </a:p>
          </p:txBody>
        </p:sp>
        <p:sp>
          <p:nvSpPr>
            <p:cNvPr id="115" name="Rectangle 1474"/>
            <p:cNvSpPr>
              <a:spLocks noChangeArrowheads="1"/>
            </p:cNvSpPr>
            <p:nvPr/>
          </p:nvSpPr>
          <p:spPr bwMode="auto">
            <a:xfrm>
              <a:off x="2628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5</a:t>
              </a:r>
              <a:endParaRPr lang="be-BY" sz="1200">
                <a:latin typeface="Times New Roman"/>
                <a:ea typeface="Times New Roman"/>
              </a:endParaRPr>
            </a:p>
          </p:txBody>
        </p:sp>
        <p:sp>
          <p:nvSpPr>
            <p:cNvPr id="116" name="Rectangle 1475"/>
            <p:cNvSpPr>
              <a:spLocks noChangeArrowheads="1"/>
            </p:cNvSpPr>
            <p:nvPr/>
          </p:nvSpPr>
          <p:spPr bwMode="auto">
            <a:xfrm>
              <a:off x="19431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1</a:t>
              </a:r>
              <a:endParaRPr lang="be-BY" sz="1200">
                <a:latin typeface="Times New Roman"/>
                <a:ea typeface="Times New Roman"/>
              </a:endParaRPr>
            </a:p>
          </p:txBody>
        </p:sp>
        <p:sp>
          <p:nvSpPr>
            <p:cNvPr id="117" name="Rectangle 1476"/>
            <p:cNvSpPr>
              <a:spLocks noChangeArrowheads="1"/>
            </p:cNvSpPr>
            <p:nvPr/>
          </p:nvSpPr>
          <p:spPr bwMode="auto">
            <a:xfrm>
              <a:off x="16002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0</a:t>
              </a:r>
              <a:endParaRPr lang="be-BY" sz="1200">
                <a:latin typeface="Times New Roman"/>
                <a:ea typeface="Times New Roman"/>
              </a:endParaRPr>
            </a:p>
          </p:txBody>
        </p:sp>
        <p:sp>
          <p:nvSpPr>
            <p:cNvPr id="118" name="Text Box 1477"/>
            <p:cNvSpPr txBox="1">
              <a:spLocks noChangeArrowheads="1"/>
            </p:cNvSpPr>
            <p:nvPr/>
          </p:nvSpPr>
          <p:spPr bwMode="auto">
            <a:xfrm>
              <a:off x="3314701" y="0"/>
              <a:ext cx="66947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9/14</a:t>
              </a:r>
              <a:endParaRPr lang="be-BY" sz="1200" dirty="0">
                <a:latin typeface="Times New Roman"/>
                <a:ea typeface="Times New Roman"/>
              </a:endParaRPr>
            </a:p>
          </p:txBody>
        </p:sp>
        <p:sp>
          <p:nvSpPr>
            <p:cNvPr id="119" name="Text Box 1478"/>
            <p:cNvSpPr txBox="1">
              <a:spLocks noChangeArrowheads="1"/>
            </p:cNvSpPr>
            <p:nvPr/>
          </p:nvSpPr>
          <p:spPr bwMode="auto">
            <a:xfrm>
              <a:off x="2057400" y="93017"/>
              <a:ext cx="858928"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10/13</a:t>
              </a:r>
              <a:endParaRPr lang="be-BY" sz="1200" dirty="0">
                <a:latin typeface="Times New Roman"/>
                <a:ea typeface="Times New Roman"/>
              </a:endParaRPr>
            </a:p>
          </p:txBody>
        </p:sp>
        <p:sp>
          <p:nvSpPr>
            <p:cNvPr id="120" name="Text Box 1479"/>
            <p:cNvSpPr txBox="1">
              <a:spLocks noChangeArrowheads="1"/>
            </p:cNvSpPr>
            <p:nvPr/>
          </p:nvSpPr>
          <p:spPr bwMode="auto">
            <a:xfrm>
              <a:off x="1861459" y="2743200"/>
              <a:ext cx="767443"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11/12</a:t>
              </a:r>
              <a:endParaRPr lang="be-BY" sz="1200" dirty="0">
                <a:latin typeface="Times New Roman"/>
                <a:ea typeface="Times New Roman"/>
              </a:endParaRPr>
            </a:p>
          </p:txBody>
        </p:sp>
        <p:sp>
          <p:nvSpPr>
            <p:cNvPr id="121" name="Rectangle 1480"/>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4</a:t>
              </a:r>
              <a:endParaRPr lang="be-BY" sz="1200">
                <a:latin typeface="Times New Roman"/>
                <a:ea typeface="Times New Roman"/>
              </a:endParaRPr>
            </a:p>
          </p:txBody>
        </p:sp>
        <p:sp>
          <p:nvSpPr>
            <p:cNvPr id="122" name="Rectangle 1481"/>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6</a:t>
              </a:r>
              <a:endParaRPr lang="be-BY" sz="1200">
                <a:latin typeface="Times New Roman"/>
                <a:ea typeface="Times New Roman"/>
              </a:endParaRPr>
            </a:p>
          </p:txBody>
        </p:sp>
        <p:sp>
          <p:nvSpPr>
            <p:cNvPr id="123" name="Rectangle 1482"/>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3</a:t>
              </a:r>
              <a:endParaRPr lang="be-BY" sz="1200">
                <a:latin typeface="Times New Roman"/>
                <a:ea typeface="Times New Roman"/>
              </a:endParaRPr>
            </a:p>
          </p:txBody>
        </p:sp>
        <p:sp>
          <p:nvSpPr>
            <p:cNvPr id="124" name="Text Box 1483"/>
            <p:cNvSpPr txBox="1">
              <a:spLocks noChangeArrowheads="1"/>
            </p:cNvSpPr>
            <p:nvPr/>
          </p:nvSpPr>
          <p:spPr bwMode="auto">
            <a:xfrm>
              <a:off x="4800600" y="152400"/>
              <a:ext cx="8001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15/16</a:t>
              </a:r>
              <a:endParaRPr lang="be-BY" sz="1200" dirty="0">
                <a:latin typeface="Times New Roman"/>
                <a:ea typeface="Times New Roman"/>
              </a:endParaRPr>
            </a:p>
          </p:txBody>
        </p:sp>
        <p:sp>
          <p:nvSpPr>
            <p:cNvPr id="125" name="Rectangle 1484"/>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7</a:t>
              </a:r>
              <a:endParaRPr lang="be-BY" sz="1200">
                <a:latin typeface="Times New Roman"/>
                <a:ea typeface="Times New Roman"/>
              </a:endParaRPr>
            </a:p>
          </p:txBody>
        </p:sp>
        <p:sp>
          <p:nvSpPr>
            <p:cNvPr id="126" name="Text Box 1485"/>
            <p:cNvSpPr txBox="1">
              <a:spLocks noChangeArrowheads="1"/>
            </p:cNvSpPr>
            <p:nvPr/>
          </p:nvSpPr>
          <p:spPr bwMode="auto">
            <a:xfrm>
              <a:off x="228600" y="2286000"/>
              <a:ext cx="783771"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17/</a:t>
              </a:r>
              <a:endParaRPr lang="be-BY" sz="1200" dirty="0">
                <a:latin typeface="Times New Roman"/>
                <a:ea typeface="Times New Roman"/>
              </a:endParaRPr>
            </a:p>
          </p:txBody>
        </p:sp>
      </p:grpSp>
      <p:grpSp>
        <p:nvGrpSpPr>
          <p:cNvPr id="127" name="Полотно 1486"/>
          <p:cNvGrpSpPr/>
          <p:nvPr/>
        </p:nvGrpSpPr>
        <p:grpSpPr>
          <a:xfrm>
            <a:off x="6096000" y="3429000"/>
            <a:ext cx="4525346" cy="3314382"/>
            <a:chOff x="0" y="0"/>
            <a:chExt cx="5600700" cy="3886200"/>
          </a:xfrm>
        </p:grpSpPr>
        <p:sp>
          <p:nvSpPr>
            <p:cNvPr id="128" name="Прямоугольник 127"/>
            <p:cNvSpPr/>
            <p:nvPr/>
          </p:nvSpPr>
          <p:spPr>
            <a:xfrm>
              <a:off x="0" y="0"/>
              <a:ext cx="5600700" cy="3886200"/>
            </a:xfrm>
            <a:prstGeom prst="rect">
              <a:avLst/>
            </a:prstGeom>
            <a:noFill/>
            <a:ln>
              <a:noFill/>
            </a:ln>
          </p:spPr>
        </p:sp>
        <p:sp>
          <p:nvSpPr>
            <p:cNvPr id="129" name="Oval 1488"/>
            <p:cNvSpPr>
              <a:spLocks noChangeArrowheads="1"/>
            </p:cNvSpPr>
            <p:nvPr/>
          </p:nvSpPr>
          <p:spPr bwMode="auto">
            <a:xfrm>
              <a:off x="1371600" y="4572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r>
                <a:rPr lang="ru-RU" b="1">
                  <a:latin typeface="Times New Roman"/>
                  <a:ea typeface="Times New Roman"/>
                </a:rPr>
                <a:t>9</a:t>
              </a:r>
              <a:endParaRPr lang="be-BY" sz="1200">
                <a:latin typeface="Times New Roman"/>
                <a:ea typeface="Times New Roman"/>
              </a:endParaRPr>
            </a:p>
          </p:txBody>
        </p:sp>
        <p:sp>
          <p:nvSpPr>
            <p:cNvPr id="130" name="Oval 1489"/>
            <p:cNvSpPr>
              <a:spLocks noChangeArrowheads="1"/>
            </p:cNvSpPr>
            <p:nvPr/>
          </p:nvSpPr>
          <p:spPr bwMode="auto">
            <a:xfrm>
              <a:off x="342900" y="1714500"/>
              <a:ext cx="457835"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latin typeface="Times New Roman"/>
                  <a:ea typeface="Times New Roman"/>
                </a:rPr>
                <a:t>8</a:t>
              </a:r>
              <a:endParaRPr lang="be-BY" sz="1200" dirty="0">
                <a:latin typeface="Times New Roman"/>
                <a:ea typeface="Times New Roman"/>
              </a:endParaRPr>
            </a:p>
          </p:txBody>
        </p:sp>
        <p:sp>
          <p:nvSpPr>
            <p:cNvPr id="131" name="Oval 1490"/>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0</a:t>
              </a:r>
              <a:endParaRPr lang="be-BY" sz="1200" dirty="0">
                <a:solidFill>
                  <a:schemeClr val="bg1"/>
                </a:solidFill>
                <a:latin typeface="Times New Roman"/>
                <a:ea typeface="Times New Roman"/>
              </a:endParaRPr>
            </a:p>
          </p:txBody>
        </p:sp>
        <p:sp>
          <p:nvSpPr>
            <p:cNvPr id="132" name="Oval 1491"/>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dirty="0">
                  <a:solidFill>
                    <a:schemeClr val="bg1"/>
                  </a:solidFill>
                  <a:latin typeface="Times New Roman"/>
                  <a:ea typeface="Times New Roman"/>
                </a:rPr>
                <a:t>4</a:t>
              </a:r>
              <a:endParaRPr lang="be-BY" sz="1200" dirty="0">
                <a:solidFill>
                  <a:schemeClr val="bg1"/>
                </a:solidFill>
                <a:latin typeface="Times New Roman"/>
                <a:ea typeface="Times New Roman"/>
              </a:endParaRPr>
            </a:p>
          </p:txBody>
        </p:sp>
        <p:sp>
          <p:nvSpPr>
            <p:cNvPr id="133" name="Oval 1492"/>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dirty="0">
                  <a:solidFill>
                    <a:schemeClr val="bg1"/>
                  </a:solidFill>
                  <a:latin typeface="Times New Roman"/>
                  <a:ea typeface="Times New Roman"/>
                </a:rPr>
                <a:t>6</a:t>
              </a:r>
              <a:endParaRPr lang="be-BY" sz="1200" dirty="0">
                <a:solidFill>
                  <a:schemeClr val="bg1"/>
                </a:solidFill>
                <a:latin typeface="Times New Roman"/>
                <a:ea typeface="Times New Roman"/>
              </a:endParaRPr>
            </a:p>
          </p:txBody>
        </p:sp>
        <p:cxnSp>
          <p:nvCxnSpPr>
            <p:cNvPr id="134" name="Line 1493"/>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5" name="Line 1494"/>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6" name="Line 1495"/>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7" name="AutoShape 1496"/>
            <p:cNvCxnSpPr>
              <a:cxnSpLocks noChangeShapeType="1"/>
              <a:stCxn id="129" idx="5"/>
              <a:endCxn id="132"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8" name="Oval 1497"/>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dirty="0">
                  <a:solidFill>
                    <a:schemeClr val="bg1"/>
                  </a:solidFill>
                  <a:latin typeface="Times New Roman"/>
                  <a:ea typeface="Times New Roman"/>
                </a:rPr>
                <a:t>5</a:t>
              </a:r>
              <a:endParaRPr lang="be-BY" sz="1200" dirty="0">
                <a:solidFill>
                  <a:schemeClr val="bg1"/>
                </a:solidFill>
                <a:latin typeface="Times New Roman"/>
                <a:ea typeface="Times New Roman"/>
              </a:endParaRPr>
            </a:p>
          </p:txBody>
        </p:sp>
        <p:cxnSp>
          <p:nvCxnSpPr>
            <p:cNvPr id="139" name="AutoShape 1498"/>
            <p:cNvCxnSpPr>
              <a:cxnSpLocks noChangeShapeType="1"/>
              <a:stCxn id="132" idx="6"/>
              <a:endCxn id="131"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0" name="AutoShape 1499"/>
            <p:cNvCxnSpPr>
              <a:cxnSpLocks noChangeShapeType="1"/>
              <a:stCxn id="131" idx="6"/>
              <a:endCxn id="138"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1" name="AutoShape 1500"/>
            <p:cNvCxnSpPr>
              <a:cxnSpLocks noChangeShapeType="1"/>
              <a:stCxn id="133" idx="6"/>
              <a:endCxn id="138"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42" name="Oval 1501"/>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1</a:t>
              </a:r>
              <a:endParaRPr lang="be-BY" sz="1200" dirty="0">
                <a:solidFill>
                  <a:schemeClr val="bg1"/>
                </a:solidFill>
                <a:latin typeface="Times New Roman"/>
                <a:ea typeface="Times New Roman"/>
              </a:endParaRPr>
            </a:p>
          </p:txBody>
        </p:sp>
        <p:sp>
          <p:nvSpPr>
            <p:cNvPr id="143" name="Oval 1502"/>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2</a:t>
              </a:r>
              <a:endParaRPr lang="be-BY" sz="1200" dirty="0">
                <a:solidFill>
                  <a:schemeClr val="bg1"/>
                </a:solidFill>
                <a:latin typeface="Times New Roman"/>
                <a:ea typeface="Times New Roman"/>
              </a:endParaRPr>
            </a:p>
          </p:txBody>
        </p:sp>
        <p:cxnSp>
          <p:nvCxnSpPr>
            <p:cNvPr id="144" name="AutoShape 1503"/>
            <p:cNvCxnSpPr>
              <a:cxnSpLocks noChangeShapeType="1"/>
              <a:stCxn id="131" idx="4"/>
              <a:endCxn id="142"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5" name="AutoShape 1504"/>
            <p:cNvCxnSpPr>
              <a:cxnSpLocks noChangeShapeType="1"/>
              <a:stCxn id="142" idx="4"/>
              <a:endCxn id="143"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6" name="AutoShape 1505"/>
            <p:cNvCxnSpPr>
              <a:cxnSpLocks noChangeShapeType="1"/>
              <a:stCxn id="143" idx="6"/>
              <a:endCxn id="138"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7" name="AutoShape 1506"/>
            <p:cNvCxnSpPr>
              <a:cxnSpLocks noChangeShapeType="1"/>
              <a:endCxn id="143"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8" name="AutoShape 1507"/>
            <p:cNvCxnSpPr>
              <a:cxnSpLocks noChangeShapeType="1"/>
              <a:stCxn id="130" idx="6"/>
              <a:endCxn id="132"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49" name="Oval 1508"/>
            <p:cNvSpPr>
              <a:spLocks noChangeArrowheads="1"/>
            </p:cNvSpPr>
            <p:nvPr/>
          </p:nvSpPr>
          <p:spPr bwMode="auto">
            <a:xfrm>
              <a:off x="4000500" y="1143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3</a:t>
              </a:r>
              <a:endParaRPr lang="be-BY" sz="1200" dirty="0">
                <a:solidFill>
                  <a:schemeClr val="bg1"/>
                </a:solidFill>
                <a:latin typeface="Times New Roman"/>
                <a:ea typeface="Times New Roman"/>
              </a:endParaRPr>
            </a:p>
          </p:txBody>
        </p:sp>
        <p:cxnSp>
          <p:nvCxnSpPr>
            <p:cNvPr id="150" name="AutoShape 1509"/>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1" name="Oval 1510"/>
            <p:cNvSpPr>
              <a:spLocks noChangeArrowheads="1"/>
            </p:cNvSpPr>
            <p:nvPr/>
          </p:nvSpPr>
          <p:spPr bwMode="auto">
            <a:xfrm>
              <a:off x="4686300" y="5715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dirty="0">
                  <a:solidFill>
                    <a:schemeClr val="bg1"/>
                  </a:solidFill>
                  <a:latin typeface="Times New Roman"/>
                  <a:ea typeface="Times New Roman"/>
                </a:rPr>
                <a:t>7</a:t>
              </a:r>
              <a:endParaRPr lang="be-BY" sz="1200" dirty="0">
                <a:solidFill>
                  <a:schemeClr val="bg1"/>
                </a:solidFill>
                <a:latin typeface="Times New Roman"/>
                <a:ea typeface="Times New Roman"/>
              </a:endParaRPr>
            </a:p>
          </p:txBody>
        </p:sp>
        <p:sp>
          <p:nvSpPr>
            <p:cNvPr id="152" name="Text Box 1511"/>
            <p:cNvSpPr txBox="1">
              <a:spLocks noChangeArrowheads="1"/>
            </p:cNvSpPr>
            <p:nvPr/>
          </p:nvSpPr>
          <p:spPr bwMode="auto">
            <a:xfrm>
              <a:off x="3214370" y="1143000"/>
              <a:ext cx="557530"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1/8</a:t>
              </a:r>
              <a:endParaRPr lang="be-BY" sz="1200" dirty="0">
                <a:latin typeface="Times New Roman"/>
                <a:ea typeface="Times New Roman"/>
              </a:endParaRPr>
            </a:p>
          </p:txBody>
        </p:sp>
        <p:sp>
          <p:nvSpPr>
            <p:cNvPr id="153" name="Rectangle 1512"/>
            <p:cNvSpPr>
              <a:spLocks noChangeArrowheads="1"/>
            </p:cNvSpPr>
            <p:nvPr/>
          </p:nvSpPr>
          <p:spPr bwMode="auto">
            <a:xfrm>
              <a:off x="22860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2</a:t>
              </a:r>
              <a:endParaRPr lang="be-BY" sz="1200">
                <a:latin typeface="Times New Roman"/>
                <a:ea typeface="Times New Roman"/>
              </a:endParaRPr>
            </a:p>
          </p:txBody>
        </p:sp>
        <p:sp>
          <p:nvSpPr>
            <p:cNvPr id="154" name="Text Box 1513"/>
            <p:cNvSpPr txBox="1">
              <a:spLocks noChangeArrowheads="1"/>
            </p:cNvSpPr>
            <p:nvPr/>
          </p:nvSpPr>
          <p:spPr bwMode="auto">
            <a:xfrm>
              <a:off x="3086099" y="2285999"/>
              <a:ext cx="540702"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2/7</a:t>
              </a:r>
              <a:endParaRPr lang="be-BY" sz="1200">
                <a:latin typeface="Times New Roman"/>
                <a:ea typeface="Times New Roman"/>
              </a:endParaRPr>
            </a:p>
          </p:txBody>
        </p:sp>
        <p:sp>
          <p:nvSpPr>
            <p:cNvPr id="155" name="Text Box 1514"/>
            <p:cNvSpPr txBox="1">
              <a:spLocks noChangeArrowheads="1"/>
            </p:cNvSpPr>
            <p:nvPr/>
          </p:nvSpPr>
          <p:spPr bwMode="auto">
            <a:xfrm>
              <a:off x="4229099" y="3429000"/>
              <a:ext cx="571499"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3/6</a:t>
              </a:r>
              <a:endParaRPr lang="be-BY" sz="1200" dirty="0">
                <a:latin typeface="Times New Roman"/>
                <a:ea typeface="Times New Roman"/>
              </a:endParaRPr>
            </a:p>
          </p:txBody>
        </p:sp>
        <p:sp>
          <p:nvSpPr>
            <p:cNvPr id="156" name="Text Box 1515"/>
            <p:cNvSpPr txBox="1">
              <a:spLocks noChangeArrowheads="1"/>
            </p:cNvSpPr>
            <p:nvPr/>
          </p:nvSpPr>
          <p:spPr bwMode="auto">
            <a:xfrm>
              <a:off x="5029200" y="2400300"/>
              <a:ext cx="571500"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4/5</a:t>
              </a:r>
              <a:endParaRPr lang="be-BY" sz="1200" dirty="0">
                <a:latin typeface="Times New Roman"/>
                <a:ea typeface="Times New Roman"/>
              </a:endParaRPr>
            </a:p>
          </p:txBody>
        </p:sp>
        <p:sp>
          <p:nvSpPr>
            <p:cNvPr id="157" name="Rectangle 1516"/>
            <p:cNvSpPr>
              <a:spLocks noChangeArrowheads="1"/>
            </p:cNvSpPr>
            <p:nvPr/>
          </p:nvSpPr>
          <p:spPr bwMode="auto">
            <a:xfrm>
              <a:off x="2628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5</a:t>
              </a:r>
              <a:endParaRPr lang="be-BY" sz="1200">
                <a:latin typeface="Times New Roman"/>
                <a:ea typeface="Times New Roman"/>
              </a:endParaRPr>
            </a:p>
          </p:txBody>
        </p:sp>
        <p:sp>
          <p:nvSpPr>
            <p:cNvPr id="158" name="Rectangle 1517"/>
            <p:cNvSpPr>
              <a:spLocks noChangeArrowheads="1"/>
            </p:cNvSpPr>
            <p:nvPr/>
          </p:nvSpPr>
          <p:spPr bwMode="auto">
            <a:xfrm>
              <a:off x="19431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1</a:t>
              </a:r>
              <a:endParaRPr lang="be-BY" sz="1200">
                <a:latin typeface="Times New Roman"/>
                <a:ea typeface="Times New Roman"/>
              </a:endParaRPr>
            </a:p>
          </p:txBody>
        </p:sp>
        <p:sp>
          <p:nvSpPr>
            <p:cNvPr id="159" name="Rectangle 1518"/>
            <p:cNvSpPr>
              <a:spLocks noChangeArrowheads="1"/>
            </p:cNvSpPr>
            <p:nvPr/>
          </p:nvSpPr>
          <p:spPr bwMode="auto">
            <a:xfrm>
              <a:off x="16002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0</a:t>
              </a:r>
              <a:endParaRPr lang="be-BY" sz="1200">
                <a:latin typeface="Times New Roman"/>
                <a:ea typeface="Times New Roman"/>
              </a:endParaRPr>
            </a:p>
          </p:txBody>
        </p:sp>
        <p:sp>
          <p:nvSpPr>
            <p:cNvPr id="160" name="Text Box 1519"/>
            <p:cNvSpPr txBox="1">
              <a:spLocks noChangeArrowheads="1"/>
            </p:cNvSpPr>
            <p:nvPr/>
          </p:nvSpPr>
          <p:spPr bwMode="auto">
            <a:xfrm>
              <a:off x="3314699" y="0"/>
              <a:ext cx="652806"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9/14</a:t>
              </a:r>
              <a:endParaRPr lang="be-BY" sz="1200">
                <a:latin typeface="Times New Roman"/>
                <a:ea typeface="Times New Roman"/>
              </a:endParaRPr>
            </a:p>
          </p:txBody>
        </p:sp>
        <p:sp>
          <p:nvSpPr>
            <p:cNvPr id="161" name="Text Box 1520"/>
            <p:cNvSpPr txBox="1">
              <a:spLocks noChangeArrowheads="1"/>
            </p:cNvSpPr>
            <p:nvPr/>
          </p:nvSpPr>
          <p:spPr bwMode="auto">
            <a:xfrm>
              <a:off x="2057399" y="152400"/>
              <a:ext cx="742950"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10/13</a:t>
              </a:r>
              <a:endParaRPr lang="be-BY" sz="1200" dirty="0">
                <a:latin typeface="Times New Roman"/>
                <a:ea typeface="Times New Roman"/>
              </a:endParaRPr>
            </a:p>
          </p:txBody>
        </p:sp>
        <p:sp>
          <p:nvSpPr>
            <p:cNvPr id="162" name="Text Box 1521"/>
            <p:cNvSpPr txBox="1">
              <a:spLocks noChangeArrowheads="1"/>
            </p:cNvSpPr>
            <p:nvPr/>
          </p:nvSpPr>
          <p:spPr bwMode="auto">
            <a:xfrm>
              <a:off x="1828800" y="2743200"/>
              <a:ext cx="800100"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11/12</a:t>
              </a:r>
              <a:endParaRPr lang="be-BY" sz="1200" dirty="0">
                <a:latin typeface="Times New Roman"/>
                <a:ea typeface="Times New Roman"/>
              </a:endParaRPr>
            </a:p>
          </p:txBody>
        </p:sp>
        <p:sp>
          <p:nvSpPr>
            <p:cNvPr id="163" name="Rectangle 1522"/>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4</a:t>
              </a:r>
              <a:endParaRPr lang="be-BY" sz="1200">
                <a:latin typeface="Times New Roman"/>
                <a:ea typeface="Times New Roman"/>
              </a:endParaRPr>
            </a:p>
          </p:txBody>
        </p:sp>
        <p:sp>
          <p:nvSpPr>
            <p:cNvPr id="164" name="Rectangle 1523"/>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6</a:t>
              </a:r>
              <a:endParaRPr lang="be-BY" sz="1200">
                <a:latin typeface="Times New Roman"/>
                <a:ea typeface="Times New Roman"/>
              </a:endParaRPr>
            </a:p>
          </p:txBody>
        </p:sp>
        <p:sp>
          <p:nvSpPr>
            <p:cNvPr id="165" name="Rectangle 1524"/>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3</a:t>
              </a:r>
              <a:endParaRPr lang="be-BY" sz="1200">
                <a:latin typeface="Times New Roman"/>
                <a:ea typeface="Times New Roman"/>
              </a:endParaRPr>
            </a:p>
          </p:txBody>
        </p:sp>
        <p:sp>
          <p:nvSpPr>
            <p:cNvPr id="166" name="Text Box 1525"/>
            <p:cNvSpPr txBox="1">
              <a:spLocks noChangeArrowheads="1"/>
            </p:cNvSpPr>
            <p:nvPr/>
          </p:nvSpPr>
          <p:spPr bwMode="auto">
            <a:xfrm>
              <a:off x="4800599" y="152400"/>
              <a:ext cx="800101"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15/16</a:t>
              </a:r>
              <a:endParaRPr lang="be-BY" sz="1200" dirty="0">
                <a:latin typeface="Times New Roman"/>
                <a:ea typeface="Times New Roman"/>
              </a:endParaRPr>
            </a:p>
          </p:txBody>
        </p:sp>
        <p:sp>
          <p:nvSpPr>
            <p:cNvPr id="167" name="Rectangle 1526"/>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7</a:t>
              </a:r>
              <a:endParaRPr lang="be-BY" sz="1200">
                <a:latin typeface="Times New Roman"/>
                <a:ea typeface="Times New Roman"/>
              </a:endParaRPr>
            </a:p>
          </p:txBody>
        </p:sp>
        <p:sp>
          <p:nvSpPr>
            <p:cNvPr id="168" name="Text Box 1527"/>
            <p:cNvSpPr txBox="1">
              <a:spLocks noChangeArrowheads="1"/>
            </p:cNvSpPr>
            <p:nvPr/>
          </p:nvSpPr>
          <p:spPr bwMode="auto">
            <a:xfrm>
              <a:off x="228600" y="22860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17/</a:t>
              </a:r>
              <a:endParaRPr lang="be-BY" sz="1200">
                <a:latin typeface="Times New Roman"/>
                <a:ea typeface="Times New Roman"/>
              </a:endParaRPr>
            </a:p>
          </p:txBody>
        </p:sp>
        <p:sp>
          <p:nvSpPr>
            <p:cNvPr id="169" name="Text Box 1528"/>
            <p:cNvSpPr txBox="1">
              <a:spLocks noChangeArrowheads="1"/>
            </p:cNvSpPr>
            <p:nvPr/>
          </p:nvSpPr>
          <p:spPr bwMode="auto">
            <a:xfrm>
              <a:off x="571500" y="3429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18/</a:t>
              </a:r>
              <a:endParaRPr lang="be-BY" sz="1200" dirty="0">
                <a:latin typeface="Times New Roman"/>
                <a:ea typeface="Times New Roman"/>
              </a:endParaRPr>
            </a:p>
          </p:txBody>
        </p:sp>
      </p:grpSp>
      <p:cxnSp>
        <p:nvCxnSpPr>
          <p:cNvPr id="170" name="Прямая соединительная линия 169"/>
          <p:cNvCxnSpPr/>
          <p:nvPr/>
        </p:nvCxnSpPr>
        <p:spPr>
          <a:xfrm>
            <a:off x="6093677" y="-3778"/>
            <a:ext cx="0" cy="68617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1" name="Прямая соединительная линия 170"/>
          <p:cNvCxnSpPr/>
          <p:nvPr/>
        </p:nvCxnSpPr>
        <p:spPr>
          <a:xfrm>
            <a:off x="1560512" y="3257813"/>
            <a:ext cx="9144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5577347" y="2784326"/>
            <a:ext cx="428322" cy="369332"/>
          </a:xfrm>
          <a:prstGeom prst="rect">
            <a:avLst/>
          </a:prstGeom>
          <a:noFill/>
        </p:spPr>
        <p:txBody>
          <a:bodyPr wrap="none" rtlCol="0">
            <a:spAutoFit/>
          </a:bodyPr>
          <a:lstStyle/>
          <a:p>
            <a:r>
              <a:rPr lang="en-US" dirty="0">
                <a:solidFill>
                  <a:schemeClr val="accent6"/>
                </a:solidFill>
              </a:rPr>
              <a:t>1</a:t>
            </a:r>
            <a:r>
              <a:rPr lang="ru-RU" dirty="0">
                <a:solidFill>
                  <a:schemeClr val="accent6"/>
                </a:solidFill>
              </a:rPr>
              <a:t>5</a:t>
            </a:r>
            <a:endParaRPr lang="be-BY" dirty="0">
              <a:solidFill>
                <a:schemeClr val="accent6"/>
              </a:solidFill>
            </a:endParaRPr>
          </a:p>
        </p:txBody>
      </p:sp>
      <p:sp>
        <p:nvSpPr>
          <p:cNvPr id="175" name="TextBox 174"/>
          <p:cNvSpPr txBox="1"/>
          <p:nvPr/>
        </p:nvSpPr>
        <p:spPr>
          <a:xfrm>
            <a:off x="5556238" y="6349497"/>
            <a:ext cx="428322" cy="369332"/>
          </a:xfrm>
          <a:prstGeom prst="rect">
            <a:avLst/>
          </a:prstGeom>
          <a:noFill/>
        </p:spPr>
        <p:txBody>
          <a:bodyPr wrap="none" rtlCol="0">
            <a:spAutoFit/>
          </a:bodyPr>
          <a:lstStyle/>
          <a:p>
            <a:r>
              <a:rPr lang="en-US" dirty="0">
                <a:solidFill>
                  <a:schemeClr val="accent6"/>
                </a:solidFill>
              </a:rPr>
              <a:t>1</a:t>
            </a:r>
            <a:r>
              <a:rPr lang="ru-RU" dirty="0">
                <a:solidFill>
                  <a:schemeClr val="accent6"/>
                </a:solidFill>
              </a:rPr>
              <a:t>6</a:t>
            </a:r>
            <a:endParaRPr lang="be-BY" dirty="0">
              <a:solidFill>
                <a:schemeClr val="accent6"/>
              </a:solidFill>
            </a:endParaRPr>
          </a:p>
        </p:txBody>
      </p:sp>
      <p:sp>
        <p:nvSpPr>
          <p:cNvPr id="176" name="TextBox 175"/>
          <p:cNvSpPr txBox="1"/>
          <p:nvPr/>
        </p:nvSpPr>
        <p:spPr>
          <a:xfrm>
            <a:off x="10176300" y="2784326"/>
            <a:ext cx="428322" cy="369332"/>
          </a:xfrm>
          <a:prstGeom prst="rect">
            <a:avLst/>
          </a:prstGeom>
          <a:noFill/>
        </p:spPr>
        <p:txBody>
          <a:bodyPr wrap="none" rtlCol="0">
            <a:spAutoFit/>
          </a:bodyPr>
          <a:lstStyle/>
          <a:p>
            <a:r>
              <a:rPr lang="en-US" dirty="0">
                <a:solidFill>
                  <a:schemeClr val="accent6"/>
                </a:solidFill>
              </a:rPr>
              <a:t>1</a:t>
            </a:r>
            <a:r>
              <a:rPr lang="ru-RU" dirty="0">
                <a:solidFill>
                  <a:schemeClr val="accent6"/>
                </a:solidFill>
              </a:rPr>
              <a:t>7</a:t>
            </a:r>
            <a:endParaRPr lang="be-BY" dirty="0">
              <a:solidFill>
                <a:schemeClr val="accent6"/>
              </a:solidFill>
            </a:endParaRPr>
          </a:p>
        </p:txBody>
      </p:sp>
      <p:sp>
        <p:nvSpPr>
          <p:cNvPr id="177" name="TextBox 176"/>
          <p:cNvSpPr txBox="1"/>
          <p:nvPr/>
        </p:nvSpPr>
        <p:spPr>
          <a:xfrm>
            <a:off x="10128448" y="6381328"/>
            <a:ext cx="428322" cy="369332"/>
          </a:xfrm>
          <a:prstGeom prst="rect">
            <a:avLst/>
          </a:prstGeom>
          <a:noFill/>
        </p:spPr>
        <p:txBody>
          <a:bodyPr wrap="none" rtlCol="0">
            <a:spAutoFit/>
          </a:bodyPr>
          <a:lstStyle/>
          <a:p>
            <a:r>
              <a:rPr lang="en-US" dirty="0">
                <a:solidFill>
                  <a:schemeClr val="accent6"/>
                </a:solidFill>
              </a:rPr>
              <a:t>1</a:t>
            </a:r>
            <a:r>
              <a:rPr lang="ru-RU" dirty="0">
                <a:solidFill>
                  <a:schemeClr val="accent6"/>
                </a:solidFill>
              </a:rPr>
              <a:t>8</a:t>
            </a:r>
            <a:endParaRPr lang="be-BY" dirty="0">
              <a:solidFill>
                <a:schemeClr val="accent6"/>
              </a:solidFill>
            </a:endParaRPr>
          </a:p>
        </p:txBody>
      </p:sp>
    </p:spTree>
    <p:extLst>
      <p:ext uri="{BB962C8B-B14F-4D97-AF65-F5344CB8AC3E}">
        <p14:creationId xmlns:p14="http://schemas.microsoft.com/office/powerpoint/2010/main" val="1282471304"/>
      </p:ext>
    </p:extLst>
  </p:cSld>
  <p:clrMapOvr>
    <a:masterClrMapping/>
  </p:clrMapOvr>
  <p:transition spd="slow">
    <p:push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Полотно 1529"/>
          <p:cNvGrpSpPr/>
          <p:nvPr/>
        </p:nvGrpSpPr>
        <p:grpSpPr>
          <a:xfrm>
            <a:off x="1524000" y="114935"/>
            <a:ext cx="5015230" cy="3086100"/>
            <a:chOff x="0" y="0"/>
            <a:chExt cx="5600700" cy="3886200"/>
          </a:xfrm>
        </p:grpSpPr>
        <p:sp>
          <p:nvSpPr>
            <p:cNvPr id="5" name="Прямоугольник 4"/>
            <p:cNvSpPr/>
            <p:nvPr/>
          </p:nvSpPr>
          <p:spPr>
            <a:xfrm>
              <a:off x="0" y="0"/>
              <a:ext cx="5600700" cy="3886200"/>
            </a:xfrm>
            <a:prstGeom prst="rect">
              <a:avLst/>
            </a:prstGeom>
            <a:noFill/>
            <a:ln>
              <a:noFill/>
            </a:ln>
          </p:spPr>
        </p:sp>
        <p:sp>
          <p:nvSpPr>
            <p:cNvPr id="6" name="Oval 1531"/>
            <p:cNvSpPr>
              <a:spLocks noChangeArrowheads="1"/>
            </p:cNvSpPr>
            <p:nvPr/>
          </p:nvSpPr>
          <p:spPr bwMode="auto">
            <a:xfrm>
              <a:off x="13716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dirty="0">
                  <a:solidFill>
                    <a:schemeClr val="bg1"/>
                  </a:solidFill>
                  <a:latin typeface="Times New Roman"/>
                  <a:ea typeface="Times New Roman"/>
                </a:rPr>
                <a:t>9</a:t>
              </a:r>
              <a:endParaRPr lang="be-BY" sz="1200" dirty="0">
                <a:solidFill>
                  <a:schemeClr val="bg1"/>
                </a:solidFill>
                <a:latin typeface="Times New Roman"/>
                <a:ea typeface="Times New Roman"/>
              </a:endParaRPr>
            </a:p>
          </p:txBody>
        </p:sp>
        <p:sp>
          <p:nvSpPr>
            <p:cNvPr id="7" name="Oval 1532"/>
            <p:cNvSpPr>
              <a:spLocks noChangeArrowheads="1"/>
            </p:cNvSpPr>
            <p:nvPr/>
          </p:nvSpPr>
          <p:spPr bwMode="auto">
            <a:xfrm>
              <a:off x="342900" y="1714500"/>
              <a:ext cx="457835"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latin typeface="Times New Roman"/>
                  <a:ea typeface="Times New Roman"/>
                </a:rPr>
                <a:t>8</a:t>
              </a:r>
              <a:endParaRPr lang="be-BY" sz="1200" dirty="0">
                <a:latin typeface="Times New Roman"/>
                <a:ea typeface="Times New Roman"/>
              </a:endParaRPr>
            </a:p>
          </p:txBody>
        </p:sp>
        <p:sp>
          <p:nvSpPr>
            <p:cNvPr id="8" name="Oval 1533"/>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0</a:t>
              </a:r>
              <a:endParaRPr lang="be-BY" sz="1200" dirty="0">
                <a:solidFill>
                  <a:schemeClr val="bg1"/>
                </a:solidFill>
                <a:latin typeface="Times New Roman"/>
                <a:ea typeface="Times New Roman"/>
              </a:endParaRPr>
            </a:p>
          </p:txBody>
        </p:sp>
        <p:sp>
          <p:nvSpPr>
            <p:cNvPr id="9" name="Oval 1534"/>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dirty="0">
                  <a:solidFill>
                    <a:schemeClr val="bg1"/>
                  </a:solidFill>
                  <a:latin typeface="Times New Roman"/>
                  <a:ea typeface="Times New Roman"/>
                </a:rPr>
                <a:t>4</a:t>
              </a:r>
              <a:endParaRPr lang="be-BY" sz="1200" dirty="0">
                <a:solidFill>
                  <a:schemeClr val="bg1"/>
                </a:solidFill>
                <a:latin typeface="Times New Roman"/>
                <a:ea typeface="Times New Roman"/>
              </a:endParaRPr>
            </a:p>
          </p:txBody>
        </p:sp>
        <p:sp>
          <p:nvSpPr>
            <p:cNvPr id="10" name="Oval 1535"/>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dirty="0">
                  <a:solidFill>
                    <a:schemeClr val="bg1"/>
                  </a:solidFill>
                  <a:latin typeface="Times New Roman"/>
                  <a:ea typeface="Times New Roman"/>
                </a:rPr>
                <a:t>6</a:t>
              </a:r>
              <a:endParaRPr lang="be-BY" sz="1200" dirty="0">
                <a:solidFill>
                  <a:schemeClr val="bg1"/>
                </a:solidFill>
                <a:latin typeface="Times New Roman"/>
                <a:ea typeface="Times New Roman"/>
              </a:endParaRPr>
            </a:p>
          </p:txBody>
        </p:sp>
        <p:cxnSp>
          <p:nvCxnSpPr>
            <p:cNvPr id="11" name="Line 1536"/>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Line 1537"/>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Line 1538"/>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AutoShape 1539"/>
            <p:cNvCxnSpPr>
              <a:cxnSpLocks noChangeShapeType="1"/>
              <a:stCxn id="6" idx="5"/>
              <a:endCxn id="9"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 name="Oval 1540"/>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dirty="0">
                  <a:solidFill>
                    <a:schemeClr val="bg1"/>
                  </a:solidFill>
                  <a:latin typeface="Times New Roman"/>
                  <a:ea typeface="Times New Roman"/>
                </a:rPr>
                <a:t>5</a:t>
              </a:r>
              <a:endParaRPr lang="be-BY" sz="1200" dirty="0">
                <a:solidFill>
                  <a:schemeClr val="bg1"/>
                </a:solidFill>
                <a:latin typeface="Times New Roman"/>
                <a:ea typeface="Times New Roman"/>
              </a:endParaRPr>
            </a:p>
          </p:txBody>
        </p:sp>
        <p:cxnSp>
          <p:nvCxnSpPr>
            <p:cNvPr id="16" name="AutoShape 1541"/>
            <p:cNvCxnSpPr>
              <a:cxnSpLocks noChangeShapeType="1"/>
              <a:stCxn id="9" idx="6"/>
              <a:endCxn id="8"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AutoShape 1542"/>
            <p:cNvCxnSpPr>
              <a:cxnSpLocks noChangeShapeType="1"/>
              <a:stCxn id="8" idx="6"/>
              <a:endCxn id="15"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AutoShape 1543"/>
            <p:cNvCxnSpPr>
              <a:cxnSpLocks noChangeShapeType="1"/>
              <a:stCxn id="10" idx="6"/>
              <a:endCxn id="15"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9" name="Oval 1544"/>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1</a:t>
              </a:r>
              <a:endParaRPr lang="be-BY" sz="1200" dirty="0">
                <a:solidFill>
                  <a:schemeClr val="bg1"/>
                </a:solidFill>
                <a:latin typeface="Times New Roman"/>
                <a:ea typeface="Times New Roman"/>
              </a:endParaRPr>
            </a:p>
          </p:txBody>
        </p:sp>
        <p:sp>
          <p:nvSpPr>
            <p:cNvPr id="20" name="Oval 1545"/>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2</a:t>
              </a:r>
              <a:endParaRPr lang="be-BY" sz="1200" dirty="0">
                <a:solidFill>
                  <a:schemeClr val="bg1"/>
                </a:solidFill>
                <a:latin typeface="Times New Roman"/>
                <a:ea typeface="Times New Roman"/>
              </a:endParaRPr>
            </a:p>
          </p:txBody>
        </p:sp>
        <p:cxnSp>
          <p:nvCxnSpPr>
            <p:cNvPr id="21" name="AutoShape 1546"/>
            <p:cNvCxnSpPr>
              <a:cxnSpLocks noChangeShapeType="1"/>
              <a:stCxn id="8" idx="4"/>
              <a:endCxn id="19"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AutoShape 1547"/>
            <p:cNvCxnSpPr>
              <a:cxnSpLocks noChangeShapeType="1"/>
              <a:stCxn id="19" idx="4"/>
              <a:endCxn id="20"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AutoShape 1548"/>
            <p:cNvCxnSpPr>
              <a:cxnSpLocks noChangeShapeType="1"/>
              <a:stCxn id="20" idx="6"/>
              <a:endCxn id="15"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AutoShape 1549"/>
            <p:cNvCxnSpPr>
              <a:cxnSpLocks noChangeShapeType="1"/>
              <a:endCxn id="20"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1550"/>
            <p:cNvCxnSpPr>
              <a:cxnSpLocks noChangeShapeType="1"/>
              <a:stCxn id="7" idx="6"/>
              <a:endCxn id="9"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6" name="Oval 1551"/>
            <p:cNvSpPr>
              <a:spLocks noChangeArrowheads="1"/>
            </p:cNvSpPr>
            <p:nvPr/>
          </p:nvSpPr>
          <p:spPr bwMode="auto">
            <a:xfrm>
              <a:off x="4000500" y="1143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3</a:t>
              </a:r>
              <a:endParaRPr lang="be-BY" sz="1200" dirty="0">
                <a:solidFill>
                  <a:schemeClr val="bg1"/>
                </a:solidFill>
                <a:latin typeface="Times New Roman"/>
                <a:ea typeface="Times New Roman"/>
              </a:endParaRPr>
            </a:p>
          </p:txBody>
        </p:sp>
        <p:cxnSp>
          <p:nvCxnSpPr>
            <p:cNvPr id="27" name="AutoShape 1552"/>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8" name="Oval 1553"/>
            <p:cNvSpPr>
              <a:spLocks noChangeArrowheads="1"/>
            </p:cNvSpPr>
            <p:nvPr/>
          </p:nvSpPr>
          <p:spPr bwMode="auto">
            <a:xfrm>
              <a:off x="4686300" y="5715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dirty="0">
                  <a:solidFill>
                    <a:schemeClr val="bg1"/>
                  </a:solidFill>
                  <a:latin typeface="Times New Roman"/>
                  <a:ea typeface="Times New Roman"/>
                </a:rPr>
                <a:t>7</a:t>
              </a:r>
              <a:endParaRPr lang="be-BY" sz="1200" dirty="0">
                <a:solidFill>
                  <a:schemeClr val="bg1"/>
                </a:solidFill>
                <a:latin typeface="Times New Roman"/>
                <a:ea typeface="Times New Roman"/>
              </a:endParaRPr>
            </a:p>
          </p:txBody>
        </p:sp>
        <p:sp>
          <p:nvSpPr>
            <p:cNvPr id="29" name="Text Box 1554"/>
            <p:cNvSpPr txBox="1">
              <a:spLocks noChangeArrowheads="1"/>
            </p:cNvSpPr>
            <p:nvPr/>
          </p:nvSpPr>
          <p:spPr bwMode="auto">
            <a:xfrm>
              <a:off x="3314700" y="1142999"/>
              <a:ext cx="46848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1/8</a:t>
              </a:r>
              <a:endParaRPr lang="be-BY" sz="1200" dirty="0">
                <a:latin typeface="Times New Roman"/>
                <a:ea typeface="Times New Roman"/>
              </a:endParaRPr>
            </a:p>
          </p:txBody>
        </p:sp>
        <p:sp>
          <p:nvSpPr>
            <p:cNvPr id="30" name="Rectangle 1555"/>
            <p:cNvSpPr>
              <a:spLocks noChangeArrowheads="1"/>
            </p:cNvSpPr>
            <p:nvPr/>
          </p:nvSpPr>
          <p:spPr bwMode="auto">
            <a:xfrm>
              <a:off x="27432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2</a:t>
              </a:r>
              <a:endParaRPr lang="be-BY" sz="1200">
                <a:latin typeface="Times New Roman"/>
                <a:ea typeface="Times New Roman"/>
              </a:endParaRPr>
            </a:p>
          </p:txBody>
        </p:sp>
        <p:sp>
          <p:nvSpPr>
            <p:cNvPr id="31" name="Text Box 1556"/>
            <p:cNvSpPr txBox="1">
              <a:spLocks noChangeArrowheads="1"/>
            </p:cNvSpPr>
            <p:nvPr/>
          </p:nvSpPr>
          <p:spPr bwMode="auto">
            <a:xfrm>
              <a:off x="3086100" y="2286000"/>
              <a:ext cx="51435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2/7</a:t>
              </a:r>
              <a:endParaRPr lang="be-BY" sz="1200" dirty="0">
                <a:latin typeface="Times New Roman"/>
                <a:ea typeface="Times New Roman"/>
              </a:endParaRPr>
            </a:p>
          </p:txBody>
        </p:sp>
        <p:sp>
          <p:nvSpPr>
            <p:cNvPr id="32" name="Text Box 1557"/>
            <p:cNvSpPr txBox="1">
              <a:spLocks noChangeArrowheads="1"/>
            </p:cNvSpPr>
            <p:nvPr/>
          </p:nvSpPr>
          <p:spPr bwMode="auto">
            <a:xfrm>
              <a:off x="4229100" y="3428999"/>
              <a:ext cx="571501"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3/6</a:t>
              </a:r>
              <a:endParaRPr lang="be-BY" sz="1200" dirty="0">
                <a:latin typeface="Times New Roman"/>
                <a:ea typeface="Times New Roman"/>
              </a:endParaRPr>
            </a:p>
          </p:txBody>
        </p:sp>
        <p:sp>
          <p:nvSpPr>
            <p:cNvPr id="33" name="Text Box 1558"/>
            <p:cNvSpPr txBox="1">
              <a:spLocks noChangeArrowheads="1"/>
            </p:cNvSpPr>
            <p:nvPr/>
          </p:nvSpPr>
          <p:spPr bwMode="auto">
            <a:xfrm>
              <a:off x="5029200" y="2400301"/>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4/5</a:t>
              </a:r>
              <a:endParaRPr lang="be-BY" sz="1200" dirty="0">
                <a:latin typeface="Times New Roman"/>
                <a:ea typeface="Times New Roman"/>
              </a:endParaRPr>
            </a:p>
          </p:txBody>
        </p:sp>
        <p:sp>
          <p:nvSpPr>
            <p:cNvPr id="34" name="Rectangle 1559"/>
            <p:cNvSpPr>
              <a:spLocks noChangeArrowheads="1"/>
            </p:cNvSpPr>
            <p:nvPr/>
          </p:nvSpPr>
          <p:spPr bwMode="auto">
            <a:xfrm>
              <a:off x="30861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5</a:t>
              </a:r>
              <a:endParaRPr lang="be-BY" sz="1200">
                <a:latin typeface="Times New Roman"/>
                <a:ea typeface="Times New Roman"/>
              </a:endParaRPr>
            </a:p>
          </p:txBody>
        </p:sp>
        <p:sp>
          <p:nvSpPr>
            <p:cNvPr id="35" name="Rectangle 1560"/>
            <p:cNvSpPr>
              <a:spLocks noChangeArrowheads="1"/>
            </p:cNvSpPr>
            <p:nvPr/>
          </p:nvSpPr>
          <p:spPr bwMode="auto">
            <a:xfrm>
              <a:off x="2400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1</a:t>
              </a:r>
              <a:endParaRPr lang="be-BY" sz="1200">
                <a:latin typeface="Times New Roman"/>
                <a:ea typeface="Times New Roman"/>
              </a:endParaRPr>
            </a:p>
          </p:txBody>
        </p:sp>
        <p:sp>
          <p:nvSpPr>
            <p:cNvPr id="36" name="Rectangle 1561"/>
            <p:cNvSpPr>
              <a:spLocks noChangeArrowheads="1"/>
            </p:cNvSpPr>
            <p:nvPr/>
          </p:nvSpPr>
          <p:spPr bwMode="auto">
            <a:xfrm>
              <a:off x="2057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0</a:t>
              </a:r>
              <a:endParaRPr lang="be-BY" sz="1200">
                <a:latin typeface="Times New Roman"/>
                <a:ea typeface="Times New Roman"/>
              </a:endParaRPr>
            </a:p>
          </p:txBody>
        </p:sp>
        <p:sp>
          <p:nvSpPr>
            <p:cNvPr id="37" name="Text Box 1562"/>
            <p:cNvSpPr txBox="1">
              <a:spLocks noChangeArrowheads="1"/>
            </p:cNvSpPr>
            <p:nvPr/>
          </p:nvSpPr>
          <p:spPr bwMode="auto">
            <a:xfrm>
              <a:off x="3314700" y="0"/>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9/14</a:t>
              </a:r>
              <a:endParaRPr lang="be-BY" sz="1200">
                <a:latin typeface="Times New Roman"/>
                <a:ea typeface="Times New Roman"/>
              </a:endParaRPr>
            </a:p>
          </p:txBody>
        </p:sp>
        <p:sp>
          <p:nvSpPr>
            <p:cNvPr id="38" name="Text Box 1563"/>
            <p:cNvSpPr txBox="1">
              <a:spLocks noChangeArrowheads="1"/>
            </p:cNvSpPr>
            <p:nvPr/>
          </p:nvSpPr>
          <p:spPr bwMode="auto">
            <a:xfrm>
              <a:off x="2057400" y="1524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10/13</a:t>
              </a:r>
              <a:endParaRPr lang="be-BY" sz="1200">
                <a:latin typeface="Times New Roman"/>
                <a:ea typeface="Times New Roman"/>
              </a:endParaRPr>
            </a:p>
          </p:txBody>
        </p:sp>
        <p:sp>
          <p:nvSpPr>
            <p:cNvPr id="39" name="Text Box 1564"/>
            <p:cNvSpPr txBox="1">
              <a:spLocks noChangeArrowheads="1"/>
            </p:cNvSpPr>
            <p:nvPr/>
          </p:nvSpPr>
          <p:spPr bwMode="auto">
            <a:xfrm>
              <a:off x="1943100" y="27432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11/12</a:t>
              </a:r>
              <a:endParaRPr lang="be-BY" sz="1200">
                <a:latin typeface="Times New Roman"/>
                <a:ea typeface="Times New Roman"/>
              </a:endParaRPr>
            </a:p>
          </p:txBody>
        </p:sp>
        <p:sp>
          <p:nvSpPr>
            <p:cNvPr id="40" name="Rectangle 1565"/>
            <p:cNvSpPr>
              <a:spLocks noChangeArrowheads="1"/>
            </p:cNvSpPr>
            <p:nvPr/>
          </p:nvSpPr>
          <p:spPr bwMode="auto">
            <a:xfrm>
              <a:off x="1714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4</a:t>
              </a:r>
              <a:endParaRPr lang="be-BY" sz="1200">
                <a:latin typeface="Times New Roman"/>
                <a:ea typeface="Times New Roman"/>
              </a:endParaRPr>
            </a:p>
          </p:txBody>
        </p:sp>
        <p:sp>
          <p:nvSpPr>
            <p:cNvPr id="41" name="Rectangle 1566"/>
            <p:cNvSpPr>
              <a:spLocks noChangeArrowheads="1"/>
            </p:cNvSpPr>
            <p:nvPr/>
          </p:nvSpPr>
          <p:spPr bwMode="auto">
            <a:xfrm>
              <a:off x="1371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6</a:t>
              </a:r>
              <a:endParaRPr lang="be-BY" sz="1200">
                <a:latin typeface="Times New Roman"/>
                <a:ea typeface="Times New Roman"/>
              </a:endParaRPr>
            </a:p>
          </p:txBody>
        </p:sp>
        <p:sp>
          <p:nvSpPr>
            <p:cNvPr id="42" name="Rectangle 1567"/>
            <p:cNvSpPr>
              <a:spLocks noChangeArrowheads="1"/>
            </p:cNvSpPr>
            <p:nvPr/>
          </p:nvSpPr>
          <p:spPr bwMode="auto">
            <a:xfrm>
              <a:off x="10287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3</a:t>
              </a:r>
              <a:endParaRPr lang="be-BY" sz="1200">
                <a:latin typeface="Times New Roman"/>
                <a:ea typeface="Times New Roman"/>
              </a:endParaRPr>
            </a:p>
          </p:txBody>
        </p:sp>
        <p:sp>
          <p:nvSpPr>
            <p:cNvPr id="43" name="Text Box 1568"/>
            <p:cNvSpPr txBox="1">
              <a:spLocks noChangeArrowheads="1"/>
            </p:cNvSpPr>
            <p:nvPr/>
          </p:nvSpPr>
          <p:spPr bwMode="auto">
            <a:xfrm>
              <a:off x="4800600" y="1524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15/16</a:t>
              </a:r>
              <a:endParaRPr lang="be-BY" sz="1200">
                <a:latin typeface="Times New Roman"/>
                <a:ea typeface="Times New Roman"/>
              </a:endParaRPr>
            </a:p>
          </p:txBody>
        </p:sp>
        <p:sp>
          <p:nvSpPr>
            <p:cNvPr id="44" name="Rectangle 1569"/>
            <p:cNvSpPr>
              <a:spLocks noChangeArrowheads="1"/>
            </p:cNvSpPr>
            <p:nvPr/>
          </p:nvSpPr>
          <p:spPr bwMode="auto">
            <a:xfrm>
              <a:off x="6858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7</a:t>
              </a:r>
              <a:endParaRPr lang="be-BY" sz="1200">
                <a:latin typeface="Times New Roman"/>
                <a:ea typeface="Times New Roman"/>
              </a:endParaRPr>
            </a:p>
          </p:txBody>
        </p:sp>
        <p:sp>
          <p:nvSpPr>
            <p:cNvPr id="45" name="Text Box 1570"/>
            <p:cNvSpPr txBox="1">
              <a:spLocks noChangeArrowheads="1"/>
            </p:cNvSpPr>
            <p:nvPr/>
          </p:nvSpPr>
          <p:spPr bwMode="auto">
            <a:xfrm>
              <a:off x="228600" y="22860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17/</a:t>
              </a:r>
              <a:endParaRPr lang="be-BY" sz="1200">
                <a:latin typeface="Times New Roman"/>
                <a:ea typeface="Times New Roman"/>
              </a:endParaRPr>
            </a:p>
          </p:txBody>
        </p:sp>
        <p:sp>
          <p:nvSpPr>
            <p:cNvPr id="46" name="Text Box 1571"/>
            <p:cNvSpPr txBox="1">
              <a:spLocks noChangeArrowheads="1"/>
            </p:cNvSpPr>
            <p:nvPr/>
          </p:nvSpPr>
          <p:spPr bwMode="auto">
            <a:xfrm>
              <a:off x="571500" y="3429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18/19</a:t>
              </a:r>
              <a:endParaRPr lang="be-BY" sz="1200">
                <a:latin typeface="Times New Roman"/>
                <a:ea typeface="Times New Roman"/>
              </a:endParaRPr>
            </a:p>
          </p:txBody>
        </p:sp>
        <p:sp>
          <p:nvSpPr>
            <p:cNvPr id="47" name="Rectangle 1572"/>
            <p:cNvSpPr>
              <a:spLocks noChangeArrowheads="1"/>
            </p:cNvSpPr>
            <p:nvPr/>
          </p:nvSpPr>
          <p:spPr bwMode="auto">
            <a:xfrm>
              <a:off x="342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9</a:t>
              </a:r>
              <a:endParaRPr lang="be-BY" sz="1200">
                <a:latin typeface="Times New Roman"/>
                <a:ea typeface="Times New Roman"/>
              </a:endParaRPr>
            </a:p>
          </p:txBody>
        </p:sp>
      </p:grpSp>
      <p:grpSp>
        <p:nvGrpSpPr>
          <p:cNvPr id="48" name="Полотно 1573"/>
          <p:cNvGrpSpPr/>
          <p:nvPr/>
        </p:nvGrpSpPr>
        <p:grpSpPr>
          <a:xfrm>
            <a:off x="1652148" y="3306295"/>
            <a:ext cx="5091925" cy="3371850"/>
            <a:chOff x="0" y="0"/>
            <a:chExt cx="5600700" cy="3886200"/>
          </a:xfrm>
        </p:grpSpPr>
        <p:sp>
          <p:nvSpPr>
            <p:cNvPr id="49" name="Прямоугольник 48"/>
            <p:cNvSpPr/>
            <p:nvPr/>
          </p:nvSpPr>
          <p:spPr>
            <a:xfrm>
              <a:off x="0" y="0"/>
              <a:ext cx="5600700" cy="3886200"/>
            </a:xfrm>
            <a:prstGeom prst="rect">
              <a:avLst/>
            </a:prstGeom>
            <a:noFill/>
            <a:ln>
              <a:noFill/>
            </a:ln>
          </p:spPr>
        </p:sp>
        <p:sp>
          <p:nvSpPr>
            <p:cNvPr id="50" name="Oval 1575"/>
            <p:cNvSpPr>
              <a:spLocks noChangeArrowheads="1"/>
            </p:cNvSpPr>
            <p:nvPr/>
          </p:nvSpPr>
          <p:spPr bwMode="auto">
            <a:xfrm>
              <a:off x="13716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dirty="0">
                  <a:solidFill>
                    <a:schemeClr val="bg1"/>
                  </a:solidFill>
                  <a:latin typeface="Times New Roman"/>
                  <a:ea typeface="Times New Roman"/>
                </a:rPr>
                <a:t>9</a:t>
              </a:r>
              <a:endParaRPr lang="be-BY" sz="1200" dirty="0">
                <a:solidFill>
                  <a:schemeClr val="bg1"/>
                </a:solidFill>
                <a:latin typeface="Times New Roman"/>
                <a:ea typeface="Times New Roman"/>
              </a:endParaRPr>
            </a:p>
          </p:txBody>
        </p:sp>
        <p:sp>
          <p:nvSpPr>
            <p:cNvPr id="51" name="Oval 1576"/>
            <p:cNvSpPr>
              <a:spLocks noChangeArrowheads="1"/>
            </p:cNvSpPr>
            <p:nvPr/>
          </p:nvSpPr>
          <p:spPr bwMode="auto">
            <a:xfrm>
              <a:off x="342900" y="1714500"/>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8</a:t>
              </a:r>
              <a:endParaRPr lang="be-BY" sz="1200" dirty="0">
                <a:latin typeface="Times New Roman"/>
                <a:ea typeface="Times New Roman"/>
              </a:endParaRPr>
            </a:p>
          </p:txBody>
        </p:sp>
        <p:sp>
          <p:nvSpPr>
            <p:cNvPr id="52" name="Oval 1577"/>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0</a:t>
              </a:r>
              <a:endParaRPr lang="be-BY" sz="1200" dirty="0">
                <a:solidFill>
                  <a:schemeClr val="bg1"/>
                </a:solidFill>
                <a:latin typeface="Times New Roman"/>
                <a:ea typeface="Times New Roman"/>
              </a:endParaRPr>
            </a:p>
          </p:txBody>
        </p:sp>
        <p:sp>
          <p:nvSpPr>
            <p:cNvPr id="53" name="Oval 1578"/>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dirty="0">
                  <a:solidFill>
                    <a:schemeClr val="bg1"/>
                  </a:solidFill>
                  <a:latin typeface="Times New Roman"/>
                  <a:ea typeface="Times New Roman"/>
                </a:rPr>
                <a:t>4</a:t>
              </a:r>
              <a:endParaRPr lang="be-BY" sz="1200" dirty="0">
                <a:solidFill>
                  <a:schemeClr val="bg1"/>
                </a:solidFill>
                <a:latin typeface="Times New Roman"/>
                <a:ea typeface="Times New Roman"/>
              </a:endParaRPr>
            </a:p>
          </p:txBody>
        </p:sp>
        <p:sp>
          <p:nvSpPr>
            <p:cNvPr id="54" name="Oval 1579"/>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dirty="0">
                  <a:solidFill>
                    <a:schemeClr val="bg1"/>
                  </a:solidFill>
                  <a:latin typeface="Times New Roman"/>
                  <a:ea typeface="Times New Roman"/>
                </a:rPr>
                <a:t>6</a:t>
              </a:r>
              <a:endParaRPr lang="be-BY" sz="1200" dirty="0">
                <a:solidFill>
                  <a:schemeClr val="bg1"/>
                </a:solidFill>
                <a:latin typeface="Times New Roman"/>
                <a:ea typeface="Times New Roman"/>
              </a:endParaRPr>
            </a:p>
          </p:txBody>
        </p:sp>
        <p:cxnSp>
          <p:nvCxnSpPr>
            <p:cNvPr id="55" name="Line 1580"/>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6" name="Line 1581"/>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7" name="Line 1582"/>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8" name="AutoShape 1583"/>
            <p:cNvCxnSpPr>
              <a:cxnSpLocks noChangeShapeType="1"/>
              <a:stCxn id="50" idx="5"/>
              <a:endCxn id="53"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9" name="Oval 1584"/>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dirty="0">
                  <a:solidFill>
                    <a:schemeClr val="bg1"/>
                  </a:solidFill>
                  <a:latin typeface="Times New Roman"/>
                  <a:ea typeface="Times New Roman"/>
                </a:rPr>
                <a:t>5</a:t>
              </a:r>
              <a:endParaRPr lang="be-BY" sz="1200" dirty="0">
                <a:solidFill>
                  <a:schemeClr val="bg1"/>
                </a:solidFill>
                <a:latin typeface="Times New Roman"/>
                <a:ea typeface="Times New Roman"/>
              </a:endParaRPr>
            </a:p>
          </p:txBody>
        </p:sp>
        <p:cxnSp>
          <p:nvCxnSpPr>
            <p:cNvPr id="60" name="AutoShape 1585"/>
            <p:cNvCxnSpPr>
              <a:cxnSpLocks noChangeShapeType="1"/>
              <a:stCxn id="53" idx="6"/>
              <a:endCxn id="52"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1" name="AutoShape 1586"/>
            <p:cNvCxnSpPr>
              <a:cxnSpLocks noChangeShapeType="1"/>
              <a:stCxn id="52" idx="6"/>
              <a:endCxn id="59"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2" name="AutoShape 1587"/>
            <p:cNvCxnSpPr>
              <a:cxnSpLocks noChangeShapeType="1"/>
              <a:stCxn id="54" idx="6"/>
              <a:endCxn id="59"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3" name="Oval 1588"/>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1</a:t>
              </a:r>
              <a:endParaRPr lang="be-BY" sz="1200" dirty="0">
                <a:solidFill>
                  <a:schemeClr val="bg1"/>
                </a:solidFill>
                <a:latin typeface="Times New Roman"/>
                <a:ea typeface="Times New Roman"/>
              </a:endParaRPr>
            </a:p>
          </p:txBody>
        </p:sp>
        <p:sp>
          <p:nvSpPr>
            <p:cNvPr id="64" name="Oval 1589"/>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2</a:t>
              </a:r>
              <a:endParaRPr lang="be-BY" sz="1200" dirty="0">
                <a:solidFill>
                  <a:schemeClr val="bg1"/>
                </a:solidFill>
                <a:latin typeface="Times New Roman"/>
                <a:ea typeface="Times New Roman"/>
              </a:endParaRPr>
            </a:p>
          </p:txBody>
        </p:sp>
        <p:cxnSp>
          <p:nvCxnSpPr>
            <p:cNvPr id="65" name="AutoShape 1590"/>
            <p:cNvCxnSpPr>
              <a:cxnSpLocks noChangeShapeType="1"/>
              <a:stCxn id="52" idx="4"/>
              <a:endCxn id="63"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6" name="AutoShape 1591"/>
            <p:cNvCxnSpPr>
              <a:cxnSpLocks noChangeShapeType="1"/>
              <a:stCxn id="63" idx="4"/>
              <a:endCxn id="64"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7" name="AutoShape 1592"/>
            <p:cNvCxnSpPr>
              <a:cxnSpLocks noChangeShapeType="1"/>
              <a:stCxn id="64" idx="6"/>
              <a:endCxn id="59"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8" name="AutoShape 1593"/>
            <p:cNvCxnSpPr>
              <a:cxnSpLocks noChangeShapeType="1"/>
              <a:endCxn id="64"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9" name="AutoShape 1594"/>
            <p:cNvCxnSpPr>
              <a:cxnSpLocks noChangeShapeType="1"/>
              <a:stCxn id="51" idx="6"/>
              <a:endCxn id="53"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0" name="Oval 1595"/>
            <p:cNvSpPr>
              <a:spLocks noChangeArrowheads="1"/>
            </p:cNvSpPr>
            <p:nvPr/>
          </p:nvSpPr>
          <p:spPr bwMode="auto">
            <a:xfrm>
              <a:off x="4000500" y="1143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3</a:t>
              </a:r>
              <a:endParaRPr lang="be-BY" sz="1200" dirty="0">
                <a:solidFill>
                  <a:schemeClr val="bg1"/>
                </a:solidFill>
                <a:latin typeface="Times New Roman"/>
                <a:ea typeface="Times New Roman"/>
              </a:endParaRPr>
            </a:p>
          </p:txBody>
        </p:sp>
        <p:cxnSp>
          <p:nvCxnSpPr>
            <p:cNvPr id="71" name="AutoShape 1596"/>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2" name="Oval 1597"/>
            <p:cNvSpPr>
              <a:spLocks noChangeArrowheads="1"/>
            </p:cNvSpPr>
            <p:nvPr/>
          </p:nvSpPr>
          <p:spPr bwMode="auto">
            <a:xfrm>
              <a:off x="4686300" y="5715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ru-RU" b="1" dirty="0">
                  <a:solidFill>
                    <a:schemeClr val="bg1"/>
                  </a:solidFill>
                  <a:latin typeface="Times New Roman"/>
                  <a:ea typeface="Times New Roman"/>
                </a:rPr>
                <a:t>7</a:t>
              </a:r>
              <a:endParaRPr lang="be-BY" sz="1200" dirty="0">
                <a:solidFill>
                  <a:schemeClr val="bg1"/>
                </a:solidFill>
                <a:latin typeface="Times New Roman"/>
                <a:ea typeface="Times New Roman"/>
              </a:endParaRPr>
            </a:p>
          </p:txBody>
        </p:sp>
        <p:sp>
          <p:nvSpPr>
            <p:cNvPr id="73" name="Text Box 1598"/>
            <p:cNvSpPr txBox="1">
              <a:spLocks noChangeArrowheads="1"/>
            </p:cNvSpPr>
            <p:nvPr/>
          </p:nvSpPr>
          <p:spPr bwMode="auto">
            <a:xfrm>
              <a:off x="3314700" y="1143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1/8</a:t>
              </a:r>
              <a:endParaRPr lang="be-BY" sz="1200">
                <a:latin typeface="Times New Roman"/>
                <a:ea typeface="Times New Roman"/>
              </a:endParaRPr>
            </a:p>
          </p:txBody>
        </p:sp>
        <p:sp>
          <p:nvSpPr>
            <p:cNvPr id="74" name="Rectangle 1599"/>
            <p:cNvSpPr>
              <a:spLocks noChangeArrowheads="1"/>
            </p:cNvSpPr>
            <p:nvPr/>
          </p:nvSpPr>
          <p:spPr bwMode="auto">
            <a:xfrm>
              <a:off x="27432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2</a:t>
              </a:r>
              <a:endParaRPr lang="be-BY" sz="1200">
                <a:latin typeface="Times New Roman"/>
                <a:ea typeface="Times New Roman"/>
              </a:endParaRPr>
            </a:p>
          </p:txBody>
        </p:sp>
        <p:sp>
          <p:nvSpPr>
            <p:cNvPr id="75" name="Text Box 1600"/>
            <p:cNvSpPr txBox="1">
              <a:spLocks noChangeArrowheads="1"/>
            </p:cNvSpPr>
            <p:nvPr/>
          </p:nvSpPr>
          <p:spPr bwMode="auto">
            <a:xfrm>
              <a:off x="3086100" y="2286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2/7</a:t>
              </a:r>
              <a:endParaRPr lang="be-BY" sz="1200">
                <a:latin typeface="Times New Roman"/>
                <a:ea typeface="Times New Roman"/>
              </a:endParaRPr>
            </a:p>
          </p:txBody>
        </p:sp>
        <p:sp>
          <p:nvSpPr>
            <p:cNvPr id="76" name="Text Box 1601"/>
            <p:cNvSpPr txBox="1">
              <a:spLocks noChangeArrowheads="1"/>
            </p:cNvSpPr>
            <p:nvPr/>
          </p:nvSpPr>
          <p:spPr bwMode="auto">
            <a:xfrm>
              <a:off x="4229100" y="3429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3/6</a:t>
              </a:r>
              <a:endParaRPr lang="be-BY" sz="1200">
                <a:latin typeface="Times New Roman"/>
                <a:ea typeface="Times New Roman"/>
              </a:endParaRPr>
            </a:p>
          </p:txBody>
        </p:sp>
        <p:sp>
          <p:nvSpPr>
            <p:cNvPr id="77" name="Text Box 1602"/>
            <p:cNvSpPr txBox="1">
              <a:spLocks noChangeArrowheads="1"/>
            </p:cNvSpPr>
            <p:nvPr/>
          </p:nvSpPr>
          <p:spPr bwMode="auto">
            <a:xfrm>
              <a:off x="5029199" y="2400300"/>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4/5</a:t>
              </a:r>
              <a:endParaRPr lang="be-BY" sz="1200" dirty="0">
                <a:latin typeface="Times New Roman"/>
                <a:ea typeface="Times New Roman"/>
              </a:endParaRPr>
            </a:p>
          </p:txBody>
        </p:sp>
        <p:sp>
          <p:nvSpPr>
            <p:cNvPr id="78" name="Rectangle 1603"/>
            <p:cNvSpPr>
              <a:spLocks noChangeArrowheads="1"/>
            </p:cNvSpPr>
            <p:nvPr/>
          </p:nvSpPr>
          <p:spPr bwMode="auto">
            <a:xfrm>
              <a:off x="30861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5</a:t>
              </a:r>
              <a:endParaRPr lang="be-BY" sz="1200">
                <a:latin typeface="Times New Roman"/>
                <a:ea typeface="Times New Roman"/>
              </a:endParaRPr>
            </a:p>
          </p:txBody>
        </p:sp>
        <p:sp>
          <p:nvSpPr>
            <p:cNvPr id="79" name="Rectangle 1604"/>
            <p:cNvSpPr>
              <a:spLocks noChangeArrowheads="1"/>
            </p:cNvSpPr>
            <p:nvPr/>
          </p:nvSpPr>
          <p:spPr bwMode="auto">
            <a:xfrm>
              <a:off x="2400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1</a:t>
              </a:r>
              <a:endParaRPr lang="be-BY" sz="1200">
                <a:latin typeface="Times New Roman"/>
                <a:ea typeface="Times New Roman"/>
              </a:endParaRPr>
            </a:p>
          </p:txBody>
        </p:sp>
        <p:sp>
          <p:nvSpPr>
            <p:cNvPr id="80" name="Rectangle 1605"/>
            <p:cNvSpPr>
              <a:spLocks noChangeArrowheads="1"/>
            </p:cNvSpPr>
            <p:nvPr/>
          </p:nvSpPr>
          <p:spPr bwMode="auto">
            <a:xfrm>
              <a:off x="2057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0</a:t>
              </a:r>
              <a:endParaRPr lang="be-BY" sz="1200">
                <a:latin typeface="Times New Roman"/>
                <a:ea typeface="Times New Roman"/>
              </a:endParaRPr>
            </a:p>
          </p:txBody>
        </p:sp>
        <p:sp>
          <p:nvSpPr>
            <p:cNvPr id="81" name="Text Box 1606"/>
            <p:cNvSpPr txBox="1">
              <a:spLocks noChangeArrowheads="1"/>
            </p:cNvSpPr>
            <p:nvPr/>
          </p:nvSpPr>
          <p:spPr bwMode="auto">
            <a:xfrm>
              <a:off x="3314698" y="0"/>
              <a:ext cx="679753"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9/14</a:t>
              </a:r>
              <a:endParaRPr lang="be-BY" sz="1200" dirty="0">
                <a:latin typeface="Times New Roman"/>
                <a:ea typeface="Times New Roman"/>
              </a:endParaRPr>
            </a:p>
          </p:txBody>
        </p:sp>
        <p:sp>
          <p:nvSpPr>
            <p:cNvPr id="82" name="Text Box 1607"/>
            <p:cNvSpPr txBox="1">
              <a:spLocks noChangeArrowheads="1"/>
            </p:cNvSpPr>
            <p:nvPr/>
          </p:nvSpPr>
          <p:spPr bwMode="auto">
            <a:xfrm>
              <a:off x="2057400" y="1524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10/13</a:t>
              </a:r>
              <a:endParaRPr lang="be-BY" sz="1200">
                <a:latin typeface="Times New Roman"/>
                <a:ea typeface="Times New Roman"/>
              </a:endParaRPr>
            </a:p>
          </p:txBody>
        </p:sp>
        <p:sp>
          <p:nvSpPr>
            <p:cNvPr id="83" name="Text Box 1608"/>
            <p:cNvSpPr txBox="1">
              <a:spLocks noChangeArrowheads="1"/>
            </p:cNvSpPr>
            <p:nvPr/>
          </p:nvSpPr>
          <p:spPr bwMode="auto">
            <a:xfrm>
              <a:off x="1943100" y="27432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11/12</a:t>
              </a:r>
              <a:endParaRPr lang="be-BY" sz="1200">
                <a:latin typeface="Times New Roman"/>
                <a:ea typeface="Times New Roman"/>
              </a:endParaRPr>
            </a:p>
          </p:txBody>
        </p:sp>
        <p:sp>
          <p:nvSpPr>
            <p:cNvPr id="84" name="Rectangle 1609"/>
            <p:cNvSpPr>
              <a:spLocks noChangeArrowheads="1"/>
            </p:cNvSpPr>
            <p:nvPr/>
          </p:nvSpPr>
          <p:spPr bwMode="auto">
            <a:xfrm>
              <a:off x="1714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4</a:t>
              </a:r>
              <a:endParaRPr lang="be-BY" sz="1200">
                <a:latin typeface="Times New Roman"/>
                <a:ea typeface="Times New Roman"/>
              </a:endParaRPr>
            </a:p>
          </p:txBody>
        </p:sp>
        <p:sp>
          <p:nvSpPr>
            <p:cNvPr id="85" name="Rectangle 1610"/>
            <p:cNvSpPr>
              <a:spLocks noChangeArrowheads="1"/>
            </p:cNvSpPr>
            <p:nvPr/>
          </p:nvSpPr>
          <p:spPr bwMode="auto">
            <a:xfrm>
              <a:off x="1371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6</a:t>
              </a:r>
              <a:endParaRPr lang="be-BY" sz="1200">
                <a:latin typeface="Times New Roman"/>
                <a:ea typeface="Times New Roman"/>
              </a:endParaRPr>
            </a:p>
          </p:txBody>
        </p:sp>
        <p:sp>
          <p:nvSpPr>
            <p:cNvPr id="86" name="Rectangle 1611"/>
            <p:cNvSpPr>
              <a:spLocks noChangeArrowheads="1"/>
            </p:cNvSpPr>
            <p:nvPr/>
          </p:nvSpPr>
          <p:spPr bwMode="auto">
            <a:xfrm>
              <a:off x="10287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3</a:t>
              </a:r>
              <a:endParaRPr lang="be-BY" sz="1200">
                <a:latin typeface="Times New Roman"/>
                <a:ea typeface="Times New Roman"/>
              </a:endParaRPr>
            </a:p>
          </p:txBody>
        </p:sp>
        <p:sp>
          <p:nvSpPr>
            <p:cNvPr id="87" name="Text Box 1612"/>
            <p:cNvSpPr txBox="1">
              <a:spLocks noChangeArrowheads="1"/>
            </p:cNvSpPr>
            <p:nvPr/>
          </p:nvSpPr>
          <p:spPr bwMode="auto">
            <a:xfrm>
              <a:off x="4800600" y="1524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dirty="0">
                  <a:latin typeface="Times New Roman"/>
                  <a:ea typeface="Times New Roman"/>
                </a:rPr>
                <a:t>15/16</a:t>
              </a:r>
              <a:endParaRPr lang="be-BY" sz="1200" dirty="0">
                <a:latin typeface="Times New Roman"/>
                <a:ea typeface="Times New Roman"/>
              </a:endParaRPr>
            </a:p>
          </p:txBody>
        </p:sp>
        <p:sp>
          <p:nvSpPr>
            <p:cNvPr id="88" name="Rectangle 1613"/>
            <p:cNvSpPr>
              <a:spLocks noChangeArrowheads="1"/>
            </p:cNvSpPr>
            <p:nvPr/>
          </p:nvSpPr>
          <p:spPr bwMode="auto">
            <a:xfrm>
              <a:off x="6858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7</a:t>
              </a:r>
              <a:endParaRPr lang="be-BY" sz="1200">
                <a:latin typeface="Times New Roman"/>
                <a:ea typeface="Times New Roman"/>
              </a:endParaRPr>
            </a:p>
          </p:txBody>
        </p:sp>
        <p:sp>
          <p:nvSpPr>
            <p:cNvPr id="89" name="Text Box 1614"/>
            <p:cNvSpPr txBox="1">
              <a:spLocks noChangeArrowheads="1"/>
            </p:cNvSpPr>
            <p:nvPr/>
          </p:nvSpPr>
          <p:spPr bwMode="auto">
            <a:xfrm>
              <a:off x="228600" y="22860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17/20</a:t>
              </a:r>
              <a:endParaRPr lang="be-BY" sz="1200">
                <a:latin typeface="Times New Roman"/>
                <a:ea typeface="Times New Roman"/>
              </a:endParaRPr>
            </a:p>
          </p:txBody>
        </p:sp>
        <p:sp>
          <p:nvSpPr>
            <p:cNvPr id="90" name="Text Box 1615"/>
            <p:cNvSpPr txBox="1">
              <a:spLocks noChangeArrowheads="1"/>
            </p:cNvSpPr>
            <p:nvPr/>
          </p:nvSpPr>
          <p:spPr bwMode="auto">
            <a:xfrm>
              <a:off x="571500" y="3429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400" b="1">
                  <a:latin typeface="Times New Roman"/>
                  <a:ea typeface="Times New Roman"/>
                </a:rPr>
                <a:t>18/19</a:t>
              </a:r>
              <a:endParaRPr lang="be-BY" sz="1200">
                <a:latin typeface="Times New Roman"/>
                <a:ea typeface="Times New Roman"/>
              </a:endParaRPr>
            </a:p>
          </p:txBody>
        </p:sp>
        <p:sp>
          <p:nvSpPr>
            <p:cNvPr id="91" name="Rectangle 1616"/>
            <p:cNvSpPr>
              <a:spLocks noChangeArrowheads="1"/>
            </p:cNvSpPr>
            <p:nvPr/>
          </p:nvSpPr>
          <p:spPr bwMode="auto">
            <a:xfrm>
              <a:off x="342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9</a:t>
              </a:r>
              <a:endParaRPr lang="be-BY" sz="1200">
                <a:latin typeface="Times New Roman"/>
                <a:ea typeface="Times New Roman"/>
              </a:endParaRPr>
            </a:p>
          </p:txBody>
        </p:sp>
        <p:sp>
          <p:nvSpPr>
            <p:cNvPr id="92" name="Rectangle 1617"/>
            <p:cNvSpPr>
              <a:spLocks noChangeArrowheads="1"/>
            </p:cNvSpPr>
            <p:nvPr/>
          </p:nvSpPr>
          <p:spPr bwMode="auto">
            <a:xfrm>
              <a:off x="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8</a:t>
              </a:r>
              <a:endParaRPr lang="be-BY" sz="1200">
                <a:latin typeface="Times New Roman"/>
                <a:ea typeface="Times New Roman"/>
              </a:endParaRPr>
            </a:p>
          </p:txBody>
        </p:sp>
      </p:grpSp>
      <p:grpSp>
        <p:nvGrpSpPr>
          <p:cNvPr id="93" name="Полотно 1618"/>
          <p:cNvGrpSpPr/>
          <p:nvPr/>
        </p:nvGrpSpPr>
        <p:grpSpPr>
          <a:xfrm>
            <a:off x="6888088" y="1"/>
            <a:ext cx="4358664" cy="6834393"/>
            <a:chOff x="0" y="0"/>
            <a:chExt cx="5600700" cy="8458200"/>
          </a:xfrm>
        </p:grpSpPr>
        <p:sp>
          <p:nvSpPr>
            <p:cNvPr id="94" name="Прямоугольник 93"/>
            <p:cNvSpPr/>
            <p:nvPr/>
          </p:nvSpPr>
          <p:spPr>
            <a:xfrm>
              <a:off x="0" y="0"/>
              <a:ext cx="5600700" cy="8458200"/>
            </a:xfrm>
            <a:prstGeom prst="rect">
              <a:avLst/>
            </a:prstGeom>
            <a:noFill/>
            <a:ln>
              <a:noFill/>
            </a:ln>
          </p:spPr>
        </p:sp>
        <p:sp>
          <p:nvSpPr>
            <p:cNvPr id="95" name="Oval 1621"/>
            <p:cNvSpPr>
              <a:spLocks noChangeArrowheads="1"/>
            </p:cNvSpPr>
            <p:nvPr/>
          </p:nvSpPr>
          <p:spPr bwMode="auto">
            <a:xfrm>
              <a:off x="2057400" y="114300"/>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8</a:t>
              </a:r>
              <a:endParaRPr lang="be-BY" sz="1200" dirty="0">
                <a:latin typeface="Times New Roman"/>
                <a:ea typeface="Times New Roman"/>
              </a:endParaRPr>
            </a:p>
          </p:txBody>
        </p:sp>
        <p:sp>
          <p:nvSpPr>
            <p:cNvPr id="96" name="Oval 1663"/>
            <p:cNvSpPr>
              <a:spLocks noChangeArrowheads="1"/>
            </p:cNvSpPr>
            <p:nvPr/>
          </p:nvSpPr>
          <p:spPr bwMode="auto">
            <a:xfrm>
              <a:off x="2057400" y="914400"/>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9</a:t>
              </a:r>
              <a:endParaRPr lang="be-BY" sz="1200" dirty="0">
                <a:latin typeface="Times New Roman"/>
                <a:ea typeface="Times New Roman"/>
              </a:endParaRPr>
            </a:p>
          </p:txBody>
        </p:sp>
        <p:sp>
          <p:nvSpPr>
            <p:cNvPr id="97" name="Oval 1664"/>
            <p:cNvSpPr>
              <a:spLocks noChangeArrowheads="1"/>
            </p:cNvSpPr>
            <p:nvPr/>
          </p:nvSpPr>
          <p:spPr bwMode="auto">
            <a:xfrm>
              <a:off x="2057400" y="1713865"/>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7</a:t>
              </a:r>
              <a:endParaRPr lang="be-BY" sz="1200" dirty="0">
                <a:latin typeface="Times New Roman"/>
                <a:ea typeface="Times New Roman"/>
              </a:endParaRPr>
            </a:p>
          </p:txBody>
        </p:sp>
        <p:sp>
          <p:nvSpPr>
            <p:cNvPr id="98" name="Oval 1665"/>
            <p:cNvSpPr>
              <a:spLocks noChangeArrowheads="1"/>
            </p:cNvSpPr>
            <p:nvPr/>
          </p:nvSpPr>
          <p:spPr bwMode="auto">
            <a:xfrm>
              <a:off x="2056765" y="2513965"/>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3</a:t>
              </a:r>
              <a:endParaRPr lang="be-BY" sz="1200" dirty="0">
                <a:latin typeface="Times New Roman"/>
                <a:ea typeface="Times New Roman"/>
              </a:endParaRPr>
            </a:p>
          </p:txBody>
        </p:sp>
        <p:sp>
          <p:nvSpPr>
            <p:cNvPr id="99" name="Oval 1666"/>
            <p:cNvSpPr>
              <a:spLocks noChangeArrowheads="1"/>
            </p:cNvSpPr>
            <p:nvPr/>
          </p:nvSpPr>
          <p:spPr bwMode="auto">
            <a:xfrm>
              <a:off x="2057400" y="3428365"/>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6</a:t>
              </a:r>
              <a:endParaRPr lang="be-BY" sz="1200" dirty="0">
                <a:latin typeface="Times New Roman"/>
                <a:ea typeface="Times New Roman"/>
              </a:endParaRPr>
            </a:p>
          </p:txBody>
        </p:sp>
        <p:sp>
          <p:nvSpPr>
            <p:cNvPr id="100" name="Oval 1667"/>
            <p:cNvSpPr>
              <a:spLocks noChangeArrowheads="1"/>
            </p:cNvSpPr>
            <p:nvPr/>
          </p:nvSpPr>
          <p:spPr bwMode="auto">
            <a:xfrm>
              <a:off x="2057400" y="4343400"/>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4</a:t>
              </a:r>
              <a:endParaRPr lang="be-BY" sz="1200" dirty="0">
                <a:latin typeface="Times New Roman"/>
                <a:ea typeface="Times New Roman"/>
              </a:endParaRPr>
            </a:p>
          </p:txBody>
        </p:sp>
        <p:sp>
          <p:nvSpPr>
            <p:cNvPr id="101" name="Oval 1668"/>
            <p:cNvSpPr>
              <a:spLocks noChangeArrowheads="1"/>
            </p:cNvSpPr>
            <p:nvPr/>
          </p:nvSpPr>
          <p:spPr bwMode="auto">
            <a:xfrm>
              <a:off x="2057400" y="5257165"/>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0</a:t>
              </a:r>
              <a:endParaRPr lang="be-BY" sz="1200" dirty="0">
                <a:solidFill>
                  <a:schemeClr val="bg1"/>
                </a:solidFill>
                <a:latin typeface="Times New Roman"/>
                <a:ea typeface="Times New Roman"/>
              </a:endParaRPr>
            </a:p>
          </p:txBody>
        </p:sp>
        <p:sp>
          <p:nvSpPr>
            <p:cNvPr id="102" name="Oval 1669"/>
            <p:cNvSpPr>
              <a:spLocks noChangeArrowheads="1"/>
            </p:cNvSpPr>
            <p:nvPr/>
          </p:nvSpPr>
          <p:spPr bwMode="auto">
            <a:xfrm>
              <a:off x="2057400" y="6171565"/>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1</a:t>
              </a:r>
              <a:endParaRPr lang="be-BY" sz="1200" dirty="0">
                <a:solidFill>
                  <a:schemeClr val="bg1"/>
                </a:solidFill>
                <a:latin typeface="Times New Roman"/>
                <a:ea typeface="Times New Roman"/>
              </a:endParaRPr>
            </a:p>
          </p:txBody>
        </p:sp>
        <p:sp>
          <p:nvSpPr>
            <p:cNvPr id="103" name="Rectangle 1644"/>
            <p:cNvSpPr>
              <a:spLocks noChangeArrowheads="1"/>
            </p:cNvSpPr>
            <p:nvPr/>
          </p:nvSpPr>
          <p:spPr bwMode="auto">
            <a:xfrm>
              <a:off x="342900" y="29718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2</a:t>
              </a:r>
              <a:endParaRPr lang="be-BY" sz="1200">
                <a:latin typeface="Times New Roman"/>
                <a:ea typeface="Times New Roman"/>
              </a:endParaRPr>
            </a:p>
          </p:txBody>
        </p:sp>
        <p:sp>
          <p:nvSpPr>
            <p:cNvPr id="104" name="Rectangle 1648"/>
            <p:cNvSpPr>
              <a:spLocks noChangeArrowheads="1"/>
            </p:cNvSpPr>
            <p:nvPr/>
          </p:nvSpPr>
          <p:spPr bwMode="auto">
            <a:xfrm>
              <a:off x="342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5</a:t>
              </a:r>
              <a:endParaRPr lang="be-BY" sz="1200">
                <a:latin typeface="Times New Roman"/>
                <a:ea typeface="Times New Roman"/>
              </a:endParaRPr>
            </a:p>
          </p:txBody>
        </p:sp>
        <p:sp>
          <p:nvSpPr>
            <p:cNvPr id="105" name="Rectangle 1649"/>
            <p:cNvSpPr>
              <a:spLocks noChangeArrowheads="1"/>
            </p:cNvSpPr>
            <p:nvPr/>
          </p:nvSpPr>
          <p:spPr bwMode="auto">
            <a:xfrm>
              <a:off x="342900" y="26289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1</a:t>
              </a:r>
              <a:endParaRPr lang="be-BY" sz="1200">
                <a:latin typeface="Times New Roman"/>
                <a:ea typeface="Times New Roman"/>
              </a:endParaRPr>
            </a:p>
          </p:txBody>
        </p:sp>
        <p:sp>
          <p:nvSpPr>
            <p:cNvPr id="106" name="Rectangle 1650"/>
            <p:cNvSpPr>
              <a:spLocks noChangeArrowheads="1"/>
            </p:cNvSpPr>
            <p:nvPr/>
          </p:nvSpPr>
          <p:spPr bwMode="auto">
            <a:xfrm>
              <a:off x="342900" y="22860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0</a:t>
              </a:r>
              <a:endParaRPr lang="be-BY" sz="1200">
                <a:latin typeface="Times New Roman"/>
                <a:ea typeface="Times New Roman"/>
              </a:endParaRPr>
            </a:p>
          </p:txBody>
        </p:sp>
        <p:sp>
          <p:nvSpPr>
            <p:cNvPr id="107" name="Rectangle 1654"/>
            <p:cNvSpPr>
              <a:spLocks noChangeArrowheads="1"/>
            </p:cNvSpPr>
            <p:nvPr/>
          </p:nvSpPr>
          <p:spPr bwMode="auto">
            <a:xfrm>
              <a:off x="342900" y="19431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4</a:t>
              </a:r>
              <a:endParaRPr lang="be-BY" sz="1200">
                <a:latin typeface="Times New Roman"/>
                <a:ea typeface="Times New Roman"/>
              </a:endParaRPr>
            </a:p>
          </p:txBody>
        </p:sp>
        <p:sp>
          <p:nvSpPr>
            <p:cNvPr id="108" name="Rectangle 1655"/>
            <p:cNvSpPr>
              <a:spLocks noChangeArrowheads="1"/>
            </p:cNvSpPr>
            <p:nvPr/>
          </p:nvSpPr>
          <p:spPr bwMode="auto">
            <a:xfrm>
              <a:off x="342900" y="16002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6</a:t>
              </a:r>
              <a:endParaRPr lang="be-BY" sz="1200">
                <a:latin typeface="Times New Roman"/>
                <a:ea typeface="Times New Roman"/>
              </a:endParaRPr>
            </a:p>
          </p:txBody>
        </p:sp>
        <p:sp>
          <p:nvSpPr>
            <p:cNvPr id="109" name="Rectangle 1656"/>
            <p:cNvSpPr>
              <a:spLocks noChangeArrowheads="1"/>
            </p:cNvSpPr>
            <p:nvPr/>
          </p:nvSpPr>
          <p:spPr bwMode="auto">
            <a:xfrm>
              <a:off x="342900" y="12573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3</a:t>
              </a:r>
              <a:endParaRPr lang="be-BY" sz="1200">
                <a:latin typeface="Times New Roman"/>
                <a:ea typeface="Times New Roman"/>
              </a:endParaRPr>
            </a:p>
          </p:txBody>
        </p:sp>
        <p:sp>
          <p:nvSpPr>
            <p:cNvPr id="110" name="Rectangle 1658"/>
            <p:cNvSpPr>
              <a:spLocks noChangeArrowheads="1"/>
            </p:cNvSpPr>
            <p:nvPr/>
          </p:nvSpPr>
          <p:spPr bwMode="auto">
            <a:xfrm>
              <a:off x="342900" y="9144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7</a:t>
              </a:r>
              <a:endParaRPr lang="be-BY" sz="1200">
                <a:latin typeface="Times New Roman"/>
                <a:ea typeface="Times New Roman"/>
              </a:endParaRPr>
            </a:p>
          </p:txBody>
        </p:sp>
        <p:sp>
          <p:nvSpPr>
            <p:cNvPr id="111" name="Rectangle 1661"/>
            <p:cNvSpPr>
              <a:spLocks noChangeArrowheads="1"/>
            </p:cNvSpPr>
            <p:nvPr/>
          </p:nvSpPr>
          <p:spPr bwMode="auto">
            <a:xfrm>
              <a:off x="342900" y="5715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9</a:t>
              </a:r>
              <a:endParaRPr lang="be-BY" sz="1200">
                <a:latin typeface="Times New Roman"/>
                <a:ea typeface="Times New Roman"/>
              </a:endParaRPr>
            </a:p>
          </p:txBody>
        </p:sp>
        <p:sp>
          <p:nvSpPr>
            <p:cNvPr id="112" name="Rectangle 1662"/>
            <p:cNvSpPr>
              <a:spLocks noChangeArrowheads="1"/>
            </p:cNvSpPr>
            <p:nvPr/>
          </p:nvSpPr>
          <p:spPr bwMode="auto">
            <a:xfrm>
              <a:off x="342900" y="162560"/>
              <a:ext cx="342900" cy="4089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a:latin typeface="Times New Roman"/>
                  <a:ea typeface="Times New Roman"/>
                </a:rPr>
                <a:t>8</a:t>
              </a:r>
              <a:endParaRPr lang="be-BY" sz="1200">
                <a:latin typeface="Times New Roman"/>
                <a:ea typeface="Times New Roman"/>
              </a:endParaRPr>
            </a:p>
          </p:txBody>
        </p:sp>
        <p:sp>
          <p:nvSpPr>
            <p:cNvPr id="113" name="Oval 1670"/>
            <p:cNvSpPr>
              <a:spLocks noChangeArrowheads="1"/>
            </p:cNvSpPr>
            <p:nvPr/>
          </p:nvSpPr>
          <p:spPr bwMode="auto">
            <a:xfrm>
              <a:off x="2057400" y="7657465"/>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5</a:t>
              </a:r>
              <a:endParaRPr lang="be-BY" sz="1200" dirty="0">
                <a:solidFill>
                  <a:schemeClr val="bg1"/>
                </a:solidFill>
                <a:latin typeface="Times New Roman"/>
                <a:ea typeface="Times New Roman"/>
              </a:endParaRPr>
            </a:p>
          </p:txBody>
        </p:sp>
        <p:cxnSp>
          <p:nvCxnSpPr>
            <p:cNvPr id="114" name="AutoShape 1671"/>
            <p:cNvCxnSpPr>
              <a:cxnSpLocks noChangeShapeType="1"/>
              <a:stCxn id="95" idx="4"/>
              <a:endCxn id="96" idx="0"/>
            </p:cNvCxnSpPr>
            <p:nvPr/>
          </p:nvCxnSpPr>
          <p:spPr bwMode="auto">
            <a:xfrm>
              <a:off x="2286635" y="586105"/>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5" name="AutoShape 1672"/>
            <p:cNvCxnSpPr>
              <a:cxnSpLocks noChangeShapeType="1"/>
            </p:cNvCxnSpPr>
            <p:nvPr/>
          </p:nvCxnSpPr>
          <p:spPr bwMode="auto">
            <a:xfrm>
              <a:off x="2514600" y="342900"/>
              <a:ext cx="635" cy="4229100"/>
            </a:xfrm>
            <a:prstGeom prst="curvedConnector3">
              <a:avLst>
                <a:gd name="adj1" fmla="val 221200000"/>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6" name="AutoShape 1674"/>
            <p:cNvCxnSpPr>
              <a:cxnSpLocks noChangeShapeType="1"/>
              <a:stCxn id="96" idx="6"/>
              <a:endCxn id="100" idx="6"/>
            </p:cNvCxnSpPr>
            <p:nvPr/>
          </p:nvCxnSpPr>
          <p:spPr bwMode="auto">
            <a:xfrm>
              <a:off x="2529205" y="1143635"/>
              <a:ext cx="635" cy="3429000"/>
            </a:xfrm>
            <a:prstGeom prst="curvedConnector3">
              <a:avLst>
                <a:gd name="adj1" fmla="val 33700000"/>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7" name="AutoShape 1675"/>
            <p:cNvCxnSpPr>
              <a:cxnSpLocks noChangeShapeType="1"/>
              <a:stCxn id="96" idx="2"/>
              <a:endCxn id="99" idx="2"/>
            </p:cNvCxnSpPr>
            <p:nvPr/>
          </p:nvCxnSpPr>
          <p:spPr bwMode="auto">
            <a:xfrm rot="10800000" flipH="1" flipV="1">
              <a:off x="2043430" y="1143635"/>
              <a:ext cx="635" cy="2513965"/>
            </a:xfrm>
            <a:prstGeom prst="curvedConnector3">
              <a:avLst>
                <a:gd name="adj1" fmla="val -33800000"/>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8" name="AutoShape 1676"/>
            <p:cNvCxnSpPr>
              <a:cxnSpLocks noChangeShapeType="1"/>
              <a:stCxn id="99" idx="4"/>
              <a:endCxn id="100" idx="0"/>
            </p:cNvCxnSpPr>
            <p:nvPr/>
          </p:nvCxnSpPr>
          <p:spPr bwMode="auto">
            <a:xfrm>
              <a:off x="2286635" y="3900170"/>
              <a:ext cx="635" cy="42926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9" name="AutoShape 1678"/>
            <p:cNvCxnSpPr>
              <a:cxnSpLocks noChangeShapeType="1"/>
              <a:stCxn id="99" idx="2"/>
              <a:endCxn id="113" idx="2"/>
            </p:cNvCxnSpPr>
            <p:nvPr/>
          </p:nvCxnSpPr>
          <p:spPr bwMode="auto">
            <a:xfrm rot="10800000" flipH="1" flipV="1">
              <a:off x="2043430" y="3657600"/>
              <a:ext cx="635" cy="4229100"/>
            </a:xfrm>
            <a:prstGeom prst="curvedConnector3">
              <a:avLst>
                <a:gd name="adj1" fmla="val -33800000"/>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0" name="AutoShape 1679"/>
            <p:cNvCxnSpPr>
              <a:cxnSpLocks noChangeShapeType="1"/>
              <a:stCxn id="98" idx="4"/>
              <a:endCxn id="99" idx="0"/>
            </p:cNvCxnSpPr>
            <p:nvPr/>
          </p:nvCxnSpPr>
          <p:spPr bwMode="auto">
            <a:xfrm>
              <a:off x="2286000" y="2985770"/>
              <a:ext cx="635" cy="4286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1" name="Oval 1680"/>
            <p:cNvSpPr>
              <a:spLocks noChangeArrowheads="1"/>
            </p:cNvSpPr>
            <p:nvPr/>
          </p:nvSpPr>
          <p:spPr bwMode="auto">
            <a:xfrm>
              <a:off x="2057400" y="6971665"/>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r>
                <a:rPr lang="en-US" b="1" dirty="0">
                  <a:solidFill>
                    <a:schemeClr val="bg1"/>
                  </a:solidFill>
                  <a:latin typeface="Times New Roman"/>
                  <a:ea typeface="Times New Roman"/>
                </a:rPr>
                <a:t>2</a:t>
              </a:r>
              <a:endParaRPr lang="be-BY" b="1" dirty="0">
                <a:solidFill>
                  <a:schemeClr val="bg1"/>
                </a:solidFill>
                <a:latin typeface="Times New Roman"/>
                <a:ea typeface="Times New Roman"/>
              </a:endParaRPr>
            </a:p>
          </p:txBody>
        </p:sp>
        <p:cxnSp>
          <p:nvCxnSpPr>
            <p:cNvPr id="122" name="AutoShape 1681"/>
            <p:cNvCxnSpPr>
              <a:cxnSpLocks noChangeShapeType="1"/>
              <a:stCxn id="100" idx="6"/>
              <a:endCxn id="121" idx="6"/>
            </p:cNvCxnSpPr>
            <p:nvPr/>
          </p:nvCxnSpPr>
          <p:spPr bwMode="auto">
            <a:xfrm>
              <a:off x="2529205" y="4572635"/>
              <a:ext cx="635" cy="2628265"/>
            </a:xfrm>
            <a:prstGeom prst="curvedConnector3">
              <a:avLst>
                <a:gd name="adj1" fmla="val 33700000"/>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3" name="AutoShape 1682"/>
            <p:cNvCxnSpPr>
              <a:cxnSpLocks noChangeShapeType="1"/>
              <a:stCxn id="100" idx="4"/>
              <a:endCxn id="101" idx="0"/>
            </p:cNvCxnSpPr>
            <p:nvPr/>
          </p:nvCxnSpPr>
          <p:spPr bwMode="auto">
            <a:xfrm>
              <a:off x="2286635" y="4815205"/>
              <a:ext cx="635" cy="42799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4" name="AutoShape 1683"/>
            <p:cNvCxnSpPr>
              <a:cxnSpLocks noChangeShapeType="1"/>
              <a:stCxn id="101" idx="4"/>
              <a:endCxn id="102" idx="0"/>
            </p:cNvCxnSpPr>
            <p:nvPr/>
          </p:nvCxnSpPr>
          <p:spPr bwMode="auto">
            <a:xfrm>
              <a:off x="2286635" y="5728970"/>
              <a:ext cx="635" cy="4286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5" name="AutoShape 1684"/>
            <p:cNvCxnSpPr>
              <a:cxnSpLocks noChangeShapeType="1"/>
              <a:stCxn id="102" idx="4"/>
              <a:endCxn id="121" idx="0"/>
            </p:cNvCxnSpPr>
            <p:nvPr/>
          </p:nvCxnSpPr>
          <p:spPr bwMode="auto">
            <a:xfrm>
              <a:off x="2286635" y="66433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6" name="AutoShape 1685"/>
            <p:cNvCxnSpPr>
              <a:cxnSpLocks noChangeShapeType="1"/>
              <a:stCxn id="121" idx="4"/>
              <a:endCxn id="113" idx="0"/>
            </p:cNvCxnSpPr>
            <p:nvPr/>
          </p:nvCxnSpPr>
          <p:spPr bwMode="auto">
            <a:xfrm>
              <a:off x="2286635" y="7443470"/>
              <a:ext cx="635" cy="2000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grpSp>
      <p:cxnSp>
        <p:nvCxnSpPr>
          <p:cNvPr id="127" name="Прямая соединительная линия 126"/>
          <p:cNvCxnSpPr/>
          <p:nvPr/>
        </p:nvCxnSpPr>
        <p:spPr>
          <a:xfrm>
            <a:off x="6927329" y="-27384"/>
            <a:ext cx="0" cy="68617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8" name="Прямая соединительная линия 127"/>
          <p:cNvCxnSpPr/>
          <p:nvPr/>
        </p:nvCxnSpPr>
        <p:spPr>
          <a:xfrm>
            <a:off x="1560512" y="3257813"/>
            <a:ext cx="5327576"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6421977" y="2773002"/>
            <a:ext cx="428322" cy="369332"/>
          </a:xfrm>
          <a:prstGeom prst="rect">
            <a:avLst/>
          </a:prstGeom>
          <a:noFill/>
        </p:spPr>
        <p:txBody>
          <a:bodyPr wrap="none" rtlCol="0">
            <a:spAutoFit/>
          </a:bodyPr>
          <a:lstStyle/>
          <a:p>
            <a:r>
              <a:rPr lang="en-US" dirty="0">
                <a:solidFill>
                  <a:schemeClr val="accent6"/>
                </a:solidFill>
              </a:rPr>
              <a:t>1</a:t>
            </a:r>
            <a:r>
              <a:rPr lang="ru-RU" dirty="0">
                <a:solidFill>
                  <a:schemeClr val="accent6"/>
                </a:solidFill>
              </a:rPr>
              <a:t>9</a:t>
            </a:r>
            <a:endParaRPr lang="be-BY" dirty="0">
              <a:solidFill>
                <a:schemeClr val="accent6"/>
              </a:solidFill>
            </a:endParaRPr>
          </a:p>
        </p:txBody>
      </p:sp>
      <p:sp>
        <p:nvSpPr>
          <p:cNvPr id="133" name="TextBox 132"/>
          <p:cNvSpPr txBox="1"/>
          <p:nvPr/>
        </p:nvSpPr>
        <p:spPr>
          <a:xfrm>
            <a:off x="6348504" y="6381328"/>
            <a:ext cx="428322" cy="369332"/>
          </a:xfrm>
          <a:prstGeom prst="rect">
            <a:avLst/>
          </a:prstGeom>
          <a:noFill/>
        </p:spPr>
        <p:txBody>
          <a:bodyPr wrap="none" rtlCol="0">
            <a:spAutoFit/>
          </a:bodyPr>
          <a:lstStyle/>
          <a:p>
            <a:r>
              <a:rPr lang="ru-RU" dirty="0">
                <a:solidFill>
                  <a:schemeClr val="accent6"/>
                </a:solidFill>
              </a:rPr>
              <a:t>20</a:t>
            </a:r>
            <a:endParaRPr lang="be-BY" dirty="0">
              <a:solidFill>
                <a:schemeClr val="accent6"/>
              </a:solidFill>
            </a:endParaRPr>
          </a:p>
        </p:txBody>
      </p:sp>
      <p:sp>
        <p:nvSpPr>
          <p:cNvPr id="134" name="TextBox 133"/>
          <p:cNvSpPr txBox="1"/>
          <p:nvPr/>
        </p:nvSpPr>
        <p:spPr>
          <a:xfrm>
            <a:off x="10128448" y="6381328"/>
            <a:ext cx="428322" cy="369332"/>
          </a:xfrm>
          <a:prstGeom prst="rect">
            <a:avLst/>
          </a:prstGeom>
          <a:noFill/>
        </p:spPr>
        <p:txBody>
          <a:bodyPr wrap="none" rtlCol="0">
            <a:spAutoFit/>
          </a:bodyPr>
          <a:lstStyle/>
          <a:p>
            <a:r>
              <a:rPr lang="en-US" dirty="0">
                <a:solidFill>
                  <a:schemeClr val="accent6"/>
                </a:solidFill>
              </a:rPr>
              <a:t>2</a:t>
            </a:r>
            <a:r>
              <a:rPr lang="ru-RU">
                <a:solidFill>
                  <a:schemeClr val="accent6"/>
                </a:solidFill>
              </a:rPr>
              <a:t>1</a:t>
            </a:r>
            <a:endParaRPr lang="be-BY" dirty="0">
              <a:solidFill>
                <a:schemeClr val="accent6"/>
              </a:solidFill>
            </a:endParaRPr>
          </a:p>
        </p:txBody>
      </p:sp>
    </p:spTree>
    <p:extLst>
      <p:ext uri="{BB962C8B-B14F-4D97-AF65-F5344CB8AC3E}">
        <p14:creationId xmlns:p14="http://schemas.microsoft.com/office/powerpoint/2010/main" val="315191448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127448" y="2060848"/>
            <a:ext cx="9649072" cy="3539430"/>
          </a:xfrm>
          <a:prstGeom prst="rect">
            <a:avLst/>
          </a:prstGeom>
        </p:spPr>
        <p:txBody>
          <a:bodyPr wrap="square">
            <a:spAutoFit/>
          </a:bodyPr>
          <a:lstStyle/>
          <a:p>
            <a:pPr indent="323850" algn="just"/>
            <a:r>
              <a:rPr lang="ru-RU" sz="2800" dirty="0">
                <a:latin typeface="+mj-lt"/>
                <a:ea typeface="Calibri" panose="020F0502020204030204" pitchFamily="34" charset="0"/>
                <a:cs typeface="Times New Roman" panose="02020603050405020304" pitchFamily="18" charset="0"/>
              </a:rPr>
              <a:t>Очевидно, что алгоритм </a:t>
            </a:r>
            <a:r>
              <a:rPr lang="ru-RU" sz="2800" dirty="0">
                <a:solidFill>
                  <a:srgbClr val="00B050"/>
                </a:solidFill>
                <a:latin typeface="+mj-lt"/>
                <a:ea typeface="Calibri" panose="020F0502020204030204" pitchFamily="34" charset="0"/>
                <a:cs typeface="Times New Roman" panose="02020603050405020304" pitchFamily="18" charset="0"/>
              </a:rPr>
              <a:t>BFS</a:t>
            </a:r>
            <a:r>
              <a:rPr lang="ru-RU" sz="2800" dirty="0">
                <a:latin typeface="+mj-lt"/>
                <a:ea typeface="Calibri" panose="020F0502020204030204" pitchFamily="34" charset="0"/>
                <a:cs typeface="Times New Roman" panose="02020603050405020304" pitchFamily="18" charset="0"/>
              </a:rPr>
              <a:t> посетит только те вершины, для которых существует последовательность дуг, связывающая с ними стартовую вершину.  Обычно, по окончании работы алгоритма, осуществляется проверка на полноту обхода и, если имеются вершины, которые не посещались, то среди них выбирается любая, назначается стартовой и алгоритм выполняется снова.</a:t>
            </a:r>
          </a:p>
        </p:txBody>
      </p:sp>
      <p:sp>
        <p:nvSpPr>
          <p:cNvPr id="5" name="Прямоугольник 4"/>
          <p:cNvSpPr/>
          <p:nvPr/>
        </p:nvSpPr>
        <p:spPr>
          <a:xfrm>
            <a:off x="1919536" y="548680"/>
            <a:ext cx="8424936" cy="1384995"/>
          </a:xfrm>
          <a:prstGeom prst="rect">
            <a:avLst/>
          </a:prstGeom>
        </p:spPr>
        <p:txBody>
          <a:bodyPr wrap="square">
            <a:spAutoFit/>
          </a:bodyPr>
          <a:lstStyle/>
          <a:p>
            <a:pPr algn="ctr"/>
            <a:r>
              <a:rPr lang="ru-RU" sz="2800" b="1" dirty="0">
                <a:solidFill>
                  <a:srgbClr val="00B050"/>
                </a:solidFill>
              </a:rPr>
              <a:t>Алгоритм поиска в </a:t>
            </a:r>
            <a:r>
              <a:rPr lang="ru-RU" sz="2800" b="1" dirty="0" smtClean="0">
                <a:solidFill>
                  <a:srgbClr val="00B050"/>
                </a:solidFill>
              </a:rPr>
              <a:t>ширину</a:t>
            </a:r>
            <a:endParaRPr lang="en-US" sz="2800" b="1" dirty="0"/>
          </a:p>
          <a:p>
            <a:pPr algn="ctr"/>
            <a:r>
              <a:rPr lang="ru-RU" sz="2800" b="1" dirty="0"/>
              <a:t>(</a:t>
            </a:r>
            <a:r>
              <a:rPr lang="en-US" sz="2800" b="1" dirty="0"/>
              <a:t>BFS</a:t>
            </a:r>
            <a:r>
              <a:rPr lang="ru-RU" sz="2800" b="1" dirty="0"/>
              <a:t>, </a:t>
            </a:r>
            <a:r>
              <a:rPr lang="en-US" sz="2800" dirty="0"/>
              <a:t>breadth</a:t>
            </a:r>
            <a:r>
              <a:rPr lang="ru-RU" sz="2800" dirty="0"/>
              <a:t>-</a:t>
            </a:r>
            <a:r>
              <a:rPr lang="en-US" sz="2800" dirty="0"/>
              <a:t>first search</a:t>
            </a:r>
            <a:r>
              <a:rPr lang="ru-RU" sz="2800" b="1" dirty="0"/>
              <a:t>)</a:t>
            </a:r>
            <a:endParaRPr lang="be-BY" sz="2800" dirty="0"/>
          </a:p>
          <a:p>
            <a:pPr algn="ctr"/>
            <a:endParaRPr lang="be-BY" sz="2800" dirty="0">
              <a:solidFill>
                <a:srgbClr val="FF0000"/>
              </a:solidFill>
            </a:endParaRPr>
          </a:p>
        </p:txBody>
      </p:sp>
    </p:spTree>
    <p:extLst>
      <p:ext uri="{BB962C8B-B14F-4D97-AF65-F5344CB8AC3E}">
        <p14:creationId xmlns:p14="http://schemas.microsoft.com/office/powerpoint/2010/main" val="296268319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5807968" y="260648"/>
            <a:ext cx="5904656" cy="6463308"/>
          </a:xfrm>
          <a:prstGeom prst="rect">
            <a:avLst/>
          </a:prstGeom>
        </p:spPr>
        <p:txBody>
          <a:bodyPr wrap="square">
            <a:spAutoFit/>
          </a:bodyPr>
          <a:lstStyle/>
          <a:p>
            <a:pPr indent="323850" algn="just"/>
            <a:r>
              <a:rPr lang="ru-RU" sz="2300" dirty="0">
                <a:ea typeface="Times New Roman" panose="02020603050405020304" pitchFamily="18" charset="0"/>
              </a:rPr>
              <a:t>Текущее состояние алгоритма хранится в следующих структурах памяти: </a:t>
            </a:r>
            <a:r>
              <a:rPr lang="en-US" sz="2300" b="1" dirty="0">
                <a:solidFill>
                  <a:srgbClr val="00B050"/>
                </a:solidFill>
                <a:ea typeface="Times New Roman" panose="02020603050405020304" pitchFamily="18" charset="0"/>
              </a:rPr>
              <a:t>Q</a:t>
            </a:r>
            <a:r>
              <a:rPr lang="ru-RU" sz="2300" dirty="0">
                <a:ea typeface="Times New Roman" panose="02020603050405020304" pitchFamily="18" charset="0"/>
              </a:rPr>
              <a:t> – очередь вершин, </a:t>
            </a:r>
            <a:r>
              <a:rPr lang="ru-RU" sz="2300" b="1" dirty="0">
                <a:solidFill>
                  <a:srgbClr val="00B050"/>
                </a:solidFill>
                <a:ea typeface="Times New Roman" panose="02020603050405020304" pitchFamily="18" charset="0"/>
              </a:rPr>
              <a:t>С</a:t>
            </a:r>
            <a:r>
              <a:rPr lang="ru-RU" sz="2300" dirty="0">
                <a:ea typeface="Times New Roman" panose="02020603050405020304" pitchFamily="18" charset="0"/>
              </a:rPr>
              <a:t> – массив окраски вершин, </a:t>
            </a:r>
            <a:r>
              <a:rPr lang="en-US" sz="2300" b="1" dirty="0">
                <a:solidFill>
                  <a:srgbClr val="00B050"/>
                </a:solidFill>
                <a:ea typeface="Times New Roman" panose="02020603050405020304" pitchFamily="18" charset="0"/>
              </a:rPr>
              <a:t>D</a:t>
            </a:r>
            <a:r>
              <a:rPr lang="en-US" sz="2300" dirty="0">
                <a:ea typeface="Times New Roman" panose="02020603050405020304" pitchFamily="18" charset="0"/>
              </a:rPr>
              <a:t> </a:t>
            </a:r>
            <a:r>
              <a:rPr lang="ru-RU" sz="2300" dirty="0">
                <a:ea typeface="Times New Roman" panose="02020603050405020304" pitchFamily="18" charset="0"/>
              </a:rPr>
              <a:t>– массив расстояний и </a:t>
            </a:r>
            <a:r>
              <a:rPr lang="en-US" sz="2300" b="1" dirty="0">
                <a:solidFill>
                  <a:srgbClr val="00B050"/>
                </a:solidFill>
                <a:ea typeface="Times New Roman" panose="02020603050405020304" pitchFamily="18" charset="0"/>
              </a:rPr>
              <a:t>P</a:t>
            </a:r>
            <a:r>
              <a:rPr lang="ru-RU" sz="2300" dirty="0">
                <a:ea typeface="Times New Roman" panose="02020603050405020304" pitchFamily="18" charset="0"/>
              </a:rPr>
              <a:t> – массив предшествующих вершин. </a:t>
            </a:r>
            <a:endParaRPr lang="be-BY" sz="2300" dirty="0">
              <a:ea typeface="Times New Roman" panose="02020603050405020304" pitchFamily="18" charset="0"/>
            </a:endParaRPr>
          </a:p>
          <a:p>
            <a:pPr indent="323850" algn="just"/>
            <a:r>
              <a:rPr lang="ru-RU" sz="2300" dirty="0">
                <a:ea typeface="Times New Roman" panose="02020603050405020304" pitchFamily="18" charset="0"/>
              </a:rPr>
              <a:t>Очередь </a:t>
            </a:r>
            <a:r>
              <a:rPr lang="en-US" sz="2300" b="1" dirty="0">
                <a:solidFill>
                  <a:srgbClr val="00B050"/>
                </a:solidFill>
                <a:ea typeface="Times New Roman" panose="02020603050405020304" pitchFamily="18" charset="0"/>
              </a:rPr>
              <a:t>Q</a:t>
            </a:r>
            <a:r>
              <a:rPr lang="ru-RU" sz="2300" dirty="0">
                <a:ea typeface="Times New Roman" panose="02020603050405020304" pitchFamily="18" charset="0"/>
              </a:rPr>
              <a:t> (структура памяти, реализующая алгоритм «первый вошел − первый вышел»</a:t>
            </a:r>
            <a:r>
              <a:rPr lang="en-US" sz="2300" dirty="0">
                <a:ea typeface="Times New Roman" panose="02020603050405020304" pitchFamily="18" charset="0"/>
              </a:rPr>
              <a:t>)</a:t>
            </a:r>
            <a:r>
              <a:rPr lang="ru-RU" sz="2300" dirty="0">
                <a:ea typeface="Times New Roman" panose="02020603050405020304" pitchFamily="18" charset="0"/>
              </a:rPr>
              <a:t>, используется для промежуточного хранения номеров вершин. На каждом шаге алгоритма, в очередь помещаются номера вершин в порядке их обнаружения. На каждом шаге, кроме первого, из очереди извлекается очередной номер вершины, подлежащей отметке о посещении. На первом шаге алгоритма в очередь помещается номер стартовой вершины. На последнем шаге очередь пуста.</a:t>
            </a:r>
            <a:endParaRPr lang="be-BY" sz="2300" dirty="0">
              <a:ea typeface="Times New Roman" panose="02020603050405020304" pitchFamily="18" charset="0"/>
            </a:endParaRPr>
          </a:p>
        </p:txBody>
      </p:sp>
      <p:cxnSp>
        <p:nvCxnSpPr>
          <p:cNvPr id="10" name="Прямая соединительная линия 9"/>
          <p:cNvCxnSpPr>
            <a:stCxn id="2" idx="6"/>
            <a:endCxn id="7" idx="2"/>
          </p:cNvCxnSpPr>
          <p:nvPr/>
        </p:nvCxnSpPr>
        <p:spPr>
          <a:xfrm>
            <a:off x="1343472" y="728700"/>
            <a:ext cx="100270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a:stCxn id="2" idx="5"/>
            <a:endCxn id="6" idx="1"/>
          </p:cNvCxnSpPr>
          <p:nvPr/>
        </p:nvCxnSpPr>
        <p:spPr>
          <a:xfrm>
            <a:off x="1248564" y="957828"/>
            <a:ext cx="1192518" cy="91503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a:stCxn id="2" idx="4"/>
            <a:endCxn id="9" idx="0"/>
          </p:cNvCxnSpPr>
          <p:nvPr/>
        </p:nvCxnSpPr>
        <p:spPr>
          <a:xfrm>
            <a:off x="1019436" y="1052736"/>
            <a:ext cx="0" cy="7062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a:stCxn id="9" idx="6"/>
            <a:endCxn id="6" idx="2"/>
          </p:cNvCxnSpPr>
          <p:nvPr/>
        </p:nvCxnSpPr>
        <p:spPr>
          <a:xfrm>
            <a:off x="1343472" y="2082978"/>
            <a:ext cx="1002702" cy="1901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a:stCxn id="6" idx="0"/>
            <a:endCxn id="7" idx="4"/>
          </p:cNvCxnSpPr>
          <p:nvPr/>
        </p:nvCxnSpPr>
        <p:spPr>
          <a:xfrm flipV="1">
            <a:off x="2670210" y="1052736"/>
            <a:ext cx="0" cy="7252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a:stCxn id="8" idx="1"/>
            <a:endCxn id="7" idx="6"/>
          </p:cNvCxnSpPr>
          <p:nvPr/>
        </p:nvCxnSpPr>
        <p:spPr>
          <a:xfrm flipH="1" flipV="1">
            <a:off x="2994246" y="728700"/>
            <a:ext cx="556188" cy="47707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a:stCxn id="8" idx="3"/>
            <a:endCxn id="6" idx="6"/>
          </p:cNvCxnSpPr>
          <p:nvPr/>
        </p:nvCxnSpPr>
        <p:spPr>
          <a:xfrm flipH="1">
            <a:off x="2994246" y="1664034"/>
            <a:ext cx="556188" cy="4379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Овал 1"/>
          <p:cNvSpPr/>
          <p:nvPr/>
        </p:nvSpPr>
        <p:spPr>
          <a:xfrm>
            <a:off x="695400" y="40466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0</a:t>
            </a:r>
            <a:endParaRPr lang="ru-RU" sz="3200" dirty="0">
              <a:solidFill>
                <a:schemeClr val="tx1"/>
              </a:solidFill>
            </a:endParaRPr>
          </a:p>
        </p:txBody>
      </p:sp>
      <p:sp>
        <p:nvSpPr>
          <p:cNvPr id="6" name="Овал 5"/>
          <p:cNvSpPr/>
          <p:nvPr/>
        </p:nvSpPr>
        <p:spPr>
          <a:xfrm>
            <a:off x="2346174" y="1777956"/>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3</a:t>
            </a:r>
            <a:endParaRPr lang="ru-RU" sz="3200" dirty="0">
              <a:solidFill>
                <a:schemeClr val="tx1"/>
              </a:solidFill>
            </a:endParaRPr>
          </a:p>
        </p:txBody>
      </p:sp>
      <p:sp>
        <p:nvSpPr>
          <p:cNvPr id="7" name="Овал 6"/>
          <p:cNvSpPr/>
          <p:nvPr/>
        </p:nvSpPr>
        <p:spPr>
          <a:xfrm>
            <a:off x="2346174" y="404664"/>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1</a:t>
            </a:r>
            <a:endParaRPr lang="ru-RU" sz="3200" dirty="0">
              <a:solidFill>
                <a:schemeClr val="tx1"/>
              </a:solidFill>
            </a:endParaRPr>
          </a:p>
        </p:txBody>
      </p:sp>
      <p:sp>
        <p:nvSpPr>
          <p:cNvPr id="8" name="Овал 7"/>
          <p:cNvSpPr/>
          <p:nvPr/>
        </p:nvSpPr>
        <p:spPr>
          <a:xfrm>
            <a:off x="3455526" y="1110870"/>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2</a:t>
            </a:r>
            <a:endParaRPr lang="ru-RU" sz="3200" dirty="0">
              <a:solidFill>
                <a:schemeClr val="tx1"/>
              </a:solidFill>
            </a:endParaRPr>
          </a:p>
        </p:txBody>
      </p:sp>
      <p:sp>
        <p:nvSpPr>
          <p:cNvPr id="9" name="Овал 8"/>
          <p:cNvSpPr/>
          <p:nvPr/>
        </p:nvSpPr>
        <p:spPr>
          <a:xfrm>
            <a:off x="695400" y="1758942"/>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4</a:t>
            </a:r>
            <a:endParaRPr lang="ru-RU" sz="3200" dirty="0">
              <a:solidFill>
                <a:schemeClr val="tx1"/>
              </a:solidFill>
            </a:endParaRPr>
          </a:p>
        </p:txBody>
      </p:sp>
      <p:graphicFrame>
        <p:nvGraphicFramePr>
          <p:cNvPr id="30" name="Таблица 29"/>
          <p:cNvGraphicFramePr>
            <a:graphicFrameLocks noGrp="1"/>
          </p:cNvGraphicFramePr>
          <p:nvPr>
            <p:extLst>
              <p:ext uri="{D42A27DB-BD31-4B8C-83A1-F6EECF244321}">
                <p14:modId xmlns:p14="http://schemas.microsoft.com/office/powerpoint/2010/main" val="3925809781"/>
              </p:ext>
            </p:extLst>
          </p:nvPr>
        </p:nvGraphicFramePr>
        <p:xfrm>
          <a:off x="1972800" y="2827212"/>
          <a:ext cx="2965452" cy="3200400"/>
        </p:xfrm>
        <a:graphic>
          <a:graphicData uri="http://schemas.openxmlformats.org/drawingml/2006/table">
            <a:tbl>
              <a:tblPr firstRow="1" bandRow="1">
                <a:tableStyleId>{5940675A-B579-460E-94D1-54222C63F5DA}</a:tableStyleId>
              </a:tblPr>
              <a:tblGrid>
                <a:gridCol w="494242">
                  <a:extLst>
                    <a:ext uri="{9D8B030D-6E8A-4147-A177-3AD203B41FA5}">
                      <a16:colId xmlns:a16="http://schemas.microsoft.com/office/drawing/2014/main" val="184400785"/>
                    </a:ext>
                  </a:extLst>
                </a:gridCol>
                <a:gridCol w="494242">
                  <a:extLst>
                    <a:ext uri="{9D8B030D-6E8A-4147-A177-3AD203B41FA5}">
                      <a16:colId xmlns:a16="http://schemas.microsoft.com/office/drawing/2014/main" val="2720675779"/>
                    </a:ext>
                  </a:extLst>
                </a:gridCol>
                <a:gridCol w="494242">
                  <a:extLst>
                    <a:ext uri="{9D8B030D-6E8A-4147-A177-3AD203B41FA5}">
                      <a16:colId xmlns:a16="http://schemas.microsoft.com/office/drawing/2014/main" val="2680956268"/>
                    </a:ext>
                  </a:extLst>
                </a:gridCol>
                <a:gridCol w="494242">
                  <a:extLst>
                    <a:ext uri="{9D8B030D-6E8A-4147-A177-3AD203B41FA5}">
                      <a16:colId xmlns:a16="http://schemas.microsoft.com/office/drawing/2014/main" val="4106968370"/>
                    </a:ext>
                  </a:extLst>
                </a:gridCol>
                <a:gridCol w="494242">
                  <a:extLst>
                    <a:ext uri="{9D8B030D-6E8A-4147-A177-3AD203B41FA5}">
                      <a16:colId xmlns:a16="http://schemas.microsoft.com/office/drawing/2014/main" val="462314499"/>
                    </a:ext>
                  </a:extLst>
                </a:gridCol>
                <a:gridCol w="494242">
                  <a:extLst>
                    <a:ext uri="{9D8B030D-6E8A-4147-A177-3AD203B41FA5}">
                      <a16:colId xmlns:a16="http://schemas.microsoft.com/office/drawing/2014/main" val="671687339"/>
                    </a:ext>
                  </a:extLst>
                </a:gridCol>
              </a:tblGrid>
              <a:tr h="401008">
                <a:tc>
                  <a:txBody>
                    <a:bodyPr/>
                    <a:lstStyle/>
                    <a:p>
                      <a:pPr algn="ctr"/>
                      <a:r>
                        <a:rPr lang="en-US" sz="2400" b="1" dirty="0" smtClean="0">
                          <a:solidFill>
                            <a:srgbClr val="00B050"/>
                          </a:solidFill>
                        </a:rPr>
                        <a:t>Q</a:t>
                      </a:r>
                      <a:endParaRPr lang="ru-RU" sz="2400" b="1" dirty="0">
                        <a:solidFill>
                          <a:srgbClr val="00B050"/>
                        </a:solidFill>
                      </a:endParaRPr>
                    </a:p>
                  </a:txBody>
                  <a:tcPr/>
                </a:tc>
                <a:tc>
                  <a:txBody>
                    <a:bodyPr/>
                    <a:lstStyle/>
                    <a:p>
                      <a:pPr algn="ctr"/>
                      <a:r>
                        <a:rPr lang="en-US" sz="2400" dirty="0" smtClean="0"/>
                        <a:t>0</a:t>
                      </a:r>
                      <a:endParaRPr lang="ru-RU" sz="2400" dirty="0"/>
                    </a:p>
                  </a:txBody>
                  <a:tcPr/>
                </a:tc>
                <a:tc>
                  <a:txBody>
                    <a:bodyPr/>
                    <a:lstStyle/>
                    <a:p>
                      <a:pPr algn="ctr"/>
                      <a:endParaRPr lang="ru-RU" sz="240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5274476"/>
                  </a:ext>
                </a:extLst>
              </a:tr>
              <a:tr h="401008">
                <a:tc>
                  <a:txBody>
                    <a:bodyPr/>
                    <a:lstStyle/>
                    <a:p>
                      <a:pPr algn="ctr"/>
                      <a:endParaRPr lang="ru-RU" sz="24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11828262"/>
                  </a:ext>
                </a:extLst>
              </a:tr>
              <a:tr h="401008">
                <a:tc>
                  <a:txBody>
                    <a:bodyPr/>
                    <a:lstStyle/>
                    <a:p>
                      <a:pPr algn="ctr"/>
                      <a:r>
                        <a:rPr lang="en-US" sz="2400" b="1" dirty="0" smtClean="0">
                          <a:solidFill>
                            <a:srgbClr val="00B050"/>
                          </a:solidFill>
                        </a:rPr>
                        <a:t>C</a:t>
                      </a:r>
                      <a:endParaRPr lang="ru-RU" sz="2400" b="1" dirty="0">
                        <a:solidFill>
                          <a:srgbClr val="00B050"/>
                        </a:solidFill>
                      </a:endParaRPr>
                    </a:p>
                  </a:txBody>
                  <a:tcPr/>
                </a:tc>
                <a:tc>
                  <a:txBody>
                    <a:bodyPr/>
                    <a:lstStyle/>
                    <a:p>
                      <a:pPr algn="ctr"/>
                      <a:r>
                        <a:rPr lang="en-US" sz="2400" dirty="0" smtClean="0"/>
                        <a:t>G</a:t>
                      </a:r>
                      <a:endParaRPr lang="ru-RU" sz="2400" dirty="0"/>
                    </a:p>
                  </a:txBody>
                  <a:tcPr/>
                </a:tc>
                <a:tc>
                  <a:txBody>
                    <a:bodyPr/>
                    <a:lstStyle/>
                    <a:p>
                      <a:pPr algn="ctr"/>
                      <a:r>
                        <a:rPr lang="en-US" sz="2400" dirty="0" smtClean="0"/>
                        <a:t>W</a:t>
                      </a:r>
                      <a:endParaRPr lang="ru-RU" sz="2400" dirty="0"/>
                    </a:p>
                  </a:txBody>
                  <a:tcPr/>
                </a:tc>
                <a:tc>
                  <a:txBody>
                    <a:bodyPr/>
                    <a:lstStyle/>
                    <a:p>
                      <a:pPr algn="ctr"/>
                      <a:r>
                        <a:rPr lang="en-US" sz="2400" dirty="0" smtClean="0"/>
                        <a:t>W</a:t>
                      </a:r>
                      <a:endParaRPr lang="ru-RU" sz="2400" dirty="0"/>
                    </a:p>
                  </a:txBody>
                  <a:tcPr/>
                </a:tc>
                <a:tc>
                  <a:txBody>
                    <a:bodyPr/>
                    <a:lstStyle/>
                    <a:p>
                      <a:pPr algn="ctr"/>
                      <a:r>
                        <a:rPr lang="en-US" sz="2400" dirty="0" smtClean="0"/>
                        <a:t>W</a:t>
                      </a:r>
                      <a:endParaRPr lang="ru-RU" sz="2400" dirty="0"/>
                    </a:p>
                  </a:txBody>
                  <a:tcPr/>
                </a:tc>
                <a:tc>
                  <a:txBody>
                    <a:bodyPr/>
                    <a:lstStyle/>
                    <a:p>
                      <a:pPr algn="ctr"/>
                      <a:r>
                        <a:rPr lang="en-US" sz="2400" dirty="0" smtClean="0"/>
                        <a:t>W</a:t>
                      </a:r>
                      <a:endParaRPr lang="ru-RU" sz="2400" dirty="0"/>
                    </a:p>
                  </a:txBody>
                  <a:tcPr/>
                </a:tc>
                <a:extLst>
                  <a:ext uri="{0D108BD9-81ED-4DB2-BD59-A6C34878D82A}">
                    <a16:rowId xmlns:a16="http://schemas.microsoft.com/office/drawing/2014/main" val="2405114374"/>
                  </a:ext>
                </a:extLst>
              </a:tr>
              <a:tr h="401008">
                <a:tc>
                  <a:txBody>
                    <a:bodyPr/>
                    <a:lstStyle/>
                    <a:p>
                      <a:pPr algn="ctr"/>
                      <a:endParaRPr lang="ru-RU" sz="24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49772446"/>
                  </a:ext>
                </a:extLst>
              </a:tr>
              <a:tr h="401008">
                <a:tc>
                  <a:txBody>
                    <a:bodyPr/>
                    <a:lstStyle/>
                    <a:p>
                      <a:pPr algn="ctr"/>
                      <a:r>
                        <a:rPr lang="en-US" sz="2400" b="1" dirty="0" smtClean="0">
                          <a:solidFill>
                            <a:srgbClr val="00B050"/>
                          </a:solidFill>
                        </a:rPr>
                        <a:t>D</a:t>
                      </a:r>
                      <a:endParaRPr lang="ru-RU" sz="2400" b="1" dirty="0">
                        <a:solidFill>
                          <a:srgbClr val="00B050"/>
                        </a:solidFill>
                      </a:endParaRPr>
                    </a:p>
                  </a:txBody>
                  <a:tcPr/>
                </a:tc>
                <a:tc>
                  <a:txBody>
                    <a:bodyPr/>
                    <a:lstStyle/>
                    <a:p>
                      <a:pPr algn="ctr"/>
                      <a:r>
                        <a:rPr lang="en-US" sz="2400" dirty="0" smtClean="0"/>
                        <a:t>0</a:t>
                      </a:r>
                      <a:endParaRPr lang="ru-RU" sz="2400" dirty="0"/>
                    </a:p>
                  </a:txBody>
                  <a:tcPr/>
                </a:tc>
                <a:tc>
                  <a:txBody>
                    <a:bodyPr/>
                    <a:lstStyle/>
                    <a:p>
                      <a:pPr algn="ctr"/>
                      <a:r>
                        <a:rPr lang="en-US" sz="2400" dirty="0" smtClean="0"/>
                        <a:t>I</a:t>
                      </a:r>
                      <a:endParaRPr lang="ru-RU" sz="2400" dirty="0"/>
                    </a:p>
                  </a:txBody>
                  <a:tcPr/>
                </a:tc>
                <a:tc>
                  <a:txBody>
                    <a:bodyPr/>
                    <a:lstStyle/>
                    <a:p>
                      <a:pPr algn="ctr"/>
                      <a:r>
                        <a:rPr lang="en-US" sz="2400" dirty="0" smtClean="0"/>
                        <a:t>I</a:t>
                      </a:r>
                      <a:endParaRPr lang="ru-RU" sz="2400" dirty="0"/>
                    </a:p>
                  </a:txBody>
                  <a:tcPr/>
                </a:tc>
                <a:tc>
                  <a:txBody>
                    <a:bodyPr/>
                    <a:lstStyle/>
                    <a:p>
                      <a:pPr algn="ctr"/>
                      <a:r>
                        <a:rPr lang="en-US" sz="2400" dirty="0" smtClean="0"/>
                        <a:t>I</a:t>
                      </a:r>
                      <a:endParaRPr lang="ru-RU" sz="2400" dirty="0"/>
                    </a:p>
                  </a:txBody>
                  <a:tcPr/>
                </a:tc>
                <a:tc>
                  <a:txBody>
                    <a:bodyPr/>
                    <a:lstStyle/>
                    <a:p>
                      <a:pPr algn="ctr"/>
                      <a:r>
                        <a:rPr lang="en-US" sz="2400" dirty="0" smtClean="0"/>
                        <a:t>I</a:t>
                      </a:r>
                      <a:endParaRPr lang="ru-RU" sz="2400" dirty="0"/>
                    </a:p>
                  </a:txBody>
                  <a:tcPr/>
                </a:tc>
                <a:extLst>
                  <a:ext uri="{0D108BD9-81ED-4DB2-BD59-A6C34878D82A}">
                    <a16:rowId xmlns:a16="http://schemas.microsoft.com/office/drawing/2014/main" val="3363471203"/>
                  </a:ext>
                </a:extLst>
              </a:tr>
              <a:tr h="401008">
                <a:tc>
                  <a:txBody>
                    <a:bodyPr/>
                    <a:lstStyle/>
                    <a:p>
                      <a:pPr algn="ctr"/>
                      <a:endParaRPr lang="ru-RU" sz="24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89870956"/>
                  </a:ext>
                </a:extLst>
              </a:tr>
              <a:tr h="401008">
                <a:tc>
                  <a:txBody>
                    <a:bodyPr/>
                    <a:lstStyle/>
                    <a:p>
                      <a:pPr algn="ctr"/>
                      <a:r>
                        <a:rPr lang="en-US" sz="2400" b="1" dirty="0" smtClean="0">
                          <a:solidFill>
                            <a:srgbClr val="00B050"/>
                          </a:solidFill>
                        </a:rPr>
                        <a:t>P</a:t>
                      </a:r>
                      <a:endParaRPr lang="ru-RU" sz="2400" b="1" dirty="0">
                        <a:solidFill>
                          <a:srgbClr val="00B050"/>
                        </a:solidFill>
                      </a:endParaRPr>
                    </a:p>
                  </a:txBody>
                  <a:tcPr/>
                </a:tc>
                <a:tc>
                  <a:txBody>
                    <a:bodyPr/>
                    <a:lstStyle/>
                    <a:p>
                      <a:pPr algn="ctr"/>
                      <a:r>
                        <a:rPr lang="en-US" sz="2400" dirty="0" smtClean="0"/>
                        <a:t>N</a:t>
                      </a:r>
                      <a:endParaRPr lang="ru-RU" sz="2400" dirty="0"/>
                    </a:p>
                  </a:txBody>
                  <a:tcPr/>
                </a:tc>
                <a:tc>
                  <a:txBody>
                    <a:bodyPr/>
                    <a:lstStyle/>
                    <a:p>
                      <a:pPr algn="ctr"/>
                      <a:r>
                        <a:rPr lang="en-US" sz="2400" dirty="0" smtClean="0"/>
                        <a:t>N</a:t>
                      </a:r>
                      <a:endParaRPr lang="ru-RU" sz="2400" dirty="0"/>
                    </a:p>
                  </a:txBody>
                  <a:tcPr/>
                </a:tc>
                <a:tc>
                  <a:txBody>
                    <a:bodyPr/>
                    <a:lstStyle/>
                    <a:p>
                      <a:pPr algn="ctr"/>
                      <a:r>
                        <a:rPr lang="en-US" sz="2400" dirty="0" smtClean="0"/>
                        <a:t>N</a:t>
                      </a:r>
                      <a:endParaRPr lang="ru-RU" sz="2400" dirty="0"/>
                    </a:p>
                  </a:txBody>
                  <a:tcPr/>
                </a:tc>
                <a:tc>
                  <a:txBody>
                    <a:bodyPr/>
                    <a:lstStyle/>
                    <a:p>
                      <a:pPr algn="ctr"/>
                      <a:r>
                        <a:rPr lang="en-US" sz="2400" dirty="0" smtClean="0"/>
                        <a:t>N</a:t>
                      </a:r>
                      <a:endParaRPr lang="ru-RU" sz="2400" dirty="0"/>
                    </a:p>
                  </a:txBody>
                  <a:tcPr/>
                </a:tc>
                <a:tc>
                  <a:txBody>
                    <a:bodyPr/>
                    <a:lstStyle/>
                    <a:p>
                      <a:pPr algn="ctr"/>
                      <a:r>
                        <a:rPr lang="en-US" sz="2400" dirty="0" smtClean="0"/>
                        <a:t>N</a:t>
                      </a:r>
                      <a:endParaRPr lang="ru-RU" sz="2400" dirty="0"/>
                    </a:p>
                  </a:txBody>
                  <a:tcPr/>
                </a:tc>
                <a:extLst>
                  <a:ext uri="{0D108BD9-81ED-4DB2-BD59-A6C34878D82A}">
                    <a16:rowId xmlns:a16="http://schemas.microsoft.com/office/drawing/2014/main" val="3337711776"/>
                  </a:ext>
                </a:extLst>
              </a:tr>
            </a:tbl>
          </a:graphicData>
        </a:graphic>
      </p:graphicFrame>
      <p:cxnSp>
        <p:nvCxnSpPr>
          <p:cNvPr id="36" name="Скругленная соединительная линия 35"/>
          <p:cNvCxnSpPr/>
          <p:nvPr/>
        </p:nvCxnSpPr>
        <p:spPr>
          <a:xfrm rot="5400000" flipH="1">
            <a:off x="697434" y="2101992"/>
            <a:ext cx="324036" cy="324036"/>
          </a:xfrm>
          <a:prstGeom prst="curvedConnector4">
            <a:avLst>
              <a:gd name="adj1" fmla="val -163374"/>
              <a:gd name="adj2" fmla="val 270800"/>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05205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303912" y="404664"/>
            <a:ext cx="6591430" cy="5847755"/>
          </a:xfrm>
          <a:prstGeom prst="rect">
            <a:avLst/>
          </a:prstGeom>
        </p:spPr>
        <p:txBody>
          <a:bodyPr wrap="square">
            <a:spAutoFit/>
          </a:bodyPr>
          <a:lstStyle/>
          <a:p>
            <a:pPr indent="323850" algn="just"/>
            <a:r>
              <a:rPr lang="ru-RU" sz="2200" dirty="0">
                <a:latin typeface="+mj-lt"/>
                <a:ea typeface="Times New Roman" panose="02020603050405020304" pitchFamily="18" charset="0"/>
              </a:rPr>
              <a:t>Массив </a:t>
            </a:r>
            <a:r>
              <a:rPr lang="en-US" sz="2200" b="1" dirty="0">
                <a:solidFill>
                  <a:srgbClr val="00B050"/>
                </a:solidFill>
                <a:latin typeface="+mj-lt"/>
                <a:ea typeface="Times New Roman" panose="02020603050405020304" pitchFamily="18" charset="0"/>
              </a:rPr>
              <a:t>C</a:t>
            </a:r>
            <a:r>
              <a:rPr lang="en-US" sz="2200" b="1" dirty="0">
                <a:latin typeface="+mj-lt"/>
                <a:ea typeface="Times New Roman" panose="02020603050405020304" pitchFamily="18" charset="0"/>
              </a:rPr>
              <a:t> </a:t>
            </a:r>
            <a:r>
              <a:rPr lang="ru-RU" sz="2200" dirty="0">
                <a:latin typeface="+mj-lt"/>
                <a:ea typeface="Times New Roman" panose="02020603050405020304" pitchFamily="18" charset="0"/>
              </a:rPr>
              <a:t>используется для хранения состояния вершин. С каждым из трех возможных состояний обычно связывают цвет: белый (</a:t>
            </a:r>
            <a:r>
              <a:rPr lang="en-US" sz="2200" b="1" dirty="0">
                <a:solidFill>
                  <a:srgbClr val="00B050"/>
                </a:solidFill>
                <a:latin typeface="+mj-lt"/>
                <a:ea typeface="Times New Roman" panose="02020603050405020304" pitchFamily="18" charset="0"/>
              </a:rPr>
              <a:t>W</a:t>
            </a:r>
            <a:r>
              <a:rPr lang="ru-RU" sz="2200" dirty="0">
                <a:latin typeface="+mj-lt"/>
                <a:ea typeface="Times New Roman" panose="02020603050405020304" pitchFamily="18" charset="0"/>
              </a:rPr>
              <a:t>) – вершина не посещалась, серый (</a:t>
            </a:r>
            <a:r>
              <a:rPr lang="en-US" sz="2200" b="1" dirty="0">
                <a:solidFill>
                  <a:srgbClr val="00B050"/>
                </a:solidFill>
                <a:latin typeface="+mj-lt"/>
                <a:ea typeface="Times New Roman" panose="02020603050405020304" pitchFamily="18" charset="0"/>
              </a:rPr>
              <a:t>G</a:t>
            </a:r>
            <a:r>
              <a:rPr lang="ru-RU" sz="2200" dirty="0">
                <a:latin typeface="+mj-lt"/>
                <a:ea typeface="Times New Roman" panose="02020603050405020304" pitchFamily="18" charset="0"/>
              </a:rPr>
              <a:t>) – вершина посещалась, черный (</a:t>
            </a:r>
            <a:r>
              <a:rPr lang="en-US" sz="2200" b="1" dirty="0">
                <a:solidFill>
                  <a:srgbClr val="00B050"/>
                </a:solidFill>
                <a:latin typeface="+mj-lt"/>
                <a:ea typeface="Times New Roman" panose="02020603050405020304" pitchFamily="18" charset="0"/>
              </a:rPr>
              <a:t>B</a:t>
            </a:r>
            <a:r>
              <a:rPr lang="ru-RU" sz="2200" dirty="0">
                <a:latin typeface="+mj-lt"/>
                <a:ea typeface="Times New Roman" panose="02020603050405020304" pitchFamily="18" charset="0"/>
              </a:rPr>
              <a:t>) – фиксирован факт посещения вершины. На первом шаге алгоритма стартовая вершина окрашивается в серый цвет, а остальные – в белый. На последнем шаге все вершины становятся черными.</a:t>
            </a:r>
            <a:endParaRPr lang="be-BY" sz="2200" dirty="0">
              <a:latin typeface="+mj-lt"/>
              <a:ea typeface="Times New Roman" panose="02020603050405020304" pitchFamily="18" charset="0"/>
            </a:endParaRPr>
          </a:p>
          <a:p>
            <a:pPr indent="323850" algn="just"/>
            <a:r>
              <a:rPr lang="ru-RU" sz="2200" dirty="0">
                <a:latin typeface="+mj-lt"/>
                <a:ea typeface="Times New Roman" panose="02020603050405020304" pitchFamily="18" charset="0"/>
              </a:rPr>
              <a:t>В массиве </a:t>
            </a:r>
            <a:r>
              <a:rPr lang="en-US" sz="2200" b="1" dirty="0">
                <a:solidFill>
                  <a:srgbClr val="00B050"/>
                </a:solidFill>
                <a:latin typeface="+mj-lt"/>
                <a:ea typeface="Times New Roman" panose="02020603050405020304" pitchFamily="18" charset="0"/>
              </a:rPr>
              <a:t>D</a:t>
            </a:r>
            <a:r>
              <a:rPr lang="en-US" sz="2200" dirty="0">
                <a:latin typeface="+mj-lt"/>
                <a:ea typeface="Times New Roman" panose="02020603050405020304" pitchFamily="18" charset="0"/>
              </a:rPr>
              <a:t> </a:t>
            </a:r>
            <a:r>
              <a:rPr lang="ru-RU" sz="2200" dirty="0">
                <a:latin typeface="+mj-lt"/>
                <a:ea typeface="Times New Roman" panose="02020603050405020304" pitchFamily="18" charset="0"/>
              </a:rPr>
              <a:t>для каждой вершины хранятся расстояния от стартовой вершины. На первом шаге для стартовой вершины в массиве </a:t>
            </a:r>
            <a:r>
              <a:rPr lang="en-US" sz="2200" b="1" dirty="0">
                <a:solidFill>
                  <a:srgbClr val="00B050"/>
                </a:solidFill>
                <a:latin typeface="+mj-lt"/>
                <a:ea typeface="Times New Roman" panose="02020603050405020304" pitchFamily="18" charset="0"/>
              </a:rPr>
              <a:t>D</a:t>
            </a:r>
            <a:r>
              <a:rPr lang="en-US" sz="2200" dirty="0">
                <a:latin typeface="+mj-lt"/>
                <a:ea typeface="Times New Roman" panose="02020603050405020304" pitchFamily="18" charset="0"/>
              </a:rPr>
              <a:t> </a:t>
            </a:r>
            <a:r>
              <a:rPr lang="ru-RU" sz="2200" dirty="0">
                <a:latin typeface="+mj-lt"/>
                <a:ea typeface="Times New Roman" panose="02020603050405020304" pitchFamily="18" charset="0"/>
              </a:rPr>
              <a:t>устанавливается значение 0, а для остальных вершин – значение «бесконечность» (</a:t>
            </a:r>
            <a:r>
              <a:rPr lang="en-US" sz="2200" b="1" dirty="0">
                <a:latin typeface="+mj-lt"/>
                <a:ea typeface="Times New Roman" panose="02020603050405020304" pitchFamily="18" charset="0"/>
              </a:rPr>
              <a:t>I</a:t>
            </a:r>
            <a:r>
              <a:rPr lang="ru-RU" sz="2200" dirty="0">
                <a:latin typeface="+mj-lt"/>
                <a:ea typeface="Times New Roman" panose="02020603050405020304" pitchFamily="18" charset="0"/>
              </a:rPr>
              <a:t>). На последнем шаге алгоритма для всех доступных вершин будут заполнены значения, равные их расстоянию от стартовой вершины. </a:t>
            </a:r>
            <a:endParaRPr lang="be-BY" sz="2200" dirty="0">
              <a:latin typeface="+mj-lt"/>
              <a:ea typeface="Times New Roman" panose="02020603050405020304" pitchFamily="18" charset="0"/>
            </a:endParaRPr>
          </a:p>
        </p:txBody>
      </p:sp>
      <p:cxnSp>
        <p:nvCxnSpPr>
          <p:cNvPr id="5" name="Прямая соединительная линия 4"/>
          <p:cNvCxnSpPr>
            <a:stCxn id="12" idx="6"/>
            <a:endCxn id="15" idx="2"/>
          </p:cNvCxnSpPr>
          <p:nvPr/>
        </p:nvCxnSpPr>
        <p:spPr>
          <a:xfrm>
            <a:off x="1506232" y="727067"/>
            <a:ext cx="100270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Прямая соединительная линия 5"/>
          <p:cNvCxnSpPr>
            <a:stCxn id="12" idx="5"/>
            <a:endCxn id="14" idx="1"/>
          </p:cNvCxnSpPr>
          <p:nvPr/>
        </p:nvCxnSpPr>
        <p:spPr>
          <a:xfrm>
            <a:off x="1411324" y="956195"/>
            <a:ext cx="1192518" cy="91503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a:stCxn id="12" idx="4"/>
            <a:endCxn id="17" idx="0"/>
          </p:cNvCxnSpPr>
          <p:nvPr/>
        </p:nvCxnSpPr>
        <p:spPr>
          <a:xfrm>
            <a:off x="1182196" y="1051103"/>
            <a:ext cx="0" cy="7062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a:stCxn id="17" idx="6"/>
            <a:endCxn id="14" idx="2"/>
          </p:cNvCxnSpPr>
          <p:nvPr/>
        </p:nvCxnSpPr>
        <p:spPr>
          <a:xfrm>
            <a:off x="1506232" y="2081345"/>
            <a:ext cx="1002702" cy="1901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a:stCxn id="14" idx="0"/>
            <a:endCxn id="15" idx="4"/>
          </p:cNvCxnSpPr>
          <p:nvPr/>
        </p:nvCxnSpPr>
        <p:spPr>
          <a:xfrm flipV="1">
            <a:off x="2832970" y="1051103"/>
            <a:ext cx="0" cy="7252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a:stCxn id="16" idx="1"/>
            <a:endCxn id="15" idx="6"/>
          </p:cNvCxnSpPr>
          <p:nvPr/>
        </p:nvCxnSpPr>
        <p:spPr>
          <a:xfrm flipH="1" flipV="1">
            <a:off x="3157006" y="727067"/>
            <a:ext cx="556188" cy="47707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a:stCxn id="16" idx="3"/>
            <a:endCxn id="14" idx="6"/>
          </p:cNvCxnSpPr>
          <p:nvPr/>
        </p:nvCxnSpPr>
        <p:spPr>
          <a:xfrm flipH="1">
            <a:off x="3157006" y="1662401"/>
            <a:ext cx="556188" cy="4379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Овал 11"/>
          <p:cNvSpPr/>
          <p:nvPr/>
        </p:nvSpPr>
        <p:spPr>
          <a:xfrm>
            <a:off x="858160" y="403031"/>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0</a:t>
            </a:r>
            <a:endParaRPr lang="ru-RU" sz="3200" dirty="0">
              <a:solidFill>
                <a:schemeClr val="tx1"/>
              </a:solidFill>
            </a:endParaRPr>
          </a:p>
        </p:txBody>
      </p:sp>
      <p:sp>
        <p:nvSpPr>
          <p:cNvPr id="14" name="Овал 13"/>
          <p:cNvSpPr/>
          <p:nvPr/>
        </p:nvSpPr>
        <p:spPr>
          <a:xfrm>
            <a:off x="2508934" y="1776323"/>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3</a:t>
            </a:r>
            <a:endParaRPr lang="ru-RU" sz="3200" dirty="0">
              <a:solidFill>
                <a:schemeClr val="tx1"/>
              </a:solidFill>
            </a:endParaRPr>
          </a:p>
        </p:txBody>
      </p:sp>
      <p:sp>
        <p:nvSpPr>
          <p:cNvPr id="15" name="Овал 14"/>
          <p:cNvSpPr/>
          <p:nvPr/>
        </p:nvSpPr>
        <p:spPr>
          <a:xfrm>
            <a:off x="2508934" y="403031"/>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1</a:t>
            </a:r>
            <a:endParaRPr lang="ru-RU" sz="3200" dirty="0">
              <a:solidFill>
                <a:schemeClr val="tx1"/>
              </a:solidFill>
            </a:endParaRPr>
          </a:p>
        </p:txBody>
      </p:sp>
      <p:sp>
        <p:nvSpPr>
          <p:cNvPr id="16" name="Овал 15"/>
          <p:cNvSpPr/>
          <p:nvPr/>
        </p:nvSpPr>
        <p:spPr>
          <a:xfrm>
            <a:off x="3618286" y="1109237"/>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2</a:t>
            </a:r>
            <a:endParaRPr lang="ru-RU" sz="3200" dirty="0">
              <a:solidFill>
                <a:schemeClr val="tx1"/>
              </a:solidFill>
            </a:endParaRPr>
          </a:p>
        </p:txBody>
      </p:sp>
      <p:sp>
        <p:nvSpPr>
          <p:cNvPr id="17" name="Овал 16"/>
          <p:cNvSpPr/>
          <p:nvPr/>
        </p:nvSpPr>
        <p:spPr>
          <a:xfrm>
            <a:off x="858160" y="1757309"/>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4</a:t>
            </a:r>
            <a:endParaRPr lang="ru-RU" sz="3200" dirty="0">
              <a:solidFill>
                <a:schemeClr val="tx1"/>
              </a:solidFill>
            </a:endParaRPr>
          </a:p>
        </p:txBody>
      </p:sp>
      <p:graphicFrame>
        <p:nvGraphicFramePr>
          <p:cNvPr id="18" name="Таблица 17"/>
          <p:cNvGraphicFramePr>
            <a:graphicFrameLocks noGrp="1"/>
          </p:cNvGraphicFramePr>
          <p:nvPr>
            <p:extLst>
              <p:ext uri="{D42A27DB-BD31-4B8C-83A1-F6EECF244321}">
                <p14:modId xmlns:p14="http://schemas.microsoft.com/office/powerpoint/2010/main" val="3911809227"/>
              </p:ext>
            </p:extLst>
          </p:nvPr>
        </p:nvGraphicFramePr>
        <p:xfrm>
          <a:off x="2135560" y="2825579"/>
          <a:ext cx="2965452" cy="3200400"/>
        </p:xfrm>
        <a:graphic>
          <a:graphicData uri="http://schemas.openxmlformats.org/drawingml/2006/table">
            <a:tbl>
              <a:tblPr firstRow="1" bandRow="1">
                <a:tableStyleId>{5940675A-B579-460E-94D1-54222C63F5DA}</a:tableStyleId>
              </a:tblPr>
              <a:tblGrid>
                <a:gridCol w="494242">
                  <a:extLst>
                    <a:ext uri="{9D8B030D-6E8A-4147-A177-3AD203B41FA5}">
                      <a16:colId xmlns:a16="http://schemas.microsoft.com/office/drawing/2014/main" val="184400785"/>
                    </a:ext>
                  </a:extLst>
                </a:gridCol>
                <a:gridCol w="494242">
                  <a:extLst>
                    <a:ext uri="{9D8B030D-6E8A-4147-A177-3AD203B41FA5}">
                      <a16:colId xmlns:a16="http://schemas.microsoft.com/office/drawing/2014/main" val="2720675779"/>
                    </a:ext>
                  </a:extLst>
                </a:gridCol>
                <a:gridCol w="494242">
                  <a:extLst>
                    <a:ext uri="{9D8B030D-6E8A-4147-A177-3AD203B41FA5}">
                      <a16:colId xmlns:a16="http://schemas.microsoft.com/office/drawing/2014/main" val="2680956268"/>
                    </a:ext>
                  </a:extLst>
                </a:gridCol>
                <a:gridCol w="494242">
                  <a:extLst>
                    <a:ext uri="{9D8B030D-6E8A-4147-A177-3AD203B41FA5}">
                      <a16:colId xmlns:a16="http://schemas.microsoft.com/office/drawing/2014/main" val="4106968370"/>
                    </a:ext>
                  </a:extLst>
                </a:gridCol>
                <a:gridCol w="494242">
                  <a:extLst>
                    <a:ext uri="{9D8B030D-6E8A-4147-A177-3AD203B41FA5}">
                      <a16:colId xmlns:a16="http://schemas.microsoft.com/office/drawing/2014/main" val="462314499"/>
                    </a:ext>
                  </a:extLst>
                </a:gridCol>
                <a:gridCol w="494242">
                  <a:extLst>
                    <a:ext uri="{9D8B030D-6E8A-4147-A177-3AD203B41FA5}">
                      <a16:colId xmlns:a16="http://schemas.microsoft.com/office/drawing/2014/main" val="671687339"/>
                    </a:ext>
                  </a:extLst>
                </a:gridCol>
              </a:tblGrid>
              <a:tr h="401008">
                <a:tc>
                  <a:txBody>
                    <a:bodyPr/>
                    <a:lstStyle/>
                    <a:p>
                      <a:pPr algn="ctr"/>
                      <a:r>
                        <a:rPr lang="en-US" sz="2400" b="1" dirty="0" smtClean="0">
                          <a:solidFill>
                            <a:srgbClr val="00B050"/>
                          </a:solidFill>
                        </a:rPr>
                        <a:t>Q</a:t>
                      </a:r>
                      <a:endParaRPr lang="ru-RU" sz="2400" b="1" dirty="0">
                        <a:solidFill>
                          <a:srgbClr val="00B050"/>
                        </a:solidFill>
                      </a:endParaRPr>
                    </a:p>
                  </a:txBody>
                  <a:tcPr/>
                </a:tc>
                <a:tc>
                  <a:txBody>
                    <a:bodyPr/>
                    <a:lstStyle/>
                    <a:p>
                      <a:pPr algn="ctr"/>
                      <a:r>
                        <a:rPr lang="en-US" sz="2400" dirty="0" smtClean="0"/>
                        <a:t>0</a:t>
                      </a:r>
                      <a:endParaRPr lang="ru-RU" sz="2400" dirty="0"/>
                    </a:p>
                  </a:txBody>
                  <a:tcPr/>
                </a:tc>
                <a:tc>
                  <a:txBody>
                    <a:bodyPr/>
                    <a:lstStyle/>
                    <a:p>
                      <a:pPr algn="ctr"/>
                      <a:endParaRPr lang="ru-RU" sz="240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5274476"/>
                  </a:ext>
                </a:extLst>
              </a:tr>
              <a:tr h="401008">
                <a:tc>
                  <a:txBody>
                    <a:bodyPr/>
                    <a:lstStyle/>
                    <a:p>
                      <a:pPr algn="ctr"/>
                      <a:endParaRPr lang="ru-RU" sz="24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11828262"/>
                  </a:ext>
                </a:extLst>
              </a:tr>
              <a:tr h="401008">
                <a:tc>
                  <a:txBody>
                    <a:bodyPr/>
                    <a:lstStyle/>
                    <a:p>
                      <a:pPr algn="ctr"/>
                      <a:r>
                        <a:rPr lang="en-US" sz="2400" b="1" dirty="0" smtClean="0">
                          <a:solidFill>
                            <a:srgbClr val="00B050"/>
                          </a:solidFill>
                        </a:rPr>
                        <a:t>C</a:t>
                      </a:r>
                      <a:endParaRPr lang="ru-RU" sz="2400" b="1" dirty="0">
                        <a:solidFill>
                          <a:srgbClr val="00B050"/>
                        </a:solidFill>
                      </a:endParaRPr>
                    </a:p>
                  </a:txBody>
                  <a:tcPr/>
                </a:tc>
                <a:tc>
                  <a:txBody>
                    <a:bodyPr/>
                    <a:lstStyle/>
                    <a:p>
                      <a:pPr algn="ctr"/>
                      <a:r>
                        <a:rPr lang="en-US" sz="2400" dirty="0" smtClean="0"/>
                        <a:t>G</a:t>
                      </a:r>
                      <a:endParaRPr lang="ru-RU" sz="2400" dirty="0"/>
                    </a:p>
                  </a:txBody>
                  <a:tcPr/>
                </a:tc>
                <a:tc>
                  <a:txBody>
                    <a:bodyPr/>
                    <a:lstStyle/>
                    <a:p>
                      <a:pPr algn="ctr"/>
                      <a:r>
                        <a:rPr lang="en-US" sz="2400" dirty="0" smtClean="0"/>
                        <a:t>W</a:t>
                      </a:r>
                      <a:endParaRPr lang="ru-RU" sz="2400" dirty="0"/>
                    </a:p>
                  </a:txBody>
                  <a:tcPr/>
                </a:tc>
                <a:tc>
                  <a:txBody>
                    <a:bodyPr/>
                    <a:lstStyle/>
                    <a:p>
                      <a:pPr algn="ctr"/>
                      <a:r>
                        <a:rPr lang="en-US" sz="2400" dirty="0" smtClean="0"/>
                        <a:t>W</a:t>
                      </a:r>
                      <a:endParaRPr lang="ru-RU" sz="2400" dirty="0"/>
                    </a:p>
                  </a:txBody>
                  <a:tcPr/>
                </a:tc>
                <a:tc>
                  <a:txBody>
                    <a:bodyPr/>
                    <a:lstStyle/>
                    <a:p>
                      <a:pPr algn="ctr"/>
                      <a:r>
                        <a:rPr lang="en-US" sz="2400" dirty="0" smtClean="0"/>
                        <a:t>W</a:t>
                      </a:r>
                      <a:endParaRPr lang="ru-RU" sz="2400" dirty="0"/>
                    </a:p>
                  </a:txBody>
                  <a:tcPr/>
                </a:tc>
                <a:tc>
                  <a:txBody>
                    <a:bodyPr/>
                    <a:lstStyle/>
                    <a:p>
                      <a:pPr algn="ctr"/>
                      <a:r>
                        <a:rPr lang="en-US" sz="2400" dirty="0" smtClean="0"/>
                        <a:t>W</a:t>
                      </a:r>
                      <a:endParaRPr lang="ru-RU" sz="2400" dirty="0"/>
                    </a:p>
                  </a:txBody>
                  <a:tcPr/>
                </a:tc>
                <a:extLst>
                  <a:ext uri="{0D108BD9-81ED-4DB2-BD59-A6C34878D82A}">
                    <a16:rowId xmlns:a16="http://schemas.microsoft.com/office/drawing/2014/main" val="2405114374"/>
                  </a:ext>
                </a:extLst>
              </a:tr>
              <a:tr h="401008">
                <a:tc>
                  <a:txBody>
                    <a:bodyPr/>
                    <a:lstStyle/>
                    <a:p>
                      <a:pPr algn="ctr"/>
                      <a:endParaRPr lang="ru-RU" sz="24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49772446"/>
                  </a:ext>
                </a:extLst>
              </a:tr>
              <a:tr h="401008">
                <a:tc>
                  <a:txBody>
                    <a:bodyPr/>
                    <a:lstStyle/>
                    <a:p>
                      <a:pPr algn="ctr"/>
                      <a:r>
                        <a:rPr lang="en-US" sz="2400" b="1" dirty="0" smtClean="0">
                          <a:solidFill>
                            <a:srgbClr val="00B050"/>
                          </a:solidFill>
                        </a:rPr>
                        <a:t>D</a:t>
                      </a:r>
                      <a:endParaRPr lang="ru-RU" sz="2400" b="1" dirty="0">
                        <a:solidFill>
                          <a:srgbClr val="00B050"/>
                        </a:solidFill>
                      </a:endParaRPr>
                    </a:p>
                  </a:txBody>
                  <a:tcPr/>
                </a:tc>
                <a:tc>
                  <a:txBody>
                    <a:bodyPr/>
                    <a:lstStyle/>
                    <a:p>
                      <a:pPr algn="ctr"/>
                      <a:r>
                        <a:rPr lang="en-US" sz="2400" dirty="0" smtClean="0"/>
                        <a:t>0</a:t>
                      </a:r>
                      <a:endParaRPr lang="ru-RU" sz="2400" dirty="0"/>
                    </a:p>
                  </a:txBody>
                  <a:tcPr/>
                </a:tc>
                <a:tc>
                  <a:txBody>
                    <a:bodyPr/>
                    <a:lstStyle/>
                    <a:p>
                      <a:pPr algn="ctr"/>
                      <a:r>
                        <a:rPr lang="en-US" sz="2400" dirty="0" smtClean="0"/>
                        <a:t>I</a:t>
                      </a:r>
                      <a:endParaRPr lang="ru-RU" sz="2400" dirty="0"/>
                    </a:p>
                  </a:txBody>
                  <a:tcPr/>
                </a:tc>
                <a:tc>
                  <a:txBody>
                    <a:bodyPr/>
                    <a:lstStyle/>
                    <a:p>
                      <a:pPr algn="ctr"/>
                      <a:r>
                        <a:rPr lang="en-US" sz="2400" dirty="0" smtClean="0"/>
                        <a:t>I</a:t>
                      </a:r>
                      <a:endParaRPr lang="ru-RU" sz="2400" dirty="0"/>
                    </a:p>
                  </a:txBody>
                  <a:tcPr/>
                </a:tc>
                <a:tc>
                  <a:txBody>
                    <a:bodyPr/>
                    <a:lstStyle/>
                    <a:p>
                      <a:pPr algn="ctr"/>
                      <a:r>
                        <a:rPr lang="en-US" sz="2400" dirty="0" smtClean="0"/>
                        <a:t>I</a:t>
                      </a:r>
                      <a:endParaRPr lang="ru-RU" sz="2400" dirty="0"/>
                    </a:p>
                  </a:txBody>
                  <a:tcPr/>
                </a:tc>
                <a:tc>
                  <a:txBody>
                    <a:bodyPr/>
                    <a:lstStyle/>
                    <a:p>
                      <a:pPr algn="ctr"/>
                      <a:r>
                        <a:rPr lang="en-US" sz="2400" dirty="0" smtClean="0"/>
                        <a:t>I</a:t>
                      </a:r>
                      <a:endParaRPr lang="ru-RU" sz="2400" dirty="0"/>
                    </a:p>
                  </a:txBody>
                  <a:tcPr/>
                </a:tc>
                <a:extLst>
                  <a:ext uri="{0D108BD9-81ED-4DB2-BD59-A6C34878D82A}">
                    <a16:rowId xmlns:a16="http://schemas.microsoft.com/office/drawing/2014/main" val="3363471203"/>
                  </a:ext>
                </a:extLst>
              </a:tr>
              <a:tr h="401008">
                <a:tc>
                  <a:txBody>
                    <a:bodyPr/>
                    <a:lstStyle/>
                    <a:p>
                      <a:pPr algn="ctr"/>
                      <a:endParaRPr lang="ru-RU" sz="24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89870956"/>
                  </a:ext>
                </a:extLst>
              </a:tr>
              <a:tr h="401008">
                <a:tc>
                  <a:txBody>
                    <a:bodyPr/>
                    <a:lstStyle/>
                    <a:p>
                      <a:pPr algn="ctr"/>
                      <a:r>
                        <a:rPr lang="en-US" sz="2400" b="1" dirty="0" smtClean="0">
                          <a:solidFill>
                            <a:srgbClr val="00B050"/>
                          </a:solidFill>
                        </a:rPr>
                        <a:t>P</a:t>
                      </a:r>
                      <a:endParaRPr lang="ru-RU" sz="2400" b="1" dirty="0">
                        <a:solidFill>
                          <a:srgbClr val="00B050"/>
                        </a:solidFill>
                      </a:endParaRPr>
                    </a:p>
                  </a:txBody>
                  <a:tcPr/>
                </a:tc>
                <a:tc>
                  <a:txBody>
                    <a:bodyPr/>
                    <a:lstStyle/>
                    <a:p>
                      <a:pPr algn="ctr"/>
                      <a:r>
                        <a:rPr lang="en-US" sz="2400" dirty="0" smtClean="0"/>
                        <a:t>N</a:t>
                      </a:r>
                      <a:endParaRPr lang="ru-RU" sz="2400" dirty="0"/>
                    </a:p>
                  </a:txBody>
                  <a:tcPr/>
                </a:tc>
                <a:tc>
                  <a:txBody>
                    <a:bodyPr/>
                    <a:lstStyle/>
                    <a:p>
                      <a:pPr algn="ctr"/>
                      <a:r>
                        <a:rPr lang="en-US" sz="2400" dirty="0" smtClean="0"/>
                        <a:t>N</a:t>
                      </a:r>
                      <a:endParaRPr lang="ru-RU" sz="2400" dirty="0"/>
                    </a:p>
                  </a:txBody>
                  <a:tcPr/>
                </a:tc>
                <a:tc>
                  <a:txBody>
                    <a:bodyPr/>
                    <a:lstStyle/>
                    <a:p>
                      <a:pPr algn="ctr"/>
                      <a:r>
                        <a:rPr lang="en-US" sz="2400" dirty="0" smtClean="0"/>
                        <a:t>N</a:t>
                      </a:r>
                      <a:endParaRPr lang="ru-RU" sz="2400" dirty="0"/>
                    </a:p>
                  </a:txBody>
                  <a:tcPr/>
                </a:tc>
                <a:tc>
                  <a:txBody>
                    <a:bodyPr/>
                    <a:lstStyle/>
                    <a:p>
                      <a:pPr algn="ctr"/>
                      <a:r>
                        <a:rPr lang="en-US" sz="2400" dirty="0" smtClean="0"/>
                        <a:t>N</a:t>
                      </a:r>
                      <a:endParaRPr lang="ru-RU" sz="2400" dirty="0"/>
                    </a:p>
                  </a:txBody>
                  <a:tcPr/>
                </a:tc>
                <a:tc>
                  <a:txBody>
                    <a:bodyPr/>
                    <a:lstStyle/>
                    <a:p>
                      <a:pPr algn="ctr"/>
                      <a:r>
                        <a:rPr lang="en-US" sz="2400" dirty="0" smtClean="0"/>
                        <a:t>N</a:t>
                      </a:r>
                      <a:endParaRPr lang="ru-RU" sz="2400" dirty="0"/>
                    </a:p>
                  </a:txBody>
                  <a:tcPr/>
                </a:tc>
                <a:extLst>
                  <a:ext uri="{0D108BD9-81ED-4DB2-BD59-A6C34878D82A}">
                    <a16:rowId xmlns:a16="http://schemas.microsoft.com/office/drawing/2014/main" val="3337711776"/>
                  </a:ext>
                </a:extLst>
              </a:tr>
            </a:tbl>
          </a:graphicData>
        </a:graphic>
      </p:graphicFrame>
      <p:cxnSp>
        <p:nvCxnSpPr>
          <p:cNvPr id="19" name="Скругленная соединительная линия 18"/>
          <p:cNvCxnSpPr/>
          <p:nvPr/>
        </p:nvCxnSpPr>
        <p:spPr>
          <a:xfrm rot="5400000" flipH="1">
            <a:off x="854799" y="2090852"/>
            <a:ext cx="324036" cy="324036"/>
          </a:xfrm>
          <a:prstGeom prst="curvedConnector4">
            <a:avLst>
              <a:gd name="adj1" fmla="val -163374"/>
              <a:gd name="adj2" fmla="val 270800"/>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33358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375920" y="548680"/>
            <a:ext cx="6338318" cy="5262979"/>
          </a:xfrm>
          <a:prstGeom prst="rect">
            <a:avLst/>
          </a:prstGeom>
        </p:spPr>
        <p:txBody>
          <a:bodyPr wrap="square">
            <a:spAutoFit/>
          </a:bodyPr>
          <a:lstStyle/>
          <a:p>
            <a:pPr indent="323850" algn="just"/>
            <a:r>
              <a:rPr lang="ru-RU" sz="2800" dirty="0">
                <a:latin typeface="+mj-lt"/>
                <a:ea typeface="Times New Roman" panose="02020603050405020304" pitchFamily="18" charset="0"/>
              </a:rPr>
              <a:t>Массив </a:t>
            </a:r>
            <a:r>
              <a:rPr lang="en-US" sz="2800" b="1" dirty="0">
                <a:solidFill>
                  <a:srgbClr val="00B050"/>
                </a:solidFill>
                <a:latin typeface="+mj-lt"/>
                <a:ea typeface="Times New Roman" panose="02020603050405020304" pitchFamily="18" charset="0"/>
              </a:rPr>
              <a:t>P</a:t>
            </a:r>
            <a:r>
              <a:rPr lang="en-US" sz="2800" dirty="0">
                <a:latin typeface="+mj-lt"/>
                <a:ea typeface="Times New Roman" panose="02020603050405020304" pitchFamily="18" charset="0"/>
              </a:rPr>
              <a:t> </a:t>
            </a:r>
            <a:r>
              <a:rPr lang="ru-RU" sz="2800" dirty="0">
                <a:latin typeface="+mj-lt"/>
                <a:ea typeface="Times New Roman" panose="02020603050405020304" pitchFamily="18" charset="0"/>
              </a:rPr>
              <a:t>позволяет восстановить порядок обхода вершин и хранит для каждой вершины, кроме стартовой, предшествующую  в обходе вершину. На первом шаге алгоритма всем элементам массива присваивается значение</a:t>
            </a:r>
            <a:r>
              <a:rPr lang="en-US" sz="2800" dirty="0">
                <a:latin typeface="+mj-lt"/>
                <a:ea typeface="Times New Roman" panose="02020603050405020304" pitchFamily="18" charset="0"/>
              </a:rPr>
              <a:t> </a:t>
            </a:r>
            <a:r>
              <a:rPr lang="ru-RU" sz="2800" dirty="0">
                <a:latin typeface="+mj-lt"/>
                <a:ea typeface="Times New Roman" panose="02020603050405020304" pitchFamily="18" charset="0"/>
              </a:rPr>
              <a:t>«пустота» (</a:t>
            </a:r>
            <a:r>
              <a:rPr lang="en-US" sz="2800" b="1" dirty="0">
                <a:solidFill>
                  <a:srgbClr val="00B050"/>
                </a:solidFill>
                <a:latin typeface="+mj-lt"/>
                <a:ea typeface="Times New Roman" panose="02020603050405020304" pitchFamily="18" charset="0"/>
              </a:rPr>
              <a:t>N</a:t>
            </a:r>
            <a:r>
              <a:rPr lang="ru-RU" sz="2800" dirty="0">
                <a:latin typeface="+mj-lt"/>
                <a:ea typeface="Times New Roman" panose="02020603050405020304" pitchFamily="18" charset="0"/>
              </a:rPr>
              <a:t>). На последнем шаге алгоритма для всех доступных вершин будут заполнены значения, равные номеру предшествующей вершины в порядке обхода.</a:t>
            </a:r>
            <a:endParaRPr lang="be-BY" sz="2800" dirty="0">
              <a:latin typeface="+mj-lt"/>
              <a:ea typeface="Times New Roman" panose="02020603050405020304" pitchFamily="18" charset="0"/>
            </a:endParaRPr>
          </a:p>
        </p:txBody>
      </p:sp>
      <p:cxnSp>
        <p:nvCxnSpPr>
          <p:cNvPr id="5" name="Прямая соединительная линия 4"/>
          <p:cNvCxnSpPr>
            <a:stCxn id="12" idx="6"/>
            <a:endCxn id="15" idx="2"/>
          </p:cNvCxnSpPr>
          <p:nvPr/>
        </p:nvCxnSpPr>
        <p:spPr>
          <a:xfrm>
            <a:off x="1343472" y="728700"/>
            <a:ext cx="100270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Прямая соединительная линия 5"/>
          <p:cNvCxnSpPr>
            <a:stCxn id="12" idx="5"/>
            <a:endCxn id="14" idx="1"/>
          </p:cNvCxnSpPr>
          <p:nvPr/>
        </p:nvCxnSpPr>
        <p:spPr>
          <a:xfrm>
            <a:off x="1248564" y="957828"/>
            <a:ext cx="1192518" cy="91503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a:stCxn id="12" idx="4"/>
            <a:endCxn id="17" idx="0"/>
          </p:cNvCxnSpPr>
          <p:nvPr/>
        </p:nvCxnSpPr>
        <p:spPr>
          <a:xfrm>
            <a:off x="1019436" y="1052736"/>
            <a:ext cx="0" cy="7062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a:stCxn id="17" idx="6"/>
            <a:endCxn id="14" idx="2"/>
          </p:cNvCxnSpPr>
          <p:nvPr/>
        </p:nvCxnSpPr>
        <p:spPr>
          <a:xfrm>
            <a:off x="1343472" y="2082978"/>
            <a:ext cx="1002702" cy="1901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a:stCxn id="14" idx="0"/>
            <a:endCxn id="15" idx="4"/>
          </p:cNvCxnSpPr>
          <p:nvPr/>
        </p:nvCxnSpPr>
        <p:spPr>
          <a:xfrm flipV="1">
            <a:off x="2670210" y="1052736"/>
            <a:ext cx="0" cy="7252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a:stCxn id="16" idx="1"/>
            <a:endCxn id="15" idx="6"/>
          </p:cNvCxnSpPr>
          <p:nvPr/>
        </p:nvCxnSpPr>
        <p:spPr>
          <a:xfrm flipH="1" flipV="1">
            <a:off x="2994246" y="728700"/>
            <a:ext cx="556188" cy="47707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a:stCxn id="16" idx="3"/>
            <a:endCxn id="14" idx="6"/>
          </p:cNvCxnSpPr>
          <p:nvPr/>
        </p:nvCxnSpPr>
        <p:spPr>
          <a:xfrm flipH="1">
            <a:off x="2994246" y="1664034"/>
            <a:ext cx="556188" cy="4379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Овал 11"/>
          <p:cNvSpPr/>
          <p:nvPr/>
        </p:nvSpPr>
        <p:spPr>
          <a:xfrm>
            <a:off x="695400" y="404664"/>
            <a:ext cx="648072" cy="648072"/>
          </a:xfrm>
          <a:prstGeom prst="ellipse">
            <a:avLst/>
          </a:prstGeom>
          <a:solidFill>
            <a:schemeClr val="accent6">
              <a:lumMod val="20000"/>
              <a:lumOff val="8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0</a:t>
            </a:r>
            <a:endParaRPr lang="ru-RU" sz="3200" dirty="0">
              <a:solidFill>
                <a:schemeClr val="tx1"/>
              </a:solidFill>
            </a:endParaRPr>
          </a:p>
        </p:txBody>
      </p:sp>
      <p:sp>
        <p:nvSpPr>
          <p:cNvPr id="14" name="Овал 13"/>
          <p:cNvSpPr/>
          <p:nvPr/>
        </p:nvSpPr>
        <p:spPr>
          <a:xfrm>
            <a:off x="2346174" y="1777956"/>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3</a:t>
            </a:r>
            <a:endParaRPr lang="ru-RU" sz="3200" dirty="0">
              <a:solidFill>
                <a:schemeClr val="tx1"/>
              </a:solidFill>
            </a:endParaRPr>
          </a:p>
        </p:txBody>
      </p:sp>
      <p:sp>
        <p:nvSpPr>
          <p:cNvPr id="15" name="Овал 14"/>
          <p:cNvSpPr/>
          <p:nvPr/>
        </p:nvSpPr>
        <p:spPr>
          <a:xfrm>
            <a:off x="2346174" y="404664"/>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1</a:t>
            </a:r>
            <a:endParaRPr lang="ru-RU" sz="3200" dirty="0">
              <a:solidFill>
                <a:schemeClr val="tx1"/>
              </a:solidFill>
            </a:endParaRPr>
          </a:p>
        </p:txBody>
      </p:sp>
      <p:sp>
        <p:nvSpPr>
          <p:cNvPr id="16" name="Овал 15"/>
          <p:cNvSpPr/>
          <p:nvPr/>
        </p:nvSpPr>
        <p:spPr>
          <a:xfrm>
            <a:off x="3455526" y="1110870"/>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2</a:t>
            </a:r>
            <a:endParaRPr lang="ru-RU" sz="3200" dirty="0">
              <a:solidFill>
                <a:schemeClr val="tx1"/>
              </a:solidFill>
            </a:endParaRPr>
          </a:p>
        </p:txBody>
      </p:sp>
      <p:sp>
        <p:nvSpPr>
          <p:cNvPr id="17" name="Овал 16"/>
          <p:cNvSpPr/>
          <p:nvPr/>
        </p:nvSpPr>
        <p:spPr>
          <a:xfrm>
            <a:off x="695400" y="1758942"/>
            <a:ext cx="648072" cy="64807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4</a:t>
            </a:r>
            <a:endParaRPr lang="ru-RU" sz="3200" dirty="0">
              <a:solidFill>
                <a:schemeClr val="tx1"/>
              </a:solidFill>
            </a:endParaRPr>
          </a:p>
        </p:txBody>
      </p:sp>
      <p:graphicFrame>
        <p:nvGraphicFramePr>
          <p:cNvPr id="18" name="Таблица 17"/>
          <p:cNvGraphicFramePr>
            <a:graphicFrameLocks noGrp="1"/>
          </p:cNvGraphicFramePr>
          <p:nvPr>
            <p:extLst>
              <p:ext uri="{D42A27DB-BD31-4B8C-83A1-F6EECF244321}">
                <p14:modId xmlns:p14="http://schemas.microsoft.com/office/powerpoint/2010/main" val="2528441328"/>
              </p:ext>
            </p:extLst>
          </p:nvPr>
        </p:nvGraphicFramePr>
        <p:xfrm>
          <a:off x="1972800" y="2827212"/>
          <a:ext cx="2965452" cy="3200400"/>
        </p:xfrm>
        <a:graphic>
          <a:graphicData uri="http://schemas.openxmlformats.org/drawingml/2006/table">
            <a:tbl>
              <a:tblPr firstRow="1" bandRow="1">
                <a:tableStyleId>{5940675A-B579-460E-94D1-54222C63F5DA}</a:tableStyleId>
              </a:tblPr>
              <a:tblGrid>
                <a:gridCol w="494242">
                  <a:extLst>
                    <a:ext uri="{9D8B030D-6E8A-4147-A177-3AD203B41FA5}">
                      <a16:colId xmlns:a16="http://schemas.microsoft.com/office/drawing/2014/main" val="184400785"/>
                    </a:ext>
                  </a:extLst>
                </a:gridCol>
                <a:gridCol w="494242">
                  <a:extLst>
                    <a:ext uri="{9D8B030D-6E8A-4147-A177-3AD203B41FA5}">
                      <a16:colId xmlns:a16="http://schemas.microsoft.com/office/drawing/2014/main" val="2720675779"/>
                    </a:ext>
                  </a:extLst>
                </a:gridCol>
                <a:gridCol w="494242">
                  <a:extLst>
                    <a:ext uri="{9D8B030D-6E8A-4147-A177-3AD203B41FA5}">
                      <a16:colId xmlns:a16="http://schemas.microsoft.com/office/drawing/2014/main" val="2680956268"/>
                    </a:ext>
                  </a:extLst>
                </a:gridCol>
                <a:gridCol w="494242">
                  <a:extLst>
                    <a:ext uri="{9D8B030D-6E8A-4147-A177-3AD203B41FA5}">
                      <a16:colId xmlns:a16="http://schemas.microsoft.com/office/drawing/2014/main" val="4106968370"/>
                    </a:ext>
                  </a:extLst>
                </a:gridCol>
                <a:gridCol w="494242">
                  <a:extLst>
                    <a:ext uri="{9D8B030D-6E8A-4147-A177-3AD203B41FA5}">
                      <a16:colId xmlns:a16="http://schemas.microsoft.com/office/drawing/2014/main" val="462314499"/>
                    </a:ext>
                  </a:extLst>
                </a:gridCol>
                <a:gridCol w="494242">
                  <a:extLst>
                    <a:ext uri="{9D8B030D-6E8A-4147-A177-3AD203B41FA5}">
                      <a16:colId xmlns:a16="http://schemas.microsoft.com/office/drawing/2014/main" val="671687339"/>
                    </a:ext>
                  </a:extLst>
                </a:gridCol>
              </a:tblGrid>
              <a:tr h="401008">
                <a:tc>
                  <a:txBody>
                    <a:bodyPr/>
                    <a:lstStyle/>
                    <a:p>
                      <a:pPr algn="ctr"/>
                      <a:r>
                        <a:rPr lang="en-US" sz="2400" b="1" dirty="0" smtClean="0">
                          <a:solidFill>
                            <a:srgbClr val="00B050"/>
                          </a:solidFill>
                        </a:rPr>
                        <a:t>Q</a:t>
                      </a:r>
                      <a:endParaRPr lang="ru-RU" sz="2400" b="1" dirty="0">
                        <a:solidFill>
                          <a:srgbClr val="00B050"/>
                        </a:solidFill>
                      </a:endParaRPr>
                    </a:p>
                  </a:txBody>
                  <a:tcPr/>
                </a:tc>
                <a:tc>
                  <a:txBody>
                    <a:bodyPr/>
                    <a:lstStyle/>
                    <a:p>
                      <a:pPr algn="ctr"/>
                      <a:r>
                        <a:rPr lang="en-US" sz="2400" dirty="0" smtClean="0"/>
                        <a:t>0</a:t>
                      </a:r>
                      <a:endParaRPr lang="ru-RU" sz="2400" dirty="0"/>
                    </a:p>
                  </a:txBody>
                  <a:tcPr/>
                </a:tc>
                <a:tc>
                  <a:txBody>
                    <a:bodyPr/>
                    <a:lstStyle/>
                    <a:p>
                      <a:pPr algn="ctr"/>
                      <a:endParaRPr lang="ru-RU" sz="240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5274476"/>
                  </a:ext>
                </a:extLst>
              </a:tr>
              <a:tr h="401008">
                <a:tc>
                  <a:txBody>
                    <a:bodyPr/>
                    <a:lstStyle/>
                    <a:p>
                      <a:pPr algn="ctr"/>
                      <a:endParaRPr lang="ru-RU" sz="2400" b="1"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11828262"/>
                  </a:ext>
                </a:extLst>
              </a:tr>
              <a:tr h="401008">
                <a:tc>
                  <a:txBody>
                    <a:bodyPr/>
                    <a:lstStyle/>
                    <a:p>
                      <a:pPr algn="ctr"/>
                      <a:r>
                        <a:rPr lang="en-US" sz="2400" b="1" dirty="0" smtClean="0">
                          <a:solidFill>
                            <a:srgbClr val="00B050"/>
                          </a:solidFill>
                        </a:rPr>
                        <a:t>C</a:t>
                      </a:r>
                      <a:endParaRPr lang="ru-RU" sz="2400" b="1" dirty="0">
                        <a:solidFill>
                          <a:srgbClr val="00B050"/>
                        </a:solidFill>
                      </a:endParaRPr>
                    </a:p>
                  </a:txBody>
                  <a:tcPr/>
                </a:tc>
                <a:tc>
                  <a:txBody>
                    <a:bodyPr/>
                    <a:lstStyle/>
                    <a:p>
                      <a:pPr algn="ctr"/>
                      <a:r>
                        <a:rPr lang="en-US" sz="2400" dirty="0" smtClean="0"/>
                        <a:t>G</a:t>
                      </a:r>
                      <a:endParaRPr lang="ru-RU" sz="2400" dirty="0"/>
                    </a:p>
                  </a:txBody>
                  <a:tcPr/>
                </a:tc>
                <a:tc>
                  <a:txBody>
                    <a:bodyPr/>
                    <a:lstStyle/>
                    <a:p>
                      <a:pPr algn="ctr"/>
                      <a:r>
                        <a:rPr lang="en-US" sz="2400" dirty="0" smtClean="0"/>
                        <a:t>W</a:t>
                      </a:r>
                      <a:endParaRPr lang="ru-RU" sz="2400" dirty="0"/>
                    </a:p>
                  </a:txBody>
                  <a:tcPr/>
                </a:tc>
                <a:tc>
                  <a:txBody>
                    <a:bodyPr/>
                    <a:lstStyle/>
                    <a:p>
                      <a:pPr algn="ctr"/>
                      <a:r>
                        <a:rPr lang="en-US" sz="2400" dirty="0" smtClean="0"/>
                        <a:t>W</a:t>
                      </a:r>
                      <a:endParaRPr lang="ru-RU" sz="2400" dirty="0"/>
                    </a:p>
                  </a:txBody>
                  <a:tcPr/>
                </a:tc>
                <a:tc>
                  <a:txBody>
                    <a:bodyPr/>
                    <a:lstStyle/>
                    <a:p>
                      <a:pPr algn="ctr"/>
                      <a:r>
                        <a:rPr lang="en-US" sz="2400" dirty="0" smtClean="0"/>
                        <a:t>W</a:t>
                      </a:r>
                      <a:endParaRPr lang="ru-RU" sz="2400" dirty="0"/>
                    </a:p>
                  </a:txBody>
                  <a:tcPr/>
                </a:tc>
                <a:tc>
                  <a:txBody>
                    <a:bodyPr/>
                    <a:lstStyle/>
                    <a:p>
                      <a:pPr algn="ctr"/>
                      <a:r>
                        <a:rPr lang="en-US" sz="2400" dirty="0" smtClean="0"/>
                        <a:t>W</a:t>
                      </a:r>
                      <a:endParaRPr lang="ru-RU" sz="2400" dirty="0"/>
                    </a:p>
                  </a:txBody>
                  <a:tcPr/>
                </a:tc>
                <a:extLst>
                  <a:ext uri="{0D108BD9-81ED-4DB2-BD59-A6C34878D82A}">
                    <a16:rowId xmlns:a16="http://schemas.microsoft.com/office/drawing/2014/main" val="2405114374"/>
                  </a:ext>
                </a:extLst>
              </a:tr>
              <a:tr h="401008">
                <a:tc>
                  <a:txBody>
                    <a:bodyPr/>
                    <a:lstStyle/>
                    <a:p>
                      <a:pPr algn="ctr"/>
                      <a:endParaRPr lang="ru-RU" sz="24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49772446"/>
                  </a:ext>
                </a:extLst>
              </a:tr>
              <a:tr h="401008">
                <a:tc>
                  <a:txBody>
                    <a:bodyPr/>
                    <a:lstStyle/>
                    <a:p>
                      <a:pPr algn="ctr"/>
                      <a:r>
                        <a:rPr lang="en-US" sz="2400" b="1" dirty="0" smtClean="0">
                          <a:solidFill>
                            <a:srgbClr val="00B050"/>
                          </a:solidFill>
                        </a:rPr>
                        <a:t>D</a:t>
                      </a:r>
                      <a:endParaRPr lang="ru-RU" sz="2400" b="1" dirty="0">
                        <a:solidFill>
                          <a:srgbClr val="00B050"/>
                        </a:solidFill>
                      </a:endParaRPr>
                    </a:p>
                  </a:txBody>
                  <a:tcPr/>
                </a:tc>
                <a:tc>
                  <a:txBody>
                    <a:bodyPr/>
                    <a:lstStyle/>
                    <a:p>
                      <a:pPr algn="ctr"/>
                      <a:r>
                        <a:rPr lang="en-US" sz="2400" dirty="0" smtClean="0"/>
                        <a:t>0</a:t>
                      </a:r>
                      <a:endParaRPr lang="ru-RU" sz="2400" dirty="0"/>
                    </a:p>
                  </a:txBody>
                  <a:tcPr/>
                </a:tc>
                <a:tc>
                  <a:txBody>
                    <a:bodyPr/>
                    <a:lstStyle/>
                    <a:p>
                      <a:pPr algn="ctr"/>
                      <a:r>
                        <a:rPr lang="en-US" sz="2400" dirty="0" smtClean="0"/>
                        <a:t>I</a:t>
                      </a:r>
                      <a:endParaRPr lang="ru-RU" sz="2400" dirty="0"/>
                    </a:p>
                  </a:txBody>
                  <a:tcPr/>
                </a:tc>
                <a:tc>
                  <a:txBody>
                    <a:bodyPr/>
                    <a:lstStyle/>
                    <a:p>
                      <a:pPr algn="ctr"/>
                      <a:r>
                        <a:rPr lang="en-US" sz="2400" dirty="0" smtClean="0"/>
                        <a:t>I</a:t>
                      </a:r>
                      <a:endParaRPr lang="ru-RU" sz="2400" dirty="0"/>
                    </a:p>
                  </a:txBody>
                  <a:tcPr/>
                </a:tc>
                <a:tc>
                  <a:txBody>
                    <a:bodyPr/>
                    <a:lstStyle/>
                    <a:p>
                      <a:pPr algn="ctr"/>
                      <a:r>
                        <a:rPr lang="en-US" sz="2400" dirty="0" smtClean="0"/>
                        <a:t>I</a:t>
                      </a:r>
                      <a:endParaRPr lang="ru-RU" sz="2400" dirty="0"/>
                    </a:p>
                  </a:txBody>
                  <a:tcPr/>
                </a:tc>
                <a:tc>
                  <a:txBody>
                    <a:bodyPr/>
                    <a:lstStyle/>
                    <a:p>
                      <a:pPr algn="ctr"/>
                      <a:r>
                        <a:rPr lang="en-US" sz="2400" dirty="0" smtClean="0"/>
                        <a:t>I</a:t>
                      </a:r>
                      <a:endParaRPr lang="ru-RU" sz="2400" dirty="0"/>
                    </a:p>
                  </a:txBody>
                  <a:tcPr/>
                </a:tc>
                <a:extLst>
                  <a:ext uri="{0D108BD9-81ED-4DB2-BD59-A6C34878D82A}">
                    <a16:rowId xmlns:a16="http://schemas.microsoft.com/office/drawing/2014/main" val="3363471203"/>
                  </a:ext>
                </a:extLst>
              </a:tr>
              <a:tr h="401008">
                <a:tc>
                  <a:txBody>
                    <a:bodyPr/>
                    <a:lstStyle/>
                    <a:p>
                      <a:pPr algn="ctr"/>
                      <a:endParaRPr lang="ru-RU" sz="2400" b="1">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89870956"/>
                  </a:ext>
                </a:extLst>
              </a:tr>
              <a:tr h="401008">
                <a:tc>
                  <a:txBody>
                    <a:bodyPr/>
                    <a:lstStyle/>
                    <a:p>
                      <a:pPr algn="ctr"/>
                      <a:r>
                        <a:rPr lang="en-US" sz="2400" b="1" dirty="0" smtClean="0">
                          <a:solidFill>
                            <a:srgbClr val="00B050"/>
                          </a:solidFill>
                        </a:rPr>
                        <a:t>P</a:t>
                      </a:r>
                      <a:endParaRPr lang="ru-RU" sz="2400" b="1" dirty="0">
                        <a:solidFill>
                          <a:srgbClr val="00B050"/>
                        </a:solidFill>
                      </a:endParaRPr>
                    </a:p>
                  </a:txBody>
                  <a:tcPr/>
                </a:tc>
                <a:tc>
                  <a:txBody>
                    <a:bodyPr/>
                    <a:lstStyle/>
                    <a:p>
                      <a:pPr algn="ctr"/>
                      <a:r>
                        <a:rPr lang="en-US" sz="2400" dirty="0" smtClean="0"/>
                        <a:t>N</a:t>
                      </a:r>
                      <a:endParaRPr lang="ru-RU" sz="2400" dirty="0"/>
                    </a:p>
                  </a:txBody>
                  <a:tcPr/>
                </a:tc>
                <a:tc>
                  <a:txBody>
                    <a:bodyPr/>
                    <a:lstStyle/>
                    <a:p>
                      <a:pPr algn="ctr"/>
                      <a:r>
                        <a:rPr lang="en-US" sz="2400" dirty="0" smtClean="0"/>
                        <a:t>N</a:t>
                      </a:r>
                      <a:endParaRPr lang="ru-RU" sz="2400" dirty="0"/>
                    </a:p>
                  </a:txBody>
                  <a:tcPr/>
                </a:tc>
                <a:tc>
                  <a:txBody>
                    <a:bodyPr/>
                    <a:lstStyle/>
                    <a:p>
                      <a:pPr algn="ctr"/>
                      <a:r>
                        <a:rPr lang="en-US" sz="2400" dirty="0" smtClean="0"/>
                        <a:t>N</a:t>
                      </a:r>
                      <a:endParaRPr lang="ru-RU" sz="2400" dirty="0"/>
                    </a:p>
                  </a:txBody>
                  <a:tcPr/>
                </a:tc>
                <a:tc>
                  <a:txBody>
                    <a:bodyPr/>
                    <a:lstStyle/>
                    <a:p>
                      <a:pPr algn="ctr"/>
                      <a:r>
                        <a:rPr lang="en-US" sz="2400" dirty="0" smtClean="0"/>
                        <a:t>N</a:t>
                      </a:r>
                      <a:endParaRPr lang="ru-RU" sz="2400" dirty="0"/>
                    </a:p>
                  </a:txBody>
                  <a:tcPr/>
                </a:tc>
                <a:tc>
                  <a:txBody>
                    <a:bodyPr/>
                    <a:lstStyle/>
                    <a:p>
                      <a:pPr algn="ctr"/>
                      <a:r>
                        <a:rPr lang="en-US" sz="2400" dirty="0" smtClean="0"/>
                        <a:t>N</a:t>
                      </a:r>
                      <a:endParaRPr lang="ru-RU" sz="2400" dirty="0"/>
                    </a:p>
                  </a:txBody>
                  <a:tcPr/>
                </a:tc>
                <a:extLst>
                  <a:ext uri="{0D108BD9-81ED-4DB2-BD59-A6C34878D82A}">
                    <a16:rowId xmlns:a16="http://schemas.microsoft.com/office/drawing/2014/main" val="3337711776"/>
                  </a:ext>
                </a:extLst>
              </a:tr>
            </a:tbl>
          </a:graphicData>
        </a:graphic>
      </p:graphicFrame>
      <p:cxnSp>
        <p:nvCxnSpPr>
          <p:cNvPr id="19" name="Скругленная соединительная линия 18"/>
          <p:cNvCxnSpPr/>
          <p:nvPr/>
        </p:nvCxnSpPr>
        <p:spPr>
          <a:xfrm rot="5400000" flipH="1">
            <a:off x="695400" y="2092485"/>
            <a:ext cx="324036" cy="324036"/>
          </a:xfrm>
          <a:prstGeom prst="curvedConnector4">
            <a:avLst>
              <a:gd name="adj1" fmla="val -163374"/>
              <a:gd name="adj2" fmla="val 270800"/>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333584"/>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МП">
      <a:majorFont>
        <a:latin typeface="Bahnschrift"/>
        <a:ea typeface=""/>
        <a:cs typeface=""/>
      </a:majorFont>
      <a:minorFont>
        <a:latin typeface="Bahnschrif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1469</TotalTime>
  <Words>3043</Words>
  <Application>Microsoft Office PowerPoint</Application>
  <PresentationFormat>Широкоэкранный</PresentationFormat>
  <Paragraphs>1597</Paragraphs>
  <Slides>54</Slides>
  <Notes>54</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54</vt:i4>
      </vt:variant>
    </vt:vector>
  </HeadingPairs>
  <TitlesOfParts>
    <vt:vector size="60" baseType="lpstr">
      <vt:lpstr>Arial</vt:lpstr>
      <vt:lpstr>Bahnschrift</vt:lpstr>
      <vt:lpstr>Calibri</vt:lpstr>
      <vt:lpstr>Georgia</vt:lpstr>
      <vt:lpstr>Times New Roman</vt:lpstr>
      <vt:lpstr>Тема Office</vt:lpstr>
      <vt:lpstr>МАТЕМАТИЧЕСКОЕ ПРОГРАММИРОВАНИЕ  ОПТИМИЗАЦИОННЫЕ АЛГОРИТМЫ НА ГРАФАХ</vt:lpstr>
      <vt:lpstr>Презентация PowerPoint</vt:lpstr>
      <vt:lpstr>План лекции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МАТЕМАТИЧЕСКОЕ ПРОГРАММИРОВАНИЕ</dc:title>
  <dc:creator>Brakovich</dc:creator>
  <cp:lastModifiedBy>User</cp:lastModifiedBy>
  <cp:revision>78</cp:revision>
  <cp:lastPrinted>2023-04-05T11:27:51Z</cp:lastPrinted>
  <dcterms:created xsi:type="dcterms:W3CDTF">2010-12-02T13:55:43Z</dcterms:created>
  <dcterms:modified xsi:type="dcterms:W3CDTF">2023-04-05T13:24:50Z</dcterms:modified>
</cp:coreProperties>
</file>