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78" r:id="rId5"/>
    <p:sldId id="279" r:id="rId6"/>
    <p:sldId id="280" r:id="rId7"/>
    <p:sldId id="281" r:id="rId8"/>
    <p:sldId id="282" r:id="rId9"/>
    <p:sldId id="283" r:id="rId10"/>
    <p:sldId id="284" r:id="rId11"/>
    <p:sldId id="285" r:id="rId12"/>
    <p:sldId id="286" r:id="rId13"/>
    <p:sldId id="287" r:id="rId14"/>
    <p:sldId id="289" r:id="rId15"/>
    <p:sldId id="290" r:id="rId16"/>
    <p:sldId id="288" r:id="rId17"/>
    <p:sldId id="291" r:id="rId18"/>
    <p:sldId id="292" r:id="rId19"/>
    <p:sldId id="293" r:id="rId20"/>
    <p:sldId id="294" r:id="rId21"/>
    <p:sldId id="295" r:id="rId22"/>
    <p:sldId id="296" r:id="rId23"/>
    <p:sldId id="297" r:id="rId24"/>
    <p:sldId id="298" r:id="rId25"/>
    <p:sldId id="258" r:id="rId26"/>
    <p:sldId id="259"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3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52FB810-56FB-431A-B7FA-748A922CC7F4}" type="datetimeFigureOut">
              <a:rPr lang="ru-RU" smtClean="0"/>
              <a:pPr/>
              <a:t>03.11.2021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796DB-397F-41A1-ACEB-2EB90239F2A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FB810-56FB-431A-B7FA-748A922CC7F4}" type="datetimeFigureOut">
              <a:rPr lang="ru-RU" smtClean="0"/>
              <a:pPr/>
              <a:t>03.11.2021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796DB-397F-41A1-ACEB-2EB90239F2A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786058"/>
            <a:ext cx="9144000" cy="707886"/>
          </a:xfrm>
          <a:prstGeom prst="rect">
            <a:avLst/>
          </a:prstGeom>
        </p:spPr>
        <p:txBody>
          <a:bodyPr wrap="square">
            <a:spAutoFit/>
          </a:bodyPr>
          <a:lstStyle/>
          <a:p>
            <a:pPr algn="ctr"/>
            <a:r>
              <a:rPr lang="ru-RU" sz="4000" b="1" dirty="0" err="1"/>
              <a:t>Dynamic</a:t>
            </a:r>
            <a:r>
              <a:rPr lang="ru-RU" sz="4000" b="1" dirty="0"/>
              <a:t> </a:t>
            </a:r>
            <a:r>
              <a:rPr lang="ru-RU" sz="4000" b="1" dirty="0" err="1"/>
              <a:t>Host</a:t>
            </a:r>
            <a:r>
              <a:rPr lang="ru-RU" sz="4000" b="1" dirty="0"/>
              <a:t> </a:t>
            </a:r>
            <a:r>
              <a:rPr lang="ru-RU" sz="4000" b="1" dirty="0" err="1"/>
              <a:t>Configuration</a:t>
            </a:r>
            <a:r>
              <a:rPr lang="ru-RU" sz="4000" b="1" dirty="0"/>
              <a:t> </a:t>
            </a:r>
            <a:r>
              <a:rPr lang="ru-RU" sz="4000" b="1" dirty="0" err="1"/>
              <a:t>Protocol</a:t>
            </a:r>
            <a:endParaRPr lang="ru-RU"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214282" y="214290"/>
            <a:ext cx="8143932" cy="453280"/>
          </a:xfrm>
          <a:prstGeom prst="rect">
            <a:avLst/>
          </a:prstGeom>
          <a:noFill/>
          <a:ln w="9525">
            <a:noFill/>
            <a:miter lim="800000"/>
            <a:headEnd/>
            <a:tailEnd/>
          </a:ln>
          <a:effectLst/>
        </p:spPr>
      </p:pic>
      <p:sp>
        <p:nvSpPr>
          <p:cNvPr id="3" name="Прямоугольник 2"/>
          <p:cNvSpPr/>
          <p:nvPr/>
        </p:nvSpPr>
        <p:spPr>
          <a:xfrm>
            <a:off x="7500958" y="214290"/>
            <a:ext cx="638765" cy="369332"/>
          </a:xfrm>
          <a:prstGeom prst="rect">
            <a:avLst/>
          </a:prstGeom>
        </p:spPr>
        <p:txBody>
          <a:bodyPr wrap="none">
            <a:spAutoFit/>
          </a:bodyPr>
          <a:lstStyle/>
          <a:p>
            <a:r>
              <a:rPr lang="en-US" dirty="0"/>
              <a:t>hops</a:t>
            </a:r>
            <a:endParaRPr lang="ru-RU" dirty="0"/>
          </a:p>
        </p:txBody>
      </p:sp>
      <p:sp>
        <p:nvSpPr>
          <p:cNvPr id="4" name="Прямоугольник 3"/>
          <p:cNvSpPr/>
          <p:nvPr/>
        </p:nvSpPr>
        <p:spPr>
          <a:xfrm>
            <a:off x="285720" y="714356"/>
            <a:ext cx="8215370" cy="1200329"/>
          </a:xfrm>
          <a:prstGeom prst="rect">
            <a:avLst/>
          </a:prstGeom>
        </p:spPr>
        <p:txBody>
          <a:bodyPr wrap="square">
            <a:spAutoFit/>
          </a:bodyPr>
          <a:lstStyle/>
          <a:p>
            <a:pPr algn="just"/>
            <a:r>
              <a:rPr lang="ru-RU" dirty="0"/>
              <a:t>Данное   поле   предназначено   для   использования   в   особых   случаях   –   при </a:t>
            </a:r>
          </a:p>
          <a:p>
            <a:pPr algn="just"/>
            <a:r>
              <a:rPr lang="ru-RU" dirty="0"/>
              <a:t>маршрутизации DHCP сообщений. Это поле клиент всегда обязан установить в 0, а </a:t>
            </a:r>
            <a:r>
              <a:rPr lang="ru-RU" dirty="0" err="1"/>
              <a:t>маршрутизаторы</a:t>
            </a:r>
            <a:r>
              <a:rPr lang="ru-RU" dirty="0"/>
              <a:t>, </a:t>
            </a:r>
            <a:r>
              <a:rPr lang="ru-RU" dirty="0" err="1"/>
              <a:t>перенаправляющие</a:t>
            </a:r>
            <a:r>
              <a:rPr lang="ru-RU" dirty="0"/>
              <a:t>  DHCP  сообщения могут это поле использовать.</a:t>
            </a:r>
          </a:p>
        </p:txBody>
      </p:sp>
      <p:pic>
        <p:nvPicPr>
          <p:cNvPr id="3074" name="Picture 2"/>
          <p:cNvPicPr>
            <a:picLocks noChangeAspect="1" noChangeArrowheads="1"/>
          </p:cNvPicPr>
          <p:nvPr/>
        </p:nvPicPr>
        <p:blipFill>
          <a:blip r:embed="rId3"/>
          <a:srcRect/>
          <a:stretch>
            <a:fillRect/>
          </a:stretch>
        </p:blipFill>
        <p:spPr bwMode="auto">
          <a:xfrm>
            <a:off x="214282" y="1928801"/>
            <a:ext cx="8429684" cy="910469"/>
          </a:xfrm>
          <a:prstGeom prst="rect">
            <a:avLst/>
          </a:prstGeom>
          <a:noFill/>
          <a:ln w="9525">
            <a:noFill/>
            <a:miter lim="800000"/>
            <a:headEnd/>
            <a:tailEnd/>
          </a:ln>
          <a:effectLst/>
        </p:spPr>
      </p:pic>
      <p:sp>
        <p:nvSpPr>
          <p:cNvPr id="6" name="Прямоугольник 5"/>
          <p:cNvSpPr/>
          <p:nvPr/>
        </p:nvSpPr>
        <p:spPr>
          <a:xfrm>
            <a:off x="7786710" y="2000240"/>
            <a:ext cx="638765" cy="369332"/>
          </a:xfrm>
          <a:prstGeom prst="rect">
            <a:avLst/>
          </a:prstGeom>
        </p:spPr>
        <p:txBody>
          <a:bodyPr wrap="none">
            <a:spAutoFit/>
          </a:bodyPr>
          <a:lstStyle/>
          <a:p>
            <a:r>
              <a:rPr lang="en-US" dirty="0"/>
              <a:t>hops</a:t>
            </a:r>
            <a:endParaRPr lang="ru-RU" dirty="0"/>
          </a:p>
        </p:txBody>
      </p:sp>
      <p:sp>
        <p:nvSpPr>
          <p:cNvPr id="7" name="Прямоугольник 6"/>
          <p:cNvSpPr/>
          <p:nvPr/>
        </p:nvSpPr>
        <p:spPr>
          <a:xfrm>
            <a:off x="285720" y="2928934"/>
            <a:ext cx="8286808" cy="3693319"/>
          </a:xfrm>
          <a:prstGeom prst="rect">
            <a:avLst/>
          </a:prstGeom>
        </p:spPr>
        <p:txBody>
          <a:bodyPr wrap="square">
            <a:spAutoFit/>
          </a:bodyPr>
          <a:lstStyle/>
          <a:p>
            <a:pPr algn="just"/>
            <a:r>
              <a:rPr lang="ru-RU" dirty="0"/>
              <a:t>Данное поле  играет   важную роль   в  DHCP  взаимодействиях  и  служит  для идентификации   транзакции  между   клиентов  и   сервером. Чтобы клиенты   и   сервера   могли   отличать   пакеты   посланные   им   от   чужих   пакетов используется данное поле «идентификатор транзакции». Работает данное поле очень просто: клиент в своем первом пакете серверу устанавливает случайное число в это поле, сервер во всех своих пакетах данному клиенту в рамках данной процедуры взаимодействия будет цитировать значение этого поля, а клиент соответственно в рамках данного обмена пакетами с сервером все свои пакеты будет снабжать тем же значением поля </a:t>
            </a:r>
            <a:r>
              <a:rPr lang="ru-RU" dirty="0" err="1"/>
              <a:t>xid</a:t>
            </a:r>
            <a:r>
              <a:rPr lang="ru-RU" dirty="0"/>
              <a:t>. Таким образом участники DHCP транзакции могут четко отличать пакеты, поступившие в рамках данной   транзакции   от   пакетов,   принадлежащих другим транзакциям.   Без   подобного   поля   сервера   и   клиенты   легко   могли   бы запутаться при осуществлении нескольких взаимодействий одновременно.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142852"/>
            <a:ext cx="8786874" cy="1358120"/>
          </a:xfrm>
          <a:prstGeom prst="rect">
            <a:avLst/>
          </a:prstGeom>
          <a:noFill/>
          <a:ln w="9525">
            <a:noFill/>
            <a:miter lim="800000"/>
            <a:headEnd/>
            <a:tailEnd/>
          </a:ln>
          <a:effectLst/>
        </p:spPr>
      </p:pic>
      <p:sp>
        <p:nvSpPr>
          <p:cNvPr id="3" name="Прямоугольник 2"/>
          <p:cNvSpPr/>
          <p:nvPr/>
        </p:nvSpPr>
        <p:spPr>
          <a:xfrm>
            <a:off x="8001024" y="214290"/>
            <a:ext cx="638765" cy="369332"/>
          </a:xfrm>
          <a:prstGeom prst="rect">
            <a:avLst/>
          </a:prstGeom>
        </p:spPr>
        <p:txBody>
          <a:bodyPr wrap="none">
            <a:spAutoFit/>
          </a:bodyPr>
          <a:lstStyle/>
          <a:p>
            <a:r>
              <a:rPr lang="en-US" dirty="0"/>
              <a:t>hops</a:t>
            </a:r>
            <a:endParaRPr lang="ru-RU" dirty="0"/>
          </a:p>
        </p:txBody>
      </p:sp>
      <p:sp>
        <p:nvSpPr>
          <p:cNvPr id="5" name="Прямоугольник 4"/>
          <p:cNvSpPr/>
          <p:nvPr/>
        </p:nvSpPr>
        <p:spPr>
          <a:xfrm>
            <a:off x="142844" y="1643050"/>
            <a:ext cx="8643998" cy="2031325"/>
          </a:xfrm>
          <a:prstGeom prst="rect">
            <a:avLst/>
          </a:prstGeom>
        </p:spPr>
        <p:txBody>
          <a:bodyPr wrap="square">
            <a:spAutoFit/>
          </a:bodyPr>
          <a:lstStyle/>
          <a:p>
            <a:pPr algn="just"/>
            <a:r>
              <a:rPr lang="ru-RU" dirty="0"/>
              <a:t>Данное поле заполняет клиент. Это поле имеет смысл только в пакетах типа DHCPDISCOVER  ему клиенту рекомендовано указывать в этом поле, сколько секунд прошло от момента, когда клиент начал пытаться получить  IP  адрес до момента, когда был послан данный пакет  DHCPDISCOVER.  т.е.,  например,  клиент посылает первый пакет DHCPDISCOVER и заполняет поле </a:t>
            </a:r>
            <a:r>
              <a:rPr lang="ru-RU" dirty="0" err="1"/>
              <a:t>secs</a:t>
            </a:r>
            <a:r>
              <a:rPr lang="ru-RU" dirty="0"/>
              <a:t> = 0. Не получив подходящего (или </a:t>
            </a:r>
          </a:p>
          <a:p>
            <a:pPr algn="just"/>
            <a:r>
              <a:rPr lang="ru-RU" dirty="0"/>
              <a:t>вообще никакого)  предложения,  клиент посылает еще один пакет  DHCPDISCOVER через, положим, 4 секунды, и заполняет поле  </a:t>
            </a:r>
            <a:r>
              <a:rPr lang="ru-RU" dirty="0" err="1"/>
              <a:t>secs</a:t>
            </a:r>
            <a:r>
              <a:rPr lang="ru-RU" dirty="0"/>
              <a:t> = 4.</a:t>
            </a:r>
          </a:p>
        </p:txBody>
      </p:sp>
      <p:pic>
        <p:nvPicPr>
          <p:cNvPr id="4099" name="Picture 3"/>
          <p:cNvPicPr>
            <a:picLocks noChangeAspect="1" noChangeArrowheads="1"/>
          </p:cNvPicPr>
          <p:nvPr/>
        </p:nvPicPr>
        <p:blipFill>
          <a:blip r:embed="rId3"/>
          <a:srcRect/>
          <a:stretch>
            <a:fillRect/>
          </a:stretch>
        </p:blipFill>
        <p:spPr bwMode="auto">
          <a:xfrm>
            <a:off x="142844" y="3786190"/>
            <a:ext cx="8569874" cy="1343040"/>
          </a:xfrm>
          <a:prstGeom prst="rect">
            <a:avLst/>
          </a:prstGeom>
          <a:noFill/>
          <a:ln w="9525">
            <a:noFill/>
            <a:miter lim="800000"/>
            <a:headEnd/>
            <a:tailEnd/>
          </a:ln>
          <a:effectLst/>
        </p:spPr>
      </p:pic>
      <p:sp>
        <p:nvSpPr>
          <p:cNvPr id="7" name="Прямоугольник 6"/>
          <p:cNvSpPr/>
          <p:nvPr/>
        </p:nvSpPr>
        <p:spPr>
          <a:xfrm>
            <a:off x="7858148" y="3857628"/>
            <a:ext cx="638765" cy="369332"/>
          </a:xfrm>
          <a:prstGeom prst="rect">
            <a:avLst/>
          </a:prstGeom>
        </p:spPr>
        <p:txBody>
          <a:bodyPr wrap="none">
            <a:spAutoFit/>
          </a:bodyPr>
          <a:lstStyle/>
          <a:p>
            <a:r>
              <a:rPr lang="en-US" dirty="0"/>
              <a:t>hops</a:t>
            </a:r>
            <a:endParaRPr lang="ru-RU" dirty="0"/>
          </a:p>
        </p:txBody>
      </p:sp>
      <p:sp>
        <p:nvSpPr>
          <p:cNvPr id="8" name="Прямоугольник 7"/>
          <p:cNvSpPr/>
          <p:nvPr/>
        </p:nvSpPr>
        <p:spPr>
          <a:xfrm>
            <a:off x="142844" y="5214950"/>
            <a:ext cx="8643998" cy="923330"/>
          </a:xfrm>
          <a:prstGeom prst="rect">
            <a:avLst/>
          </a:prstGeom>
        </p:spPr>
        <p:txBody>
          <a:bodyPr wrap="square">
            <a:spAutoFit/>
          </a:bodyPr>
          <a:lstStyle/>
          <a:p>
            <a:pPr algn="just"/>
            <a:r>
              <a:rPr lang="ru-RU" dirty="0"/>
              <a:t>Поле  </a:t>
            </a:r>
            <a:r>
              <a:rPr lang="ru-RU" dirty="0" err="1"/>
              <a:t>flags</a:t>
            </a:r>
            <a:r>
              <a:rPr lang="ru-RU" dirty="0"/>
              <a:t>  занимает   в   заголовке  DHCP  16   бит,   но   в  RFC2131   описано использование только первого (старшего) бита, остальные 15 биты называются MBZ </a:t>
            </a:r>
          </a:p>
          <a:p>
            <a:r>
              <a:rPr lang="ru-RU" dirty="0"/>
              <a:t>(</a:t>
            </a:r>
            <a:r>
              <a:rPr lang="ru-RU" dirty="0" err="1"/>
              <a:t>Must</a:t>
            </a:r>
            <a:r>
              <a:rPr lang="ru-RU" dirty="0"/>
              <a:t> </a:t>
            </a:r>
            <a:r>
              <a:rPr lang="ru-RU" dirty="0" err="1"/>
              <a:t>Be</a:t>
            </a:r>
            <a:r>
              <a:rPr lang="ru-RU" dirty="0"/>
              <a:t> </a:t>
            </a:r>
            <a:r>
              <a:rPr lang="ru-RU" dirty="0" err="1"/>
              <a:t>Zero</a:t>
            </a:r>
            <a:r>
              <a:rPr lang="ru-RU" dirty="0"/>
              <a:t>, должны быть обнулены). Старший бит поля </a:t>
            </a:r>
            <a:r>
              <a:rPr lang="ru-RU" dirty="0" err="1"/>
              <a:t>flags</a:t>
            </a:r>
            <a:r>
              <a:rPr lang="ru-RU" dirty="0"/>
              <a:t> называется </a:t>
            </a:r>
            <a:r>
              <a:rPr lang="ru-RU" dirty="0" err="1"/>
              <a:t>broadcast</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2844" y="142852"/>
            <a:ext cx="8786874" cy="1847332"/>
          </a:xfrm>
          <a:prstGeom prst="rect">
            <a:avLst/>
          </a:prstGeom>
          <a:noFill/>
          <a:ln w="9525">
            <a:noFill/>
            <a:miter lim="800000"/>
            <a:headEnd/>
            <a:tailEnd/>
          </a:ln>
          <a:effectLst/>
        </p:spPr>
      </p:pic>
      <p:sp>
        <p:nvSpPr>
          <p:cNvPr id="3" name="Прямоугольник 2"/>
          <p:cNvSpPr/>
          <p:nvPr/>
        </p:nvSpPr>
        <p:spPr>
          <a:xfrm>
            <a:off x="142844" y="2143116"/>
            <a:ext cx="8643998" cy="2031325"/>
          </a:xfrm>
          <a:prstGeom prst="rect">
            <a:avLst/>
          </a:prstGeom>
        </p:spPr>
        <p:txBody>
          <a:bodyPr wrap="square">
            <a:spAutoFit/>
          </a:bodyPr>
          <a:lstStyle/>
          <a:p>
            <a:pPr algn="just"/>
            <a:r>
              <a:rPr lang="ru-RU" dirty="0"/>
              <a:t>Данное поле заполняет в своих пакетах только клиент (никогда не заполняется сервером) и только в том случае, если у клиента УЖЕ есть  IP  адрес, т.е. это поле должно быть равно 00 00 00 00 в пакетах DHCPDISCOVER, так как клиент, посылая такое сообщение не имеет адреса, но может быть заполнено в пакете DHCPREQEST если клиент продлевает аренду адреса,  так же заполняется клиентом в пакетах DHCPDECLINE и DHCPRELEASE. Клиент имеет право заполнять это поле, только если может отвечать на ARP запросы по этому IP адресу.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2844" y="142852"/>
            <a:ext cx="8643998" cy="2185100"/>
          </a:xfrm>
          <a:prstGeom prst="rect">
            <a:avLst/>
          </a:prstGeom>
          <a:noFill/>
          <a:ln w="9525">
            <a:noFill/>
            <a:miter lim="800000"/>
            <a:headEnd/>
            <a:tailEnd/>
          </a:ln>
          <a:effectLst/>
        </p:spPr>
      </p:pic>
      <p:sp>
        <p:nvSpPr>
          <p:cNvPr id="3" name="Прямоугольник 2"/>
          <p:cNvSpPr/>
          <p:nvPr/>
        </p:nvSpPr>
        <p:spPr>
          <a:xfrm>
            <a:off x="142844" y="2428868"/>
            <a:ext cx="8501122" cy="2031325"/>
          </a:xfrm>
          <a:prstGeom prst="rect">
            <a:avLst/>
          </a:prstGeom>
        </p:spPr>
        <p:txBody>
          <a:bodyPr wrap="square">
            <a:spAutoFit/>
          </a:bodyPr>
          <a:lstStyle/>
          <a:p>
            <a:pPr algn="just"/>
            <a:r>
              <a:rPr lang="ru-RU" dirty="0"/>
              <a:t>Данное поле может заполнять в своих пакетах только сервер и это поле и есть то место  в пакете,   где  DHCP  сервер предлагает  или назначает  адрес  клиенту, разумеется, что это поле крайне важно. Сервер заполняет его в пакетах DHCPOFFER, предлагая клиенту указанный в поле  IP  адрес и в  DHCPACK, назначая тем самым указанный   в   этом   поле   адрес   клиенту.   В   пакете  DHCPNACK  данное   поле   не заполняется,  так как по смыслу  данный пакет есть не предложение/назначение адреса, а, напротив, запрещение пользоваться адресом.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42844" y="142852"/>
            <a:ext cx="8794371" cy="2643206"/>
          </a:xfrm>
          <a:prstGeom prst="rect">
            <a:avLst/>
          </a:prstGeom>
          <a:noFill/>
          <a:ln w="9525">
            <a:noFill/>
            <a:miter lim="800000"/>
            <a:headEnd/>
            <a:tailEnd/>
          </a:ln>
          <a:effectLst/>
        </p:spPr>
      </p:pic>
      <p:sp>
        <p:nvSpPr>
          <p:cNvPr id="3" name="Прямоугольник 2"/>
          <p:cNvSpPr/>
          <p:nvPr/>
        </p:nvSpPr>
        <p:spPr>
          <a:xfrm>
            <a:off x="214282" y="2928934"/>
            <a:ext cx="8715436" cy="1200329"/>
          </a:xfrm>
          <a:prstGeom prst="rect">
            <a:avLst/>
          </a:prstGeom>
        </p:spPr>
        <p:txBody>
          <a:bodyPr wrap="square">
            <a:spAutoFit/>
          </a:bodyPr>
          <a:lstStyle/>
          <a:p>
            <a:pPr algn="just"/>
            <a:r>
              <a:rPr lang="ru-RU" dirty="0"/>
              <a:t>Данное поле заполняется только  сервером и только в пакетах  DHCPOFFER и DHCPACK, при чем заполняется опционально, т.е. сервер может данное поле и не заполнять. В этом поле сервер может указать клиенту IP адрес DHCP сервера, которым сможет воспользоваться клиент на следующем шаге процесса начальной загрузки.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42844" y="142851"/>
            <a:ext cx="8786874" cy="3042233"/>
          </a:xfrm>
          <a:prstGeom prst="rect">
            <a:avLst/>
          </a:prstGeom>
          <a:noFill/>
          <a:ln w="9525">
            <a:noFill/>
            <a:miter lim="800000"/>
            <a:headEnd/>
            <a:tailEnd/>
          </a:ln>
          <a:effectLst/>
        </p:spPr>
      </p:pic>
      <p:sp>
        <p:nvSpPr>
          <p:cNvPr id="3" name="Прямоугольник 2"/>
          <p:cNvSpPr/>
          <p:nvPr/>
        </p:nvSpPr>
        <p:spPr>
          <a:xfrm>
            <a:off x="214282" y="3357562"/>
            <a:ext cx="8643998" cy="646331"/>
          </a:xfrm>
          <a:prstGeom prst="rect">
            <a:avLst/>
          </a:prstGeom>
        </p:spPr>
        <p:txBody>
          <a:bodyPr wrap="square">
            <a:spAutoFit/>
          </a:bodyPr>
          <a:lstStyle/>
          <a:p>
            <a:r>
              <a:rPr lang="ru-RU" dirty="0"/>
              <a:t>Данное поле не должны заполнять ни клиент, ни сервер, это поле заполняет </a:t>
            </a:r>
          </a:p>
          <a:p>
            <a:r>
              <a:rPr lang="ru-RU" dirty="0" err="1"/>
              <a:t>маршрутизатор</a:t>
            </a:r>
            <a:r>
              <a:rPr lang="ru-RU" dirty="0"/>
              <a:t>, </a:t>
            </a:r>
            <a:r>
              <a:rPr lang="ru-RU" dirty="0" err="1"/>
              <a:t>перенаправляющий</a:t>
            </a:r>
            <a:r>
              <a:rPr lang="ru-RU" dirty="0"/>
              <a:t> DHCP сообщения между сетями.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2844" y="142853"/>
            <a:ext cx="6017846" cy="3214709"/>
          </a:xfrm>
          <a:prstGeom prst="rect">
            <a:avLst/>
          </a:prstGeom>
          <a:noFill/>
          <a:ln w="9525">
            <a:noFill/>
            <a:miter lim="800000"/>
            <a:headEnd/>
            <a:tailEnd/>
          </a:ln>
          <a:effectLst/>
        </p:spPr>
      </p:pic>
      <p:sp>
        <p:nvSpPr>
          <p:cNvPr id="3" name="Прямоугольник 2"/>
          <p:cNvSpPr/>
          <p:nvPr/>
        </p:nvSpPr>
        <p:spPr>
          <a:xfrm>
            <a:off x="142844" y="3441680"/>
            <a:ext cx="8786874" cy="3416320"/>
          </a:xfrm>
          <a:prstGeom prst="rect">
            <a:avLst/>
          </a:prstGeom>
        </p:spPr>
        <p:txBody>
          <a:bodyPr wrap="square">
            <a:spAutoFit/>
          </a:bodyPr>
          <a:lstStyle/>
          <a:p>
            <a:pPr algn="just"/>
            <a:r>
              <a:rPr lang="ru-RU" dirty="0"/>
              <a:t>Клиент должен в этом поле указать свой МАС адрес, идентичный тому, который  используется в клиентом в заголовках канального уровня. При этом на данное поле выделено 16 байт для того, чтобы при необходимости клиент, использующий более длинные адреса канального уровня, нежели 6 байт мог заполнить это поле своим канальным  адресом. При этом поле </a:t>
            </a:r>
            <a:r>
              <a:rPr lang="ru-RU" dirty="0" err="1"/>
              <a:t>hlen</a:t>
            </a:r>
            <a:r>
              <a:rPr lang="ru-RU" dirty="0"/>
              <a:t>, которое показывает серверу, какой на самом деле длины канальный адрес клиента, так что клиент, указав в этом поле свой МАС адрес заполняет остальные байты данного поля нулями,  а  сервер считывает из этого поля только количество байт, указанное в поле </a:t>
            </a:r>
            <a:r>
              <a:rPr lang="ru-RU" dirty="0" err="1"/>
              <a:t>hlen</a:t>
            </a:r>
            <a:r>
              <a:rPr lang="ru-RU" dirty="0"/>
              <a:t>. При этом дублирование в заголовке прикладного протокола информации, которую сервер мог бы извлечь и из заголовка канального уровня, сделано для удобства работы DHCP сервера,  которому гораздо проще анализировать МАС адрес клиента в заголовке DHCP, нежели получать сведения по интерфейсу от канального уровня.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7251462" cy="6110782"/>
          </a:xfrm>
          <a:prstGeom prst="rect">
            <a:avLst/>
          </a:prstGeom>
          <a:noFill/>
          <a:ln w="9525">
            <a:noFill/>
            <a:miter lim="800000"/>
            <a:headEnd/>
            <a:tailEnd/>
          </a:ln>
          <a:effectLst/>
        </p:spPr>
      </p:pic>
      <p:sp>
        <p:nvSpPr>
          <p:cNvPr id="3" name="Прямоугольник 2"/>
          <p:cNvSpPr/>
          <p:nvPr/>
        </p:nvSpPr>
        <p:spPr>
          <a:xfrm>
            <a:off x="7286644" y="3286124"/>
            <a:ext cx="1857356" cy="3416320"/>
          </a:xfrm>
          <a:prstGeom prst="rect">
            <a:avLst/>
          </a:prstGeom>
        </p:spPr>
        <p:txBody>
          <a:bodyPr wrap="square">
            <a:spAutoFit/>
          </a:bodyPr>
          <a:lstStyle/>
          <a:p>
            <a:r>
              <a:rPr lang="ru-RU" dirty="0"/>
              <a:t>поле </a:t>
            </a:r>
            <a:r>
              <a:rPr lang="ru-RU" i="1" u="sng" dirty="0" err="1"/>
              <a:t>sname</a:t>
            </a:r>
            <a:r>
              <a:rPr lang="ru-RU" dirty="0"/>
              <a:t> предназначено </a:t>
            </a:r>
          </a:p>
          <a:p>
            <a:r>
              <a:rPr lang="ru-RU" dirty="0"/>
              <a:t>для передачи имени TFTP сервера, а поле </a:t>
            </a:r>
            <a:r>
              <a:rPr lang="ru-RU" i="1" u="sng" dirty="0" err="1"/>
              <a:t>file</a:t>
            </a:r>
            <a:r>
              <a:rPr lang="ru-RU" dirty="0"/>
              <a:t> – для передачи имени файла, который </a:t>
            </a:r>
          </a:p>
          <a:p>
            <a:r>
              <a:rPr lang="ru-RU" dirty="0"/>
              <a:t>должен скачать клиент с указанного сервера.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2844" y="357166"/>
            <a:ext cx="8572560" cy="4801314"/>
          </a:xfrm>
          <a:prstGeom prst="rect">
            <a:avLst/>
          </a:prstGeom>
        </p:spPr>
        <p:txBody>
          <a:bodyPr wrap="square">
            <a:spAutoFit/>
          </a:bodyPr>
          <a:lstStyle/>
          <a:p>
            <a:pPr algn="just"/>
            <a:r>
              <a:rPr lang="ru-RU" dirty="0"/>
              <a:t>Если в заголовке DHCP будут присутствовать опции (по стандарту есть опции, которые обязательно должны присутствовать в заголовке), то первые четыре байта поля опций должны принимать фиксированное значение, так называемое «магическое число» (</a:t>
            </a:r>
            <a:r>
              <a:rPr lang="ru-RU" dirty="0" err="1"/>
              <a:t>magic</a:t>
            </a:r>
            <a:r>
              <a:rPr lang="ru-RU" dirty="0"/>
              <a:t> </a:t>
            </a:r>
            <a:r>
              <a:rPr lang="ru-RU" dirty="0" err="1"/>
              <a:t>cookie</a:t>
            </a:r>
            <a:r>
              <a:rPr lang="ru-RU" dirty="0"/>
              <a:t>), равное 63 82 53 63 в шестнадцатеричной записи. </a:t>
            </a:r>
          </a:p>
          <a:p>
            <a:pPr algn="just"/>
            <a:endParaRPr lang="ru-RU" dirty="0"/>
          </a:p>
          <a:p>
            <a:pPr algn="just"/>
            <a:r>
              <a:rPr lang="ru-RU" dirty="0"/>
              <a:t>После этого поля следуют непосредственно опции. </a:t>
            </a:r>
          </a:p>
          <a:p>
            <a:pPr algn="just"/>
            <a:r>
              <a:rPr lang="ru-RU" dirty="0"/>
              <a:t>Опции  DHCP начинаются с однобайтового поля  </a:t>
            </a:r>
            <a:r>
              <a:rPr lang="ru-RU" dirty="0" err="1"/>
              <a:t>code</a:t>
            </a:r>
            <a:r>
              <a:rPr lang="ru-RU" dirty="0"/>
              <a:t>, показывающего, по сути, тип опции. Снова таки существует два вида опций: состоящие только из поля  </a:t>
            </a:r>
            <a:r>
              <a:rPr lang="ru-RU" dirty="0" err="1"/>
              <a:t>code</a:t>
            </a:r>
            <a:r>
              <a:rPr lang="ru-RU" dirty="0"/>
              <a:t>  и имеющее тело (фиксированной или переменной длины). </a:t>
            </a:r>
          </a:p>
          <a:p>
            <a:pPr algn="just"/>
            <a:r>
              <a:rPr lang="ru-RU" dirty="0"/>
              <a:t>Опций, состоящих только из поля </a:t>
            </a:r>
            <a:r>
              <a:rPr lang="ru-RU" dirty="0" err="1"/>
              <a:t>code</a:t>
            </a:r>
            <a:r>
              <a:rPr lang="ru-RU" dirty="0"/>
              <a:t> всего две, остальные опции имеют поле </a:t>
            </a:r>
            <a:r>
              <a:rPr lang="ru-RU" dirty="0" err="1"/>
              <a:t>length</a:t>
            </a:r>
            <a:r>
              <a:rPr lang="ru-RU" dirty="0"/>
              <a:t> и поле с данными самой опции. </a:t>
            </a:r>
          </a:p>
          <a:p>
            <a:pPr algn="just"/>
            <a:endParaRPr lang="ru-RU" dirty="0"/>
          </a:p>
          <a:p>
            <a:pPr algn="just"/>
            <a:r>
              <a:rPr lang="ru-RU" dirty="0"/>
              <a:t>Поле </a:t>
            </a:r>
            <a:r>
              <a:rPr lang="ru-RU" dirty="0" err="1"/>
              <a:t>length</a:t>
            </a:r>
            <a:r>
              <a:rPr lang="ru-RU" dirty="0"/>
              <a:t> в опциях DHCP показывает длину ТЕЛА опции, т.е. не учитывает байт </a:t>
            </a:r>
            <a:r>
              <a:rPr lang="ru-RU" dirty="0" err="1"/>
              <a:t>code</a:t>
            </a:r>
            <a:r>
              <a:rPr lang="ru-RU" dirty="0"/>
              <a:t> и байт </a:t>
            </a:r>
            <a:r>
              <a:rPr lang="ru-RU" dirty="0" err="1"/>
              <a:t>length</a:t>
            </a:r>
            <a:r>
              <a:rPr lang="ru-RU" dirty="0"/>
              <a:t>. В произвольном порядке могут следовать различные опции, каждая характеризуется типом длинной и телом, если получатель пакета не понимает некоторой опции, то он может пропустить ее, так как знает ее длину и перейти к анализу следующей опции. </a:t>
            </a:r>
          </a:p>
        </p:txBody>
      </p:sp>
      <p:sp>
        <p:nvSpPr>
          <p:cNvPr id="3" name="Прямоугольник 2"/>
          <p:cNvSpPr/>
          <p:nvPr/>
        </p:nvSpPr>
        <p:spPr>
          <a:xfrm>
            <a:off x="214282" y="5214950"/>
            <a:ext cx="8501122" cy="1200329"/>
          </a:xfrm>
          <a:prstGeom prst="rect">
            <a:avLst/>
          </a:prstGeom>
        </p:spPr>
        <p:txBody>
          <a:bodyPr wrap="square">
            <a:spAutoFit/>
          </a:bodyPr>
          <a:lstStyle/>
          <a:p>
            <a:pPr algn="just"/>
            <a:r>
              <a:rPr lang="ru-RU" dirty="0"/>
              <a:t>Первая опция имеет поле </a:t>
            </a:r>
            <a:r>
              <a:rPr lang="ru-RU" dirty="0" err="1"/>
              <a:t>code</a:t>
            </a:r>
            <a:r>
              <a:rPr lang="ru-RU" dirty="0"/>
              <a:t> равным 0 и называется </a:t>
            </a:r>
            <a:r>
              <a:rPr lang="ru-RU" dirty="0" err="1"/>
              <a:t>pad</a:t>
            </a:r>
            <a:r>
              <a:rPr lang="ru-RU" dirty="0"/>
              <a:t> (заполнитель). Данная   опция используется для выравнивания и может быть применена в заголовке  DHCP пакета несколько раз. Вторая опция имеет поле </a:t>
            </a:r>
            <a:r>
              <a:rPr lang="ru-RU" dirty="0" err="1"/>
              <a:t>code</a:t>
            </a:r>
            <a:r>
              <a:rPr lang="ru-RU" dirty="0"/>
              <a:t> равным 255 (FF) и показывает   окончание   опций  DHCP  пакета.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85720" y="214290"/>
            <a:ext cx="2542435" cy="985842"/>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57158" y="1285860"/>
            <a:ext cx="2143140" cy="2037492"/>
          </a:xfrm>
          <a:prstGeom prst="rect">
            <a:avLst/>
          </a:prstGeom>
          <a:noFill/>
          <a:ln w="9525">
            <a:noFill/>
            <a:miter lim="800000"/>
            <a:headEnd/>
            <a:tailEnd/>
          </a:ln>
          <a:effectLst/>
        </p:spPr>
      </p:pic>
      <p:sp>
        <p:nvSpPr>
          <p:cNvPr id="4" name="Прямоугольник 3"/>
          <p:cNvSpPr/>
          <p:nvPr/>
        </p:nvSpPr>
        <p:spPr>
          <a:xfrm>
            <a:off x="2714612" y="357166"/>
            <a:ext cx="6072230" cy="923330"/>
          </a:xfrm>
          <a:prstGeom prst="rect">
            <a:avLst/>
          </a:prstGeom>
        </p:spPr>
        <p:txBody>
          <a:bodyPr wrap="square">
            <a:spAutoFit/>
          </a:bodyPr>
          <a:lstStyle/>
          <a:p>
            <a:pPr algn="just"/>
            <a:r>
              <a:rPr lang="ru-RU" dirty="0"/>
              <a:t>В протоколе DHCP используется большее количество типов сообщений, и тип сообщения как раз и передается с помощью опции 53</a:t>
            </a:r>
          </a:p>
        </p:txBody>
      </p:sp>
      <p:sp>
        <p:nvSpPr>
          <p:cNvPr id="5" name="Прямоугольник 4"/>
          <p:cNvSpPr/>
          <p:nvPr/>
        </p:nvSpPr>
        <p:spPr>
          <a:xfrm>
            <a:off x="2714612" y="1571612"/>
            <a:ext cx="6072230" cy="1754326"/>
          </a:xfrm>
          <a:prstGeom prst="rect">
            <a:avLst/>
          </a:prstGeom>
        </p:spPr>
        <p:txBody>
          <a:bodyPr wrap="square">
            <a:spAutoFit/>
          </a:bodyPr>
          <a:lstStyle/>
          <a:p>
            <a:pPr algn="just"/>
            <a:r>
              <a:rPr lang="ru-RU" dirty="0"/>
              <a:t>DHCPINFORM используется станцией клиентом в том случае,  если у станции уже есть настроенный  IP  адрес (статически),   но   станция   желает   получить   у  DHCP  сервера   дополнительные конфигурационные параметры, в ответ на такое сообщение сервер должен ответить DHCPACK с передачей данных параметров. </a:t>
            </a:r>
          </a:p>
        </p:txBody>
      </p:sp>
      <p:cxnSp>
        <p:nvCxnSpPr>
          <p:cNvPr id="7" name="Прямая соединительная линия 6"/>
          <p:cNvCxnSpPr/>
          <p:nvPr/>
        </p:nvCxnSpPr>
        <p:spPr>
          <a:xfrm>
            <a:off x="214282" y="3429000"/>
            <a:ext cx="8429684"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1268" name="Picture 4"/>
          <p:cNvPicPr>
            <a:picLocks noChangeAspect="1" noChangeArrowheads="1"/>
          </p:cNvPicPr>
          <p:nvPr/>
        </p:nvPicPr>
        <p:blipFill>
          <a:blip r:embed="rId4"/>
          <a:srcRect/>
          <a:stretch>
            <a:fillRect/>
          </a:stretch>
        </p:blipFill>
        <p:spPr bwMode="auto">
          <a:xfrm>
            <a:off x="214281" y="3643314"/>
            <a:ext cx="4546055" cy="1071570"/>
          </a:xfrm>
          <a:prstGeom prst="rect">
            <a:avLst/>
          </a:prstGeom>
          <a:noFill/>
          <a:ln w="9525">
            <a:noFill/>
            <a:miter lim="800000"/>
            <a:headEnd/>
            <a:tailEnd/>
          </a:ln>
          <a:effectLst/>
        </p:spPr>
      </p:pic>
      <p:sp>
        <p:nvSpPr>
          <p:cNvPr id="9" name="Прямоугольник 8"/>
          <p:cNvSpPr/>
          <p:nvPr/>
        </p:nvSpPr>
        <p:spPr>
          <a:xfrm>
            <a:off x="285720" y="4714884"/>
            <a:ext cx="8643998" cy="1200329"/>
          </a:xfrm>
          <a:prstGeom prst="rect">
            <a:avLst/>
          </a:prstGeom>
        </p:spPr>
        <p:txBody>
          <a:bodyPr wrap="square">
            <a:spAutoFit/>
          </a:bodyPr>
          <a:lstStyle/>
          <a:p>
            <a:pPr algn="just"/>
            <a:r>
              <a:rPr lang="ru-RU" dirty="0"/>
              <a:t>с помощью данной опции клиент может в пакете DHCPDISCOVER попросить сервер выдать ему определенный IP адрес, опция называется </a:t>
            </a:r>
            <a:r>
              <a:rPr lang="ru-RU" dirty="0" err="1"/>
              <a:t>Requested</a:t>
            </a:r>
            <a:r>
              <a:rPr lang="ru-RU" dirty="0"/>
              <a:t> IP </a:t>
            </a:r>
            <a:r>
              <a:rPr lang="ru-RU" dirty="0" err="1"/>
              <a:t>Address</a:t>
            </a:r>
            <a:r>
              <a:rPr lang="ru-RU" dirty="0"/>
              <a:t> и значение поля </a:t>
            </a:r>
            <a:r>
              <a:rPr lang="ru-RU" dirty="0" err="1"/>
              <a:t>code</a:t>
            </a:r>
            <a:r>
              <a:rPr lang="ru-RU" dirty="0"/>
              <a:t> равно 50. Очевидно, что длина опции фиксирована и равна 4 байта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42976" y="1928802"/>
            <a:ext cx="6500858" cy="2554545"/>
          </a:xfrm>
          <a:prstGeom prst="rect">
            <a:avLst/>
          </a:prstGeom>
        </p:spPr>
        <p:txBody>
          <a:bodyPr wrap="square">
            <a:spAutoFit/>
          </a:bodyPr>
          <a:lstStyle/>
          <a:p>
            <a:pPr algn="just"/>
            <a:r>
              <a:rPr lang="ru-RU" sz="2000" dirty="0"/>
              <a:t>Прикладные  протоколы   стека  TCP/IP делятся  на   две   категории:    </a:t>
            </a:r>
          </a:p>
          <a:p>
            <a:pPr algn="just"/>
            <a:endParaRPr lang="ru-RU" sz="2000" dirty="0"/>
          </a:p>
          <a:p>
            <a:pPr algn="just">
              <a:buFontTx/>
              <a:buChar char="-"/>
            </a:pPr>
            <a:r>
              <a:rPr lang="ru-RU" sz="2000" dirty="0"/>
              <a:t>  служебные протоколы, необходимые для упрощения управления сетью,   упрощения использования сети и т.д. </a:t>
            </a:r>
          </a:p>
          <a:p>
            <a:pPr algn="just">
              <a:buFontTx/>
              <a:buChar char="-"/>
            </a:pPr>
            <a:endParaRPr lang="ru-RU" sz="2000" dirty="0"/>
          </a:p>
          <a:p>
            <a:pPr algn="just">
              <a:buFontTx/>
              <a:buChar char="-"/>
            </a:pPr>
            <a:r>
              <a:rPr lang="ru-RU" sz="2000" dirty="0"/>
              <a:t> прикладные протоколы, призванные непосредственно решать задачи,  стоящие перед пользователями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14282" y="142852"/>
            <a:ext cx="4407075" cy="928694"/>
          </a:xfrm>
          <a:prstGeom prst="rect">
            <a:avLst/>
          </a:prstGeom>
          <a:noFill/>
          <a:ln w="9525">
            <a:noFill/>
            <a:miter lim="800000"/>
            <a:headEnd/>
            <a:tailEnd/>
          </a:ln>
          <a:effectLst/>
        </p:spPr>
      </p:pic>
      <p:sp>
        <p:nvSpPr>
          <p:cNvPr id="3" name="Прямоугольник 2"/>
          <p:cNvSpPr/>
          <p:nvPr/>
        </p:nvSpPr>
        <p:spPr>
          <a:xfrm>
            <a:off x="285720" y="1071546"/>
            <a:ext cx="8501122" cy="3139321"/>
          </a:xfrm>
          <a:prstGeom prst="rect">
            <a:avLst/>
          </a:prstGeom>
        </p:spPr>
        <p:txBody>
          <a:bodyPr wrap="square">
            <a:spAutoFit/>
          </a:bodyPr>
          <a:lstStyle/>
          <a:p>
            <a:r>
              <a:rPr lang="ru-RU" dirty="0"/>
              <a:t> Данная   опция предназначена для того, чтобы клиент уникально идентифицировал себя для DHCP сервера,   который   в   свою   очередь   использует   сведения   из   данной   опции   как  уникальный идентификатор, к которому сервер привязывает выдачу того или иного IP адреса.  Станция может указать в качестве своего уникального идентификатора свой аппаратный адрес, в таком случае поле </a:t>
            </a:r>
            <a:r>
              <a:rPr lang="ru-RU" dirty="0" err="1"/>
              <a:t>type</a:t>
            </a:r>
            <a:r>
              <a:rPr lang="ru-RU" dirty="0"/>
              <a:t> (третий байт) должно совпадать с полем </a:t>
            </a:r>
            <a:r>
              <a:rPr lang="ru-RU" dirty="0" err="1"/>
              <a:t>htype</a:t>
            </a:r>
            <a:r>
              <a:rPr lang="ru-RU" dirty="0"/>
              <a:t>  заголовка  DHCP. Кроме   этого   станция   может   указать   произвольный идентификатор, в таком   случае   поле  </a:t>
            </a:r>
            <a:r>
              <a:rPr lang="ru-RU" dirty="0" err="1"/>
              <a:t>type</a:t>
            </a:r>
            <a:r>
              <a:rPr lang="ru-RU" dirty="0"/>
              <a:t>  в   опции   должно   быть   равно нулю. Необходимо, чтобы  все  DHCP  клиенты в  сети использовали различные  значения данной опции. Отметим, что чаще всего клиент указываем в данной опции свой МАС адрес, поэтому длина данной опции составит 7 байт (</a:t>
            </a:r>
            <a:r>
              <a:rPr lang="ru-RU" dirty="0" err="1"/>
              <a:t>байт</a:t>
            </a:r>
            <a:r>
              <a:rPr lang="ru-RU" dirty="0"/>
              <a:t> </a:t>
            </a:r>
            <a:r>
              <a:rPr lang="ru-RU" dirty="0" err="1"/>
              <a:t>type</a:t>
            </a:r>
            <a:r>
              <a:rPr lang="ru-RU" dirty="0"/>
              <a:t> и 6 байт МАС адреса).</a:t>
            </a:r>
          </a:p>
        </p:txBody>
      </p:sp>
      <p:pic>
        <p:nvPicPr>
          <p:cNvPr id="12291" name="Picture 3"/>
          <p:cNvPicPr>
            <a:picLocks noChangeAspect="1" noChangeArrowheads="1"/>
          </p:cNvPicPr>
          <p:nvPr/>
        </p:nvPicPr>
        <p:blipFill>
          <a:blip r:embed="rId3"/>
          <a:srcRect/>
          <a:stretch>
            <a:fillRect/>
          </a:stretch>
        </p:blipFill>
        <p:spPr bwMode="auto">
          <a:xfrm>
            <a:off x="285720" y="4357694"/>
            <a:ext cx="4275195" cy="928694"/>
          </a:xfrm>
          <a:prstGeom prst="rect">
            <a:avLst/>
          </a:prstGeom>
          <a:noFill/>
          <a:ln w="9525">
            <a:noFill/>
            <a:miter lim="800000"/>
            <a:headEnd/>
            <a:tailEnd/>
          </a:ln>
          <a:effectLst/>
        </p:spPr>
      </p:pic>
      <p:cxnSp>
        <p:nvCxnSpPr>
          <p:cNvPr id="5" name="Прямая соединительная линия 4"/>
          <p:cNvCxnSpPr/>
          <p:nvPr/>
        </p:nvCxnSpPr>
        <p:spPr>
          <a:xfrm>
            <a:off x="214282" y="4214818"/>
            <a:ext cx="8429684"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14282" y="5214950"/>
            <a:ext cx="8715436" cy="1477328"/>
          </a:xfrm>
          <a:prstGeom prst="rect">
            <a:avLst/>
          </a:prstGeom>
        </p:spPr>
        <p:txBody>
          <a:bodyPr wrap="square">
            <a:spAutoFit/>
          </a:bodyPr>
          <a:lstStyle/>
          <a:p>
            <a:pPr algn="just"/>
            <a:r>
              <a:rPr lang="ru-RU" dirty="0"/>
              <a:t>Данная опция, содержащая в себе IP адрес DHCP сервера, обязательно должна включатся сервером в пакет DHCPOFFER для того, чтобы клиент знал, какой сервер сделал ему предложение. В свою очередь клиент обязан включать данную опцию (цитируя, разумеется, то, что передал сервер) в пакет DHCPREQEST для того, чтобы сервера правильно понимали, кому из них послан данный  DHCPREQEST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14281" y="142852"/>
            <a:ext cx="2728123" cy="785818"/>
          </a:xfrm>
          <a:prstGeom prst="rect">
            <a:avLst/>
          </a:prstGeom>
          <a:noFill/>
          <a:ln w="9525">
            <a:noFill/>
            <a:miter lim="800000"/>
            <a:headEnd/>
            <a:tailEnd/>
          </a:ln>
          <a:effectLst/>
        </p:spPr>
      </p:pic>
      <p:sp>
        <p:nvSpPr>
          <p:cNvPr id="3" name="Прямоугольник 2"/>
          <p:cNvSpPr/>
          <p:nvPr/>
        </p:nvSpPr>
        <p:spPr>
          <a:xfrm>
            <a:off x="285720" y="1071546"/>
            <a:ext cx="8643998" cy="1754326"/>
          </a:xfrm>
          <a:prstGeom prst="rect">
            <a:avLst/>
          </a:prstGeom>
        </p:spPr>
        <p:txBody>
          <a:bodyPr wrap="square">
            <a:spAutoFit/>
          </a:bodyPr>
          <a:lstStyle/>
          <a:p>
            <a:pPr algn="just"/>
            <a:r>
              <a:rPr lang="ru-RU" dirty="0"/>
              <a:t>Опция – </a:t>
            </a:r>
            <a:r>
              <a:rPr lang="ru-RU" dirty="0" err="1"/>
              <a:t>Maximum</a:t>
            </a:r>
            <a:r>
              <a:rPr lang="ru-RU" dirty="0"/>
              <a:t> DHCP </a:t>
            </a:r>
            <a:r>
              <a:rPr lang="ru-RU" dirty="0" err="1"/>
              <a:t>Message</a:t>
            </a:r>
            <a:r>
              <a:rPr lang="ru-RU" dirty="0"/>
              <a:t> </a:t>
            </a:r>
            <a:r>
              <a:rPr lang="ru-RU" dirty="0" err="1"/>
              <a:t>Size</a:t>
            </a:r>
            <a:r>
              <a:rPr lang="ru-RU" dirty="0"/>
              <a:t>. С помощью этой опции клиент в сообщениях DHCPDISCOVER или DHCPREQEST (но не DHCPDECLINE) может при желании сообщить серверу какого максимального размера  DHCP  сообщения может принять клиент. Минимальная допустимая длина – 576 байт. Длина опции – два байта,  сами два байта тела опции рассматриваются как  целое   </a:t>
            </a:r>
            <a:r>
              <a:rPr lang="ru-RU" dirty="0" err="1"/>
              <a:t>беззнаковое</a:t>
            </a:r>
            <a:r>
              <a:rPr lang="ru-RU" dirty="0"/>
              <a:t>   число,  показывающее  максимально  длину  DHCP  сообщения   в байтах.</a:t>
            </a:r>
          </a:p>
        </p:txBody>
      </p:sp>
      <p:cxnSp>
        <p:nvCxnSpPr>
          <p:cNvPr id="4" name="Прямая соединительная линия 3"/>
          <p:cNvCxnSpPr/>
          <p:nvPr/>
        </p:nvCxnSpPr>
        <p:spPr>
          <a:xfrm>
            <a:off x="285720" y="2857496"/>
            <a:ext cx="8429684"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315" name="Picture 3"/>
          <p:cNvPicPr>
            <a:picLocks noChangeAspect="1" noChangeArrowheads="1"/>
          </p:cNvPicPr>
          <p:nvPr/>
        </p:nvPicPr>
        <p:blipFill>
          <a:blip r:embed="rId3"/>
          <a:srcRect/>
          <a:stretch>
            <a:fillRect/>
          </a:stretch>
        </p:blipFill>
        <p:spPr bwMode="auto">
          <a:xfrm>
            <a:off x="285720" y="3000372"/>
            <a:ext cx="3817964" cy="928694"/>
          </a:xfrm>
          <a:prstGeom prst="rect">
            <a:avLst/>
          </a:prstGeom>
          <a:noFill/>
          <a:ln w="9525">
            <a:noFill/>
            <a:miter lim="800000"/>
            <a:headEnd/>
            <a:tailEnd/>
          </a:ln>
          <a:effectLst/>
        </p:spPr>
      </p:pic>
      <p:sp>
        <p:nvSpPr>
          <p:cNvPr id="6" name="Прямоугольник 5"/>
          <p:cNvSpPr/>
          <p:nvPr/>
        </p:nvSpPr>
        <p:spPr>
          <a:xfrm>
            <a:off x="285720" y="4000504"/>
            <a:ext cx="8358246" cy="1200329"/>
          </a:xfrm>
          <a:prstGeom prst="rect">
            <a:avLst/>
          </a:prstGeom>
        </p:spPr>
        <p:txBody>
          <a:bodyPr wrap="square">
            <a:spAutoFit/>
          </a:bodyPr>
          <a:lstStyle/>
          <a:p>
            <a:pPr algn="just"/>
            <a:r>
              <a:rPr lang="ru-RU" dirty="0"/>
              <a:t>опции – </a:t>
            </a:r>
            <a:r>
              <a:rPr lang="ru-RU" dirty="0" err="1"/>
              <a:t>Message</a:t>
            </a:r>
            <a:r>
              <a:rPr lang="ru-RU" dirty="0"/>
              <a:t>. С помощью этого сообщения сервер в сообщении DHCPDECLINE  или   клиент   в   сообщении  DHCPDECLINE  могут   передать   текстовое сообщение,   поясняющее   ошибку,   данное   сообщение   программное   обеспечение клиента или сервера должно вывести на доступное устройство вывода.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42843" y="214290"/>
            <a:ext cx="4333905" cy="928694"/>
          </a:xfrm>
          <a:prstGeom prst="rect">
            <a:avLst/>
          </a:prstGeom>
          <a:noFill/>
          <a:ln w="9525">
            <a:noFill/>
            <a:miter lim="800000"/>
            <a:headEnd/>
            <a:tailEnd/>
          </a:ln>
          <a:effectLst/>
        </p:spPr>
      </p:pic>
      <p:sp>
        <p:nvSpPr>
          <p:cNvPr id="3" name="Прямоугольник 2"/>
          <p:cNvSpPr/>
          <p:nvPr/>
        </p:nvSpPr>
        <p:spPr>
          <a:xfrm>
            <a:off x="214282" y="1000108"/>
            <a:ext cx="8572560" cy="1754326"/>
          </a:xfrm>
          <a:prstGeom prst="rect">
            <a:avLst/>
          </a:prstGeom>
        </p:spPr>
        <p:txBody>
          <a:bodyPr wrap="square">
            <a:spAutoFit/>
          </a:bodyPr>
          <a:lstStyle/>
          <a:p>
            <a:r>
              <a:rPr lang="ru-RU" dirty="0"/>
              <a:t>С помощью опции с полем </a:t>
            </a:r>
            <a:r>
              <a:rPr lang="ru-RU" dirty="0" err="1"/>
              <a:t>code</a:t>
            </a:r>
            <a:r>
              <a:rPr lang="ru-RU" dirty="0"/>
              <a:t> = 51, данная опция называется IP </a:t>
            </a:r>
            <a:r>
              <a:rPr lang="ru-RU" dirty="0" err="1"/>
              <a:t>Address</a:t>
            </a:r>
            <a:r>
              <a:rPr lang="ru-RU" dirty="0"/>
              <a:t> </a:t>
            </a:r>
            <a:r>
              <a:rPr lang="ru-RU" dirty="0" err="1"/>
              <a:t>Lease</a:t>
            </a:r>
            <a:r>
              <a:rPr lang="ru-RU" dirty="0"/>
              <a:t> </a:t>
            </a:r>
          </a:p>
          <a:p>
            <a:r>
              <a:rPr lang="ru-RU" dirty="0" err="1"/>
              <a:t>Time</a:t>
            </a:r>
            <a:r>
              <a:rPr lang="ru-RU" dirty="0"/>
              <a:t>. Данное время передается с помощью 32 битового целого </a:t>
            </a:r>
            <a:r>
              <a:rPr lang="ru-RU" dirty="0" err="1"/>
              <a:t>беззнакового</a:t>
            </a:r>
            <a:r>
              <a:rPr lang="ru-RU" dirty="0"/>
              <a:t> числа, </a:t>
            </a:r>
          </a:p>
          <a:p>
            <a:r>
              <a:rPr lang="ru-RU" dirty="0"/>
              <a:t>выраженного в секундах. Так как синхронизация часов между клиентом и сервером </a:t>
            </a:r>
          </a:p>
          <a:p>
            <a:r>
              <a:rPr lang="ru-RU" dirty="0"/>
              <a:t>вообще говоря отсутствует, данное время является относительным – сервер говорит </a:t>
            </a:r>
          </a:p>
          <a:p>
            <a:r>
              <a:rPr lang="ru-RU" dirty="0"/>
              <a:t>клиенту,   на   какое   количество   секунд   он   выдает   клиенту  IP  адрес   в   аренду. </a:t>
            </a:r>
          </a:p>
          <a:p>
            <a:r>
              <a:rPr lang="ru-RU" dirty="0"/>
              <a:t>Использование значения  FF  FF  FF  FF  означает неограниченное время аренды</a:t>
            </a:r>
          </a:p>
        </p:txBody>
      </p:sp>
      <p:sp>
        <p:nvSpPr>
          <p:cNvPr id="4" name="Прямоугольник 3"/>
          <p:cNvSpPr/>
          <p:nvPr/>
        </p:nvSpPr>
        <p:spPr>
          <a:xfrm>
            <a:off x="142844" y="4357694"/>
            <a:ext cx="8286808" cy="2308324"/>
          </a:xfrm>
          <a:prstGeom prst="rect">
            <a:avLst/>
          </a:prstGeom>
        </p:spPr>
        <p:txBody>
          <a:bodyPr wrap="square">
            <a:spAutoFit/>
          </a:bodyPr>
          <a:lstStyle/>
          <a:p>
            <a:pPr algn="just"/>
            <a:r>
              <a:rPr lang="ru-RU" dirty="0"/>
              <a:t>Для того, чтобы в случае преждевременного отключения клиента (без посылки DHCPRELEASE) сервер мог скорее освободить занимаемый клиентом адрес, клиенту сообщается   помимо   аренды   еще   два   времени,   через   которые   клиент   должен подтвердить использование им адреса. Обычно первое из этих времен равно половине времени аренды, а второе равно 87.5 % времени аренды. Эти два времени передаются клиенту в пакетах DHCPOFFER и DHCPACK и называются </a:t>
            </a:r>
            <a:r>
              <a:rPr lang="ru-RU" dirty="0" err="1"/>
              <a:t>Renewal</a:t>
            </a:r>
            <a:r>
              <a:rPr lang="ru-RU" dirty="0"/>
              <a:t> </a:t>
            </a:r>
            <a:r>
              <a:rPr lang="ru-RU" dirty="0" err="1"/>
              <a:t>Time</a:t>
            </a:r>
            <a:r>
              <a:rPr lang="ru-RU" dirty="0"/>
              <a:t> (T1) и </a:t>
            </a:r>
            <a:r>
              <a:rPr lang="ru-RU" dirty="0" err="1"/>
              <a:t>Rebinding</a:t>
            </a:r>
            <a:r>
              <a:rPr lang="ru-RU" dirty="0"/>
              <a:t> </a:t>
            </a:r>
            <a:r>
              <a:rPr lang="ru-RU" dirty="0" err="1"/>
              <a:t>Time</a:t>
            </a:r>
            <a:r>
              <a:rPr lang="ru-RU" dirty="0"/>
              <a:t> (T2). Для передачи данных параметров используются еще две опции, с кодами 58 и 59.</a:t>
            </a:r>
          </a:p>
        </p:txBody>
      </p:sp>
      <p:pic>
        <p:nvPicPr>
          <p:cNvPr id="14339" name="Picture 3"/>
          <p:cNvPicPr>
            <a:picLocks noChangeAspect="1" noChangeArrowheads="1"/>
          </p:cNvPicPr>
          <p:nvPr/>
        </p:nvPicPr>
        <p:blipFill>
          <a:blip r:embed="rId3"/>
          <a:srcRect/>
          <a:stretch>
            <a:fillRect/>
          </a:stretch>
        </p:blipFill>
        <p:spPr bwMode="auto">
          <a:xfrm>
            <a:off x="214281" y="2857496"/>
            <a:ext cx="3479156" cy="1599289"/>
          </a:xfrm>
          <a:prstGeom prst="rect">
            <a:avLst/>
          </a:prstGeom>
          <a:noFill/>
          <a:ln w="9525">
            <a:noFill/>
            <a:miter lim="800000"/>
            <a:headEnd/>
            <a:tailEnd/>
          </a:ln>
          <a:effectLst/>
        </p:spPr>
      </p:pic>
      <p:cxnSp>
        <p:nvCxnSpPr>
          <p:cNvPr id="6" name="Прямая соединительная линия 5"/>
          <p:cNvCxnSpPr/>
          <p:nvPr/>
        </p:nvCxnSpPr>
        <p:spPr>
          <a:xfrm>
            <a:off x="285720" y="2786058"/>
            <a:ext cx="842968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14281" y="142852"/>
            <a:ext cx="3629050" cy="785818"/>
          </a:xfrm>
          <a:prstGeom prst="rect">
            <a:avLst/>
          </a:prstGeom>
          <a:noFill/>
          <a:ln w="9525">
            <a:noFill/>
            <a:miter lim="800000"/>
            <a:headEnd/>
            <a:tailEnd/>
          </a:ln>
          <a:effectLst/>
        </p:spPr>
      </p:pic>
      <p:sp>
        <p:nvSpPr>
          <p:cNvPr id="3" name="Прямоугольник 2"/>
          <p:cNvSpPr/>
          <p:nvPr/>
        </p:nvSpPr>
        <p:spPr>
          <a:xfrm>
            <a:off x="214282" y="1000108"/>
            <a:ext cx="8358246" cy="923330"/>
          </a:xfrm>
          <a:prstGeom prst="rect">
            <a:avLst/>
          </a:prstGeom>
        </p:spPr>
        <p:txBody>
          <a:bodyPr wrap="square">
            <a:spAutoFit/>
          </a:bodyPr>
          <a:lstStyle/>
          <a:p>
            <a:pPr algn="just"/>
            <a:r>
              <a:rPr lang="ru-RU" dirty="0"/>
              <a:t>опцию с кодом 1 – Маска подсети. Смысл данной опции очевиден – с ее   помощью узлу передается   маска   подсети,   которая   будет использоваться вместе с  IP адресом,  который передан узлу в стационарной части заголовка DHCP.</a:t>
            </a:r>
          </a:p>
        </p:txBody>
      </p:sp>
      <p:pic>
        <p:nvPicPr>
          <p:cNvPr id="15363" name="Picture 3"/>
          <p:cNvPicPr>
            <a:picLocks noChangeAspect="1" noChangeArrowheads="1"/>
          </p:cNvPicPr>
          <p:nvPr/>
        </p:nvPicPr>
        <p:blipFill>
          <a:blip r:embed="rId3"/>
          <a:srcRect/>
          <a:stretch>
            <a:fillRect/>
          </a:stretch>
        </p:blipFill>
        <p:spPr bwMode="auto">
          <a:xfrm>
            <a:off x="214281" y="2214554"/>
            <a:ext cx="6753077" cy="857256"/>
          </a:xfrm>
          <a:prstGeom prst="rect">
            <a:avLst/>
          </a:prstGeom>
          <a:noFill/>
          <a:ln w="9525">
            <a:noFill/>
            <a:miter lim="800000"/>
            <a:headEnd/>
            <a:tailEnd/>
          </a:ln>
          <a:effectLst/>
        </p:spPr>
      </p:pic>
      <p:cxnSp>
        <p:nvCxnSpPr>
          <p:cNvPr id="5" name="Прямая соединительная линия 4"/>
          <p:cNvCxnSpPr/>
          <p:nvPr/>
        </p:nvCxnSpPr>
        <p:spPr>
          <a:xfrm>
            <a:off x="285720" y="2071678"/>
            <a:ext cx="8429684"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14282" y="3214686"/>
            <a:ext cx="8429684" cy="923330"/>
          </a:xfrm>
          <a:prstGeom prst="rect">
            <a:avLst/>
          </a:prstGeom>
        </p:spPr>
        <p:txBody>
          <a:bodyPr wrap="square">
            <a:spAutoFit/>
          </a:bodyPr>
          <a:lstStyle/>
          <a:p>
            <a:pPr algn="just"/>
            <a:r>
              <a:rPr lang="ru-RU" dirty="0"/>
              <a:t>Опция с кодом 3 крайне важна,  отмечаем,  что с ее помощью узлу можно передать несколько адресов </a:t>
            </a:r>
            <a:r>
              <a:rPr lang="ru-RU" dirty="0" err="1"/>
              <a:t>маршрутизаторов</a:t>
            </a:r>
            <a:r>
              <a:rPr lang="ru-RU" dirty="0"/>
              <a:t>, которые узел сможет использовать в качестве шлюзов по умолчанию для отправки IP пакетов в удаленные сети.</a:t>
            </a:r>
          </a:p>
        </p:txBody>
      </p:sp>
      <p:sp>
        <p:nvSpPr>
          <p:cNvPr id="7" name="Прямоугольник 6"/>
          <p:cNvSpPr/>
          <p:nvPr/>
        </p:nvSpPr>
        <p:spPr>
          <a:xfrm>
            <a:off x="214282" y="4572008"/>
            <a:ext cx="8501122" cy="646331"/>
          </a:xfrm>
          <a:prstGeom prst="rect">
            <a:avLst/>
          </a:prstGeom>
        </p:spPr>
        <p:txBody>
          <a:bodyPr wrap="square">
            <a:spAutoFit/>
          </a:bodyPr>
          <a:lstStyle/>
          <a:p>
            <a:r>
              <a:rPr lang="ru-RU" dirty="0"/>
              <a:t>С помощью опций  с  кодами 4 и 5  DHCP  сервер может передать  клиенту </a:t>
            </a:r>
          </a:p>
          <a:p>
            <a:r>
              <a:rPr lang="ru-RU" dirty="0"/>
              <a:t>соответственно адреса серверов времени стандарта  RFC868.</a:t>
            </a:r>
          </a:p>
        </p:txBody>
      </p:sp>
      <p:cxnSp>
        <p:nvCxnSpPr>
          <p:cNvPr id="8" name="Прямая соединительная линия 7"/>
          <p:cNvCxnSpPr/>
          <p:nvPr/>
        </p:nvCxnSpPr>
        <p:spPr>
          <a:xfrm>
            <a:off x="285720" y="4357694"/>
            <a:ext cx="842968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14290"/>
            <a:ext cx="8572560" cy="646331"/>
          </a:xfrm>
          <a:prstGeom prst="rect">
            <a:avLst/>
          </a:prstGeom>
        </p:spPr>
        <p:txBody>
          <a:bodyPr wrap="square">
            <a:spAutoFit/>
          </a:bodyPr>
          <a:lstStyle/>
          <a:p>
            <a:r>
              <a:rPr lang="ru-RU" dirty="0"/>
              <a:t>Опция с кодом 6 очень важна и применяется для передачи клиенту адресов </a:t>
            </a:r>
          </a:p>
          <a:p>
            <a:r>
              <a:rPr lang="ru-RU" dirty="0"/>
              <a:t>серверов DNS имен</a:t>
            </a:r>
          </a:p>
        </p:txBody>
      </p:sp>
      <p:pic>
        <p:nvPicPr>
          <p:cNvPr id="16386" name="Picture 2"/>
          <p:cNvPicPr>
            <a:picLocks noChangeAspect="1" noChangeArrowheads="1"/>
          </p:cNvPicPr>
          <p:nvPr/>
        </p:nvPicPr>
        <p:blipFill>
          <a:blip r:embed="rId2"/>
          <a:srcRect/>
          <a:stretch>
            <a:fillRect/>
          </a:stretch>
        </p:blipFill>
        <p:spPr bwMode="auto">
          <a:xfrm>
            <a:off x="285720" y="928670"/>
            <a:ext cx="6311680" cy="928694"/>
          </a:xfrm>
          <a:prstGeom prst="rect">
            <a:avLst/>
          </a:prstGeom>
          <a:noFill/>
          <a:ln w="9525">
            <a:noFill/>
            <a:miter lim="800000"/>
            <a:headEnd/>
            <a:tailEnd/>
          </a:ln>
          <a:effectLst/>
        </p:spPr>
      </p:pic>
      <p:sp>
        <p:nvSpPr>
          <p:cNvPr id="4" name="Прямоугольник 3"/>
          <p:cNvSpPr/>
          <p:nvPr/>
        </p:nvSpPr>
        <p:spPr>
          <a:xfrm>
            <a:off x="285720" y="1928802"/>
            <a:ext cx="8572560" cy="923330"/>
          </a:xfrm>
          <a:prstGeom prst="rect">
            <a:avLst/>
          </a:prstGeom>
        </p:spPr>
        <p:txBody>
          <a:bodyPr wrap="square">
            <a:spAutoFit/>
          </a:bodyPr>
          <a:lstStyle/>
          <a:p>
            <a:r>
              <a:rPr lang="ru-RU" dirty="0"/>
              <a:t>Ясно,   что длина  опции кратна 4 и не менее 4.  Отметим,   что  вследствие  важности технологии DNS практически любой DHCP клиент готов принимать от DHCP сервера данную опцию.</a:t>
            </a:r>
          </a:p>
        </p:txBody>
      </p:sp>
      <p:pic>
        <p:nvPicPr>
          <p:cNvPr id="16387" name="Picture 3"/>
          <p:cNvPicPr>
            <a:picLocks noChangeAspect="1" noChangeArrowheads="1"/>
          </p:cNvPicPr>
          <p:nvPr/>
        </p:nvPicPr>
        <p:blipFill>
          <a:blip r:embed="rId3"/>
          <a:srcRect/>
          <a:stretch>
            <a:fillRect/>
          </a:stretch>
        </p:blipFill>
        <p:spPr bwMode="auto">
          <a:xfrm>
            <a:off x="214282" y="3000372"/>
            <a:ext cx="3351320" cy="1000132"/>
          </a:xfrm>
          <a:prstGeom prst="rect">
            <a:avLst/>
          </a:prstGeom>
          <a:noFill/>
          <a:ln w="9525">
            <a:noFill/>
            <a:miter lim="800000"/>
            <a:headEnd/>
            <a:tailEnd/>
          </a:ln>
          <a:effectLst/>
        </p:spPr>
      </p:pic>
      <p:cxnSp>
        <p:nvCxnSpPr>
          <p:cNvPr id="6" name="Прямая соединительная линия 5"/>
          <p:cNvCxnSpPr/>
          <p:nvPr/>
        </p:nvCxnSpPr>
        <p:spPr>
          <a:xfrm>
            <a:off x="285720" y="2928934"/>
            <a:ext cx="8429684"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214282" y="4000504"/>
            <a:ext cx="8358246" cy="923330"/>
          </a:xfrm>
          <a:prstGeom prst="rect">
            <a:avLst/>
          </a:prstGeom>
        </p:spPr>
        <p:txBody>
          <a:bodyPr wrap="square">
            <a:spAutoFit/>
          </a:bodyPr>
          <a:lstStyle/>
          <a:p>
            <a:pPr algn="just"/>
            <a:r>
              <a:rPr lang="ru-RU" dirty="0"/>
              <a:t>Опция –  </a:t>
            </a:r>
            <a:r>
              <a:rPr lang="ru-RU" dirty="0" err="1"/>
              <a:t>Boot</a:t>
            </a:r>
            <a:r>
              <a:rPr lang="ru-RU" dirty="0"/>
              <a:t>  </a:t>
            </a:r>
            <a:r>
              <a:rPr lang="ru-RU" dirty="0" err="1"/>
              <a:t>File</a:t>
            </a:r>
            <a:r>
              <a:rPr lang="ru-RU" dirty="0"/>
              <a:t>  </a:t>
            </a:r>
            <a:r>
              <a:rPr lang="ru-RU" dirty="0" err="1"/>
              <a:t>Size</a:t>
            </a:r>
            <a:r>
              <a:rPr lang="ru-RU" dirty="0"/>
              <a:t>  </a:t>
            </a:r>
            <a:r>
              <a:rPr lang="ru-RU" dirty="0" err="1"/>
              <a:t>Option</a:t>
            </a:r>
            <a:r>
              <a:rPr lang="ru-RU" dirty="0"/>
              <a:t>. С помощью данной опции узлу можно сообщить размер файла образа памяти, который узел будет от TFTP сервера. Длина файла задается двумя байтами и выражена в количестве 512 байтовых блоков.</a:t>
            </a:r>
          </a:p>
        </p:txBody>
      </p:sp>
      <p:pic>
        <p:nvPicPr>
          <p:cNvPr id="8" name="Picture 2"/>
          <p:cNvPicPr>
            <a:picLocks noChangeAspect="1" noChangeArrowheads="1"/>
          </p:cNvPicPr>
          <p:nvPr/>
        </p:nvPicPr>
        <p:blipFill>
          <a:blip r:embed="rId4"/>
          <a:srcRect/>
          <a:stretch>
            <a:fillRect/>
          </a:stretch>
        </p:blipFill>
        <p:spPr bwMode="auto">
          <a:xfrm>
            <a:off x="214282" y="5000636"/>
            <a:ext cx="5234883" cy="1071570"/>
          </a:xfrm>
          <a:prstGeom prst="rect">
            <a:avLst/>
          </a:prstGeom>
          <a:noFill/>
          <a:ln w="9525">
            <a:noFill/>
            <a:miter lim="800000"/>
            <a:headEnd/>
            <a:tailEnd/>
          </a:ln>
          <a:effectLst/>
        </p:spPr>
      </p:pic>
      <p:sp>
        <p:nvSpPr>
          <p:cNvPr id="9" name="Прямоугольник 8"/>
          <p:cNvSpPr/>
          <p:nvPr/>
        </p:nvSpPr>
        <p:spPr>
          <a:xfrm>
            <a:off x="214282" y="6072206"/>
            <a:ext cx="8501122" cy="646331"/>
          </a:xfrm>
          <a:prstGeom prst="rect">
            <a:avLst/>
          </a:prstGeom>
        </p:spPr>
        <p:txBody>
          <a:bodyPr wrap="square">
            <a:spAutoFit/>
          </a:bodyPr>
          <a:lstStyle/>
          <a:p>
            <a:r>
              <a:rPr lang="ru-RU" dirty="0"/>
              <a:t>Опция с кодом 15 – с ее помощью узлу можно передать его доменное имя – часть структурированного имени узла в рамках системы доменных имен  DNS. </a:t>
            </a:r>
          </a:p>
        </p:txBody>
      </p:sp>
      <p:cxnSp>
        <p:nvCxnSpPr>
          <p:cNvPr id="10" name="Прямая соединительная линия 9"/>
          <p:cNvCxnSpPr/>
          <p:nvPr/>
        </p:nvCxnSpPr>
        <p:spPr>
          <a:xfrm>
            <a:off x="214282" y="4929198"/>
            <a:ext cx="842968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rcRect l="13148" t="17949" r="47079" b="13590"/>
          <a:stretch>
            <a:fillRect/>
          </a:stretch>
        </p:blipFill>
        <p:spPr bwMode="auto">
          <a:xfrm>
            <a:off x="1285852" y="0"/>
            <a:ext cx="5786446"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a:srcRect l="52921" t="17949" r="6681" b="13590"/>
          <a:stretch>
            <a:fillRect/>
          </a:stretch>
        </p:blipFill>
        <p:spPr bwMode="auto">
          <a:xfrm>
            <a:off x="1142976" y="0"/>
            <a:ext cx="5857916" cy="674096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714356"/>
            <a:ext cx="8715436" cy="5632311"/>
          </a:xfrm>
          <a:prstGeom prst="rect">
            <a:avLst/>
          </a:prstGeom>
        </p:spPr>
        <p:txBody>
          <a:bodyPr wrap="square">
            <a:spAutoFit/>
          </a:bodyPr>
          <a:lstStyle/>
          <a:p>
            <a:pPr algn="just">
              <a:buFont typeface="Arial" pitchFamily="34" charset="0"/>
              <a:buChar char="•"/>
            </a:pPr>
            <a:r>
              <a:rPr lang="ru-RU" sz="2000" dirty="0"/>
              <a:t>DHCP. Протокол, предназначенный для автоматизации конфигурирования стека TCP/IP на узлах. С его помощью можно назначить узлам IP адрес, маску подсети, адрес шлюза по умолчанию, сконфигурировать многие другие настраиваемые параметры стека TCP/IP, сделав соответствующие настройки на сервере, а не на каждом узле. </a:t>
            </a:r>
          </a:p>
          <a:p>
            <a:pPr algn="just"/>
            <a:endParaRPr lang="ru-RU" sz="2000" dirty="0"/>
          </a:p>
          <a:p>
            <a:pPr algn="just"/>
            <a:r>
              <a:rPr lang="ru-RU" sz="2000" dirty="0"/>
              <a:t>• DNS.  Это  протокол,  предназначенный для   установления   соответствий между символьными структурированными именами узлов и их IP  адресами (разумеется, сейчас не время говорить обо всех возможностях   протокола, необходимо   дать   лишь   первое   общее   представление),   что позволяет пользователям не запоминать IP адреса узлов, а запоминать понятные имена, а с помощью протокола DNS прозрачно преобразовывать их в IP адреса.</a:t>
            </a:r>
          </a:p>
          <a:p>
            <a:pPr algn="just"/>
            <a:endParaRPr lang="ru-RU" sz="2000" dirty="0"/>
          </a:p>
          <a:p>
            <a:pPr algn="just"/>
            <a:r>
              <a:rPr lang="ru-RU" sz="2000" dirty="0"/>
              <a:t>• </a:t>
            </a:r>
            <a:r>
              <a:rPr lang="ru-RU" sz="2000" dirty="0" err="1"/>
              <a:t>Telnet</a:t>
            </a:r>
            <a:r>
              <a:rPr lang="ru-RU" sz="2000" dirty="0"/>
              <a:t>. Данный протокол предназначен для удаленного управления узлами или аппаратными устройствами (</a:t>
            </a:r>
            <a:r>
              <a:rPr lang="ru-RU" sz="2000" dirty="0" err="1"/>
              <a:t>маршрутизаторами</a:t>
            </a:r>
            <a:r>
              <a:rPr lang="ru-RU" sz="2000" dirty="0"/>
              <a:t>, коммутаторами).</a:t>
            </a:r>
          </a:p>
          <a:p>
            <a:pPr algn="just"/>
            <a:endParaRPr lang="ru-RU" sz="2000" dirty="0"/>
          </a:p>
          <a:p>
            <a:pPr algn="just"/>
            <a:r>
              <a:rPr lang="ru-RU" sz="2000" dirty="0"/>
              <a:t>• SSH. Данный протокол решает те же задачи, что и </a:t>
            </a:r>
            <a:r>
              <a:rPr lang="ru-RU" sz="2000" dirty="0" err="1"/>
              <a:t>telnet</a:t>
            </a:r>
            <a:r>
              <a:rPr lang="ru-RU" sz="2000" dirty="0"/>
              <a:t>, но обеспечивает безопасность передаваемых данных</a:t>
            </a:r>
          </a:p>
        </p:txBody>
      </p:sp>
      <p:sp>
        <p:nvSpPr>
          <p:cNvPr id="3" name="Прямоугольник 2"/>
          <p:cNvSpPr/>
          <p:nvPr/>
        </p:nvSpPr>
        <p:spPr>
          <a:xfrm>
            <a:off x="214282" y="214290"/>
            <a:ext cx="8715436" cy="400110"/>
          </a:xfrm>
          <a:prstGeom prst="rect">
            <a:avLst/>
          </a:prstGeom>
        </p:spPr>
        <p:txBody>
          <a:bodyPr wrap="square">
            <a:spAutoFit/>
          </a:bodyPr>
          <a:lstStyle/>
          <a:p>
            <a:pPr algn="just"/>
            <a:r>
              <a:rPr lang="ru-RU" sz="2000" b="1" dirty="0"/>
              <a:t>Служебные протоколы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4282" y="214290"/>
            <a:ext cx="8715436" cy="400110"/>
          </a:xfrm>
          <a:prstGeom prst="rect">
            <a:avLst/>
          </a:prstGeom>
        </p:spPr>
        <p:txBody>
          <a:bodyPr wrap="square">
            <a:spAutoFit/>
          </a:bodyPr>
          <a:lstStyle/>
          <a:p>
            <a:pPr algn="just"/>
            <a:r>
              <a:rPr lang="ru-RU" sz="2000" b="1" dirty="0"/>
              <a:t>Прикладные протоколы</a:t>
            </a:r>
          </a:p>
        </p:txBody>
      </p:sp>
      <p:sp>
        <p:nvSpPr>
          <p:cNvPr id="5" name="Прямоугольник 4"/>
          <p:cNvSpPr/>
          <p:nvPr/>
        </p:nvSpPr>
        <p:spPr>
          <a:xfrm>
            <a:off x="428596" y="889844"/>
            <a:ext cx="8358246" cy="4401205"/>
          </a:xfrm>
          <a:prstGeom prst="rect">
            <a:avLst/>
          </a:prstGeom>
        </p:spPr>
        <p:txBody>
          <a:bodyPr wrap="square">
            <a:spAutoFit/>
          </a:bodyPr>
          <a:lstStyle/>
          <a:p>
            <a:pPr algn="just">
              <a:buFont typeface="Arial" pitchFamily="34" charset="0"/>
              <a:buChar char="•"/>
            </a:pPr>
            <a:r>
              <a:rPr lang="ru-RU" sz="2000" dirty="0"/>
              <a:t> SMTP,  POP3,  IMAP3 – почтовые протоколы.  С помощью этих протоколов </a:t>
            </a:r>
          </a:p>
          <a:p>
            <a:pPr algn="just"/>
            <a:r>
              <a:rPr lang="ru-RU" sz="2000" dirty="0"/>
              <a:t>пользователи сети могут обмениваться электронными сообщениями. Почтовая служба – одна из важнейших сетевых служб.</a:t>
            </a:r>
          </a:p>
          <a:p>
            <a:pPr algn="just"/>
            <a:endParaRPr lang="ru-RU" sz="2000" dirty="0"/>
          </a:p>
          <a:p>
            <a:pPr algn="just"/>
            <a:r>
              <a:rPr lang="ru-RU" sz="2000" dirty="0"/>
              <a:t>• FTP,  TFTP  – протоколы передачи файлов,  так же одна из важнейших сетевых служб.</a:t>
            </a:r>
          </a:p>
          <a:p>
            <a:pPr algn="just"/>
            <a:endParaRPr lang="ru-RU" sz="2000" dirty="0"/>
          </a:p>
          <a:p>
            <a:pPr algn="just"/>
            <a:r>
              <a:rPr lang="ru-RU" sz="2000" dirty="0"/>
              <a:t>• HTTP  –   относительно   новый   протокол,   используется   для   передачи </a:t>
            </a:r>
          </a:p>
          <a:p>
            <a:pPr algn="just"/>
            <a:r>
              <a:rPr lang="ru-RU" sz="2000" dirty="0"/>
              <a:t>произвольного рода информации:  гипертекстовых документов,  изображений, видеоданных, аудиоданных и т.д., крайне популярен сегодня.</a:t>
            </a:r>
          </a:p>
          <a:p>
            <a:pPr algn="just"/>
            <a:endParaRPr lang="ru-RU" sz="2000" dirty="0"/>
          </a:p>
          <a:p>
            <a:pPr algn="just"/>
            <a:r>
              <a:rPr lang="ru-RU" sz="2000" dirty="0"/>
              <a:t>• LPR  –  протокол,  с помощью которого пользователи могут отправлять задания на печать и управлять сетевыми принтерами.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596" y="642918"/>
            <a:ext cx="8358246" cy="4708981"/>
          </a:xfrm>
          <a:prstGeom prst="rect">
            <a:avLst/>
          </a:prstGeom>
        </p:spPr>
        <p:txBody>
          <a:bodyPr wrap="square">
            <a:spAutoFit/>
          </a:bodyPr>
          <a:lstStyle/>
          <a:p>
            <a:pPr algn="just"/>
            <a:r>
              <a:rPr lang="ru-RU" sz="2000" dirty="0"/>
              <a:t>Преимущества от использования службы, автоматизирующей настройку стека TCP/IP на узлах:</a:t>
            </a:r>
          </a:p>
          <a:p>
            <a:pPr algn="just"/>
            <a:endParaRPr lang="ru-RU" sz="2000" dirty="0"/>
          </a:p>
          <a:p>
            <a:pPr algn="just"/>
            <a:r>
              <a:rPr lang="ru-RU" sz="2000" dirty="0"/>
              <a:t>• Упрощение жизни администратора, которому не придется конфигурировать большое количество узлов вручную</a:t>
            </a:r>
          </a:p>
          <a:p>
            <a:pPr algn="just"/>
            <a:endParaRPr lang="ru-RU" sz="2000" dirty="0"/>
          </a:p>
          <a:p>
            <a:pPr algn="just"/>
            <a:r>
              <a:rPr lang="ru-RU" sz="2000" dirty="0"/>
              <a:t>• Сведение к минимуму ошибок администратора при конфигурировании узлов</a:t>
            </a:r>
          </a:p>
          <a:p>
            <a:pPr algn="just"/>
            <a:endParaRPr lang="ru-RU" sz="2000" dirty="0"/>
          </a:p>
          <a:p>
            <a:pPr algn="just"/>
            <a:r>
              <a:rPr lang="ru-RU" sz="2000" dirty="0"/>
              <a:t>• Создание динамического окружения, в котором нет будет необходимости в конфигурировании узлов при их добавлении или перемещении.</a:t>
            </a:r>
          </a:p>
          <a:p>
            <a:pPr algn="just"/>
            <a:endParaRPr lang="ru-RU" sz="2000" dirty="0"/>
          </a:p>
          <a:p>
            <a:pPr algn="just"/>
            <a:r>
              <a:rPr lang="ru-RU" sz="2000" dirty="0"/>
              <a:t>• Возможность   организации   экономного   расходования  IP  адресов   в   случае необходимости.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357166"/>
            <a:ext cx="8501122" cy="646331"/>
          </a:xfrm>
          <a:prstGeom prst="rect">
            <a:avLst/>
          </a:prstGeom>
        </p:spPr>
        <p:txBody>
          <a:bodyPr wrap="square">
            <a:spAutoFit/>
          </a:bodyPr>
          <a:lstStyle/>
          <a:p>
            <a:pPr algn="just"/>
            <a:r>
              <a:rPr lang="ru-RU" dirty="0"/>
              <a:t>Для начала зададимся вопросом о том, КТО может назначать узлам IP адреса и прочие   параметры? </a:t>
            </a:r>
          </a:p>
        </p:txBody>
      </p:sp>
      <p:sp>
        <p:nvSpPr>
          <p:cNvPr id="3" name="Прямоугольник 2"/>
          <p:cNvSpPr/>
          <p:nvPr/>
        </p:nvSpPr>
        <p:spPr>
          <a:xfrm>
            <a:off x="285720" y="1428736"/>
            <a:ext cx="8501122" cy="646331"/>
          </a:xfrm>
          <a:prstGeom prst="rect">
            <a:avLst/>
          </a:prstGeom>
        </p:spPr>
        <p:txBody>
          <a:bodyPr wrap="square">
            <a:spAutoFit/>
          </a:bodyPr>
          <a:lstStyle/>
          <a:p>
            <a:r>
              <a:rPr lang="ru-RU" dirty="0"/>
              <a:t>Второй   вопрос:   с   помощью  чего   клиент   сможет   получить   от   сервера   все </a:t>
            </a:r>
          </a:p>
          <a:p>
            <a:r>
              <a:rPr lang="ru-RU" dirty="0"/>
              <a:t>необходимые параметры?</a:t>
            </a:r>
          </a:p>
        </p:txBody>
      </p:sp>
      <p:sp>
        <p:nvSpPr>
          <p:cNvPr id="4" name="Прямоугольник 3"/>
          <p:cNvSpPr/>
          <p:nvPr/>
        </p:nvSpPr>
        <p:spPr>
          <a:xfrm>
            <a:off x="285720" y="2428868"/>
            <a:ext cx="8572560" cy="646331"/>
          </a:xfrm>
          <a:prstGeom prst="rect">
            <a:avLst/>
          </a:prstGeom>
        </p:spPr>
        <p:txBody>
          <a:bodyPr wrap="square">
            <a:spAutoFit/>
          </a:bodyPr>
          <a:lstStyle/>
          <a:p>
            <a:pPr algn="just"/>
            <a:r>
              <a:rPr lang="ru-RU" dirty="0"/>
              <a:t>Третий вопрос: как узел, не имеющий IP адреса может общаться с сервером? От какого  IP  адреса узел,  пока не имеющий  IP  адреса сможет отправлять пакеты? </a:t>
            </a:r>
          </a:p>
        </p:txBody>
      </p:sp>
      <p:sp>
        <p:nvSpPr>
          <p:cNvPr id="5" name="Прямоугольник 4"/>
          <p:cNvSpPr/>
          <p:nvPr/>
        </p:nvSpPr>
        <p:spPr>
          <a:xfrm>
            <a:off x="285720" y="3500438"/>
            <a:ext cx="8572560" cy="646331"/>
          </a:xfrm>
          <a:prstGeom prst="rect">
            <a:avLst/>
          </a:prstGeom>
        </p:spPr>
        <p:txBody>
          <a:bodyPr wrap="square">
            <a:spAutoFit/>
          </a:bodyPr>
          <a:lstStyle/>
          <a:p>
            <a:r>
              <a:rPr lang="ru-RU" dirty="0"/>
              <a:t>Четвертый вопрос: откуда клиент будет знать IP адрес сервера перед тем, как </a:t>
            </a:r>
          </a:p>
          <a:p>
            <a:r>
              <a:rPr lang="ru-RU" dirty="0"/>
              <a:t>начинать   взаимодействие? </a:t>
            </a:r>
          </a:p>
        </p:txBody>
      </p:sp>
      <p:sp>
        <p:nvSpPr>
          <p:cNvPr id="6" name="Прямоугольник 5"/>
          <p:cNvSpPr/>
          <p:nvPr/>
        </p:nvSpPr>
        <p:spPr>
          <a:xfrm>
            <a:off x="285720" y="4488407"/>
            <a:ext cx="8643998" cy="646331"/>
          </a:xfrm>
          <a:prstGeom prst="rect">
            <a:avLst/>
          </a:prstGeom>
        </p:spPr>
        <p:txBody>
          <a:bodyPr wrap="square">
            <a:spAutoFit/>
          </a:bodyPr>
          <a:lstStyle/>
          <a:p>
            <a:pPr algn="just"/>
            <a:r>
              <a:rPr lang="ru-RU" dirty="0"/>
              <a:t>Пятый вопрос: как клиент сможет получить от сервера ответ, если он еще не имеет  IP  адреса? </a:t>
            </a:r>
          </a:p>
        </p:txBody>
      </p:sp>
      <p:sp>
        <p:nvSpPr>
          <p:cNvPr id="7" name="Прямоугольник 6"/>
          <p:cNvSpPr/>
          <p:nvPr/>
        </p:nvSpPr>
        <p:spPr>
          <a:xfrm>
            <a:off x="285720" y="5429264"/>
            <a:ext cx="8715436" cy="646331"/>
          </a:xfrm>
          <a:prstGeom prst="rect">
            <a:avLst/>
          </a:prstGeom>
        </p:spPr>
        <p:txBody>
          <a:bodyPr wrap="square">
            <a:spAutoFit/>
          </a:bodyPr>
          <a:lstStyle/>
          <a:p>
            <a:r>
              <a:rPr lang="ru-RU" dirty="0"/>
              <a:t>Шестой вопрос:  откуда  DHCP  сервер знает,  какие адреса и дополнительные </a:t>
            </a:r>
          </a:p>
          <a:p>
            <a:r>
              <a:rPr lang="ru-RU" dirty="0"/>
              <a:t>конфигурационные параметры предлагать клиенту?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14290"/>
            <a:ext cx="8715436" cy="1200329"/>
          </a:xfrm>
          <a:prstGeom prst="rect">
            <a:avLst/>
          </a:prstGeom>
        </p:spPr>
        <p:txBody>
          <a:bodyPr wrap="square">
            <a:spAutoFit/>
          </a:bodyPr>
          <a:lstStyle/>
          <a:p>
            <a:pPr algn="just"/>
            <a:r>
              <a:rPr lang="ru-RU" dirty="0"/>
              <a:t>Служба DHCP, как и большинство служб занимает на сервере хорошо известный порт,   а   именно UDP  67.  </a:t>
            </a:r>
          </a:p>
          <a:p>
            <a:pPr algn="just"/>
            <a:r>
              <a:rPr lang="ru-RU" dirty="0"/>
              <a:t>Отметим, что DHCP клиент, в отличие от реализаций большинства других прикладных протоколов так же пользуется хорошо известным портом, а  именно UDP 68.</a:t>
            </a:r>
          </a:p>
        </p:txBody>
      </p:sp>
      <p:sp>
        <p:nvSpPr>
          <p:cNvPr id="4" name="Прямоугольник 3"/>
          <p:cNvSpPr/>
          <p:nvPr/>
        </p:nvSpPr>
        <p:spPr>
          <a:xfrm>
            <a:off x="285720" y="1714488"/>
            <a:ext cx="1822358" cy="400110"/>
          </a:xfrm>
          <a:prstGeom prst="rect">
            <a:avLst/>
          </a:prstGeom>
        </p:spPr>
        <p:txBody>
          <a:bodyPr wrap="none">
            <a:spAutoFit/>
          </a:bodyPr>
          <a:lstStyle/>
          <a:p>
            <a:r>
              <a:rPr lang="en-US" sz="2000" dirty="0"/>
              <a:t>DHCPDISCOVER</a:t>
            </a:r>
            <a:endParaRPr lang="ru-RU" sz="2000" dirty="0"/>
          </a:p>
        </p:txBody>
      </p:sp>
      <p:sp>
        <p:nvSpPr>
          <p:cNvPr id="5" name="Прямоугольник 4"/>
          <p:cNvSpPr/>
          <p:nvPr/>
        </p:nvSpPr>
        <p:spPr>
          <a:xfrm>
            <a:off x="285720" y="2143116"/>
            <a:ext cx="1443024" cy="400110"/>
          </a:xfrm>
          <a:prstGeom prst="rect">
            <a:avLst/>
          </a:prstGeom>
        </p:spPr>
        <p:txBody>
          <a:bodyPr wrap="none">
            <a:spAutoFit/>
          </a:bodyPr>
          <a:lstStyle/>
          <a:p>
            <a:r>
              <a:rPr lang="en-US" sz="2000" dirty="0"/>
              <a:t>DHCPOFFER</a:t>
            </a:r>
            <a:endParaRPr lang="ru-RU" sz="2000" dirty="0"/>
          </a:p>
        </p:txBody>
      </p:sp>
      <p:sp>
        <p:nvSpPr>
          <p:cNvPr id="6" name="Прямоугольник 5"/>
          <p:cNvSpPr/>
          <p:nvPr/>
        </p:nvSpPr>
        <p:spPr>
          <a:xfrm>
            <a:off x="285720" y="2571744"/>
            <a:ext cx="1734514" cy="400110"/>
          </a:xfrm>
          <a:prstGeom prst="rect">
            <a:avLst/>
          </a:prstGeom>
        </p:spPr>
        <p:txBody>
          <a:bodyPr wrap="none">
            <a:spAutoFit/>
          </a:bodyPr>
          <a:lstStyle/>
          <a:p>
            <a:r>
              <a:rPr lang="en-US" sz="2000" dirty="0"/>
              <a:t>DHCPREQUEST</a:t>
            </a:r>
            <a:endParaRPr lang="ru-RU" sz="2000" dirty="0"/>
          </a:p>
        </p:txBody>
      </p:sp>
      <p:sp>
        <p:nvSpPr>
          <p:cNvPr id="7" name="Прямоугольник 6"/>
          <p:cNvSpPr/>
          <p:nvPr/>
        </p:nvSpPr>
        <p:spPr>
          <a:xfrm>
            <a:off x="285720" y="3000372"/>
            <a:ext cx="1168974" cy="400110"/>
          </a:xfrm>
          <a:prstGeom prst="rect">
            <a:avLst/>
          </a:prstGeom>
        </p:spPr>
        <p:txBody>
          <a:bodyPr wrap="none">
            <a:spAutoFit/>
          </a:bodyPr>
          <a:lstStyle/>
          <a:p>
            <a:r>
              <a:rPr lang="en-US" sz="2000" dirty="0"/>
              <a:t>DHCPACK</a:t>
            </a:r>
            <a:endParaRPr lang="ru-RU" sz="2000" dirty="0"/>
          </a:p>
        </p:txBody>
      </p:sp>
      <p:sp>
        <p:nvSpPr>
          <p:cNvPr id="8" name="Прямоугольник 7"/>
          <p:cNvSpPr/>
          <p:nvPr/>
        </p:nvSpPr>
        <p:spPr>
          <a:xfrm>
            <a:off x="285720" y="3857628"/>
            <a:ext cx="1648400" cy="400110"/>
          </a:xfrm>
          <a:prstGeom prst="rect">
            <a:avLst/>
          </a:prstGeom>
        </p:spPr>
        <p:txBody>
          <a:bodyPr wrap="none">
            <a:spAutoFit/>
          </a:bodyPr>
          <a:lstStyle/>
          <a:p>
            <a:r>
              <a:rPr lang="en-US" sz="2000" dirty="0"/>
              <a:t>DHCPDECLINE</a:t>
            </a:r>
            <a:endParaRPr lang="ru-RU" sz="2000" dirty="0"/>
          </a:p>
        </p:txBody>
      </p:sp>
      <p:sp>
        <p:nvSpPr>
          <p:cNvPr id="9" name="Прямоугольник 8"/>
          <p:cNvSpPr/>
          <p:nvPr/>
        </p:nvSpPr>
        <p:spPr>
          <a:xfrm>
            <a:off x="285720" y="3429000"/>
            <a:ext cx="1352999" cy="400110"/>
          </a:xfrm>
          <a:prstGeom prst="rect">
            <a:avLst/>
          </a:prstGeom>
        </p:spPr>
        <p:txBody>
          <a:bodyPr wrap="none">
            <a:spAutoFit/>
          </a:bodyPr>
          <a:lstStyle/>
          <a:p>
            <a:r>
              <a:rPr lang="en-US" sz="2000" dirty="0"/>
              <a:t>DHCPNACK</a:t>
            </a:r>
            <a:endParaRPr lang="ru-RU" sz="2000" dirty="0"/>
          </a:p>
        </p:txBody>
      </p:sp>
      <p:sp>
        <p:nvSpPr>
          <p:cNvPr id="10" name="Прямоугольник 9"/>
          <p:cNvSpPr/>
          <p:nvPr/>
        </p:nvSpPr>
        <p:spPr>
          <a:xfrm>
            <a:off x="285720" y="5214950"/>
            <a:ext cx="8572560" cy="707886"/>
          </a:xfrm>
          <a:prstGeom prst="rect">
            <a:avLst/>
          </a:prstGeom>
        </p:spPr>
        <p:txBody>
          <a:bodyPr wrap="square">
            <a:spAutoFit/>
          </a:bodyPr>
          <a:lstStyle/>
          <a:p>
            <a:r>
              <a:rPr lang="ru-RU" sz="2000" dirty="0"/>
              <a:t>Стационарная часть заголовка  DHCP  составляет целых 59 (!) четырехбайтовых слов или 236 байт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7604" t="10833" r="11979" b="4166"/>
          <a:stretch>
            <a:fillRect/>
          </a:stretch>
        </p:blipFill>
        <p:spPr bwMode="auto">
          <a:xfrm>
            <a:off x="571472" y="11065"/>
            <a:ext cx="7786710" cy="6846935"/>
          </a:xfrm>
          <a:prstGeom prst="rect">
            <a:avLst/>
          </a:prstGeom>
          <a:noFill/>
          <a:ln w="9525">
            <a:noFill/>
            <a:miter lim="800000"/>
            <a:headEnd/>
            <a:tailEnd/>
          </a:ln>
          <a:effectLst/>
        </p:spPr>
      </p:pic>
      <p:sp>
        <p:nvSpPr>
          <p:cNvPr id="3" name="Прямоугольник 2"/>
          <p:cNvSpPr/>
          <p:nvPr/>
        </p:nvSpPr>
        <p:spPr>
          <a:xfrm>
            <a:off x="7500958" y="0"/>
            <a:ext cx="638765" cy="369332"/>
          </a:xfrm>
          <a:prstGeom prst="rect">
            <a:avLst/>
          </a:prstGeom>
        </p:spPr>
        <p:txBody>
          <a:bodyPr wrap="none">
            <a:spAutoFit/>
          </a:bodyPr>
          <a:lstStyle/>
          <a:p>
            <a:r>
              <a:rPr lang="en-US" dirty="0"/>
              <a:t>hops</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785794"/>
            <a:ext cx="8429684" cy="1477328"/>
          </a:xfrm>
          <a:prstGeom prst="rect">
            <a:avLst/>
          </a:prstGeom>
        </p:spPr>
        <p:txBody>
          <a:bodyPr wrap="square">
            <a:spAutoFit/>
          </a:bodyPr>
          <a:lstStyle/>
          <a:p>
            <a:pPr algn="just"/>
            <a:r>
              <a:rPr lang="ru-RU" dirty="0"/>
              <a:t>Поле показывает тип операции, значение 01 показывает, что данный пакет является запросом от клиента серверу (BOOTREQEST), значение 02 показывает, что данный пакет является ответом сервера (BOOTREPLY). Очень важно подчеркнуть, что данное поле принимает только ДВА значения и не предназначено для идентификации типа пакета (DHCPDISCOVER, DHCPOFFER, DHCPREQEST и т.д.)</a:t>
            </a:r>
          </a:p>
        </p:txBody>
      </p:sp>
      <p:pic>
        <p:nvPicPr>
          <p:cNvPr id="2050" name="Picture 2"/>
          <p:cNvPicPr>
            <a:picLocks noChangeAspect="1" noChangeArrowheads="1"/>
          </p:cNvPicPr>
          <p:nvPr/>
        </p:nvPicPr>
        <p:blipFill>
          <a:blip r:embed="rId2"/>
          <a:srcRect/>
          <a:stretch>
            <a:fillRect/>
          </a:stretch>
        </p:blipFill>
        <p:spPr bwMode="auto">
          <a:xfrm>
            <a:off x="214282" y="214290"/>
            <a:ext cx="8215370" cy="47249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4282" y="2214554"/>
            <a:ext cx="8215370" cy="512518"/>
          </a:xfrm>
          <a:prstGeom prst="rect">
            <a:avLst/>
          </a:prstGeom>
          <a:noFill/>
          <a:ln w="9525">
            <a:noFill/>
            <a:miter lim="800000"/>
            <a:headEnd/>
            <a:tailEnd/>
          </a:ln>
          <a:effectLst/>
        </p:spPr>
      </p:pic>
      <p:sp>
        <p:nvSpPr>
          <p:cNvPr id="5" name="Прямоугольник 4"/>
          <p:cNvSpPr/>
          <p:nvPr/>
        </p:nvSpPr>
        <p:spPr>
          <a:xfrm>
            <a:off x="285720" y="2857496"/>
            <a:ext cx="8215370" cy="923330"/>
          </a:xfrm>
          <a:prstGeom prst="rect">
            <a:avLst/>
          </a:prstGeom>
        </p:spPr>
        <p:txBody>
          <a:bodyPr wrap="square">
            <a:spAutoFit/>
          </a:bodyPr>
          <a:lstStyle/>
          <a:p>
            <a:pPr algn="just"/>
            <a:r>
              <a:rPr lang="ru-RU" dirty="0"/>
              <a:t>Поле </a:t>
            </a:r>
            <a:r>
              <a:rPr lang="ru-RU" dirty="0" err="1"/>
              <a:t>htype</a:t>
            </a:r>
            <a:r>
              <a:rPr lang="ru-RU" dirty="0"/>
              <a:t> или </a:t>
            </a:r>
            <a:r>
              <a:rPr lang="ru-RU" dirty="0" err="1"/>
              <a:t>Hardware</a:t>
            </a:r>
            <a:r>
              <a:rPr lang="ru-RU" dirty="0"/>
              <a:t> </a:t>
            </a:r>
            <a:r>
              <a:rPr lang="ru-RU" dirty="0" err="1"/>
              <a:t>Type</a:t>
            </a:r>
            <a:r>
              <a:rPr lang="ru-RU" dirty="0"/>
              <a:t> показывает, какая технология канального уровня используется сервером и клиентом и полностью аналогично соответствующему полю заголовка ARP</a:t>
            </a:r>
          </a:p>
        </p:txBody>
      </p:sp>
      <p:pic>
        <p:nvPicPr>
          <p:cNvPr id="2052" name="Picture 4"/>
          <p:cNvPicPr>
            <a:picLocks noChangeAspect="1" noChangeArrowheads="1"/>
          </p:cNvPicPr>
          <p:nvPr/>
        </p:nvPicPr>
        <p:blipFill>
          <a:blip r:embed="rId4"/>
          <a:srcRect/>
          <a:stretch>
            <a:fillRect/>
          </a:stretch>
        </p:blipFill>
        <p:spPr bwMode="auto">
          <a:xfrm>
            <a:off x="285720" y="3786190"/>
            <a:ext cx="8143932" cy="453280"/>
          </a:xfrm>
          <a:prstGeom prst="rect">
            <a:avLst/>
          </a:prstGeom>
          <a:noFill/>
          <a:ln w="9525">
            <a:noFill/>
            <a:miter lim="800000"/>
            <a:headEnd/>
            <a:tailEnd/>
          </a:ln>
          <a:effectLst/>
        </p:spPr>
      </p:pic>
      <p:sp>
        <p:nvSpPr>
          <p:cNvPr id="7" name="Прямоугольник 6"/>
          <p:cNvSpPr/>
          <p:nvPr/>
        </p:nvSpPr>
        <p:spPr>
          <a:xfrm>
            <a:off x="285720" y="4429132"/>
            <a:ext cx="8358246" cy="1754326"/>
          </a:xfrm>
          <a:prstGeom prst="rect">
            <a:avLst/>
          </a:prstGeom>
        </p:spPr>
        <p:txBody>
          <a:bodyPr wrap="square">
            <a:spAutoFit/>
          </a:bodyPr>
          <a:lstStyle/>
          <a:p>
            <a:pPr algn="just"/>
            <a:r>
              <a:rPr lang="ru-RU" dirty="0"/>
              <a:t>Данное   поле   показывает   длину   аппаратного   адреса,   используемого  DHCP клиентом. Так как формально говоря длина аппаратного  адреса в разных канальных технологиях  может быть отличной, то  DHCP  серверу придется считывать поле МАС адреса станции клиента переменной длины, и один из самых простых способов обеспечить нормальное чтение такого поля – просто заранее оговорить его длину.</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2450</Words>
  <Application>Microsoft Office PowerPoint</Application>
  <PresentationFormat>Экран (4:3)</PresentationFormat>
  <Paragraphs>106</Paragraphs>
  <Slides>26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26</vt:i4>
      </vt:variant>
    </vt:vector>
  </HeadingPairs>
  <TitlesOfParts>
    <vt:vector size="29" baseType="lpstr">
      <vt:lpstr>Arial</vt:lpstr>
      <vt:lpstr>Calibri</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SHIMAN</dc:creator>
  <cp:lastModifiedBy>admin</cp:lastModifiedBy>
  <cp:revision>36</cp:revision>
  <dcterms:created xsi:type="dcterms:W3CDTF">2010-10-22T05:35:10Z</dcterms:created>
  <dcterms:modified xsi:type="dcterms:W3CDTF">2021-11-03T08:06:09Z</dcterms:modified>
</cp:coreProperties>
</file>