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6" r:id="rId5"/>
    <p:sldId id="277" r:id="rId6"/>
    <p:sldId id="278" r:id="rId7"/>
    <p:sldId id="279" r:id="rId8"/>
    <p:sldId id="259" r:id="rId9"/>
    <p:sldId id="283" r:id="rId10"/>
    <p:sldId id="285" r:id="rId11"/>
    <p:sldId id="284" r:id="rId12"/>
    <p:sldId id="260" r:id="rId13"/>
    <p:sldId id="264" r:id="rId14"/>
    <p:sldId id="265" r:id="rId15"/>
    <p:sldId id="266" r:id="rId16"/>
    <p:sldId id="267" r:id="rId17"/>
    <p:sldId id="268" r:id="rId18"/>
    <p:sldId id="286" r:id="rId19"/>
    <p:sldId id="269" r:id="rId20"/>
    <p:sldId id="287" r:id="rId21"/>
    <p:sldId id="270" r:id="rId22"/>
    <p:sldId id="288" r:id="rId23"/>
    <p:sldId id="271" r:id="rId24"/>
    <p:sldId id="289" r:id="rId25"/>
    <p:sldId id="272" r:id="rId26"/>
    <p:sldId id="280" r:id="rId27"/>
    <p:sldId id="275" r:id="rId28"/>
    <p:sldId id="273" r:id="rId29"/>
    <p:sldId id="274" r:id="rId30"/>
    <p:sldId id="261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5BA6A-64EF-4AC1-821D-3CB4FA5F2C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525A4-0F76-495F-8003-CAB5195717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A41A-60F8-4E3B-8F17-A20F2E91AD8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09CC17-6EDC-484B-85EF-2E1255573EF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5372-CFC2-4556-8C6A-622A9F31E2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86BDA-7221-4223-BDF7-C29BB791DAB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15506-D28E-46B9-AE1C-E17987FB2EF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A20B3-80C7-469B-A08F-C233032947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FCA19-9763-404A-AF3E-597227AF388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FD0D1-9047-4AC9-AF3F-A576F7244E4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A9665-32EE-465A-B7F1-64DA172EA16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7B806-6075-453F-A4D6-50D4B2E6B64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6A0319-2C94-4A01-874A-E6E10548663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shu.kirov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Domain Name System</a:t>
            </a:r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ru-RU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EF2DBC-4EBE-4AAD-9101-62584B5E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558"/>
            <a:ext cx="9144000" cy="30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424048-8AFC-439C-8F81-D9F3C7EB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85725"/>
            <a:ext cx="7715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ru-RU" sz="2800" b="1" i="1"/>
              <a:t>Записи о ресурсах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4963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>
                <a:latin typeface="Times New Roman" pitchFamily="18" charset="0"/>
              </a:rPr>
              <a:t>База данных DNS-сервера содержит записи о ресурсах (resource record), в которых содержится информация, необходимая для разрешения доменных имен и правильного функционирования службы DNS. Существует более 20 типов записей о ресурсах, приведем самые важные: </a:t>
            </a:r>
          </a:p>
          <a:p>
            <a:pPr algn="just"/>
            <a:endParaRPr lang="ru-RU">
              <a:latin typeface="Times New Roman" pitchFamily="18" charset="0"/>
            </a:endParaRPr>
          </a:p>
          <a:p>
            <a:pPr algn="just"/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6305" name="Group 1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55346"/>
              </p:ext>
            </p:extLst>
          </p:nvPr>
        </p:nvGraphicFramePr>
        <p:xfrm>
          <a:off x="457200" y="2205038"/>
          <a:ext cx="8291513" cy="457200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ресурсной записи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испоьзования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Host Address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Адрес хоста, или узла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Отображает имя узла на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(например, для домена 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kumimoji="0" 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узлу с именем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www</a:t>
                      </a:r>
                      <a:r>
                        <a:rPr kumimoji="0" 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kumimoji="0" 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сопоставляется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 с помощью такой записи: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www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A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207.46.199.60)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CNAME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Canonical Name (alias)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Какноническое имя (псевдоним)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Отображает одно имя на другое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MX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Mail Exchanger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Обмен почтой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Управляет маршрутизация почтовых сообщений для протокола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SMTP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Server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Сервер имен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 на серверы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DNS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ответственные за конкретный домен и его поддомены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Pointer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Указатель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обратного разрешения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-адресов в имена узлов в домене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kumimoji="0" 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kumimoji="0" 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arpa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SOA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Start of Authority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Начальная запись зоны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указания основного сервера для данной зоны и описания свойств зоны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SRV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 Locator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Указатель на службу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поиска серверов, на которых функционируют определенные службы (например, контроллеры доменов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Active Directory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или серверы глобального каталога)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85720" y="214290"/>
            <a:ext cx="85725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SOA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имя домена зоны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почтовый адрес администратора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порядок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– число, увеличивается при изменении зоны;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период обновления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(для вторичных серверов);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задержка перед следующей попыткой обновления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(после неудачной попытки);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интервал времени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через который сервер утратит статус ответственного после обновления; 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минимальное время жизни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показывает другим (кэширующим) серверам, как долго они могут пользоваться данными данного сервера.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6" y="2571744"/>
            <a:ext cx="778674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gudzondns.com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IN SOA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subdomain.gudzondns.com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hostmaster.gudzondns.com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(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1998111201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Serial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10800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Refresh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3600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Retry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3600000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Expire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86400 );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Minimum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14818"/>
            <a:ext cx="85725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 (AAAA)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связывает доменное имя  и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-адрес. Если создать несколько записей с одним и тем же доменным именем но разными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-адресами, то это позволяет 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равномерно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распределить нагрузку между несколькими хостами (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карусель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). Сервер выбирает 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ближайший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адрес к клиенту. </a:t>
            </a:r>
            <a:endParaRPr kumimoji="0" 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1472" y="6143644"/>
            <a:ext cx="442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info.test.ru. 86400 A 194.85.61.44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14282" y="60402"/>
            <a:ext cx="8822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CNAME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позволяет одному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-адресу сопоставить несколько доменных имен.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5720" y="642918"/>
            <a:ext cx="4572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ftp.test.ru. CNAME arhive.test.ru.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gopher.test.ru. CNAME arhive.test.ru.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4282" y="1500174"/>
            <a:ext cx="84296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MX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связывает имя почтового домена с именем хоста, содержащего почтовый сервер. Можно указать несколько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MX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-записей с указанием приоритета.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5720" y="2571744"/>
            <a:ext cx="31653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MX 10 relay2.test.ru.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MX 20 relay3.test.ru.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57158" y="3357562"/>
            <a:ext cx="7585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b="1" dirty="0">
                <a:latin typeface="Arial" pitchFamily="34" charset="0"/>
                <a:ea typeface="Calibri" pitchFamily="34" charset="0"/>
                <a:cs typeface="Arial" pitchFamily="34" charset="0"/>
              </a:rPr>
              <a:t>З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запись обратная записи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(зона обратного просмотра).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57158" y="3857628"/>
            <a:ext cx="3011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42 PTR www.mydomain.ru.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57158" y="4429132"/>
            <a:ext cx="79961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NS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определяет полномочный сервер имен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субдомена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. Связывает имя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субдомена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с именем полномочного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dns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-сервера.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28596" y="5214950"/>
            <a:ext cx="2506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. NS ns3.test.ru.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NS ns4.test.ru.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57158" y="642918"/>
            <a:ext cx="82153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SRV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отражают порядок и доступность служб в конкретной зоне. Определяет сетевой протокол (_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kerberos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ldap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gc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kpasswd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 , порт,  доменное имя хоста.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8596" y="1857364"/>
            <a:ext cx="5432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foobar._tcp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SRV 0 1 9 old-slow-box.example.com.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0" y="1071546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28926" y="50004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052736"/>
            <a:ext cx="8429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ID</a:t>
            </a:r>
            <a:r>
              <a:rPr lang="en-US" sz="2000" dirty="0"/>
              <a:t> – </a:t>
            </a:r>
            <a:r>
              <a:rPr lang="ru-RU" sz="2000" dirty="0"/>
              <a:t>двухбайтовое поле. Так как обмен данными между клиентом и сервером носит диалоговый характер и отдельное логическое соединение для разрешения каждого имени не устанавливается ,  то   клиенту, пославшему  DNS  запрос необходимо   идентифицировать,   какой   именно   из   полученных  DNS  ответов   соответствует посланному запросу, с помощью поля  ID  эта задача легко решается: клиент, передавая  DNS запрос серверу заполняет поле  ID  неким уникальным идентификатором транзакции, сервер, генерируя DNS ответ клиенту, помещает в это поле то значение идентификатора, которое указал клиент в  DNS  запросе. Подобным образом  DHCP  клиент идентифицирует  DHCP ответы посланные в ответ на его запросы (впрочем в случае с  DHCP  ситуация сложнее – там почти  все пакеты посылаются  широковещательно).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E4879A-D04E-42FC-BDB3-A08BBDE1489D}"/>
              </a:ext>
            </a:extLst>
          </p:cNvPr>
          <p:cNvSpPr/>
          <p:nvPr/>
        </p:nvSpPr>
        <p:spPr>
          <a:xfrm>
            <a:off x="285720" y="5085184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Первый бит второго слова заголовка называется </a:t>
            </a:r>
            <a:r>
              <a:rPr lang="ru-RU" sz="2000" b="1" dirty="0"/>
              <a:t>QR</a:t>
            </a:r>
            <a:r>
              <a:rPr lang="ru-RU" sz="2000" dirty="0"/>
              <a:t> и этот бит служит для идентификации того, является ли данный пакет запросом (Q, </a:t>
            </a:r>
            <a:r>
              <a:rPr lang="ru-RU" sz="2000" dirty="0" err="1"/>
              <a:t>Query</a:t>
            </a:r>
            <a:r>
              <a:rPr lang="ru-RU" sz="2000" dirty="0"/>
              <a:t>, значение бита QR = 0) или пакетом ответом (R, </a:t>
            </a:r>
            <a:r>
              <a:rPr lang="ru-RU" sz="2000" dirty="0" err="1"/>
              <a:t>Response</a:t>
            </a:r>
            <a:r>
              <a:rPr lang="ru-RU" sz="2000" dirty="0"/>
              <a:t>, значение бита QR = 1).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82804-66FF-415C-97CA-83B4860F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0" y="1071546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B2A13-2A5B-4639-9425-83B6F6D9ADEB}"/>
              </a:ext>
            </a:extLst>
          </p:cNvPr>
          <p:cNvSpPr txBox="1"/>
          <p:nvPr/>
        </p:nvSpPr>
        <p:spPr>
          <a:xfrm>
            <a:off x="2928926" y="50004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573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37112"/>
            <a:ext cx="86439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С помощью поля </a:t>
            </a:r>
            <a:r>
              <a:rPr lang="ru-RU" sz="2000" b="1" dirty="0"/>
              <a:t>OPCODE</a:t>
            </a:r>
            <a:r>
              <a:rPr lang="ru-RU" sz="2000" dirty="0"/>
              <a:t> клиент может указать ТИП  запроса, который он выполняет к серверу DNS. 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0 — стандартный запрос,</a:t>
            </a:r>
          </a:p>
          <a:p>
            <a:r>
              <a:rPr lang="ru-RU" sz="2000" dirty="0"/>
              <a:t>1 — инверсный запрос,</a:t>
            </a:r>
          </a:p>
          <a:p>
            <a:r>
              <a:rPr lang="ru-RU" sz="2000" dirty="0"/>
              <a:t>2 — запрос статуса сервера.</a:t>
            </a:r>
          </a:p>
          <a:p>
            <a:r>
              <a:rPr lang="ru-RU" sz="2000" dirty="0"/>
              <a:t>3-15 – зарезервированы на будущее.</a:t>
            </a:r>
          </a:p>
          <a:p>
            <a:pPr algn="just"/>
            <a:endParaRPr lang="ru-RU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A4E9CC-7519-4AA9-9924-EB6E7FEA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45964" y="540507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1266C-CF4D-435E-8797-7587C983D682}"/>
              </a:ext>
            </a:extLst>
          </p:cNvPr>
          <p:cNvSpPr txBox="1"/>
          <p:nvPr/>
        </p:nvSpPr>
        <p:spPr>
          <a:xfrm>
            <a:off x="2974890" y="-30997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60350"/>
            <a:ext cx="8424862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8135938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  <a:hlinkClick r:id="rId3"/>
              </a:rPr>
              <a:t>www.vshu.kirov.ru</a:t>
            </a:r>
            <a:r>
              <a:rPr lang="ru-RU" sz="1600" b="1">
                <a:latin typeface="Times New Roman" pitchFamily="18" charset="0"/>
              </a:rPr>
              <a:t>.</a:t>
            </a:r>
          </a:p>
          <a:p>
            <a:pPr algn="ctr"/>
            <a:endParaRPr lang="ru-RU" sz="1600">
              <a:latin typeface="Times New Roman" pitchFamily="18" charset="0"/>
            </a:endParaRPr>
          </a:p>
          <a:p>
            <a:r>
              <a:rPr lang="ru-RU" sz="1600">
                <a:latin typeface="Times New Roman" pitchFamily="18" charset="0"/>
              </a:rPr>
              <a:t>В этой записи www – имя хоста, vshu.kirov.ru. – DNS-суффикс. Точку в конце FQDN обычно можно опускать.</a:t>
            </a:r>
            <a:r>
              <a:rPr lang="ru-RU">
                <a:latin typeface="Times New Roman" pitchFamily="18" charset="0"/>
              </a:rPr>
              <a:t>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74838" y="4738688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</a:rPr>
              <a:t>Рис. 1. Фрагмент пространства доменных имен Интернета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264A11-4A77-473A-9AC6-AA3A33F6B2E0}"/>
              </a:ext>
            </a:extLst>
          </p:cNvPr>
          <p:cNvSpPr/>
          <p:nvPr/>
        </p:nvSpPr>
        <p:spPr>
          <a:xfrm>
            <a:off x="179512" y="3991073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</a:t>
            </a:r>
            <a:r>
              <a:rPr lang="ru-RU" sz="2000" b="1" dirty="0"/>
              <a:t>АА</a:t>
            </a:r>
            <a:r>
              <a:rPr lang="ru-RU" sz="2000" dirty="0"/>
              <a:t>. Данное поле имеет смысл только в пакетах, являющихся DNS ответами и не имеет смысла в запросах, и указывает, что ответ, сообщаемый сервером является авторитетным (</a:t>
            </a:r>
            <a:r>
              <a:rPr lang="ru-RU" sz="2000" dirty="0" err="1"/>
              <a:t>Authority</a:t>
            </a:r>
            <a:r>
              <a:rPr lang="ru-RU" sz="2000" dirty="0"/>
              <a:t> </a:t>
            </a:r>
            <a:r>
              <a:rPr lang="ru-RU" sz="2000" dirty="0" err="1"/>
              <a:t>Answer</a:t>
            </a:r>
            <a:r>
              <a:rPr lang="ru-RU" sz="2000" dirty="0"/>
              <a:t>). В том случае, если в пакете ответе установлен данный флаг это означает, что сервер, сгенерировавший   ответ   является   хранителем   базы   данных  DNS,   из   которой   получена </a:t>
            </a:r>
          </a:p>
          <a:p>
            <a:pPr algn="just"/>
            <a:r>
              <a:rPr lang="ru-RU" sz="2000" dirty="0"/>
              <a:t>соответствующая информация, в том же случае, когда данный бит не установлен в DNS ответе, это   означает,   что   сервер,   пославший   этот   ответ   извлек   информацию из своего </a:t>
            </a:r>
            <a:r>
              <a:rPr lang="ru-RU" sz="2000" dirty="0" err="1"/>
              <a:t>кэша</a:t>
            </a:r>
            <a:r>
              <a:rPr lang="ru-RU" sz="2000" dirty="0"/>
              <a:t> разрешенных имен.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33F2B-82BD-46FB-8959-79A21A10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4292E4-AC29-41A5-98B4-EAA4B9A1940C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0030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2FDE34-C949-46D4-82DB-0192F98BAAA4}"/>
              </a:ext>
            </a:extLst>
          </p:cNvPr>
          <p:cNvSpPr/>
          <p:nvPr/>
        </p:nvSpPr>
        <p:spPr>
          <a:xfrm>
            <a:off x="323528" y="4581128"/>
            <a:ext cx="8643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</a:t>
            </a:r>
            <a:r>
              <a:rPr lang="en-US" sz="2000" b="1" dirty="0"/>
              <a:t>TC. </a:t>
            </a:r>
            <a:r>
              <a:rPr lang="ru-RU" sz="2000" dirty="0"/>
              <a:t>Данный флаг устанавливается в пакете ответе   в том случае, если сервер не смог поместить всю необходимую информацию в пакет из-за существующих ограничений на длину UDP  дейтаграммы. В таком случае сервер просто урезает (</a:t>
            </a:r>
            <a:r>
              <a:rPr lang="ru-RU" sz="2000" dirty="0" err="1"/>
              <a:t>TranCation</a:t>
            </a:r>
            <a:r>
              <a:rPr lang="ru-RU" sz="2000" dirty="0"/>
              <a:t>) сообщение, оставляя в пакете столько байт, сколько удалось разместить и устанавливает в заголовке пакета флаг TC.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2174F2-1AC4-4B87-86D0-33AC8E29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23131-7A2B-4E7D-80A3-FA7DB8C1F84B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EA8A54-00EA-420F-8B79-C9C5DF4DB22D}"/>
              </a:ext>
            </a:extLst>
          </p:cNvPr>
          <p:cNvSpPr/>
          <p:nvPr/>
        </p:nvSpPr>
        <p:spPr>
          <a:xfrm>
            <a:off x="107504" y="4077072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заголовка  DNS  – флаг  </a:t>
            </a:r>
            <a:r>
              <a:rPr lang="ru-RU" sz="2000" b="1" dirty="0"/>
              <a:t>RD</a:t>
            </a:r>
            <a:r>
              <a:rPr lang="ru-RU" sz="2000" dirty="0"/>
              <a:t>  (</a:t>
            </a:r>
            <a:r>
              <a:rPr lang="ru-RU" sz="2000" dirty="0" err="1"/>
              <a:t>Recursion</a:t>
            </a:r>
            <a:r>
              <a:rPr lang="ru-RU" sz="2000" dirty="0"/>
              <a:t>  </a:t>
            </a:r>
            <a:r>
              <a:rPr lang="ru-RU" sz="2000" dirty="0" err="1"/>
              <a:t>Desired</a:t>
            </a:r>
            <a:r>
              <a:rPr lang="ru-RU" sz="2000" dirty="0"/>
              <a:t>  – Желательна Рекурсия). Этот флаг может быть установлен в DNS запросе и скопирован в DNS ответ, если такой  флаг  установлен  в  DNS  запросе  это  означает,  что   клиент просит  сервер  не сообщать   ему  промежуточных ответов, т.е. серверов имен, к которым клиент мог бы обратиться, а вместо этого клиент просит сервер самостоятельно окончательно разрешить искомое имя и сообщить клиенту только окончательный ответ на переданный запрос.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65D5A-64F4-48C8-88A9-B5960286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66FD0-E300-4317-B6A7-D282EDBEF6AC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3926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C968FD-BFE1-4573-88D6-57D036F142E4}"/>
              </a:ext>
            </a:extLst>
          </p:cNvPr>
          <p:cNvSpPr/>
          <p:nvPr/>
        </p:nvSpPr>
        <p:spPr>
          <a:xfrm>
            <a:off x="285720" y="4581128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заголовка  </a:t>
            </a:r>
            <a:r>
              <a:rPr lang="en-US" sz="2000" dirty="0"/>
              <a:t>DNS  – </a:t>
            </a:r>
            <a:r>
              <a:rPr lang="ru-RU" sz="2000" dirty="0"/>
              <a:t>флаг  </a:t>
            </a:r>
            <a:r>
              <a:rPr lang="en-US" sz="2000" b="1" dirty="0"/>
              <a:t>R</a:t>
            </a:r>
            <a:r>
              <a:rPr lang="ru-RU" sz="2000" b="1" dirty="0"/>
              <a:t>А</a:t>
            </a:r>
            <a:r>
              <a:rPr lang="ru-RU" sz="2000" dirty="0"/>
              <a:t> (</a:t>
            </a:r>
            <a:r>
              <a:rPr lang="en-US" sz="2000" dirty="0"/>
              <a:t>Recursion  Available  – </a:t>
            </a:r>
            <a:r>
              <a:rPr lang="ru-RU" sz="2000" dirty="0"/>
              <a:t>Рекурсия  Доступна). Данный флаг устанавливается только в DNS ответах и служит для того, чтобы сервер мог  сообщить клиенту, поддерживает ли он (сервер) рекурсивное обслуживание: если сервер не  поддерживает   рекурсию,   он   не   устанавливает   данный   флаг   (RA  =   0),   если   же   рекурсия  поддерживается, то RA = 1.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BBBD62-09A8-42AC-86FF-F6C94EE9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C455F-E5A5-4D51-B0D5-6046386780B6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D788FC1-FEDF-4761-B4CE-EAA5AB6E38CB}"/>
              </a:ext>
            </a:extLst>
          </p:cNvPr>
          <p:cNvSpPr/>
          <p:nvPr/>
        </p:nvSpPr>
        <p:spPr>
          <a:xfrm>
            <a:off x="143793" y="5068906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Наконец последнее поле второго двухбайтового слова заголовка DNS называется </a:t>
            </a:r>
            <a:r>
              <a:rPr lang="ru-RU" sz="2000" b="1" dirty="0"/>
              <a:t>RCODE</a:t>
            </a:r>
            <a:r>
              <a:rPr lang="ru-RU" sz="2000" dirty="0"/>
              <a:t> (</a:t>
            </a:r>
            <a:r>
              <a:rPr lang="ru-RU" sz="2000" dirty="0" err="1"/>
              <a:t>Response</a:t>
            </a:r>
            <a:r>
              <a:rPr lang="ru-RU" sz="2000" dirty="0"/>
              <a:t> </a:t>
            </a:r>
            <a:r>
              <a:rPr lang="ru-RU" sz="2000" dirty="0" err="1"/>
              <a:t>Code</a:t>
            </a:r>
            <a:r>
              <a:rPr lang="ru-RU" sz="2000" dirty="0"/>
              <a:t>, Код ответа) и служит для уведомления клиента о том, успешно или с ошибкой  выполнен   сервером   запрос,   так   же   в   случае   ошибки   с   помощью   данного   поля   можно  детализировать причину ошибки.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697BB6-41A7-4635-BEBC-EA8FDA92AB1B}"/>
              </a:ext>
            </a:extLst>
          </p:cNvPr>
          <p:cNvSpPr/>
          <p:nvPr/>
        </p:nvSpPr>
        <p:spPr>
          <a:xfrm>
            <a:off x="176668" y="4005064"/>
            <a:ext cx="8501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Следующие три бита заголовка DNS не зарезервированы для дальнейшего применения, не  используются и должны быть равны нулю во всех запросах и ответах.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3AF6CA-3139-4712-9AD0-0B6013D1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17013-6DD4-41CC-8770-500CD539D057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6936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2222E4-301B-43B2-BCFE-37A3AA55D93E}"/>
              </a:ext>
            </a:extLst>
          </p:cNvPr>
          <p:cNvSpPr/>
          <p:nvPr/>
        </p:nvSpPr>
        <p:spPr>
          <a:xfrm>
            <a:off x="285720" y="2071678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Значения поля </a:t>
            </a:r>
            <a:r>
              <a:rPr lang="ru-RU" sz="2000" b="1" u="sng" dirty="0"/>
              <a:t>RCODE</a:t>
            </a:r>
            <a:r>
              <a:rPr lang="ru-RU" sz="2000" dirty="0"/>
              <a:t>, описанные в RFC1035.</a:t>
            </a:r>
          </a:p>
          <a:p>
            <a:pPr algn="just"/>
            <a:r>
              <a:rPr lang="ru-RU" sz="2000" dirty="0"/>
              <a:t>• RCODE  = 0. Такое значение поля  RCODE  сообщает клиенту, что запрос выполнен БЕЗ ошибок, такое значение имеют нормальные успешные DNS ответы.</a:t>
            </a:r>
          </a:p>
          <a:p>
            <a:pPr algn="just"/>
            <a:r>
              <a:rPr lang="ru-RU" sz="2000" dirty="0"/>
              <a:t>• RCODE = 1. Такое значение поля RCODE означает ошибку разрешения имен и эта ошибка связана с тем, что  DNS сервер не смог понять формата запроса клиента. Такая ошибка обычно возникает при отправке некорректно форматированных запросов и не должна появляться при нормальных коммуникациях. </a:t>
            </a:r>
          </a:p>
          <a:p>
            <a:pPr algn="just"/>
            <a:r>
              <a:rPr lang="ru-RU" sz="2000" dirty="0"/>
              <a:t>• RCODE = 2. Такое значение поля RCODE означает ошибку, связанную с работой сервера имен   –   сервер   возвращает   такое   сообщение,   сигнализируя   о   некоторых   внутренних неисправностях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9E8201-5F7D-4D10-ACD3-77CC762CDD42}"/>
              </a:ext>
            </a:extLst>
          </p:cNvPr>
          <p:cNvSpPr/>
          <p:nvPr/>
        </p:nvSpPr>
        <p:spPr>
          <a:xfrm>
            <a:off x="214282" y="357166"/>
            <a:ext cx="8572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• RCODE = 3. Такое значение поля RCODE означает, что имени, которое попросил разрешить клиент не существует, например, в искомом домене не существует узла с нужным именем или в родительском домене не существует дочернего домена с нужным именем. Такое сообщения об ошибке означает, что система  DNS  работает нормально, просто искомого имени в системе DNS не существует. Очень важно отметить, что такой код ошибки может возвращать только авторитетный север имен, но не кэширующий сервер. </a:t>
            </a:r>
          </a:p>
          <a:p>
            <a:pPr algn="just"/>
            <a:r>
              <a:rPr lang="ru-RU" sz="2000" dirty="0"/>
              <a:t>• RCODE = 4. Такое значение поля RCODE означает, что сервер не может выполнить запрос данного типа (напомним, что тип запроса определяется полем OPCODE в заголовке DNS запроса).</a:t>
            </a:r>
          </a:p>
          <a:p>
            <a:pPr algn="just"/>
            <a:r>
              <a:rPr lang="ru-RU" sz="2000" dirty="0"/>
              <a:t>• RCODE  = 5. Такое значение поля  RCODE  означает, что сервер не может удовлетворить запрос клиента в силу некоторых настроек политик безопасности, например, клиенту с данным  IP  адресом не должна быть предоставлена затребованная информация. </a:t>
            </a:r>
          </a:p>
        </p:txBody>
      </p:sp>
    </p:spTree>
    <p:extLst>
      <p:ext uri="{BB962C8B-B14F-4D97-AF65-F5344CB8AC3E}">
        <p14:creationId xmlns:p14="http://schemas.microsoft.com/office/powerpoint/2010/main" val="318539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4509120"/>
            <a:ext cx="8572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Четыре   слова   состоят   из   четырех   двухбайтовых   счетчиков,   каждый   из   которых  показывает, КОЛИЧЕСТВО записей известного формата в каждой секции  DNS  пакета. Счетчик  </a:t>
            </a:r>
            <a:r>
              <a:rPr lang="en-US" sz="2000" dirty="0"/>
              <a:t>QDCOUNT  </a:t>
            </a:r>
            <a:r>
              <a:rPr lang="ru-RU" sz="2000" dirty="0"/>
              <a:t>показывает количество записей в  </a:t>
            </a:r>
            <a:r>
              <a:rPr lang="en-US" sz="2000" dirty="0"/>
              <a:t>Question  Section, </a:t>
            </a:r>
            <a:r>
              <a:rPr lang="ru-RU" sz="2000" dirty="0"/>
              <a:t>счетчик </a:t>
            </a:r>
            <a:r>
              <a:rPr lang="en-US" sz="2000" dirty="0"/>
              <a:t>ANCOUNT – </a:t>
            </a:r>
            <a:r>
              <a:rPr lang="ru-RU" sz="2000" dirty="0"/>
              <a:t>количество записей в </a:t>
            </a:r>
            <a:r>
              <a:rPr lang="en-US" sz="2000" dirty="0"/>
              <a:t>Answer Section, </a:t>
            </a:r>
            <a:r>
              <a:rPr lang="ru-RU" sz="2000" dirty="0"/>
              <a:t>счетчик </a:t>
            </a:r>
            <a:r>
              <a:rPr lang="en-US" sz="2000" dirty="0"/>
              <a:t>NSCOUNT – </a:t>
            </a:r>
            <a:r>
              <a:rPr lang="ru-RU" sz="2000" dirty="0"/>
              <a:t>количество записей  в </a:t>
            </a:r>
            <a:r>
              <a:rPr lang="en-US" sz="2000" dirty="0"/>
              <a:t>Authority Section </a:t>
            </a:r>
            <a:r>
              <a:rPr lang="ru-RU" sz="2000" dirty="0"/>
              <a:t>и наконец счетчик </a:t>
            </a:r>
            <a:r>
              <a:rPr lang="en-US" sz="2000" dirty="0"/>
              <a:t>ARCOUNT – </a:t>
            </a:r>
            <a:r>
              <a:rPr lang="ru-RU" sz="2000" dirty="0"/>
              <a:t>количество записей в </a:t>
            </a:r>
            <a:r>
              <a:rPr lang="en-US" sz="2000" dirty="0"/>
              <a:t>Additional Record Section. </a:t>
            </a:r>
            <a:endParaRPr lang="ru-RU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94B0D-0842-44E0-8303-15D95C05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E406A-5418-42F6-8A54-1C856502D28D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214422"/>
            <a:ext cx="850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/>
              <a:t>Секция DNS запросов </a:t>
            </a:r>
            <a:r>
              <a:rPr lang="ru-RU" sz="2000" dirty="0"/>
              <a:t>(</a:t>
            </a:r>
            <a:r>
              <a:rPr lang="ru-RU" sz="2000" b="1" dirty="0" err="1"/>
              <a:t>Question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dirty="0"/>
              <a:t>). В данной секции DNS клиент передает запросы  DNS серверу, сообщая, для какого имени DNS необходимо разрешить запись DNS и какого  типа эта запись. Данная секция заполняется клиентом, сервер, генерируя ответ, так же включает   в  DNS  ответ  и  содержимое  секции  запросов  из  соответствующего  запроса клиента.</a:t>
            </a:r>
            <a:endParaRPr lang="en-US" sz="2000" dirty="0"/>
          </a:p>
          <a:p>
            <a:pPr algn="just">
              <a:buFont typeface="Arial" pitchFamily="34" charset="0"/>
              <a:buChar char="•"/>
            </a:pPr>
            <a:endParaRPr lang="ru-RU" sz="2000" dirty="0"/>
          </a:p>
          <a:p>
            <a:pPr algn="just"/>
            <a:r>
              <a:rPr lang="ru-RU" sz="2000" dirty="0"/>
              <a:t>• </a:t>
            </a:r>
            <a:r>
              <a:rPr lang="ru-RU" sz="2000" b="1" dirty="0"/>
              <a:t>Секция DNS ответов (</a:t>
            </a:r>
            <a:r>
              <a:rPr lang="ru-RU" sz="2000" b="1" dirty="0" err="1"/>
              <a:t>Answer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b="1" dirty="0"/>
              <a:t>)</a:t>
            </a:r>
            <a:r>
              <a:rPr lang="ru-RU" sz="2000" dirty="0"/>
              <a:t>. В данной секции DNS сервер сообщает клиенту ответ (или несколько ответов) на запрос клиента. Данная секция содержит непосредственное значение запрошенного значения в базе данных DNS, например, в том случае, если клиент разыскивал запись типа А, то в данной секции будут расположены сведения об IP адресе искомого узла, если клиент искал запись типа NS, то в данной секции будут расположены сведения об ИМЕНИ авторитетного сервера имен и т.д.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b="1" dirty="0"/>
              <a:t>Секция сведений об авторитетных DNS серверах (</a:t>
            </a:r>
            <a:r>
              <a:rPr lang="ru-RU" sz="2000" b="1" dirty="0" err="1"/>
              <a:t>Authority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b="1" dirty="0"/>
              <a:t>). </a:t>
            </a:r>
            <a:r>
              <a:rPr lang="ru-RU" sz="2000" dirty="0"/>
              <a:t>Данную секцию так же как и предыдущую заполняет ТОЛЬКО сервер в своих ответах и эта секция содержит, точнее, может  содержать  сведения  о том,  с помощью  каких   авторитетных  серверов получена та информацию, которая включена в секцию  DNS  ответов. В том же случае, когда   сервер  отвечает  на  запрос   клиента   итерационно,  секция  DNS  ответов  (</a:t>
            </a:r>
            <a:r>
              <a:rPr lang="ru-RU" sz="2000" dirty="0" err="1"/>
              <a:t>Answer</a:t>
            </a:r>
            <a:r>
              <a:rPr lang="ru-RU" sz="2000" dirty="0"/>
              <a:t> </a:t>
            </a:r>
            <a:r>
              <a:rPr lang="ru-RU" sz="2000" dirty="0" err="1"/>
              <a:t>Section</a:t>
            </a:r>
            <a:r>
              <a:rPr lang="ru-RU" sz="2000" dirty="0"/>
              <a:t>) НЕ может быть заполнена, но в таких DNS ответах сервер заполняет именно </a:t>
            </a:r>
            <a:r>
              <a:rPr lang="ru-RU" sz="2000" dirty="0" err="1"/>
              <a:t>Authority</a:t>
            </a:r>
            <a:r>
              <a:rPr lang="ru-RU" sz="2000" dirty="0"/>
              <a:t> </a:t>
            </a:r>
            <a:r>
              <a:rPr lang="ru-RU" sz="2000" dirty="0" err="1"/>
              <a:t>Section</a:t>
            </a:r>
            <a:r>
              <a:rPr lang="ru-RU" sz="2000" dirty="0"/>
              <a:t>, вписывая туда сведения о тех авторитетных серверах, к которым клиент может обратиться за дальнейшим поиском информации. 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b="1" dirty="0"/>
              <a:t>Секция дополнительной информации (</a:t>
            </a:r>
            <a:r>
              <a:rPr lang="ru-RU" sz="2000" b="1" dirty="0" err="1"/>
              <a:t>Additional</a:t>
            </a:r>
            <a:r>
              <a:rPr lang="ru-RU" sz="2000" b="1" dirty="0"/>
              <a:t> </a:t>
            </a:r>
            <a:r>
              <a:rPr lang="ru-RU" sz="2000" b="1" dirty="0" err="1"/>
              <a:t>Record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b="1" dirty="0"/>
              <a:t>)</a:t>
            </a:r>
            <a:r>
              <a:rPr lang="ru-RU" sz="2000" dirty="0"/>
              <a:t>. Упрощенно можно сформулировать так: в  </a:t>
            </a:r>
            <a:r>
              <a:rPr lang="ru-RU" sz="2000" dirty="0" err="1"/>
              <a:t>Additional</a:t>
            </a:r>
            <a:r>
              <a:rPr lang="ru-RU" sz="2000" dirty="0"/>
              <a:t>  </a:t>
            </a:r>
            <a:r>
              <a:rPr lang="ru-RU" sz="2000" dirty="0" err="1"/>
              <a:t>Record</a:t>
            </a:r>
            <a:r>
              <a:rPr lang="ru-RU" sz="2000" dirty="0"/>
              <a:t>  </a:t>
            </a:r>
            <a:r>
              <a:rPr lang="ru-RU" sz="2000" dirty="0" err="1"/>
              <a:t>Section</a:t>
            </a:r>
            <a:r>
              <a:rPr lang="ru-RU" sz="2000" dirty="0"/>
              <a:t> сервера имен могут сообщать известные им IP адреса серверов имен, чьи ИМЕНА были сообщены в </a:t>
            </a:r>
            <a:r>
              <a:rPr lang="ru-RU" sz="2000" dirty="0" err="1"/>
              <a:t>Authority</a:t>
            </a:r>
            <a:r>
              <a:rPr lang="ru-RU" sz="2000" dirty="0"/>
              <a:t> </a:t>
            </a:r>
            <a:r>
              <a:rPr lang="ru-RU" sz="2000" dirty="0" err="1"/>
              <a:t>Section</a:t>
            </a:r>
            <a:r>
              <a:rPr lang="ru-RU" sz="2000" dirty="0"/>
              <a:t>.  Отметим, что без этой секции можно обойтись – клиент, разрешив имя домена в некоторое имя узла может послать ВТОРОЙ запрос, разыскивая теперь уже запись типа А для имени, выясненного на предыдущем шаге, однако использование секции дополнительных записей позволяет уменьшить сетевой трафик и ускорить разрешение имен.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01DFD6-DC1F-48CD-9FA8-C60CE34A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883"/>
            <a:ext cx="9144000" cy="53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ru-RU" sz="2800" b="1" i="1"/>
              <a:t>Утилита NSLOOKUP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4963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>
                <a:latin typeface="Times New Roman" pitchFamily="18" charset="0"/>
              </a:rPr>
              <a:t>Утилита  nslookup  используется  для  проверки  способности DNS-серверов выполнять разрешение имен. </a:t>
            </a:r>
          </a:p>
          <a:p>
            <a:endParaRPr lang="ru-RU">
              <a:latin typeface="Times New Roman" pitchFamily="18" charset="0"/>
            </a:endParaRPr>
          </a:p>
          <a:p>
            <a:endParaRPr lang="ru-RU">
              <a:latin typeface="Times New Roman" pitchFamily="18" charset="0"/>
            </a:endParaRPr>
          </a:p>
          <a:p>
            <a:r>
              <a:rPr lang="ru-RU" u="sng">
                <a:latin typeface="Times New Roman" pitchFamily="18" charset="0"/>
              </a:rPr>
              <a:t>Утилита может работать в двух режимах</a:t>
            </a:r>
            <a:r>
              <a:rPr lang="ru-RU">
                <a:latin typeface="Times New Roman" pitchFamily="18" charset="0"/>
              </a:rPr>
              <a:t>: </a:t>
            </a:r>
          </a:p>
          <a:p>
            <a:r>
              <a:rPr lang="ru-RU" sz="1600">
                <a:latin typeface="Times New Roman" pitchFamily="18" charset="0"/>
              </a:rPr>
              <a:t>  режим  командной  строки – обычный  режим  запуска  утилит командной строки. Утилита nslookup выполняется в этом режиме, если указан какой-либо ключ;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интерактивный режим – в этом режиме возможен ввод команд и ключей утилиты без повторения ввода имени утилиты. </a:t>
            </a:r>
          </a:p>
          <a:p>
            <a:endParaRPr lang="ru-RU" sz="1600">
              <a:latin typeface="Times New Roman" pitchFamily="18" charset="0"/>
            </a:endParaRPr>
          </a:p>
          <a:p>
            <a:r>
              <a:rPr lang="ru-RU" sz="1600" u="sng">
                <a:latin typeface="Times New Roman" pitchFamily="18" charset="0"/>
              </a:rPr>
              <a:t>Команды утилиты nslookup:</a:t>
            </a:r>
            <a:r>
              <a:rPr lang="ru-RU" sz="160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help или ? – вывод справки о командах и параметрах утилиты;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set – установка параметров работы утилиты;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server &lt;имя&gt; – установка сервера по умолчанию (Default Server), используемого  утилитой,  с  помощью  текущего  сервера  по умолчанию;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lserver &lt;имя&gt; – установка  сервера  по  умолчанию  утилиты  с помощью первоначального;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root – установка  сервера  по  умолчанию  утилиты  на  корневой сервер;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ls &lt;домен&gt; – вывод информации о соответствии доменных имен IP-адресам для заданного домена;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exit – выход из интерактивного режима.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EE3517-2D01-4665-953F-2D5DB7B0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5" y="980728"/>
            <a:ext cx="8267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847F4A-C631-450C-AF0D-26363E16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00212"/>
            <a:ext cx="6391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NS, веб-сервер, почтовый сервер">
            <a:extLst>
              <a:ext uri="{FF2B5EF4-FFF2-40B4-BE49-F238E27FC236}">
                <a16:creationId xmlns:a16="http://schemas.microsoft.com/office/drawing/2014/main" id="{A343B92A-0CB3-4DFE-ADBA-B9F45FC4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200150"/>
            <a:ext cx="9096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9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3E2630-154A-4AFE-9962-CBAA34B3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243012"/>
            <a:ext cx="9115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22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561262" cy="5280025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8596" y="357166"/>
            <a:ext cx="511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Процесс обработки рекурсивного DNS-запроса</a:t>
            </a:r>
            <a:endParaRPr lang="ru-RU" sz="16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9779FC-3708-4E70-93F2-C970723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59154A-5FA1-4452-A6C5-E9ADDA6704DD}"/>
              </a:ext>
            </a:extLst>
          </p:cNvPr>
          <p:cNvSpPr/>
          <p:nvPr/>
        </p:nvSpPr>
        <p:spPr>
          <a:xfrm>
            <a:off x="7236296" y="4653136"/>
            <a:ext cx="216024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917479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2053</Words>
  <Application>Microsoft Office PowerPoint</Application>
  <PresentationFormat>Экран (4:3)</PresentationFormat>
  <Paragraphs>116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Times New Roman</vt:lpstr>
      <vt:lpstr>Wingdings</vt:lpstr>
      <vt:lpstr>Оформление по умолчанию</vt:lpstr>
      <vt:lpstr>Domain Name System (DNS)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Записи о ресурсах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Утилита NSLOOKUP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 в TCP/IP</dc:title>
  <dc:creator>DmitriM</dc:creator>
  <cp:lastModifiedBy>admin</cp:lastModifiedBy>
  <cp:revision>25</cp:revision>
  <dcterms:created xsi:type="dcterms:W3CDTF">2010-09-26T19:37:01Z</dcterms:created>
  <dcterms:modified xsi:type="dcterms:W3CDTF">2022-11-10T07:23:32Z</dcterms:modified>
</cp:coreProperties>
</file>