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79" r:id="rId5"/>
    <p:sldId id="259" r:id="rId6"/>
    <p:sldId id="273" r:id="rId7"/>
    <p:sldId id="274" r:id="rId8"/>
    <p:sldId id="280" r:id="rId9"/>
    <p:sldId id="281" r:id="rId10"/>
    <p:sldId id="260" r:id="rId11"/>
    <p:sldId id="261" r:id="rId12"/>
    <p:sldId id="276" r:id="rId13"/>
    <p:sldId id="277" r:id="rId14"/>
    <p:sldId id="275" r:id="rId15"/>
    <p:sldId id="278" r:id="rId16"/>
    <p:sldId id="272" r:id="rId17"/>
    <p:sldId id="262" r:id="rId18"/>
    <p:sldId id="263" r:id="rId19"/>
    <p:sldId id="264" r:id="rId20"/>
    <p:sldId id="265" r:id="rId21"/>
    <p:sldId id="266" r:id="rId22"/>
    <p:sldId id="267" r:id="rId23"/>
    <p:sldId id="268" r:id="rId24"/>
    <p:sldId id="269" r:id="rId25"/>
    <p:sldId id="270" r:id="rId26"/>
    <p:sldId id="271"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669" autoAdjust="0"/>
  </p:normalViewPr>
  <p:slideViewPr>
    <p:cSldViewPr>
      <p:cViewPr varScale="1">
        <p:scale>
          <a:sx n="112" d="100"/>
          <a:sy n="112" d="100"/>
        </p:scale>
        <p:origin x="142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259CE823-73F4-46BA-9BA3-802783DA6238}" type="datetimeFigureOut">
              <a:rPr lang="ru-RU" smtClean="0"/>
              <a:pPr/>
              <a:t>01.12.2021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D42A39B-C3F9-4367-8A81-8D50C8479E2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CE823-73F4-46BA-9BA3-802783DA6238}" type="datetimeFigureOut">
              <a:rPr lang="ru-RU" smtClean="0"/>
              <a:pPr/>
              <a:t>01.12.2021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2A39B-C3F9-4367-8A81-8D50C8479E2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ru.wikipedia.org/wiki/XML" TargetMode="External"/><Relationship Id="rId2" Type="http://schemas.openxmlformats.org/officeDocument/2006/relationships/hyperlink" Target="http://ru.wikipedia.org/wiki/Base64" TargetMode="External"/><Relationship Id="rId1" Type="http://schemas.openxmlformats.org/officeDocument/2006/relationships/slideLayout" Target="../slideLayouts/slideLayout7.xml"/><Relationship Id="rId4" Type="http://schemas.openxmlformats.org/officeDocument/2006/relationships/hyperlink" Target="http://ontosys.com/xml-rpc/extensions.php"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1000100" y="2928934"/>
            <a:ext cx="724057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1" i="0" u="none" strike="noStrike" cap="none" normalizeH="0" baseline="0" dirty="0">
                <a:ln>
                  <a:noFill/>
                </a:ln>
                <a:solidFill>
                  <a:srgbClr val="000000"/>
                </a:solidFill>
                <a:effectLst/>
                <a:latin typeface="Arial CYR" charset="-52"/>
                <a:ea typeface="Times New Roman" pitchFamily="18" charset="0"/>
                <a:cs typeface="Times New Roman" pitchFamily="18" charset="0"/>
              </a:rPr>
              <a:t>Вызов удаленных процедур (RPC)</a:t>
            </a:r>
            <a:endParaRPr kumimoji="0" lang="ru-RU"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214282" y="214290"/>
            <a:ext cx="8715436" cy="64094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ru-RU"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Последовательность  выполнения операций при вызове удаленной процедуры</a:t>
            </a:r>
            <a:endPar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Процедура клиента вызывает  клиентскую заглушку.</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Клиентская заглушка создает сообщение и вызывает службу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локальной операционной системы.</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Служба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пересылает сообщение службе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удаленной операционной системе.</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Служба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удаленной операционной системы вызывает серверную заглушку и передает ей сообщение.</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Серверная заглушка извлекает из сообщения параметры и вызывает удаленную процедуру.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Удаленная процедура исполняет код и возвращает параметры и значение возврата серверной заглушке.</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Серверная заглушка формирует сообщение и вызывает службу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своей локальной операционной системе.</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Служба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своей локальной операционной системы сервера пересылает сообщение  службе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локальной операционной системы клиента.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Служба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RPC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локальной операционной системы клиента возвращает сообщение клиентской заглушке.</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Заглушка извлекает результаты и возвращает их.     </a:t>
            </a:r>
            <a:endParaRPr kumimoji="0" lang="ru-RU"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citforum.ru/pictures/it/sos/img00047.gif"/>
          <p:cNvPicPr/>
          <p:nvPr/>
        </p:nvPicPr>
        <p:blipFill>
          <a:blip r:embed="rId2"/>
          <a:srcRect/>
          <a:stretch>
            <a:fillRect/>
          </a:stretch>
        </p:blipFill>
        <p:spPr bwMode="auto">
          <a:xfrm>
            <a:off x="3500430" y="642918"/>
            <a:ext cx="5643570" cy="3714776"/>
          </a:xfrm>
          <a:prstGeom prst="rect">
            <a:avLst/>
          </a:prstGeom>
          <a:noFill/>
          <a:ln w="9525">
            <a:noFill/>
            <a:miter lim="800000"/>
            <a:headEnd/>
            <a:tailEnd/>
          </a:ln>
        </p:spPr>
      </p:pic>
      <p:sp>
        <p:nvSpPr>
          <p:cNvPr id="15361" name="Rectangle 1"/>
          <p:cNvSpPr>
            <a:spLocks noChangeArrowheads="1"/>
          </p:cNvSpPr>
          <p:nvPr/>
        </p:nvSpPr>
        <p:spPr bwMode="auto">
          <a:xfrm>
            <a:off x="142844" y="142852"/>
            <a:ext cx="6447599"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Распределение времени между 14 этапами выполнения RPC</a:t>
            </a:r>
            <a:r>
              <a:rPr kumimoji="0" lang="ru-RU" b="1"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2800" b="1" i="0" u="none" strike="noStrike" cap="none" normalizeH="0" baseline="0" dirty="0">
              <a:ln>
                <a:noFill/>
              </a:ln>
              <a:solidFill>
                <a:schemeClr val="tx1"/>
              </a:solidFill>
              <a:effectLst/>
              <a:latin typeface="Arial" pitchFamily="34" charset="0"/>
              <a:cs typeface="Arial" pitchFamily="34" charset="0"/>
            </a:endParaRPr>
          </a:p>
        </p:txBody>
      </p:sp>
      <p:sp>
        <p:nvSpPr>
          <p:cNvPr id="13313" name="Rectangle 1"/>
          <p:cNvSpPr>
            <a:spLocks noChangeArrowheads="1"/>
          </p:cNvSpPr>
          <p:nvPr/>
        </p:nvSpPr>
        <p:spPr bwMode="auto">
          <a:xfrm>
            <a:off x="214282" y="2087463"/>
            <a:ext cx="428628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1. Вызов </a:t>
            </a:r>
            <a:r>
              <a:rPr kumimoji="0" lang="ru-RU" b="1" i="1" u="none" strike="noStrike" cap="none" normalizeH="0" baseline="0" dirty="0" err="1">
                <a:ln>
                  <a:noFill/>
                </a:ln>
                <a:solidFill>
                  <a:srgbClr val="000000"/>
                </a:solidFill>
                <a:effectLst/>
                <a:latin typeface="Calibri" pitchFamily="34" charset="0"/>
                <a:ea typeface="Times New Roman" pitchFamily="18" charset="0"/>
                <a:cs typeface="Times New Roman" pitchFamily="18" charset="0"/>
              </a:rPr>
              <a:t>стаба</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2. Подготовить буфер</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3. Упаковать параметры</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4. Заполнить поле заголовка</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5. Вычислить контрольную </a:t>
            </a:r>
            <a:endParaRPr kumimoji="0" lang="en-US"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сумму в сообщении</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6. Прерывание к ядру</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7. Очередь пакета на выполнение</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8. Передача сообщения контроллеру по шине QBUS</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9. Время передачи по сети </a:t>
            </a:r>
            <a:r>
              <a:rPr kumimoji="0" lang="ru-RU" b="1" i="1" u="none" strike="noStrike" cap="none" normalizeH="0" baseline="0" dirty="0" err="1">
                <a:ln>
                  <a:noFill/>
                </a:ln>
                <a:solidFill>
                  <a:srgbClr val="000000"/>
                </a:solidFill>
                <a:effectLst/>
                <a:latin typeface="Calibri" pitchFamily="34" charset="0"/>
                <a:ea typeface="Times New Roman" pitchFamily="18" charset="0"/>
                <a:cs typeface="Times New Roman" pitchFamily="18" charset="0"/>
              </a:rPr>
              <a:t>Ethernet</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10. Получить пакет от контроллера</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11. Процедура обработки прерывания</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12. Вычисление контрольной суммы</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13.Переключение контекста в пространство пользователя</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14. Выполнение серверного </a:t>
            </a:r>
            <a:r>
              <a:rPr kumimoji="0" lang="ru-RU" b="1" i="1" u="none" strike="noStrike" cap="none" normalizeH="0" baseline="0" dirty="0" err="1">
                <a:ln>
                  <a:noFill/>
                </a:ln>
                <a:solidFill>
                  <a:srgbClr val="000000"/>
                </a:solidFill>
                <a:effectLst/>
                <a:latin typeface="Calibri" pitchFamily="34" charset="0"/>
                <a:ea typeface="Times New Roman" pitchFamily="18" charset="0"/>
                <a:cs typeface="Times New Roman" pitchFamily="18" charset="0"/>
              </a:rPr>
              <a:t>стаба</a:t>
            </a: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0" y="0"/>
            <a:ext cx="9144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Определение интерфейса между вызывающей программой и клиентской  и серверной  заглушками</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34818" name="Rectangle 2"/>
          <p:cNvSpPr>
            <a:spLocks noChangeArrowheads="1"/>
          </p:cNvSpPr>
          <p:nvPr/>
        </p:nvSpPr>
        <p:spPr bwMode="auto">
          <a:xfrm>
            <a:off x="214282" y="785794"/>
            <a:ext cx="8429684"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IDL</a:t>
            </a:r>
            <a:r>
              <a:rPr kumimoji="0" lang="ru-RU"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en-US"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Interface Definition Language</a:t>
            </a:r>
            <a:r>
              <a:rPr kumimoji="0" lang="ru-RU"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кроссплатформенный</a:t>
            </a:r>
            <a:r>
              <a:rPr kumimoji="0" lang="ru-RU"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язык (спецификаций) определения интерфейсов.</a:t>
            </a:r>
            <a:endParaRPr kumimoji="0" lang="ru-RU"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6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Разновидности  </a:t>
            </a:r>
            <a:r>
              <a:rPr kumimoji="0" lang="en-US" sz="1600"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IDL</a:t>
            </a:r>
            <a:endParaRPr kumimoji="0" lang="ru-RU"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OSF DCE RPC IDL </a:t>
            </a:r>
            <a:endParaRPr kumimoji="0" lang="ru-RU"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CORBA IDL</a:t>
            </a:r>
            <a:r>
              <a:rPr kumimoji="0" lang="ru-RU"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разработан консорциумом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OMG</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ru-RU"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COM IDL</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разработан</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Microsoft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подмножество</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CORBA IDL).</a:t>
            </a:r>
            <a:endParaRPr kumimoji="0" lang="ru-RU"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MIDL -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Microsoft IDL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встроен</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в</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Visual Studio).</a:t>
            </a:r>
            <a:endParaRPr kumimoji="0" lang="ru-RU" sz="9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Java IDL  </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Sun Microsystems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совпадает</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со</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спецификацией</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OMG) </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34820" name="Object 4"/>
          <p:cNvGraphicFramePr>
            <a:graphicFrameLocks noChangeAspect="1"/>
          </p:cNvGraphicFramePr>
          <p:nvPr/>
        </p:nvGraphicFramePr>
        <p:xfrm>
          <a:off x="2000232" y="3286124"/>
          <a:ext cx="5934075" cy="3086100"/>
        </p:xfrm>
        <a:graphic>
          <a:graphicData uri="http://schemas.openxmlformats.org/presentationml/2006/ole">
            <mc:AlternateContent xmlns:mc="http://schemas.openxmlformats.org/markup-compatibility/2006">
              <mc:Choice xmlns:v="urn:schemas-microsoft-com:vml" Requires="v">
                <p:oleObj spid="_x0000_s34823" name="Документ" r:id="rId3" imgW="5934816" imgH="3086673" progId="Word.Document.12">
                  <p:embed/>
                </p:oleObj>
              </mc:Choice>
              <mc:Fallback>
                <p:oleObj name="Документ" r:id="rId3" imgW="5934816" imgH="3086673" progId="Word.Document.12">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3286124"/>
                        <a:ext cx="593407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86" name="Rectangle 4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35841" name="Group 1"/>
          <p:cNvGrpSpPr>
            <a:grpSpLocks noChangeAspect="1"/>
          </p:cNvGrpSpPr>
          <p:nvPr/>
        </p:nvGrpSpPr>
        <p:grpSpPr bwMode="auto">
          <a:xfrm>
            <a:off x="1285852" y="-285776"/>
            <a:ext cx="5829300" cy="7315200"/>
            <a:chOff x="1789" y="2100"/>
            <a:chExt cx="9180" cy="11520"/>
          </a:xfrm>
        </p:grpSpPr>
        <p:sp>
          <p:nvSpPr>
            <p:cNvPr id="35885" name="AutoShape 45"/>
            <p:cNvSpPr>
              <a:spLocks noChangeAspect="1" noChangeArrowheads="1" noTextEdit="1"/>
            </p:cNvSpPr>
            <p:nvPr/>
          </p:nvSpPr>
          <p:spPr bwMode="auto">
            <a:xfrm>
              <a:off x="1789" y="2100"/>
              <a:ext cx="9180" cy="1152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5884" name="Rectangle 44"/>
            <p:cNvSpPr>
              <a:spLocks noChangeArrowheads="1"/>
            </p:cNvSpPr>
            <p:nvPr/>
          </p:nvSpPr>
          <p:spPr bwMode="auto">
            <a:xfrm>
              <a:off x="5209" y="2640"/>
              <a:ext cx="2159"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Uuidgen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83" name="Rectangle 43"/>
            <p:cNvSpPr>
              <a:spLocks noChangeArrowheads="1"/>
            </p:cNvSpPr>
            <p:nvPr/>
          </p:nvSpPr>
          <p:spPr bwMode="auto">
            <a:xfrm>
              <a:off x="5209" y="3540"/>
              <a:ext cx="2158"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IDL -файл</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82" name="Rectangle 42"/>
            <p:cNvSpPr>
              <a:spLocks noChangeArrowheads="1"/>
            </p:cNvSpPr>
            <p:nvPr/>
          </p:nvSpPr>
          <p:spPr bwMode="auto">
            <a:xfrm>
              <a:off x="5029" y="4440"/>
              <a:ext cx="2700"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a:ln>
                    <a:noFill/>
                  </a:ln>
                  <a:solidFill>
                    <a:schemeClr val="tx1"/>
                  </a:solidFill>
                  <a:effectLst/>
                  <a:latin typeface="Arial" pitchFamily="34" charset="0"/>
                  <a:ea typeface="Times New Roman" pitchFamily="18" charset="0"/>
                  <a:cs typeface="Arial" pitchFamily="34" charset="0"/>
                </a:rPr>
                <a:t>Компилятор </a:t>
              </a: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IDL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81" name="Rectangle 41"/>
            <p:cNvSpPr>
              <a:spLocks noChangeArrowheads="1"/>
            </p:cNvSpPr>
            <p:nvPr/>
          </p:nvSpPr>
          <p:spPr bwMode="auto">
            <a:xfrm>
              <a:off x="1969" y="6600"/>
              <a:ext cx="162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Код </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Client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80" name="Rectangle 40"/>
            <p:cNvSpPr>
              <a:spLocks noChangeArrowheads="1"/>
            </p:cNvSpPr>
            <p:nvPr/>
          </p:nvSpPr>
          <p:spPr bwMode="auto">
            <a:xfrm>
              <a:off x="3769" y="6600"/>
              <a:ext cx="162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Код</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Client stub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79" name="Rectangle 39"/>
            <p:cNvSpPr>
              <a:spLocks noChangeArrowheads="1"/>
            </p:cNvSpPr>
            <p:nvPr/>
          </p:nvSpPr>
          <p:spPr bwMode="auto">
            <a:xfrm>
              <a:off x="5569" y="5880"/>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h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файл</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5878" name="Rectangle 38"/>
            <p:cNvSpPr>
              <a:spLocks noChangeArrowheads="1"/>
            </p:cNvSpPr>
            <p:nvPr/>
          </p:nvSpPr>
          <p:spPr bwMode="auto">
            <a:xfrm>
              <a:off x="7189" y="6600"/>
              <a:ext cx="180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Код</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Server stub</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77" name="Rectangle 37"/>
            <p:cNvSpPr>
              <a:spLocks noChangeArrowheads="1"/>
            </p:cNvSpPr>
            <p:nvPr/>
          </p:nvSpPr>
          <p:spPr bwMode="auto">
            <a:xfrm>
              <a:off x="9169" y="6600"/>
              <a:ext cx="162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Код </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Server</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76" name="Rectangle 36"/>
            <p:cNvSpPr>
              <a:spLocks noChangeArrowheads="1"/>
            </p:cNvSpPr>
            <p:nvPr/>
          </p:nvSpPr>
          <p:spPr bwMode="auto">
            <a:xfrm>
              <a:off x="1969" y="8040"/>
              <a:ext cx="8820"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a:ln>
                    <a:noFill/>
                  </a:ln>
                  <a:solidFill>
                    <a:schemeClr val="tx1"/>
                  </a:solidFill>
                  <a:effectLst/>
                  <a:latin typeface="Arial" pitchFamily="34" charset="0"/>
                  <a:ea typeface="Times New Roman" pitchFamily="18" charset="0"/>
                  <a:cs typeface="Arial" pitchFamily="34" charset="0"/>
                </a:rPr>
                <a:t>Компилятор С</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5875" name="Rectangle 35"/>
            <p:cNvSpPr>
              <a:spLocks noChangeArrowheads="1"/>
            </p:cNvSpPr>
            <p:nvPr/>
          </p:nvSpPr>
          <p:spPr bwMode="auto">
            <a:xfrm>
              <a:off x="1969" y="9300"/>
              <a:ext cx="180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Объектный код </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Client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74" name="Rectangle 34"/>
            <p:cNvSpPr>
              <a:spLocks noChangeArrowheads="1"/>
            </p:cNvSpPr>
            <p:nvPr/>
          </p:nvSpPr>
          <p:spPr bwMode="auto">
            <a:xfrm>
              <a:off x="8989" y="9480"/>
              <a:ext cx="180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Объектный код </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Server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73" name="Rectangle 33"/>
            <p:cNvSpPr>
              <a:spLocks noChangeArrowheads="1"/>
            </p:cNvSpPr>
            <p:nvPr/>
          </p:nvSpPr>
          <p:spPr bwMode="auto">
            <a:xfrm>
              <a:off x="1969" y="11640"/>
              <a:ext cx="8820" cy="54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a:ln>
                    <a:noFill/>
                  </a:ln>
                  <a:solidFill>
                    <a:schemeClr val="tx1"/>
                  </a:solidFill>
                  <a:effectLst/>
                  <a:latin typeface="Arial" pitchFamily="34" charset="0"/>
                  <a:ea typeface="Times New Roman" pitchFamily="18" charset="0"/>
                  <a:cs typeface="Arial" pitchFamily="34" charset="0"/>
                </a:rPr>
                <a:t>Компоновщик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5872" name="Rectangle 32"/>
            <p:cNvSpPr>
              <a:spLocks noChangeArrowheads="1"/>
            </p:cNvSpPr>
            <p:nvPr/>
          </p:nvSpPr>
          <p:spPr bwMode="auto">
            <a:xfrm>
              <a:off x="4489" y="8760"/>
              <a:ext cx="378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lib-файлы библиотеки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71" name="Rectangle 31"/>
            <p:cNvSpPr>
              <a:spLocks noChangeArrowheads="1"/>
            </p:cNvSpPr>
            <p:nvPr/>
          </p:nvSpPr>
          <p:spPr bwMode="auto">
            <a:xfrm>
              <a:off x="2149" y="12540"/>
              <a:ext cx="216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Исполняемый  код </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Client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70" name="Rectangle 30"/>
            <p:cNvSpPr>
              <a:spLocks noChangeArrowheads="1"/>
            </p:cNvSpPr>
            <p:nvPr/>
          </p:nvSpPr>
          <p:spPr bwMode="auto">
            <a:xfrm>
              <a:off x="8629" y="12540"/>
              <a:ext cx="216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Исполняемый  код </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Server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69" name="Line 29"/>
            <p:cNvSpPr>
              <a:spLocks noChangeShapeType="1"/>
            </p:cNvSpPr>
            <p:nvPr/>
          </p:nvSpPr>
          <p:spPr bwMode="auto">
            <a:xfrm>
              <a:off x="6289" y="31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8" name="Line 28"/>
            <p:cNvSpPr>
              <a:spLocks noChangeShapeType="1"/>
            </p:cNvSpPr>
            <p:nvPr/>
          </p:nvSpPr>
          <p:spPr bwMode="auto">
            <a:xfrm>
              <a:off x="6289" y="40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7" name="Line 27"/>
            <p:cNvSpPr>
              <a:spLocks noChangeShapeType="1"/>
            </p:cNvSpPr>
            <p:nvPr/>
          </p:nvSpPr>
          <p:spPr bwMode="auto">
            <a:xfrm>
              <a:off x="6289" y="4980"/>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6" name="Line 26"/>
            <p:cNvSpPr>
              <a:spLocks noChangeShapeType="1"/>
            </p:cNvSpPr>
            <p:nvPr/>
          </p:nvSpPr>
          <p:spPr bwMode="auto">
            <a:xfrm flipH="1">
              <a:off x="4489" y="4980"/>
              <a:ext cx="1800" cy="16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5" name="Line 25"/>
            <p:cNvSpPr>
              <a:spLocks noChangeShapeType="1"/>
            </p:cNvSpPr>
            <p:nvPr/>
          </p:nvSpPr>
          <p:spPr bwMode="auto">
            <a:xfrm>
              <a:off x="6289" y="4980"/>
              <a:ext cx="1980" cy="16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4" name="Rectangle 24"/>
            <p:cNvSpPr>
              <a:spLocks noChangeArrowheads="1"/>
            </p:cNvSpPr>
            <p:nvPr/>
          </p:nvSpPr>
          <p:spPr bwMode="auto">
            <a:xfrm>
              <a:off x="3949" y="10380"/>
              <a:ext cx="2160"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Arial" pitchFamily="34" charset="0"/>
                  <a:ea typeface="Times New Roman" pitchFamily="18" charset="0"/>
                  <a:cs typeface="Arial" pitchFamily="34" charset="0"/>
                </a:rPr>
                <a:t>Объектный код </a:t>
              </a: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Client stub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63" name="Rectangle 23"/>
            <p:cNvSpPr>
              <a:spLocks noChangeArrowheads="1"/>
            </p:cNvSpPr>
            <p:nvPr/>
          </p:nvSpPr>
          <p:spPr bwMode="auto">
            <a:xfrm>
              <a:off x="6469" y="10380"/>
              <a:ext cx="2408" cy="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Объектный код </a:t>
              </a:r>
              <a:endParaRPr kumimoji="0" lang="ru-RU"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Server stub</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5862" name="Line 22"/>
            <p:cNvSpPr>
              <a:spLocks noChangeShapeType="1"/>
            </p:cNvSpPr>
            <p:nvPr/>
          </p:nvSpPr>
          <p:spPr bwMode="auto">
            <a:xfrm>
              <a:off x="2689" y="7320"/>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1" name="Line 21"/>
            <p:cNvSpPr>
              <a:spLocks noChangeShapeType="1"/>
            </p:cNvSpPr>
            <p:nvPr/>
          </p:nvSpPr>
          <p:spPr bwMode="auto">
            <a:xfrm>
              <a:off x="2689" y="8580"/>
              <a:ext cx="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60" name="Line 20"/>
            <p:cNvSpPr>
              <a:spLocks noChangeShapeType="1"/>
            </p:cNvSpPr>
            <p:nvPr/>
          </p:nvSpPr>
          <p:spPr bwMode="auto">
            <a:xfrm flipH="1">
              <a:off x="3769" y="7320"/>
              <a:ext cx="72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9" name="Line 19"/>
            <p:cNvSpPr>
              <a:spLocks noChangeShapeType="1"/>
            </p:cNvSpPr>
            <p:nvPr/>
          </p:nvSpPr>
          <p:spPr bwMode="auto">
            <a:xfrm>
              <a:off x="3769" y="8580"/>
              <a:ext cx="1080" cy="18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8" name="Line 18"/>
            <p:cNvSpPr>
              <a:spLocks noChangeShapeType="1"/>
            </p:cNvSpPr>
            <p:nvPr/>
          </p:nvSpPr>
          <p:spPr bwMode="auto">
            <a:xfrm flipH="1">
              <a:off x="4309" y="11280"/>
              <a:ext cx="72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7" name="Line 17"/>
            <p:cNvSpPr>
              <a:spLocks noChangeShapeType="1"/>
            </p:cNvSpPr>
            <p:nvPr/>
          </p:nvSpPr>
          <p:spPr bwMode="auto">
            <a:xfrm>
              <a:off x="2689" y="10200"/>
              <a:ext cx="0" cy="14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6" name="Line 16"/>
            <p:cNvSpPr>
              <a:spLocks noChangeShapeType="1"/>
            </p:cNvSpPr>
            <p:nvPr/>
          </p:nvSpPr>
          <p:spPr bwMode="auto">
            <a:xfrm>
              <a:off x="3049" y="121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5" name="Line 15"/>
            <p:cNvSpPr>
              <a:spLocks noChangeShapeType="1"/>
            </p:cNvSpPr>
            <p:nvPr/>
          </p:nvSpPr>
          <p:spPr bwMode="auto">
            <a:xfrm>
              <a:off x="8089" y="7320"/>
              <a:ext cx="720"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4" name="Line 14"/>
            <p:cNvSpPr>
              <a:spLocks noChangeShapeType="1"/>
            </p:cNvSpPr>
            <p:nvPr/>
          </p:nvSpPr>
          <p:spPr bwMode="auto">
            <a:xfrm>
              <a:off x="10069" y="7320"/>
              <a:ext cx="1" cy="72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3" name="Line 13"/>
            <p:cNvSpPr>
              <a:spLocks noChangeShapeType="1"/>
            </p:cNvSpPr>
            <p:nvPr/>
          </p:nvSpPr>
          <p:spPr bwMode="auto">
            <a:xfrm>
              <a:off x="10069" y="8580"/>
              <a:ext cx="0" cy="9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2" name="Line 12"/>
            <p:cNvSpPr>
              <a:spLocks noChangeShapeType="1"/>
            </p:cNvSpPr>
            <p:nvPr/>
          </p:nvSpPr>
          <p:spPr bwMode="auto">
            <a:xfrm>
              <a:off x="10069" y="10380"/>
              <a:ext cx="0" cy="12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1" name="Line 11"/>
            <p:cNvSpPr>
              <a:spLocks noChangeShapeType="1"/>
            </p:cNvSpPr>
            <p:nvPr/>
          </p:nvSpPr>
          <p:spPr bwMode="auto">
            <a:xfrm flipH="1">
              <a:off x="7909" y="8580"/>
              <a:ext cx="1080" cy="18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50" name="Line 10"/>
            <p:cNvSpPr>
              <a:spLocks noChangeShapeType="1"/>
            </p:cNvSpPr>
            <p:nvPr/>
          </p:nvSpPr>
          <p:spPr bwMode="auto">
            <a:xfrm>
              <a:off x="7549" y="11280"/>
              <a:ext cx="72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9" name="Line 9"/>
            <p:cNvSpPr>
              <a:spLocks noChangeShapeType="1"/>
            </p:cNvSpPr>
            <p:nvPr/>
          </p:nvSpPr>
          <p:spPr bwMode="auto">
            <a:xfrm>
              <a:off x="9529" y="12180"/>
              <a:ext cx="0" cy="36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8" name="Line 8"/>
            <p:cNvSpPr>
              <a:spLocks noChangeShapeType="1"/>
            </p:cNvSpPr>
            <p:nvPr/>
          </p:nvSpPr>
          <p:spPr bwMode="auto">
            <a:xfrm>
              <a:off x="6289" y="9300"/>
              <a:ext cx="0" cy="23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7" name="Line 7"/>
            <p:cNvSpPr>
              <a:spLocks noChangeShapeType="1"/>
            </p:cNvSpPr>
            <p:nvPr/>
          </p:nvSpPr>
          <p:spPr bwMode="auto">
            <a:xfrm flipH="1">
              <a:off x="2689" y="6060"/>
              <a:ext cx="28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846" name="Line 6"/>
            <p:cNvSpPr>
              <a:spLocks noChangeShapeType="1"/>
            </p:cNvSpPr>
            <p:nvPr/>
          </p:nvSpPr>
          <p:spPr bwMode="auto">
            <a:xfrm>
              <a:off x="2689" y="6060"/>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5" name="Line 5"/>
            <p:cNvSpPr>
              <a:spLocks noChangeShapeType="1"/>
            </p:cNvSpPr>
            <p:nvPr/>
          </p:nvSpPr>
          <p:spPr bwMode="auto">
            <a:xfrm>
              <a:off x="7189" y="6060"/>
              <a:ext cx="288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5844" name="Line 4"/>
            <p:cNvSpPr>
              <a:spLocks noChangeShapeType="1"/>
            </p:cNvSpPr>
            <p:nvPr/>
          </p:nvSpPr>
          <p:spPr bwMode="auto">
            <a:xfrm>
              <a:off x="10069" y="6060"/>
              <a:ext cx="0" cy="54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5843" name="Text Box 3"/>
            <p:cNvSpPr txBox="1">
              <a:spLocks noChangeArrowheads="1"/>
            </p:cNvSpPr>
            <p:nvPr/>
          </p:nvSpPr>
          <p:spPr bwMode="auto">
            <a:xfrm>
              <a:off x="8269" y="5700"/>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#include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5842" name="Text Box 2"/>
            <p:cNvSpPr txBox="1">
              <a:spLocks noChangeArrowheads="1"/>
            </p:cNvSpPr>
            <p:nvPr/>
          </p:nvSpPr>
          <p:spPr bwMode="auto">
            <a:xfrm>
              <a:off x="3049" y="5700"/>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#include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57158" y="357166"/>
            <a:ext cx="8286808" cy="50090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tab pos="742950" algn="l"/>
              </a:tabLst>
            </a:pPr>
            <a:r>
              <a:rPr kumimoji="0" lang="ru-RU"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Проблемы,  возникающие при передаче параметров </a:t>
            </a:r>
            <a:endParaRPr kumimoji="0" lang="en-US"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228600" algn="just" defTabSz="914400" rtl="0" eaLnBrk="1" fontAlgn="base" latinLnBrk="0" hangingPunct="1">
              <a:lnSpc>
                <a:spcPct val="100000"/>
              </a:lnSpc>
              <a:spcBef>
                <a:spcPct val="0"/>
              </a:spcBef>
              <a:spcAft>
                <a:spcPct val="0"/>
              </a:spcAft>
              <a:buClrTx/>
              <a:buSzTx/>
              <a:buFontTx/>
              <a:buNone/>
              <a:tabLst>
                <a:tab pos="742950" algn="l"/>
              </a:tabLst>
            </a:pPr>
            <a:r>
              <a:rPr kumimoji="0" lang="ru-RU" sz="2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Клиент и сервер могут иметь разную форму представления данных. Формат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Intel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остроконечный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little ending</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формат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SPARC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тупоконечный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big ending</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Клиент и сервер могут применять разные кодировки. </a:t>
            </a:r>
            <a:r>
              <a:rPr kumimoji="0" lang="ru-RU" sz="2000"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Мэйнфреймы</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IBM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применяют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EBCDIC</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IBM PC</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ASCII</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Unicode</a:t>
            </a: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Передача параметров по ссылке. Клиент и сервер имеют разные адресные пространства. Один из способов решения пересылка всего параметра (копирование и восстановлении). Передача будет эффективнее если параметры будут помечены признаками </a:t>
            </a: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out</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inout</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ru-RU"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742950" algn="l"/>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Необходимо договориться о внутреннем представлении данных. Например, все целые без знака,  числа с плавающей точкой в формате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IEEE</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754, символы в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UTF</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16 </a:t>
            </a: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Unicode </a:t>
            </a:r>
            <a:r>
              <a:rPr kumimoji="0" lang="ru-RU"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и все в остроконечном формате. </a:t>
            </a:r>
            <a:endParaRPr kumimoji="0" lang="ru-RU"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a:ln>
                  <a:noFill/>
                </a:ln>
                <a:solidFill>
                  <a:srgbClr val="000000"/>
                </a:solidFill>
                <a:effectLst/>
                <a:latin typeface="Arial CYR"/>
                <a:ea typeface="Times New Roman" pitchFamily="18" charset="0"/>
                <a:cs typeface="Times New Roman" pitchFamily="18" charset="0"/>
              </a:rPr>
              <a:t>С</a:t>
            </a:r>
            <a:r>
              <a:rPr kumimoji="0" lang="ru-RU" sz="1400" b="1" i="0" u="none" strike="noStrike" cap="none" normalizeH="0" baseline="0" bmk="">
                <a:ln>
                  <a:noFill/>
                </a:ln>
                <a:solidFill>
                  <a:srgbClr val="000000"/>
                </a:solidFill>
                <a:effectLst/>
                <a:latin typeface="Arial CYR"/>
                <a:ea typeface="Times New Roman" pitchFamily="18" charset="0"/>
                <a:cs typeface="Times New Roman" pitchFamily="18" charset="0"/>
              </a:rPr>
              <a:t>емантика RPC в случае отказов</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6866" name="Rectangle 2"/>
          <p:cNvSpPr>
            <a:spLocks noChangeArrowheads="1"/>
          </p:cNvSpPr>
          <p:nvPr/>
        </p:nvSpPr>
        <p:spPr bwMode="auto">
          <a:xfrm>
            <a:off x="142844" y="428604"/>
            <a:ext cx="8786874" cy="55168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Клиент не может определить местонахождения сервера. </a:t>
            </a:r>
            <a:endParaRPr kumimoji="0" lang="en-US"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Потерян запрос от клиента к серверу. </a:t>
            </a:r>
            <a:endParaRPr kumimoji="0" lang="en-US"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Потеряно ответное сообщение от сервера клиенту. </a:t>
            </a:r>
            <a:endParaRPr kumimoji="0" lang="en-US"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Сервер потерпел аварию после получения запроса. Существует три подхода к этой проблеме: </a:t>
            </a:r>
            <a:endParaRPr kumimoji="0" lang="en-US"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Ждать до тех пор, пока сервер не перезагрузится и пытаться выполнить операцию снова. Этот подход гарантирует, что RPC был выполнен до конца по крайней мере один раз, а возможно и более. </a:t>
            </a:r>
            <a:endParaRPr kumimoji="0" lang="en-US"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Сразу сообщить приложению об ошибке. Этот подход гарантирует, что RPC был выполнен не более одного раза. </a:t>
            </a:r>
            <a:endParaRPr kumimoji="0" lang="en-US"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ru-RU" sz="1600" b="0" i="0" u="none" strike="noStrike" cap="none" normalizeH="0" baseline="0" dirty="0">
              <a:ln>
                <a:noFill/>
              </a:ln>
              <a:solidFill>
                <a:srgbClr val="000000"/>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b="0"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Третий подход не гарантирует ничего. Когда сервер отказывает, клиенту не оказывается никакой поддержки. RPC может быть или не выполнен вообще, или выполнен много раз. Во всяком случае этот способ очень легко реализовать. </a:t>
            </a:r>
            <a:endParaRPr kumimoji="0" lang="ru-RU"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142844" y="1142984"/>
          <a:ext cx="8501124" cy="5431289"/>
        </p:xfrm>
        <a:graphic>
          <a:graphicData uri="http://schemas.openxmlformats.org/drawingml/2006/table">
            <a:tbl>
              <a:tblPr/>
              <a:tblGrid>
                <a:gridCol w="1285885">
                  <a:extLst>
                    <a:ext uri="{9D8B030D-6E8A-4147-A177-3AD203B41FA5}">
                      <a16:colId xmlns:a16="http://schemas.microsoft.com/office/drawing/2014/main" val="20000"/>
                    </a:ext>
                  </a:extLst>
                </a:gridCol>
                <a:gridCol w="4572031">
                  <a:extLst>
                    <a:ext uri="{9D8B030D-6E8A-4147-A177-3AD203B41FA5}">
                      <a16:colId xmlns:a16="http://schemas.microsoft.com/office/drawing/2014/main" val="20001"/>
                    </a:ext>
                  </a:extLst>
                </a:gridCol>
                <a:gridCol w="2643208">
                  <a:extLst>
                    <a:ext uri="{9D8B030D-6E8A-4147-A177-3AD203B41FA5}">
                      <a16:colId xmlns:a16="http://schemas.microsoft.com/office/drawing/2014/main" val="20002"/>
                    </a:ext>
                  </a:extLst>
                </a:gridCol>
              </a:tblGrid>
              <a:tr h="154049">
                <a:tc>
                  <a:txBody>
                    <a:bodyPr/>
                    <a:lstStyle/>
                    <a:p>
                      <a:pPr algn="ctr">
                        <a:lnSpc>
                          <a:spcPct val="115000"/>
                        </a:lnSpc>
                        <a:spcAft>
                          <a:spcPts val="1000"/>
                        </a:spcAft>
                      </a:pPr>
                      <a:r>
                        <a:rPr lang="ru-RU" sz="1400" b="1">
                          <a:latin typeface="Calibri"/>
                          <a:ea typeface="Calibri"/>
                          <a:cs typeface="Times New Roman"/>
                        </a:rPr>
                        <a:t>Имя типа</a:t>
                      </a:r>
                      <a:endParaRPr lang="ru-RU" sz="1400">
                        <a:latin typeface="Calibri"/>
                        <a:ea typeface="Calibri"/>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EEEFF"/>
                    </a:solidFill>
                  </a:tcPr>
                </a:tc>
                <a:tc>
                  <a:txBody>
                    <a:bodyPr/>
                    <a:lstStyle/>
                    <a:p>
                      <a:pPr algn="ctr">
                        <a:lnSpc>
                          <a:spcPct val="115000"/>
                        </a:lnSpc>
                        <a:spcAft>
                          <a:spcPts val="1000"/>
                        </a:spcAft>
                      </a:pPr>
                      <a:r>
                        <a:rPr lang="ru-RU" sz="1400" b="1">
                          <a:latin typeface="Calibri"/>
                          <a:ea typeface="Calibri"/>
                          <a:cs typeface="Times New Roman"/>
                        </a:rPr>
                        <a:t>Пример тега</a:t>
                      </a:r>
                      <a:endParaRPr lang="ru-RU" sz="1400">
                        <a:latin typeface="Calibri"/>
                        <a:ea typeface="Calibri"/>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EEEFF"/>
                    </a:solidFill>
                  </a:tcPr>
                </a:tc>
                <a:tc>
                  <a:txBody>
                    <a:bodyPr/>
                    <a:lstStyle/>
                    <a:p>
                      <a:pPr algn="ctr">
                        <a:lnSpc>
                          <a:spcPct val="115000"/>
                        </a:lnSpc>
                        <a:spcAft>
                          <a:spcPts val="1000"/>
                        </a:spcAft>
                      </a:pPr>
                      <a:r>
                        <a:rPr lang="ru-RU" sz="1400" b="1">
                          <a:latin typeface="Calibri"/>
                          <a:ea typeface="Calibri"/>
                          <a:cs typeface="Times New Roman"/>
                        </a:rPr>
                        <a:t>Описание типа</a:t>
                      </a:r>
                      <a:endParaRPr lang="ru-RU" sz="1400">
                        <a:latin typeface="Calibri"/>
                        <a:ea typeface="Calibri"/>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solidFill>
                      <a:srgbClr val="EEEEFF"/>
                    </a:solidFill>
                  </a:tcPr>
                </a:tc>
                <a:extLst>
                  <a:ext uri="{0D108BD9-81ED-4DB2-BD59-A6C34878D82A}">
                    <a16:rowId xmlns:a16="http://schemas.microsoft.com/office/drawing/2014/main" val="10000"/>
                  </a:ext>
                </a:extLst>
              </a:tr>
              <a:tr h="855025">
                <a:tc>
                  <a:txBody>
                    <a:bodyPr/>
                    <a:lstStyle/>
                    <a:p>
                      <a:pPr>
                        <a:lnSpc>
                          <a:spcPct val="115000"/>
                        </a:lnSpc>
                        <a:spcAft>
                          <a:spcPts val="1000"/>
                        </a:spcAft>
                      </a:pPr>
                      <a:r>
                        <a:rPr lang="ru-RU" sz="1400">
                          <a:latin typeface="Calibri"/>
                          <a:ea typeface="Calibri"/>
                          <a:cs typeface="Times New Roman"/>
                        </a:rPr>
                        <a:t>array</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 </a:t>
                      </a:r>
                      <a:r>
                        <a:rPr lang="en-US" sz="1400">
                          <a:latin typeface="Calibri"/>
                          <a:ea typeface="Times New Roman"/>
                          <a:cs typeface="Times New Roman"/>
                        </a:rPr>
                        <a:t>&lt;array&gt;   &lt;data&gt;     &lt;value&gt;&lt;i4&gt;1404&lt;/i4&gt;&lt;/value&gt;     &lt;value&gt;&lt;string&gt;</a:t>
                      </a:r>
                      <a:r>
                        <a:rPr lang="ru-RU" sz="1400">
                          <a:latin typeface="Calibri"/>
                          <a:ea typeface="Times New Roman"/>
                          <a:cs typeface="Times New Roman"/>
                        </a:rPr>
                        <a:t>Что</a:t>
                      </a:r>
                      <a:r>
                        <a:rPr lang="en-US" sz="1400">
                          <a:latin typeface="Calibri"/>
                          <a:ea typeface="Times New Roman"/>
                          <a:cs typeface="Times New Roman"/>
                        </a:rPr>
                        <a:t>-</a:t>
                      </a:r>
                      <a:r>
                        <a:rPr lang="ru-RU" sz="1400">
                          <a:latin typeface="Calibri"/>
                          <a:ea typeface="Times New Roman"/>
                          <a:cs typeface="Times New Roman"/>
                        </a:rPr>
                        <a:t>нибудь здесь</a:t>
                      </a:r>
                      <a:r>
                        <a:rPr lang="en-US" sz="1400">
                          <a:latin typeface="Calibri"/>
                          <a:ea typeface="Times New Roman"/>
                          <a:cs typeface="Times New Roman"/>
                        </a:rPr>
                        <a:t>&lt;/string&gt;&lt;/value&gt;     &lt;value&gt;&lt;i4&gt;1&lt;/i4&gt;&lt;/value&gt;   &lt;/data&gt; </a:t>
                      </a:r>
                      <a:r>
                        <a:rPr lang="ru-RU" sz="1400">
                          <a:latin typeface="Calibri"/>
                          <a:ea typeface="Times New Roman"/>
                          <a:cs typeface="Times New Roman"/>
                        </a:rPr>
                        <a:t>&lt;/array&gt;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Массив величин, без ключей</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1"/>
                  </a:ext>
                </a:extLst>
              </a:tr>
              <a:tr h="294244">
                <a:tc>
                  <a:txBody>
                    <a:bodyPr/>
                    <a:lstStyle/>
                    <a:p>
                      <a:pPr>
                        <a:lnSpc>
                          <a:spcPct val="115000"/>
                        </a:lnSpc>
                        <a:spcAft>
                          <a:spcPts val="1000"/>
                        </a:spcAft>
                      </a:pPr>
                      <a:r>
                        <a:rPr lang="ru-RU" sz="1400">
                          <a:latin typeface="Calibri"/>
                          <a:ea typeface="Calibri"/>
                          <a:cs typeface="Times New Roman"/>
                        </a:rPr>
                        <a:t>base64</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&lt;base64&gt;eW91IGNhbid0IHJlYWQgdGhpcyE=&lt;/base64&gt;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Кодированные в </a:t>
                      </a:r>
                      <a:r>
                        <a:rPr lang="ru-RU" sz="1400" u="sng">
                          <a:solidFill>
                            <a:srgbClr val="0000FF"/>
                          </a:solidFill>
                          <a:latin typeface="Calibri"/>
                          <a:ea typeface="Calibri"/>
                          <a:cs typeface="Times New Roman"/>
                          <a:hlinkClick r:id="rId2" tooltip="Base64"/>
                        </a:rPr>
                        <a:t>Base64</a:t>
                      </a:r>
                      <a:r>
                        <a:rPr lang="ru-RU" sz="1400">
                          <a:latin typeface="Calibri"/>
                          <a:ea typeface="Calibri"/>
                          <a:cs typeface="Times New Roman"/>
                        </a:rPr>
                        <a:t> двоичные данные</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2"/>
                  </a:ext>
                </a:extLst>
              </a:tr>
              <a:tr h="294244">
                <a:tc>
                  <a:txBody>
                    <a:bodyPr/>
                    <a:lstStyle/>
                    <a:p>
                      <a:pPr>
                        <a:lnSpc>
                          <a:spcPct val="115000"/>
                        </a:lnSpc>
                        <a:spcAft>
                          <a:spcPts val="1000"/>
                        </a:spcAft>
                      </a:pPr>
                      <a:r>
                        <a:rPr lang="ru-RU" sz="1400">
                          <a:latin typeface="Calibri"/>
                          <a:ea typeface="Calibri"/>
                          <a:cs typeface="Times New Roman"/>
                        </a:rPr>
                        <a:t>boolean</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&lt;boolean&gt;1&lt;/boolean&gt;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Логическая (булева) величина (0 или 1)</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3"/>
                  </a:ext>
                </a:extLst>
              </a:tr>
              <a:tr h="294244">
                <a:tc>
                  <a:txBody>
                    <a:bodyPr/>
                    <a:lstStyle/>
                    <a:p>
                      <a:pPr>
                        <a:lnSpc>
                          <a:spcPct val="115000"/>
                        </a:lnSpc>
                        <a:spcAft>
                          <a:spcPts val="1000"/>
                        </a:spcAft>
                      </a:pPr>
                      <a:r>
                        <a:rPr lang="ru-RU" sz="1400">
                          <a:latin typeface="Calibri"/>
                          <a:ea typeface="Calibri"/>
                          <a:cs typeface="Times New Roman"/>
                        </a:rPr>
                        <a:t>date/time</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en-US" sz="1400">
                          <a:latin typeface="Calibri"/>
                          <a:ea typeface="Times New Roman"/>
                          <a:cs typeface="Times New Roman"/>
                        </a:rPr>
                        <a:t>&lt;dateTime.iso8601&gt;19980717T14:08:55&lt;/dateTime.iso8601&gt;</a:t>
                      </a:r>
                      <a:endParaRPr lang="ru-RU" sz="1400">
                        <a:latin typeface="Calibri"/>
                        <a:ea typeface="Times New Roman"/>
                        <a:cs typeface="Times New Roman"/>
                      </a:endParaRP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Дата и время</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4"/>
                  </a:ext>
                </a:extLst>
              </a:tr>
              <a:tr h="294244">
                <a:tc>
                  <a:txBody>
                    <a:bodyPr/>
                    <a:lstStyle/>
                    <a:p>
                      <a:pPr>
                        <a:lnSpc>
                          <a:spcPct val="115000"/>
                        </a:lnSpc>
                        <a:spcAft>
                          <a:spcPts val="1000"/>
                        </a:spcAft>
                      </a:pPr>
                      <a:r>
                        <a:rPr lang="ru-RU" sz="1400">
                          <a:latin typeface="Calibri"/>
                          <a:ea typeface="Calibri"/>
                          <a:cs typeface="Times New Roman"/>
                        </a:rPr>
                        <a:t>double</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&lt;double&gt;-12.53&lt;/double&gt;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Дробная величина двойной точности</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5"/>
                  </a:ext>
                </a:extLst>
              </a:tr>
              <a:tr h="154049">
                <a:tc>
                  <a:txBody>
                    <a:bodyPr/>
                    <a:lstStyle/>
                    <a:p>
                      <a:pPr>
                        <a:lnSpc>
                          <a:spcPct val="115000"/>
                        </a:lnSpc>
                        <a:spcAft>
                          <a:spcPts val="1000"/>
                        </a:spcAft>
                      </a:pPr>
                      <a:r>
                        <a:rPr lang="ru-RU" sz="1400">
                          <a:latin typeface="Calibri"/>
                          <a:ea typeface="Calibri"/>
                          <a:cs typeface="Times New Roman"/>
                        </a:rPr>
                        <a:t>integer</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&lt;i4&gt;42&lt;/i4&gt;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Целое число</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6"/>
                  </a:ext>
                </a:extLst>
              </a:tr>
              <a:tr h="434439">
                <a:tc>
                  <a:txBody>
                    <a:bodyPr/>
                    <a:lstStyle/>
                    <a:p>
                      <a:pPr>
                        <a:lnSpc>
                          <a:spcPct val="115000"/>
                        </a:lnSpc>
                        <a:spcAft>
                          <a:spcPts val="1000"/>
                        </a:spcAft>
                      </a:pPr>
                      <a:r>
                        <a:rPr lang="ru-RU" sz="1400">
                          <a:latin typeface="Calibri"/>
                          <a:ea typeface="Calibri"/>
                          <a:cs typeface="Times New Roman"/>
                        </a:rPr>
                        <a:t>string</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&lt;string&gt;Здравствуй, Мир!&lt;/string&gt;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Строка символов (в той же кодировке, что и весь </a:t>
                      </a:r>
                      <a:r>
                        <a:rPr lang="ru-RU" sz="1400" u="sng">
                          <a:solidFill>
                            <a:srgbClr val="0000FF"/>
                          </a:solidFill>
                          <a:latin typeface="Calibri"/>
                          <a:ea typeface="Calibri"/>
                          <a:cs typeface="Times New Roman"/>
                          <a:hlinkClick r:id="rId3" tooltip="XML"/>
                        </a:rPr>
                        <a:t>XML</a:t>
                      </a:r>
                      <a:r>
                        <a:rPr lang="ru-RU" sz="1400">
                          <a:latin typeface="Calibri"/>
                          <a:ea typeface="Calibri"/>
                          <a:cs typeface="Times New Roman"/>
                        </a:rPr>
                        <a:t>-документ)</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7"/>
                  </a:ext>
                </a:extLst>
              </a:tr>
              <a:tr h="995220">
                <a:tc>
                  <a:txBody>
                    <a:bodyPr/>
                    <a:lstStyle/>
                    <a:p>
                      <a:pPr>
                        <a:lnSpc>
                          <a:spcPct val="115000"/>
                        </a:lnSpc>
                        <a:spcAft>
                          <a:spcPts val="1000"/>
                        </a:spcAft>
                      </a:pPr>
                      <a:r>
                        <a:rPr lang="ru-RU" sz="1400">
                          <a:latin typeface="Calibri"/>
                          <a:ea typeface="Calibri"/>
                          <a:cs typeface="Times New Roman"/>
                        </a:rPr>
                        <a:t>struct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 </a:t>
                      </a:r>
                      <a:r>
                        <a:rPr lang="en-US" sz="1400">
                          <a:latin typeface="Calibri"/>
                          <a:ea typeface="Times New Roman"/>
                          <a:cs typeface="Times New Roman"/>
                        </a:rPr>
                        <a:t>&lt;struct&gt;   &lt;member&gt;     &lt;name&gt;</a:t>
                      </a:r>
                      <a:r>
                        <a:rPr lang="ru-RU" sz="1400">
                          <a:latin typeface="Calibri"/>
                          <a:ea typeface="Times New Roman"/>
                          <a:cs typeface="Times New Roman"/>
                        </a:rPr>
                        <a:t>Что</a:t>
                      </a:r>
                      <a:r>
                        <a:rPr lang="en-US" sz="1400">
                          <a:latin typeface="Calibri"/>
                          <a:ea typeface="Times New Roman"/>
                          <a:cs typeface="Times New Roman"/>
                        </a:rPr>
                        <a:t>-</a:t>
                      </a:r>
                      <a:r>
                        <a:rPr lang="ru-RU" sz="1400">
                          <a:latin typeface="Calibri"/>
                          <a:ea typeface="Times New Roman"/>
                          <a:cs typeface="Times New Roman"/>
                        </a:rPr>
                        <a:t>то</a:t>
                      </a:r>
                      <a:r>
                        <a:rPr lang="en-US" sz="1400">
                          <a:latin typeface="Calibri"/>
                          <a:ea typeface="Times New Roman"/>
                          <a:cs typeface="Times New Roman"/>
                        </a:rPr>
                        <a:t>&lt;/name&gt;     &lt;value&gt;&lt;i4&gt;1&lt;/i4&gt;&lt;/value&gt;   &lt;/member&gt;   &lt;member&gt;     &lt;name&gt;</a:t>
                      </a:r>
                      <a:r>
                        <a:rPr lang="ru-RU" sz="1400">
                          <a:latin typeface="Calibri"/>
                          <a:ea typeface="Times New Roman"/>
                          <a:cs typeface="Times New Roman"/>
                        </a:rPr>
                        <a:t>Ещё что</a:t>
                      </a:r>
                      <a:r>
                        <a:rPr lang="en-US" sz="1400">
                          <a:latin typeface="Calibri"/>
                          <a:ea typeface="Times New Roman"/>
                          <a:cs typeface="Times New Roman"/>
                        </a:rPr>
                        <a:t>-</a:t>
                      </a:r>
                      <a:r>
                        <a:rPr lang="ru-RU" sz="1400">
                          <a:latin typeface="Calibri"/>
                          <a:ea typeface="Times New Roman"/>
                          <a:cs typeface="Times New Roman"/>
                        </a:rPr>
                        <a:t>то</a:t>
                      </a:r>
                      <a:r>
                        <a:rPr lang="en-US" sz="1400">
                          <a:latin typeface="Calibri"/>
                          <a:ea typeface="Times New Roman"/>
                          <a:cs typeface="Times New Roman"/>
                        </a:rPr>
                        <a:t>&lt;/name&gt;     &lt;value&gt;&lt;i4&gt;2&lt;/i4&gt;&lt;/value&gt;   &lt;/member&gt; </a:t>
                      </a:r>
                      <a:r>
                        <a:rPr lang="ru-RU" sz="1400">
                          <a:latin typeface="Calibri"/>
                          <a:ea typeface="Times New Roman"/>
                          <a:cs typeface="Times New Roman"/>
                        </a:rPr>
                        <a:t>&lt;/struct&gt;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a:latin typeface="Calibri"/>
                          <a:ea typeface="Calibri"/>
                          <a:cs typeface="Times New Roman"/>
                        </a:rPr>
                        <a:t>Массив величин, с ключами</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8"/>
                  </a:ext>
                </a:extLst>
              </a:tr>
              <a:tr h="294244">
                <a:tc>
                  <a:txBody>
                    <a:bodyPr/>
                    <a:lstStyle/>
                    <a:p>
                      <a:pPr>
                        <a:lnSpc>
                          <a:spcPct val="115000"/>
                        </a:lnSpc>
                        <a:spcAft>
                          <a:spcPts val="1000"/>
                        </a:spcAft>
                      </a:pPr>
                      <a:r>
                        <a:rPr lang="ru-RU" sz="1400">
                          <a:latin typeface="Calibri"/>
                          <a:ea typeface="Calibri"/>
                          <a:cs typeface="Times New Roman"/>
                        </a:rPr>
                        <a:t>nil</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pPr>
                      <a:r>
                        <a:rPr lang="ru-RU" sz="1400">
                          <a:latin typeface="Calibri"/>
                          <a:ea typeface="Times New Roman"/>
                          <a:cs typeface="Times New Roman"/>
                        </a:rPr>
                        <a:t>&lt;nil/&gt;</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tc>
                  <a:txBody>
                    <a:bodyPr/>
                    <a:lstStyle/>
                    <a:p>
                      <a:pPr>
                        <a:lnSpc>
                          <a:spcPct val="115000"/>
                        </a:lnSpc>
                        <a:spcAft>
                          <a:spcPts val="1000"/>
                        </a:spcAft>
                      </a:pPr>
                      <a:r>
                        <a:rPr lang="ru-RU" sz="1400" dirty="0">
                          <a:latin typeface="Calibri"/>
                          <a:ea typeface="Calibri"/>
                          <a:cs typeface="Times New Roman"/>
                        </a:rPr>
                        <a:t>Нулевая (пустая) величина — это </a:t>
                      </a:r>
                      <a:r>
                        <a:rPr lang="ru-RU" sz="1400" u="sng" dirty="0">
                          <a:solidFill>
                            <a:srgbClr val="0000FF"/>
                          </a:solidFill>
                          <a:latin typeface="Calibri"/>
                          <a:ea typeface="Calibri"/>
                          <a:cs typeface="Times New Roman"/>
                          <a:hlinkClick r:id="rId4"/>
                        </a:rPr>
                        <a:t>расширение</a:t>
                      </a:r>
                      <a:r>
                        <a:rPr lang="ru-RU" sz="1400" dirty="0">
                          <a:latin typeface="Calibri"/>
                          <a:ea typeface="Calibri"/>
                          <a:cs typeface="Times New Roman"/>
                        </a:rPr>
                        <a:t> XML-RPC</a:t>
                      </a:r>
                    </a:p>
                  </a:txBody>
                  <a:tcPr marL="22165" marR="22165" marT="6927" marB="6927" anchor="ctr">
                    <a:lnL w="12700" cap="flat" cmpd="sng" algn="ctr">
                      <a:solidFill>
                        <a:srgbClr val="AAAAAA"/>
                      </a:solidFill>
                      <a:prstDash val="solid"/>
                      <a:round/>
                      <a:headEnd type="none" w="med" len="med"/>
                      <a:tailEnd type="none" w="med" len="med"/>
                    </a:lnL>
                    <a:lnR w="12700" cap="flat" cmpd="sng" algn="ctr">
                      <a:solidFill>
                        <a:srgbClr val="AAAAAA"/>
                      </a:solidFill>
                      <a:prstDash val="solid"/>
                      <a:round/>
                      <a:headEnd type="none" w="med" len="med"/>
                      <a:tailEnd type="none" w="med" len="med"/>
                    </a:lnR>
                    <a:lnT w="12700" cap="flat" cmpd="sng" algn="ctr">
                      <a:solidFill>
                        <a:srgbClr val="AAAAAA"/>
                      </a:solidFill>
                      <a:prstDash val="solid"/>
                      <a:round/>
                      <a:headEnd type="none" w="med" len="med"/>
                      <a:tailEnd type="none" w="med" len="med"/>
                    </a:lnT>
                    <a:lnB w="12700" cap="flat" cmpd="sng" algn="ctr">
                      <a:solidFill>
                        <a:srgbClr val="AAAAAA"/>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Прямоугольник 2"/>
          <p:cNvSpPr/>
          <p:nvPr/>
        </p:nvSpPr>
        <p:spPr>
          <a:xfrm>
            <a:off x="214282" y="285728"/>
            <a:ext cx="1528624" cy="369332"/>
          </a:xfrm>
          <a:prstGeom prst="rect">
            <a:avLst/>
          </a:prstGeom>
        </p:spPr>
        <p:txBody>
          <a:bodyPr wrap="none">
            <a:spAutoFit/>
          </a:bodyPr>
          <a:lstStyle/>
          <a:p>
            <a:r>
              <a:rPr lang="ru-RU" b="1" dirty="0"/>
              <a:t>Типы данных</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p:cNvPicPr>
            <a:picLocks noChangeAspect="1" noChangeArrowheads="1"/>
          </p:cNvPicPr>
          <p:nvPr/>
        </p:nvPicPr>
        <p:blipFill>
          <a:blip r:embed="rId2"/>
          <a:srcRect/>
          <a:stretch>
            <a:fillRect/>
          </a:stretch>
        </p:blipFill>
        <p:spPr bwMode="auto">
          <a:xfrm>
            <a:off x="500034" y="714356"/>
            <a:ext cx="9535263" cy="2181236"/>
          </a:xfrm>
          <a:prstGeom prst="rect">
            <a:avLst/>
          </a:prstGeom>
          <a:noFill/>
          <a:ln w="9525">
            <a:noFill/>
            <a:miter lim="800000"/>
            <a:headEnd/>
            <a:tailEnd/>
          </a:ln>
          <a:effectLst/>
        </p:spPr>
      </p:pic>
      <p:pic>
        <p:nvPicPr>
          <p:cNvPr id="22533" name="Picture 5"/>
          <p:cNvPicPr>
            <a:picLocks noChangeAspect="1" noChangeArrowheads="1"/>
          </p:cNvPicPr>
          <p:nvPr/>
        </p:nvPicPr>
        <p:blipFill>
          <a:blip r:embed="rId3"/>
          <a:srcRect/>
          <a:stretch>
            <a:fillRect/>
          </a:stretch>
        </p:blipFill>
        <p:spPr bwMode="auto">
          <a:xfrm>
            <a:off x="571472" y="4286256"/>
            <a:ext cx="10706655" cy="2214578"/>
          </a:xfrm>
          <a:prstGeom prst="rect">
            <a:avLst/>
          </a:prstGeom>
          <a:noFill/>
          <a:ln w="9525">
            <a:noFill/>
            <a:miter lim="800000"/>
            <a:headEnd/>
            <a:tailEnd/>
          </a:ln>
          <a:effectLst/>
        </p:spPr>
      </p:pic>
      <p:sp>
        <p:nvSpPr>
          <p:cNvPr id="7" name="Прямоугольник 6"/>
          <p:cNvSpPr/>
          <p:nvPr/>
        </p:nvSpPr>
        <p:spPr>
          <a:xfrm>
            <a:off x="285720" y="214290"/>
            <a:ext cx="3713965" cy="369332"/>
          </a:xfrm>
          <a:prstGeom prst="rect">
            <a:avLst/>
          </a:prstGeom>
        </p:spPr>
        <p:txBody>
          <a:bodyPr wrap="none">
            <a:spAutoFit/>
          </a:bodyPr>
          <a:lstStyle/>
          <a:p>
            <a:r>
              <a:rPr lang="ru-RU" dirty="0"/>
              <a:t>Типичный пример запроса XML-RPC</a:t>
            </a:r>
          </a:p>
        </p:txBody>
      </p:sp>
      <p:sp>
        <p:nvSpPr>
          <p:cNvPr id="8" name="Прямоугольник 7"/>
          <p:cNvSpPr/>
          <p:nvPr/>
        </p:nvSpPr>
        <p:spPr>
          <a:xfrm>
            <a:off x="428596" y="3786190"/>
            <a:ext cx="4578626" cy="369332"/>
          </a:xfrm>
          <a:prstGeom prst="rect">
            <a:avLst/>
          </a:prstGeom>
        </p:spPr>
        <p:txBody>
          <a:bodyPr wrap="none">
            <a:spAutoFit/>
          </a:bodyPr>
          <a:lstStyle/>
          <a:p>
            <a:r>
              <a:rPr lang="ru-RU" dirty="0"/>
              <a:t>Типичный пример ответа на запрос XML-RPC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7158" y="285728"/>
            <a:ext cx="6143652" cy="369332"/>
          </a:xfrm>
          <a:prstGeom prst="rect">
            <a:avLst/>
          </a:prstGeom>
        </p:spPr>
        <p:txBody>
          <a:bodyPr wrap="square">
            <a:spAutoFit/>
          </a:bodyPr>
          <a:lstStyle/>
          <a:p>
            <a:r>
              <a:rPr lang="ru-RU" dirty="0"/>
              <a:t>Типичный пример отчёта об ошибке в запросе</a:t>
            </a:r>
            <a:r>
              <a:rPr lang="en-US" dirty="0"/>
              <a:t> XML-RPC</a:t>
            </a:r>
            <a:endParaRPr lang="ru-RU" dirty="0"/>
          </a:p>
        </p:txBody>
      </p:sp>
      <p:pic>
        <p:nvPicPr>
          <p:cNvPr id="21506" name="Picture 2"/>
          <p:cNvPicPr>
            <a:picLocks noChangeAspect="1" noChangeArrowheads="1"/>
          </p:cNvPicPr>
          <p:nvPr/>
        </p:nvPicPr>
        <p:blipFill>
          <a:blip r:embed="rId2"/>
          <a:srcRect/>
          <a:stretch>
            <a:fillRect/>
          </a:stretch>
        </p:blipFill>
        <p:spPr bwMode="auto">
          <a:xfrm>
            <a:off x="285720" y="928670"/>
            <a:ext cx="10415103" cy="385765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7409" name="Text Box 1"/>
          <p:cNvSpPr txBox="1">
            <a:spLocks noChangeArrowheads="1"/>
          </p:cNvSpPr>
          <p:nvPr/>
        </p:nvSpPr>
        <p:spPr bwMode="auto">
          <a:xfrm>
            <a:off x="928662" y="1714488"/>
            <a:ext cx="6500826" cy="2828924"/>
          </a:xfrm>
          <a:prstGeom prst="rect">
            <a:avLst/>
          </a:prstGeom>
          <a:solidFill>
            <a:srgbClr val="F8F8F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#include</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a:ln>
                  <a:noFill/>
                </a:ln>
                <a:solidFill>
                  <a:srgbClr val="800000"/>
                </a:solidFill>
                <a:effectLst/>
                <a:latin typeface="Courier New" pitchFamily="49" charset="0"/>
                <a:ea typeface="Times New Roman" pitchFamily="18" charset="0"/>
                <a:cs typeface="Courier New" pitchFamily="49" charset="0"/>
              </a:rPr>
              <a:t>"</a:t>
            </a:r>
            <a:r>
              <a:rPr kumimoji="0" lang="en-US" b="1" i="0" u="none" strike="noStrike" cap="none" normalizeH="0" baseline="0" dirty="0" err="1">
                <a:ln>
                  <a:noFill/>
                </a:ln>
                <a:solidFill>
                  <a:srgbClr val="800000"/>
                </a:solidFill>
                <a:effectLst/>
                <a:latin typeface="Courier New" pitchFamily="49" charset="0"/>
                <a:ea typeface="Times New Roman" pitchFamily="18" charset="0"/>
                <a:cs typeface="Courier New" pitchFamily="49" charset="0"/>
              </a:rPr>
              <a:t>stdafx.h</a:t>
            </a:r>
            <a:r>
              <a:rPr kumimoji="0" lang="en-US" b="1" i="0" u="none" strike="noStrike" cap="none" normalizeH="0" baseline="0" dirty="0">
                <a:ln>
                  <a:noFill/>
                </a:ln>
                <a:solidFill>
                  <a:srgbClr val="800000"/>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func</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n, </a:t>
            </a:r>
            <a:r>
              <a:rPr kumimoji="0" lang="en-US"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char</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c[], </a:t>
            </a:r>
            <a:r>
              <a:rPr kumimoji="0" lang="en-US"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&amp; k);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_</a:t>
            </a:r>
            <a:r>
              <a:rPr kumimoji="0" lang="en-US"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tmain</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r>
              <a:rPr kumimoji="0" lang="en-US"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argc</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_TCHAR* </a:t>
            </a:r>
            <a:r>
              <a:rPr kumimoji="0" lang="en-US"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argv</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a:ln>
                  <a:noFill/>
                </a:ln>
                <a:solidFill>
                  <a:srgbClr val="0000FF"/>
                </a:solidFill>
                <a:effectLst/>
                <a:latin typeface="Courier New" pitchFamily="49" charset="0"/>
                <a:ea typeface="Times New Roman" pitchFamily="18" charset="0"/>
                <a:cs typeface="Courier New" pitchFamily="49" charset="0"/>
              </a:rPr>
              <a:t>int</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n = 50, k = 0;</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char</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buf</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[50];</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k =  </a:t>
            </a:r>
            <a:r>
              <a:rPr kumimoji="0" lang="en-US"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func</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(n, </a:t>
            </a:r>
            <a:r>
              <a:rPr kumimoji="0" lang="en-US" b="1" i="0" u="none" strike="noStrike" cap="none" normalizeH="0" baseline="0" dirty="0" err="1">
                <a:ln>
                  <a:noFill/>
                </a:ln>
                <a:solidFill>
                  <a:schemeClr val="tx1"/>
                </a:solidFill>
                <a:effectLst/>
                <a:latin typeface="Courier New" pitchFamily="49" charset="0"/>
                <a:ea typeface="Times New Roman" pitchFamily="18" charset="0"/>
                <a:cs typeface="Courier New" pitchFamily="49" charset="0"/>
              </a:rPr>
              <a:t>buf</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k);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r>
              <a:rPr kumimoji="0" lang="en-US" b="1" i="0" u="none" strike="noStrike" cap="none" normalizeH="0" baseline="0" dirty="0">
                <a:ln>
                  <a:noFill/>
                </a:ln>
                <a:solidFill>
                  <a:srgbClr val="0000FF"/>
                </a:solidFill>
                <a:effectLst/>
                <a:latin typeface="Courier New" pitchFamily="49" charset="0"/>
                <a:ea typeface="Times New Roman" pitchFamily="18" charset="0"/>
                <a:cs typeface="Courier New" pitchFamily="49" charset="0"/>
              </a:rPr>
              <a:t>return</a:t>
            </a: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0;</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ourier New" pitchFamily="49" charset="0"/>
                <a:ea typeface="Times New Roman" pitchFamily="18" charset="0"/>
                <a:cs typeface="Courier New" pitchFamily="49" charset="0"/>
              </a:rPr>
              <a:t>   </a:t>
            </a:r>
            <a:endParaRPr kumimoji="0" lang="en-US" sz="105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Calibri" pitchFamily="34" charset="0"/>
              </a:rPr>
              <a:t>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1"/>
          <p:cNvSpPr>
            <a:spLocks noChangeArrowheads="1"/>
          </p:cNvSpPr>
          <p:nvPr/>
        </p:nvSpPr>
        <p:spPr bwMode="auto">
          <a:xfrm>
            <a:off x="642910" y="4929198"/>
            <a:ext cx="800102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28600" algn="just" defTabSz="914400" rtl="0" eaLnBrk="1" fontAlgn="base" latinLnBrk="0" hangingPunct="1">
              <a:lnSpc>
                <a:spcPct val="100000"/>
              </a:lnSpc>
              <a:spcBef>
                <a:spcPct val="0"/>
              </a:spcBef>
              <a:spcAft>
                <a:spcPct val="0"/>
              </a:spcAft>
              <a:buClrTx/>
              <a:buSzTx/>
              <a:buFontTx/>
              <a:buNone/>
              <a:tabLst/>
            </a:pPr>
            <a:r>
              <a:rPr kumimoji="0" lang="ru-RU"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Процесс передачи параметров  при вызове удаленной процедуры называется </a:t>
            </a:r>
            <a:r>
              <a:rPr kumimoji="0" lang="ru-RU" sz="1600" b="1" i="1" u="none" strike="noStrike" cap="none" normalizeH="0" baseline="0" dirty="0" err="1">
                <a:ln>
                  <a:noFill/>
                </a:ln>
                <a:solidFill>
                  <a:srgbClr val="FF0000"/>
                </a:solidFill>
                <a:effectLst/>
                <a:latin typeface="Times New Roman" pitchFamily="18" charset="0"/>
                <a:ea typeface="Times New Roman" pitchFamily="18" charset="0"/>
                <a:cs typeface="Times New Roman" pitchFamily="18" charset="0"/>
              </a:rPr>
              <a:t>маршалингом</a:t>
            </a:r>
            <a:r>
              <a:rPr kumimoji="0" lang="ru-RU"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 параметров (</a:t>
            </a:r>
            <a:r>
              <a:rPr kumimoji="0" lang="en-US"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parameter marshaling</a:t>
            </a:r>
            <a:r>
              <a:rPr kumimoji="0" lang="ru-RU" sz="1600" b="1" i="1"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rPr>
              <a:t>)</a:t>
            </a:r>
            <a:r>
              <a:rPr kumimoji="0" lang="ru-RU" sz="1600" b="1" i="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00364" y="2571744"/>
            <a:ext cx="2304681" cy="584775"/>
          </a:xfrm>
          <a:prstGeom prst="rect">
            <a:avLst/>
          </a:prstGeom>
        </p:spPr>
        <p:txBody>
          <a:bodyPr wrap="square">
            <a:spAutoFit/>
          </a:bodyPr>
          <a:lstStyle/>
          <a:p>
            <a:r>
              <a:rPr lang="ru-RU" sz="3200" dirty="0"/>
              <a:t>XML-RPC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57422" y="1428736"/>
            <a:ext cx="4572000" cy="3970318"/>
          </a:xfrm>
          <a:prstGeom prst="rect">
            <a:avLst/>
          </a:prstGeom>
        </p:spPr>
        <p:txBody>
          <a:bodyPr>
            <a:spAutoFit/>
          </a:bodyPr>
          <a:lstStyle/>
          <a:p>
            <a:r>
              <a:rPr lang="en-US" dirty="0"/>
              <a:t>POST /RPC2 HTTP/1.0</a:t>
            </a:r>
            <a:br>
              <a:rPr lang="en-US" dirty="0"/>
            </a:br>
            <a:r>
              <a:rPr lang="en-US" dirty="0"/>
              <a:t>User-Agent: </a:t>
            </a:r>
            <a:r>
              <a:rPr lang="en-US" dirty="0" err="1"/>
              <a:t>MyAPP</a:t>
            </a:r>
            <a:r>
              <a:rPr lang="en-US" dirty="0"/>
              <a:t>-Word/5.1.2 (WinNT)</a:t>
            </a:r>
            <a:br>
              <a:rPr lang="en-US" dirty="0"/>
            </a:br>
            <a:r>
              <a:rPr lang="en-US" dirty="0"/>
              <a:t>Host: server.localnet.com</a:t>
            </a:r>
            <a:br>
              <a:rPr lang="en-US" dirty="0"/>
            </a:br>
            <a:r>
              <a:rPr lang="en-US" dirty="0"/>
              <a:t>Content-Type: text/xml</a:t>
            </a:r>
            <a:br>
              <a:rPr lang="en-US" dirty="0"/>
            </a:br>
            <a:r>
              <a:rPr lang="en-US" dirty="0"/>
              <a:t>Content-length: 172</a:t>
            </a:r>
            <a:br>
              <a:rPr lang="en-US" dirty="0"/>
            </a:br>
            <a:r>
              <a:rPr lang="en-US" dirty="0"/>
              <a:t>&lt;? xml version="1.0"?&gt;</a:t>
            </a:r>
            <a:br>
              <a:rPr lang="en-US" dirty="0"/>
            </a:br>
            <a:r>
              <a:rPr lang="en-US" dirty="0"/>
              <a:t>&lt;</a:t>
            </a:r>
            <a:r>
              <a:rPr lang="en-US" dirty="0" err="1"/>
              <a:t>methodCall</a:t>
            </a:r>
            <a:r>
              <a:rPr lang="en-US" dirty="0"/>
              <a:t>&gt;</a:t>
            </a:r>
            <a:br>
              <a:rPr lang="en-US" dirty="0"/>
            </a:br>
            <a:r>
              <a:rPr lang="en-US" dirty="0"/>
              <a:t>&lt;</a:t>
            </a:r>
            <a:r>
              <a:rPr lang="en-US" dirty="0" err="1"/>
              <a:t>methodName</a:t>
            </a:r>
            <a:r>
              <a:rPr lang="en-US" dirty="0"/>
              <a:t>&gt;</a:t>
            </a:r>
            <a:r>
              <a:rPr lang="en-US" dirty="0" err="1"/>
              <a:t>CheckWord</a:t>
            </a:r>
            <a:r>
              <a:rPr lang="en-US" dirty="0"/>
              <a:t>&lt;/</a:t>
            </a:r>
            <a:r>
              <a:rPr lang="en-US" dirty="0" err="1"/>
              <a:t>methodName</a:t>
            </a:r>
            <a:r>
              <a:rPr lang="en-US" dirty="0"/>
              <a:t>&gt;</a:t>
            </a:r>
            <a:br>
              <a:rPr lang="en-US" dirty="0"/>
            </a:br>
            <a:r>
              <a:rPr lang="en-US" dirty="0"/>
              <a:t>&lt;</a:t>
            </a:r>
            <a:r>
              <a:rPr lang="en-US" dirty="0" err="1"/>
              <a:t>params</a:t>
            </a:r>
            <a:r>
              <a:rPr lang="en-US" dirty="0"/>
              <a:t>&gt;</a:t>
            </a:r>
            <a:br>
              <a:rPr lang="en-US" dirty="0"/>
            </a:br>
            <a:r>
              <a:rPr lang="en-US" dirty="0"/>
              <a:t>&lt;</a:t>
            </a:r>
            <a:r>
              <a:rPr lang="en-US" dirty="0" err="1"/>
              <a:t>param</a:t>
            </a:r>
            <a:r>
              <a:rPr lang="en-US" dirty="0"/>
              <a:t>&gt;</a:t>
            </a:r>
            <a:br>
              <a:rPr lang="en-US" dirty="0"/>
            </a:br>
            <a:r>
              <a:rPr lang="en-US" dirty="0"/>
              <a:t>&lt;value&gt;&lt;string&gt;</a:t>
            </a:r>
            <a:r>
              <a:rPr lang="ru-RU" dirty="0"/>
              <a:t>проверка</a:t>
            </a:r>
            <a:r>
              <a:rPr lang="en-US" dirty="0"/>
              <a:t>&lt;/string&gt;&lt;/value&gt;</a:t>
            </a:r>
            <a:br>
              <a:rPr lang="en-US" dirty="0"/>
            </a:br>
            <a:r>
              <a:rPr lang="en-US" dirty="0"/>
              <a:t>&lt;/</a:t>
            </a:r>
            <a:r>
              <a:rPr lang="en-US" dirty="0" err="1"/>
              <a:t>param</a:t>
            </a:r>
            <a:r>
              <a:rPr lang="en-US" dirty="0"/>
              <a:t>&gt;</a:t>
            </a:r>
            <a:br>
              <a:rPr lang="en-US" dirty="0"/>
            </a:br>
            <a:r>
              <a:rPr lang="en-US" dirty="0"/>
              <a:t>&lt;/</a:t>
            </a:r>
            <a:r>
              <a:rPr lang="en-US" dirty="0" err="1"/>
              <a:t>params</a:t>
            </a:r>
            <a:r>
              <a:rPr lang="en-US" dirty="0"/>
              <a:t>&gt;</a:t>
            </a:r>
            <a:br>
              <a:rPr lang="en-US" dirty="0"/>
            </a:br>
            <a:r>
              <a:rPr lang="en-US" dirty="0"/>
              <a:t>&lt;/</a:t>
            </a:r>
            <a:r>
              <a:rPr lang="en-US" dirty="0" err="1"/>
              <a:t>methodCall</a:t>
            </a:r>
            <a:r>
              <a:rPr lang="en-US" dirty="0"/>
              <a:t>&gt;</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285720" y="214290"/>
            <a:ext cx="4288353" cy="2816156"/>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struct</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member</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&lt;name&gt;</a:t>
            </a:r>
            <a:r>
              <a:rPr kumimoji="0" lang="en-US"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FirstWord</a:t>
            </a: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&lt;/name&gt;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&lt;value&gt;&lt;string&gt;Hell&lt;/string&gt;&lt;/value&gt;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&lt;/member&gt;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&lt;member&gt;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&lt;name&gt;</a:t>
            </a:r>
            <a:r>
              <a:rPr kumimoji="0" lang="en-US"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SecondWord</a:t>
            </a: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&lt;/name&gt;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&lt;value&gt;&lt;string&gt;World!&lt;/string&gt;&lt;/value&gt;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member</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struct</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a:t>
            </a:r>
            <a:endParaRPr kumimoji="0" lang="ru-RU" sz="4000" b="0" i="0" u="none" strike="noStrike" cap="none" normalizeH="0" baseline="0" dirty="0">
              <a:ln>
                <a:noFill/>
              </a:ln>
              <a:solidFill>
                <a:schemeClr val="tx1"/>
              </a:solidFill>
              <a:effectLst/>
              <a:latin typeface="Arial" pitchFamily="34" charset="0"/>
              <a:cs typeface="Arial" pitchFamily="34" charset="0"/>
            </a:endParaRPr>
          </a:p>
        </p:txBody>
      </p:sp>
      <p:sp>
        <p:nvSpPr>
          <p:cNvPr id="24578" name="Rectangle 2"/>
          <p:cNvSpPr>
            <a:spLocks noChangeArrowheads="1"/>
          </p:cNvSpPr>
          <p:nvPr/>
        </p:nvSpPr>
        <p:spPr bwMode="auto">
          <a:xfrm>
            <a:off x="3357554" y="3929066"/>
            <a:ext cx="5044971" cy="2262158"/>
          </a:xfrm>
          <a:prstGeom prst="rect">
            <a:avLst/>
          </a:prstGeom>
          <a:noFill/>
          <a:ln w="9525">
            <a:noFill/>
            <a:miter lim="800000"/>
            <a:headEnd/>
            <a:tailEnd/>
          </a:ln>
          <a:effectLst/>
        </p:spPr>
        <p:txBody>
          <a:bodyPr vert="horz" wrap="non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array</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&lt;data&gt;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&lt;value&gt;&lt;i4&gt;34&lt;/i4&gt;&lt;/value&gt;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&lt;value&gt;&lt;string&gt;</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Привет</a:t>
            </a: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 </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Мир</a:t>
            </a: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!&lt;/string&gt;&lt;/value&gt;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&lt;value&gt;&lt;</a:t>
            </a:r>
            <a:r>
              <a:rPr kumimoji="0" lang="en-US"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boolean</a:t>
            </a: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&gt;0&lt;/</a:t>
            </a:r>
            <a:r>
              <a:rPr kumimoji="0" lang="en-US"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boolean</a:t>
            </a: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&lt;value&gt;&lt;i4&gt;-34&lt;/i4&gt;&lt;/value&gt;</a:t>
            </a: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data</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a:t>
            </a:r>
            <a:endParaRPr kumimoji="0" lang="en-US"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&lt;/</a:t>
            </a:r>
            <a:r>
              <a:rPr kumimoji="0" lang="ru-RU" b="0" i="0" u="none" strike="noStrike" cap="none" normalizeH="0" baseline="0" dirty="0" err="1">
                <a:ln>
                  <a:noFill/>
                </a:ln>
                <a:solidFill>
                  <a:srgbClr val="000000"/>
                </a:solidFill>
                <a:effectLst/>
                <a:latin typeface="Arial Unicode MS" pitchFamily="34" charset="-128"/>
                <a:ea typeface="Times New Roman" pitchFamily="18" charset="0"/>
                <a:cs typeface="Courier New" pitchFamily="49" charset="0"/>
              </a:rPr>
              <a:t>array</a:t>
            </a:r>
            <a:r>
              <a:rPr kumimoji="0" lang="ru-RU" b="0" i="0" u="none" strike="noStrike" cap="none" normalizeH="0" baseline="0" dirty="0">
                <a:ln>
                  <a:noFill/>
                </a:ln>
                <a:solidFill>
                  <a:srgbClr val="000000"/>
                </a:solidFill>
                <a:effectLst/>
                <a:latin typeface="Arial Unicode MS" pitchFamily="34" charset="-128"/>
                <a:ea typeface="Times New Roman" pitchFamily="18" charset="0"/>
                <a:cs typeface="Courier New" pitchFamily="49" charset="0"/>
              </a:rPr>
              <a:t>&gt;</a:t>
            </a:r>
            <a:endParaRPr kumimoji="0" lang="ru-RU" sz="4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0034" y="357166"/>
            <a:ext cx="8001056" cy="6186309"/>
          </a:xfrm>
          <a:prstGeom prst="rect">
            <a:avLst/>
          </a:prstGeom>
        </p:spPr>
        <p:txBody>
          <a:bodyPr wrap="square">
            <a:spAutoFit/>
          </a:bodyPr>
          <a:lstStyle/>
          <a:p>
            <a:r>
              <a:rPr lang="en-US" dirty="0"/>
              <a:t>HTTP/1.1 200 OK</a:t>
            </a:r>
            <a:br>
              <a:rPr lang="en-US" dirty="0"/>
            </a:br>
            <a:r>
              <a:rPr lang="en-US" dirty="0"/>
              <a:t>Connection: close</a:t>
            </a:r>
            <a:br>
              <a:rPr lang="en-US" dirty="0"/>
            </a:br>
            <a:r>
              <a:rPr lang="en-US" dirty="0"/>
              <a:t>Content-Length: 166</a:t>
            </a:r>
            <a:br>
              <a:rPr lang="en-US" dirty="0"/>
            </a:br>
            <a:r>
              <a:rPr lang="en-US" dirty="0"/>
              <a:t>Content-Type: text/xml</a:t>
            </a:r>
            <a:br>
              <a:rPr lang="en-US" dirty="0"/>
            </a:br>
            <a:r>
              <a:rPr lang="en-US" dirty="0"/>
              <a:t>Date: Fri, 17 Jul 1998 19:55:08 GMT</a:t>
            </a:r>
            <a:br>
              <a:rPr lang="en-US" dirty="0"/>
            </a:br>
            <a:r>
              <a:rPr lang="en-US" dirty="0"/>
              <a:t>Server: </a:t>
            </a:r>
            <a:r>
              <a:rPr lang="en-US" dirty="0" err="1"/>
              <a:t>MyWordCheckSerwer</a:t>
            </a:r>
            <a:r>
              <a:rPr lang="en-US" dirty="0"/>
              <a:t>/5.1.2-WinNT</a:t>
            </a:r>
            <a:br>
              <a:rPr lang="en-US" dirty="0"/>
            </a:br>
            <a:r>
              <a:rPr lang="en-US" dirty="0"/>
              <a:t>&lt;? xml version="1.0"?&gt;</a:t>
            </a:r>
            <a:br>
              <a:rPr lang="en-US" dirty="0"/>
            </a:br>
            <a:r>
              <a:rPr lang="en-US" dirty="0"/>
              <a:t>&lt;</a:t>
            </a:r>
            <a:r>
              <a:rPr lang="en-US" dirty="0" err="1"/>
              <a:t>methodResponse</a:t>
            </a:r>
            <a:r>
              <a:rPr lang="en-US" dirty="0"/>
              <a:t>&gt;</a:t>
            </a:r>
            <a:br>
              <a:rPr lang="en-US" dirty="0"/>
            </a:br>
            <a:r>
              <a:rPr lang="en-US" dirty="0"/>
              <a:t>&lt;</a:t>
            </a:r>
            <a:r>
              <a:rPr lang="en-US" dirty="0" err="1"/>
              <a:t>params</a:t>
            </a:r>
            <a:r>
              <a:rPr lang="en-US" dirty="0"/>
              <a:t>&gt;&lt;</a:t>
            </a:r>
            <a:r>
              <a:rPr lang="en-US" dirty="0" err="1"/>
              <a:t>param</a:t>
            </a:r>
            <a:r>
              <a:rPr lang="en-US" dirty="0"/>
              <a:t>&gt;</a:t>
            </a:r>
            <a:br>
              <a:rPr lang="en-US" dirty="0"/>
            </a:br>
            <a:r>
              <a:rPr lang="en-US" dirty="0"/>
              <a:t>&lt;value&gt;&lt;</a:t>
            </a:r>
            <a:r>
              <a:rPr lang="en-US" dirty="0" err="1"/>
              <a:t>boolean</a:t>
            </a:r>
            <a:r>
              <a:rPr lang="en-US" dirty="0"/>
              <a:t>&gt;true&lt;/</a:t>
            </a:r>
            <a:r>
              <a:rPr lang="en-US" dirty="0" err="1"/>
              <a:t>boolean</a:t>
            </a:r>
            <a:r>
              <a:rPr lang="en-US" dirty="0"/>
              <a:t>&gt;&lt;/value&gt;</a:t>
            </a:r>
            <a:br>
              <a:rPr lang="en-US" dirty="0"/>
            </a:br>
            <a:r>
              <a:rPr lang="en-US" dirty="0"/>
              <a:t>&lt;/</a:t>
            </a:r>
            <a:r>
              <a:rPr lang="en-US" dirty="0" err="1"/>
              <a:t>param</a:t>
            </a:r>
            <a:r>
              <a:rPr lang="en-US" dirty="0"/>
              <a:t>&gt;&lt;/</a:t>
            </a:r>
            <a:r>
              <a:rPr lang="en-US" dirty="0" err="1"/>
              <a:t>params</a:t>
            </a:r>
            <a:r>
              <a:rPr lang="en-US" dirty="0"/>
              <a:t>&gt;</a:t>
            </a:r>
            <a:br>
              <a:rPr lang="en-US" dirty="0"/>
            </a:br>
            <a:r>
              <a:rPr lang="en-US" dirty="0"/>
              <a:t>&lt;/</a:t>
            </a:r>
            <a:r>
              <a:rPr lang="en-US" dirty="0" err="1"/>
              <a:t>methodResponse</a:t>
            </a:r>
            <a:r>
              <a:rPr lang="en-US" dirty="0"/>
              <a:t>&gt;</a:t>
            </a:r>
            <a:br>
              <a:rPr lang="en-US" dirty="0"/>
            </a:br>
            <a:r>
              <a:rPr lang="ru-RU" dirty="0"/>
              <a:t>Тело ответа при ошибке приложения</a:t>
            </a:r>
            <a:br>
              <a:rPr lang="en-US" dirty="0"/>
            </a:br>
            <a:r>
              <a:rPr lang="en-US" dirty="0"/>
              <a:t>&lt;fault&gt;&lt;value&gt;&lt;</a:t>
            </a:r>
            <a:r>
              <a:rPr lang="en-US" dirty="0" err="1"/>
              <a:t>struct</a:t>
            </a:r>
            <a:r>
              <a:rPr lang="en-US" dirty="0"/>
              <a:t>&gt;&lt;member&gt;</a:t>
            </a:r>
            <a:br>
              <a:rPr lang="en-US" dirty="0"/>
            </a:br>
            <a:r>
              <a:rPr lang="en-US" dirty="0"/>
              <a:t>&lt;name&gt;</a:t>
            </a:r>
            <a:r>
              <a:rPr lang="en-US" dirty="0" err="1"/>
              <a:t>faultCode</a:t>
            </a:r>
            <a:r>
              <a:rPr lang="en-US" dirty="0"/>
              <a:t>&lt;/name&gt;</a:t>
            </a:r>
            <a:br>
              <a:rPr lang="en-US" dirty="0"/>
            </a:br>
            <a:r>
              <a:rPr lang="en-US" dirty="0"/>
              <a:t>&lt;value&gt;&lt;</a:t>
            </a:r>
            <a:r>
              <a:rPr lang="en-US" dirty="0" err="1"/>
              <a:t>int</a:t>
            </a:r>
            <a:r>
              <a:rPr lang="en-US" dirty="0"/>
              <a:t>&gt;4&lt;/</a:t>
            </a:r>
            <a:r>
              <a:rPr lang="en-US" dirty="0" err="1"/>
              <a:t>int</a:t>
            </a:r>
            <a:r>
              <a:rPr lang="en-US" dirty="0"/>
              <a:t>&gt;&lt;/value&gt;</a:t>
            </a:r>
            <a:br>
              <a:rPr lang="en-US" dirty="0"/>
            </a:br>
            <a:r>
              <a:rPr lang="en-US" dirty="0"/>
              <a:t>&lt;/member&gt;</a:t>
            </a:r>
            <a:br>
              <a:rPr lang="en-US" dirty="0"/>
            </a:br>
            <a:r>
              <a:rPr lang="en-US" dirty="0"/>
              <a:t>&lt;member&gt;</a:t>
            </a:r>
            <a:br>
              <a:rPr lang="en-US" dirty="0"/>
            </a:br>
            <a:r>
              <a:rPr lang="en-US" dirty="0"/>
              <a:t>&lt;name&gt;</a:t>
            </a:r>
            <a:r>
              <a:rPr lang="en-US" dirty="0" err="1"/>
              <a:t>faultString</a:t>
            </a:r>
            <a:r>
              <a:rPr lang="en-US" dirty="0"/>
              <a:t>&lt;/name&gt;</a:t>
            </a:r>
            <a:br>
              <a:rPr lang="en-US" dirty="0"/>
            </a:br>
            <a:r>
              <a:rPr lang="en-US" dirty="0"/>
              <a:t>&lt;value&gt;</a:t>
            </a:r>
            <a:br>
              <a:rPr lang="en-US" dirty="0"/>
            </a:br>
            <a:r>
              <a:rPr lang="en-US" dirty="0"/>
              <a:t>&lt;string&gt;Too many </a:t>
            </a:r>
            <a:r>
              <a:rPr lang="ru-RU" dirty="0" err="1"/>
              <a:t>р</a:t>
            </a:r>
            <a:r>
              <a:rPr lang="en-US" dirty="0" err="1"/>
              <a:t>arameters</a:t>
            </a:r>
            <a:r>
              <a:rPr lang="en-US" dirty="0"/>
              <a:t>.&lt;/string&gt;</a:t>
            </a:r>
            <a:br>
              <a:rPr lang="en-US" dirty="0"/>
            </a:br>
            <a:r>
              <a:rPr lang="en-US" dirty="0"/>
              <a:t>&lt;/value&gt;&lt;/member&gt;&lt;/</a:t>
            </a:r>
            <a:r>
              <a:rPr lang="en-US" dirty="0" err="1"/>
              <a:t>struct</a:t>
            </a:r>
            <a:r>
              <a:rPr lang="en-US" dirty="0"/>
              <a:t>&gt;&lt;/value&gt;&lt;/fault&gt;</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714348" y="428604"/>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POST /RPC2 HTTP/1.0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User-Agent: </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MyAppWord</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/5.1.2 (WinNT)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Host: server.localnet.com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Content-Type: text/xml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Content-length: 172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 xml version="1.0"?&gt;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methodCall</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methodName</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TranslateWord</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methodName</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&lt;value&gt;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&lt;name&gt;Word&lt;/name&gt;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&lt;value&gt;&lt;string&gt;world&lt;/string&gt;&lt;/value&gt;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typetranslate</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&lt;value&gt;&lt;string&gt;en-</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ru</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&lt;/string&gt;&lt;/value&gt;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methodCall</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00034" y="117693"/>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HTTP/1.1 200 OK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Connection: close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Content-Length: 166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Content-Type: text/xml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Date: Fri, 17 Jul 1998 19:55:08 GMT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Server: </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MyWordCheckSerwer</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/5.1.2-WinNT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 xml version="1.0"?&gt;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methodResponse</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WordtoTranslate</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&lt;value&gt;&lt;string&gt;world&lt;/string&gt;&lt;/value&gt;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translatesword</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&lt;value&gt;&lt;string&gt;</a:t>
            </a:r>
            <a:r>
              <a:rPr kumimoji="0" lang="ru-RU"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мир</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&lt;/string&gt;&lt;/value&gt;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typetranslate</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&lt;/name&gt;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&lt;value&gt;&lt;string&gt;en-</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ru</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&lt;/string&gt;&lt;/value&gt;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&lt;/member&gt;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struct</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params</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 </a:t>
            </a:r>
            <a:b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b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&lt;/</a:t>
            </a:r>
            <a:r>
              <a:rPr kumimoji="0" lang="en-US" sz="1600" b="0" i="0" u="none" strike="noStrike" cap="none" normalizeH="0" baseline="0" dirty="0" err="1">
                <a:ln>
                  <a:noFill/>
                </a:ln>
                <a:solidFill>
                  <a:srgbClr val="000000"/>
                </a:solidFill>
                <a:effectLst/>
                <a:latin typeface="Arial" pitchFamily="34" charset="0"/>
                <a:ea typeface="Times New Roman" pitchFamily="18" charset="0"/>
                <a:cs typeface="Arial" pitchFamily="34" charset="0"/>
              </a:rPr>
              <a:t>methodResponse</a:t>
            </a:r>
            <a:r>
              <a:rPr kumimoji="0" lang="en-US" sz="1600" b="0" i="0" u="none" strike="noStrike" cap="none" normalizeH="0" baseline="0" dirty="0">
                <a:ln>
                  <a:noFill/>
                </a:ln>
                <a:solidFill>
                  <a:srgbClr val="000000"/>
                </a:solidFill>
                <a:effectLst/>
                <a:latin typeface="Arial" pitchFamily="34" charset="0"/>
                <a:ea typeface="Times New Roman" pitchFamily="18" charset="0"/>
                <a:cs typeface="Arial" pitchFamily="34" charset="0"/>
              </a:rPr>
              <a:t>&gt;</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nvGraphicFramePr>
        <p:xfrm>
          <a:off x="428596" y="1000108"/>
          <a:ext cx="7477155" cy="5218938"/>
        </p:xfrm>
        <a:graphic>
          <a:graphicData uri="http://schemas.openxmlformats.org/drawingml/2006/table">
            <a:tbl>
              <a:tblPr>
                <a:tableStyleId>{35758FB7-9AC5-4552-8A53-C91805E547FA}</a:tableStyleId>
              </a:tblPr>
              <a:tblGrid>
                <a:gridCol w="2492385">
                  <a:extLst>
                    <a:ext uri="{9D8B030D-6E8A-4147-A177-3AD203B41FA5}">
                      <a16:colId xmlns:a16="http://schemas.microsoft.com/office/drawing/2014/main" val="20000"/>
                    </a:ext>
                  </a:extLst>
                </a:gridCol>
                <a:gridCol w="2492385">
                  <a:extLst>
                    <a:ext uri="{9D8B030D-6E8A-4147-A177-3AD203B41FA5}">
                      <a16:colId xmlns:a16="http://schemas.microsoft.com/office/drawing/2014/main" val="20001"/>
                    </a:ext>
                  </a:extLst>
                </a:gridCol>
                <a:gridCol w="2492385">
                  <a:extLst>
                    <a:ext uri="{9D8B030D-6E8A-4147-A177-3AD203B41FA5}">
                      <a16:colId xmlns:a16="http://schemas.microsoft.com/office/drawing/2014/main" val="20002"/>
                    </a:ext>
                  </a:extLst>
                </a:gridCol>
              </a:tblGrid>
              <a:tr h="303724">
                <a:tc>
                  <a:txBody>
                    <a:bodyPr/>
                    <a:lstStyle/>
                    <a:p>
                      <a:pPr>
                        <a:lnSpc>
                          <a:spcPct val="115000"/>
                        </a:lnSpc>
                        <a:spcAft>
                          <a:spcPts val="1000"/>
                        </a:spcAft>
                      </a:pPr>
                      <a:r>
                        <a:rPr lang="ru-RU" sz="1800" dirty="0"/>
                        <a:t>Характеристика</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XML-RPC</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SOAP</a:t>
                      </a:r>
                      <a:endParaRPr lang="ru-RU" sz="1800">
                        <a:latin typeface="Calibri"/>
                        <a:ea typeface="Calibri"/>
                        <a:cs typeface="Times New Roman"/>
                      </a:endParaRPr>
                    </a:p>
                  </a:txBody>
                  <a:tcPr marL="9525" marR="9525" marT="9525" marB="9525" anchor="ctr"/>
                </a:tc>
                <a:extLst>
                  <a:ext uri="{0D108BD9-81ED-4DB2-BD59-A6C34878D82A}">
                    <a16:rowId xmlns:a16="http://schemas.microsoft.com/office/drawing/2014/main" val="10000"/>
                  </a:ext>
                </a:extLst>
              </a:tr>
              <a:tr h="303724">
                <a:tc>
                  <a:txBody>
                    <a:bodyPr/>
                    <a:lstStyle/>
                    <a:p>
                      <a:pPr>
                        <a:lnSpc>
                          <a:spcPct val="115000"/>
                        </a:lnSpc>
                        <a:spcAft>
                          <a:spcPts val="1000"/>
                        </a:spcAft>
                      </a:pPr>
                      <a:r>
                        <a:rPr lang="ru-RU" sz="1800" dirty="0"/>
                        <a:t>Скалярные типы данных</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extLst>
                  <a:ext uri="{0D108BD9-81ED-4DB2-BD59-A6C34878D82A}">
                    <a16:rowId xmlns:a16="http://schemas.microsoft.com/office/drawing/2014/main" val="10001"/>
                  </a:ext>
                </a:extLst>
              </a:tr>
              <a:tr h="303724">
                <a:tc>
                  <a:txBody>
                    <a:bodyPr/>
                    <a:lstStyle/>
                    <a:p>
                      <a:pPr>
                        <a:lnSpc>
                          <a:spcPct val="115000"/>
                        </a:lnSpc>
                        <a:spcAft>
                          <a:spcPts val="1000"/>
                        </a:spcAft>
                      </a:pPr>
                      <a:r>
                        <a:rPr lang="ru-RU" sz="1800"/>
                        <a:t>Структуры</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extLst>
                  <a:ext uri="{0D108BD9-81ED-4DB2-BD59-A6C34878D82A}">
                    <a16:rowId xmlns:a16="http://schemas.microsoft.com/office/drawing/2014/main" val="10002"/>
                  </a:ext>
                </a:extLst>
              </a:tr>
              <a:tr h="303724">
                <a:tc>
                  <a:txBody>
                    <a:bodyPr/>
                    <a:lstStyle/>
                    <a:p>
                      <a:pPr>
                        <a:lnSpc>
                          <a:spcPct val="115000"/>
                        </a:lnSpc>
                        <a:spcAft>
                          <a:spcPts val="1000"/>
                        </a:spcAft>
                      </a:pPr>
                      <a:r>
                        <a:rPr lang="ru-RU" sz="1800"/>
                        <a:t>Массивы</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extLst>
                  <a:ext uri="{0D108BD9-81ED-4DB2-BD59-A6C34878D82A}">
                    <a16:rowId xmlns:a16="http://schemas.microsoft.com/office/drawing/2014/main" val="10003"/>
                  </a:ext>
                </a:extLst>
              </a:tr>
              <a:tr h="580135">
                <a:tc>
                  <a:txBody>
                    <a:bodyPr/>
                    <a:lstStyle/>
                    <a:p>
                      <a:pPr>
                        <a:lnSpc>
                          <a:spcPct val="115000"/>
                        </a:lnSpc>
                        <a:spcAft>
                          <a:spcPts val="1000"/>
                        </a:spcAft>
                      </a:pPr>
                      <a:r>
                        <a:rPr lang="ru-RU" sz="1800"/>
                        <a:t>Именованные массивы и структуры</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4"/>
                  </a:ext>
                </a:extLst>
              </a:tr>
              <a:tr h="580135">
                <a:tc>
                  <a:txBody>
                    <a:bodyPr/>
                    <a:lstStyle/>
                    <a:p>
                      <a:pPr>
                        <a:lnSpc>
                          <a:spcPct val="115000"/>
                        </a:lnSpc>
                        <a:spcAft>
                          <a:spcPts val="1000"/>
                        </a:spcAft>
                      </a:pPr>
                      <a:r>
                        <a:rPr lang="ru-RU" sz="1800"/>
                        <a:t>Определяемые разработчиком кодировки</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5"/>
                  </a:ext>
                </a:extLst>
              </a:tr>
              <a:tr h="580135">
                <a:tc>
                  <a:txBody>
                    <a:bodyPr/>
                    <a:lstStyle/>
                    <a:p>
                      <a:pPr>
                        <a:lnSpc>
                          <a:spcPct val="115000"/>
                        </a:lnSpc>
                        <a:spcAft>
                          <a:spcPts val="1000"/>
                        </a:spcAft>
                      </a:pPr>
                      <a:r>
                        <a:rPr lang="ru-RU" sz="1800"/>
                        <a:t>Определяемые разработчиком типы данных</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6"/>
                  </a:ext>
                </a:extLst>
              </a:tr>
              <a:tr h="303724">
                <a:tc>
                  <a:txBody>
                    <a:bodyPr/>
                    <a:lstStyle/>
                    <a:p>
                      <a:pPr>
                        <a:lnSpc>
                          <a:spcPct val="115000"/>
                        </a:lnSpc>
                        <a:spcAft>
                          <a:spcPts val="1000"/>
                        </a:spcAft>
                      </a:pPr>
                      <a:r>
                        <a:rPr lang="ru-RU" sz="1800"/>
                        <a:t>Детализация ошибок</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a:t>+</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7"/>
                  </a:ext>
                </a:extLst>
              </a:tr>
              <a:tr h="580135">
                <a:tc>
                  <a:txBody>
                    <a:bodyPr/>
                    <a:lstStyle/>
                    <a:p>
                      <a:pPr>
                        <a:lnSpc>
                          <a:spcPct val="115000"/>
                        </a:lnSpc>
                        <a:spcAft>
                          <a:spcPts val="1000"/>
                        </a:spcAft>
                      </a:pPr>
                      <a:r>
                        <a:rPr lang="ru-RU" sz="1800"/>
                        <a:t>Легкость освоения и практического применения</a:t>
                      </a:r>
                      <a:endParaRPr lang="ru-RU" sz="180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tc>
                  <a:txBody>
                    <a:bodyPr/>
                    <a:lstStyle/>
                    <a:p>
                      <a:pPr algn="ctr">
                        <a:lnSpc>
                          <a:spcPct val="115000"/>
                        </a:lnSpc>
                        <a:spcAft>
                          <a:spcPts val="1000"/>
                        </a:spcAft>
                      </a:pPr>
                      <a:r>
                        <a:rPr lang="ru-RU" sz="1800" dirty="0"/>
                        <a:t>-</a:t>
                      </a:r>
                      <a:endParaRPr lang="ru-RU" sz="1800" dirty="0">
                        <a:latin typeface="Calibri"/>
                        <a:ea typeface="Calibri"/>
                        <a:cs typeface="Times New Roman"/>
                      </a:endParaRPr>
                    </a:p>
                  </a:txBody>
                  <a:tcPr marL="9525" marR="9525" marT="9525" marB="95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0"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16385" name="Group 1"/>
          <p:cNvGrpSpPr>
            <a:grpSpLocks noChangeAspect="1"/>
          </p:cNvGrpSpPr>
          <p:nvPr/>
        </p:nvGrpSpPr>
        <p:grpSpPr bwMode="auto">
          <a:xfrm>
            <a:off x="1071538" y="0"/>
            <a:ext cx="5829300" cy="5486400"/>
            <a:chOff x="2061" y="7726"/>
            <a:chExt cx="9180" cy="8640"/>
          </a:xfrm>
        </p:grpSpPr>
        <p:sp>
          <p:nvSpPr>
            <p:cNvPr id="16399" name="AutoShape 15"/>
            <p:cNvSpPr>
              <a:spLocks noChangeAspect="1" noChangeArrowheads="1" noTextEdit="1"/>
            </p:cNvSpPr>
            <p:nvPr/>
          </p:nvSpPr>
          <p:spPr bwMode="auto">
            <a:xfrm>
              <a:off x="2061" y="7726"/>
              <a:ext cx="9180" cy="864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6398" name="Rectangle 14"/>
            <p:cNvSpPr>
              <a:spLocks noChangeArrowheads="1"/>
            </p:cNvSpPr>
            <p:nvPr/>
          </p:nvSpPr>
          <p:spPr bwMode="auto">
            <a:xfrm>
              <a:off x="2601" y="10786"/>
              <a:ext cx="3060" cy="12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Локальные переменные</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функции </a:t>
              </a:r>
              <a:r>
                <a:rPr kumimoji="0" lang="en-US"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main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97" name="Rectangle 13"/>
            <p:cNvSpPr>
              <a:spLocks noChangeArrowheads="1"/>
            </p:cNvSpPr>
            <p:nvPr/>
          </p:nvSpPr>
          <p:spPr bwMode="auto">
            <a:xfrm>
              <a:off x="2601" y="12046"/>
              <a:ext cx="3060" cy="21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6396" name="Line 12"/>
            <p:cNvSpPr>
              <a:spLocks noChangeShapeType="1"/>
            </p:cNvSpPr>
            <p:nvPr/>
          </p:nvSpPr>
          <p:spPr bwMode="auto">
            <a:xfrm flipH="1">
              <a:off x="5661" y="12046"/>
              <a:ext cx="720" cy="1"/>
            </a:xfrm>
            <a:prstGeom prst="line">
              <a:avLst/>
            </a:prstGeom>
            <a:noFill/>
            <a:ln w="381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6395" name="Line 11"/>
            <p:cNvSpPr>
              <a:spLocks noChangeShapeType="1"/>
            </p:cNvSpPr>
            <p:nvPr/>
          </p:nvSpPr>
          <p:spPr bwMode="auto">
            <a:xfrm flipV="1">
              <a:off x="6381" y="8806"/>
              <a:ext cx="0" cy="324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6394" name="Rectangle 10"/>
            <p:cNvSpPr>
              <a:spLocks noChangeArrowheads="1"/>
            </p:cNvSpPr>
            <p:nvPr/>
          </p:nvSpPr>
          <p:spPr bwMode="auto">
            <a:xfrm>
              <a:off x="7281" y="10786"/>
              <a:ext cx="3060" cy="12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Локальные переменные</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функции </a:t>
              </a:r>
              <a:r>
                <a:rPr kumimoji="0" lang="en-US"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main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93" name="Rectangle 9"/>
            <p:cNvSpPr>
              <a:spLocks noChangeArrowheads="1"/>
            </p:cNvSpPr>
            <p:nvPr/>
          </p:nvSpPr>
          <p:spPr bwMode="auto">
            <a:xfrm>
              <a:off x="7281" y="12046"/>
              <a:ext cx="3060" cy="39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392" name="Text Box 8"/>
            <p:cNvSpPr txBox="1">
              <a:spLocks noChangeArrowheads="1"/>
            </p:cNvSpPr>
            <p:nvPr/>
          </p:nvSpPr>
          <p:spPr bwMode="auto">
            <a:xfrm>
              <a:off x="5301" y="8086"/>
              <a:ext cx="252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chemeClr val="tx1"/>
                  </a:solidFill>
                  <a:effectLst/>
                  <a:latin typeface="Calibri" pitchFamily="34" charset="0"/>
                  <a:ea typeface="Times New Roman" pitchFamily="18" charset="0"/>
                  <a:cs typeface="Calibri" pitchFamily="34" charset="0"/>
                </a:rPr>
                <a:t>Указатель стека</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6391" name="Rectangle 7"/>
            <p:cNvSpPr>
              <a:spLocks noChangeArrowheads="1"/>
            </p:cNvSpPr>
            <p:nvPr/>
          </p:nvSpPr>
          <p:spPr bwMode="auto">
            <a:xfrm>
              <a:off x="7281" y="12046"/>
              <a:ext cx="306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alibri" pitchFamily="34" charset="0"/>
                  <a:ea typeface="Times New Roman" pitchFamily="18" charset="0"/>
                  <a:cs typeface="Calibri"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90" name="Rectangle 6"/>
            <p:cNvSpPr>
              <a:spLocks noChangeArrowheads="1"/>
            </p:cNvSpPr>
            <p:nvPr/>
          </p:nvSpPr>
          <p:spPr bwMode="auto">
            <a:xfrm>
              <a:off x="7281" y="12766"/>
              <a:ext cx="306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alibri" pitchFamily="34" charset="0"/>
                  <a:ea typeface="Times New Roman" pitchFamily="18" charset="0"/>
                  <a:cs typeface="Calibri" pitchFamily="34" charset="0"/>
                </a:rPr>
                <a:t>buf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89" name="Rectangle 5"/>
            <p:cNvSpPr>
              <a:spLocks noChangeArrowheads="1"/>
            </p:cNvSpPr>
            <p:nvPr/>
          </p:nvSpPr>
          <p:spPr bwMode="auto">
            <a:xfrm>
              <a:off x="7281" y="13486"/>
              <a:ext cx="3060" cy="72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alibri" pitchFamily="34" charset="0"/>
                  <a:ea typeface="Times New Roman" pitchFamily="18" charset="0"/>
                  <a:cs typeface="Calibri" pitchFamily="34" charset="0"/>
                </a:rPr>
                <a:t>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6388" name="Line 4"/>
            <p:cNvSpPr>
              <a:spLocks noChangeShapeType="1"/>
            </p:cNvSpPr>
            <p:nvPr/>
          </p:nvSpPr>
          <p:spPr bwMode="auto">
            <a:xfrm flipV="1">
              <a:off x="6561" y="8806"/>
              <a:ext cx="1" cy="666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6387" name="Line 3"/>
            <p:cNvSpPr>
              <a:spLocks noChangeShapeType="1"/>
            </p:cNvSpPr>
            <p:nvPr/>
          </p:nvSpPr>
          <p:spPr bwMode="auto">
            <a:xfrm>
              <a:off x="6561" y="15465"/>
              <a:ext cx="720" cy="1"/>
            </a:xfrm>
            <a:prstGeom prst="line">
              <a:avLst/>
            </a:prstGeom>
            <a:noFill/>
            <a:ln w="3810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6386" name="Rectangle 2"/>
            <p:cNvSpPr>
              <a:spLocks noChangeArrowheads="1"/>
            </p:cNvSpPr>
            <p:nvPr/>
          </p:nvSpPr>
          <p:spPr bwMode="auto">
            <a:xfrm>
              <a:off x="7281" y="14206"/>
              <a:ext cx="3060" cy="12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Локальные переменные</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функции </a:t>
              </a:r>
              <a:r>
                <a:rPr kumimoji="0" lang="en-US" sz="1200" b="1"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func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566ED93-CC07-4619-B5E8-CEC519C7B313}"/>
              </a:ext>
            </a:extLst>
          </p:cNvPr>
          <p:cNvPicPr>
            <a:picLocks noChangeAspect="1"/>
          </p:cNvPicPr>
          <p:nvPr/>
        </p:nvPicPr>
        <p:blipFill>
          <a:blip r:embed="rId2"/>
          <a:stretch>
            <a:fillRect/>
          </a:stretch>
        </p:blipFill>
        <p:spPr>
          <a:xfrm>
            <a:off x="0" y="2359790"/>
            <a:ext cx="9144000" cy="2138419"/>
          </a:xfrm>
          <a:prstGeom prst="rect">
            <a:avLst/>
          </a:prstGeom>
        </p:spPr>
      </p:pic>
    </p:spTree>
    <p:extLst>
      <p:ext uri="{BB962C8B-B14F-4D97-AF65-F5344CB8AC3E}">
        <p14:creationId xmlns:p14="http://schemas.microsoft.com/office/powerpoint/2010/main" val="1526639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citforum.ru/pictures/it/sos/img00045.gif"/>
          <p:cNvPicPr/>
          <p:nvPr/>
        </p:nvPicPr>
        <p:blipFill>
          <a:blip r:embed="rId2"/>
          <a:srcRect/>
          <a:stretch>
            <a:fillRect/>
          </a:stretch>
        </p:blipFill>
        <p:spPr bwMode="auto">
          <a:xfrm>
            <a:off x="714348" y="1000108"/>
            <a:ext cx="7358114" cy="5473165"/>
          </a:xfrm>
          <a:prstGeom prst="rect">
            <a:avLst/>
          </a:prstGeom>
          <a:noFill/>
          <a:ln w="9525">
            <a:noFill/>
            <a:miter lim="800000"/>
            <a:headEnd/>
            <a:tailEnd/>
          </a:ln>
        </p:spPr>
      </p:pic>
      <p:sp>
        <p:nvSpPr>
          <p:cNvPr id="17409" name="Rectangle 1"/>
          <p:cNvSpPr>
            <a:spLocks noChangeArrowheads="1"/>
          </p:cNvSpPr>
          <p:nvPr/>
        </p:nvSpPr>
        <p:spPr bwMode="auto">
          <a:xfrm>
            <a:off x="142844" y="142852"/>
            <a:ext cx="314079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ru-RU" sz="2400" b="1" i="1" u="none" strike="noStrike" cap="none" normalizeH="0" baseline="0" dirty="0" err="1">
                <a:ln>
                  <a:noFill/>
                </a:ln>
                <a:solidFill>
                  <a:srgbClr val="000000"/>
                </a:solidFill>
                <a:effectLst/>
                <a:latin typeface="Calibri" pitchFamily="34" charset="0"/>
                <a:ea typeface="Times New Roman" pitchFamily="18" charset="0"/>
                <a:cs typeface="Times New Roman" pitchFamily="18" charset="0"/>
              </a:rPr>
              <a:t>Remote</a:t>
            </a:r>
            <a:r>
              <a:rPr kumimoji="0" lang="ru-RU" sz="2400"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r>
              <a:rPr kumimoji="0" lang="ru-RU" sz="2400" b="1" i="1" u="none" strike="noStrike" cap="none" normalizeH="0" baseline="0" dirty="0" err="1">
                <a:ln>
                  <a:noFill/>
                </a:ln>
                <a:solidFill>
                  <a:srgbClr val="000000"/>
                </a:solidFill>
                <a:effectLst/>
                <a:latin typeface="Calibri" pitchFamily="34" charset="0"/>
                <a:ea typeface="Times New Roman" pitchFamily="18" charset="0"/>
                <a:cs typeface="Times New Roman" pitchFamily="18" charset="0"/>
              </a:rPr>
              <a:t>Procedure</a:t>
            </a:r>
            <a:r>
              <a:rPr kumimoji="0" lang="ru-RU" sz="2400" b="1" i="1"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r>
              <a:rPr kumimoji="0" lang="ru-RU" sz="2400" b="1" i="1" u="none" strike="noStrike" cap="none" normalizeH="0" baseline="0" dirty="0" err="1">
                <a:ln>
                  <a:noFill/>
                </a:ln>
                <a:solidFill>
                  <a:srgbClr val="000000"/>
                </a:solidFill>
                <a:effectLst/>
                <a:latin typeface="Calibri" pitchFamily="34" charset="0"/>
                <a:ea typeface="Times New Roman" pitchFamily="18" charset="0"/>
                <a:cs typeface="Times New Roman" pitchFamily="18" charset="0"/>
              </a:rPr>
              <a:t>Call</a:t>
            </a:r>
            <a:r>
              <a:rPr kumimoji="0" lang="ru-RU" sz="2400" b="1" i="0" u="none" strike="noStrike" cap="none" normalizeH="0" baseline="0" dirty="0">
                <a:ln>
                  <a:noFill/>
                </a:ln>
                <a:solidFill>
                  <a:srgbClr val="000000"/>
                </a:solidFill>
                <a:effectLst/>
                <a:latin typeface="Calibri" pitchFamily="34" charset="0"/>
                <a:ea typeface="Times New Roman" pitchFamily="18" charset="0"/>
                <a:cs typeface="Times New Roman" pitchFamily="18" charset="0"/>
              </a:rPr>
              <a:t> </a:t>
            </a:r>
            <a:endParaRPr kumimoji="0" lang="ru-RU" sz="3600" b="1" i="0" u="none" strike="noStrike" cap="none" normalizeH="0" baseline="0" dirty="0">
              <a:ln>
                <a:noFill/>
              </a:ln>
              <a:solidFill>
                <a:schemeClr val="tx1"/>
              </a:solidFill>
              <a:effectLst/>
              <a:latin typeface="Arial" pitchFamily="34" charset="0"/>
              <a:cs typeface="Arial" pitchFamily="34" charset="0"/>
            </a:endParaRPr>
          </a:p>
        </p:txBody>
      </p:sp>
      <p:sp>
        <p:nvSpPr>
          <p:cNvPr id="15382"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bwMode="auto">
          <a:xfrm>
            <a:off x="1500166" y="-142900"/>
            <a:ext cx="5643602" cy="7414144"/>
            <a:chOff x="1788" y="-65"/>
            <a:chExt cx="9180" cy="12060"/>
          </a:xfrm>
        </p:grpSpPr>
        <p:sp>
          <p:nvSpPr>
            <p:cNvPr id="3" name="AutoShape 21"/>
            <p:cNvSpPr>
              <a:spLocks noChangeAspect="1" noChangeArrowheads="1" noTextEdit="1"/>
            </p:cNvSpPr>
            <p:nvPr/>
          </p:nvSpPr>
          <p:spPr bwMode="auto">
            <a:xfrm>
              <a:off x="1788" y="-65"/>
              <a:ext cx="9180" cy="12060"/>
            </a:xfrm>
            <a:prstGeom prst="rect">
              <a:avLst/>
            </a:prstGeom>
            <a:noFill/>
            <a:ln w="9525">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4" name="Line 20"/>
            <p:cNvSpPr>
              <a:spLocks noChangeShapeType="1"/>
            </p:cNvSpPr>
            <p:nvPr/>
          </p:nvSpPr>
          <p:spPr bwMode="auto">
            <a:xfrm>
              <a:off x="2688" y="10555"/>
              <a:ext cx="6660" cy="1"/>
            </a:xfrm>
            <a:prstGeom prst="line">
              <a:avLst/>
            </a:prstGeom>
            <a:noFill/>
            <a:ln w="38100">
              <a:solidFill>
                <a:srgbClr val="339966"/>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5" name="Text Box 19"/>
            <p:cNvSpPr txBox="1">
              <a:spLocks noChangeArrowheads="1"/>
            </p:cNvSpPr>
            <p:nvPr/>
          </p:nvSpPr>
          <p:spPr bwMode="auto">
            <a:xfrm>
              <a:off x="9348" y="10375"/>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1" i="0" u="none" strike="noStrike" cap="none" normalizeH="0" baseline="0">
                  <a:ln>
                    <a:noFill/>
                  </a:ln>
                  <a:solidFill>
                    <a:srgbClr val="339966"/>
                  </a:solidFill>
                  <a:effectLst/>
                  <a:latin typeface="Calibri" pitchFamily="34" charset="0"/>
                  <a:ea typeface="Times New Roman" pitchFamily="18" charset="0"/>
                  <a:cs typeface="Calibri" pitchFamily="34" charset="0"/>
                </a:rPr>
                <a:t>Время</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6" name="Text Box 18"/>
            <p:cNvSpPr txBox="1">
              <a:spLocks noChangeArrowheads="1"/>
            </p:cNvSpPr>
            <p:nvPr/>
          </p:nvSpPr>
          <p:spPr bwMode="auto">
            <a:xfrm>
              <a:off x="1968" y="2995"/>
              <a:ext cx="126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a:ln>
                    <a:noFill/>
                  </a:ln>
                  <a:solidFill>
                    <a:srgbClr val="0000FF"/>
                  </a:solidFill>
                  <a:effectLst/>
                  <a:latin typeface="Calibri" pitchFamily="34" charset="0"/>
                  <a:ea typeface="Times New Roman" pitchFamily="18" charset="0"/>
                  <a:cs typeface="Calibri" pitchFamily="34" charset="0"/>
                </a:rPr>
                <a:t>Клиент</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7" name="Line 17"/>
            <p:cNvSpPr>
              <a:spLocks noChangeShapeType="1"/>
            </p:cNvSpPr>
            <p:nvPr/>
          </p:nvSpPr>
          <p:spPr bwMode="auto">
            <a:xfrm>
              <a:off x="3768" y="3175"/>
              <a:ext cx="1260" cy="1"/>
            </a:xfrm>
            <a:prstGeom prst="line">
              <a:avLst/>
            </a:prstGeom>
            <a:noFill/>
            <a:ln w="57150">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Text Box 16"/>
            <p:cNvSpPr txBox="1">
              <a:spLocks noChangeArrowheads="1"/>
            </p:cNvSpPr>
            <p:nvPr/>
          </p:nvSpPr>
          <p:spPr bwMode="auto">
            <a:xfrm>
              <a:off x="2208" y="7135"/>
              <a:ext cx="126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a:ln>
                    <a:noFill/>
                  </a:ln>
                  <a:solidFill>
                    <a:srgbClr val="FF0000"/>
                  </a:solidFill>
                  <a:effectLst/>
                  <a:latin typeface="Calibri" pitchFamily="34" charset="0"/>
                  <a:ea typeface="Times New Roman" pitchFamily="18" charset="0"/>
                  <a:cs typeface="Calibri" pitchFamily="34" charset="0"/>
                </a:rPr>
                <a:t>Сервер</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9" name="Line 15"/>
            <p:cNvSpPr>
              <a:spLocks noChangeShapeType="1"/>
            </p:cNvSpPr>
            <p:nvPr/>
          </p:nvSpPr>
          <p:spPr bwMode="auto">
            <a:xfrm>
              <a:off x="3768" y="7315"/>
              <a:ext cx="1800" cy="1"/>
            </a:xfrm>
            <a:prstGeom prst="line">
              <a:avLst/>
            </a:prstGeom>
            <a:noFill/>
            <a:ln w="57150">
              <a:solidFill>
                <a:srgbClr val="FF0000"/>
              </a:solidFill>
              <a:prstDash val="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0" name="Line 14"/>
            <p:cNvSpPr>
              <a:spLocks noChangeShapeType="1"/>
            </p:cNvSpPr>
            <p:nvPr/>
          </p:nvSpPr>
          <p:spPr bwMode="auto">
            <a:xfrm>
              <a:off x="5028" y="3175"/>
              <a:ext cx="540" cy="4140"/>
            </a:xfrm>
            <a:prstGeom prst="line">
              <a:avLst/>
            </a:prstGeom>
            <a:noFill/>
            <a:ln w="19050">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1" name="Line 13"/>
            <p:cNvSpPr>
              <a:spLocks noChangeShapeType="1"/>
            </p:cNvSpPr>
            <p:nvPr/>
          </p:nvSpPr>
          <p:spPr bwMode="auto">
            <a:xfrm>
              <a:off x="5568" y="7315"/>
              <a:ext cx="1260" cy="1"/>
            </a:xfrm>
            <a:prstGeom prst="line">
              <a:avLst/>
            </a:prstGeom>
            <a:noFill/>
            <a:ln w="57150">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2" name="Line 12"/>
            <p:cNvSpPr>
              <a:spLocks noChangeShapeType="1"/>
            </p:cNvSpPr>
            <p:nvPr/>
          </p:nvSpPr>
          <p:spPr bwMode="auto">
            <a:xfrm flipV="1">
              <a:off x="6828" y="3175"/>
              <a:ext cx="540" cy="4140"/>
            </a:xfrm>
            <a:prstGeom prst="line">
              <a:avLst/>
            </a:prstGeom>
            <a:noFill/>
            <a:ln w="19050">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13" name="Line 11"/>
            <p:cNvSpPr>
              <a:spLocks noChangeShapeType="1"/>
            </p:cNvSpPr>
            <p:nvPr/>
          </p:nvSpPr>
          <p:spPr bwMode="auto">
            <a:xfrm>
              <a:off x="7368" y="3175"/>
              <a:ext cx="1260" cy="1"/>
            </a:xfrm>
            <a:prstGeom prst="line">
              <a:avLst/>
            </a:prstGeom>
            <a:noFill/>
            <a:ln w="57150">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14" name="Line 10"/>
            <p:cNvSpPr>
              <a:spLocks noChangeShapeType="1"/>
            </p:cNvSpPr>
            <p:nvPr/>
          </p:nvSpPr>
          <p:spPr bwMode="auto">
            <a:xfrm>
              <a:off x="7008" y="7315"/>
              <a:ext cx="1800" cy="1"/>
            </a:xfrm>
            <a:prstGeom prst="line">
              <a:avLst/>
            </a:prstGeom>
            <a:noFill/>
            <a:ln w="57150">
              <a:solidFill>
                <a:srgbClr val="FF0000"/>
              </a:solidFill>
              <a:prstDash val="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5" name="Line 9"/>
            <p:cNvSpPr>
              <a:spLocks noChangeShapeType="1"/>
            </p:cNvSpPr>
            <p:nvPr/>
          </p:nvSpPr>
          <p:spPr bwMode="auto">
            <a:xfrm>
              <a:off x="5028" y="3175"/>
              <a:ext cx="2340" cy="1"/>
            </a:xfrm>
            <a:prstGeom prst="line">
              <a:avLst/>
            </a:prstGeom>
            <a:noFill/>
            <a:ln w="57150">
              <a:solidFill>
                <a:srgbClr val="0000FF"/>
              </a:solidFill>
              <a:prstDash val="dash"/>
              <a:round/>
              <a:headEnd/>
              <a:tailEnd/>
            </a:ln>
          </p:spPr>
          <p:txBody>
            <a:bodyPr vert="horz" wrap="square" lIns="91440" tIns="45720" rIns="91440" bIns="45720" numCol="1" anchor="t" anchorCtr="0" compatLnSpc="1">
              <a:prstTxWarp prst="textNoShape">
                <a:avLst/>
              </a:prstTxWarp>
            </a:bodyPr>
            <a:lstStyle/>
            <a:p>
              <a:endParaRPr lang="ru-RU"/>
            </a:p>
          </p:txBody>
        </p:sp>
        <p:sp>
          <p:nvSpPr>
            <p:cNvPr id="16" name="AutoShape 8"/>
            <p:cNvSpPr>
              <a:spLocks noChangeArrowheads="1"/>
            </p:cNvSpPr>
            <p:nvPr/>
          </p:nvSpPr>
          <p:spPr bwMode="auto">
            <a:xfrm>
              <a:off x="2148" y="3895"/>
              <a:ext cx="1800" cy="1440"/>
            </a:xfrm>
            <a:prstGeom prst="wedgeRoundRectCallout">
              <a:avLst>
                <a:gd name="adj1" fmla="val 105611"/>
                <a:gd name="adj2" fmla="val -91667"/>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Вызов удаленной</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процедуры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7" name="AutoShape 7"/>
            <p:cNvSpPr>
              <a:spLocks noChangeArrowheads="1"/>
            </p:cNvSpPr>
            <p:nvPr/>
          </p:nvSpPr>
          <p:spPr bwMode="auto">
            <a:xfrm>
              <a:off x="7908" y="4135"/>
              <a:ext cx="2160" cy="1440"/>
            </a:xfrm>
            <a:prstGeom prst="wedgeRoundRectCallout">
              <a:avLst>
                <a:gd name="adj1" fmla="val -72407"/>
                <a:gd name="adj2" fmla="val -113542"/>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Завершение вызова удаленной процедуры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8" name="AutoShape 6"/>
            <p:cNvSpPr>
              <a:spLocks noChangeArrowheads="1"/>
            </p:cNvSpPr>
            <p:nvPr/>
          </p:nvSpPr>
          <p:spPr bwMode="auto">
            <a:xfrm>
              <a:off x="2688" y="7855"/>
              <a:ext cx="1800" cy="1980"/>
            </a:xfrm>
            <a:prstGeom prst="wedgeRoundRectCallout">
              <a:avLst>
                <a:gd name="adj1" fmla="val 105611"/>
                <a:gd name="adj2" fmla="val -80301"/>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Вызов локальной </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серверной </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процедуры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AutoShape 5"/>
            <p:cNvSpPr>
              <a:spLocks noChangeArrowheads="1"/>
            </p:cNvSpPr>
            <p:nvPr/>
          </p:nvSpPr>
          <p:spPr bwMode="auto">
            <a:xfrm>
              <a:off x="4848" y="655"/>
              <a:ext cx="1980" cy="1440"/>
            </a:xfrm>
            <a:prstGeom prst="wedgeRoundRectCallout">
              <a:avLst>
                <a:gd name="adj1" fmla="val 17981"/>
                <a:gd name="adj2" fmla="val 117708"/>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Ожидание </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результата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4"/>
            <p:cNvSpPr txBox="1">
              <a:spLocks noChangeArrowheads="1"/>
            </p:cNvSpPr>
            <p:nvPr/>
          </p:nvSpPr>
          <p:spPr bwMode="auto">
            <a:xfrm>
              <a:off x="6468" y="5515"/>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rgbClr val="FF0000"/>
                  </a:solidFill>
                  <a:effectLst/>
                  <a:latin typeface="Calibri" pitchFamily="34" charset="0"/>
                  <a:ea typeface="Times New Roman" pitchFamily="18" charset="0"/>
                  <a:cs typeface="Calibri" pitchFamily="34" charset="0"/>
                </a:rPr>
                <a:t>ответ</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1" name="Text Box 3"/>
            <p:cNvSpPr txBox="1">
              <a:spLocks noChangeArrowheads="1"/>
            </p:cNvSpPr>
            <p:nvPr/>
          </p:nvSpPr>
          <p:spPr bwMode="auto">
            <a:xfrm>
              <a:off x="4488" y="5515"/>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200" b="0" i="0" u="none" strike="noStrike" cap="none" normalizeH="0" baseline="0">
                  <a:ln>
                    <a:noFill/>
                  </a:ln>
                  <a:solidFill>
                    <a:srgbClr val="0000FF"/>
                  </a:solidFill>
                  <a:effectLst/>
                  <a:latin typeface="Calibri" pitchFamily="34" charset="0"/>
                  <a:ea typeface="Times New Roman" pitchFamily="18" charset="0"/>
                  <a:cs typeface="Calibri" pitchFamily="34" charset="0"/>
                </a:rPr>
                <a:t>запрос</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22" name="AutoShape 2"/>
            <p:cNvSpPr>
              <a:spLocks noChangeArrowheads="1"/>
            </p:cNvSpPr>
            <p:nvPr/>
          </p:nvSpPr>
          <p:spPr bwMode="auto">
            <a:xfrm>
              <a:off x="7728" y="8095"/>
              <a:ext cx="2160" cy="1980"/>
            </a:xfrm>
            <a:prstGeom prst="wedgeRoundRectCallout">
              <a:avLst>
                <a:gd name="adj1" fmla="val -88380"/>
                <a:gd name="adj2" fmla="val -84847"/>
                <a:gd name="adj3" fmla="val 16667"/>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Завершение </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работы серверной </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процедуры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17" name="Rectangle 4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32771" name="Group 3"/>
          <p:cNvGrpSpPr>
            <a:grpSpLocks noChangeAspect="1"/>
          </p:cNvGrpSpPr>
          <p:nvPr/>
        </p:nvGrpSpPr>
        <p:grpSpPr bwMode="auto">
          <a:xfrm>
            <a:off x="714348" y="-285776"/>
            <a:ext cx="5829300" cy="7886700"/>
            <a:chOff x="1788" y="54"/>
            <a:chExt cx="9180" cy="12420"/>
          </a:xfrm>
        </p:grpSpPr>
        <p:sp>
          <p:nvSpPr>
            <p:cNvPr id="32816" name="AutoShape 48"/>
            <p:cNvSpPr>
              <a:spLocks noChangeAspect="1" noChangeArrowheads="1" noTextEdit="1"/>
            </p:cNvSpPr>
            <p:nvPr/>
          </p:nvSpPr>
          <p:spPr bwMode="auto">
            <a:xfrm>
              <a:off x="1788" y="54"/>
              <a:ext cx="9180" cy="12420"/>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32815" name="Rectangle 47"/>
            <p:cNvSpPr>
              <a:spLocks noChangeArrowheads="1"/>
            </p:cNvSpPr>
            <p:nvPr/>
          </p:nvSpPr>
          <p:spPr bwMode="auto">
            <a:xfrm>
              <a:off x="2328" y="773"/>
              <a:ext cx="3420" cy="9519"/>
            </a:xfrm>
            <a:prstGeom prst="rect">
              <a:avLst/>
            </a:prstGeom>
            <a:solidFill>
              <a:srgbClr val="FFFFFF"/>
            </a:solidFill>
            <a:ln w="57150" cmpd="thinThick">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14" name="Text Box 46"/>
            <p:cNvSpPr txBox="1">
              <a:spLocks noChangeArrowheads="1"/>
            </p:cNvSpPr>
            <p:nvPr/>
          </p:nvSpPr>
          <p:spPr bwMode="auto">
            <a:xfrm>
              <a:off x="2868" y="594"/>
              <a:ext cx="27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a:ln>
                    <a:noFill/>
                  </a:ln>
                  <a:solidFill>
                    <a:srgbClr val="0000FF"/>
                  </a:solidFill>
                  <a:effectLst/>
                  <a:latin typeface="Calibri" pitchFamily="34" charset="0"/>
                  <a:ea typeface="Times New Roman" pitchFamily="18" charset="0"/>
                  <a:cs typeface="Calibri" pitchFamily="34" charset="0"/>
                </a:rPr>
                <a:t>Компьютер клиента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2813" name="Rectangle 45"/>
            <p:cNvSpPr>
              <a:spLocks noChangeArrowheads="1"/>
            </p:cNvSpPr>
            <p:nvPr/>
          </p:nvSpPr>
          <p:spPr bwMode="auto">
            <a:xfrm>
              <a:off x="2688" y="1674"/>
              <a:ext cx="2700" cy="234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k =  func(n,</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buf,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k);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12" name="Rectangle 44"/>
            <p:cNvSpPr>
              <a:spLocks noChangeArrowheads="1"/>
            </p:cNvSpPr>
            <p:nvPr/>
          </p:nvSpPr>
          <p:spPr bwMode="auto">
            <a:xfrm>
              <a:off x="2688" y="4554"/>
              <a:ext cx="2700" cy="34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11" name="Rectangle 43"/>
            <p:cNvSpPr>
              <a:spLocks noChangeArrowheads="1"/>
            </p:cNvSpPr>
            <p:nvPr/>
          </p:nvSpPr>
          <p:spPr bwMode="auto">
            <a:xfrm>
              <a:off x="2688" y="8514"/>
              <a:ext cx="2700" cy="126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Операционная</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система</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2810" name="Text Box 42"/>
            <p:cNvSpPr txBox="1">
              <a:spLocks noChangeArrowheads="1"/>
            </p:cNvSpPr>
            <p:nvPr/>
          </p:nvSpPr>
          <p:spPr bwMode="auto">
            <a:xfrm>
              <a:off x="3768" y="4374"/>
              <a:ext cx="144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0000FF"/>
                  </a:solidFill>
                  <a:effectLst/>
                  <a:latin typeface="Calibri" pitchFamily="34" charset="0"/>
                  <a:ea typeface="Times New Roman" pitchFamily="18" charset="0"/>
                  <a:cs typeface="Calibri" pitchFamily="34" charset="0"/>
                </a:rPr>
                <a:t>Client stub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09" name="Text Box 41"/>
            <p:cNvSpPr txBox="1">
              <a:spLocks noChangeArrowheads="1"/>
            </p:cNvSpPr>
            <p:nvPr/>
          </p:nvSpPr>
          <p:spPr bwMode="auto">
            <a:xfrm>
              <a:off x="4128" y="1494"/>
              <a:ext cx="9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main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08" name="Rectangle 40"/>
            <p:cNvSpPr>
              <a:spLocks noChangeArrowheads="1"/>
            </p:cNvSpPr>
            <p:nvPr/>
          </p:nvSpPr>
          <p:spPr bwMode="auto">
            <a:xfrm>
              <a:off x="3228" y="509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Calibri" pitchFamily="34" charset="0"/>
                  <a:ea typeface="Times New Roman" pitchFamily="18" charset="0"/>
                  <a:cs typeface="Calibri" pitchFamily="34" charset="0"/>
                </a:rPr>
                <a:t>func</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807" name="Rectangle 39"/>
            <p:cNvSpPr>
              <a:spLocks noChangeArrowheads="1"/>
            </p:cNvSpPr>
            <p:nvPr/>
          </p:nvSpPr>
          <p:spPr bwMode="auto">
            <a:xfrm>
              <a:off x="3228" y="563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06" name="Rectangle 38"/>
            <p:cNvSpPr>
              <a:spLocks noChangeArrowheads="1"/>
            </p:cNvSpPr>
            <p:nvPr/>
          </p:nvSpPr>
          <p:spPr bwMode="auto">
            <a:xfrm>
              <a:off x="3228" y="617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buf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05" name="Rectangle 37"/>
            <p:cNvSpPr>
              <a:spLocks noChangeArrowheads="1"/>
            </p:cNvSpPr>
            <p:nvPr/>
          </p:nvSpPr>
          <p:spPr bwMode="auto">
            <a:xfrm>
              <a:off x="3228" y="671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04" name="Rectangle 36"/>
            <p:cNvSpPr>
              <a:spLocks noChangeArrowheads="1"/>
            </p:cNvSpPr>
            <p:nvPr/>
          </p:nvSpPr>
          <p:spPr bwMode="auto">
            <a:xfrm>
              <a:off x="6468" y="773"/>
              <a:ext cx="3420" cy="9519"/>
            </a:xfrm>
            <a:prstGeom prst="rect">
              <a:avLst/>
            </a:prstGeom>
            <a:solidFill>
              <a:srgbClr val="FFFFFF"/>
            </a:solidFill>
            <a:ln w="57150" cmpd="thinThick">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03" name="Text Box 35"/>
            <p:cNvSpPr txBox="1">
              <a:spLocks noChangeArrowheads="1"/>
            </p:cNvSpPr>
            <p:nvPr/>
          </p:nvSpPr>
          <p:spPr bwMode="auto">
            <a:xfrm>
              <a:off x="7008" y="594"/>
              <a:ext cx="27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100" b="1" i="0" u="none" strike="noStrike" cap="none" normalizeH="0" baseline="0">
                  <a:ln>
                    <a:noFill/>
                  </a:ln>
                  <a:solidFill>
                    <a:srgbClr val="FF0000"/>
                  </a:solidFill>
                  <a:effectLst/>
                  <a:latin typeface="Calibri" pitchFamily="34" charset="0"/>
                  <a:ea typeface="Times New Roman" pitchFamily="18" charset="0"/>
                  <a:cs typeface="Calibri" pitchFamily="34" charset="0"/>
                </a:rPr>
                <a:t>Компьютер сервера </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2802" name="Rectangle 34"/>
            <p:cNvSpPr>
              <a:spLocks noChangeArrowheads="1"/>
            </p:cNvSpPr>
            <p:nvPr/>
          </p:nvSpPr>
          <p:spPr bwMode="auto">
            <a:xfrm>
              <a:off x="6828" y="1674"/>
              <a:ext cx="2700" cy="234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int func(n,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buf,</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k)</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 return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Courier New" pitchFamily="49" charset="0"/>
                  <a:ea typeface="Times New Roman" pitchFamily="18" charset="0"/>
                  <a:cs typeface="Courier New" pitchFamily="49"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801" name="Rectangle 33"/>
            <p:cNvSpPr>
              <a:spLocks noChangeArrowheads="1"/>
            </p:cNvSpPr>
            <p:nvPr/>
          </p:nvSpPr>
          <p:spPr bwMode="auto">
            <a:xfrm>
              <a:off x="6828" y="4554"/>
              <a:ext cx="2700" cy="34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800" name="Rectangle 32"/>
            <p:cNvSpPr>
              <a:spLocks noChangeArrowheads="1"/>
            </p:cNvSpPr>
            <p:nvPr/>
          </p:nvSpPr>
          <p:spPr bwMode="auto">
            <a:xfrm>
              <a:off x="6828" y="8514"/>
              <a:ext cx="2700" cy="126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Операционная</a:t>
              </a:r>
              <a:endParaRPr kumimoji="0" lang="ru-RU"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100" b="0" i="0" u="none" strike="noStrike" cap="none" normalizeH="0" baseline="0">
                  <a:ln>
                    <a:noFill/>
                  </a:ln>
                  <a:solidFill>
                    <a:schemeClr val="tx1"/>
                  </a:solidFill>
                  <a:effectLst/>
                  <a:latin typeface="Calibri" pitchFamily="34" charset="0"/>
                  <a:ea typeface="Times New Roman" pitchFamily="18" charset="0"/>
                  <a:cs typeface="Calibri" pitchFamily="34" charset="0"/>
                </a:rPr>
                <a:t>система</a:t>
              </a:r>
              <a:endParaRPr kumimoji="0" lang="ru-RU" sz="1800" b="0" i="0" u="none" strike="noStrike" cap="none" normalizeH="0" baseline="0">
                <a:ln>
                  <a:noFill/>
                </a:ln>
                <a:solidFill>
                  <a:schemeClr val="tx1"/>
                </a:solidFill>
                <a:effectLst/>
                <a:latin typeface="Arial" pitchFamily="34" charset="0"/>
                <a:cs typeface="Arial" pitchFamily="34" charset="0"/>
              </a:endParaRPr>
            </a:p>
          </p:txBody>
        </p:sp>
        <p:sp>
          <p:nvSpPr>
            <p:cNvPr id="32799" name="Text Box 31"/>
            <p:cNvSpPr txBox="1">
              <a:spLocks noChangeArrowheads="1"/>
            </p:cNvSpPr>
            <p:nvPr/>
          </p:nvSpPr>
          <p:spPr bwMode="auto">
            <a:xfrm>
              <a:off x="7728" y="4374"/>
              <a:ext cx="162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a:ln>
                    <a:noFill/>
                  </a:ln>
                  <a:solidFill>
                    <a:srgbClr val="FF0000"/>
                  </a:solidFill>
                  <a:effectLst/>
                  <a:latin typeface="Calibri" pitchFamily="34" charset="0"/>
                  <a:ea typeface="Times New Roman" pitchFamily="18" charset="0"/>
                  <a:cs typeface="Calibri" pitchFamily="34" charset="0"/>
                </a:rPr>
                <a:t>Server stub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98" name="Text Box 30"/>
            <p:cNvSpPr txBox="1">
              <a:spLocks noChangeArrowheads="1"/>
            </p:cNvSpPr>
            <p:nvPr/>
          </p:nvSpPr>
          <p:spPr bwMode="auto">
            <a:xfrm>
              <a:off x="8268" y="1494"/>
              <a:ext cx="900" cy="54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func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97" name="Rectangle 29"/>
            <p:cNvSpPr>
              <a:spLocks noChangeArrowheads="1"/>
            </p:cNvSpPr>
            <p:nvPr/>
          </p:nvSpPr>
          <p:spPr bwMode="auto">
            <a:xfrm>
              <a:off x="7368" y="509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func</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96" name="Rectangle 28"/>
            <p:cNvSpPr>
              <a:spLocks noChangeArrowheads="1"/>
            </p:cNvSpPr>
            <p:nvPr/>
          </p:nvSpPr>
          <p:spPr bwMode="auto">
            <a:xfrm>
              <a:off x="7368" y="563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k</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95" name="Rectangle 27"/>
            <p:cNvSpPr>
              <a:spLocks noChangeArrowheads="1"/>
            </p:cNvSpPr>
            <p:nvPr/>
          </p:nvSpPr>
          <p:spPr bwMode="auto">
            <a:xfrm>
              <a:off x="7368" y="617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buf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94" name="Rectangle 26"/>
            <p:cNvSpPr>
              <a:spLocks noChangeArrowheads="1"/>
            </p:cNvSpPr>
            <p:nvPr/>
          </p:nvSpPr>
          <p:spPr bwMode="auto">
            <a:xfrm>
              <a:off x="7368" y="6714"/>
              <a:ext cx="16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Calibri" pitchFamily="34" charset="0"/>
                  <a:ea typeface="Times New Roman" pitchFamily="18" charset="0"/>
                  <a:cs typeface="Calibri" pitchFamily="34" charset="0"/>
                </a:rPr>
                <a:t>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2793" name="Line 25"/>
            <p:cNvSpPr>
              <a:spLocks noChangeShapeType="1"/>
            </p:cNvSpPr>
            <p:nvPr/>
          </p:nvSpPr>
          <p:spPr bwMode="auto">
            <a:xfrm>
              <a:off x="1788" y="11192"/>
              <a:ext cx="8460" cy="1"/>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92" name="Line 24"/>
            <p:cNvSpPr>
              <a:spLocks noChangeShapeType="1"/>
            </p:cNvSpPr>
            <p:nvPr/>
          </p:nvSpPr>
          <p:spPr bwMode="auto">
            <a:xfrm>
              <a:off x="3926" y="10292"/>
              <a:ext cx="72" cy="90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91" name="Line 23"/>
            <p:cNvSpPr>
              <a:spLocks noChangeShapeType="1"/>
            </p:cNvSpPr>
            <p:nvPr/>
          </p:nvSpPr>
          <p:spPr bwMode="auto">
            <a:xfrm>
              <a:off x="8088" y="10292"/>
              <a:ext cx="113" cy="900"/>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90" name="Line 22"/>
            <p:cNvSpPr>
              <a:spLocks noChangeShapeType="1"/>
            </p:cNvSpPr>
            <p:nvPr/>
          </p:nvSpPr>
          <p:spPr bwMode="auto">
            <a:xfrm>
              <a:off x="3048" y="4014"/>
              <a:ext cx="1" cy="54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9" name="Line 21"/>
            <p:cNvSpPr>
              <a:spLocks noChangeShapeType="1"/>
            </p:cNvSpPr>
            <p:nvPr/>
          </p:nvSpPr>
          <p:spPr bwMode="auto">
            <a:xfrm>
              <a:off x="3048" y="7974"/>
              <a:ext cx="1" cy="54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8" name="Line 20"/>
            <p:cNvSpPr>
              <a:spLocks noChangeShapeType="1"/>
            </p:cNvSpPr>
            <p:nvPr/>
          </p:nvSpPr>
          <p:spPr bwMode="auto">
            <a:xfrm flipV="1">
              <a:off x="9168" y="7974"/>
              <a:ext cx="0" cy="54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7" name="Line 19"/>
            <p:cNvSpPr>
              <a:spLocks noChangeShapeType="1"/>
            </p:cNvSpPr>
            <p:nvPr/>
          </p:nvSpPr>
          <p:spPr bwMode="auto">
            <a:xfrm>
              <a:off x="7188" y="4014"/>
              <a:ext cx="0" cy="54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6" name="Line 18"/>
            <p:cNvSpPr>
              <a:spLocks noChangeShapeType="1"/>
            </p:cNvSpPr>
            <p:nvPr/>
          </p:nvSpPr>
          <p:spPr bwMode="auto">
            <a:xfrm>
              <a:off x="7188" y="7974"/>
              <a:ext cx="0" cy="54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5" name="Line 17"/>
            <p:cNvSpPr>
              <a:spLocks noChangeShapeType="1"/>
            </p:cNvSpPr>
            <p:nvPr/>
          </p:nvSpPr>
          <p:spPr bwMode="auto">
            <a:xfrm>
              <a:off x="3048" y="9774"/>
              <a:ext cx="90" cy="968"/>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4" name="Line 16"/>
            <p:cNvSpPr>
              <a:spLocks noChangeShapeType="1"/>
            </p:cNvSpPr>
            <p:nvPr/>
          </p:nvSpPr>
          <p:spPr bwMode="auto">
            <a:xfrm>
              <a:off x="3138" y="10782"/>
              <a:ext cx="5963" cy="72"/>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3" name="Line 15"/>
            <p:cNvSpPr>
              <a:spLocks noChangeShapeType="1"/>
            </p:cNvSpPr>
            <p:nvPr/>
          </p:nvSpPr>
          <p:spPr bwMode="auto">
            <a:xfrm flipV="1">
              <a:off x="9097" y="9774"/>
              <a:ext cx="72" cy="108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82" name="Line 14"/>
            <p:cNvSpPr>
              <a:spLocks noChangeShapeType="1"/>
            </p:cNvSpPr>
            <p:nvPr/>
          </p:nvSpPr>
          <p:spPr bwMode="auto">
            <a:xfrm>
              <a:off x="7188" y="9774"/>
              <a:ext cx="72" cy="968"/>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1" name="Line 13"/>
            <p:cNvSpPr>
              <a:spLocks noChangeShapeType="1"/>
            </p:cNvSpPr>
            <p:nvPr/>
          </p:nvSpPr>
          <p:spPr bwMode="auto">
            <a:xfrm flipH="1" flipV="1">
              <a:off x="5051" y="10670"/>
              <a:ext cx="2250" cy="72"/>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80" name="Line 12"/>
            <p:cNvSpPr>
              <a:spLocks noChangeShapeType="1"/>
            </p:cNvSpPr>
            <p:nvPr/>
          </p:nvSpPr>
          <p:spPr bwMode="auto">
            <a:xfrm flipH="1" flipV="1">
              <a:off x="5029" y="9774"/>
              <a:ext cx="72" cy="968"/>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79" name="Line 11"/>
            <p:cNvSpPr>
              <a:spLocks noChangeShapeType="1"/>
            </p:cNvSpPr>
            <p:nvPr/>
          </p:nvSpPr>
          <p:spPr bwMode="auto">
            <a:xfrm flipV="1">
              <a:off x="5028" y="7974"/>
              <a:ext cx="0" cy="54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78" name="Line 10"/>
            <p:cNvSpPr>
              <a:spLocks noChangeShapeType="1"/>
            </p:cNvSpPr>
            <p:nvPr/>
          </p:nvSpPr>
          <p:spPr bwMode="auto">
            <a:xfrm flipH="1">
              <a:off x="3048" y="3294"/>
              <a:ext cx="1" cy="72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7" name="Line 9"/>
            <p:cNvSpPr>
              <a:spLocks noChangeShapeType="1"/>
            </p:cNvSpPr>
            <p:nvPr/>
          </p:nvSpPr>
          <p:spPr bwMode="auto">
            <a:xfrm flipH="1">
              <a:off x="3048" y="2934"/>
              <a:ext cx="720" cy="36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6" name="Line 8"/>
            <p:cNvSpPr>
              <a:spLocks noChangeShapeType="1"/>
            </p:cNvSpPr>
            <p:nvPr/>
          </p:nvSpPr>
          <p:spPr bwMode="auto">
            <a:xfrm flipV="1">
              <a:off x="5028" y="3654"/>
              <a:ext cx="0" cy="90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5" name="Line 7"/>
            <p:cNvSpPr>
              <a:spLocks noChangeShapeType="1"/>
            </p:cNvSpPr>
            <p:nvPr/>
          </p:nvSpPr>
          <p:spPr bwMode="auto">
            <a:xfrm flipH="1">
              <a:off x="3228" y="3654"/>
              <a:ext cx="1800" cy="0"/>
            </a:xfrm>
            <a:prstGeom prst="line">
              <a:avLst/>
            </a:prstGeom>
            <a:noFill/>
            <a:ln w="9525">
              <a:solidFill>
                <a:srgbClr val="FF0000"/>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sp>
          <p:nvSpPr>
            <p:cNvPr id="32774" name="Line 6"/>
            <p:cNvSpPr>
              <a:spLocks noChangeShapeType="1"/>
            </p:cNvSpPr>
            <p:nvPr/>
          </p:nvSpPr>
          <p:spPr bwMode="auto">
            <a:xfrm flipH="1">
              <a:off x="7188" y="3654"/>
              <a:ext cx="540" cy="360"/>
            </a:xfrm>
            <a:prstGeom prst="line">
              <a:avLst/>
            </a:prstGeom>
            <a:noFill/>
            <a:ln w="9525">
              <a:solidFill>
                <a:srgbClr val="FF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3" name="Line 5"/>
            <p:cNvSpPr>
              <a:spLocks noChangeShapeType="1"/>
            </p:cNvSpPr>
            <p:nvPr/>
          </p:nvSpPr>
          <p:spPr bwMode="auto">
            <a:xfrm flipV="1">
              <a:off x="9168" y="3294"/>
              <a:ext cx="0" cy="1260"/>
            </a:xfrm>
            <a:prstGeom prst="line">
              <a:avLst/>
            </a:prstGeom>
            <a:noFill/>
            <a:ln w="9525">
              <a:solidFill>
                <a:srgbClr val="0000FF"/>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32772" name="Line 4"/>
            <p:cNvSpPr>
              <a:spLocks noChangeShapeType="1"/>
            </p:cNvSpPr>
            <p:nvPr/>
          </p:nvSpPr>
          <p:spPr bwMode="auto">
            <a:xfrm flipH="1" flipV="1">
              <a:off x="7548" y="2214"/>
              <a:ext cx="1620" cy="1080"/>
            </a:xfrm>
            <a:prstGeom prst="line">
              <a:avLst/>
            </a:prstGeom>
            <a:noFill/>
            <a:ln w="9525">
              <a:solidFill>
                <a:srgbClr val="0000FF"/>
              </a:solidFill>
              <a:round/>
              <a:headEnd/>
              <a:tailEnd type="triangle" w="med" len="med"/>
            </a:ln>
          </p:spPr>
          <p:txBody>
            <a:bodyPr vert="horz" wrap="square" lIns="91440" tIns="45720" rIns="91440" bIns="45720" numCol="1" anchor="t" anchorCtr="0" compatLnSpc="1">
              <a:prstTxWarp prst="textNoShape">
                <a:avLst/>
              </a:prstTxWarp>
            </a:bodyPr>
            <a:lstStyle/>
            <a:p>
              <a:endParaRPr lang="ru-RU"/>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D904135-DB9C-485B-809F-0F16DA907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46" y="1916832"/>
            <a:ext cx="8375909"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659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D177F3D-769F-4228-807F-4579EF302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412776"/>
            <a:ext cx="8305089"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775003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1691</Words>
  <Application>Microsoft Office PowerPoint</Application>
  <PresentationFormat>Экран (4:3)</PresentationFormat>
  <Paragraphs>234</Paragraphs>
  <Slides>26</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1</vt:i4>
      </vt:variant>
      <vt:variant>
        <vt:lpstr>Внедренные серверы OLE</vt:lpstr>
      </vt:variant>
      <vt:variant>
        <vt:i4>1</vt:i4>
      </vt:variant>
      <vt:variant>
        <vt:lpstr>Заголовки слайдов</vt:lpstr>
      </vt:variant>
      <vt:variant>
        <vt:i4>26</vt:i4>
      </vt:variant>
    </vt:vector>
  </HeadingPairs>
  <TitlesOfParts>
    <vt:vector size="34" baseType="lpstr">
      <vt:lpstr>Arial Unicode MS</vt:lpstr>
      <vt:lpstr>Arial</vt:lpstr>
      <vt:lpstr>Arial CYR</vt:lpstr>
      <vt:lpstr>Calibri</vt:lpstr>
      <vt:lpstr>Courier New</vt:lpstr>
      <vt:lpstr>Times New Roman</vt:lpstr>
      <vt:lpstr>Тема Office</vt:lpstr>
      <vt:lpstr>Документ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SHIMAN</dc:creator>
  <cp:lastModifiedBy>admin</cp:lastModifiedBy>
  <cp:revision>16</cp:revision>
  <dcterms:created xsi:type="dcterms:W3CDTF">2010-12-17T06:47:25Z</dcterms:created>
  <dcterms:modified xsi:type="dcterms:W3CDTF">2021-12-01T06:57:05Z</dcterms:modified>
</cp:coreProperties>
</file>