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9" r:id="rId4"/>
    <p:sldId id="283" r:id="rId5"/>
    <p:sldId id="284" r:id="rId6"/>
    <p:sldId id="285" r:id="rId7"/>
    <p:sldId id="258" r:id="rId8"/>
    <p:sldId id="261" r:id="rId9"/>
    <p:sldId id="274" r:id="rId10"/>
    <p:sldId id="275" r:id="rId11"/>
    <p:sldId id="276" r:id="rId12"/>
    <p:sldId id="280" r:id="rId13"/>
    <p:sldId id="281" r:id="rId14"/>
    <p:sldId id="260" r:id="rId15"/>
    <p:sldId id="279" r:id="rId16"/>
    <p:sldId id="265" r:id="rId17"/>
    <p:sldId id="264" r:id="rId18"/>
    <p:sldId id="267" r:id="rId19"/>
    <p:sldId id="28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DF"/>
    <a:srgbClr val="E6998A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19" autoAdjust="0"/>
    <p:restoredTop sz="94660" autoAdjust="0"/>
  </p:normalViewPr>
  <p:slideViewPr>
    <p:cSldViewPr snapToGrid="0">
      <p:cViewPr varScale="1">
        <p:scale>
          <a:sx n="89" d="100"/>
          <a:sy n="89" d="100"/>
        </p:scale>
        <p:origin x="581" y="14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50FE28A-2A43-4F2C-5541-1F9BC5FE9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F49CD2-C147-9621-7E13-66F2233502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A4FE0-25A0-4EEC-B50E-9CC56EEE1C4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9A4EC9-AE2D-DEC5-A523-621C5A6693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0C19C0-66C3-5598-6BF5-ACFF2D426B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717EC-7E79-4E96-B23F-D3E9A81039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94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F2166-E5DB-4FA1-877A-B606026CD4BB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0513A-3923-4F22-A411-32DA4BD57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18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1CEEF-B9DB-483B-8C29-2114D7074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2C5D26-47E8-441B-88D2-809DE3EB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E5AA01-3DF6-4B95-8062-112916120C5F}"/>
              </a:ext>
            </a:extLst>
          </p:cNvPr>
          <p:cNvSpPr/>
          <p:nvPr userDrawn="1"/>
        </p:nvSpPr>
        <p:spPr>
          <a:xfrm>
            <a:off x="397565" y="0"/>
            <a:ext cx="11794435" cy="276225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7E1187-DEA9-4806-A18D-38DEB5E5B6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891" y="5781326"/>
            <a:ext cx="778408" cy="86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0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C8A5A-2B3C-4AF7-8B08-8166EDDB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26D7CC-605B-43B4-8F90-303255B0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50CB34E-5A4F-4272-8E95-BDE3269FE740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7CBD69-6CB0-4C88-8CB4-F3590EEA76D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5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59321E-6117-43C3-8A26-0398E54C7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CA0FCBD-C49D-472D-AC20-B9407EE38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5FA3063-4796-48E0-AEE2-0270AA363084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EB71E1-B704-4F58-BA83-257631E49D30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AB1A9-6F1B-40FE-9971-DA547AE0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0E2E88-6BAE-44AC-9370-683D6FDC1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9D22992-DF1A-41B2-9EB0-9B7B314EA2CD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4CC600-D317-44DF-8032-F5BB175C72AE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32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BD833-608A-4F83-AFFF-0EA20B50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DD47C13-4E6E-4AAD-991C-A2AA24A4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2DC46D8-FF8B-4492-84A5-58880BCF50CC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F422F-7203-4689-8883-677C04CDD63E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0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859CB-4547-4313-B8EB-E53885DC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58EAB0-57AC-497E-88A3-9E1BA29D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19E2859-2650-4025-A84A-8F8FDD6EE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6CE111B-F25F-4CD3-9EE8-15B855421409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E9D8E9-F8CA-40FB-AA80-77C7A0ED0A2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75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C10F2-9538-4461-BE4D-A33DE32D6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71C871-C248-4CC5-B83A-48FE1ABFD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978837-E43E-4914-B699-EFFA3F8B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59A0190-774B-4633-A58C-4B4109530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8A6506-F1FE-41C4-8355-CD1576583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442FC8A-1972-47B1-AEE9-7D79C1F550F4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0C261-539F-44D6-8495-1AD6FE34B68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86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69D0A7-BF3D-4C3D-BA1E-7B5CDB796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4766A9D-FC84-497E-A936-925FBB6E1286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E5FA06-EA1B-4279-B325-157DE1DDB9FB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893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D1A7B36-659E-4F26-878D-896600D634C1}"/>
              </a:ext>
            </a:extLst>
          </p:cNvPr>
          <p:cNvSpPr/>
          <p:nvPr userDrawn="1"/>
        </p:nvSpPr>
        <p:spPr>
          <a:xfrm>
            <a:off x="390525" y="6481762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20FA92-89E4-4D69-AA25-2701ABBC6AB6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64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37F86-D705-4396-AC63-53C47E5C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BF9E5-0427-41F0-A9BF-5E53C06B4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E2C928-01C8-489E-9522-F911B584C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BD140B-A131-4AD2-94D2-0104EAB7A6F1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9B27A-2004-49E9-B40A-F1826025FE57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339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E8EF1-B8DD-4C23-89D1-F5CC40DA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33492B8-8976-416C-BD79-E57D925D6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E9A3F2-50ED-40FD-9C29-C805DAE76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A3B2D1F-A0B8-4ABD-B317-56B25CF2E8A3}"/>
              </a:ext>
            </a:extLst>
          </p:cNvPr>
          <p:cNvSpPr/>
          <p:nvPr userDrawn="1"/>
        </p:nvSpPr>
        <p:spPr>
          <a:xfrm>
            <a:off x="390525" y="6492875"/>
            <a:ext cx="11801475" cy="3651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ПОИТ ФИТ БГТУ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209A8-BD19-4E82-A6C6-3C4D863EE729}"/>
              </a:ext>
            </a:extLst>
          </p:cNvPr>
          <p:cNvSpPr txBox="1"/>
          <p:nvPr userDrawn="1"/>
        </p:nvSpPr>
        <p:spPr>
          <a:xfrm>
            <a:off x="11734824" y="6492875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0EC5AF0D-4B2A-48D5-8277-6E787D223DEC}" type="slidenum">
              <a:rPr lang="ru-RU" smtClean="0">
                <a:solidFill>
                  <a:schemeClr val="bg1"/>
                </a:solidFill>
              </a:rPr>
              <a:t>‹#›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B1CD0-EBDA-4692-AF6C-FBF13493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2ECBAC-1334-4ED6-9EF3-ED02C353E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CDF42DA-0588-4867-9B36-C0F425D68C3B}"/>
              </a:ext>
            </a:extLst>
          </p:cNvPr>
          <p:cNvSpPr/>
          <p:nvPr userDrawn="1"/>
        </p:nvSpPr>
        <p:spPr>
          <a:xfrm>
            <a:off x="397565" y="0"/>
            <a:ext cx="11794435" cy="276225"/>
          </a:xfrm>
          <a:prstGeom prst="rect">
            <a:avLst/>
          </a:prstGeom>
          <a:solidFill>
            <a:srgbClr val="FF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2729DA3E-EF10-4AF8-B246-5F86234C2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3925" y="6513637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BFC4AD15-96C2-4893-9B51-3D3F641561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741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763F72-9CA6-4F88-9B10-C1FEBAC3AE5F}"/>
              </a:ext>
            </a:extLst>
          </p:cNvPr>
          <p:cNvSpPr txBox="1">
            <a:spLocks/>
          </p:cNvSpPr>
          <p:nvPr/>
        </p:nvSpPr>
        <p:spPr>
          <a:xfrm>
            <a:off x="-1" y="172078"/>
            <a:ext cx="12191999" cy="594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«Веб-приложение 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раздельного сбора бытовых отходов»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Трубач Дмитрий Сергеевич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Руководитель:  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Мущук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Артур Николаевич				     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D6DEEC-FDFD-4209-8B3F-0FC77481E005}"/>
              </a:ext>
            </a:extLst>
          </p:cNvPr>
          <p:cNvSpPr/>
          <p:nvPr/>
        </p:nvSpPr>
        <p:spPr bwMode="gray">
          <a:xfrm>
            <a:off x="0" y="5850294"/>
            <a:ext cx="12191999" cy="100929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</a:t>
            </a:r>
            <a:r>
              <a:rPr lang="ru-RU" sz="2000" kern="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8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64" y="757646"/>
            <a:ext cx="11206872" cy="5673634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1505165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развертывания приложения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24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1801257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последовательности добавления вторсырья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057878"/>
            <a:ext cx="10249988" cy="535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6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57" y="653143"/>
            <a:ext cx="10502708" cy="5703287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1801257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Блок-схема алгоритма сдачи вторсырья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84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83" y="1175658"/>
            <a:ext cx="9830835" cy="5225144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1801257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Блок-схема алгоритма просмотра скидок и открытия </a:t>
            </a:r>
            <a:r>
              <a:rPr lang="ru-RU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промокодов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79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2662263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веб-приложения.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Используемые технологии и средства разработки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7051" y="1685678"/>
            <a:ext cx="1166077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Node.js </a:t>
            </a:r>
            <a:r>
              <a:rPr lang="en-US" sz="2000" dirty="0" smtClean="0"/>
              <a:t>22</a:t>
            </a:r>
            <a:r>
              <a:rPr lang="ru-RU" sz="2000" dirty="0" smtClean="0"/>
              <a:t>.</a:t>
            </a:r>
            <a:r>
              <a:rPr lang="en-US" sz="2000" dirty="0" smtClean="0"/>
              <a:t>11</a:t>
            </a:r>
            <a:r>
              <a:rPr lang="ru-RU" sz="2000" dirty="0" smtClean="0"/>
              <a:t>.</a:t>
            </a:r>
            <a:r>
              <a:rPr lang="en-US" sz="2000" dirty="0" smtClean="0"/>
              <a:t>1</a:t>
            </a:r>
            <a:r>
              <a:rPr lang="ru-RU" sz="2000" dirty="0" smtClean="0"/>
              <a:t> </a:t>
            </a:r>
            <a:r>
              <a:rPr lang="ru-RU" sz="2000" dirty="0"/>
              <a:t>– асинхронная событийно-ориентированная среда выполнения для серверной части 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Express.js </a:t>
            </a:r>
            <a:r>
              <a:rPr lang="ru-RU" sz="2000" dirty="0" smtClean="0"/>
              <a:t>4.</a:t>
            </a:r>
            <a:r>
              <a:rPr lang="en-US" sz="2000" dirty="0" smtClean="0"/>
              <a:t>21</a:t>
            </a:r>
            <a:r>
              <a:rPr lang="ru-RU" sz="2000" dirty="0" smtClean="0"/>
              <a:t>.2 </a:t>
            </a:r>
            <a:r>
              <a:rPr lang="ru-RU" sz="2000" dirty="0"/>
              <a:t>– </a:t>
            </a:r>
            <a:r>
              <a:rPr lang="ru-RU" sz="2000" dirty="0" err="1"/>
              <a:t>минималистичный</a:t>
            </a:r>
            <a:r>
              <a:rPr lang="ru-RU" sz="2000" dirty="0"/>
              <a:t> веб-</a:t>
            </a:r>
            <a:r>
              <a:rPr lang="ru-RU" sz="2000" dirty="0" err="1"/>
              <a:t>фреймворк</a:t>
            </a:r>
            <a:r>
              <a:rPr lang="ru-RU" sz="2000" dirty="0"/>
              <a:t> для создания </a:t>
            </a:r>
            <a:r>
              <a:rPr lang="ru-RU" sz="2000" dirty="0" err="1"/>
              <a:t>RESTful</a:t>
            </a:r>
            <a:r>
              <a:rPr lang="ru-RU" sz="2000" dirty="0"/>
              <a:t>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React</a:t>
            </a:r>
            <a:r>
              <a:rPr lang="ru-RU" sz="2000" dirty="0"/>
              <a:t> </a:t>
            </a:r>
            <a:r>
              <a:rPr lang="ru-RU" sz="2000" dirty="0" smtClean="0"/>
              <a:t>18.</a:t>
            </a:r>
            <a:r>
              <a:rPr lang="en-US" sz="2000" dirty="0" smtClean="0"/>
              <a:t>3</a:t>
            </a:r>
            <a:r>
              <a:rPr lang="ru-RU" sz="2000" dirty="0" smtClean="0"/>
              <a:t>.</a:t>
            </a:r>
            <a:r>
              <a:rPr lang="en-US" sz="2000" dirty="0" smtClean="0"/>
              <a:t>1</a:t>
            </a:r>
            <a:r>
              <a:rPr lang="ru-RU" sz="2000" dirty="0" smtClean="0"/>
              <a:t> </a:t>
            </a:r>
            <a:r>
              <a:rPr lang="ru-RU" sz="2000" dirty="0"/>
              <a:t>– библиотека для построения клиентских интерфейсов на основе </a:t>
            </a:r>
            <a:r>
              <a:rPr lang="ru-RU" sz="2000" dirty="0" smtClean="0"/>
              <a:t>компонентов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MySQL 8.0.40 </a:t>
            </a:r>
            <a:r>
              <a:rPr lang="ru-RU" sz="2000" dirty="0" smtClean="0"/>
              <a:t>–</a:t>
            </a:r>
            <a:r>
              <a:rPr lang="en-US" sz="2000" dirty="0" smtClean="0"/>
              <a:t> </a:t>
            </a:r>
            <a:r>
              <a:rPr lang="ru-RU" sz="2000" dirty="0">
                <a:cs typeface="Times New Roman" panose="02020603050405020304" pitchFamily="18" charset="0"/>
              </a:rPr>
              <a:t>база данных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ru-RU" sz="2000" dirty="0">
                <a:cs typeface="Times New Roman" panose="02020603050405020304" pitchFamily="18" charset="0"/>
              </a:rPr>
              <a:t>для хранения всей информации </a:t>
            </a:r>
            <a:r>
              <a:rPr lang="ru-RU" sz="2000" dirty="0" smtClean="0">
                <a:cs typeface="Times New Roman" panose="02020603050405020304" pitchFamily="18" charset="0"/>
              </a:rPr>
              <a:t>приложения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Docker</a:t>
            </a:r>
            <a:r>
              <a:rPr lang="ru-RU" sz="2000" dirty="0"/>
              <a:t> </a:t>
            </a:r>
            <a:r>
              <a:rPr lang="ru-RU" sz="2000" dirty="0" smtClean="0"/>
              <a:t>2</a:t>
            </a:r>
            <a:r>
              <a:rPr lang="en-US" sz="2000" dirty="0" smtClean="0"/>
              <a:t>7</a:t>
            </a:r>
            <a:r>
              <a:rPr lang="ru-RU" sz="2000" dirty="0" smtClean="0"/>
              <a:t>.</a:t>
            </a:r>
            <a:r>
              <a:rPr lang="en-US" sz="2000" dirty="0" smtClean="0"/>
              <a:t>3</a:t>
            </a:r>
            <a:r>
              <a:rPr lang="ru-RU" sz="2000" dirty="0" smtClean="0"/>
              <a:t>.</a:t>
            </a:r>
            <a:r>
              <a:rPr lang="en-US" sz="2000" dirty="0" smtClean="0"/>
              <a:t>1</a:t>
            </a:r>
            <a:r>
              <a:rPr lang="ru-RU" sz="2000" dirty="0" smtClean="0"/>
              <a:t> </a:t>
            </a:r>
            <a:r>
              <a:rPr lang="ru-RU" sz="2000" dirty="0"/>
              <a:t>– инструмент контейнеризации для развертывания 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Docker</a:t>
            </a:r>
            <a:r>
              <a:rPr lang="ru-RU" sz="2000" dirty="0"/>
              <a:t> </a:t>
            </a:r>
            <a:r>
              <a:rPr lang="ru-RU" sz="2000" dirty="0" err="1"/>
              <a:t>Compose</a:t>
            </a:r>
            <a:r>
              <a:rPr lang="ru-RU" sz="2000" dirty="0"/>
              <a:t> </a:t>
            </a:r>
            <a:r>
              <a:rPr lang="ru-RU" sz="2000" dirty="0" smtClean="0"/>
              <a:t>2.</a:t>
            </a:r>
            <a:r>
              <a:rPr lang="en-US" sz="2000" dirty="0" smtClean="0"/>
              <a:t>30</a:t>
            </a:r>
            <a:r>
              <a:rPr lang="ru-RU" sz="2000" dirty="0" smtClean="0"/>
              <a:t>.</a:t>
            </a:r>
            <a:r>
              <a:rPr lang="en-US" sz="2000" dirty="0" smtClean="0"/>
              <a:t>3</a:t>
            </a:r>
            <a:r>
              <a:rPr lang="ru-RU" sz="2000" dirty="0" smtClean="0"/>
              <a:t> </a:t>
            </a:r>
            <a:r>
              <a:rPr lang="ru-RU" sz="2000" dirty="0"/>
              <a:t>– утилита для управления </a:t>
            </a:r>
            <a:r>
              <a:rPr lang="ru-RU" sz="2000" dirty="0" err="1"/>
              <a:t>многоконтейнерными</a:t>
            </a:r>
            <a:r>
              <a:rPr lang="ru-RU" sz="2000" dirty="0"/>
              <a:t> приложениями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RTK </a:t>
            </a:r>
            <a:r>
              <a:rPr lang="ru-RU" sz="2000" dirty="0" err="1"/>
              <a:t>Query</a:t>
            </a:r>
            <a:r>
              <a:rPr lang="ru-RU" sz="2000" dirty="0"/>
              <a:t> 1.9.5 – библиотека для работы с API и состоянием в </a:t>
            </a:r>
            <a:r>
              <a:rPr lang="ru-RU" sz="2000" dirty="0" err="1"/>
              <a:t>React</a:t>
            </a:r>
            <a:r>
              <a:rPr lang="ru-RU" sz="2000" dirty="0"/>
              <a:t> на основе </a:t>
            </a:r>
            <a:r>
              <a:rPr lang="ru-RU" sz="2000" dirty="0" err="1"/>
              <a:t>Redux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/>
              <a:t>Axios</a:t>
            </a:r>
            <a:r>
              <a:rPr lang="ru-RU" sz="2000" dirty="0" smtClean="0"/>
              <a:t> 1.</a:t>
            </a:r>
            <a:r>
              <a:rPr lang="en-US" sz="2000" dirty="0" smtClean="0"/>
              <a:t>7</a:t>
            </a:r>
            <a:r>
              <a:rPr lang="ru-RU" sz="2000" dirty="0" smtClean="0"/>
              <a:t>.</a:t>
            </a:r>
            <a:r>
              <a:rPr lang="en-US" sz="2000" dirty="0" smtClean="0"/>
              <a:t>9</a:t>
            </a:r>
            <a:r>
              <a:rPr lang="ru-RU" sz="2000" dirty="0" smtClean="0"/>
              <a:t> </a:t>
            </a:r>
            <a:r>
              <a:rPr lang="ru-RU" sz="2000" dirty="0"/>
              <a:t>– HTTP-клиент для взаимодействия с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 smtClean="0"/>
              <a:t>Tailwind</a:t>
            </a:r>
            <a:r>
              <a:rPr lang="ru-RU" sz="2000" dirty="0" smtClean="0"/>
              <a:t> </a:t>
            </a:r>
            <a:r>
              <a:rPr lang="ru-RU" sz="2000" dirty="0"/>
              <a:t>CSS </a:t>
            </a:r>
            <a:r>
              <a:rPr lang="ru-RU" sz="2000" dirty="0" smtClean="0"/>
              <a:t>3.3.</a:t>
            </a:r>
            <a:r>
              <a:rPr lang="en-US" sz="2000" dirty="0" smtClean="0"/>
              <a:t>1</a:t>
            </a:r>
            <a:r>
              <a:rPr lang="ru-RU" sz="2000" dirty="0" smtClean="0"/>
              <a:t> </a:t>
            </a:r>
            <a:r>
              <a:rPr lang="ru-RU" sz="2000" dirty="0"/>
              <a:t>– утилитарный CSS-</a:t>
            </a:r>
            <a:r>
              <a:rPr lang="ru-RU" sz="2000" dirty="0" err="1"/>
              <a:t>фреймворк</a:t>
            </a:r>
            <a:r>
              <a:rPr lang="ru-RU" sz="2000" dirty="0"/>
              <a:t> для быстрой вёрстки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TensorFlow.js </a:t>
            </a:r>
            <a:r>
              <a:rPr lang="ru-RU" sz="2000" dirty="0" smtClean="0"/>
              <a:t>4.</a:t>
            </a:r>
            <a:r>
              <a:rPr lang="en-US" sz="2000" dirty="0" smtClean="0"/>
              <a:t>2</a:t>
            </a:r>
            <a:r>
              <a:rPr lang="ru-RU" sz="2000" dirty="0" smtClean="0"/>
              <a:t>2.0 </a:t>
            </a:r>
            <a:r>
              <a:rPr lang="ru-RU" sz="2000" dirty="0"/>
              <a:t>– библиотека машинного обучения для </a:t>
            </a:r>
            <a:r>
              <a:rPr lang="ru-RU" sz="2000" dirty="0" smtClean="0"/>
              <a:t>браузера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err="1"/>
              <a:t>Cloudinary</a:t>
            </a:r>
            <a:r>
              <a:rPr lang="ru-RU" sz="2000" dirty="0"/>
              <a:t> 2.5.1 – облачный сервис для хранения и обработки изображений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 err="1"/>
              <a:t>Yandex</a:t>
            </a:r>
            <a:r>
              <a:rPr lang="ru-RU" sz="2000" dirty="0"/>
              <a:t> </a:t>
            </a:r>
            <a:r>
              <a:rPr lang="ru-RU" sz="2000" dirty="0" err="1"/>
              <a:t>Maps</a:t>
            </a:r>
            <a:r>
              <a:rPr lang="ru-RU" sz="2000" dirty="0"/>
              <a:t> API – </a:t>
            </a:r>
            <a:r>
              <a:rPr lang="ru-RU" sz="2000" dirty="0" err="1"/>
              <a:t>JavaScript</a:t>
            </a:r>
            <a:r>
              <a:rPr lang="ru-RU" sz="2000" dirty="0"/>
              <a:t>-библиотека для интеграции интерактивных карт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SMTP </a:t>
            </a:r>
            <a:r>
              <a:rPr lang="ru-RU" sz="2000" dirty="0" err="1"/>
              <a:t>Yandex</a:t>
            </a:r>
            <a:r>
              <a:rPr lang="ru-RU" sz="2000" dirty="0"/>
              <a:t> – почтовый сервер для отправки уведомлений и рассылок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3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E879471-098E-9588-B9F8-EB0C47076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424622"/>
              </p:ext>
            </p:extLst>
          </p:nvPr>
        </p:nvGraphicFramePr>
        <p:xfrm>
          <a:off x="1258457" y="908114"/>
          <a:ext cx="9675087" cy="475245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53395">
                  <a:extLst>
                    <a:ext uri="{9D8B030D-6E8A-4147-A177-3AD203B41FA5}">
                      <a16:colId xmlns:a16="http://schemas.microsoft.com/office/drawing/2014/main" val="1660814239"/>
                    </a:ext>
                  </a:extLst>
                </a:gridCol>
                <a:gridCol w="3321692">
                  <a:extLst>
                    <a:ext uri="{9D8B030D-6E8A-4147-A177-3AD203B41FA5}">
                      <a16:colId xmlns:a16="http://schemas.microsoft.com/office/drawing/2014/main" val="53829633"/>
                    </a:ext>
                  </a:extLst>
                </a:gridCol>
              </a:tblGrid>
              <a:tr h="573861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 smtClean="0">
                          <a:solidFill>
                            <a:schemeClr val="tx1"/>
                          </a:solidFill>
                        </a:rPr>
                        <a:t>Позитивное тестирование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46801"/>
                  </a:ext>
                </a:extLst>
              </a:tr>
              <a:tr h="529719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страниц авторизации и регистрации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19044"/>
                  </a:ext>
                </a:extLst>
              </a:tr>
              <a:tr h="529719">
                <a:tc>
                  <a:txBody>
                    <a:bodyPr/>
                    <a:lstStyle/>
                    <a:p>
                      <a:r>
                        <a:rPr lang="ru-RU"/>
                        <a:t>Тестирование страниц пользователя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9599561"/>
                  </a:ext>
                </a:extLst>
              </a:tr>
              <a:tr h="529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Тестирование страниц администратора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4579012"/>
                  </a:ext>
                </a:extLst>
              </a:tr>
              <a:tr h="468480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страниц </a:t>
                      </a:r>
                      <a:r>
                        <a:rPr lang="ru-RU" dirty="0" smtClean="0"/>
                        <a:t>сдачи вторсырья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7456246"/>
                  </a:ext>
                </a:extLst>
              </a:tr>
              <a:tr h="52971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 smtClean="0">
                          <a:solidFill>
                            <a:schemeClr val="tx1"/>
                          </a:solidFill>
                        </a:rPr>
                        <a:t>Негативное тестирование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2564023"/>
                  </a:ext>
                </a:extLst>
              </a:tr>
              <a:tr h="529719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страниц авторизации и регистрации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3445653"/>
                  </a:ext>
                </a:extLst>
              </a:tr>
              <a:tr h="529719">
                <a:tc>
                  <a:txBody>
                    <a:bodyPr/>
                    <a:lstStyle/>
                    <a:p>
                      <a:r>
                        <a:rPr lang="ru-RU" dirty="0"/>
                        <a:t>Тестирование страниц пользователя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6023739"/>
                  </a:ext>
                </a:extLst>
              </a:tr>
              <a:tr h="5318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Тестирование страниц администратора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Успешно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7880594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1801257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Тестирование веб-приложения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69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1801257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Таблица технико-экономических показателей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08086"/>
              </p:ext>
            </p:extLst>
          </p:nvPr>
        </p:nvGraphicFramePr>
        <p:xfrm>
          <a:off x="401256" y="591408"/>
          <a:ext cx="11389488" cy="584508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842138">
                  <a:extLst>
                    <a:ext uri="{9D8B030D-6E8A-4147-A177-3AD203B41FA5}">
                      <a16:colId xmlns:a16="http://schemas.microsoft.com/office/drawing/2014/main" val="190534484"/>
                    </a:ext>
                  </a:extLst>
                </a:gridCol>
                <a:gridCol w="3547350">
                  <a:extLst>
                    <a:ext uri="{9D8B030D-6E8A-4147-A177-3AD203B41FA5}">
                      <a16:colId xmlns:a16="http://schemas.microsoft.com/office/drawing/2014/main" val="993654411"/>
                    </a:ext>
                  </a:extLst>
                </a:gridCol>
              </a:tblGrid>
              <a:tr h="344420"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Наименование показателя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Значение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2052459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Время разработки, ч.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720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4277273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Основная заработная плата, руб.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10</a:t>
                      </a:r>
                      <a:r>
                        <a:rPr lang="ru-RU" sz="2000" baseline="0" dirty="0" smtClean="0">
                          <a:effectLst/>
                        </a:rPr>
                        <a:t>112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982288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Дополнительная заработная плата, руб.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1</a:t>
                      </a:r>
                      <a:r>
                        <a:rPr lang="ru-RU" sz="2000" baseline="0" dirty="0" smtClean="0">
                          <a:effectLst/>
                        </a:rPr>
                        <a:t>011,20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5894906"/>
                  </a:ext>
                </a:extLst>
              </a:tr>
              <a:tr h="334361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Отчисления в Фонд социальной защиты населения, руб.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3781,89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1574807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Отчисления в БРУСП «</a:t>
                      </a:r>
                      <a:r>
                        <a:rPr lang="ru-RU" sz="2000" dirty="0" err="1">
                          <a:effectLst/>
                        </a:rPr>
                        <a:t>Белгосстрах</a:t>
                      </a:r>
                      <a:r>
                        <a:rPr lang="ru-RU" sz="2000" dirty="0">
                          <a:effectLst/>
                        </a:rPr>
                        <a:t>», руб.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66,74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689085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Прочие прямые затраты, руб.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2022,40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1149760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Накладные расходы, руб.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5561,60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92553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Себестоимость разработки программного средства, </a:t>
                      </a:r>
                      <a:r>
                        <a:rPr lang="ru-RU" sz="2000" dirty="0" err="1" smtClean="0">
                          <a:effectLst/>
                        </a:rPr>
                        <a:t>руб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22555,83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8478237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Расходы на реализация, </a:t>
                      </a:r>
                      <a:r>
                        <a:rPr lang="ru-RU" sz="2000" dirty="0">
                          <a:effectLst/>
                        </a:rPr>
                        <a:t>руб.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2255,58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7110427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Полная себестоимость, руб.</a:t>
                      </a:r>
                      <a:endParaRPr lang="en-US" sz="20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spc="-30" dirty="0" smtClean="0">
                          <a:effectLst/>
                        </a:rPr>
                        <a:t>24811,41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3761228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Прибыль от реализации программного средства, </a:t>
                      </a:r>
                      <a:r>
                        <a:rPr lang="ru-RU" sz="2000" dirty="0">
                          <a:effectLst/>
                        </a:rPr>
                        <a:t>руб.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4962,28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078668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Чистая прибыль, руб.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3969,82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6825331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Цена разработки без налогов, руб.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29773,69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62372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НДС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5954,74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830977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Планируемая</a:t>
                      </a:r>
                      <a:r>
                        <a:rPr lang="ru-RU" sz="2000" baseline="0" dirty="0" smtClean="0">
                          <a:effectLst/>
                        </a:rPr>
                        <a:t> отпускная цена с НДС, руб.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35728,43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970774"/>
                  </a:ext>
                </a:extLst>
              </a:tr>
              <a:tr h="344420">
                <a:tc>
                  <a:txBody>
                    <a:bodyPr/>
                    <a:lstStyle/>
                    <a:p>
                      <a:pPr indent="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Рентабельность, %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16,00</a:t>
                      </a:r>
                      <a:endParaRPr lang="en-US" sz="20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93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93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40DDE4-985F-4C4A-AED0-0633ED74E098}"/>
              </a:ext>
            </a:extLst>
          </p:cNvPr>
          <p:cNvSpPr/>
          <p:nvPr/>
        </p:nvSpPr>
        <p:spPr>
          <a:xfrm>
            <a:off x="1870364" y="2379482"/>
            <a:ext cx="7275224" cy="18866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STOP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! </a:t>
            </a:r>
          </a:p>
          <a:p>
            <a:pPr lv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line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демонстрация проекта ~ </a:t>
            </a:r>
            <a:r>
              <a:rPr lang="ru-R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2-3 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мин.</a:t>
            </a:r>
            <a:endParaRPr lang="en-US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(подготовить </a:t>
            </a:r>
            <a:r>
              <a:rPr lang="ru-RU" sz="2800" dirty="0" smtClean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видеоролик</a:t>
            </a:r>
            <a:r>
              <a:rPr lang="ru-RU" sz="2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1801257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Демонстрация проекта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5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CD58E1-27C8-41AE-BFBB-27CFF5E5C78D}"/>
              </a:ext>
            </a:extLst>
          </p:cNvPr>
          <p:cNvSpPr txBox="1"/>
          <p:nvPr/>
        </p:nvSpPr>
        <p:spPr>
          <a:xfrm>
            <a:off x="623789" y="709555"/>
            <a:ext cx="111501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 smtClean="0"/>
              <a:t>	</a:t>
            </a:r>
            <a:r>
              <a:rPr lang="ru-RU" sz="2400" dirty="0" smtClean="0"/>
              <a:t>В </a:t>
            </a:r>
            <a:r>
              <a:rPr lang="ru-RU" sz="2400" dirty="0"/>
              <a:t>ходе выполнения дипломного проекта было разработано веб-приложение для </a:t>
            </a:r>
            <a:r>
              <a:rPr lang="ru-RU" sz="2400" dirty="0" smtClean="0"/>
              <a:t>раздельного сбора бытовых отходов и </a:t>
            </a:r>
            <a:r>
              <a:rPr lang="ru-RU" sz="2400" dirty="0"/>
              <a:t>выполнены следующие задачи:</a:t>
            </a:r>
          </a:p>
          <a:p>
            <a:pPr marL="566928"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п</a:t>
            </a:r>
            <a:r>
              <a:rPr lang="ru-RU" sz="2400" dirty="0" smtClean="0"/>
              <a:t>роизведен а</a:t>
            </a:r>
            <a:r>
              <a:rPr lang="ru-RU" sz="2400" dirty="0" smtClean="0"/>
              <a:t>нализ существующих решений; </a:t>
            </a:r>
            <a:endParaRPr lang="ru-RU" sz="2400" dirty="0"/>
          </a:p>
          <a:p>
            <a:pPr marL="566928"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спроектированы составляющие приложения; </a:t>
            </a:r>
          </a:p>
          <a:p>
            <a:pPr marL="566928"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р</a:t>
            </a:r>
            <a:r>
              <a:rPr lang="ru-RU" sz="2400" dirty="0" smtClean="0"/>
              <a:t>азработана клиентская и серверная части приложения;</a:t>
            </a:r>
            <a:endParaRPr lang="ru-RU" sz="2400" dirty="0"/>
          </a:p>
          <a:p>
            <a:pPr marL="566928"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протестирован функционал </a:t>
            </a:r>
            <a:r>
              <a:rPr lang="ru-RU" sz="2400" dirty="0" smtClean="0"/>
              <a:t>приложения;</a:t>
            </a:r>
            <a:endParaRPr lang="ru-RU" sz="2400" dirty="0"/>
          </a:p>
          <a:p>
            <a:pPr marL="566928" indent="-457200" algn="just">
              <a:buFont typeface="Arial" panose="020B0604020202020204" pitchFamily="34" charset="0"/>
              <a:buChar char="•"/>
            </a:pPr>
            <a:r>
              <a:rPr lang="ru-RU" sz="2400" dirty="0"/>
              <a:t>составлено руководство пользователя </a:t>
            </a:r>
            <a:r>
              <a:rPr lang="ru-RU" sz="2400" dirty="0" smtClean="0"/>
              <a:t>и технико-экономическое обоснование для </a:t>
            </a:r>
            <a:r>
              <a:rPr lang="ru-RU" sz="2400" dirty="0"/>
              <a:t>приложения. </a:t>
            </a:r>
          </a:p>
          <a:p>
            <a:pPr marL="109728" algn="just"/>
            <a:r>
              <a:rPr lang="ru-RU" sz="2400" dirty="0">
                <a:cs typeface="Times New Roman" panose="02020603050405020304" pitchFamily="18" charset="0"/>
              </a:rPr>
              <a:t>	Разработанный проект, поддерживает работу 3 пользовательских ролей, включает в себя 12 таблиц базы данных. </a:t>
            </a:r>
            <a:r>
              <a:rPr lang="ru-RU" sz="2400" dirty="0" smtClean="0">
                <a:cs typeface="Times New Roman" panose="02020603050405020304" pitchFamily="18" charset="0"/>
              </a:rPr>
              <a:t>Было произведено тестирование на 29 функциональных тест-кейсов, покрытие составило 100%. Авторский </a:t>
            </a:r>
            <a:r>
              <a:rPr lang="ru-RU" sz="2400" dirty="0" smtClean="0">
                <a:cs typeface="Times New Roman" panose="02020603050405020304" pitchFamily="18" charset="0"/>
              </a:rPr>
              <a:t>объем кода составляет примерно 11 000 строк. </a:t>
            </a:r>
          </a:p>
          <a:p>
            <a:pPr marL="109728" algn="just"/>
            <a:r>
              <a:rPr lang="ru-RU" sz="2400" dirty="0"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cs typeface="Times New Roman" panose="02020603050405020304" pitchFamily="18" charset="0"/>
              </a:rPr>
              <a:t>Веб-приложение </a:t>
            </a:r>
            <a:r>
              <a:rPr lang="ru-RU" sz="2400" dirty="0">
                <a:cs typeface="Times New Roman" panose="02020603050405020304" pitchFamily="18" charset="0"/>
              </a:rPr>
              <a:t>поддерживает архитектуру, которая позволяет в дальнейшем быстро и безопасно расширить функционал. 	</a:t>
            </a:r>
            <a:endParaRPr lang="en-US" sz="24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1801257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763F72-9CA6-4F88-9B10-C1FEBAC3AE5F}"/>
              </a:ext>
            </a:extLst>
          </p:cNvPr>
          <p:cNvSpPr txBox="1">
            <a:spLocks/>
          </p:cNvSpPr>
          <p:nvPr/>
        </p:nvSpPr>
        <p:spPr>
          <a:xfrm>
            <a:off x="-1" y="172078"/>
            <a:ext cx="12191999" cy="5944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«Веб-приложение для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раздельного сбора бытовых отходов»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Трубач Дмитрий Сергеевич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Руководитель:    асс.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Мущук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Артур Николаевич				     	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D6DEEC-FDFD-4209-8B3F-0FC77481E005}"/>
              </a:ext>
            </a:extLst>
          </p:cNvPr>
          <p:cNvSpPr/>
          <p:nvPr/>
        </p:nvSpPr>
        <p:spPr bwMode="gray">
          <a:xfrm>
            <a:off x="0" y="5850294"/>
            <a:ext cx="12191999" cy="100929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</a:t>
            </a:r>
            <a:r>
              <a:rPr lang="ru-RU" sz="2000" kern="0" dirty="0"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6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57051" y="8709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F7B502-1878-40FB-94F3-878743C7D2B2}"/>
              </a:ext>
            </a:extLst>
          </p:cNvPr>
          <p:cNvSpPr txBox="1">
            <a:spLocks/>
          </p:cNvSpPr>
          <p:nvPr/>
        </p:nvSpPr>
        <p:spPr>
          <a:xfrm>
            <a:off x="390744" y="1068968"/>
            <a:ext cx="11410512" cy="1952906"/>
          </a:xfrm>
          <a:prstGeom prst="rect">
            <a:avLst/>
          </a:prstGeom>
        </p:spPr>
        <p:txBody>
          <a:bodyPr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cs typeface="Arial" panose="020B0604020202020204" pitchFamily="34" charset="0"/>
              </a:rPr>
              <a:t>	</a:t>
            </a:r>
            <a:r>
              <a:rPr lang="ru-RU" sz="2800" dirty="0" smtClean="0"/>
              <a:t>В </a:t>
            </a:r>
            <a:r>
              <a:rPr lang="ru-RU" sz="2800" dirty="0"/>
              <a:t>современном мире, на фоне роста экологической осознанности, все больше людей стремятся внести свой вклад в сохранение природы. 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2800" dirty="0" smtClean="0"/>
              <a:t>	Одновременно </a:t>
            </a:r>
            <a:r>
              <a:rPr lang="ru-RU" sz="2800" dirty="0"/>
              <a:t>с этим ощущается явный дефицит доступных и эффективных цифровых решений, способных мотивировать, обучать и поддерживать пользователей на пути к осознанному потреблению. Для тех, кто только начинает разделять отходы, процесс часто кажется сложным из-за нехватки информации, понятных инструкций и удобных сервисов. Это делает необходимым создание технологичных решений, которые упростят сортировку, повысят </a:t>
            </a:r>
            <a:r>
              <a:rPr lang="ru-RU" sz="2800" dirty="0" err="1"/>
              <a:t>вовлечённость</a:t>
            </a:r>
            <a:r>
              <a:rPr lang="ru-RU" sz="2800" dirty="0"/>
              <a:t> и помогут каждому сделать свой вклад в заботу о планете.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375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6A1B277-8B01-4267-9ED1-3532733E75DE}"/>
              </a:ext>
            </a:extLst>
          </p:cNvPr>
          <p:cNvSpPr txBox="1">
            <a:spLocks/>
          </p:cNvSpPr>
          <p:nvPr/>
        </p:nvSpPr>
        <p:spPr>
          <a:xfrm>
            <a:off x="357051" y="1987412"/>
            <a:ext cx="10518338" cy="1325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5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600" b="1" dirty="0">
                <a:latin typeface="Arial" panose="020B0604020202020204" pitchFamily="34" charset="0"/>
                <a:cs typeface="Arial" panose="020B0604020202020204" pitchFamily="34" charset="0"/>
              </a:rPr>
              <a:t>Задачи дипломного проекта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73A3AA1D-D232-4DB5-977C-47175BCFFEA6}"/>
              </a:ext>
            </a:extLst>
          </p:cNvPr>
          <p:cNvSpPr txBox="1">
            <a:spLocks/>
          </p:cNvSpPr>
          <p:nvPr/>
        </p:nvSpPr>
        <p:spPr>
          <a:xfrm>
            <a:off x="390744" y="3149556"/>
            <a:ext cx="11545200" cy="525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6928" indent="-457200" algn="just"/>
            <a:r>
              <a:rPr lang="ru-RU" sz="2400" dirty="0"/>
              <a:t>п</a:t>
            </a:r>
            <a:r>
              <a:rPr lang="ru-RU" sz="2400" dirty="0" smtClean="0"/>
              <a:t>ровести анализ аналогичных решений</a:t>
            </a:r>
            <a:r>
              <a:rPr lang="ru-RU" sz="2400" dirty="0" smtClean="0"/>
              <a:t>; </a:t>
            </a:r>
            <a:endParaRPr lang="ru-RU" sz="2400" dirty="0"/>
          </a:p>
          <a:p>
            <a:pPr marL="566928" indent="-457200" algn="just"/>
            <a:r>
              <a:rPr lang="ru-RU" sz="2400" dirty="0"/>
              <a:t>спроектировать составляющие приложения; </a:t>
            </a:r>
          </a:p>
          <a:p>
            <a:pPr marL="566928" indent="-457200" algn="just"/>
            <a:r>
              <a:rPr lang="ru-RU" sz="2400" dirty="0"/>
              <a:t>р</a:t>
            </a:r>
            <a:r>
              <a:rPr lang="ru-RU" sz="2400" dirty="0" smtClean="0"/>
              <a:t>еализовать клиентскую и серверную части </a:t>
            </a:r>
            <a:r>
              <a:rPr lang="ru-RU" sz="2400" dirty="0" smtClean="0"/>
              <a:t>согласно </a:t>
            </a:r>
            <a:r>
              <a:rPr lang="ru-RU" sz="2400" dirty="0"/>
              <a:t>требованиям;</a:t>
            </a:r>
          </a:p>
          <a:p>
            <a:pPr marL="566928" indent="-457200" algn="just"/>
            <a:r>
              <a:rPr lang="ru-RU" sz="2400" dirty="0"/>
              <a:t>протестировать функционал </a:t>
            </a:r>
            <a:r>
              <a:rPr lang="ru-RU" sz="2400" dirty="0" smtClean="0"/>
              <a:t>приложения;</a:t>
            </a:r>
            <a:endParaRPr lang="ru-RU" sz="2400" dirty="0"/>
          </a:p>
          <a:p>
            <a:pPr marL="566928" indent="-457200" algn="just"/>
            <a:r>
              <a:rPr lang="ru-RU" sz="2400" dirty="0"/>
              <a:t>составить руководство </a:t>
            </a:r>
            <a:r>
              <a:rPr lang="ru-RU" sz="2400" dirty="0" smtClean="0"/>
              <a:t>пользования</a:t>
            </a:r>
            <a:r>
              <a:rPr lang="en-US" sz="2400" dirty="0" smtClean="0"/>
              <a:t>;</a:t>
            </a:r>
          </a:p>
          <a:p>
            <a:pPr marL="566928" indent="-457200" algn="just"/>
            <a:r>
              <a:rPr lang="ru-RU" sz="2400" dirty="0">
                <a:solidFill>
                  <a:srgbClr val="000000"/>
                </a:solidFill>
                <a:ea typeface="Calibri" panose="020F0502020204030204" pitchFamily="34" charset="0"/>
              </a:rPr>
              <a:t>провести технико-экономическое обоснование проекта</a:t>
            </a:r>
            <a:r>
              <a:rPr lang="ru-RU" sz="2400" dirty="0" smtClean="0">
                <a:solidFill>
                  <a:srgbClr val="000000"/>
                </a:solidFill>
                <a:ea typeface="Calibri" panose="020F0502020204030204" pitchFamily="34" charset="0"/>
              </a:rPr>
              <a:t>.</a:t>
            </a:r>
            <a:r>
              <a:rPr lang="ru-RU" sz="2400" dirty="0" smtClean="0"/>
              <a:t> </a:t>
            </a:r>
            <a:endParaRPr lang="ru-RU" sz="2400" dirty="0"/>
          </a:p>
          <a:p>
            <a:endParaRPr lang="en-US" sz="2400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90744" y="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дипломного проекта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D4F7B502-1878-40FB-94F3-878743C7D2B2}"/>
              </a:ext>
            </a:extLst>
          </p:cNvPr>
          <p:cNvSpPr txBox="1">
            <a:spLocks/>
          </p:cNvSpPr>
          <p:nvPr/>
        </p:nvSpPr>
        <p:spPr>
          <a:xfrm>
            <a:off x="390744" y="1103803"/>
            <a:ext cx="11410512" cy="1546544"/>
          </a:xfrm>
          <a:prstGeom prst="rect">
            <a:avLst/>
          </a:prstGeom>
        </p:spPr>
        <p:txBody>
          <a:bodyPr>
            <a:noAutofit/>
          </a:bodyPr>
          <a:lstStyle>
            <a:lvl1pPr marL="228646" indent="-228646" algn="l" defTabSz="914583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93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229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520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811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103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394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686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977" indent="-228646" algn="l" defTabSz="914583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 algn="just">
              <a:buNone/>
            </a:pPr>
            <a:r>
              <a:rPr lang="ru-RU" sz="2400" dirty="0"/>
              <a:t>	Целью данной работы является разработка веб-приложения для организации раздельного сбора бытовых отходов, которое предоставит пользователям удобный функционал для сдачи вторсырья, а администраторам для управления системой.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122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</a:p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Зеленая карта</a:t>
            </a:r>
            <a:endParaRPr lang="ru-RU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98" y="1325870"/>
            <a:ext cx="9899805" cy="47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</a:p>
          <a:p>
            <a:r>
              <a:rPr lang="en-US" sz="4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rsbor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13" y="1132115"/>
            <a:ext cx="10389574" cy="478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8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sz="4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target99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35" y="1325870"/>
            <a:ext cx="10453531" cy="480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8E879471-098E-9588-B9F8-EB0C47076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53404"/>
              </p:ext>
            </p:extLst>
          </p:nvPr>
        </p:nvGraphicFramePr>
        <p:xfrm>
          <a:off x="923110" y="1140823"/>
          <a:ext cx="10345781" cy="46503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302040">
                  <a:extLst>
                    <a:ext uri="{9D8B030D-6E8A-4147-A177-3AD203B41FA5}">
                      <a16:colId xmlns:a16="http://schemas.microsoft.com/office/drawing/2014/main" val="1660814239"/>
                    </a:ext>
                  </a:extLst>
                </a:gridCol>
                <a:gridCol w="2906692">
                  <a:extLst>
                    <a:ext uri="{9D8B030D-6E8A-4147-A177-3AD203B41FA5}">
                      <a16:colId xmlns:a16="http://schemas.microsoft.com/office/drawing/2014/main" val="887103025"/>
                    </a:ext>
                  </a:extLst>
                </a:gridCol>
                <a:gridCol w="5137049">
                  <a:extLst>
                    <a:ext uri="{9D8B030D-6E8A-4147-A177-3AD203B41FA5}">
                      <a16:colId xmlns:a16="http://schemas.microsoft.com/office/drawing/2014/main" val="53829633"/>
                    </a:ext>
                  </a:extLst>
                </a:gridCol>
              </a:tblGrid>
              <a:tr h="495532"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Аналог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Источник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</a:rPr>
                        <a:t>Примечания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846801"/>
                  </a:ext>
                </a:extLst>
              </a:tr>
              <a:tr h="1639066">
                <a:tc>
                  <a:txBody>
                    <a:bodyPr/>
                    <a:lstStyle/>
                    <a:p>
                      <a:r>
                        <a:rPr lang="ru-RU" sz="2000" kern="1200" dirty="0" smtClean="0">
                          <a:effectLst/>
                        </a:rPr>
                        <a:t>Зеленая карта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 smtClean="0">
                          <a:effectLst/>
                        </a:rPr>
                        <a:t>https://greenmap</a:t>
                      </a:r>
                      <a:r>
                        <a:rPr lang="ru-RU" sz="2000" kern="1200" dirty="0" smtClean="0">
                          <a:effectLst/>
                        </a:rPr>
                        <a:t>.</a:t>
                      </a:r>
                      <a:r>
                        <a:rPr lang="en-US" sz="2000" kern="1200" dirty="0" smtClean="0">
                          <a:effectLst/>
                        </a:rPr>
                        <a:t>by/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отсутствие возможности очистить корзину одним кликом; различный внешний вид элементов, которые выполняют одну и ту же функцию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19044"/>
                  </a:ext>
                </a:extLst>
              </a:tr>
              <a:tr h="1257889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RSbor</a:t>
                      </a:r>
                      <a:r>
                        <a:rPr lang="en-US" sz="2000" dirty="0" smtClean="0"/>
                        <a:t> 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effectLst/>
                        </a:rPr>
                        <a:t>https</a:t>
                      </a:r>
                      <a:r>
                        <a:rPr lang="en-US" sz="2000" kern="1200" dirty="0" smtClean="0">
                          <a:effectLst/>
                        </a:rPr>
                        <a:t>://rsbor.ru/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отсутствие подробной информации о продуктах; невозможность оставлять отзывы </a:t>
                      </a:r>
                      <a:r>
                        <a:rPr lang="ru-RU" sz="2000" dirty="0" smtClean="0"/>
                        <a:t>статьям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9599561"/>
                  </a:ext>
                </a:extLst>
              </a:tr>
              <a:tr h="1257889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Target99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https</a:t>
                      </a:r>
                      <a:r>
                        <a:rPr lang="en-US" sz="2000" dirty="0" smtClean="0"/>
                        <a:t>://</a:t>
                      </a:r>
                      <a:r>
                        <a:rPr lang="en-US" sz="2000" kern="1200" dirty="0" smtClean="0">
                          <a:effectLst/>
                        </a:rPr>
                        <a:t>target</a:t>
                      </a:r>
                      <a:r>
                        <a:rPr lang="ru-RU" sz="2000" kern="1200" dirty="0" smtClean="0">
                          <a:effectLst/>
                        </a:rPr>
                        <a:t>99</a:t>
                      </a:r>
                      <a:r>
                        <a:rPr lang="en-US" sz="2000" dirty="0" smtClean="0"/>
                        <a:t>.by</a:t>
                      </a:r>
                      <a:r>
                        <a:rPr lang="en-US" sz="2000" dirty="0"/>
                        <a:t>/</a:t>
                      </a:r>
                      <a:endParaRPr lang="ru-RU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перегруженный интерфейс; отсутствие удобного способа связи с клиентской службой; плохая производительность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4579012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0518338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Прототипы и аналоги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82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19" y="722811"/>
            <a:ext cx="9619562" cy="5638311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7212"/>
            <a:ext cx="11505165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9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7051" y="0"/>
            <a:ext cx="11834949" cy="2873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272" y="592183"/>
            <a:ext cx="6765456" cy="5784665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BFDA477-6595-4C5F-9A61-33BD2A566E3C}"/>
              </a:ext>
            </a:extLst>
          </p:cNvPr>
          <p:cNvSpPr txBox="1">
            <a:spLocks/>
          </p:cNvSpPr>
          <p:nvPr/>
        </p:nvSpPr>
        <p:spPr>
          <a:xfrm>
            <a:off x="357051" y="0"/>
            <a:ext cx="11505165" cy="132587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Логическая схема базы данных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9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464</Words>
  <Application>Microsoft Office PowerPoint</Application>
  <PresentationFormat>Широкоэкранный</PresentationFormat>
  <Paragraphs>119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Дима Трубач</cp:lastModifiedBy>
  <cp:revision>54</cp:revision>
  <dcterms:created xsi:type="dcterms:W3CDTF">2021-05-24T10:48:12Z</dcterms:created>
  <dcterms:modified xsi:type="dcterms:W3CDTF">2025-06-19T12:40:03Z</dcterms:modified>
</cp:coreProperties>
</file>