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9" r:id="rId4"/>
    <p:sldId id="258" r:id="rId5"/>
    <p:sldId id="261" r:id="rId6"/>
    <p:sldId id="274" r:id="rId7"/>
    <p:sldId id="275" r:id="rId8"/>
    <p:sldId id="260" r:id="rId9"/>
    <p:sldId id="280" r:id="rId10"/>
    <p:sldId id="281" r:id="rId11"/>
    <p:sldId id="276" r:id="rId12"/>
    <p:sldId id="278" r:id="rId13"/>
    <p:sldId id="279" r:id="rId14"/>
    <p:sldId id="265" r:id="rId15"/>
    <p:sldId id="264" r:id="rId16"/>
    <p:sldId id="267" r:id="rId17"/>
    <p:sldId id="28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FDF"/>
    <a:srgbClr val="E6998A"/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19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614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50FE28A-2A43-4F2C-5541-1F9BC5FE9B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2F49CD2-C147-9621-7E13-66F2233502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A4FE0-25A0-4EEC-B50E-9CC56EEE1C46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9A4EC9-AE2D-DEC5-A523-621C5A6693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0C19C0-66C3-5598-6BF5-ACFF2D426B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717EC-7E79-4E96-B23F-D3E9A81039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945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F2166-E5DB-4FA1-877A-B606026CD4BB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0513A-3923-4F22-A411-32DA4BD57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182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1CEEF-B9DB-483B-8C29-2114D7074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2C5D26-47E8-441B-88D2-809DE3EB2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E5AA01-3DF6-4B95-8062-112916120C5F}"/>
              </a:ext>
            </a:extLst>
          </p:cNvPr>
          <p:cNvSpPr/>
          <p:nvPr userDrawn="1"/>
        </p:nvSpPr>
        <p:spPr>
          <a:xfrm>
            <a:off x="397565" y="0"/>
            <a:ext cx="11794435" cy="276225"/>
          </a:xfrm>
          <a:prstGeom prst="rect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77E1187-DEA9-4806-A18D-38DEB5E5B6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891" y="5781326"/>
            <a:ext cx="778408" cy="86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0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C8A5A-2B3C-4AF7-8B08-8166EDDB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26D7CC-605B-43B4-8F90-303255B0F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50CB34E-5A4F-4272-8E95-BDE3269FE740}"/>
              </a:ext>
            </a:extLst>
          </p:cNvPr>
          <p:cNvSpPr/>
          <p:nvPr userDrawn="1"/>
        </p:nvSpPr>
        <p:spPr>
          <a:xfrm>
            <a:off x="390525" y="6492875"/>
            <a:ext cx="11801475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ПОИТ ФИТ БГТУ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7CBD69-6CB0-4C88-8CB4-F3590EEA76D9}"/>
              </a:ext>
            </a:extLst>
          </p:cNvPr>
          <p:cNvSpPr txBox="1"/>
          <p:nvPr userDrawn="1"/>
        </p:nvSpPr>
        <p:spPr>
          <a:xfrm>
            <a:off x="11734824" y="64928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C5AF0D-4B2A-48D5-8277-6E787D223DEC}" type="slidenum">
              <a:rPr lang="ru-RU" smtClean="0">
                <a:solidFill>
                  <a:schemeClr val="bg1"/>
                </a:solidFill>
              </a:rPr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5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59321E-6117-43C3-8A26-0398E54C7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A0FCBD-C49D-472D-AC20-B9407EE38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5FA3063-4796-48E0-AEE2-0270AA363084}"/>
              </a:ext>
            </a:extLst>
          </p:cNvPr>
          <p:cNvSpPr/>
          <p:nvPr userDrawn="1"/>
        </p:nvSpPr>
        <p:spPr>
          <a:xfrm>
            <a:off x="390525" y="6492875"/>
            <a:ext cx="11801475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ПОИТ ФИТ БГТУ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EB71E1-B704-4F58-BA83-257631E49D30}"/>
              </a:ext>
            </a:extLst>
          </p:cNvPr>
          <p:cNvSpPr txBox="1"/>
          <p:nvPr userDrawn="1"/>
        </p:nvSpPr>
        <p:spPr>
          <a:xfrm>
            <a:off x="11734824" y="64928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C5AF0D-4B2A-48D5-8277-6E787D223DEC}" type="slidenum">
              <a:rPr lang="ru-RU" smtClean="0">
                <a:solidFill>
                  <a:schemeClr val="bg1"/>
                </a:solidFill>
              </a:rPr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5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6AB1A9-6F1B-40FE-9971-DA547AE0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0E2E88-6BAE-44AC-9370-683D6FDC1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9D22992-DF1A-41B2-9EB0-9B7B314EA2CD}"/>
              </a:ext>
            </a:extLst>
          </p:cNvPr>
          <p:cNvSpPr/>
          <p:nvPr userDrawn="1"/>
        </p:nvSpPr>
        <p:spPr>
          <a:xfrm>
            <a:off x="390525" y="6492875"/>
            <a:ext cx="11801475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ПОИТ ФИТ БГТУ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4CC600-D317-44DF-8032-F5BB175C72AE}"/>
              </a:ext>
            </a:extLst>
          </p:cNvPr>
          <p:cNvSpPr txBox="1"/>
          <p:nvPr userDrawn="1"/>
        </p:nvSpPr>
        <p:spPr>
          <a:xfrm>
            <a:off x="11734824" y="64928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C5AF0D-4B2A-48D5-8277-6E787D223DEC}" type="slidenum">
              <a:rPr lang="ru-RU" smtClean="0">
                <a:solidFill>
                  <a:schemeClr val="bg1"/>
                </a:solidFill>
              </a:rPr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2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BD833-608A-4F83-AFFF-0EA20B50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D47C13-4E6E-4AAD-991C-A2AA24A43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2DC46D8-FF8B-4492-84A5-58880BCF50CC}"/>
              </a:ext>
            </a:extLst>
          </p:cNvPr>
          <p:cNvSpPr/>
          <p:nvPr userDrawn="1"/>
        </p:nvSpPr>
        <p:spPr>
          <a:xfrm>
            <a:off x="390525" y="6492875"/>
            <a:ext cx="11801475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ПОИТ ФИТ БГТУ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AF422F-7203-4689-8883-677C04CDD63E}"/>
              </a:ext>
            </a:extLst>
          </p:cNvPr>
          <p:cNvSpPr txBox="1"/>
          <p:nvPr userDrawn="1"/>
        </p:nvSpPr>
        <p:spPr>
          <a:xfrm>
            <a:off x="11734824" y="64928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C5AF0D-4B2A-48D5-8277-6E787D223DEC}" type="slidenum">
              <a:rPr lang="ru-RU" smtClean="0">
                <a:solidFill>
                  <a:schemeClr val="bg1"/>
                </a:solidFill>
              </a:rPr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20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859CB-4547-4313-B8EB-E53885DC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58EAB0-57AC-497E-88A3-9E1BA29DB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19E2859-2650-4025-A84A-8F8FDD6EE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6CE111B-F25F-4CD3-9EE8-15B855421409}"/>
              </a:ext>
            </a:extLst>
          </p:cNvPr>
          <p:cNvSpPr/>
          <p:nvPr userDrawn="1"/>
        </p:nvSpPr>
        <p:spPr>
          <a:xfrm>
            <a:off x="390525" y="6492875"/>
            <a:ext cx="11801475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ПОИТ ФИТ БГТУ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E9D8E9-F8CA-40FB-AA80-77C7A0ED0A29}"/>
              </a:ext>
            </a:extLst>
          </p:cNvPr>
          <p:cNvSpPr txBox="1"/>
          <p:nvPr userDrawn="1"/>
        </p:nvSpPr>
        <p:spPr>
          <a:xfrm>
            <a:off x="11734824" y="64928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C5AF0D-4B2A-48D5-8277-6E787D223DEC}" type="slidenum">
              <a:rPr lang="ru-RU" smtClean="0">
                <a:solidFill>
                  <a:schemeClr val="bg1"/>
                </a:solidFill>
              </a:rPr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97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CC10F2-9538-4461-BE4D-A33DE32D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71C871-C248-4CC5-B83A-48FE1ABFD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978837-E43E-4914-B699-EFFA3F8BB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59A0190-774B-4633-A58C-4B4109530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98A6506-F1FE-41C4-8355-CD1576583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442FC8A-1972-47B1-AEE9-7D79C1F550F4}"/>
              </a:ext>
            </a:extLst>
          </p:cNvPr>
          <p:cNvSpPr/>
          <p:nvPr userDrawn="1"/>
        </p:nvSpPr>
        <p:spPr>
          <a:xfrm>
            <a:off x="390525" y="6492875"/>
            <a:ext cx="11801475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ПОИТ ФИТ БГТУ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F0C261-539F-44D6-8495-1AD6FE34B689}"/>
              </a:ext>
            </a:extLst>
          </p:cNvPr>
          <p:cNvSpPr txBox="1"/>
          <p:nvPr userDrawn="1"/>
        </p:nvSpPr>
        <p:spPr>
          <a:xfrm>
            <a:off x="11734824" y="64928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C5AF0D-4B2A-48D5-8277-6E787D223DEC}" type="slidenum">
              <a:rPr lang="ru-RU" smtClean="0">
                <a:solidFill>
                  <a:schemeClr val="bg1"/>
                </a:solidFill>
              </a:rPr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86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69D0A7-BF3D-4C3D-BA1E-7B5CDB79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4766A9D-FC84-497E-A936-925FBB6E1286}"/>
              </a:ext>
            </a:extLst>
          </p:cNvPr>
          <p:cNvSpPr/>
          <p:nvPr userDrawn="1"/>
        </p:nvSpPr>
        <p:spPr>
          <a:xfrm>
            <a:off x="390525" y="6492875"/>
            <a:ext cx="11801475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ПОИТ ФИТ БГТУ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E5FA06-EA1B-4279-B325-157DE1DDB9FB}"/>
              </a:ext>
            </a:extLst>
          </p:cNvPr>
          <p:cNvSpPr txBox="1"/>
          <p:nvPr userDrawn="1"/>
        </p:nvSpPr>
        <p:spPr>
          <a:xfrm>
            <a:off x="11734824" y="64928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C5AF0D-4B2A-48D5-8277-6E787D223DEC}" type="slidenum">
              <a:rPr lang="ru-RU" smtClean="0">
                <a:solidFill>
                  <a:schemeClr val="bg1"/>
                </a:solidFill>
              </a:rPr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9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D1A7B36-659E-4F26-878D-896600D634C1}"/>
              </a:ext>
            </a:extLst>
          </p:cNvPr>
          <p:cNvSpPr/>
          <p:nvPr userDrawn="1"/>
        </p:nvSpPr>
        <p:spPr>
          <a:xfrm>
            <a:off x="390525" y="6481762"/>
            <a:ext cx="11801475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ПОИТ ФИТ БГТУ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20FA92-89E4-4D69-AA25-2701ABBC6AB6}"/>
              </a:ext>
            </a:extLst>
          </p:cNvPr>
          <p:cNvSpPr txBox="1"/>
          <p:nvPr userDrawn="1"/>
        </p:nvSpPr>
        <p:spPr>
          <a:xfrm>
            <a:off x="11734824" y="64928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C5AF0D-4B2A-48D5-8277-6E787D223DEC}" type="slidenum">
              <a:rPr lang="ru-RU" smtClean="0">
                <a:solidFill>
                  <a:schemeClr val="bg1"/>
                </a:solidFill>
              </a:rPr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64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037F86-D705-4396-AC63-53C47E5C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2BF9E5-0427-41F0-A9BF-5E53C06B4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E2C928-01C8-489E-9522-F911B584C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BD140B-A131-4AD2-94D2-0104EAB7A6F1}"/>
              </a:ext>
            </a:extLst>
          </p:cNvPr>
          <p:cNvSpPr/>
          <p:nvPr userDrawn="1"/>
        </p:nvSpPr>
        <p:spPr>
          <a:xfrm>
            <a:off x="390525" y="6492875"/>
            <a:ext cx="11801475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ПОИТ ФИТ БГТУ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C9B27A-2004-49E9-B40A-F1826025FE57}"/>
              </a:ext>
            </a:extLst>
          </p:cNvPr>
          <p:cNvSpPr txBox="1"/>
          <p:nvPr userDrawn="1"/>
        </p:nvSpPr>
        <p:spPr>
          <a:xfrm>
            <a:off x="11734824" y="64928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C5AF0D-4B2A-48D5-8277-6E787D223DEC}" type="slidenum">
              <a:rPr lang="ru-RU" smtClean="0">
                <a:solidFill>
                  <a:schemeClr val="bg1"/>
                </a:solidFill>
              </a:rPr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33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E8EF1-B8DD-4C23-89D1-F5CC40DA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33492B8-8976-416C-BD79-E57D925D6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E9A3F2-50ED-40FD-9C29-C805DAE76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A3B2D1F-A0B8-4ABD-B317-56B25CF2E8A3}"/>
              </a:ext>
            </a:extLst>
          </p:cNvPr>
          <p:cNvSpPr/>
          <p:nvPr userDrawn="1"/>
        </p:nvSpPr>
        <p:spPr>
          <a:xfrm>
            <a:off x="390525" y="6492875"/>
            <a:ext cx="11801475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ПОИТ ФИТ БГТУ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C209A8-BD19-4E82-A6C6-3C4D863EE729}"/>
              </a:ext>
            </a:extLst>
          </p:cNvPr>
          <p:cNvSpPr txBox="1"/>
          <p:nvPr userDrawn="1"/>
        </p:nvSpPr>
        <p:spPr>
          <a:xfrm>
            <a:off x="11734824" y="64928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C5AF0D-4B2A-48D5-8277-6E787D223DEC}" type="slidenum">
              <a:rPr lang="ru-RU" smtClean="0">
                <a:solidFill>
                  <a:schemeClr val="bg1"/>
                </a:solidFill>
              </a:rPr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6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B1CD0-EBDA-4692-AF6C-FBF13493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2ECBAC-1334-4ED6-9EF3-ED02C353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CDF42DA-0588-4867-9B36-C0F425D68C3B}"/>
              </a:ext>
            </a:extLst>
          </p:cNvPr>
          <p:cNvSpPr/>
          <p:nvPr userDrawn="1"/>
        </p:nvSpPr>
        <p:spPr>
          <a:xfrm>
            <a:off x="397565" y="0"/>
            <a:ext cx="11794435" cy="276225"/>
          </a:xfrm>
          <a:prstGeom prst="rect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2729DA3E-EF10-4AF8-B246-5F86234C2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73925" y="651363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FC4AD15-96C2-4893-9B51-3D3F641561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741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763F72-9CA6-4F88-9B10-C1FEBAC3AE5F}"/>
              </a:ext>
            </a:extLst>
          </p:cNvPr>
          <p:cNvSpPr txBox="1">
            <a:spLocks/>
          </p:cNvSpPr>
          <p:nvPr/>
        </p:nvSpPr>
        <p:spPr>
          <a:xfrm>
            <a:off x="-1" y="172078"/>
            <a:ext cx="12191999" cy="5944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 образования «БЕЛОРУССКИЙ ГОСУДАРСТВЕННЫЙ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УНИВЕРСИТЕТ»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информационных технологий</a:t>
            </a:r>
            <a:b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программной инженерии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дипломного проекта: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«Веб-приложение для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раздельного сбора бытовых отходов»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Дипломник:  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Трубач Дмитрий Сергеевич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       Руководитель:    асс.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Мущук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Артур Николаевич				     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D6DEEC-FDFD-4209-8B3F-0FC77481E005}"/>
              </a:ext>
            </a:extLst>
          </p:cNvPr>
          <p:cNvSpPr/>
          <p:nvPr/>
        </p:nvSpPr>
        <p:spPr bwMode="gray">
          <a:xfrm>
            <a:off x="0" y="5850294"/>
            <a:ext cx="12191999" cy="100929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Минск</a:t>
            </a:r>
            <a:r>
              <a:rPr kumimoji="0" lang="ru-RU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 20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2</a:t>
            </a:r>
            <a:r>
              <a:rPr lang="ru-RU" sz="2000" kern="0" dirty="0"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5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Arial Unicode MS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58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7C010-D42C-4805-AEC2-091428EA32CB}"/>
              </a:ext>
            </a:extLst>
          </p:cNvPr>
          <p:cNvSpPr txBox="1">
            <a:spLocks/>
          </p:cNvSpPr>
          <p:nvPr/>
        </p:nvSpPr>
        <p:spPr>
          <a:xfrm>
            <a:off x="69669" y="389975"/>
            <a:ext cx="12183291" cy="13258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Блок-схема алгоритма просмотра скидок и открытия </a:t>
            </a:r>
            <a:r>
              <a:rPr lang="ru-RU" b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промокодов</a:t>
            </a:r>
            <a:endParaRPr lang="ru-RU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24" y="1715845"/>
            <a:ext cx="10215153" cy="468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95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7C010-D42C-4805-AEC2-091428EA32CB}"/>
              </a:ext>
            </a:extLst>
          </p:cNvPr>
          <p:cNvSpPr txBox="1">
            <a:spLocks/>
          </p:cNvSpPr>
          <p:nvPr/>
        </p:nvSpPr>
        <p:spPr>
          <a:xfrm>
            <a:off x="533617" y="389975"/>
            <a:ext cx="10873291" cy="13258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Диаграмма последовательности добавления вторсырья</a:t>
            </a:r>
            <a:endParaRPr lang="ru-RU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203" y="1715845"/>
            <a:ext cx="8507594" cy="473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46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7C010-D42C-4805-AEC2-091428EA32CB}"/>
              </a:ext>
            </a:extLst>
          </p:cNvPr>
          <p:cNvSpPr txBox="1">
            <a:spLocks/>
          </p:cNvSpPr>
          <p:nvPr/>
        </p:nvSpPr>
        <p:spPr>
          <a:xfrm>
            <a:off x="533617" y="389975"/>
            <a:ext cx="10873291" cy="13258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веб-приложения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F0AF2-CC08-BE30-6E1E-5A89C9E13DD1}"/>
              </a:ext>
            </a:extLst>
          </p:cNvPr>
          <p:cNvSpPr txBox="1"/>
          <p:nvPr/>
        </p:nvSpPr>
        <p:spPr>
          <a:xfrm>
            <a:off x="965199" y="1715845"/>
            <a:ext cx="106346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	Серверная часть приложения строится на основе сервисов, контроллеров и роутеров, которые выполняют маршрутизацию и обработку запросов. </a:t>
            </a:r>
          </a:p>
          <a:p>
            <a:r>
              <a:rPr lang="ru-RU" sz="2400" dirty="0"/>
              <a:t>	Клиентская часть представляет собой визуальное отображение приложения, разработанного с использованием </a:t>
            </a:r>
            <a:r>
              <a:rPr lang="en-US" sz="2400" dirty="0" smtClean="0"/>
              <a:t>React</a:t>
            </a:r>
            <a:r>
              <a:rPr lang="ru-RU" sz="2400" dirty="0" smtClean="0"/>
              <a:t>.</a:t>
            </a:r>
            <a:r>
              <a:rPr lang="ru-RU" sz="2400" dirty="0" err="1" smtClean="0"/>
              <a:t>js</a:t>
            </a:r>
            <a:r>
              <a:rPr lang="ru-RU" sz="2400" dirty="0"/>
              <a:t>. Интерфейс разделен на независимые, повторно используемые компоненты.</a:t>
            </a:r>
          </a:p>
          <a:p>
            <a:r>
              <a:rPr lang="ru-RU" sz="2400" dirty="0"/>
              <a:t>	Для </a:t>
            </a:r>
            <a:r>
              <a:rPr lang="ru-RU" sz="2400" dirty="0" smtClean="0"/>
              <a:t>хранения изображения используется сервис </a:t>
            </a:r>
            <a:r>
              <a:rPr lang="en-US" sz="2400" dirty="0" err="1" smtClean="0"/>
              <a:t>Cloudinary</a:t>
            </a:r>
            <a:r>
              <a:rPr lang="ru-RU" sz="2400" dirty="0" smtClean="0"/>
              <a:t>, для интерактивной карты </a:t>
            </a:r>
            <a:r>
              <a:rPr lang="en-US" sz="2400" dirty="0" smtClean="0"/>
              <a:t>– </a:t>
            </a:r>
            <a:r>
              <a:rPr lang="en-US" sz="2400" dirty="0" err="1" smtClean="0"/>
              <a:t>Yandex</a:t>
            </a:r>
            <a:r>
              <a:rPr lang="en-US" sz="2400" dirty="0" smtClean="0"/>
              <a:t> Maps API</a:t>
            </a:r>
            <a:r>
              <a:rPr lang="ru-RU" sz="2400" dirty="0" smtClean="0"/>
              <a:t>, для почтовой рассылки </a:t>
            </a:r>
            <a:r>
              <a:rPr lang="en-US" sz="2400" dirty="0"/>
              <a:t>–</a:t>
            </a:r>
            <a:r>
              <a:rPr lang="ru-RU" sz="2400" dirty="0" smtClean="0"/>
              <a:t> </a:t>
            </a:r>
            <a:r>
              <a:rPr lang="en-US" sz="2400" dirty="0" smtClean="0"/>
              <a:t>SMTP </a:t>
            </a:r>
            <a:r>
              <a:rPr lang="en-US" sz="2400" dirty="0" err="1" smtClean="0"/>
              <a:t>Yandex</a:t>
            </a:r>
            <a:r>
              <a:rPr lang="ru-RU" sz="2400" dirty="0" smtClean="0"/>
              <a:t>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3756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7C010-D42C-4805-AEC2-091428EA32CB}"/>
              </a:ext>
            </a:extLst>
          </p:cNvPr>
          <p:cNvSpPr txBox="1">
            <a:spLocks/>
          </p:cNvSpPr>
          <p:nvPr/>
        </p:nvSpPr>
        <p:spPr>
          <a:xfrm>
            <a:off x="533617" y="389975"/>
            <a:ext cx="10873291" cy="13258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веб-приложения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7B0E814E-722A-07E5-7226-D1E970FF9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229236"/>
              </p:ext>
            </p:extLst>
          </p:nvPr>
        </p:nvGraphicFramePr>
        <p:xfrm>
          <a:off x="1503340" y="1715845"/>
          <a:ext cx="918531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3630">
                  <a:extLst>
                    <a:ext uri="{9D8B030D-6E8A-4147-A177-3AD203B41FA5}">
                      <a16:colId xmlns:a16="http://schemas.microsoft.com/office/drawing/2014/main" val="975884105"/>
                    </a:ext>
                  </a:extLst>
                </a:gridCol>
                <a:gridCol w="4021689">
                  <a:extLst>
                    <a:ext uri="{9D8B030D-6E8A-4147-A177-3AD203B41FA5}">
                      <a16:colId xmlns:a16="http://schemas.microsoft.com/office/drawing/2014/main" val="294723543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Позитивное тестирование</a:t>
                      </a:r>
                    </a:p>
                  </a:txBody>
                  <a:tcPr>
                    <a:solidFill>
                      <a:srgbClr val="FF434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212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Тестирование страниц авторизации и регистрации</a:t>
                      </a:r>
                    </a:p>
                  </a:txBody>
                  <a:tcPr>
                    <a:solidFill>
                      <a:srgbClr val="E699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Успешно</a:t>
                      </a:r>
                    </a:p>
                  </a:txBody>
                  <a:tcPr>
                    <a:solidFill>
                      <a:srgbClr val="E69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8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Тестирование страниц пользователя</a:t>
                      </a:r>
                      <a:endParaRPr lang="ru-RU" dirty="0"/>
                    </a:p>
                  </a:txBody>
                  <a:tcPr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Успешно</a:t>
                      </a:r>
                    </a:p>
                  </a:txBody>
                  <a:tcPr>
                    <a:solidFill>
                      <a:srgbClr val="F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01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Тестирование страниц администратора</a:t>
                      </a:r>
                    </a:p>
                  </a:txBody>
                  <a:tcPr>
                    <a:solidFill>
                      <a:srgbClr val="E699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Успешно</a:t>
                      </a:r>
                    </a:p>
                  </a:txBody>
                  <a:tcPr>
                    <a:solidFill>
                      <a:srgbClr val="E69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25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Тестирование страниц </a:t>
                      </a:r>
                      <a:r>
                        <a:rPr lang="ru-RU" dirty="0" smtClean="0"/>
                        <a:t>сдачи вторсырья</a:t>
                      </a:r>
                      <a:endParaRPr lang="ru-RU" dirty="0"/>
                    </a:p>
                  </a:txBody>
                  <a:tcPr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Успешно</a:t>
                      </a:r>
                    </a:p>
                  </a:txBody>
                  <a:tcPr>
                    <a:solidFill>
                      <a:srgbClr val="F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96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Негативное тестирование</a:t>
                      </a:r>
                    </a:p>
                  </a:txBody>
                  <a:tcPr>
                    <a:solidFill>
                      <a:srgbClr val="FF434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>
                    <a:solidFill>
                      <a:srgbClr val="FF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22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Тестирование страниц авторизации и регистрации</a:t>
                      </a:r>
                    </a:p>
                  </a:txBody>
                  <a:tcPr>
                    <a:solidFill>
                      <a:srgbClr val="E699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Успешно</a:t>
                      </a:r>
                    </a:p>
                  </a:txBody>
                  <a:tcPr>
                    <a:solidFill>
                      <a:srgbClr val="E69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39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Тестирование страниц пользователя</a:t>
                      </a:r>
                    </a:p>
                  </a:txBody>
                  <a:tcPr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Успешно</a:t>
                      </a:r>
                    </a:p>
                  </a:txBody>
                  <a:tcPr>
                    <a:solidFill>
                      <a:srgbClr val="F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81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Тестирование страниц администратора</a:t>
                      </a:r>
                    </a:p>
                  </a:txBody>
                  <a:tcPr>
                    <a:solidFill>
                      <a:srgbClr val="E699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Успешно</a:t>
                      </a:r>
                    </a:p>
                  </a:txBody>
                  <a:tcPr>
                    <a:solidFill>
                      <a:srgbClr val="E69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575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694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266D7-67CB-49DD-9BE9-2A14C4CD67BF}"/>
              </a:ext>
            </a:extLst>
          </p:cNvPr>
          <p:cNvSpPr txBox="1">
            <a:spLocks/>
          </p:cNvSpPr>
          <p:nvPr/>
        </p:nvSpPr>
        <p:spPr>
          <a:xfrm>
            <a:off x="358588" y="365210"/>
            <a:ext cx="10518338" cy="13258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Экономическое обоснование цены веб-приложения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83" y="1721971"/>
            <a:ext cx="6766435" cy="426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35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01EF7-A55C-47B2-B6F3-4393D54968DC}"/>
              </a:ext>
            </a:extLst>
          </p:cNvPr>
          <p:cNvSpPr txBox="1">
            <a:spLocks/>
          </p:cNvSpPr>
          <p:nvPr/>
        </p:nvSpPr>
        <p:spPr>
          <a:xfrm>
            <a:off x="398363" y="336635"/>
            <a:ext cx="11170702" cy="1325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Демонстрация проекта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540DDE4-985F-4C4A-AED0-0633ED74E098}"/>
              </a:ext>
            </a:extLst>
          </p:cNvPr>
          <p:cNvSpPr/>
          <p:nvPr/>
        </p:nvSpPr>
        <p:spPr>
          <a:xfrm>
            <a:off x="1870364" y="2379482"/>
            <a:ext cx="7275224" cy="188667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STOP</a:t>
            </a: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! </a:t>
            </a:r>
          </a:p>
          <a:p>
            <a:pPr lv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line</a:t>
            </a: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демонстрация проекта ~ 2-3 мин.</a:t>
            </a:r>
            <a:endParaRPr lang="en-US" sz="28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(подготовить видеоролик)</a:t>
            </a:r>
            <a:endParaRPr lang="en-US" sz="28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451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37D46F-508C-46FE-B82D-FDEA6CB9865D}"/>
              </a:ext>
            </a:extLst>
          </p:cNvPr>
          <p:cNvSpPr txBox="1">
            <a:spLocks/>
          </p:cNvSpPr>
          <p:nvPr/>
        </p:nvSpPr>
        <p:spPr>
          <a:xfrm>
            <a:off x="400269" y="394970"/>
            <a:ext cx="10518338" cy="1325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CD58E1-27C8-41AE-BFBB-27CFF5E5C78D}"/>
              </a:ext>
            </a:extLst>
          </p:cNvPr>
          <p:cNvSpPr txBox="1"/>
          <p:nvPr/>
        </p:nvSpPr>
        <p:spPr>
          <a:xfrm>
            <a:off x="623790" y="1253480"/>
            <a:ext cx="105183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+mn-lt"/>
              </a:rPr>
              <a:t>В ходе выполнения дипломного проекта было разработано веб-приложение для </a:t>
            </a:r>
            <a:r>
              <a:rPr lang="ru-RU" sz="2400" dirty="0" smtClean="0"/>
              <a:t>раздельного сбора бытовых отходов </a:t>
            </a:r>
            <a:r>
              <a:rPr lang="ru-RU" sz="2400" dirty="0" smtClean="0">
                <a:latin typeface="+mn-lt"/>
              </a:rPr>
              <a:t>и </a:t>
            </a:r>
            <a:r>
              <a:rPr lang="ru-RU" sz="2400" dirty="0">
                <a:latin typeface="+mn-lt"/>
              </a:rPr>
              <a:t>выполнены следующие задачи:</a:t>
            </a:r>
          </a:p>
          <a:p>
            <a:pPr marL="566928" indent="-457200" algn="just">
              <a:buFont typeface="Arial" panose="020B0604020202020204" pitchFamily="34" charset="0"/>
              <a:buChar char="•"/>
            </a:pPr>
            <a:r>
              <a:rPr lang="ru-RU" sz="2400" dirty="0"/>
              <a:t>определен обязательный функционал приложения; </a:t>
            </a:r>
          </a:p>
          <a:p>
            <a:pPr marL="566928" indent="-457200" algn="just">
              <a:buFont typeface="Arial" panose="020B0604020202020204" pitchFamily="34" charset="0"/>
              <a:buChar char="•"/>
            </a:pPr>
            <a:r>
              <a:rPr lang="ru-RU" sz="2400" dirty="0"/>
              <a:t>спроектированы составляющие приложения; </a:t>
            </a:r>
          </a:p>
          <a:p>
            <a:pPr marL="566928" indent="-457200" algn="just">
              <a:buFont typeface="Arial" panose="020B0604020202020204" pitchFamily="34" charset="0"/>
              <a:buChar char="•"/>
            </a:pPr>
            <a:r>
              <a:rPr lang="ru-RU" sz="2400" dirty="0"/>
              <a:t>разработано приложение согласно требованиям;</a:t>
            </a:r>
          </a:p>
          <a:p>
            <a:pPr marL="566928" indent="-457200" algn="just">
              <a:buFont typeface="Arial" panose="020B0604020202020204" pitchFamily="34" charset="0"/>
              <a:buChar char="•"/>
            </a:pPr>
            <a:r>
              <a:rPr lang="ru-RU" sz="2400" dirty="0"/>
              <a:t>протестирован функционал приложения на наличие ошибок;</a:t>
            </a:r>
          </a:p>
          <a:p>
            <a:pPr marL="566928" indent="-457200" algn="just">
              <a:buFont typeface="Arial" panose="020B0604020202020204" pitchFamily="34" charset="0"/>
              <a:buChar char="•"/>
            </a:pPr>
            <a:r>
              <a:rPr lang="ru-RU" sz="2400" dirty="0"/>
              <a:t>составлено руководство пользователя для приложения. </a:t>
            </a:r>
          </a:p>
          <a:p>
            <a:pPr marL="109728" algn="just"/>
            <a:r>
              <a:rPr lang="ru-RU" sz="2400" dirty="0">
                <a:cs typeface="Times New Roman" panose="02020603050405020304" pitchFamily="18" charset="0"/>
              </a:rPr>
              <a:t>	Разработанный проект, поддерживает работу 3 пользовательских ролей, включает в себя 12 таблиц базы данных. Веб-приложение является законченным программным продуктом, </a:t>
            </a:r>
            <a:r>
              <a:rPr lang="ru-RU" sz="2400" dirty="0" smtClean="0">
                <a:cs typeface="Times New Roman" panose="02020603050405020304" pitchFamily="18" charset="0"/>
              </a:rPr>
              <a:t>который </a:t>
            </a:r>
            <a:r>
              <a:rPr lang="ru-RU" sz="2400" dirty="0">
                <a:cs typeface="Times New Roman" panose="02020603050405020304" pitchFamily="18" charset="0"/>
              </a:rPr>
              <a:t>реализует все перечисленные возможности в полной форме</a:t>
            </a:r>
            <a:r>
              <a:rPr lang="ru-RU" sz="2400" dirty="0" smtClean="0">
                <a:cs typeface="Times New Roman" panose="02020603050405020304" pitchFamily="18" charset="0"/>
              </a:rPr>
              <a:t>. Авторский объем кода составляет примерно 11 </a:t>
            </a:r>
            <a:r>
              <a:rPr lang="ru-RU" sz="2400" smtClean="0">
                <a:cs typeface="Times New Roman" panose="02020603050405020304" pitchFamily="18" charset="0"/>
              </a:rPr>
              <a:t>000 строк. </a:t>
            </a:r>
            <a:endParaRPr lang="ru-RU" sz="2400" dirty="0" smtClean="0">
              <a:cs typeface="Times New Roman" panose="02020603050405020304" pitchFamily="18" charset="0"/>
            </a:endParaRPr>
          </a:p>
          <a:p>
            <a:pPr marL="109728" algn="just"/>
            <a:r>
              <a:rPr lang="ru-RU" sz="2400" dirty="0"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cs typeface="Times New Roman" panose="02020603050405020304" pitchFamily="18" charset="0"/>
              </a:rPr>
              <a:t>Веб-приложение </a:t>
            </a:r>
            <a:r>
              <a:rPr lang="ru-RU" sz="2400" dirty="0">
                <a:cs typeface="Times New Roman" panose="02020603050405020304" pitchFamily="18" charset="0"/>
              </a:rPr>
              <a:t>поддерживает архитектуру, которая позволяет в дальнейшем быстро и безопасно расширить функционал.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19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763F72-9CA6-4F88-9B10-C1FEBAC3AE5F}"/>
              </a:ext>
            </a:extLst>
          </p:cNvPr>
          <p:cNvSpPr txBox="1">
            <a:spLocks/>
          </p:cNvSpPr>
          <p:nvPr/>
        </p:nvSpPr>
        <p:spPr>
          <a:xfrm>
            <a:off x="-1" y="172078"/>
            <a:ext cx="12191999" cy="5944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 образования «БЕЛОРУССКИЙ ГОСУДАРСТВЕННЫЙ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УНИВЕРСИТЕТ»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информационных технологий</a:t>
            </a:r>
            <a:b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программной инженерии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дипломного проекта: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«Веб-приложение для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раздельного сбора бытовых отходов»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Дипломник:  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Трубач Дмитрий Сергеевич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       Руководитель:    асс.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Мущук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Артур Николаевич				     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D6DEEC-FDFD-4209-8B3F-0FC77481E005}"/>
              </a:ext>
            </a:extLst>
          </p:cNvPr>
          <p:cNvSpPr/>
          <p:nvPr/>
        </p:nvSpPr>
        <p:spPr bwMode="gray">
          <a:xfrm>
            <a:off x="0" y="5850294"/>
            <a:ext cx="12191999" cy="100929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Минск</a:t>
            </a:r>
            <a:r>
              <a:rPr kumimoji="0" lang="ru-RU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 20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2</a:t>
            </a:r>
            <a:r>
              <a:rPr lang="ru-RU" sz="2000" kern="0" dirty="0"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5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Arial Unicode MS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86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DA477-6595-4C5F-9A61-33BD2A566E3C}"/>
              </a:ext>
            </a:extLst>
          </p:cNvPr>
          <p:cNvSpPr txBox="1">
            <a:spLocks/>
          </p:cNvSpPr>
          <p:nvPr/>
        </p:nvSpPr>
        <p:spPr>
          <a:xfrm>
            <a:off x="390744" y="393785"/>
            <a:ext cx="10518338" cy="1325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предметной области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F7B502-1878-40FB-94F3-878743C7D2B2}"/>
              </a:ext>
            </a:extLst>
          </p:cNvPr>
          <p:cNvSpPr txBox="1">
            <a:spLocks/>
          </p:cNvSpPr>
          <p:nvPr/>
        </p:nvSpPr>
        <p:spPr>
          <a:xfrm>
            <a:off x="390744" y="1530518"/>
            <a:ext cx="11410512" cy="1546544"/>
          </a:xfrm>
          <a:prstGeom prst="rect">
            <a:avLst/>
          </a:prstGeom>
        </p:spPr>
        <p:txBody>
          <a:bodyPr>
            <a:noAutofit/>
          </a:bodyPr>
          <a:lstStyle>
            <a:lvl1pPr marL="228646" indent="-228646" algn="l" defTabSz="91458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93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229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520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811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103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394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86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97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	Современный бытовой мусор – это разнообразный пластик, искусственные материалы, из которых сделана упаковка, одежда, домашние вещи, батарейки, электроника. На производство товаров тратятся ресурсы: нефть, древесина, чистая вода, топливо для перевозки и электричество. Раздельный сбор дает возможность этим ресурсам не пропадать.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При использовании веб-приложения для сортировки отходов пользователь первым делом сталкивается с интерфейсом. Именно удобство, понятность и визуальное оформление платформы формируют первое впечатление и мотивируют продолжать её использование.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Возможность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получать информацию о типах отходов и правилах их утилизации онлайн помогает повысить экологическую осведомлённость населения, способствует формированию ответственного отношения к мусору и делает процесс переработки более доступным для широкой аудитории.</a:t>
            </a:r>
          </a:p>
        </p:txBody>
      </p:sp>
    </p:spTree>
    <p:extLst>
      <p:ext uri="{BB962C8B-B14F-4D97-AF65-F5344CB8AC3E}">
        <p14:creationId xmlns:p14="http://schemas.microsoft.com/office/powerpoint/2010/main" val="255375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F83AF-0BF3-4B2A-9534-8B61D7C62635}"/>
              </a:ext>
            </a:extLst>
          </p:cNvPr>
          <p:cNvSpPr txBox="1">
            <a:spLocks/>
          </p:cNvSpPr>
          <p:nvPr/>
        </p:nvSpPr>
        <p:spPr>
          <a:xfrm>
            <a:off x="838419" y="365210"/>
            <a:ext cx="10518338" cy="1325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lang="ru-RU"/>
              <a:t> </a:t>
            </a:r>
            <a:r>
              <a:rPr lang="ru-RU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дипломного проекта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C5CB0B-E48B-43ED-B870-030FA6417894}"/>
              </a:ext>
            </a:extLst>
          </p:cNvPr>
          <p:cNvSpPr txBox="1">
            <a:spLocks/>
          </p:cNvSpPr>
          <p:nvPr/>
        </p:nvSpPr>
        <p:spPr>
          <a:xfrm>
            <a:off x="0" y="1261951"/>
            <a:ext cx="11545200" cy="5256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Font typeface="Arial" panose="020B0604020202020204" pitchFamily="34" charset="0"/>
              <a:buNone/>
            </a:pPr>
            <a:r>
              <a:rPr lang="ru-RU" sz="2400" dirty="0"/>
              <a:t>	Целью данной работы является разработка веб-приложения для </a:t>
            </a:r>
            <a:r>
              <a:rPr lang="ru-RU" sz="2400" dirty="0" smtClean="0"/>
              <a:t>организации раздельного сбора бытовых отходов, </a:t>
            </a:r>
            <a:r>
              <a:rPr lang="ru-RU" sz="2400" dirty="0"/>
              <a:t>которое предоставит пользователям удобный функционал для </a:t>
            </a:r>
            <a:r>
              <a:rPr lang="ru-RU" sz="2400" dirty="0" smtClean="0"/>
              <a:t>сдачи вторсырья, </a:t>
            </a:r>
            <a:r>
              <a:rPr lang="ru-RU" sz="2400" dirty="0"/>
              <a:t>а администраторам для </a:t>
            </a:r>
            <a:r>
              <a:rPr lang="ru-RU" sz="2400" dirty="0" smtClean="0"/>
              <a:t>управления системой.</a:t>
            </a:r>
            <a:endParaRPr lang="ru-RU" sz="2400" dirty="0"/>
          </a:p>
          <a:p>
            <a:endParaRPr lang="en-US" sz="24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6A1B277-8B01-4267-9ED1-3532733E75DE}"/>
              </a:ext>
            </a:extLst>
          </p:cNvPr>
          <p:cNvSpPr txBox="1">
            <a:spLocks/>
          </p:cNvSpPr>
          <p:nvPr/>
        </p:nvSpPr>
        <p:spPr>
          <a:xfrm>
            <a:off x="838419" y="2388185"/>
            <a:ext cx="10518338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5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дипломного проекта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73A3AA1D-D232-4DB5-977C-47175BCFFEA6}"/>
              </a:ext>
            </a:extLst>
          </p:cNvPr>
          <p:cNvSpPr txBox="1">
            <a:spLocks/>
          </p:cNvSpPr>
          <p:nvPr/>
        </p:nvSpPr>
        <p:spPr>
          <a:xfrm>
            <a:off x="835243" y="3907095"/>
            <a:ext cx="11545200" cy="525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46" indent="-228646" algn="l" defTabSz="91458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93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229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520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811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103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394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86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97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6928" indent="-457200" algn="just"/>
            <a:r>
              <a:rPr lang="ru-RU" sz="2400" dirty="0"/>
              <a:t>определить обязательный функционал приложения; </a:t>
            </a:r>
          </a:p>
          <a:p>
            <a:pPr marL="566928" indent="-457200" algn="just"/>
            <a:r>
              <a:rPr lang="ru-RU" sz="2400" dirty="0"/>
              <a:t>спроектировать составляющие приложения; </a:t>
            </a:r>
          </a:p>
          <a:p>
            <a:pPr marL="566928" indent="-457200" algn="just"/>
            <a:r>
              <a:rPr lang="ru-RU" sz="2400" dirty="0"/>
              <a:t>разработать приложение согласно требованиям;</a:t>
            </a:r>
          </a:p>
          <a:p>
            <a:pPr marL="566928" indent="-457200" algn="just"/>
            <a:r>
              <a:rPr lang="ru-RU" sz="2400" dirty="0"/>
              <a:t>протестировать функционал приложения на наличие ошибок;</a:t>
            </a:r>
          </a:p>
          <a:p>
            <a:pPr marL="566928" indent="-457200" algn="just"/>
            <a:r>
              <a:rPr lang="ru-RU" sz="2400" dirty="0"/>
              <a:t>составить руководство пользования для приложения.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122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B6E2B0-7C20-4A97-82E0-2A46F51EDB34}"/>
              </a:ext>
            </a:extLst>
          </p:cNvPr>
          <p:cNvSpPr txBox="1">
            <a:spLocks/>
          </p:cNvSpPr>
          <p:nvPr/>
        </p:nvSpPr>
        <p:spPr>
          <a:xfrm>
            <a:off x="358587" y="441410"/>
            <a:ext cx="10518338" cy="1325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Прототипы и аналоги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8E879471-098E-9588-B9F8-EB0C47076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16227"/>
              </p:ext>
            </p:extLst>
          </p:nvPr>
        </p:nvGraphicFramePr>
        <p:xfrm>
          <a:off x="1696958" y="1540665"/>
          <a:ext cx="8798083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662">
                  <a:extLst>
                    <a:ext uri="{9D8B030D-6E8A-4147-A177-3AD203B41FA5}">
                      <a16:colId xmlns:a16="http://schemas.microsoft.com/office/drawing/2014/main" val="1660814239"/>
                    </a:ext>
                  </a:extLst>
                </a:gridCol>
                <a:gridCol w="2471860">
                  <a:extLst>
                    <a:ext uri="{9D8B030D-6E8A-4147-A177-3AD203B41FA5}">
                      <a16:colId xmlns:a16="http://schemas.microsoft.com/office/drawing/2014/main" val="887103025"/>
                    </a:ext>
                  </a:extLst>
                </a:gridCol>
                <a:gridCol w="4368561">
                  <a:extLst>
                    <a:ext uri="{9D8B030D-6E8A-4147-A177-3AD203B41FA5}">
                      <a16:colId xmlns:a16="http://schemas.microsoft.com/office/drawing/2014/main" val="53829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Аналог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Источник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Примечания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84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Зеленая карта</a:t>
                      </a:r>
                      <a:endParaRPr lang="ru-RU" dirty="0"/>
                    </a:p>
                  </a:txBody>
                  <a:tcPr>
                    <a:solidFill>
                      <a:srgbClr val="E699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</a:t>
                      </a:r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greenmap</a:t>
                      </a:r>
                      <a:r>
                        <a:rPr lang="ru-RU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ru-RU" dirty="0"/>
                    </a:p>
                  </a:txBody>
                  <a:tcPr>
                    <a:solidFill>
                      <a:srgbClr val="E699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отсутствие возможности очистить корзину одним кликом; различный внешний вид элементов, которые выполняют одну и ту же функцию</a:t>
                      </a:r>
                    </a:p>
                  </a:txBody>
                  <a:tcPr>
                    <a:solidFill>
                      <a:srgbClr val="E69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RSbor</a:t>
                      </a:r>
                      <a:r>
                        <a:rPr lang="en-US" dirty="0" smtClean="0"/>
                        <a:t> </a:t>
                      </a:r>
                      <a:endParaRPr lang="ru-RU" dirty="0"/>
                    </a:p>
                  </a:txBody>
                  <a:tcPr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://</a:t>
                      </a:r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rsbor</a:t>
                      </a:r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.ru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ru-RU" dirty="0"/>
                    </a:p>
                  </a:txBody>
                  <a:tcPr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отсутствие подробной информации о продуктах; невозможность оставлять отзывы о блюдах</a:t>
                      </a:r>
                    </a:p>
                  </a:txBody>
                  <a:tcPr>
                    <a:solidFill>
                      <a:srgbClr val="F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59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Target99</a:t>
                      </a:r>
                      <a:endParaRPr lang="ru-RU" dirty="0"/>
                    </a:p>
                  </a:txBody>
                  <a:tcPr>
                    <a:solidFill>
                      <a:srgbClr val="E699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</a:t>
                      </a:r>
                      <a:r>
                        <a:rPr lang="en-US" dirty="0" smtClean="0"/>
                        <a:t>://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  <a:r>
                        <a:rPr lang="en-US" dirty="0" smtClean="0"/>
                        <a:t>.by</a:t>
                      </a:r>
                      <a:r>
                        <a:rPr lang="en-US" dirty="0"/>
                        <a:t>/</a:t>
                      </a:r>
                      <a:endParaRPr lang="ru-RU" dirty="0"/>
                    </a:p>
                  </a:txBody>
                  <a:tcPr>
                    <a:solidFill>
                      <a:srgbClr val="E699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перегруженный интерфейс; отсутствие удобного способа связи с клиентской службой; плохая производительность</a:t>
                      </a:r>
                    </a:p>
                  </a:txBody>
                  <a:tcPr>
                    <a:solidFill>
                      <a:srgbClr val="E69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579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82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7C010-D42C-4805-AEC2-091428EA32CB}"/>
              </a:ext>
            </a:extLst>
          </p:cNvPr>
          <p:cNvSpPr txBox="1">
            <a:spLocks/>
          </p:cNvSpPr>
          <p:nvPr/>
        </p:nvSpPr>
        <p:spPr>
          <a:xfrm>
            <a:off x="533617" y="389975"/>
            <a:ext cx="10873291" cy="13258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811" y="1052910"/>
            <a:ext cx="9056378" cy="530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9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7C010-D42C-4805-AEC2-091428EA32CB}"/>
              </a:ext>
            </a:extLst>
          </p:cNvPr>
          <p:cNvSpPr txBox="1">
            <a:spLocks/>
          </p:cNvSpPr>
          <p:nvPr/>
        </p:nvSpPr>
        <p:spPr>
          <a:xfrm>
            <a:off x="533617" y="389975"/>
            <a:ext cx="10873291" cy="13258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Логическая схема базы данных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694" y="1052910"/>
            <a:ext cx="6226613" cy="532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6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7C010-D42C-4805-AEC2-091428EA32CB}"/>
              </a:ext>
            </a:extLst>
          </p:cNvPr>
          <p:cNvSpPr txBox="1">
            <a:spLocks/>
          </p:cNvSpPr>
          <p:nvPr/>
        </p:nvSpPr>
        <p:spPr>
          <a:xfrm>
            <a:off x="533617" y="389975"/>
            <a:ext cx="11545172" cy="13258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Диаграмма </a:t>
            </a:r>
            <a:r>
              <a:rPr lang="ru-RU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развертывания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приложения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23" y="1266503"/>
            <a:ext cx="9931954" cy="516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41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4FA5DD-3333-4645-AF62-8035D5BAA2A8}"/>
              </a:ext>
            </a:extLst>
          </p:cNvPr>
          <p:cNvSpPr txBox="1">
            <a:spLocks/>
          </p:cNvSpPr>
          <p:nvPr/>
        </p:nvSpPr>
        <p:spPr>
          <a:xfrm>
            <a:off x="838419" y="365210"/>
            <a:ext cx="10518338" cy="13258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Используемые технологии и средства разработки 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Объект 4">
            <a:extLst>
              <a:ext uri="{FF2B5EF4-FFF2-40B4-BE49-F238E27FC236}">
                <a16:creationId xmlns:a16="http://schemas.microsoft.com/office/drawing/2014/main" id="{3F32852A-F388-4842-8C67-199A3662A5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5882175"/>
              </p:ext>
            </p:extLst>
          </p:nvPr>
        </p:nvGraphicFramePr>
        <p:xfrm>
          <a:off x="1707357" y="2240438"/>
          <a:ext cx="8777287" cy="3861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0520">
                  <a:extLst>
                    <a:ext uri="{9D8B030D-6E8A-4147-A177-3AD203B41FA5}">
                      <a16:colId xmlns:a16="http://schemas.microsoft.com/office/drawing/2014/main" val="61438817"/>
                    </a:ext>
                  </a:extLst>
                </a:gridCol>
                <a:gridCol w="2649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055">
                <a:tc>
                  <a:txBody>
                    <a:bodyPr/>
                    <a:lstStyle/>
                    <a:p>
                      <a:r>
                        <a:rPr lang="ru-RU" dirty="0"/>
                        <a:t>Технология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Версия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7805">
                <a:tc>
                  <a:txBody>
                    <a:bodyPr/>
                    <a:lstStyle/>
                    <a:p>
                      <a:r>
                        <a:rPr lang="en-US" dirty="0"/>
                        <a:t>JavaScript</a:t>
                      </a:r>
                      <a:endParaRPr lang="ru-RU" dirty="0"/>
                    </a:p>
                  </a:txBody>
                  <a:tcPr>
                    <a:solidFill>
                      <a:srgbClr val="E699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Интерпретируемый язык программирования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реализация стандарта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EcmaScript</a:t>
                      </a:r>
                      <a:endParaRPr lang="ru-RU" dirty="0"/>
                    </a:p>
                  </a:txBody>
                  <a:tcPr>
                    <a:solidFill>
                      <a:srgbClr val="E699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ES6</a:t>
                      </a:r>
                      <a:endParaRPr lang="ru-RU" dirty="0"/>
                    </a:p>
                  </a:txBody>
                  <a:tcPr>
                    <a:solidFill>
                      <a:srgbClr val="E69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7464">
                <a:tc>
                  <a:txBody>
                    <a:bodyPr/>
                    <a:lstStyle/>
                    <a:p>
                      <a:r>
                        <a:rPr lang="en-US" dirty="0"/>
                        <a:t>Node.js</a:t>
                      </a:r>
                      <a:endParaRPr lang="ru-RU" dirty="0"/>
                    </a:p>
                  </a:txBody>
                  <a:tcPr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Программная платформа для разработки серверных веб-приложений</a:t>
                      </a:r>
                      <a:endParaRPr lang="ru-RU" dirty="0"/>
                    </a:p>
                  </a:txBody>
                  <a:tcPr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22.11.0</a:t>
                      </a:r>
                      <a:endParaRPr lang="ru-RU" dirty="0"/>
                    </a:p>
                  </a:txBody>
                  <a:tcPr>
                    <a:solidFill>
                      <a:srgbClr val="F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055">
                <a:tc>
                  <a:txBody>
                    <a:bodyPr/>
                    <a:lstStyle/>
                    <a:p>
                      <a:r>
                        <a:rPr lang="en-US" dirty="0"/>
                        <a:t>Express.js</a:t>
                      </a:r>
                      <a:endParaRPr lang="ru-RU" dirty="0"/>
                    </a:p>
                  </a:txBody>
                  <a:tcPr>
                    <a:solidFill>
                      <a:srgbClr val="E699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Фреймворк для серверных приложений</a:t>
                      </a:r>
                    </a:p>
                  </a:txBody>
                  <a:tcPr>
                    <a:solidFill>
                      <a:srgbClr val="E699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r>
                        <a:rPr lang="en-US" dirty="0" smtClean="0"/>
                        <a:t>.</a:t>
                      </a:r>
                      <a:r>
                        <a:rPr lang="ru-RU" dirty="0" smtClean="0"/>
                        <a:t>21.2</a:t>
                      </a:r>
                      <a:endParaRPr lang="ru-RU" dirty="0"/>
                    </a:p>
                  </a:txBody>
                  <a:tcPr>
                    <a:solidFill>
                      <a:srgbClr val="E69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055">
                <a:tc>
                  <a:txBody>
                    <a:bodyPr/>
                    <a:lstStyle/>
                    <a:p>
                      <a:r>
                        <a:rPr lang="en-US" dirty="0" smtClean="0"/>
                        <a:t>React.js</a:t>
                      </a:r>
                      <a:endParaRPr lang="ru-RU" dirty="0"/>
                    </a:p>
                  </a:txBody>
                  <a:tcPr>
                    <a:solidFill>
                      <a:srgbClr val="E699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Фреймворк для клиентских приложений</a:t>
                      </a:r>
                      <a:endParaRPr lang="ru-RU" dirty="0"/>
                    </a:p>
                  </a:txBody>
                  <a:tcPr>
                    <a:solidFill>
                      <a:srgbClr val="E699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18.3.1</a:t>
                      </a:r>
                      <a:endParaRPr lang="ru-RU" dirty="0"/>
                    </a:p>
                  </a:txBody>
                  <a:tcPr>
                    <a:solidFill>
                      <a:srgbClr val="E69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449293"/>
                  </a:ext>
                </a:extLst>
              </a:tr>
              <a:tr h="747464">
                <a:tc>
                  <a:txBody>
                    <a:bodyPr/>
                    <a:lstStyle/>
                    <a:p>
                      <a:r>
                        <a:rPr lang="en-US" dirty="0" smtClean="0"/>
                        <a:t>MySQL</a:t>
                      </a:r>
                      <a:endParaRPr lang="ru-RU" dirty="0"/>
                    </a:p>
                  </a:txBody>
                  <a:tcPr>
                    <a:solidFill>
                      <a:srgbClr val="E699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Объектно-реляционная система управления базами данных </a:t>
                      </a:r>
                      <a:endParaRPr lang="ru-RU" dirty="0"/>
                    </a:p>
                  </a:txBody>
                  <a:tcPr>
                    <a:solidFill>
                      <a:srgbClr val="E699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</a:t>
                      </a:r>
                      <a:r>
                        <a:rPr lang="ru-RU" dirty="0" smtClean="0"/>
                        <a:t>0</a:t>
                      </a:r>
                      <a:r>
                        <a:rPr lang="en-US" dirty="0" smtClean="0"/>
                        <a:t>.40</a:t>
                      </a:r>
                      <a:endParaRPr lang="ru-RU" dirty="0"/>
                    </a:p>
                  </a:txBody>
                  <a:tcPr>
                    <a:solidFill>
                      <a:srgbClr val="E69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905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86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7C010-D42C-4805-AEC2-091428EA32CB}"/>
              </a:ext>
            </a:extLst>
          </p:cNvPr>
          <p:cNvSpPr txBox="1">
            <a:spLocks/>
          </p:cNvSpPr>
          <p:nvPr/>
        </p:nvSpPr>
        <p:spPr>
          <a:xfrm>
            <a:off x="533617" y="389975"/>
            <a:ext cx="11719343" cy="13258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Блок-схема алгоритма сдачи вторсырья</a:t>
            </a:r>
            <a:endParaRPr lang="ru-RU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35" y="1052910"/>
            <a:ext cx="9766530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420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330</TotalTime>
  <Words>302</Words>
  <Application>Microsoft Office PowerPoint</Application>
  <PresentationFormat>Широкоэкранный</PresentationFormat>
  <Paragraphs>89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Arial Unicode MS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Дима Трубач</cp:lastModifiedBy>
  <cp:revision>21</cp:revision>
  <dcterms:created xsi:type="dcterms:W3CDTF">2021-05-24T10:48:12Z</dcterms:created>
  <dcterms:modified xsi:type="dcterms:W3CDTF">2025-06-06T07:24:16Z</dcterms:modified>
</cp:coreProperties>
</file>