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  <p:sldMasterId id="2147483675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92" r:id="rId8"/>
    <p:sldId id="289" r:id="rId9"/>
    <p:sldId id="291" r:id="rId10"/>
    <p:sldId id="307" r:id="rId11"/>
    <p:sldId id="293" r:id="rId12"/>
    <p:sldId id="294" r:id="rId13"/>
    <p:sldId id="297" r:id="rId14"/>
    <p:sldId id="295" r:id="rId15"/>
    <p:sldId id="296" r:id="rId16"/>
    <p:sldId id="298" r:id="rId17"/>
    <p:sldId id="299" r:id="rId18"/>
    <p:sldId id="300" r:id="rId19"/>
    <p:sldId id="302" r:id="rId20"/>
    <p:sldId id="303" r:id="rId21"/>
    <p:sldId id="269" r:id="rId22"/>
    <p:sldId id="305" r:id="rId23"/>
    <p:sldId id="306" r:id="rId24"/>
    <p:sldId id="309" r:id="rId25"/>
    <p:sldId id="308" r:id="rId26"/>
    <p:sldId id="310" r:id="rId27"/>
    <p:sldId id="311" r:id="rId28"/>
    <p:sldId id="312" r:id="rId29"/>
    <p:sldId id="272" r:id="rId30"/>
  </p:sldIdLst>
  <p:sldSz cx="24384000" cy="13716000"/>
  <p:notesSz cx="6858000" cy="9144000"/>
  <p:embeddedFontLst>
    <p:embeddedFont>
      <p:font typeface="Assistant" pitchFamily="2" charset="-79"/>
      <p:regular r:id="rId32"/>
      <p:bold r:id="rId33"/>
    </p:embeddedFont>
    <p:embeddedFont>
      <p:font typeface="Assistant ExtraLight" pitchFamily="2" charset="-79"/>
      <p:regular r:id="rId34"/>
      <p:bold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Helvetica Neue Light" panose="020B0604020202020204" charset="0"/>
      <p:regular r:id="rId40"/>
      <p:bold r:id="rId41"/>
      <p:italic r:id="rId42"/>
      <p:boldItalic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TiLzNbh6rHmEoyUmmPOXnnxN5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992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044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521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03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0123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6161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367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899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00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918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75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268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971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548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8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body" idx="1"/>
          </p:nvPr>
        </p:nvSpPr>
        <p:spPr>
          <a:xfrm>
            <a:off x="10366376" y="1974851"/>
            <a:ext cx="12344400" cy="9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2"/>
          </p:nvPr>
        </p:nvSpPr>
        <p:spPr>
          <a:xfrm>
            <a:off x="1679577" y="4114800"/>
            <a:ext cx="7864500" cy="7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>
            <a:spLocks noGrp="1"/>
          </p:cNvSpPr>
          <p:nvPr>
            <p:ph type="pic" idx="2"/>
          </p:nvPr>
        </p:nvSpPr>
        <p:spPr>
          <a:xfrm>
            <a:off x="10366376" y="1974851"/>
            <a:ext cx="123444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1679577" y="4114800"/>
            <a:ext cx="7864500" cy="7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body" idx="1"/>
          </p:nvPr>
        </p:nvSpPr>
        <p:spPr>
          <a:xfrm rot="5400000">
            <a:off x="7840650" y="-2513001"/>
            <a:ext cx="8702700" cy="21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>
            <a:spLocks noGrp="1"/>
          </p:cNvSpPr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body" idx="1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subTitle" idx="1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0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0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1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2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 txBox="1">
            <a:spLocks noGrp="1"/>
          </p:cNvSpPr>
          <p:nvPr>
            <p:ph type="subTitle" idx="1"/>
          </p:nvPr>
        </p:nvSpPr>
        <p:spPr>
          <a:xfrm>
            <a:off x="1218960" y="547200"/>
            <a:ext cx="21945000" cy="10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3"/>
          </p:nvPr>
        </p:nvSpPr>
        <p:spPr>
          <a:xfrm>
            <a:off x="12189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Alt">
  <p:cSld name="Title &amp; Photo Alt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9" descr="Image"/>
          <p:cNvPicPr preferRelativeResize="0"/>
          <p:nvPr/>
        </p:nvPicPr>
        <p:blipFill rotWithShape="1">
          <a:blip r:embed="rId2">
            <a:alphaModFix/>
          </a:blip>
          <a:srcRect b="32491"/>
          <a:stretch/>
        </p:blipFill>
        <p:spPr>
          <a:xfrm>
            <a:off x="17838459" y="10315803"/>
            <a:ext cx="6617952" cy="347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072" y="440800"/>
            <a:ext cx="4095459" cy="77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12001499" y="13085232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5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5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65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body" idx="3"/>
          </p:nvPr>
        </p:nvSpPr>
        <p:spPr>
          <a:xfrm>
            <a:off x="124635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6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6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6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3"/>
          </p:nvPr>
        </p:nvSpPr>
        <p:spPr>
          <a:xfrm>
            <a:off x="1218960" y="7364520"/>
            <a:ext cx="219450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7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7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219450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67"/>
          <p:cNvSpPr txBox="1">
            <a:spLocks noGrp="1"/>
          </p:cNvSpPr>
          <p:nvPr>
            <p:ph type="body" idx="2"/>
          </p:nvPr>
        </p:nvSpPr>
        <p:spPr>
          <a:xfrm>
            <a:off x="1218960" y="7364520"/>
            <a:ext cx="219450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8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8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68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body" idx="3"/>
          </p:nvPr>
        </p:nvSpPr>
        <p:spPr>
          <a:xfrm>
            <a:off x="12189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68"/>
          <p:cNvSpPr txBox="1">
            <a:spLocks noGrp="1"/>
          </p:cNvSpPr>
          <p:nvPr>
            <p:ph type="body" idx="4"/>
          </p:nvPr>
        </p:nvSpPr>
        <p:spPr>
          <a:xfrm>
            <a:off x="124635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9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9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9"/>
          <p:cNvSpPr txBox="1">
            <a:spLocks noGrp="1"/>
          </p:cNvSpPr>
          <p:nvPr>
            <p:ph type="body" idx="2"/>
          </p:nvPr>
        </p:nvSpPr>
        <p:spPr>
          <a:xfrm>
            <a:off x="8638560" y="320940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9"/>
          <p:cNvSpPr txBox="1">
            <a:spLocks noGrp="1"/>
          </p:cNvSpPr>
          <p:nvPr>
            <p:ph type="body" idx="3"/>
          </p:nvPr>
        </p:nvSpPr>
        <p:spPr>
          <a:xfrm>
            <a:off x="16058520" y="320940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9"/>
          <p:cNvSpPr txBox="1">
            <a:spLocks noGrp="1"/>
          </p:cNvSpPr>
          <p:nvPr>
            <p:ph type="body" idx="4"/>
          </p:nvPr>
        </p:nvSpPr>
        <p:spPr>
          <a:xfrm>
            <a:off x="1218960" y="736452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9"/>
          <p:cNvSpPr txBox="1">
            <a:spLocks noGrp="1"/>
          </p:cNvSpPr>
          <p:nvPr>
            <p:ph type="body" idx="5"/>
          </p:nvPr>
        </p:nvSpPr>
        <p:spPr>
          <a:xfrm>
            <a:off x="8638560" y="736452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9"/>
          <p:cNvSpPr txBox="1">
            <a:spLocks noGrp="1"/>
          </p:cNvSpPr>
          <p:nvPr>
            <p:ph type="body" idx="6"/>
          </p:nvPr>
        </p:nvSpPr>
        <p:spPr>
          <a:xfrm>
            <a:off x="16058520" y="736452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0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0"/>
          <p:cNvSpPr txBox="1">
            <a:spLocks noGrp="1"/>
          </p:cNvSpPr>
          <p:nvPr>
            <p:ph type="subTitle" idx="1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 txBox="1">
            <a:spLocks noGrp="1"/>
          </p:cNvSpPr>
          <p:nvPr>
            <p:ph type="subTitle" idx="1"/>
          </p:nvPr>
        </p:nvSpPr>
        <p:spPr>
          <a:xfrm>
            <a:off x="1218960" y="547200"/>
            <a:ext cx="21945000" cy="10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subTitle" idx="1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3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3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3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53"/>
          <p:cNvSpPr txBox="1">
            <a:spLocks noGrp="1"/>
          </p:cNvSpPr>
          <p:nvPr>
            <p:ph type="body" idx="3"/>
          </p:nvPr>
        </p:nvSpPr>
        <p:spPr>
          <a:xfrm>
            <a:off x="12189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4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4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54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54"/>
          <p:cNvSpPr txBox="1">
            <a:spLocks noGrp="1"/>
          </p:cNvSpPr>
          <p:nvPr>
            <p:ph type="body" idx="3"/>
          </p:nvPr>
        </p:nvSpPr>
        <p:spPr>
          <a:xfrm>
            <a:off x="124635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5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5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55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5"/>
          <p:cNvSpPr txBox="1">
            <a:spLocks noGrp="1"/>
          </p:cNvSpPr>
          <p:nvPr>
            <p:ph type="body" idx="3"/>
          </p:nvPr>
        </p:nvSpPr>
        <p:spPr>
          <a:xfrm>
            <a:off x="1218960" y="7364520"/>
            <a:ext cx="219450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6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219450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56"/>
          <p:cNvSpPr txBox="1">
            <a:spLocks noGrp="1"/>
          </p:cNvSpPr>
          <p:nvPr>
            <p:ph type="body" idx="2"/>
          </p:nvPr>
        </p:nvSpPr>
        <p:spPr>
          <a:xfrm>
            <a:off x="1218960" y="7364520"/>
            <a:ext cx="219450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7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57"/>
          <p:cNvSpPr txBox="1">
            <a:spLocks noGrp="1"/>
          </p:cNvSpPr>
          <p:nvPr>
            <p:ph type="body" idx="2"/>
          </p:nvPr>
        </p:nvSpPr>
        <p:spPr>
          <a:xfrm>
            <a:off x="12463560" y="320940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57"/>
          <p:cNvSpPr txBox="1">
            <a:spLocks noGrp="1"/>
          </p:cNvSpPr>
          <p:nvPr>
            <p:ph type="body" idx="3"/>
          </p:nvPr>
        </p:nvSpPr>
        <p:spPr>
          <a:xfrm>
            <a:off x="12189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57"/>
          <p:cNvSpPr txBox="1">
            <a:spLocks noGrp="1"/>
          </p:cNvSpPr>
          <p:nvPr>
            <p:ph type="body" idx="4"/>
          </p:nvPr>
        </p:nvSpPr>
        <p:spPr>
          <a:xfrm>
            <a:off x="12463560" y="7364520"/>
            <a:ext cx="107088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8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8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58"/>
          <p:cNvSpPr txBox="1">
            <a:spLocks noGrp="1"/>
          </p:cNvSpPr>
          <p:nvPr>
            <p:ph type="body" idx="2"/>
          </p:nvPr>
        </p:nvSpPr>
        <p:spPr>
          <a:xfrm>
            <a:off x="8638560" y="320940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58"/>
          <p:cNvSpPr txBox="1">
            <a:spLocks noGrp="1"/>
          </p:cNvSpPr>
          <p:nvPr>
            <p:ph type="body" idx="3"/>
          </p:nvPr>
        </p:nvSpPr>
        <p:spPr>
          <a:xfrm>
            <a:off x="16058520" y="320940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58"/>
          <p:cNvSpPr txBox="1">
            <a:spLocks noGrp="1"/>
          </p:cNvSpPr>
          <p:nvPr>
            <p:ph type="body" idx="4"/>
          </p:nvPr>
        </p:nvSpPr>
        <p:spPr>
          <a:xfrm>
            <a:off x="1218960" y="736452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58"/>
          <p:cNvSpPr txBox="1">
            <a:spLocks noGrp="1"/>
          </p:cNvSpPr>
          <p:nvPr>
            <p:ph type="body" idx="5"/>
          </p:nvPr>
        </p:nvSpPr>
        <p:spPr>
          <a:xfrm>
            <a:off x="8638560" y="736452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58"/>
          <p:cNvSpPr txBox="1">
            <a:spLocks noGrp="1"/>
          </p:cNvSpPr>
          <p:nvPr>
            <p:ph type="body" idx="6"/>
          </p:nvPr>
        </p:nvSpPr>
        <p:spPr>
          <a:xfrm>
            <a:off x="16058520" y="7364520"/>
            <a:ext cx="70662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>
            <a:spLocks noGrp="1"/>
          </p:cNvSpPr>
          <p:nvPr>
            <p:ph type="title"/>
          </p:nvPr>
        </p:nvSpPr>
        <p:spPr>
          <a:xfrm>
            <a:off x="1663700" y="3419477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363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2"/>
          </p:nvPr>
        </p:nvSpPr>
        <p:spPr>
          <a:xfrm>
            <a:off x="12344400" y="3651250"/>
            <a:ext cx="10363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>
            <a:spLocks noGrp="1"/>
          </p:cNvSpPr>
          <p:nvPr>
            <p:ph type="title"/>
          </p:nvPr>
        </p:nvSpPr>
        <p:spPr>
          <a:xfrm>
            <a:off x="1679576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1679577" y="3362326"/>
            <a:ext cx="103155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body" idx="2"/>
          </p:nvPr>
        </p:nvSpPr>
        <p:spPr>
          <a:xfrm>
            <a:off x="1679577" y="5010150"/>
            <a:ext cx="103155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5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5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/>
          <p:nvPr/>
        </p:nvSpPr>
        <p:spPr>
          <a:xfrm>
            <a:off x="0" y="-30600"/>
            <a:ext cx="24383400" cy="137460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7680" y="636840"/>
            <a:ext cx="5430599" cy="10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/>
          <p:cNvPicPr preferRelativeResize="0"/>
          <p:nvPr/>
        </p:nvPicPr>
        <p:blipFill rotWithShape="1">
          <a:blip r:embed="rId13">
            <a:alphaModFix/>
          </a:blip>
          <a:srcRect b="33944"/>
          <a:stretch/>
        </p:blipFill>
        <p:spPr>
          <a:xfrm>
            <a:off x="8911800" y="5006880"/>
            <a:ext cx="15471719" cy="870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8200" y="440640"/>
            <a:ext cx="4095000" cy="77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3"/>
          <p:cNvPicPr preferRelativeResize="0"/>
          <p:nvPr/>
        </p:nvPicPr>
        <p:blipFill rotWithShape="1">
          <a:blip r:embed="rId15">
            <a:alphaModFix/>
          </a:blip>
          <a:srcRect b="32495"/>
          <a:stretch/>
        </p:blipFill>
        <p:spPr>
          <a:xfrm>
            <a:off x="12719880" y="7631280"/>
            <a:ext cx="11735999" cy="615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8200" y="440640"/>
            <a:ext cx="4095000" cy="77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3"/>
          <p:cNvSpPr txBox="1">
            <a:spLocks noGrp="1"/>
          </p:cNvSpPr>
          <p:nvPr>
            <p:ph type="sldNum" idx="12"/>
          </p:nvPr>
        </p:nvSpPr>
        <p:spPr>
          <a:xfrm>
            <a:off x="12001320" y="5398560"/>
            <a:ext cx="368400" cy="8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1218960" y="547200"/>
            <a:ext cx="21945000" cy="2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1218960" y="3209400"/>
            <a:ext cx="21945000" cy="7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f/requests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sf/requests" TargetMode="Externa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itgey/face_recogn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wax/mafl#readm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hyperlink" Target="https://www.markdownguide.org/cheat-shee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virtual-environments/virtualen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youtube.com/watch?v=r8jQ9hVA2qs&amp;t" TargetMode="External"/><Relationship Id="rId5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frankcorso.dev/setting-up-python-environment-venv-requiremen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get-start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/>
          <p:nvPr/>
        </p:nvSpPr>
        <p:spPr>
          <a:xfrm>
            <a:off x="888840" y="837000"/>
            <a:ext cx="16639182" cy="128786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/>
          </a:solidFill>
          <a:ln w="126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5074920" y="5250600"/>
            <a:ext cx="15350490" cy="405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275" tIns="71275" rIns="71275" bIns="71275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Arial"/>
              <a:buNone/>
            </a:pPr>
            <a:r>
              <a:rPr lang="en-GB" sz="28800" b="1" i="0" u="none" strike="noStrike" cap="none" dirty="0" err="1">
                <a:solidFill>
                  <a:srgbClr val="5F5F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Servus</a:t>
            </a:r>
            <a:endParaRPr sz="28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Arial"/>
              <a:buNone/>
            </a:pPr>
            <a:endParaRPr sz="28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2804040" y="8361000"/>
            <a:ext cx="18775440" cy="94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275" tIns="71275" rIns="71275" bIns="71275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lang="en-GB" sz="7400" b="1" i="0" u="none" strike="noStrike" cap="none" dirty="0">
                <a:solidFill>
                  <a:srgbClr val="5F5F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Intermediate</a:t>
            </a:r>
            <a:r>
              <a:rPr lang="en-GB" sz="7400" b="0" i="0" u="none" strike="noStrike" cap="none" dirty="0">
                <a:solidFill>
                  <a:srgbClr val="5F5F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– Spring 2025</a:t>
            </a:r>
            <a:br>
              <a:rPr lang="en-GB" sz="7400" b="0" i="0" u="none" strike="noStrike" cap="none" dirty="0">
                <a:solidFill>
                  <a:srgbClr val="5F5F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n-GB" sz="7400" b="0" i="0" u="none" strike="noStrike" cap="none" dirty="0">
                <a:solidFill>
                  <a:srgbClr val="5F5F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7400" b="0" i="0" u="none" strike="noStrike" cap="none" dirty="0">
                <a:solidFill>
                  <a:srgbClr val="5F5F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Topic: </a:t>
            </a:r>
            <a:r>
              <a:rPr lang="en-GB" sz="7400" dirty="0">
                <a:solidFill>
                  <a:srgbClr val="5F5F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Virtual Environments</a:t>
            </a:r>
            <a:endParaRPr sz="7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"/>
          <p:cNvGrpSpPr/>
          <p:nvPr/>
        </p:nvGrpSpPr>
        <p:grpSpPr>
          <a:xfrm>
            <a:off x="3687565" y="1821225"/>
            <a:ext cx="6150240" cy="3088800"/>
            <a:chOff x="3655440" y="2764800"/>
            <a:chExt cx="6150240" cy="3088800"/>
          </a:xfrm>
        </p:grpSpPr>
        <p:sp>
          <p:nvSpPr>
            <p:cNvPr id="201" name="Google Shape;201;p1"/>
            <p:cNvSpPr/>
            <p:nvPr/>
          </p:nvSpPr>
          <p:spPr>
            <a:xfrm>
              <a:off x="3655440" y="3615480"/>
              <a:ext cx="2982960" cy="22381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99" y="0"/>
                  </a:moveTo>
                  <a:cubicBezTo>
                    <a:pt x="16764" y="0"/>
                    <a:pt x="21600" y="4596"/>
                    <a:pt x="21600" y="10264"/>
                  </a:cubicBezTo>
                  <a:cubicBezTo>
                    <a:pt x="21600" y="13299"/>
                    <a:pt x="20204" y="16014"/>
                    <a:pt x="18000" y="17893"/>
                  </a:cubicBezTo>
                  <a:lnTo>
                    <a:pt x="18767" y="21600"/>
                  </a:lnTo>
                  <a:lnTo>
                    <a:pt x="14830" y="19777"/>
                  </a:lnTo>
                  <a:cubicBezTo>
                    <a:pt x="13584" y="20254"/>
                    <a:pt x="12225" y="20524"/>
                    <a:pt x="10799" y="20524"/>
                  </a:cubicBezTo>
                  <a:cubicBezTo>
                    <a:pt x="4834" y="20524"/>
                    <a:pt x="0" y="15931"/>
                    <a:pt x="0" y="10264"/>
                  </a:cubicBezTo>
                  <a:cubicBezTo>
                    <a:pt x="0" y="4596"/>
                    <a:pt x="4834" y="0"/>
                    <a:pt x="10799" y="0"/>
                  </a:cubicBezTo>
                  <a:close/>
                </a:path>
              </a:pathLst>
            </a:custGeom>
            <a:solidFill>
              <a:srgbClr val="EB5B25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556600" y="2764800"/>
              <a:ext cx="2982960" cy="21124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586" y="0"/>
                  </a:moveTo>
                  <a:cubicBezTo>
                    <a:pt x="1605" y="0"/>
                    <a:pt x="0" y="2266"/>
                    <a:pt x="0" y="5063"/>
                  </a:cubicBezTo>
                  <a:lnTo>
                    <a:pt x="0" y="13328"/>
                  </a:lnTo>
                  <a:cubicBezTo>
                    <a:pt x="0" y="16125"/>
                    <a:pt x="1605" y="18391"/>
                    <a:pt x="3586" y="18391"/>
                  </a:cubicBezTo>
                  <a:lnTo>
                    <a:pt x="10675" y="18391"/>
                  </a:lnTo>
                  <a:lnTo>
                    <a:pt x="11980" y="21600"/>
                  </a:lnTo>
                  <a:lnTo>
                    <a:pt x="13284" y="18391"/>
                  </a:lnTo>
                  <a:lnTo>
                    <a:pt x="18014" y="18391"/>
                  </a:lnTo>
                  <a:cubicBezTo>
                    <a:pt x="19995" y="18391"/>
                    <a:pt x="21600" y="16125"/>
                    <a:pt x="21600" y="13328"/>
                  </a:cubicBezTo>
                  <a:lnTo>
                    <a:pt x="21600" y="5063"/>
                  </a:lnTo>
                  <a:cubicBezTo>
                    <a:pt x="21600" y="2266"/>
                    <a:pt x="19995" y="0"/>
                    <a:pt x="18014" y="0"/>
                  </a:cubicBezTo>
                  <a:lnTo>
                    <a:pt x="3586" y="0"/>
                  </a:lnTo>
                  <a:close/>
                </a:path>
              </a:pathLst>
            </a:custGeom>
            <a:solidFill>
              <a:srgbClr val="58ADC5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378920" y="3411000"/>
              <a:ext cx="2426760" cy="16632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278"/>
                    <a:pt x="21600" y="9553"/>
                  </a:cubicBezTo>
                  <a:cubicBezTo>
                    <a:pt x="21600" y="14828"/>
                    <a:pt x="16765" y="19101"/>
                    <a:pt x="10800" y="19101"/>
                  </a:cubicBezTo>
                  <a:cubicBezTo>
                    <a:pt x="10287" y="19101"/>
                    <a:pt x="9786" y="19064"/>
                    <a:pt x="9292" y="19003"/>
                  </a:cubicBezTo>
                  <a:lnTo>
                    <a:pt x="6046" y="21600"/>
                  </a:lnTo>
                  <a:lnTo>
                    <a:pt x="5986" y="18096"/>
                  </a:lnTo>
                  <a:cubicBezTo>
                    <a:pt x="2440" y="16530"/>
                    <a:pt x="0" y="13297"/>
                    <a:pt x="0" y="9553"/>
                  </a:cubicBezTo>
                  <a:cubicBezTo>
                    <a:pt x="0" y="4278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90909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"/>
          <p:cNvSpPr txBox="1"/>
          <p:nvPr/>
        </p:nvSpPr>
        <p:spPr>
          <a:xfrm>
            <a:off x="12001320" y="5407920"/>
            <a:ext cx="367920" cy="8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6" y="2077508"/>
            <a:ext cx="20793419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Now that we created our environment, we need to activate it! No point in just creating it…</a:t>
            </a:r>
          </a:p>
          <a:p>
            <a:pPr marL="320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0E24C-4ABA-E6D4-ECF2-CD64A157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4248150"/>
            <a:ext cx="17792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8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6" y="2077508"/>
            <a:ext cx="20793419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you are “inside” the activated environment, you can install packages. These packages will be installed in your environment (AND NOT ON YOUR COMPUTER – so they will not work once you deactivate your environment)</a:t>
            </a:r>
          </a:p>
          <a:p>
            <a:pPr marL="320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2C2AC-C42C-7B6B-20AE-B27CB4C0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74" y="5235286"/>
            <a:ext cx="17792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6" y="2077508"/>
            <a:ext cx="20793419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u are done working on that project, you should deactivate your environment.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Then, you are free to go to work on other projects, activate the environment for the other project, etc </a:t>
            </a:r>
            <a:r>
              <a:rPr lang="en-GB" sz="3700" b="0" i="0" u="none" strike="noStrike" cap="none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0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84108-67C6-04A2-175D-056F47A6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32" y="4663787"/>
            <a:ext cx="17792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7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646920" y="5111640"/>
            <a:ext cx="23090040" cy="193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00" tIns="243700" rIns="243700" bIns="24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0"/>
              <a:buFont typeface="Arial"/>
              <a:buNone/>
            </a:pPr>
            <a:r>
              <a:rPr lang="en-GB" sz="10700" b="1" dirty="0">
                <a:solidFill>
                  <a:srgbClr val="FFFFFF"/>
                </a:solidFill>
                <a:latin typeface="Proxima Nova"/>
                <a:sym typeface="Proxima Nova"/>
              </a:rPr>
              <a:t>requirements.txt</a:t>
            </a:r>
            <a:endParaRPr sz="10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95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6" y="2077508"/>
            <a:ext cx="20793419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Okay, so this is all so we can easily share our projects with other people, but how do we do that????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 want to contribute to this project in my computer, a famous open source project on GitHub to use http requests more easily: </a:t>
            </a: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https://github.com/psf/requests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 hope they can tell me which libraries I need to install in my virtual environment…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0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645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6" y="2077508"/>
            <a:ext cx="20793419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Okay, so this is all so we can easily share our projects with other people, but how do we do that????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 want to contribute to this project in my computer, a famous open source project on GitHub to use http requests more easily: </a:t>
            </a: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https://github.com/psf/requests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 hope they can tell me which libraries I need to install in my virtual environment…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0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B80A8-33BF-F816-EA4A-B210E1E4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64" y="3491345"/>
            <a:ext cx="1992367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4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7" y="2077508"/>
            <a:ext cx="20689510" cy="261918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generate a requirements.txt file for my own project?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freeze -&gt; good (gets a list of all the packages installed in the current virtual environment)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1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pipreqs</a:t>
            </a:r>
            <a:r>
              <a:rPr lang="en-GB" sz="3700" b="1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 -&gt; better! (gets a list of all the packages used in the code)</a:t>
            </a:r>
            <a:endParaRPr lang="en-GB" sz="3700" b="1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47C9D-862B-7502-88C4-E7EF3FD8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5000" y="4405859"/>
            <a:ext cx="16740172" cy="11524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8DC90-E864-FFB2-F80A-EFE12FD5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842" y="5208606"/>
            <a:ext cx="11642272" cy="5894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1AC8C-3CB9-E217-F9E8-92D0820A97FA}"/>
              </a:ext>
            </a:extLst>
          </p:cNvPr>
          <p:cNvSpPr txBox="1"/>
          <p:nvPr/>
        </p:nvSpPr>
        <p:spPr>
          <a:xfrm>
            <a:off x="18168257" y="4405859"/>
            <a:ext cx="621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Only need to install it the first time (first time in each virtual environment!)</a:t>
            </a:r>
            <a:endParaRPr lang="LID4096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3C528-3563-52B1-4B66-04AD7FCD88FD}"/>
              </a:ext>
            </a:extLst>
          </p:cNvPr>
          <p:cNvSpPr txBox="1"/>
          <p:nvPr/>
        </p:nvSpPr>
        <p:spPr>
          <a:xfrm>
            <a:off x="16324614" y="10253497"/>
            <a:ext cx="720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Since </a:t>
            </a:r>
            <a:r>
              <a:rPr lang="en-GB" sz="2800" dirty="0" err="1"/>
              <a:t>pipreqs</a:t>
            </a:r>
            <a:r>
              <a:rPr lang="en-GB" sz="2800" dirty="0"/>
              <a:t> scans your code, it is important to run it only on the </a:t>
            </a:r>
            <a:r>
              <a:rPr lang="en-GB" sz="2800" dirty="0" err="1"/>
              <a:t>src</a:t>
            </a:r>
            <a:r>
              <a:rPr lang="en-GB" sz="2800" dirty="0"/>
              <a:t> folder (a folder with only your .</a:t>
            </a:r>
            <a:r>
              <a:rPr lang="en-GB" sz="2800" dirty="0" err="1"/>
              <a:t>py</a:t>
            </a:r>
            <a:r>
              <a:rPr lang="en-GB" sz="2800" dirty="0"/>
              <a:t> files!)</a:t>
            </a:r>
            <a:endParaRPr lang="LID4096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197ADB-2254-458E-DBED-78F03BEF1BF1}"/>
              </a:ext>
            </a:extLst>
          </p:cNvPr>
          <p:cNvCxnSpPr>
            <a:cxnSpLocks/>
          </p:cNvCxnSpPr>
          <p:nvPr/>
        </p:nvCxnSpPr>
        <p:spPr>
          <a:xfrm flipH="1">
            <a:off x="17787257" y="5652655"/>
            <a:ext cx="3410198" cy="2344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5B06BF-1608-B257-7EE7-E558F35DD758}"/>
              </a:ext>
            </a:extLst>
          </p:cNvPr>
          <p:cNvSpPr/>
          <p:nvPr/>
        </p:nvSpPr>
        <p:spPr>
          <a:xfrm>
            <a:off x="12396355" y="8375074"/>
            <a:ext cx="9580418" cy="121573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630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to upload to </a:t>
            </a:r>
            <a:r>
              <a:rPr lang="en-GB" sz="85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18186291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When sharing your projects, you don’t need to (and shouldn’t) upload the entire virtual environment to </a:t>
            </a:r>
            <a:r>
              <a:rPr lang="en-GB" sz="3700" b="0" i="0" u="none" strike="noStrike" cap="none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Inside your virtual environment should be your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 folder (or a different name) which should be where your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 repo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Don’t forget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: the requirements.txt should be in the root folder of the project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665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README.md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18186291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important file of any project: the README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This file usually contains a short summary of the project, how to get the requirements, how to run it, etc 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an open source project README: 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https://github.com/ageitgey/face_recognition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.md are Markdown files: these files have special ways to format, for example: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68A83-6B91-3B38-6AC3-BCA9AF8B6EC0}"/>
              </a:ext>
            </a:extLst>
          </p:cNvPr>
          <p:cNvSpPr txBox="1"/>
          <p:nvPr/>
        </p:nvSpPr>
        <p:spPr>
          <a:xfrm>
            <a:off x="1880755" y="7658100"/>
            <a:ext cx="1578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# My Project (title)</a:t>
            </a:r>
          </a:p>
          <a:p>
            <a:endParaRPr lang="en-GB" sz="2800" dirty="0"/>
          </a:p>
          <a:p>
            <a:r>
              <a:rPr lang="en-GB" sz="2800" dirty="0"/>
              <a:t>## How to get the requirements for my code</a:t>
            </a:r>
          </a:p>
          <a:p>
            <a:endParaRPr lang="en-GB" sz="2800" dirty="0"/>
          </a:p>
          <a:p>
            <a:r>
              <a:rPr lang="en-GB" sz="2800" dirty="0"/>
              <a:t>You should do this:</a:t>
            </a:r>
          </a:p>
          <a:p>
            <a:endParaRPr lang="en-GB" sz="2800" dirty="0"/>
          </a:p>
          <a:p>
            <a:r>
              <a:rPr lang="en-GB" sz="2800" dirty="0"/>
              <a:t>```</a:t>
            </a:r>
          </a:p>
          <a:p>
            <a:r>
              <a:rPr lang="en-GB" sz="2800" dirty="0"/>
              <a:t>pip3 install –r requirements</a:t>
            </a:r>
          </a:p>
          <a:p>
            <a:r>
              <a:rPr lang="en-GB" sz="2800" dirty="0"/>
              <a:t>```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CE68AE-E385-33B3-8F21-4FB02A181C28}"/>
              </a:ext>
            </a:extLst>
          </p:cNvPr>
          <p:cNvCxnSpPr>
            <a:cxnSpLocks/>
          </p:cNvCxnSpPr>
          <p:nvPr/>
        </p:nvCxnSpPr>
        <p:spPr>
          <a:xfrm flipH="1" flipV="1">
            <a:off x="8819903" y="8287692"/>
            <a:ext cx="4210297" cy="419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84FE7B-A188-F774-9EF2-66E5865688F7}"/>
              </a:ext>
            </a:extLst>
          </p:cNvPr>
          <p:cNvCxnSpPr>
            <a:cxnSpLocks/>
          </p:cNvCxnSpPr>
          <p:nvPr/>
        </p:nvCxnSpPr>
        <p:spPr>
          <a:xfrm flipH="1" flipV="1">
            <a:off x="6714754" y="10985865"/>
            <a:ext cx="4210297" cy="419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C2B90E-8283-5313-723B-4E1B5C51DD88}"/>
              </a:ext>
            </a:extLst>
          </p:cNvPr>
          <p:cNvSpPr txBox="1"/>
          <p:nvPr/>
        </p:nvSpPr>
        <p:spPr>
          <a:xfrm>
            <a:off x="13321366" y="8230528"/>
            <a:ext cx="6215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 titles with #, subtitles with ##, and smaller and smaller with ###, etc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C9722-DE20-7EE4-E46E-087F16363CBB}"/>
              </a:ext>
            </a:extLst>
          </p:cNvPr>
          <p:cNvSpPr txBox="1"/>
          <p:nvPr/>
        </p:nvSpPr>
        <p:spPr>
          <a:xfrm>
            <a:off x="11261766" y="11144145"/>
            <a:ext cx="621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 code snippets between ```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7156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2"/>
          <p:cNvSpPr/>
          <p:nvPr/>
        </p:nvSpPr>
        <p:spPr>
          <a:xfrm>
            <a:off x="646920" y="5111640"/>
            <a:ext cx="23090040" cy="193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00" tIns="243700" rIns="243700" bIns="24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0"/>
              <a:buFont typeface="Arial"/>
              <a:buNone/>
            </a:pPr>
            <a:r>
              <a:rPr lang="en-GB" sz="107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Exercises</a:t>
            </a:r>
            <a:endParaRPr sz="10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/>
        </p:nvSpPr>
        <p:spPr>
          <a:xfrm>
            <a:off x="1768133" y="3241733"/>
            <a:ext cx="20754300" cy="7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If: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you have a Python related problem...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something is not working…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you don’t understand an exercise...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you need help somehow...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Then: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write your question in our Slack channel, maybe someone else had the same issue and can help you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write a colleague on Slack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write a teacher on Slack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69900" marR="0" lvl="0" indent="-387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100"/>
              <a:buFont typeface="Assistant ExtraLight"/>
              <a:buChar char="●"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note it down and ask next class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lang="en-GB" sz="6100" b="0" i="0" u="none" strike="noStrike" cap="non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...just don’t let it block you!</a:t>
            </a:r>
            <a:endParaRPr sz="6100" b="0" i="0" u="none" strike="noStrike" cap="non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210" name="Google Shape;210;p2"/>
          <p:cNvSpPr txBox="1"/>
          <p:nvPr/>
        </p:nvSpPr>
        <p:spPr>
          <a:xfrm>
            <a:off x="1768133" y="1605333"/>
            <a:ext cx="20355300" cy="20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GB" sz="9600" b="1" i="0" u="none" strike="noStrike" cap="non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Ask, ask, ask!</a:t>
            </a:r>
            <a:endParaRPr sz="9600" b="1" i="0" u="none" strike="noStrike" cap="none">
              <a:solidFill>
                <a:srgbClr val="EA5B2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1" name="Google Shape;211;p2"/>
          <p:cNvSpPr txBox="1">
            <a:spLocks noGrp="1"/>
          </p:cNvSpPr>
          <p:nvPr>
            <p:ph type="sldNum" idx="12"/>
          </p:nvPr>
        </p:nvSpPr>
        <p:spPr>
          <a:xfrm>
            <a:off x="12001499" y="13085232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dirty="0">
                <a:latin typeface="Helvetica Neue"/>
                <a:sym typeface="Helvetica Neue"/>
              </a:rPr>
              <a:t>Using </a:t>
            </a:r>
            <a:r>
              <a:rPr lang="en-GB" sz="8500" b="1" dirty="0" err="1">
                <a:latin typeface="Helvetica Neue"/>
                <a:sym typeface="Helvetica Neue"/>
              </a:rPr>
              <a:t>venv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virtual environment for your project -&gt; choose a name that identifies it!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Go into the environment with cd, and activate it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FE651-1EB4-7F63-DEEB-A033FD0CC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80" y="9280468"/>
            <a:ext cx="10537593" cy="3903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3511A-EDC7-13BF-3F6D-F9A360D43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80" y="3502080"/>
            <a:ext cx="10280073" cy="52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dirty="0">
                <a:latin typeface="Helvetica Neue"/>
                <a:sym typeface="Helvetica Neue"/>
              </a:rPr>
              <a:t>Using GIT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git repo in github.com -&gt; you can add README file already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F6123-077B-F547-5D29-96968BE7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13" y="4572000"/>
            <a:ext cx="12431404" cy="833016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52A340-E91E-21EC-A1E3-0DBC4634573A}"/>
              </a:ext>
            </a:extLst>
          </p:cNvPr>
          <p:cNvCxnSpPr>
            <a:cxnSpLocks/>
          </p:cNvCxnSpPr>
          <p:nvPr/>
        </p:nvCxnSpPr>
        <p:spPr>
          <a:xfrm flipH="1">
            <a:off x="11072520" y="12381711"/>
            <a:ext cx="4709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0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dirty="0">
                <a:latin typeface="Helvetica Neue"/>
                <a:sym typeface="Helvetica Neue"/>
              </a:rPr>
              <a:t>Using GIT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Clone your new git repo into your current folder (inside your environment)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Go into the folder and open </a:t>
            </a:r>
            <a:r>
              <a:rPr lang="en-GB" sz="3700" b="0" i="0" u="none" strike="noStrike" cap="none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VSCode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77E07-1389-5B11-0C19-84B986E2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1741"/>
            <a:ext cx="24384000" cy="79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dirty="0">
                <a:latin typeface="Helvetica Neue"/>
                <a:sym typeface="Helvetica Neue"/>
              </a:rPr>
              <a:t>Testing project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Get the file toast.py from Google Classroom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Test the file: it shouldn’t work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the missing packages (win10toast) on the environment and test it: it should work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E376-59D0-F506-7660-912D3521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37" y="6575713"/>
            <a:ext cx="17792700" cy="659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9CFCA-BC38-A619-87B3-CB1F240B784B}"/>
              </a:ext>
            </a:extLst>
          </p:cNvPr>
          <p:cNvSpPr txBox="1"/>
          <p:nvPr/>
        </p:nvSpPr>
        <p:spPr>
          <a:xfrm>
            <a:off x="11072520" y="9973506"/>
            <a:ext cx="522042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PACKAGE-NAME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198473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dirty="0">
                <a:latin typeface="Helvetica Neue"/>
                <a:sym typeface="Helvetica Neue"/>
              </a:rPr>
              <a:t>Creating requirements file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requirements.txt file 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88180-4E24-2C44-2C89-31544FCD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04" y="5113341"/>
            <a:ext cx="11642272" cy="58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1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dirty="0">
                <a:latin typeface="Helvetica Neue"/>
                <a:sym typeface="Helvetica Neue"/>
              </a:rPr>
              <a:t>Writing a good README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2903386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Your readme should include a good description of the project, how to clone and install the requirements, and how to run the project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have multiple files and folders, you should add a small explanation for these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examples of README files, see </a:t>
            </a: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https://github.com/hywax/mafl#readme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, if you open a README.md, toggle between Preview and Code to see how to write cool stuff in Markdown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add screenshots of the program running, etc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markdown: 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https://www.markdownguide.org/cheat-sheet/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CA9A0-C2EC-CD9E-8582-AAB7EF2B4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651" y="7959478"/>
            <a:ext cx="19386080" cy="57062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52415-946A-FA66-0D7A-28721965A769}"/>
              </a:ext>
            </a:extLst>
          </p:cNvPr>
          <p:cNvCxnSpPr>
            <a:cxnSpLocks/>
          </p:cNvCxnSpPr>
          <p:nvPr/>
        </p:nvCxnSpPr>
        <p:spPr>
          <a:xfrm flipH="1">
            <a:off x="11592066" y="9407053"/>
            <a:ext cx="12005689" cy="3167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Arial"/>
                <a:cs typeface="Arial"/>
                <a:sym typeface="Helvetica Neue"/>
              </a:rPr>
              <a:t>Done!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2903386"/>
            <a:ext cx="21593520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Commit and push the file, requirements.txt and README of your project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Share your repo with the teachers!!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Hopefully, you can use this exercise as a guide on how to share your final project ;)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Relevant links: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envs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https://python.land/virtual-environments/virtualenv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requirements.txt file: 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https://frankcorso.dev/setting-up-python-environment-venv-requirements.html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indent="-983879"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Markdown files: 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https://www.markdownguide.org/cheat-sheet/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indent="-983879"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use </a:t>
            </a:r>
            <a:r>
              <a:rPr lang="en-GB" sz="3700" dirty="0" err="1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GB" sz="3700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https://www.youtube.com/watch?v=r8jQ9hVA2qs&amp;t</a:t>
            </a: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indent="-983879"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9624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/>
          <p:nvPr/>
        </p:nvSpPr>
        <p:spPr>
          <a:xfrm>
            <a:off x="747000" y="5491800"/>
            <a:ext cx="23199900" cy="30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Arial"/>
              <a:buNone/>
            </a:pPr>
            <a:r>
              <a:rPr lang="en-GB" sz="14000" b="1" i="0" u="none" strike="noStrike" cap="non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Thank you for your attention!</a:t>
            </a:r>
            <a:endParaRPr sz="1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12001320" y="5403600"/>
            <a:ext cx="367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GB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fld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646920" y="5111640"/>
            <a:ext cx="23090040" cy="193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00" tIns="243700" rIns="243700" bIns="24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0"/>
              <a:buFont typeface="Arial"/>
              <a:buNone/>
            </a:pPr>
            <a:r>
              <a:rPr lang="en-GB" sz="107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Revision: Packages</a:t>
            </a:r>
            <a:endParaRPr sz="10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Packages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137759"/>
            <a:ext cx="18186291" cy="788946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Packages are a quick and easy way to use code that someone else already did (for example, open source code)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If I want to use some Computer Vision code in my project, I don’t need to write code to process the image information, as someone already did that for me: I can use the OpenCV library -&gt; </a:t>
            </a: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https://opencv.org/get-started/</a:t>
            </a: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24EB9-E115-88DF-7F27-A0ABECAA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282" y="7853574"/>
            <a:ext cx="11695489" cy="4332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646920" y="5111640"/>
            <a:ext cx="23090040" cy="193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00" tIns="243700" rIns="243700" bIns="24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0"/>
              <a:buFont typeface="Arial"/>
              <a:buNone/>
            </a:pPr>
            <a:r>
              <a:rPr lang="en-GB" sz="107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Demo: sharing projects!</a:t>
            </a:r>
            <a:endParaRPr sz="10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23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646920" y="5111640"/>
            <a:ext cx="23090040" cy="193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00" tIns="243700" rIns="243700" bIns="24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0"/>
              <a:buFont typeface="Arial"/>
              <a:buNone/>
            </a:pPr>
            <a:r>
              <a:rPr lang="en-GB" sz="107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Environments</a:t>
            </a:r>
            <a:endParaRPr sz="10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09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Environments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266480" y="3391759"/>
            <a:ext cx="18186291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environments are an easy way to test our project as if we were in a new computer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That way we can isolate all our dependencies in our project so when we share it with other people, we know it will work in their computer as well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common phrase a software developer says (and also the most annoying!) is “It works on my machine!”</a:t>
            </a: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754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11072520" y="3502080"/>
            <a:ext cx="29994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026000" y="1342800"/>
            <a:ext cx="20791500" cy="1205400"/>
          </a:xfrm>
          <a:prstGeom prst="rect">
            <a:avLst/>
          </a:prstGeom>
          <a:noFill/>
          <a:ln w="12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3825" rIns="0" bIns="0" anchor="t" anchorCtr="0">
            <a:normAutofit lnSpcReduction="10000"/>
          </a:bodyPr>
          <a:lstStyle/>
          <a:p>
            <a:pPr marL="381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GB" sz="85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create a virtual environment</a:t>
            </a:r>
            <a:endParaRPr sz="8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3B945-70A0-46F2-249B-641DB74A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091" y="3013956"/>
            <a:ext cx="180594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0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D9593-4DD2-1000-C8DF-427E3E99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10" y="6542591"/>
            <a:ext cx="6737026" cy="54027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BE8EE8-2153-6BCC-AE44-FAC4EB6CB1F8}"/>
              </a:ext>
            </a:extLst>
          </p:cNvPr>
          <p:cNvCxnSpPr>
            <a:cxnSpLocks/>
          </p:cNvCxnSpPr>
          <p:nvPr/>
        </p:nvCxnSpPr>
        <p:spPr>
          <a:xfrm flipH="1">
            <a:off x="6940665" y="10655069"/>
            <a:ext cx="55778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EBF77B-5870-8875-CDC3-5D27D5439E1E}"/>
              </a:ext>
            </a:extLst>
          </p:cNvPr>
          <p:cNvSpPr txBox="1"/>
          <p:nvPr/>
        </p:nvSpPr>
        <p:spPr>
          <a:xfrm>
            <a:off x="12721705" y="10095935"/>
            <a:ext cx="7914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Let’s create another folder, “</a:t>
            </a:r>
            <a:r>
              <a:rPr lang="en-GB" sz="4000" dirty="0" err="1"/>
              <a:t>src</a:t>
            </a:r>
            <a:r>
              <a:rPr lang="en-GB" sz="4000" dirty="0"/>
              <a:t>” where we keep all our .</a:t>
            </a:r>
            <a:r>
              <a:rPr lang="en-GB" sz="4000" dirty="0" err="1"/>
              <a:t>py</a:t>
            </a:r>
            <a:r>
              <a:rPr lang="en-GB" sz="4000" dirty="0"/>
              <a:t> files!</a:t>
            </a:r>
            <a:endParaRPr lang="LID4096" sz="4000" dirty="0"/>
          </a:p>
        </p:txBody>
      </p:sp>
      <p:sp>
        <p:nvSpPr>
          <p:cNvPr id="11" name="Google Shape;223;p9">
            <a:extLst>
              <a:ext uri="{FF2B5EF4-FFF2-40B4-BE49-F238E27FC236}">
                <a16:creationId xmlns:a16="http://schemas.microsoft.com/office/drawing/2014/main" id="{3B6AB3AE-5196-02E0-2E54-D5D14C15F1E2}"/>
              </a:ext>
            </a:extLst>
          </p:cNvPr>
          <p:cNvSpPr/>
          <p:nvPr/>
        </p:nvSpPr>
        <p:spPr>
          <a:xfrm>
            <a:off x="1671726" y="2077508"/>
            <a:ext cx="20793419" cy="614848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400" rIns="0" bIns="0" anchor="t" anchorCtr="0">
            <a:noAutofit/>
          </a:bodyPr>
          <a:lstStyle/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r>
              <a:rPr lang="en-GB" sz="3700" b="0" i="0" u="none" strike="noStrike" cap="none" dirty="0">
                <a:solidFill>
                  <a:srgbClr val="606060"/>
                </a:solidFill>
                <a:latin typeface="Trebuchet MS"/>
                <a:ea typeface="Trebuchet MS"/>
                <a:cs typeface="Trebuchet MS"/>
                <a:sym typeface="Trebuchet MS"/>
              </a:rPr>
              <a:t>This creates a new folder with the name we provided, where our “environment” lives!</a:t>
            </a:r>
          </a:p>
          <a:p>
            <a:pPr marL="3203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15918" marR="0" lvl="0" indent="-983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3700"/>
              <a:buFont typeface="Arial"/>
              <a:buChar char="●"/>
            </a:pPr>
            <a:endParaRPr lang="en-GB" sz="3700" b="0" i="0" u="none" strike="noStrike" cap="none" dirty="0">
              <a:solidFill>
                <a:srgbClr val="606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7776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1151</Words>
  <Application>Microsoft Office PowerPoint</Application>
  <PresentationFormat>Custom</PresentationFormat>
  <Paragraphs>136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Assistant ExtraLight</vt:lpstr>
      <vt:lpstr>Times New Roman</vt:lpstr>
      <vt:lpstr>Helvetica Neue Light</vt:lpstr>
      <vt:lpstr>Assistant</vt:lpstr>
      <vt:lpstr>Trebuchet MS</vt:lpstr>
      <vt:lpstr>Calibri</vt:lpstr>
      <vt:lpstr>Helvetica Neue</vt:lpstr>
      <vt:lpstr>Proxima Nova</vt:lpstr>
      <vt:lpstr>1_Office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Mafalda Teixeira</cp:lastModifiedBy>
  <cp:revision>12</cp:revision>
  <dcterms:modified xsi:type="dcterms:W3CDTF">2025-04-09T16:28:21Z</dcterms:modified>
</cp:coreProperties>
</file>