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Inconsolata"/>
      <p:regular r:id="rId32"/>
      <p:bold r:id="rId33"/>
    </p:embeddedFont>
    <p:embeddedFont>
      <p:font typeface="Assistant"/>
      <p:regular r:id="rId34"/>
      <p:bold r:id="rId35"/>
    </p:embeddedFont>
    <p:embeddedFont>
      <p:font typeface="Inconsolata SemiBo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F519AB-C151-4609-A29B-ABDD18A9718F}">
  <a:tblStyle styleId="{01F519AB-C151-4609-A29B-ABDD18A9718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Inconsolata-bold.fntdata"/><Relationship Id="rId10" Type="http://schemas.openxmlformats.org/officeDocument/2006/relationships/slide" Target="slides/slide4.xml"/><Relationship Id="rId32" Type="http://schemas.openxmlformats.org/officeDocument/2006/relationships/font" Target="fonts/Inconsolata-regular.fntdata"/><Relationship Id="rId13" Type="http://schemas.openxmlformats.org/officeDocument/2006/relationships/slide" Target="slides/slide7.xml"/><Relationship Id="rId35" Type="http://schemas.openxmlformats.org/officeDocument/2006/relationships/font" Target="fonts/Assistant-bold.fntdata"/><Relationship Id="rId12" Type="http://schemas.openxmlformats.org/officeDocument/2006/relationships/slide" Target="slides/slide6.xml"/><Relationship Id="rId34" Type="http://schemas.openxmlformats.org/officeDocument/2006/relationships/font" Target="fonts/Assistant-regular.fntdata"/><Relationship Id="rId15" Type="http://schemas.openxmlformats.org/officeDocument/2006/relationships/slide" Target="slides/slide9.xml"/><Relationship Id="rId37" Type="http://schemas.openxmlformats.org/officeDocument/2006/relationships/font" Target="fonts/InconsolataSemiBold-bold.fntdata"/><Relationship Id="rId14" Type="http://schemas.openxmlformats.org/officeDocument/2006/relationships/slide" Target="slides/slide8.xml"/><Relationship Id="rId36" Type="http://schemas.openxmlformats.org/officeDocument/2006/relationships/font" Target="fonts/Inconsolata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cee1b19c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cee1b19c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ee1b19c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ee1b19c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cee1b19c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cee1b19c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cee1b19c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cee1b19c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ee1b19c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ee1b19c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ee1b19c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ee1b19c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cee1b19c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cee1b19c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ee1b19c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ee1b19c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cee1b19c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cee1b19c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cee1b19c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cee1b19c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ee1b19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ee1b19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ee1b19c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ee1b19c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cee1b19c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cee1b19c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ee1b19c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ee1b19c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ee1b19c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ee1b19c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cee1b19c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cee1b19c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cee1b19c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cee1b19c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cee1b19c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cee1b19c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ee1b19c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cee1b19c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cee1b19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cee1b19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ee1b19c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ee1b19c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ee1b19c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ee1b19c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cee1b19c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cee1b19c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cee1b19c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cee1b19c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4" y="481416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9" y="3437647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s://redischool.typeform.com/lessonfeedbac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est.org/en/stable/" TargetMode="External"/><Relationship Id="rId4" Type="http://schemas.openxmlformats.org/officeDocument/2006/relationships/hyperlink" Target="https://docs.python.org/3/library/unittest.html#" TargetMode="External"/><Relationship Id="rId5" Type="http://schemas.openxmlformats.org/officeDocument/2006/relationships/hyperlink" Target="https://realpython.com/python-test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howto/logging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Lesson 12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and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import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endParaRPr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 =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getLogger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("my_logger")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basicConfig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(level=logging.DEBUG)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def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add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(a, b):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debug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("Debug this", stack_info=True)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return a + b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def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main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print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add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(1, 2))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if __name__ == "__main__":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main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 with stack information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Software Testing?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Software Testing is a method to assess the functionality of the software program.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process checks whether the actual software matches the </a:t>
            </a:r>
            <a:r>
              <a:rPr b="1" lang="en-GB"/>
              <a:t>expected requirements</a:t>
            </a:r>
            <a:r>
              <a:rPr lang="en-GB"/>
              <a:t> and ensures the software is </a:t>
            </a:r>
            <a:r>
              <a:rPr b="1" lang="en-GB"/>
              <a:t>bug-free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purpose of software testing is to identify the </a:t>
            </a:r>
            <a:r>
              <a:rPr b="1" lang="en-GB"/>
              <a:t>errors</a:t>
            </a:r>
            <a:r>
              <a:rPr lang="en-GB"/>
              <a:t>, </a:t>
            </a:r>
            <a:r>
              <a:rPr b="1" lang="en-GB"/>
              <a:t>faults</a:t>
            </a:r>
            <a:r>
              <a:rPr lang="en-GB"/>
              <a:t>, or </a:t>
            </a:r>
            <a:r>
              <a:rPr b="1" lang="en-GB"/>
              <a:t>missing requirements</a:t>
            </a:r>
            <a:r>
              <a:rPr lang="en-GB"/>
              <a:t> in contrast to actual requirements.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/>
              <a:t>It mainly aims at measuring the specification, functionality, and performance of a software program or application.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far you have been doing </a:t>
            </a:r>
            <a:r>
              <a:rPr b="1" lang="en-GB"/>
              <a:t>manual testing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code → Run code → See if it was </a:t>
            </a:r>
            <a:r>
              <a:rPr lang="en-GB"/>
              <a:t>what you expected → Edit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industry, this is done by quality control (QC).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Exploratory testing, where testing is done without a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Systematic testing, where you make a test plan for all the features of your program and the different input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Automated testing</a:t>
            </a:r>
            <a:r>
              <a:rPr lang="en-GB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Test plan is not manually executed but scripted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Provide a list of tests and expected responses of your code</a:t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vs. Manual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Terminology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Task</a:t>
            </a:r>
            <a:r>
              <a:rPr lang="en-GB"/>
              <a:t>: You want to check if the light of your car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You turn on the lights = </a:t>
            </a:r>
            <a:r>
              <a:rPr b="1" lang="en-GB"/>
              <a:t>test step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Your friend goes outside and tells you if the lights are on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</a:t>
            </a:r>
            <a:r>
              <a:rPr b="1" lang="en-GB"/>
              <a:t>test assertion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Testing of multiple components: e.g. you turn on the lights and use the brake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= </a:t>
            </a:r>
            <a:r>
              <a:rPr b="1" lang="en-GB"/>
              <a:t>integration testing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it is hard to diagnose the issue if you look at more components. e.g. battery dead? bulb broken? ...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1379" y="342900"/>
            <a:ext cx="1607431" cy="1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Unit test</a:t>
            </a:r>
            <a:r>
              <a:rPr lang="en-GB"/>
              <a:t>: Smaller test that only checks one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Helps you to identify broken components faster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A unit is a specific piece of code to be tested, such as a function or a class. Unit tests are then other pieces of code that specifically exercise the code unit with a full range of different inputs, including boundary and edge cases.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many test runners available for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unittest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nose / nose2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</a:t>
            </a:r>
            <a:r>
              <a:rPr b="1" lang="en-GB"/>
              <a:t>pytest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with Pytest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Summary: PyTest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Pytest expects our tests to be located in files whose names begin with </a:t>
            </a:r>
            <a:r>
              <a:rPr b="1" lang="en-GB"/>
              <a:t>test_</a:t>
            </a:r>
            <a:r>
              <a:rPr lang="en-GB"/>
              <a:t> or end with </a:t>
            </a:r>
            <a:r>
              <a:rPr b="1" lang="en-GB"/>
              <a:t>_test.py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→ Pytest uses a plain </a:t>
            </a:r>
            <a:r>
              <a:rPr lang="en-GB">
                <a:solidFill>
                  <a:srgbClr val="9900FF"/>
                </a:solidFill>
              </a:rPr>
              <a:t>assert</a:t>
            </a:r>
            <a:r>
              <a:rPr lang="en-GB"/>
              <a:t> statement, which is lets the test pass if the statement in the assertion is </a:t>
            </a:r>
            <a:r>
              <a:rPr lang="en-GB">
                <a:solidFill>
                  <a:srgbClr val="9900FF"/>
                </a:solidFill>
              </a:rPr>
              <a:t>True</a:t>
            </a:r>
            <a:r>
              <a:rPr lang="en-GB"/>
              <a:t> and fails otherwise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To run pytest make sure pytest is installed. You can install pytest globally or in a virtual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pip install pytest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PyTest I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 write tests in pytest by creating functions that contain an assertion (a check) that has to return True for the test to pass: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add_one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(x):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return x + 1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test_func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expected_result = 4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calculated_result =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add_one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(3)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</a:t>
            </a: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assert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expected_result == calculated_result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PyTest II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can raise exceptions and we also want to test this behavior. For this we need to specify the </a:t>
            </a:r>
            <a:r>
              <a:rPr lang="en-GB">
                <a:solidFill>
                  <a:srgbClr val="980000"/>
                </a:solidFill>
              </a:rPr>
              <a:t>exception type</a:t>
            </a:r>
            <a:r>
              <a:rPr lang="en-GB"/>
              <a:t> and wrap it in a </a:t>
            </a:r>
            <a:r>
              <a:rPr lang="en-GB">
                <a:solidFill>
                  <a:srgbClr val="9900FF"/>
                </a:solidFill>
              </a:rPr>
              <a:t>with</a:t>
            </a:r>
            <a:r>
              <a:rPr lang="en-GB"/>
              <a:t> statement.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import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pytest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test_calculation_exception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	</a:t>
            </a: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with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pytest.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raises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</a:t>
            </a:r>
            <a:r>
              <a:rPr lang="en-GB">
                <a:solidFill>
                  <a:srgbClr val="980000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ZeroDivisionError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		result = 1. / 0.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PyTest III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functions.py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sum(a: int, b: int) -&gt; int: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c = a + b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return c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sub(a: int, b: int) -&gt; int: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c = a - b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return c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248" name="Google Shape;248;p40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test_functions.py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from functions import sum, sub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test_sum():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assert sum(5, 1) == 6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test_sub():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assert sub(5, 1) == 4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 / Patching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Sometimes you have to test functions that use an external resource, such as a database or an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you run your test, you don't want to actually hit the real API because: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It could fail if the API is down.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It could slow down your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You may not want to consume real API rate limits.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The data might change, making the test unpredictable.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PyTest Mocking / Patching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import requests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def get_weather(city):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    response = requests.get(f"https://api.weather.com/{city}")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    if response.status_code == 200: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        return response.json().get("weather")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Inconsolata SemiBold"/>
                <a:ea typeface="Inconsolata SemiBold"/>
                <a:cs typeface="Inconsolata SemiBold"/>
                <a:sym typeface="Inconsolata SemiBold"/>
              </a:rPr>
              <a:t>    return None</a:t>
            </a:r>
            <a:endParaRPr sz="900"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261" name="Google Shape;261;p4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from unittest.mock import Mock, patch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from weather import get_weather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Test for success scenario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@patch("requests.get")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test_get_weather_success(mock_get):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Setting up the mock response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mock_response = Mock()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mock_response.status_code = 200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mock_response.json.return_value = {"weather": "sunny"}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mock_get.return_value = mock_response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Call the function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weather = get_weather("New York")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Assertions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assert weather == "sunny"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mock_get.assert_called_once_with("https://api.weather.com/New York")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Test for failure scenario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@patch("requests.get")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def test_get_weather_failure(mock_get):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Setting up the mock response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mock_response = Mock()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mock_response.status_code = 404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mock_get.return_value = mock_response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Call the function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weather = get_weather("New York")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# Assertions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assert weather is None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   mock_get.assert_called_once_with("https://api.weather.com/New York")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Write a program that counts upwards from 1 to 100.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any number divisible by 3, replace the number with the word "Fizz".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any number divisible by 5, replace the number with the word "Buzz".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any number divisible by both 3 and 5, replace the number with the word "Fizz Buzz".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1, 2, Fizz, 4, Buzz, Fizz, 7, 8, Fizz, Buzz, 11, Fizz, 13, 14, Fizz Buzz, 16, 17, Fizz, 19…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Tip: Organize your code into small functions, and test each of them, so that you can ensure the correct behavior of each part.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remainder operator in python is %</a:t>
            </a:r>
            <a:endParaRPr/>
          </a:p>
        </p:txBody>
      </p:sp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Fizz Buzz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you go…</a:t>
            </a:r>
            <a:endParaRPr/>
          </a:p>
        </p:txBody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93500" y="312180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Please take 2 minutes to give us feedback on today’s lesson.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This feedback is </a:t>
            </a:r>
            <a:r>
              <a:rPr b="1" lang="en-GB" sz="1800">
                <a:solidFill>
                  <a:schemeClr val="accent4"/>
                </a:solidFill>
              </a:rPr>
              <a:t>anonymous</a:t>
            </a:r>
            <a:r>
              <a:rPr lang="en-GB" sz="1800"/>
              <a:t> and only seen by </a:t>
            </a:r>
            <a:r>
              <a:rPr b="1" lang="en-GB" sz="1800">
                <a:solidFill>
                  <a:schemeClr val="accent4"/>
                </a:solidFill>
              </a:rPr>
              <a:t>the DCP team</a:t>
            </a:r>
            <a:r>
              <a:rPr lang="en-GB" sz="1800"/>
              <a:t>!</a:t>
            </a:r>
            <a:endParaRPr sz="1800"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600" y="1005977"/>
            <a:ext cx="3131550" cy="31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 txBox="1"/>
          <p:nvPr/>
        </p:nvSpPr>
        <p:spPr>
          <a:xfrm>
            <a:off x="4572000" y="4442525"/>
            <a:ext cx="457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Scan	 the QR code or go to: </a:t>
            </a:r>
            <a:r>
              <a:rPr b="1" lang="en-GB" sz="1600" u="sng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https://redischool.typeform.com/lessonfeedback</a:t>
            </a:r>
            <a:r>
              <a:rPr b="1" lang="en-GB" sz="16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https://docs.pytest.org/en/stable/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https://docs.python.org/3/library/unittest.html#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https://realpython.com/python-testing/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the debugger and print?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 debugger is awesome…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Until you ship your program to a customer or deploy it somewhere else.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Print statements are not always accessible.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You cannot easily plug a debugger into a remote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Asking a client to give you access to their system might not always be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 might occur for several days or even weeks before being first noticed.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Logging is a means of tracking events that happen when some software 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software’s developer adds logging calls to their code to indicate that certain events have occurred.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event is described by a descriptive message which can optionally contain variable data (i.e. data that is potentially different for each occurrence of the event).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</a:t>
            </a:r>
            <a:r>
              <a:rPr lang="en-GB">
                <a:solidFill>
                  <a:schemeClr val="accent4"/>
                </a:solidFill>
              </a:rPr>
              <a:t>print</a:t>
            </a:r>
            <a:r>
              <a:rPr lang="en-GB"/>
              <a:t> statement you learnt is a simple version of this that logs events to your computer's standard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https://docs.python.org/3/howto/logging.html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Logging is often used in larger programs to track events that happen while the software runs.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helpful when simple </a:t>
            </a:r>
            <a:r>
              <a:rPr lang="en-GB">
                <a:solidFill>
                  <a:schemeClr val="accent4"/>
                </a:solidFill>
              </a:rPr>
              <a:t>print()</a:t>
            </a:r>
            <a:r>
              <a:rPr lang="en-GB"/>
              <a:t> statements are becoming too numerous to handle.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Python provides a </a:t>
            </a:r>
            <a:r>
              <a:rPr lang="en-GB">
                <a:solidFill>
                  <a:schemeClr val="accent4"/>
                </a:solidFill>
              </a:rPr>
              <a:t>logging</a:t>
            </a:r>
            <a:r>
              <a:rPr lang="en-GB"/>
              <a:t> module that is widely used within Python software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allows for a granular </a:t>
            </a:r>
            <a:r>
              <a:rPr lang="en-GB">
                <a:solidFill>
                  <a:schemeClr val="accent1"/>
                </a:solidFill>
              </a:rPr>
              <a:t>verbosity</a:t>
            </a:r>
            <a:r>
              <a:rPr lang="en-GB"/>
              <a:t> control and easy file-based logging.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Verbosity / Log Level</a:t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445076" y="9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{01F519AB-C151-4609-A29B-ABDD18A9718F}</a:tableStyleId>
              </a:tblPr>
              <a:tblGrid>
                <a:gridCol w="4151700"/>
                <a:gridCol w="4151700"/>
              </a:tblGrid>
              <a:tr h="277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22222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Level</a:t>
                      </a:r>
                      <a:endParaRPr b="1" sz="1500" u="none" cap="none" strike="noStrike">
                        <a:solidFill>
                          <a:srgbClr val="22222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22222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When it’s used</a:t>
                      </a:r>
                      <a:endParaRPr b="1" sz="1500" u="none" cap="none" strike="noStrike">
                        <a:solidFill>
                          <a:srgbClr val="222222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DEBUG</a:t>
                      </a:r>
                      <a:r>
                        <a:rPr lang="en-GB" sz="1500" u="none" cap="none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(logging.debug())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Detailed information, typically of interest only when diagnosing problems.</a:t>
                      </a:r>
                      <a:endParaRPr sz="15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INFO </a:t>
                      </a:r>
                      <a:r>
                        <a:rPr lang="en-GB" sz="1500" u="none" cap="none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(logging.info())</a:t>
                      </a:r>
                      <a:endParaRPr b="1" sz="1500" u="none" cap="none" strike="noStrike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Confirmation that things are working as expected.</a:t>
                      </a:r>
                      <a:endParaRPr sz="15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0000"/>
                          </a:solidFill>
                          <a:highlight>
                            <a:srgbClr val="F1C232"/>
                          </a:highlight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WARNING</a:t>
                      </a:r>
                      <a:r>
                        <a:rPr lang="en-GB" sz="1500" u="none" cap="none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(logging.warning())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DEFAULT LEVEL IS WARNING</a:t>
                      </a:r>
                      <a:endParaRPr sz="15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An indication that something unexpected happened, or indicative of some problem in the near future (e.g. ‘disk space low’). The software is still working as expected.</a:t>
                      </a:r>
                      <a:endParaRPr sz="15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000000"/>
                          </a:solidFill>
                          <a:highlight>
                            <a:srgbClr val="FF0000"/>
                          </a:highlight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ERROR</a:t>
                      </a:r>
                      <a:r>
                        <a:rPr lang="en-GB" sz="1500" u="none" cap="none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(logging.error())</a:t>
                      </a:r>
                      <a:endParaRPr b="1" sz="1500" u="none" cap="none" strike="noStrike">
                        <a:solidFill>
                          <a:srgbClr val="000000"/>
                        </a:solidFill>
                        <a:highlight>
                          <a:srgbClr val="FF0000"/>
                        </a:highlight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Due to a more serious problem, the software has not been able to perform some function.</a:t>
                      </a:r>
                      <a:endParaRPr sz="15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0000"/>
                          </a:highlight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CRITICAL</a:t>
                      </a:r>
                      <a:r>
                        <a:rPr lang="en-GB" sz="1500" u="none" cap="none" strike="noStrike">
                          <a:solidFill>
                            <a:srgbClr val="000000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(logging.critical())</a:t>
                      </a:r>
                      <a:endParaRPr b="1" sz="1500" u="none" cap="none" strike="noStrike">
                        <a:solidFill>
                          <a:srgbClr val="222222"/>
                        </a:solidFill>
                        <a:highlight>
                          <a:srgbClr val="FF0000"/>
                        </a:highlight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u="none" cap="none" strike="noStrik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 serious error, indicating that the program itself may be unable to continue running.</a:t>
                      </a:r>
                      <a:endParaRPr sz="1500" u="none" cap="none" strike="noStrik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T="45725" marB="4572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 start logging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import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endParaRPr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 =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getLogger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("my_logger")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info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some information")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warning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a warning!")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error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("Something wrong happened!")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What do you see in your Terminal when running this?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Increasing verbosity / log level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import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endParaRPr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 =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getLogger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("my_logger")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basicConfig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(level=logging.INFO)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info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some information")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warning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a warning!")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error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("Something wrong happened!")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What do you see in your Terminal when running this?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to a file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FF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import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endParaRPr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 = </a:t>
            </a: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getLogger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("my_logger")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logging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basicConfig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(level=logging.INFO, filename="my_logger.log")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info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some information")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warning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("This is a warning!")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logger.</a:t>
            </a:r>
            <a:r>
              <a:rPr lang="en-GB">
                <a:solidFill>
                  <a:schemeClr val="accent4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error</a:t>
            </a: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("Something wrong happened!")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What do you see in your Terminal when running this?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consolata SemiBold"/>
                <a:ea typeface="Inconsolata SemiBold"/>
                <a:cs typeface="Inconsolata SemiBold"/>
                <a:sym typeface="Inconsolata SemiBold"/>
              </a:rPr>
              <a:t># Check my_logger.log in your directory</a:t>
            </a:r>
            <a:endParaRPr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