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6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5143500" cx="9144000"/>
  <p:notesSz cx="6858000" cy="9144000"/>
  <p:embeddedFontLst>
    <p:embeddedFont>
      <p:font typeface="Assistant"/>
      <p:regular r:id="rId28"/>
      <p:bold r:id="rId29"/>
    </p:embeddedFont>
    <p:embeddedFont>
      <p:font typeface="Helvetica Neue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font" Target="fonts/Assistant-regular.fnt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Assistant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HelveticaNeue-bold.fntdata"/><Relationship Id="rId30" Type="http://schemas.openxmlformats.org/officeDocument/2006/relationships/font" Target="fonts/HelveticaNeue-regular.fntdata"/><Relationship Id="rId11" Type="http://schemas.openxmlformats.org/officeDocument/2006/relationships/slide" Target="slides/slide7.xml"/><Relationship Id="rId33" Type="http://schemas.openxmlformats.org/officeDocument/2006/relationships/font" Target="fonts/HelveticaNeue-boldItalic.fntdata"/><Relationship Id="rId10" Type="http://schemas.openxmlformats.org/officeDocument/2006/relationships/slide" Target="slides/slide6.xml"/><Relationship Id="rId32" Type="http://schemas.openxmlformats.org/officeDocument/2006/relationships/font" Target="fonts/HelveticaNeue-italic.fntdata"/><Relationship Id="rId13" Type="http://schemas.openxmlformats.org/officeDocument/2006/relationships/slide" Target="slides/slide9.xml"/><Relationship Id="rId35" Type="http://schemas.openxmlformats.org/officeDocument/2006/relationships/font" Target="fonts/RobotoMono-bold.fntdata"/><Relationship Id="rId12" Type="http://schemas.openxmlformats.org/officeDocument/2006/relationships/slide" Target="slides/slide8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11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10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08ca8d1cf8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08ca8d1cf8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096df9fa3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096df9fa3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096df9fa36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3096df9fa36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96df9fa36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96df9fa36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8ca8d1cf8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8ca8d1cf8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08ca8d1cf8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308ca8d1cf8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308ca8d1cf8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308ca8d1cf8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8ca8d1cf8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8ca8d1cf8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096df9fa3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096df9fa3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096df9fa3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3096df9fa3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8ca8d1cf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8ca8d1c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d40dcfe20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d40dcfe20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d40dcfe20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d40dcfe20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096df9fa3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096df9fa3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d40dcfe20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d40dcfe20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8ca8d1cf8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8ca8d1cf8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08ca8d1cf8_0_1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08ca8d1cf8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08ca8d1cf8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08ca8d1cf8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8ca8d1cf8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8ca8d1cf8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8ca8d1cf8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8ca8d1cf8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8ca8d1cf8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08ca8d1cf8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08ca8d1cf8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08ca8d1cf8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6" name="Google Shape;16;p2"/>
          <p:cNvGrpSpPr/>
          <p:nvPr/>
        </p:nvGrpSpPr>
        <p:grpSpPr>
          <a:xfrm>
            <a:off x="311726" y="342910"/>
            <a:ext cx="2560425" cy="520904"/>
            <a:chOff x="311726" y="342910"/>
            <a:chExt cx="2560425" cy="520904"/>
          </a:xfrm>
        </p:grpSpPr>
        <p:sp>
          <p:nvSpPr>
            <p:cNvPr id="17" name="Google Shape;17;p2"/>
            <p:cNvSpPr/>
            <p:nvPr/>
          </p:nvSpPr>
          <p:spPr>
            <a:xfrm>
              <a:off x="311726" y="342910"/>
              <a:ext cx="2560425" cy="520904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8" name="Google Shape;18;p2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9" name="Google Shape;19;p2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2"/>
          <p:cNvSpPr/>
          <p:nvPr/>
        </p:nvSpPr>
        <p:spPr>
          <a:xfrm>
            <a:off x="7000" y="-7000"/>
            <a:ext cx="9144000" cy="255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2"/>
          <p:cNvSpPr/>
          <p:nvPr/>
        </p:nvSpPr>
        <p:spPr>
          <a:xfrm>
            <a:off x="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2"/>
          <p:cNvSpPr/>
          <p:nvPr/>
        </p:nvSpPr>
        <p:spPr>
          <a:xfrm>
            <a:off x="8931400" y="0"/>
            <a:ext cx="219600" cy="5154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2"/>
          <p:cNvSpPr/>
          <p:nvPr/>
        </p:nvSpPr>
        <p:spPr>
          <a:xfrm>
            <a:off x="7000" y="4798125"/>
            <a:ext cx="9144000" cy="356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" name="Google Shape;24;p2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25" name="Google Shape;25;p2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26" name="Google Shape;26;p2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TITLE_AND_BODY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1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1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1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1" name="Google Shape;81;p1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2" name="Google Shape;82;p1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3">
  <p:cSld name="TITLE_AND_BODY_1_1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2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2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2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2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0" name="Google Shape;90;p1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3"/>
          <p:cNvSpPr txBox="1"/>
          <p:nvPr>
            <p:ph type="title"/>
          </p:nvPr>
        </p:nvSpPr>
        <p:spPr>
          <a:xfrm>
            <a:off x="311700" y="342900"/>
            <a:ext cx="2808000" cy="8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3" name="Google Shape;93;p13"/>
          <p:cNvSpPr txBox="1"/>
          <p:nvPr>
            <p:ph idx="1" type="body"/>
          </p:nvPr>
        </p:nvSpPr>
        <p:spPr>
          <a:xfrm>
            <a:off x="311700" y="1209300"/>
            <a:ext cx="2808000" cy="34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4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Font typeface="Assistant"/>
              <a:buNone/>
              <a:defRPr b="1" sz="4200"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98" name="Google Shape;98;p14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9" name="Google Shape;99;p14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0" name="Google Shape;100;p1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/>
          <p:nvPr>
            <p:ph type="title"/>
          </p:nvPr>
        </p:nvSpPr>
        <p:spPr>
          <a:xfrm>
            <a:off x="311700" y="342900"/>
            <a:ext cx="6541800" cy="432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03" name="Google Shape;103;p1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311700" y="4663200"/>
            <a:ext cx="7082100" cy="480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</a:lstStyle>
          <a:p/>
        </p:txBody>
      </p:sp>
      <p:sp>
        <p:nvSpPr>
          <p:cNvPr id="106" name="Google Shape;106;p1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1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hasCustomPrompt="1" type="title"/>
          </p:nvPr>
        </p:nvSpPr>
        <p:spPr>
          <a:xfrm>
            <a:off x="311700" y="898300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0"/>
              <a:buNone/>
              <a:defRPr sz="12000">
                <a:solidFill>
                  <a:schemeClr val="accent4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2944400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0" name="Google Shape;110;p1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2">
  <p:cSld name="BIG_NUMBER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8"/>
          <p:cNvSpPr txBox="1"/>
          <p:nvPr>
            <p:ph type="title"/>
          </p:nvPr>
        </p:nvSpPr>
        <p:spPr>
          <a:xfrm>
            <a:off x="3117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1" type="body"/>
          </p:nvPr>
        </p:nvSpPr>
        <p:spPr>
          <a:xfrm>
            <a:off x="3117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>
            <p:ph idx="2" type="title"/>
          </p:nvPr>
        </p:nvSpPr>
        <p:spPr>
          <a:xfrm>
            <a:off x="641580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3" type="body"/>
          </p:nvPr>
        </p:nvSpPr>
        <p:spPr>
          <a:xfrm>
            <a:off x="641580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4" type="title"/>
          </p:nvPr>
        </p:nvSpPr>
        <p:spPr>
          <a:xfrm>
            <a:off x="3363750" y="898300"/>
            <a:ext cx="24165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7200"/>
              <a:buNone/>
              <a:defRPr sz="7200"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118" name="Google Shape;118;p18"/>
          <p:cNvSpPr txBox="1"/>
          <p:nvPr>
            <p:ph idx="5" type="body"/>
          </p:nvPr>
        </p:nvSpPr>
        <p:spPr>
          <a:xfrm>
            <a:off x="3363750" y="2944400"/>
            <a:ext cx="24165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 and contact">
  <p:cSld name="MAIN_POINT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23" name="Google Shape;123;p20"/>
          <p:cNvGrpSpPr/>
          <p:nvPr/>
        </p:nvGrpSpPr>
        <p:grpSpPr>
          <a:xfrm rot="2700000">
            <a:off x="585683" y="481417"/>
            <a:ext cx="694882" cy="564848"/>
            <a:chOff x="919500" y="1916075"/>
            <a:chExt cx="1067700" cy="867900"/>
          </a:xfrm>
        </p:grpSpPr>
        <p:sp>
          <p:nvSpPr>
            <p:cNvPr id="124" name="Google Shape;124;p20"/>
            <p:cNvSpPr/>
            <p:nvPr/>
          </p:nvSpPr>
          <p:spPr>
            <a:xfrm>
              <a:off x="919500" y="199227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0"/>
            <p:cNvSpPr/>
            <p:nvPr/>
          </p:nvSpPr>
          <p:spPr>
            <a:xfrm>
              <a:off x="1071900" y="191607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6" name="Google Shape;126;p20"/>
          <p:cNvGrpSpPr/>
          <p:nvPr/>
        </p:nvGrpSpPr>
        <p:grpSpPr>
          <a:xfrm rot="8100000">
            <a:off x="7746888" y="3437645"/>
            <a:ext cx="912919" cy="742084"/>
            <a:chOff x="521400" y="3135325"/>
            <a:chExt cx="1067700" cy="867900"/>
          </a:xfrm>
        </p:grpSpPr>
        <p:sp>
          <p:nvSpPr>
            <p:cNvPr id="127" name="Google Shape;127;p20"/>
            <p:cNvSpPr/>
            <p:nvPr/>
          </p:nvSpPr>
          <p:spPr>
            <a:xfrm>
              <a:off x="521400" y="3211525"/>
              <a:ext cx="915300" cy="7917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0"/>
            <p:cNvSpPr/>
            <p:nvPr/>
          </p:nvSpPr>
          <p:spPr>
            <a:xfrm>
              <a:off x="673800" y="3135325"/>
              <a:ext cx="915300" cy="791700"/>
            </a:xfrm>
            <a:prstGeom prst="triangle">
              <a:avLst>
                <a:gd fmla="val 50000" name="adj"/>
              </a:avLst>
            </a:prstGeom>
            <a:noFill/>
            <a:ln cap="flat" cmpd="sng" w="1905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29;p20"/>
          <p:cNvSpPr txBox="1"/>
          <p:nvPr>
            <p:ph type="title"/>
          </p:nvPr>
        </p:nvSpPr>
        <p:spPr>
          <a:xfrm>
            <a:off x="311700" y="342900"/>
            <a:ext cx="8100000" cy="209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None/>
              <a:defRPr sz="48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Assistant"/>
              <a:buNone/>
              <a:defRPr sz="4800">
                <a:solidFill>
                  <a:schemeClr val="accen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 type="secHead">
  <p:cSld name="SECTION_HEADER">
    <p:bg>
      <p:bgPr>
        <a:noFill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Photo Alt" showMasterSp="0">
  <p:cSld name="Title &amp; Photo Alt 2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" id="131" name="Google Shape;131;p21"/>
          <p:cNvPicPr preferRelativeResize="0"/>
          <p:nvPr/>
        </p:nvPicPr>
        <p:blipFill rotWithShape="1">
          <a:blip r:embed="rId2">
            <a:alphaModFix/>
          </a:blip>
          <a:srcRect b="32491" l="0" r="0" t="0"/>
          <a:stretch/>
        </p:blipFill>
        <p:spPr>
          <a:xfrm>
            <a:off x="6689422" y="3868426"/>
            <a:ext cx="2481732" cy="130155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32" name="Google Shape;132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5527" y="165300"/>
            <a:ext cx="1535797" cy="291421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4500562" y="4906962"/>
            <a:ext cx="138300" cy="146100"/>
          </a:xfrm>
          <a:prstGeom prst="rect">
            <a:avLst/>
          </a:prstGeom>
          <a:noFill/>
          <a:ln>
            <a:noFill/>
          </a:ln>
        </p:spPr>
        <p:txBody>
          <a:bodyPr anchorCtr="0" anchor="b" bIns="19050" lIns="19050" spcFirstLastPara="1" rIns="19050" wrap="square" tIns="19050">
            <a:sp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Helvetica Neue"/>
              <a:buNone/>
              <a:defRPr b="0" i="0" sz="7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TITLE_AND_TWO_COLUMNS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311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61527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3232200" y="1005850"/>
            <a:ext cx="2679600" cy="3657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2">
  <p:cSld name="TITLE_1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ctrTitle"/>
          </p:nvPr>
        </p:nvSpPr>
        <p:spPr>
          <a:xfrm>
            <a:off x="311725" y="1243584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200"/>
              <a:buNone/>
              <a:defRPr sz="5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7" name="Google Shape;47;p7"/>
          <p:cNvSpPr txBox="1"/>
          <p:nvPr>
            <p:ph idx="1" type="subTitle"/>
          </p:nvPr>
        </p:nvSpPr>
        <p:spPr>
          <a:xfrm>
            <a:off x="311725" y="3019874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" name="Google Shape;49;p7"/>
          <p:cNvSpPr/>
          <p:nvPr/>
        </p:nvSpPr>
        <p:spPr>
          <a:xfrm>
            <a:off x="0" y="1243584"/>
            <a:ext cx="128100" cy="2568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7"/>
          <p:cNvSpPr/>
          <p:nvPr/>
        </p:nvSpPr>
        <p:spPr>
          <a:xfrm>
            <a:off x="6400750" y="2400375"/>
            <a:ext cx="2743242" cy="2743120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1" name="Google Shape;51;p7"/>
          <p:cNvSpPr txBox="1"/>
          <p:nvPr/>
        </p:nvSpPr>
        <p:spPr>
          <a:xfrm rot="-2700000">
            <a:off x="6647467" y="3651017"/>
            <a:ext cx="2757716" cy="554513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65"/>
              <a:buFont typeface="Arial"/>
              <a:buNone/>
            </a:pPr>
            <a:r>
              <a:rPr b="1" i="0" lang="en" sz="10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rPr>
              <a:t>We use tech to connect human potential and opportunity with dignity &amp; humility   </a:t>
            </a:r>
            <a:endParaRPr b="1" i="0" sz="1000" u="none" cap="none" strike="noStrike">
              <a:solidFill>
                <a:schemeClr val="lt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52" name="Google Shape;52;p7"/>
          <p:cNvSpPr/>
          <p:nvPr/>
        </p:nvSpPr>
        <p:spPr>
          <a:xfrm>
            <a:off x="8414775" y="4244650"/>
            <a:ext cx="418647" cy="418572"/>
          </a:xfrm>
          <a:custGeom>
            <a:rect b="b" l="l" r="r" t="t"/>
            <a:pathLst>
              <a:path extrusionOk="0" h="73145" w="73158">
                <a:moveTo>
                  <a:pt x="73158" y="73107"/>
                </a:moveTo>
                <a:lnTo>
                  <a:pt x="73158" y="0"/>
                </a:lnTo>
                <a:lnTo>
                  <a:pt x="0" y="7314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53" name="Google Shape;53;p7"/>
          <p:cNvSpPr/>
          <p:nvPr/>
        </p:nvSpPr>
        <p:spPr>
          <a:xfrm>
            <a:off x="8417710" y="342892"/>
            <a:ext cx="412800" cy="57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4" name="Google Shape;54;p7"/>
          <p:cNvGrpSpPr/>
          <p:nvPr/>
        </p:nvGrpSpPr>
        <p:grpSpPr>
          <a:xfrm>
            <a:off x="311726" y="342910"/>
            <a:ext cx="2560500" cy="520800"/>
            <a:chOff x="311726" y="342910"/>
            <a:chExt cx="2560500" cy="520800"/>
          </a:xfrm>
        </p:grpSpPr>
        <p:sp>
          <p:nvSpPr>
            <p:cNvPr id="55" name="Google Shape;55;p7"/>
            <p:cNvSpPr/>
            <p:nvPr/>
          </p:nvSpPr>
          <p:spPr>
            <a:xfrm>
              <a:off x="311726" y="342910"/>
              <a:ext cx="2560500" cy="5208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6" name="Google Shape;56;p7"/>
            <p:cNvPicPr preferRelativeResize="0"/>
            <p:nvPr/>
          </p:nvPicPr>
          <p:blipFill rotWithShape="1">
            <a:blip r:embed="rId2">
              <a:alphaModFix/>
            </a:blip>
            <a:srcRect b="0" l="377" r="386" t="0"/>
            <a:stretch/>
          </p:blipFill>
          <p:spPr>
            <a:xfrm>
              <a:off x="391788" y="382839"/>
              <a:ext cx="2400300" cy="44104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">
    <p:bg>
      <p:bgPr>
        <a:noFill/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/>
          <p:nvPr/>
        </p:nvSpPr>
        <p:spPr>
          <a:xfrm>
            <a:off x="7000" y="4663200"/>
            <a:ext cx="9144000" cy="4917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8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8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8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8"/>
          <p:cNvSpPr txBox="1"/>
          <p:nvPr>
            <p:ph type="title"/>
          </p:nvPr>
        </p:nvSpPr>
        <p:spPr>
          <a:xfrm>
            <a:off x="311700" y="214884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3" name="Google Shape;63;p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SECTION_HEADER_1_1">
    <p:bg>
      <p:bgPr>
        <a:noFill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/>
          <p:nvPr/>
        </p:nvSpPr>
        <p:spPr>
          <a:xfrm>
            <a:off x="7000" y="4663225"/>
            <a:ext cx="9144000" cy="491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9"/>
          <p:cNvSpPr/>
          <p:nvPr/>
        </p:nvSpPr>
        <p:spPr>
          <a:xfrm>
            <a:off x="7000" y="-7000"/>
            <a:ext cx="9144000" cy="3498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9"/>
          <p:cNvSpPr/>
          <p:nvPr/>
        </p:nvSpPr>
        <p:spPr>
          <a:xfrm>
            <a:off x="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9"/>
          <p:cNvSpPr/>
          <p:nvPr/>
        </p:nvSpPr>
        <p:spPr>
          <a:xfrm>
            <a:off x="8839300" y="0"/>
            <a:ext cx="311700" cy="515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" name="Google Shape;69;p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lt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x">
  <p:cSld name="TITLE_AND_BOD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ssistant"/>
              <a:buNone/>
              <a:defRPr b="1" i="0" sz="2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ssistant"/>
              <a:buChar char="●"/>
              <a:defRPr b="0" i="0" sz="18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●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"/>
              <a:buChar char="○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400"/>
              <a:buFont typeface="Assistant"/>
              <a:buChar char="■"/>
              <a:defRPr b="0" i="0" sz="1400" u="none" cap="none" strike="noStrike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b="0" i="0" sz="800" u="none" cap="none" strike="noStrike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9" name="Google Shape;9;p1"/>
          <p:cNvGrpSpPr/>
          <p:nvPr/>
        </p:nvGrpSpPr>
        <p:grpSpPr>
          <a:xfrm>
            <a:off x="8458848" y="343116"/>
            <a:ext cx="381224" cy="576102"/>
            <a:chOff x="8458848" y="343116"/>
            <a:chExt cx="381224" cy="576102"/>
          </a:xfrm>
        </p:grpSpPr>
        <p:sp>
          <p:nvSpPr>
            <p:cNvPr id="10" name="Google Shape;10;p1"/>
            <p:cNvSpPr/>
            <p:nvPr/>
          </p:nvSpPr>
          <p:spPr>
            <a:xfrm>
              <a:off x="8458848" y="343116"/>
              <a:ext cx="381224" cy="57610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1" name="Google Shape;11;p1"/>
            <p:cNvPicPr preferRelativeResize="0"/>
            <p:nvPr/>
          </p:nvPicPr>
          <p:blipFill rotWithShape="1">
            <a:blip r:embed="rId1">
              <a:alphaModFix/>
            </a:blip>
            <a:srcRect b="0" l="79" r="79" t="0"/>
            <a:stretch/>
          </p:blipFill>
          <p:spPr>
            <a:xfrm>
              <a:off x="8480104" y="384425"/>
              <a:ext cx="338711" cy="49740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96">
          <p15:clr>
            <a:srgbClr val="EA4335"/>
          </p15:clr>
        </p15:guide>
        <p15:guide id="2" pos="5564">
          <p15:clr>
            <a:srgbClr val="EA4335"/>
          </p15:clr>
        </p15:guide>
        <p15:guide id="3" orient="horz" pos="216">
          <p15:clr>
            <a:srgbClr val="EA4335"/>
          </p15:clr>
        </p15:guide>
        <p15:guide id="4" orient="horz" pos="293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www.gapminder.org/tools/#$chart-type=bubbles&amp;url=v2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www.instagram.com/reel/C9_iUKbS1d0/?igsh=MTcyNGl2N3JwYndrMQ==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127.0.0.1:8000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penweathermap.org/" TargetMode="External"/><Relationship Id="rId4" Type="http://schemas.openxmlformats.org/officeDocument/2006/relationships/hyperlink" Target="http://127.0.0.1:8000" TargetMode="External"/><Relationship Id="rId5" Type="http://schemas.openxmlformats.org/officeDocument/2006/relationships/hyperlink" Target="http://127.0.0.1:8000/weather/London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docs.python.org/3/library/index.html" TargetMode="External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python.org/3/library/index.html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>
            <p:ph type="ctrTitle"/>
          </p:nvPr>
        </p:nvSpPr>
        <p:spPr>
          <a:xfrm>
            <a:off x="311700" y="1239060"/>
            <a:ext cx="6089100" cy="177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Lesson 09: External Libraries</a:t>
            </a:r>
            <a:endParaRPr/>
          </a:p>
        </p:txBody>
      </p:sp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311700" y="3015350"/>
            <a:ext cx="60891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1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</a:t>
            </a:r>
            <a:endParaRPr/>
          </a:p>
        </p:txBody>
      </p:sp>
      <p:sp>
        <p:nvSpPr>
          <p:cNvPr id="198" name="Google Shape;198;p3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99" name="Google Shape;199;p31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 is an Open Source graphing library for creating high quality and interactive </a:t>
            </a:r>
            <a:r>
              <a:rPr lang="en"/>
              <a:t>graphs</a:t>
            </a:r>
            <a:r>
              <a:rPr lang="en"/>
              <a:t> and charts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is an </a:t>
            </a:r>
            <a:r>
              <a:rPr b="1" lang="en"/>
              <a:t>external library </a:t>
            </a:r>
            <a:r>
              <a:rPr lang="en"/>
              <a:t>so we need to install it. For that we use pip!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Try this in your command prompt or powershell terminal:</a:t>
            </a:r>
            <a:endParaRPr sz="1300">
              <a:solidFill>
                <a:srgbClr val="434F5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pip install plotly</a:t>
            </a:r>
            <a:endParaRPr/>
          </a:p>
        </p:txBody>
      </p:sp>
      <p:pic>
        <p:nvPicPr>
          <p:cNvPr id="200" name="Google Shape;200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35286" y="1696398"/>
            <a:ext cx="3699925" cy="77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2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pip</a:t>
            </a:r>
            <a:endParaRPr/>
          </a:p>
        </p:txBody>
      </p:sp>
      <p:sp>
        <p:nvSpPr>
          <p:cNvPr id="206" name="Google Shape;206;p32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Pip is a python package manager. It helps us upgrade, install, remove packages and lots more.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full list of commands, try type ‘pip </a:t>
            </a:r>
            <a:r>
              <a:rPr lang="en"/>
              <a:t>--help’ into your command prompt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3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8" name="Google Shape;208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71025" y="2095950"/>
            <a:ext cx="5228451" cy="288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Errors</a:t>
            </a:r>
            <a:endParaRPr/>
          </a:p>
        </p:txBody>
      </p:sp>
      <p:sp>
        <p:nvSpPr>
          <p:cNvPr id="214" name="Google Shape;214;p3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CFD0D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sure you are using command prompt or Powershell to install the package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‘pip </a:t>
            </a:r>
            <a:r>
              <a:rPr lang="en"/>
              <a:t>--help’ : If this works, you know that the pip command works, and the issue is likely with the name of the package you are installing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‘py -m pip install…’ or ‘python -m pip install…’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[Mainly windows]: Ensure ‘pip.exe’ is on PATH (check environment variables)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E.g. my PATH has : C:\Users\Jadyn\AppData\Local\Programs\Python\Python311\Scripts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4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of common debugging solutions for pip</a:t>
            </a:r>
            <a:endParaRPr/>
          </a:p>
        </p:txBody>
      </p:sp>
      <p:sp>
        <p:nvSpPr>
          <p:cNvPr id="221" name="Google Shape;221;p3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Plotting example…</a:t>
            </a:r>
            <a:endParaRPr/>
          </a:p>
        </p:txBody>
      </p:sp>
      <p:sp>
        <p:nvSpPr>
          <p:cNvPr id="227" name="Google Shape;227;p3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300">
                <a:solidFill>
                  <a:srgbClr val="56565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# x and y given as array_like objects</a:t>
            </a:r>
            <a:endParaRPr sz="1300">
              <a:solidFill>
                <a:srgbClr val="434F5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F3470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plotly.express </a:t>
            </a:r>
            <a:r>
              <a:rPr lang="en" sz="1300">
                <a:solidFill>
                  <a:srgbClr val="F3470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px</a:t>
            </a:r>
            <a:endParaRPr sz="1300">
              <a:solidFill>
                <a:srgbClr val="434F5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fig </a:t>
            </a:r>
            <a:r>
              <a:rPr lang="en" sz="1300">
                <a:solidFill>
                  <a:srgbClr val="66666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 px</a:t>
            </a:r>
            <a:r>
              <a:rPr lang="en" sz="1300">
                <a:solidFill>
                  <a:srgbClr val="66666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scatter(x</a:t>
            </a:r>
            <a:r>
              <a:rPr lang="en" sz="1300">
                <a:solidFill>
                  <a:srgbClr val="66666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], y</a:t>
            </a:r>
            <a:r>
              <a:rPr lang="en" sz="1300">
                <a:solidFill>
                  <a:srgbClr val="66666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00">
              <a:solidFill>
                <a:srgbClr val="434F5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27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fig</a:t>
            </a:r>
            <a:r>
              <a:rPr lang="en" sz="1300">
                <a:solidFill>
                  <a:srgbClr val="66666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show()</a:t>
            </a:r>
            <a:endParaRPr sz="1300">
              <a:solidFill>
                <a:srgbClr val="434F5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1270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434F5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/>
              <a:t>Try the Gapminder dataset: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https://www.gapminder.org/tools/#$chart-type=bubbles&amp;url=v2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# load built-in gapminder dataset from plotly </a:t>
            </a:r>
            <a:endParaRPr sz="10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gapminder </a:t>
            </a:r>
            <a:r>
              <a:rPr lang="en" sz="1050">
                <a:solidFill>
                  <a:srgbClr val="008ABC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=</a:t>
            </a:r>
            <a:r>
              <a:rPr lang="en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 px</a:t>
            </a:r>
            <a:r>
              <a:rPr lang="en" sz="1050">
                <a:solidFill>
                  <a:srgbClr val="008ABC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data</a:t>
            </a:r>
            <a:r>
              <a:rPr lang="en" sz="1050">
                <a:solidFill>
                  <a:srgbClr val="008ABC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.</a:t>
            </a:r>
            <a:r>
              <a:rPr lang="en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gapminder()</a:t>
            </a:r>
            <a:endParaRPr sz="10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# df = px.data.gapminder().query("continent == 'Europe'")</a:t>
            </a:r>
            <a:endParaRPr i="1" sz="10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# fig2 = px.line(df, x='year', y='lifeExp', color='country')</a:t>
            </a:r>
            <a:endParaRPr i="1" sz="1050">
              <a:solidFill>
                <a:srgbClr val="3C4043"/>
              </a:solidFill>
              <a:highlight>
                <a:srgbClr val="F1F3F4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050">
                <a:solidFill>
                  <a:srgbClr val="3C4043"/>
                </a:solidFill>
                <a:highlight>
                  <a:srgbClr val="F1F3F4"/>
                </a:highlight>
                <a:latin typeface="Roboto Mono"/>
                <a:ea typeface="Roboto Mono"/>
                <a:cs typeface="Roboto Mono"/>
                <a:sym typeface="Roboto Mono"/>
              </a:rPr>
              <a:t># fig2.show()</a:t>
            </a:r>
            <a:endParaRPr sz="1000">
              <a:solidFill>
                <a:srgbClr val="7A7E85"/>
              </a:solidFill>
              <a:highlight>
                <a:srgbClr val="1E1F2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 your own data!!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Ideas: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Manually write some data into 2 lists such as x and y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300">
                <a:solidFill>
                  <a:srgbClr val="66666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], y</a:t>
            </a:r>
            <a:r>
              <a:rPr lang="en" sz="1300">
                <a:solidFill>
                  <a:srgbClr val="666666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9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300">
                <a:solidFill>
                  <a:srgbClr val="72A125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16</a:t>
            </a:r>
            <a:r>
              <a:rPr lang="en" sz="1300">
                <a:solidFill>
                  <a:srgbClr val="434F54"/>
                </a:solidFill>
                <a:highlight>
                  <a:srgbClr val="F9F9F9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300">
              <a:solidFill>
                <a:srgbClr val="434F54"/>
              </a:solidFill>
              <a:highlight>
                <a:srgbClr val="F9F9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Create a python function (i.e. linear function or trigonometry function,etc)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another plotly.express plotting function instead of ‘scatter’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7"/>
          <p:cNvSpPr txBox="1"/>
          <p:nvPr>
            <p:ph type="title"/>
          </p:nvPr>
        </p:nvSpPr>
        <p:spPr>
          <a:xfrm>
            <a:off x="311700" y="679950"/>
            <a:ext cx="3999000" cy="227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FastAPI</a:t>
            </a:r>
            <a:endParaRPr/>
          </a:p>
        </p:txBody>
      </p:sp>
      <p:sp>
        <p:nvSpPr>
          <p:cNvPr id="241" name="Google Shape;241;p37"/>
          <p:cNvSpPr txBox="1"/>
          <p:nvPr>
            <p:ph idx="2" type="body"/>
          </p:nvPr>
        </p:nvSpPr>
        <p:spPr>
          <a:xfrm>
            <a:off x="4939500" y="342900"/>
            <a:ext cx="3419400" cy="4179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solidFill>
                  <a:schemeClr val="dk1"/>
                </a:solidFill>
              </a:rPr>
              <a:t>‘FastAPI is a modern, fast (high-performance), web framework for building APIs with Python based on standard Python type hints’</a:t>
            </a:r>
            <a:endParaRPr/>
          </a:p>
        </p:txBody>
      </p:sp>
      <p:sp>
        <p:nvSpPr>
          <p:cNvPr id="242" name="Google Shape;242;p3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43" name="Google Shape;243;p37"/>
          <p:cNvSpPr txBox="1"/>
          <p:nvPr>
            <p:ph idx="1" type="subTitle"/>
          </p:nvPr>
        </p:nvSpPr>
        <p:spPr>
          <a:xfrm>
            <a:off x="311700" y="2950350"/>
            <a:ext cx="39990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Another external library</a:t>
            </a:r>
            <a:endParaRPr/>
          </a:p>
        </p:txBody>
      </p:sp>
      <p:pic>
        <p:nvPicPr>
          <p:cNvPr id="244" name="Google Shape;244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24950" y="3962625"/>
            <a:ext cx="4094101" cy="108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an API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connection between computers or computer programs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https://www.instagram.com/reel/C9_iUKbS1d0/?igsh=MTcyNGl2N3JwYndrMQ==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APIs can be used to get data from a server or client, to then use in your own code!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…think of them as a waiter at a restaurant that takes your order and then tells the kitchen what you want. In return, you get food back from the kitchen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a simple usage using a HTTP request</a:t>
            </a:r>
            <a:endParaRPr/>
          </a:p>
        </p:txBody>
      </p:sp>
      <p:sp>
        <p:nvSpPr>
          <p:cNvPr id="257" name="Google Shape;257;p39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fastapi, uvicorn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source code from classroom and save file in a known python project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http://127.0.0.1:8000</a:t>
            </a:r>
            <a:r>
              <a:rPr lang="en"/>
              <a:t> 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3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0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make a Weather app!</a:t>
            </a:r>
            <a:endParaRPr/>
          </a:p>
        </p:txBody>
      </p:sp>
      <p:sp>
        <p:nvSpPr>
          <p:cNvPr id="264" name="Google Shape;264;p40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Install fastapi, uvicorn and httpx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https://openweathermap.org/</a:t>
            </a:r>
            <a:r>
              <a:rPr lang="en"/>
              <a:t> and sign up for an API key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Get source code from classroom and insert API key. Save file in a known python project directory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Run file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From directory command prompt (or python shell), try: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uvicorn Weather_main:app --reload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Go to 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http://127.0.0.1:8000</a:t>
            </a:r>
            <a:r>
              <a:rPr lang="en"/>
              <a:t> and edit url with 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http://127.0.0.1:8000/weather/London</a:t>
            </a:r>
            <a:r>
              <a:rPr lang="en"/>
              <a:t> for example (change city name and watch the magic happen!)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4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Attendance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taste of virtual environments…</a:t>
            </a:r>
            <a:endParaRPr/>
          </a:p>
        </p:txBody>
      </p:sp>
      <p:sp>
        <p:nvSpPr>
          <p:cNvPr id="271" name="Google Shape;271;p41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2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277" name="Google Shape;277;p42"/>
          <p:cNvSpPr txBox="1"/>
          <p:nvPr>
            <p:ph idx="1" type="body"/>
          </p:nvPr>
        </p:nvSpPr>
        <p:spPr>
          <a:xfrm>
            <a:off x="311700" y="4519375"/>
            <a:ext cx="85206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Src: https://www.dataquest.io/blog/a-complete-guide-to-python-virtual-environments/</a:t>
            </a:r>
            <a:endParaRPr sz="1000"/>
          </a:p>
        </p:txBody>
      </p:sp>
      <p:pic>
        <p:nvPicPr>
          <p:cNvPr id="278" name="Google Shape;278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9650" y="342900"/>
            <a:ext cx="7631201" cy="4292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Thankyou!</a:t>
            </a:r>
            <a:endParaRPr/>
          </a:p>
        </p:txBody>
      </p:sp>
      <p:sp>
        <p:nvSpPr>
          <p:cNvPr id="284" name="Google Shape;284;p43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Thankyou!</a:t>
            </a:r>
            <a:endParaRPr/>
          </a:p>
        </p:txBody>
      </p:sp>
      <p:sp>
        <p:nvSpPr>
          <p:cNvPr id="290" name="Google Shape;290;p4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libraries?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Modules/Packages</a:t>
            </a:r>
            <a:endParaRPr/>
          </a:p>
        </p:txBody>
      </p:sp>
      <p:sp>
        <p:nvSpPr>
          <p:cNvPr id="157" name="Google Shape;157;p25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5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They are collections of pre-written code that offer functions, classes or methods that are not available in python’s standard library.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Standard python library: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https://docs.python.org/3/library/index.html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[Internal to python, don’t need to install]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be </a:t>
            </a:r>
            <a:r>
              <a:rPr lang="en"/>
              <a:t>used</a:t>
            </a:r>
            <a:r>
              <a:rPr lang="en"/>
              <a:t> for things like: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Plotting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Arithmetic/mathematics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Data structuring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Deep-learning/AI</a:t>
            </a:r>
            <a:endParaRPr/>
          </a:p>
        </p:txBody>
      </p:sp>
      <p:pic>
        <p:nvPicPr>
          <p:cNvPr id="159" name="Google Shape;1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871" y="1326375"/>
            <a:ext cx="3881974" cy="33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do we use them?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libraries?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311700" y="915600"/>
            <a:ext cx="8520600" cy="37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Efficiency: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Coders/programmers are lazy! Why write something, when someone has already done it for you and documented it!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Support/updates: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packages offer a lot of support in the form of forums, troubleshooting guides and continuous updates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Standardisation: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help standardise the approach to code development in different areas: e.g. deep learning models, plotting/data visualisation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give it a 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[Internal libraries]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>
            <p:ph type="title"/>
          </p:nvPr>
        </p:nvSpPr>
        <p:spPr>
          <a:xfrm>
            <a:off x="311700" y="342900"/>
            <a:ext cx="8147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Internal libraries</a:t>
            </a:r>
            <a:endParaRPr/>
          </a:p>
        </p:txBody>
      </p:sp>
      <p:sp>
        <p:nvSpPr>
          <p:cNvPr id="184" name="Google Shape;184;p29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3117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Standard python library: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u="sng">
                <a:solidFill>
                  <a:schemeClr val="accent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https://docs.python.org/3/library/index.html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/>
              <a:t>[Internal to python, don’t need to install]</a:t>
            </a:r>
            <a:endParaRPr sz="1200"/>
          </a:p>
        </p:txBody>
      </p:sp>
      <p:sp>
        <p:nvSpPr>
          <p:cNvPr id="186" name="Google Shape;186;p29"/>
          <p:cNvSpPr txBox="1"/>
          <p:nvPr>
            <p:ph idx="2" type="body"/>
          </p:nvPr>
        </p:nvSpPr>
        <p:spPr>
          <a:xfrm>
            <a:off x="4832400" y="1005850"/>
            <a:ext cx="3999900" cy="365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Statistics module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Let’s have a go at importing statistics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Choose a module within statistics and find it in the source code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Use the module (e.g. median)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Pick your own python standard library and import it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try another package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Plotly!</a:t>
            </a:r>
            <a:endParaRPr/>
          </a:p>
        </p:txBody>
      </p:sp>
      <p:sp>
        <p:nvSpPr>
          <p:cNvPr id="192" name="Google Shape;192;p30"/>
          <p:cNvSpPr txBox="1"/>
          <p:nvPr>
            <p:ph idx="12" type="sldNum"/>
          </p:nvPr>
        </p:nvSpPr>
        <p:spPr>
          <a:xfrm>
            <a:off x="8466613" y="4762672"/>
            <a:ext cx="365700" cy="274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None/>
            </a:pPr>
            <a:fld id="{00000000-1234-1234-1234-123412341234}" type="slidenum">
              <a:rPr lang="en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D5D5D"/>
      </a:dk2>
      <a:lt2>
        <a:srgbClr val="DADADA"/>
      </a:lt2>
      <a:accent1>
        <a:srgbClr val="58ADC5"/>
      </a:accent1>
      <a:accent2>
        <a:srgbClr val="8AC6D6"/>
      </a:accent2>
      <a:accent3>
        <a:srgbClr val="CDE6EE"/>
      </a:accent3>
      <a:accent4>
        <a:srgbClr val="EA5B25"/>
      </a:accent4>
      <a:accent5>
        <a:srgbClr val="F08C66"/>
      </a:accent5>
      <a:accent6>
        <a:srgbClr val="F9CEBE"/>
      </a:accent6>
      <a:hlink>
        <a:srgbClr val="58AD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