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5143500" cx="9144000"/>
  <p:notesSz cx="6858000" cy="9144000"/>
  <p:embeddedFontLst>
    <p:embeddedFont>
      <p:font typeface="Inconsolata"/>
      <p:regular r:id="rId43"/>
      <p:bold r:id="rId44"/>
    </p:embeddedFont>
    <p:embeddedFont>
      <p:font typeface="Abril Fatface"/>
      <p:regular r:id="rId45"/>
    </p:embeddedFont>
    <p:embeddedFont>
      <p:font typeface="Assistant"/>
      <p:regular r:id="rId46"/>
      <p:bold r:id="rId47"/>
    </p:embeddedFont>
    <p:embeddedFont>
      <p:font typeface="Bebas Neue"/>
      <p:regular r:id="rId48"/>
    </p:embeddedFont>
    <p:embeddedFont>
      <p:font typeface="Pacifico"/>
      <p:regular r:id="rId49"/>
    </p:embeddedFont>
    <p:embeddedFont>
      <p:font typeface="Helvetica Neue"/>
      <p:regular r:id="rId50"/>
      <p:bold r:id="rId51"/>
      <p:italic r:id="rId52"/>
      <p:boldItalic r:id="rId53"/>
    </p:embeddedFont>
    <p:embeddedFont>
      <p:font typeface="Oswald"/>
      <p:regular r:id="rId54"/>
      <p:bold r:id="rId55"/>
    </p:embeddedFont>
    <p:embeddedFont>
      <p:font typeface="Kalam"/>
      <p:regular r:id="rId56"/>
      <p:bold r:id="rId57"/>
    </p:embeddedFont>
    <p:embeddedFont>
      <p:font typeface="Bree Serif"/>
      <p:regular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Inconsolata-bold.fntdata"/><Relationship Id="rId43" Type="http://schemas.openxmlformats.org/officeDocument/2006/relationships/font" Target="fonts/Inconsolata-regular.fntdata"/><Relationship Id="rId46" Type="http://schemas.openxmlformats.org/officeDocument/2006/relationships/font" Target="fonts/Assistant-regular.fntdata"/><Relationship Id="rId45" Type="http://schemas.openxmlformats.org/officeDocument/2006/relationships/font" Target="fonts/AbrilFatfac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BebasNeue-regular.fntdata"/><Relationship Id="rId47" Type="http://schemas.openxmlformats.org/officeDocument/2006/relationships/font" Target="fonts/Assistant-bold.fntdata"/><Relationship Id="rId49" Type="http://schemas.openxmlformats.org/officeDocument/2006/relationships/font" Target="fonts/Pacific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HelveticaNeue-bold.fntdata"/><Relationship Id="rId50" Type="http://schemas.openxmlformats.org/officeDocument/2006/relationships/font" Target="fonts/HelveticaNeue-regular.fntdata"/><Relationship Id="rId53" Type="http://schemas.openxmlformats.org/officeDocument/2006/relationships/font" Target="fonts/HelveticaNeue-boldItalic.fntdata"/><Relationship Id="rId52" Type="http://schemas.openxmlformats.org/officeDocument/2006/relationships/font" Target="fonts/HelveticaNeue-italic.fntdata"/><Relationship Id="rId11" Type="http://schemas.openxmlformats.org/officeDocument/2006/relationships/slide" Target="slides/slide7.xml"/><Relationship Id="rId55" Type="http://schemas.openxmlformats.org/officeDocument/2006/relationships/font" Target="fonts/Oswald-bold.fntdata"/><Relationship Id="rId10" Type="http://schemas.openxmlformats.org/officeDocument/2006/relationships/slide" Target="slides/slide6.xml"/><Relationship Id="rId54" Type="http://schemas.openxmlformats.org/officeDocument/2006/relationships/font" Target="fonts/Oswald-regular.fntdata"/><Relationship Id="rId13" Type="http://schemas.openxmlformats.org/officeDocument/2006/relationships/slide" Target="slides/slide9.xml"/><Relationship Id="rId57" Type="http://schemas.openxmlformats.org/officeDocument/2006/relationships/font" Target="fonts/Kalam-bold.fntdata"/><Relationship Id="rId12" Type="http://schemas.openxmlformats.org/officeDocument/2006/relationships/slide" Target="slides/slide8.xml"/><Relationship Id="rId56" Type="http://schemas.openxmlformats.org/officeDocument/2006/relationships/font" Target="fonts/Kalam-regular.fntdata"/><Relationship Id="rId15" Type="http://schemas.openxmlformats.org/officeDocument/2006/relationships/slide" Target="slides/slide11.xml"/><Relationship Id="rId14" Type="http://schemas.openxmlformats.org/officeDocument/2006/relationships/slide" Target="slides/slide10.xml"/><Relationship Id="rId58" Type="http://schemas.openxmlformats.org/officeDocument/2006/relationships/font" Target="fonts/BreeSerif-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3/library/exceptions.html"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define-custom-exceptions-in-python/"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f6376aa8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f6376aa88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f6376aa88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f6376aa885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400">
                <a:solidFill>
                  <a:schemeClr val="dk1"/>
                </a:solidFill>
              </a:rPr>
              <a:t>Logic</a:t>
            </a:r>
            <a:r>
              <a:rPr lang="en" sz="1400">
                <a:solidFill>
                  <a:schemeClr val="dk1"/>
                </a:solidFill>
              </a:rPr>
              <a:t> Errors:</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O</a:t>
            </a:r>
            <a:r>
              <a:rPr lang="en" sz="1400">
                <a:solidFill>
                  <a:schemeClr val="dk1"/>
                </a:solidFill>
              </a:rPr>
              <a:t>ccurs when we expect something to happen but something different happens.</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For example, we expect to add two numbers together but the code multiplies the numbers.</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Everything executes as expected, but the result is incorrect.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A good test suite and good debugging skills are needed to find these.</a:t>
            </a:r>
            <a:endParaRPr sz="1400">
              <a:solidFill>
                <a:schemeClr val="dk1"/>
              </a:solidFill>
            </a:endParaRPr>
          </a:p>
          <a:p>
            <a:pPr indent="0" lvl="0" marL="0" rtl="0" algn="l">
              <a:lnSpc>
                <a:spcPct val="100000"/>
              </a:lnSpc>
              <a:spcBef>
                <a:spcPts val="30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f6376aa88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2f6376aa885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400">
                <a:solidFill>
                  <a:schemeClr val="dk1"/>
                </a:solidFill>
              </a:rPr>
              <a:t>Runtime</a:t>
            </a:r>
            <a:r>
              <a:rPr lang="en" sz="1400">
                <a:solidFill>
                  <a:schemeClr val="dk1"/>
                </a:solidFill>
              </a:rPr>
              <a:t> Errors:</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A runtime error occurs when Python attempts to execute some code but there is something wrong that causes the program to stop.</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For example, attempting to use a variable that hasn’t been assigned to yet.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When an error like this occurs, Python “raises” or “throws” an </a:t>
            </a:r>
            <a:r>
              <a:rPr b="1" lang="en" sz="1400">
                <a:solidFill>
                  <a:schemeClr val="dk1"/>
                </a:solidFill>
              </a:rPr>
              <a:t>exception</a:t>
            </a:r>
            <a:r>
              <a:rPr lang="en" sz="1400">
                <a:solidFill>
                  <a:schemeClr val="dk1"/>
                </a:solidFill>
              </a:rPr>
              <a: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program ends abruptly and an error message appears along with some other information.</a:t>
            </a:r>
            <a:endParaRPr sz="1400">
              <a:solidFill>
                <a:schemeClr val="dk1"/>
              </a:solidFill>
            </a:endParaRPr>
          </a:p>
          <a:p>
            <a:pPr indent="0" lvl="0" marL="0" rtl="0" algn="l">
              <a:lnSpc>
                <a:spcPct val="100000"/>
              </a:lnSpc>
              <a:spcBef>
                <a:spcPts val="30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04753423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3047534237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47534237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3047534237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When we discussed lists we discussed several ways to add items to the list and several ways to remove items from the list.</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One way to add an item to a list is to use the </a:t>
            </a:r>
            <a:r>
              <a:rPr b="1" lang="en" sz="1400">
                <a:solidFill>
                  <a:schemeClr val="accent3"/>
                </a:solidFill>
                <a:latin typeface="Inconsolata"/>
                <a:ea typeface="Inconsolata"/>
                <a:cs typeface="Inconsolata"/>
                <a:sym typeface="Inconsolata"/>
              </a:rPr>
              <a:t>append()</a:t>
            </a:r>
            <a:r>
              <a:rPr lang="en" sz="1400">
                <a:solidFill>
                  <a:schemeClr val="dk1"/>
                </a:solidFill>
              </a:rPr>
              <a:t> function. This function adds a new item to the </a:t>
            </a:r>
            <a:r>
              <a:rPr b="1" lang="en" sz="1400">
                <a:solidFill>
                  <a:schemeClr val="dk1"/>
                </a:solidFill>
              </a:rPr>
              <a:t>END</a:t>
            </a:r>
            <a:r>
              <a:rPr lang="en" sz="1400">
                <a:solidFill>
                  <a:schemeClr val="dk1"/>
                </a:solidFill>
              </a:rPr>
              <a:t> of the list.</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One way to remove an item from a list is to use the </a:t>
            </a:r>
            <a:r>
              <a:rPr b="1" lang="en" sz="1400">
                <a:solidFill>
                  <a:schemeClr val="accent3"/>
                </a:solidFill>
                <a:latin typeface="Inconsolata"/>
                <a:ea typeface="Inconsolata"/>
                <a:cs typeface="Inconsolata"/>
                <a:sym typeface="Inconsolata"/>
              </a:rPr>
              <a:t>pop()</a:t>
            </a:r>
            <a:r>
              <a:rPr lang="en" sz="1400">
                <a:solidFill>
                  <a:schemeClr val="dk1"/>
                </a:solidFill>
              </a:rPr>
              <a:t> function. This function removes an item from the </a:t>
            </a:r>
            <a:r>
              <a:rPr b="1" lang="en" sz="1400">
                <a:solidFill>
                  <a:schemeClr val="dk1"/>
                </a:solidFill>
              </a:rPr>
              <a:t>END</a:t>
            </a:r>
            <a:r>
              <a:rPr lang="en" sz="1400">
                <a:solidFill>
                  <a:schemeClr val="dk1"/>
                </a:solidFill>
              </a:rPr>
              <a:t> of the list.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list and these two functions make up a very common data structure called a Stack.</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A Stack is a Last In First Out, or LIFO, data structure.</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Imagine a Stack of plates in your cabinet</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When you place clean plates in the cabinet, you “stack” them on top of the plates that are already there. This is equivalent to the </a:t>
            </a:r>
            <a:r>
              <a:rPr b="1" lang="en" sz="1400">
                <a:solidFill>
                  <a:schemeClr val="accent3"/>
                </a:solidFill>
                <a:latin typeface="Inconsolata"/>
                <a:ea typeface="Inconsolata"/>
                <a:cs typeface="Inconsolata"/>
                <a:sym typeface="Inconsolata"/>
              </a:rPr>
              <a:t>append()</a:t>
            </a:r>
            <a:r>
              <a:rPr lang="en" sz="1400">
                <a:solidFill>
                  <a:schemeClr val="dk1"/>
                </a:solidFill>
              </a:rPr>
              <a:t> function for the list.</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When you need plates, you pull them from the TOP of the Stack of plates. This is similar to the </a:t>
            </a:r>
            <a:r>
              <a:rPr b="1" lang="en" sz="1400">
                <a:solidFill>
                  <a:schemeClr val="accent3"/>
                </a:solidFill>
                <a:latin typeface="Inconsolata"/>
                <a:ea typeface="Inconsolata"/>
                <a:cs typeface="Inconsolata"/>
                <a:sym typeface="Inconsolata"/>
              </a:rPr>
              <a:t>pop()</a:t>
            </a:r>
            <a:r>
              <a:rPr lang="en" sz="1400">
                <a:solidFill>
                  <a:schemeClr val="dk1"/>
                </a:solidFill>
              </a:rPr>
              <a:t> function for the list.</a:t>
            </a:r>
            <a:endParaRPr sz="1400">
              <a:solidFill>
                <a:schemeClr val="dk1"/>
              </a:solidFill>
            </a:endParaRPr>
          </a:p>
          <a:p>
            <a:pPr indent="0" lvl="0" marL="0" rtl="0" algn="l">
              <a:lnSpc>
                <a:spcPct val="100000"/>
              </a:lnSpc>
              <a:spcBef>
                <a:spcPts val="30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047534237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30475342376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If we tip the visual of a list on its end, where the first element is at the bottom and the last element is on the top, we can visualize a Stack.</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When we call the </a:t>
            </a:r>
            <a:r>
              <a:rPr b="1" lang="en" sz="1400">
                <a:solidFill>
                  <a:schemeClr val="accent3"/>
                </a:solidFill>
                <a:latin typeface="Inconsolata"/>
                <a:ea typeface="Inconsolata"/>
                <a:cs typeface="Inconsolata"/>
                <a:sym typeface="Inconsolata"/>
              </a:rPr>
              <a:t>append()</a:t>
            </a:r>
            <a:r>
              <a:rPr lang="en" sz="1400">
                <a:solidFill>
                  <a:schemeClr val="dk1"/>
                </a:solidFill>
              </a:rPr>
              <a:t> function, the new item is added to the TOP of the Stack.</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When we call the </a:t>
            </a:r>
            <a:r>
              <a:rPr b="1" lang="en" sz="1400">
                <a:solidFill>
                  <a:schemeClr val="accent3"/>
                </a:solidFill>
                <a:latin typeface="Inconsolata"/>
                <a:ea typeface="Inconsolata"/>
                <a:cs typeface="Inconsolata"/>
                <a:sym typeface="Inconsolata"/>
              </a:rPr>
              <a:t>pop()</a:t>
            </a:r>
            <a:r>
              <a:rPr lang="en" sz="1400">
                <a:solidFill>
                  <a:schemeClr val="dk1"/>
                </a:solidFill>
              </a:rPr>
              <a:t> function, the TOP-MOST item on the Stack is removed and returned to the code that called </a:t>
            </a:r>
            <a:r>
              <a:rPr b="1" lang="en" sz="1400">
                <a:solidFill>
                  <a:schemeClr val="accent3"/>
                </a:solidFill>
                <a:latin typeface="Inconsolata"/>
                <a:ea typeface="Inconsolata"/>
                <a:cs typeface="Inconsolata"/>
                <a:sym typeface="Inconsolata"/>
              </a:rPr>
              <a:t>pop()</a:t>
            </a:r>
            <a:r>
              <a:rPr lang="en" sz="1400">
                <a:solidFill>
                  <a:schemeClr val="dk1"/>
                </a:solidFill>
              </a:rPr>
              <a:t>.</a:t>
            </a:r>
            <a:endParaRPr sz="1400">
              <a:solidFill>
                <a:schemeClr val="dk1"/>
              </a:solidFill>
            </a:endParaRPr>
          </a:p>
          <a:p>
            <a:pPr indent="0" lvl="0" marL="0" rtl="0" algn="l">
              <a:lnSpc>
                <a:spcPct val="100000"/>
              </a:lnSpc>
              <a:spcBef>
                <a:spcPts val="30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047534237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30475342376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When we start a program, the operating system (OS) creates a </a:t>
            </a:r>
            <a:r>
              <a:rPr b="1" lang="en" sz="1400">
                <a:solidFill>
                  <a:schemeClr val="dk1"/>
                </a:solidFill>
              </a:rPr>
              <a:t>Call Stack</a:t>
            </a:r>
            <a:r>
              <a:rPr lang="en" sz="1400">
                <a:solidFill>
                  <a:schemeClr val="dk1"/>
                </a:solidFill>
              </a:rPr>
              <a:t> (also called the Program Stack).</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Each running program has its own Call Stack so they don’t interfere with each other.</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The Call Stack operates in a similar way as a list with </a:t>
            </a:r>
            <a:r>
              <a:rPr b="1" lang="en" sz="1400">
                <a:solidFill>
                  <a:srgbClr val="EA5B25"/>
                </a:solidFill>
                <a:latin typeface="Inconsolata"/>
                <a:ea typeface="Inconsolata"/>
                <a:cs typeface="Inconsolata"/>
                <a:sym typeface="Inconsolata"/>
              </a:rPr>
              <a:t>append()</a:t>
            </a:r>
            <a:r>
              <a:rPr lang="en" sz="1400">
                <a:solidFill>
                  <a:schemeClr val="dk1"/>
                </a:solidFill>
              </a:rPr>
              <a:t> and </a:t>
            </a:r>
            <a:r>
              <a:rPr b="1" lang="en" sz="1400">
                <a:solidFill>
                  <a:srgbClr val="EA5B25"/>
                </a:solidFill>
                <a:latin typeface="Inconsolata"/>
                <a:ea typeface="Inconsolata"/>
                <a:cs typeface="Inconsolata"/>
                <a:sym typeface="Inconsolata"/>
              </a:rPr>
              <a:t>pop()</a:t>
            </a:r>
            <a:r>
              <a:rPr lang="en" sz="1400">
                <a:solidFill>
                  <a:schemeClr val="dk1"/>
                </a:solidFill>
              </a:rPr>
              <a: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Then, the first </a:t>
            </a:r>
            <a:r>
              <a:rPr b="1" lang="en" sz="1400">
                <a:solidFill>
                  <a:schemeClr val="dk1"/>
                </a:solidFill>
              </a:rPr>
              <a:t>Frame</a:t>
            </a:r>
            <a:r>
              <a:rPr lang="en" sz="1400">
                <a:solidFill>
                  <a:schemeClr val="dk1"/>
                </a:solidFill>
              </a:rPr>
              <a:t> is added to the Call Stack. </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This frame contains the code and variables that are found in the code that is running.</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OS hands </a:t>
            </a:r>
            <a:r>
              <a:rPr b="1" lang="en" sz="1400">
                <a:solidFill>
                  <a:schemeClr val="dk1"/>
                </a:solidFill>
              </a:rPr>
              <a:t>Control</a:t>
            </a:r>
            <a:r>
              <a:rPr lang="en" sz="1400">
                <a:solidFill>
                  <a:schemeClr val="dk1"/>
                </a:solidFill>
              </a:rPr>
              <a:t> over to the code in the first frame and the code begins to execute.</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When the code in the first frame calls a function, several things happen.</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The place where the call is made in the first frame is saved.</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A new second frame in added to the call stack.</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The second frame is populated with the code and variables of the function that was called.</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Control is passed from the first frame to the second frame.</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The function in the second frame executes.</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When the function finishes several things happen.</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If the function is returning anything, the data is saved.</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The second frame that was running the function is removed from the call stack.</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The memory that was used is reclaimed by the OS.</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Control is passed back to the first frame along with any results that the function returned.</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The first frame continues to execute where the function call was made.</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When the code in the first frame ends</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The OS removes the frame from the call stack.</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The call stack is torn down.</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All memory allocated to the program is returned to the OS.</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nice thing is that we don’t need to worry about any of this stuff because the OS does it for us…until a bug occurs.</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Using the debugger</a:t>
            </a:r>
            <a:r>
              <a:rPr lang="en" sz="1400">
                <a:solidFill>
                  <a:schemeClr val="dk1"/>
                </a:solidFill>
              </a:rPr>
              <a:t>, we can see through the call stack window how the call stack works.</a:t>
            </a:r>
            <a:endParaRPr sz="1400">
              <a:solidFill>
                <a:schemeClr val="dk1"/>
              </a:solidFill>
            </a:endParaRPr>
          </a:p>
          <a:p>
            <a:pPr indent="0" lvl="0" marL="0" rtl="0" algn="l">
              <a:lnSpc>
                <a:spcPct val="115000"/>
              </a:lnSpc>
              <a:spcBef>
                <a:spcPts val="300"/>
              </a:spcBef>
              <a:spcAft>
                <a:spcPts val="0"/>
              </a:spcAft>
              <a:buSzPts val="1100"/>
              <a:buNone/>
            </a:pPr>
            <a:r>
              <a:t/>
            </a:r>
            <a:endParaRPr sz="1400"/>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def compute(n1, n2):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answer = n1 / n2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return answer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user_input_1 = input("Enter a number: ")</a:t>
            </a:r>
            <a:r>
              <a:rPr b="1" lang="en" sz="1400">
                <a:solidFill>
                  <a:srgbClr val="999999"/>
                </a:solidFill>
                <a:latin typeface="Inconsolata"/>
                <a:ea typeface="Inconsolata"/>
                <a:cs typeface="Inconsolata"/>
                <a:sym typeface="Inconsolata"/>
              </a:rPr>
              <a:t>	    # Set a breakpoint here! Then step through one line at a time.</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user_input_2 = input("Enter another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num1 = int(user_input_1)</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num2 = int(user_input_2)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answer = compute(num1, num2)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print(f"</a:t>
            </a:r>
            <a:r>
              <a:rPr b="1" lang="en" sz="1400">
                <a:solidFill>
                  <a:srgbClr val="2C768B"/>
                </a:solidFill>
                <a:latin typeface="Inconsolata"/>
                <a:ea typeface="Inconsolata"/>
                <a:cs typeface="Inconsolata"/>
                <a:sym typeface="Inconsolata"/>
              </a:rPr>
              <a:t>{num1}</a:t>
            </a:r>
            <a:r>
              <a:rPr b="1" lang="en" sz="1400">
                <a:solidFill>
                  <a:srgbClr val="EA5B25"/>
                </a:solidFill>
                <a:latin typeface="Inconsolata"/>
                <a:ea typeface="Inconsolata"/>
                <a:cs typeface="Inconsolata"/>
                <a:sym typeface="Inconsolata"/>
              </a:rPr>
              <a:t> / </a:t>
            </a:r>
            <a:r>
              <a:rPr b="1" lang="en" sz="1400">
                <a:solidFill>
                  <a:srgbClr val="2C768B"/>
                </a:solidFill>
                <a:latin typeface="Inconsolata"/>
                <a:ea typeface="Inconsolata"/>
                <a:cs typeface="Inconsolata"/>
                <a:sym typeface="Inconsolata"/>
              </a:rPr>
              <a:t>{num2}</a:t>
            </a:r>
            <a:r>
              <a:rPr b="1" lang="en" sz="1400">
                <a:solidFill>
                  <a:srgbClr val="EA5B25"/>
                </a:solidFill>
                <a:latin typeface="Inconsolata"/>
                <a:ea typeface="Inconsolata"/>
                <a:cs typeface="Inconsolata"/>
                <a:sym typeface="Inconsolata"/>
              </a:rPr>
              <a:t> = </a:t>
            </a:r>
            <a:r>
              <a:rPr b="1" lang="en" sz="1400">
                <a:solidFill>
                  <a:srgbClr val="2C768B"/>
                </a:solidFill>
                <a:latin typeface="Inconsolata"/>
                <a:ea typeface="Inconsolata"/>
                <a:cs typeface="Inconsolata"/>
                <a:sym typeface="Inconsolata"/>
              </a:rPr>
              <a:t>{answer}</a:t>
            </a:r>
            <a:r>
              <a:rPr b="1" lang="en" sz="1400">
                <a:solidFill>
                  <a:srgbClr val="EA5B25"/>
                </a:solidFill>
                <a:latin typeface="Inconsolata"/>
                <a:ea typeface="Inconsolata"/>
                <a:cs typeface="Inconsolata"/>
                <a:sym typeface="Inconsolata"/>
              </a:rPr>
              <a:t>")</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30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f6376aa88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2f6376aa885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f6376aa88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f6376aa885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When an error occurs like a </a:t>
            </a:r>
            <a:r>
              <a:rPr b="1" lang="en" sz="1400">
                <a:solidFill>
                  <a:schemeClr val="accent3"/>
                </a:solidFill>
                <a:latin typeface="Inconsolata"/>
                <a:ea typeface="Inconsolata"/>
                <a:cs typeface="Inconsolata"/>
                <a:sym typeface="Inconsolata"/>
              </a:rPr>
              <a:t>NameError</a:t>
            </a:r>
            <a:r>
              <a:rPr lang="en" sz="1400">
                <a:solidFill>
                  <a:schemeClr val="dk1"/>
                </a:solidFill>
              </a:rPr>
              <a:t>, the program will stop and it’s often said the program “crashed”.</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We receive a </a:t>
            </a:r>
            <a:r>
              <a:rPr b="1" lang="en" sz="1400">
                <a:solidFill>
                  <a:schemeClr val="dk1"/>
                </a:solidFill>
              </a:rPr>
              <a:t>Traceback</a:t>
            </a:r>
            <a:r>
              <a:rPr lang="en" sz="1400">
                <a:solidFill>
                  <a:schemeClr val="dk1"/>
                </a:solidFill>
              </a:rPr>
              <a:t> from Python.</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It tells us:</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The file in which the error occurred.</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The path through the code that got to that error.</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On what line the error occurred.</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What in the line of code caused the error.</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What type of error occurred with a short description.</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Tracebacks are invaluable so learning how to read them early on will be a huge help.</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BUT, tracebacks aren’t usually useful to our users.</a:t>
            </a:r>
            <a:endParaRPr sz="1400">
              <a:solidFill>
                <a:schemeClr val="dk1"/>
              </a:solidFill>
            </a:endParaRPr>
          </a:p>
          <a:p>
            <a:pPr indent="0" lvl="0" marL="0" rtl="0" algn="l">
              <a:lnSpc>
                <a:spcPct val="100000"/>
              </a:lnSpc>
              <a:spcBef>
                <a:spcPts val="30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f6376aa88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2f6376aa885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Type in the following code and try it out to make sure it runs. </a:t>
            </a:r>
            <a:r>
              <a:rPr lang="en" sz="1400">
                <a:solidFill>
                  <a:schemeClr val="dk1"/>
                </a:solidFill>
              </a:rPr>
              <a:t>Use the values </a:t>
            </a:r>
            <a:r>
              <a:rPr b="1" lang="en" sz="1400">
                <a:solidFill>
                  <a:schemeClr val="accent3"/>
                </a:solidFill>
                <a:latin typeface="Inconsolata"/>
                <a:ea typeface="Inconsolata"/>
                <a:cs typeface="Inconsolata"/>
                <a:sym typeface="Inconsolata"/>
              </a:rPr>
              <a:t>10</a:t>
            </a:r>
            <a:r>
              <a:rPr lang="en" sz="1400">
                <a:solidFill>
                  <a:schemeClr val="dk1"/>
                </a:solidFill>
              </a:rPr>
              <a:t> and </a:t>
            </a:r>
            <a:r>
              <a:rPr b="1" lang="en" sz="1400">
                <a:solidFill>
                  <a:schemeClr val="accent3"/>
                </a:solidFill>
                <a:latin typeface="Inconsolata"/>
                <a:ea typeface="Inconsolata"/>
                <a:cs typeface="Inconsolata"/>
                <a:sym typeface="Inconsolata"/>
              </a:rPr>
              <a:t>2</a:t>
            </a:r>
            <a:r>
              <a:rPr lang="en" sz="1400">
                <a:solidFill>
                  <a:schemeClr val="dk1"/>
                </a:solidFill>
              </a:rPr>
              <a:t> as the “Happy Path” test.</a:t>
            </a:r>
            <a:endParaRPr sz="1400">
              <a:solidFill>
                <a:schemeClr val="dk1"/>
              </a:solidFill>
            </a:endParaRPr>
          </a:p>
          <a:p>
            <a:pPr indent="0" lvl="0" marL="0" rtl="0" algn="l">
              <a:lnSpc>
                <a:spcPct val="115000"/>
              </a:lnSpc>
              <a:spcBef>
                <a:spcPts val="300"/>
              </a:spcBef>
              <a:spcAft>
                <a:spcPts val="0"/>
              </a:spcAft>
              <a:buNone/>
            </a:pPr>
            <a:r>
              <a:t/>
            </a:r>
            <a:endParaRPr sz="1400">
              <a:solidFill>
                <a:schemeClr val="dk1"/>
              </a:solidFill>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def compute(n1, n2):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answer = n1 / n2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return answer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user_input_1 = input("Enter a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user_input_2 = input("Enter another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num1 = int(user_input_1)</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num2 = int(user_input_2)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answer = compute(num1, num2)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print(f"</a:t>
            </a:r>
            <a:r>
              <a:rPr b="1" lang="en" sz="1400">
                <a:solidFill>
                  <a:srgbClr val="2C768B"/>
                </a:solidFill>
                <a:latin typeface="Inconsolata"/>
                <a:ea typeface="Inconsolata"/>
                <a:cs typeface="Inconsolata"/>
                <a:sym typeface="Inconsolata"/>
              </a:rPr>
              <a:t>{num1}</a:t>
            </a:r>
            <a:r>
              <a:rPr b="1" lang="en" sz="1400">
                <a:solidFill>
                  <a:srgbClr val="EA5B25"/>
                </a:solidFill>
                <a:latin typeface="Inconsolata"/>
                <a:ea typeface="Inconsolata"/>
                <a:cs typeface="Inconsolata"/>
                <a:sym typeface="Inconsolata"/>
              </a:rPr>
              <a:t> / </a:t>
            </a:r>
            <a:r>
              <a:rPr b="1" lang="en" sz="1400">
                <a:solidFill>
                  <a:srgbClr val="2C768B"/>
                </a:solidFill>
                <a:latin typeface="Inconsolata"/>
                <a:ea typeface="Inconsolata"/>
                <a:cs typeface="Inconsolata"/>
                <a:sym typeface="Inconsolata"/>
              </a:rPr>
              <a:t>{num2}</a:t>
            </a:r>
            <a:r>
              <a:rPr b="1" lang="en" sz="1400">
                <a:solidFill>
                  <a:srgbClr val="EA5B25"/>
                </a:solidFill>
                <a:latin typeface="Inconsolata"/>
                <a:ea typeface="Inconsolata"/>
                <a:cs typeface="Inconsolata"/>
                <a:sym typeface="Inconsolata"/>
              </a:rPr>
              <a:t> = </a:t>
            </a:r>
            <a:r>
              <a:rPr b="1" lang="en" sz="1400">
                <a:solidFill>
                  <a:srgbClr val="2C768B"/>
                </a:solidFill>
                <a:latin typeface="Inconsolata"/>
                <a:ea typeface="Inconsolata"/>
                <a:cs typeface="Inconsolata"/>
                <a:sym typeface="Inconsolata"/>
              </a:rPr>
              <a:t>{answer}</a:t>
            </a:r>
            <a:r>
              <a:rPr b="1" lang="en" sz="1400">
                <a:solidFill>
                  <a:srgbClr val="EA5B25"/>
                </a:solidFill>
                <a:latin typeface="Inconsolata"/>
                <a:ea typeface="Inconsolata"/>
                <a:cs typeface="Inconsolata"/>
                <a:sym typeface="Inconsolata"/>
              </a:rPr>
              <a:t>")</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Run it again and enter the values </a:t>
            </a:r>
            <a:r>
              <a:rPr b="1" lang="en" sz="1400">
                <a:solidFill>
                  <a:schemeClr val="accent3"/>
                </a:solidFill>
                <a:latin typeface="Inconsolata"/>
                <a:ea typeface="Inconsolata"/>
                <a:cs typeface="Inconsolata"/>
                <a:sym typeface="Inconsolata"/>
              </a:rPr>
              <a:t>TEN</a:t>
            </a:r>
            <a:r>
              <a:rPr lang="en" sz="1400">
                <a:solidFill>
                  <a:schemeClr val="dk1"/>
                </a:solidFill>
              </a:rPr>
              <a:t> and </a:t>
            </a:r>
            <a:r>
              <a:rPr b="1" lang="en" sz="1400">
                <a:solidFill>
                  <a:schemeClr val="accent3"/>
                </a:solidFill>
                <a:latin typeface="Inconsolata"/>
                <a:ea typeface="Inconsolata"/>
                <a:cs typeface="Inconsolata"/>
                <a:sym typeface="Inconsolata"/>
              </a:rPr>
              <a:t>TWO</a:t>
            </a:r>
            <a:r>
              <a:rPr lang="en" sz="1400">
                <a:solidFill>
                  <a:schemeClr val="dk1"/>
                </a:solidFill>
              </a:rPr>
              <a:t> for the two </a:t>
            </a:r>
            <a:r>
              <a:rPr lang="en" sz="1400">
                <a:solidFill>
                  <a:schemeClr val="dk1"/>
                </a:solidFill>
              </a:rPr>
              <a:t>inputs</a:t>
            </a:r>
            <a:r>
              <a:rPr lang="en" sz="1400">
                <a:solidFill>
                  <a:schemeClr val="dk1"/>
                </a:solidFill>
              </a:rPr>
              <a:t>.</a:t>
            </a:r>
            <a:endParaRPr sz="1400">
              <a:solidFill>
                <a:schemeClr val="dk1"/>
              </a:solidFill>
            </a:endParaRPr>
          </a:p>
          <a:p>
            <a:pPr indent="0" lvl="0" marL="0" rtl="0" algn="l">
              <a:lnSpc>
                <a:spcPct val="115000"/>
              </a:lnSpc>
              <a:spcBef>
                <a:spcPts val="300"/>
              </a:spcBef>
              <a:spcAft>
                <a:spcPts val="300"/>
              </a:spcAft>
              <a:buNone/>
            </a:pPr>
            <a:r>
              <a:t/>
            </a:r>
            <a:endParaRPr sz="14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89808acae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289808acaec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This is an example of a Traceback when we enter bad data for the numbers.</a:t>
            </a:r>
            <a:endParaRPr sz="1400">
              <a:solidFill>
                <a:schemeClr val="dk1"/>
              </a:solidFill>
            </a:endParaRPr>
          </a:p>
          <a:p>
            <a:pPr indent="0" lvl="0" marL="0" rtl="0" algn="l">
              <a:lnSpc>
                <a:spcPct val="115000"/>
              </a:lnSpc>
              <a:spcBef>
                <a:spcPts val="300"/>
              </a:spcBef>
              <a:spcAft>
                <a:spcPts val="0"/>
              </a:spcAft>
              <a:buNone/>
            </a:pPr>
            <a:r>
              <a:t/>
            </a:r>
            <a:endParaRPr sz="1400">
              <a:solidFill>
                <a:schemeClr val="dk1"/>
              </a:solidFill>
            </a:endParaRPr>
          </a:p>
          <a:p>
            <a:pPr indent="0" lvl="0" marL="457200" rtl="0" algn="l">
              <a:lnSpc>
                <a:spcPct val="115000"/>
              </a:lnSpc>
              <a:spcBef>
                <a:spcPts val="1000"/>
              </a:spcBef>
              <a:spcAft>
                <a:spcPts val="0"/>
              </a:spcAft>
              <a:buNone/>
            </a:pPr>
            <a:r>
              <a:rPr b="1" lang="en" sz="1400">
                <a:solidFill>
                  <a:srgbClr val="FF0000"/>
                </a:solidFill>
                <a:latin typeface="Inconsolata"/>
                <a:ea typeface="Inconsolata"/>
                <a:cs typeface="Inconsolata"/>
                <a:sym typeface="Inconsolata"/>
              </a:rPr>
              <a:t>Traceback (most recent call last):</a:t>
            </a:r>
            <a:endParaRPr b="1" sz="1400">
              <a:solidFill>
                <a:srgbClr val="FF0000"/>
              </a:solidFill>
              <a:latin typeface="Inconsolata"/>
              <a:ea typeface="Inconsolata"/>
              <a:cs typeface="Inconsolata"/>
              <a:sym typeface="Inconsolata"/>
            </a:endParaRPr>
          </a:p>
          <a:p>
            <a:pPr indent="0" lvl="0" marL="457200" rtl="0" algn="l">
              <a:lnSpc>
                <a:spcPct val="115000"/>
              </a:lnSpc>
              <a:spcBef>
                <a:spcPts val="1000"/>
              </a:spcBef>
              <a:spcAft>
                <a:spcPts val="0"/>
              </a:spcAft>
              <a:buNone/>
            </a:pPr>
            <a:r>
              <a:rPr b="1" lang="en" sz="1400">
                <a:solidFill>
                  <a:srgbClr val="FF0000"/>
                </a:solidFill>
                <a:latin typeface="Inconsolata"/>
                <a:ea typeface="Inconsolata"/>
                <a:cs typeface="Inconsolata"/>
                <a:sym typeface="Inconsolata"/>
              </a:rPr>
              <a:t>  File "/VSCode/Lesson 06/main.py", line 7, in &lt;module&gt;</a:t>
            </a:r>
            <a:endParaRPr b="1" sz="1400">
              <a:solidFill>
                <a:srgbClr val="FF0000"/>
              </a:solidFill>
              <a:latin typeface="Inconsolata"/>
              <a:ea typeface="Inconsolata"/>
              <a:cs typeface="Inconsolata"/>
              <a:sym typeface="Inconsolata"/>
            </a:endParaRPr>
          </a:p>
          <a:p>
            <a:pPr indent="0" lvl="0" marL="457200" rtl="0" algn="l">
              <a:lnSpc>
                <a:spcPct val="115000"/>
              </a:lnSpc>
              <a:spcBef>
                <a:spcPts val="1000"/>
              </a:spcBef>
              <a:spcAft>
                <a:spcPts val="0"/>
              </a:spcAft>
              <a:buNone/>
            </a:pPr>
            <a:r>
              <a:rPr b="1" lang="en" sz="1400">
                <a:solidFill>
                  <a:srgbClr val="FF0000"/>
                </a:solidFill>
                <a:latin typeface="Inconsolata"/>
                <a:ea typeface="Inconsolata"/>
                <a:cs typeface="Inconsolata"/>
                <a:sym typeface="Inconsolata"/>
              </a:rPr>
              <a:t>    num1 = int(user_input_1)</a:t>
            </a:r>
            <a:endParaRPr b="1" sz="1400">
              <a:solidFill>
                <a:srgbClr val="FF0000"/>
              </a:solidFill>
              <a:latin typeface="Inconsolata"/>
              <a:ea typeface="Inconsolata"/>
              <a:cs typeface="Inconsolata"/>
              <a:sym typeface="Inconsolata"/>
            </a:endParaRPr>
          </a:p>
          <a:p>
            <a:pPr indent="0" lvl="0" marL="457200" rtl="0" algn="l">
              <a:lnSpc>
                <a:spcPct val="115000"/>
              </a:lnSpc>
              <a:spcBef>
                <a:spcPts val="1000"/>
              </a:spcBef>
              <a:spcAft>
                <a:spcPts val="0"/>
              </a:spcAft>
              <a:buNone/>
            </a:pPr>
            <a:r>
              <a:rPr b="1" lang="en" sz="1400">
                <a:solidFill>
                  <a:srgbClr val="FF0000"/>
                </a:solidFill>
                <a:latin typeface="Inconsolata"/>
                <a:ea typeface="Inconsolata"/>
                <a:cs typeface="Inconsolata"/>
                <a:sym typeface="Inconsolata"/>
              </a:rPr>
              <a:t>ValueError: invalid literal for int() with base 10: 'TEN'</a:t>
            </a:r>
            <a:endParaRPr b="1" sz="1400">
              <a:solidFill>
                <a:srgbClr val="EA5B25"/>
              </a:solidFill>
              <a:latin typeface="Inconsolata"/>
              <a:ea typeface="Inconsolata"/>
              <a:cs typeface="Inconsolata"/>
              <a:sym typeface="Inconsolata"/>
            </a:endParaRPr>
          </a:p>
          <a:p>
            <a:pPr indent="0" lvl="0" marL="0" rtl="0" algn="l">
              <a:lnSpc>
                <a:spcPct val="115000"/>
              </a:lnSpc>
              <a:spcBef>
                <a:spcPts val="1000"/>
              </a:spcBef>
              <a:spcAft>
                <a:spcPts val="0"/>
              </a:spcAft>
              <a:buNone/>
            </a:pPr>
            <a:r>
              <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It starts off by telling us the most recent call is last, </a:t>
            </a:r>
            <a:r>
              <a:rPr b="1" lang="en" sz="1400">
                <a:solidFill>
                  <a:schemeClr val="accent3"/>
                </a:solidFill>
                <a:latin typeface="Inconsolata"/>
                <a:ea typeface="Inconsolata"/>
                <a:cs typeface="Inconsolata"/>
                <a:sym typeface="Inconsolata"/>
              </a:rPr>
              <a:t>Traceback (most recent call last)</a:t>
            </a:r>
            <a:r>
              <a:rPr lang="en" sz="1400">
                <a:solidFill>
                  <a:schemeClr val="dk1"/>
                </a:solidFill>
              </a:rPr>
              <a:t>, meaning that the code that caused the issue is at the BOTTOM of the Traceback.</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We</a:t>
            </a:r>
            <a:r>
              <a:rPr lang="en" sz="1400">
                <a:solidFill>
                  <a:schemeClr val="dk1"/>
                </a:solidFill>
              </a:rPr>
              <a:t> read the traceback from BOTTOM to TOP because the bottom of the Traceback is where the actual error occurred.</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Then we see one or more indented entries where we see the file </a:t>
            </a:r>
            <a:r>
              <a:rPr b="1" lang="en" sz="1400">
                <a:solidFill>
                  <a:schemeClr val="accent3"/>
                </a:solidFill>
                <a:latin typeface="Inconsolata"/>
                <a:ea typeface="Inconsolata"/>
                <a:cs typeface="Inconsolata"/>
                <a:sym typeface="Inconsolata"/>
              </a:rPr>
              <a:t>main.py</a:t>
            </a:r>
            <a:r>
              <a:rPr lang="en" sz="1400">
                <a:solidFill>
                  <a:schemeClr val="dk1"/>
                </a:solidFill>
              </a:rPr>
              <a:t> in which the error occurred, the line number, </a:t>
            </a:r>
            <a:r>
              <a:rPr b="1" lang="en" sz="1400">
                <a:solidFill>
                  <a:schemeClr val="accent3"/>
                </a:solidFill>
                <a:latin typeface="Inconsolata"/>
                <a:ea typeface="Inconsolata"/>
                <a:cs typeface="Inconsolata"/>
                <a:sym typeface="Inconsolata"/>
              </a:rPr>
              <a:t>line 7</a:t>
            </a:r>
            <a:r>
              <a:rPr lang="en" sz="1400">
                <a:solidFill>
                  <a:schemeClr val="dk1"/>
                </a:solidFill>
              </a:rPr>
              <a:t>, the module or function </a:t>
            </a:r>
            <a:r>
              <a:rPr b="1" lang="en" sz="1400">
                <a:solidFill>
                  <a:schemeClr val="accent3"/>
                </a:solidFill>
                <a:latin typeface="Inconsolata"/>
                <a:ea typeface="Inconsolata"/>
                <a:cs typeface="Inconsolata"/>
                <a:sym typeface="Inconsolata"/>
              </a:rPr>
              <a:t>&lt;module&gt;</a:t>
            </a:r>
            <a:r>
              <a:rPr lang="en" sz="1400">
                <a:solidFill>
                  <a:schemeClr val="dk1"/>
                </a:solidFill>
              </a:rPr>
              <a:t>, and the offending code </a:t>
            </a:r>
            <a:r>
              <a:rPr b="1" lang="en" sz="1400">
                <a:solidFill>
                  <a:schemeClr val="accent3"/>
                </a:solidFill>
                <a:latin typeface="Inconsolata"/>
                <a:ea typeface="Inconsolata"/>
                <a:cs typeface="Inconsolata"/>
                <a:sym typeface="Inconsolata"/>
              </a:rPr>
              <a:t>int(user_input_1)</a:t>
            </a:r>
            <a:r>
              <a:rPr lang="en" sz="1400">
                <a:solidFill>
                  <a:schemeClr val="dk1"/>
                </a:solidFill>
              </a:rPr>
              <a: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Following the code is the actual error that was raised and </a:t>
            </a:r>
            <a:r>
              <a:rPr lang="en" sz="1400">
                <a:solidFill>
                  <a:schemeClr val="dk1"/>
                </a:solidFill>
              </a:rPr>
              <a:t>a short description</a:t>
            </a:r>
            <a:r>
              <a:rPr lang="en" sz="1400">
                <a:solidFill>
                  <a:schemeClr val="dk1"/>
                </a:solidFill>
              </a:rPr>
              <a:t>: </a:t>
            </a:r>
            <a:r>
              <a:rPr b="1" lang="en" sz="1400">
                <a:solidFill>
                  <a:schemeClr val="accent3"/>
                </a:solidFill>
                <a:latin typeface="Inconsolata"/>
                <a:ea typeface="Inconsolata"/>
                <a:cs typeface="Inconsolata"/>
                <a:sym typeface="Inconsolata"/>
              </a:rPr>
              <a:t>ValueError: invalid literal for int() with base 10: 'TEN'</a:t>
            </a:r>
            <a:r>
              <a:rPr lang="en" sz="1400">
                <a:solidFill>
                  <a:schemeClr val="dk1"/>
                </a:solidFill>
              </a:rPr>
              <a: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With this information we can summarize the error by saying that the program failed because it attempted to convert the provided data from a non-numeric string to an integer.</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data was provided by the user, so we need to insulate ourselves from the user entering invalid data which we cannot convert or manipulate.</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When something like this occurs, we have found a case where our code will throw an exception and end prematurely.</a:t>
            </a:r>
            <a:endParaRPr sz="1400">
              <a:solidFill>
                <a:schemeClr val="dk1"/>
              </a:solidFill>
            </a:endParaRPr>
          </a:p>
          <a:p>
            <a:pPr indent="0" lvl="0" marL="0" rtl="0" algn="l">
              <a:lnSpc>
                <a:spcPct val="100000"/>
              </a:lnSpc>
              <a:spcBef>
                <a:spcPts val="30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069f08b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30069f08b1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89808acae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289808acaec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Run the code again. This time enter the values </a:t>
            </a:r>
            <a:r>
              <a:rPr b="1" lang="en" sz="1400">
                <a:solidFill>
                  <a:schemeClr val="accent3"/>
                </a:solidFill>
                <a:latin typeface="Inconsolata"/>
                <a:ea typeface="Inconsolata"/>
                <a:cs typeface="Inconsolata"/>
                <a:sym typeface="Inconsolata"/>
              </a:rPr>
              <a:t>10</a:t>
            </a:r>
            <a:r>
              <a:rPr lang="en" sz="1400">
                <a:solidFill>
                  <a:schemeClr val="dk1"/>
                </a:solidFill>
              </a:rPr>
              <a:t> and </a:t>
            </a:r>
            <a:r>
              <a:rPr b="1" lang="en" sz="1400">
                <a:solidFill>
                  <a:schemeClr val="accent3"/>
                </a:solidFill>
                <a:latin typeface="Inconsolata"/>
                <a:ea typeface="Inconsolata"/>
                <a:cs typeface="Inconsolata"/>
                <a:sym typeface="Inconsolata"/>
              </a:rPr>
              <a:t>0</a:t>
            </a:r>
            <a:r>
              <a:rPr lang="en" sz="1400">
                <a:solidFill>
                  <a:schemeClr val="dk1"/>
                </a:solidFill>
              </a:rPr>
              <a:t> for the two inputs.</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This time we get </a:t>
            </a:r>
            <a:r>
              <a:rPr b="1" lang="en" sz="1400">
                <a:solidFill>
                  <a:schemeClr val="accent3"/>
                </a:solidFill>
                <a:latin typeface="Inconsolata"/>
                <a:ea typeface="Inconsolata"/>
                <a:cs typeface="Inconsolata"/>
                <a:sym typeface="Inconsolata"/>
              </a:rPr>
              <a:t>ZeroDivisionError: division by zero</a:t>
            </a:r>
            <a:r>
              <a:rPr lang="en" sz="1400">
                <a:solidFill>
                  <a:schemeClr val="dk1"/>
                </a:solidFill>
              </a:rPr>
              <a: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Traceback looks a bit different, too.</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top line, </a:t>
            </a:r>
            <a:r>
              <a:rPr b="1" lang="en" sz="1400">
                <a:solidFill>
                  <a:schemeClr val="accent3"/>
                </a:solidFill>
                <a:latin typeface="Inconsolata"/>
                <a:ea typeface="Inconsolata"/>
                <a:cs typeface="Inconsolata"/>
                <a:sym typeface="Inconsolata"/>
              </a:rPr>
              <a:t>Traceback (most recent call last)</a:t>
            </a:r>
            <a:r>
              <a:rPr lang="en" sz="1400">
                <a:solidFill>
                  <a:schemeClr val="dk1"/>
                </a:solidFill>
              </a:rPr>
              <a:t>, tells us to go to the BOTTOM of the output to see the offending line of code. So let’s go bottom up:</a:t>
            </a:r>
            <a:endParaRPr sz="1400">
              <a:solidFill>
                <a:schemeClr val="dk1"/>
              </a:solidFill>
            </a:endParaRPr>
          </a:p>
          <a:p>
            <a:pPr indent="0" lvl="0" marL="0" rtl="0" algn="l">
              <a:lnSpc>
                <a:spcPct val="115000"/>
              </a:lnSpc>
              <a:spcBef>
                <a:spcPts val="300"/>
              </a:spcBef>
              <a:spcAft>
                <a:spcPts val="0"/>
              </a:spcAft>
              <a:buNone/>
            </a:pPr>
            <a:r>
              <a:t/>
            </a:r>
            <a:endParaRPr sz="1400">
              <a:solidFill>
                <a:schemeClr val="dk1"/>
              </a:solidFill>
            </a:endParaRPr>
          </a:p>
          <a:p>
            <a:pPr indent="0" lvl="0" marL="457200" rtl="0" algn="l">
              <a:lnSpc>
                <a:spcPct val="115000"/>
              </a:lnSpc>
              <a:spcBef>
                <a:spcPts val="1000"/>
              </a:spcBef>
              <a:spcAft>
                <a:spcPts val="0"/>
              </a:spcAft>
              <a:buNone/>
            </a:pPr>
            <a:r>
              <a:rPr b="1" lang="en" sz="1400">
                <a:solidFill>
                  <a:srgbClr val="FF0000"/>
                </a:solidFill>
                <a:latin typeface="Inconsolata"/>
                <a:ea typeface="Inconsolata"/>
                <a:cs typeface="Inconsolata"/>
                <a:sym typeface="Inconsolata"/>
              </a:rPr>
              <a:t>File "/VSCode/Lesson 06/main.py", line 2, in compute</a:t>
            </a:r>
            <a:endParaRPr b="1" sz="1400">
              <a:solidFill>
                <a:srgbClr val="FF0000"/>
              </a:solidFill>
              <a:latin typeface="Inconsolata"/>
              <a:ea typeface="Inconsolata"/>
              <a:cs typeface="Inconsolata"/>
              <a:sym typeface="Inconsolata"/>
            </a:endParaRPr>
          </a:p>
          <a:p>
            <a:pPr indent="0" lvl="0" marL="457200" rtl="0" algn="l">
              <a:lnSpc>
                <a:spcPct val="115000"/>
              </a:lnSpc>
              <a:spcBef>
                <a:spcPts val="1000"/>
              </a:spcBef>
              <a:spcAft>
                <a:spcPts val="0"/>
              </a:spcAft>
              <a:buNone/>
            </a:pPr>
            <a:r>
              <a:rPr b="1" lang="en" sz="1400">
                <a:solidFill>
                  <a:srgbClr val="FF0000"/>
                </a:solidFill>
                <a:latin typeface="Inconsolata"/>
                <a:ea typeface="Inconsolata"/>
                <a:cs typeface="Inconsolata"/>
                <a:sym typeface="Inconsolata"/>
              </a:rPr>
              <a:t>    answer = n1 / n2</a:t>
            </a:r>
            <a:endParaRPr b="1" sz="1400">
              <a:solidFill>
                <a:srgbClr val="FF0000"/>
              </a:solidFill>
              <a:latin typeface="Inconsolata"/>
              <a:ea typeface="Inconsolata"/>
              <a:cs typeface="Inconsolata"/>
              <a:sym typeface="Inconsolata"/>
            </a:endParaRPr>
          </a:p>
          <a:p>
            <a:pPr indent="0" lvl="0" marL="457200" rtl="0" algn="l">
              <a:lnSpc>
                <a:spcPct val="115000"/>
              </a:lnSpc>
              <a:spcBef>
                <a:spcPts val="1000"/>
              </a:spcBef>
              <a:spcAft>
                <a:spcPts val="0"/>
              </a:spcAft>
              <a:buNone/>
            </a:pPr>
            <a:r>
              <a:rPr b="1" lang="en" sz="1400">
                <a:solidFill>
                  <a:srgbClr val="FF0000"/>
                </a:solidFill>
                <a:latin typeface="Inconsolata"/>
                <a:ea typeface="Inconsolata"/>
                <a:cs typeface="Inconsolata"/>
                <a:sym typeface="Inconsolata"/>
              </a:rPr>
              <a:t>             ~~~^~~~</a:t>
            </a:r>
            <a:endParaRPr b="1" sz="1400">
              <a:solidFill>
                <a:srgbClr val="FF0000"/>
              </a:solidFill>
              <a:latin typeface="Inconsolata"/>
              <a:ea typeface="Inconsolata"/>
              <a:cs typeface="Inconsolata"/>
              <a:sym typeface="Inconsolata"/>
            </a:endParaRPr>
          </a:p>
          <a:p>
            <a:pPr indent="0" lvl="0" marL="457200" rtl="0" algn="l">
              <a:lnSpc>
                <a:spcPct val="115000"/>
              </a:lnSpc>
              <a:spcBef>
                <a:spcPts val="1000"/>
              </a:spcBef>
              <a:spcAft>
                <a:spcPts val="0"/>
              </a:spcAft>
              <a:buNone/>
            </a:pPr>
            <a:r>
              <a:rPr b="1" lang="en" sz="1400">
                <a:solidFill>
                  <a:srgbClr val="FF0000"/>
                </a:solidFill>
                <a:latin typeface="Inconsolata"/>
                <a:ea typeface="Inconsolata"/>
                <a:cs typeface="Inconsolata"/>
                <a:sym typeface="Inconsolata"/>
              </a:rPr>
              <a:t>ZeroDivisionError: division by zero</a:t>
            </a:r>
            <a:endParaRPr b="1" sz="1400">
              <a:solidFill>
                <a:srgbClr val="FF0000"/>
              </a:solidFill>
              <a:latin typeface="Inconsolata"/>
              <a:ea typeface="Inconsolata"/>
              <a:cs typeface="Inconsolata"/>
              <a:sym typeface="Inconsolata"/>
            </a:endParaRPr>
          </a:p>
          <a:p>
            <a:pPr indent="0" lvl="0" marL="457200" rtl="0" algn="l">
              <a:lnSpc>
                <a:spcPct val="115000"/>
              </a:lnSpc>
              <a:spcBef>
                <a:spcPts val="1000"/>
              </a:spcBef>
              <a:spcAft>
                <a:spcPts val="0"/>
              </a:spcAft>
              <a:buNone/>
            </a:pPr>
            <a:r>
              <a:t/>
            </a:r>
            <a:endParaRPr b="1" sz="1400">
              <a:solidFill>
                <a:srgbClr val="FF0000"/>
              </a:solidFill>
              <a:latin typeface="Inconsolata"/>
              <a:ea typeface="Inconsolata"/>
              <a:cs typeface="Inconsolata"/>
              <a:sym typeface="Inconsolata"/>
            </a:endParaRPr>
          </a:p>
          <a:p>
            <a:pPr indent="-317500" lvl="0" marL="457200" rtl="0" algn="l">
              <a:lnSpc>
                <a:spcPct val="115000"/>
              </a:lnSpc>
              <a:spcBef>
                <a:spcPts val="1000"/>
              </a:spcBef>
              <a:spcAft>
                <a:spcPts val="0"/>
              </a:spcAft>
              <a:buClr>
                <a:schemeClr val="dk1"/>
              </a:buClr>
              <a:buSzPts val="1400"/>
              <a:buChar char="●"/>
            </a:pPr>
            <a:r>
              <a:rPr lang="en" sz="1400">
                <a:solidFill>
                  <a:schemeClr val="dk1"/>
                </a:solidFill>
              </a:rPr>
              <a:t>We have tildes and a carrot (</a:t>
            </a:r>
            <a:r>
              <a:rPr b="1" lang="en" sz="1400">
                <a:solidFill>
                  <a:schemeClr val="accent3"/>
                </a:solidFill>
                <a:latin typeface="Inconsolata"/>
                <a:ea typeface="Inconsolata"/>
                <a:cs typeface="Inconsolata"/>
                <a:sym typeface="Inconsolata"/>
              </a:rPr>
              <a:t>~~~^~~~</a:t>
            </a:r>
            <a:r>
              <a:rPr lang="en" sz="1400">
                <a:solidFill>
                  <a:schemeClr val="dk1"/>
                </a:solidFill>
              </a:rPr>
              <a:t>) under the offending line of code. The tildes show the statement that failed and the carrot shows the exact operation which failed. The carrot tells us that something was wrong when we tried to divide two numbers.</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Notice also that is says </a:t>
            </a:r>
            <a:r>
              <a:rPr b="1" lang="en" sz="1400">
                <a:solidFill>
                  <a:schemeClr val="accent3"/>
                </a:solidFill>
                <a:latin typeface="Inconsolata"/>
                <a:ea typeface="Inconsolata"/>
                <a:cs typeface="Inconsolata"/>
                <a:sym typeface="Inconsolata"/>
              </a:rPr>
              <a:t>File "/VSCode/Lesson 06/main.py", line 2, in </a:t>
            </a:r>
            <a:r>
              <a:rPr b="1" lang="en" sz="1400">
                <a:solidFill>
                  <a:schemeClr val="accent3"/>
                </a:solidFill>
                <a:highlight>
                  <a:srgbClr val="FFFF00"/>
                </a:highlight>
                <a:latin typeface="Inconsolata"/>
                <a:ea typeface="Inconsolata"/>
                <a:cs typeface="Inconsolata"/>
                <a:sym typeface="Inconsolata"/>
              </a:rPr>
              <a:t>compute</a:t>
            </a:r>
            <a:r>
              <a:rPr lang="en" sz="1400">
                <a:solidFill>
                  <a:schemeClr val="dk1"/>
                </a:solidFill>
              </a:rPr>
              <a:t>. This tells us that the FILE in which the error occurred is </a:t>
            </a:r>
            <a:r>
              <a:rPr b="1" lang="en" sz="1400">
                <a:solidFill>
                  <a:schemeClr val="accent3"/>
                </a:solidFill>
                <a:latin typeface="Inconsolata"/>
                <a:ea typeface="Inconsolata"/>
                <a:cs typeface="Inconsolata"/>
                <a:sym typeface="Inconsolata"/>
              </a:rPr>
              <a:t>main.py</a:t>
            </a:r>
            <a:r>
              <a:rPr lang="en" sz="1400">
                <a:solidFill>
                  <a:schemeClr val="dk1"/>
                </a:solidFill>
              </a:rPr>
              <a:t> BUT the FUNCTION in which is occurred is </a:t>
            </a:r>
            <a:r>
              <a:rPr b="1" lang="en" sz="1400">
                <a:solidFill>
                  <a:schemeClr val="accent3"/>
                </a:solidFill>
                <a:latin typeface="Inconsolata"/>
                <a:ea typeface="Inconsolata"/>
                <a:cs typeface="Inconsolata"/>
                <a:sym typeface="Inconsolata"/>
              </a:rPr>
              <a:t>compute</a:t>
            </a:r>
            <a:r>
              <a:rPr lang="en" sz="1400">
                <a:solidFill>
                  <a:schemeClr val="dk1"/>
                </a:solidFill>
              </a:rPr>
              <a: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Above that we see the following:</a:t>
            </a:r>
            <a:endParaRPr sz="1400">
              <a:solidFill>
                <a:schemeClr val="dk1"/>
              </a:solidFill>
            </a:endParaRPr>
          </a:p>
          <a:p>
            <a:pPr indent="0" lvl="0" marL="0" rtl="0" algn="l">
              <a:lnSpc>
                <a:spcPct val="115000"/>
              </a:lnSpc>
              <a:spcBef>
                <a:spcPts val="300"/>
              </a:spcBef>
              <a:spcAft>
                <a:spcPts val="0"/>
              </a:spcAft>
              <a:buNone/>
            </a:pPr>
            <a:r>
              <a:rPr lang="en" sz="1400">
                <a:solidFill>
                  <a:schemeClr val="dk1"/>
                </a:solidFill>
              </a:rPr>
              <a:t>  </a:t>
            </a:r>
            <a:endParaRPr sz="1400">
              <a:solidFill>
                <a:schemeClr val="dk1"/>
              </a:solidFill>
            </a:endParaRPr>
          </a:p>
          <a:p>
            <a:pPr indent="457200" lvl="0" marL="0" rtl="0" algn="l">
              <a:lnSpc>
                <a:spcPct val="115000"/>
              </a:lnSpc>
              <a:spcBef>
                <a:spcPts val="300"/>
              </a:spcBef>
              <a:spcAft>
                <a:spcPts val="0"/>
              </a:spcAft>
              <a:buNone/>
            </a:pPr>
            <a:r>
              <a:rPr b="1" lang="en" sz="1400">
                <a:solidFill>
                  <a:srgbClr val="FF0000"/>
                </a:solidFill>
                <a:latin typeface="Inconsolata"/>
                <a:ea typeface="Inconsolata"/>
                <a:cs typeface="Inconsolata"/>
                <a:sym typeface="Inconsolata"/>
              </a:rPr>
              <a:t>File "/VSCode/Lesson 06/main.py", line 9, in &lt;module&gt;</a:t>
            </a:r>
            <a:endParaRPr b="1" sz="1400">
              <a:solidFill>
                <a:srgbClr val="FF0000"/>
              </a:solidFill>
              <a:latin typeface="Inconsolata"/>
              <a:ea typeface="Inconsolata"/>
              <a:cs typeface="Inconsolata"/>
              <a:sym typeface="Inconsolata"/>
            </a:endParaRPr>
          </a:p>
          <a:p>
            <a:pPr indent="0" lvl="0" marL="0" rtl="0" algn="l">
              <a:lnSpc>
                <a:spcPct val="115000"/>
              </a:lnSpc>
              <a:spcBef>
                <a:spcPts val="300"/>
              </a:spcBef>
              <a:spcAft>
                <a:spcPts val="0"/>
              </a:spcAft>
              <a:buNone/>
            </a:pPr>
            <a:r>
              <a:rPr b="1" lang="en" sz="1400">
                <a:solidFill>
                  <a:srgbClr val="FF0000"/>
                </a:solidFill>
                <a:latin typeface="Inconsolata"/>
                <a:ea typeface="Inconsolata"/>
                <a:cs typeface="Inconsolata"/>
                <a:sym typeface="Inconsolata"/>
              </a:rPr>
              <a:t>         answer = compute(num1, num2)</a:t>
            </a:r>
            <a:endParaRPr b="1" sz="1400">
              <a:solidFill>
                <a:srgbClr val="FF0000"/>
              </a:solidFill>
              <a:latin typeface="Inconsolata"/>
              <a:ea typeface="Inconsolata"/>
              <a:cs typeface="Inconsolata"/>
              <a:sym typeface="Inconsolata"/>
            </a:endParaRPr>
          </a:p>
          <a:p>
            <a:pPr indent="0" lvl="0" marL="0" rtl="0" algn="l">
              <a:lnSpc>
                <a:spcPct val="115000"/>
              </a:lnSpc>
              <a:spcBef>
                <a:spcPts val="300"/>
              </a:spcBef>
              <a:spcAft>
                <a:spcPts val="0"/>
              </a:spcAft>
              <a:buNone/>
            </a:pPr>
            <a:r>
              <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This line shows that the call to the </a:t>
            </a:r>
            <a:r>
              <a:rPr b="1" lang="en" sz="1400">
                <a:solidFill>
                  <a:schemeClr val="accent3"/>
                </a:solidFill>
                <a:latin typeface="Inconsolata"/>
                <a:ea typeface="Inconsolata"/>
                <a:cs typeface="Inconsolata"/>
                <a:sym typeface="Inconsolata"/>
              </a:rPr>
              <a:t>compute()</a:t>
            </a:r>
            <a:r>
              <a:rPr lang="en" sz="1400">
                <a:solidFill>
                  <a:schemeClr val="dk1"/>
                </a:solidFill>
              </a:rPr>
              <a:t> function failed, which means “go look in the </a:t>
            </a:r>
            <a:r>
              <a:rPr b="1" lang="en" sz="1400">
                <a:solidFill>
                  <a:schemeClr val="accent3"/>
                </a:solidFill>
                <a:latin typeface="Inconsolata"/>
                <a:ea typeface="Inconsolata"/>
                <a:cs typeface="Inconsolata"/>
                <a:sym typeface="Inconsolata"/>
              </a:rPr>
              <a:t>compute()</a:t>
            </a:r>
            <a:r>
              <a:rPr lang="en" sz="1400">
                <a:solidFill>
                  <a:schemeClr val="dk1"/>
                </a:solidFill>
              </a:rPr>
              <a:t> function to see what happened”. So this gives us a path to follow through our code.</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Since the code that called </a:t>
            </a:r>
            <a:r>
              <a:rPr b="1" lang="en" sz="1400">
                <a:solidFill>
                  <a:schemeClr val="accent3"/>
                </a:solidFill>
                <a:latin typeface="Inconsolata"/>
                <a:ea typeface="Inconsolata"/>
                <a:cs typeface="Inconsolata"/>
                <a:sym typeface="Inconsolata"/>
              </a:rPr>
              <a:t>compute()</a:t>
            </a:r>
            <a:r>
              <a:rPr lang="en" sz="1400">
                <a:solidFill>
                  <a:schemeClr val="dk1"/>
                </a:solidFill>
              </a:rPr>
              <a:t> was not done inside of a function, we instead see </a:t>
            </a:r>
            <a:r>
              <a:rPr b="1" lang="en" sz="1400">
                <a:solidFill>
                  <a:schemeClr val="accent3"/>
                </a:solidFill>
                <a:highlight>
                  <a:srgbClr val="FFFF00"/>
                </a:highlight>
                <a:latin typeface="Inconsolata"/>
                <a:ea typeface="Inconsolata"/>
                <a:cs typeface="Inconsolata"/>
                <a:sym typeface="Inconsolata"/>
              </a:rPr>
              <a:t>&lt;module&gt;</a:t>
            </a:r>
            <a:r>
              <a:rPr lang="en" sz="1400">
                <a:solidFill>
                  <a:schemeClr val="dk1"/>
                </a:solidFill>
              </a:rPr>
              <a:t>. This means that the call was from Python script outside of any function.</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With all this information we can summarize the error by saying that the </a:t>
            </a:r>
            <a:r>
              <a:rPr b="1" lang="en" sz="1400">
                <a:solidFill>
                  <a:schemeClr val="accent3"/>
                </a:solidFill>
                <a:latin typeface="Inconsolata"/>
                <a:ea typeface="Inconsolata"/>
                <a:cs typeface="Inconsolata"/>
                <a:sym typeface="Inconsolata"/>
              </a:rPr>
              <a:t>compute()</a:t>
            </a:r>
            <a:r>
              <a:rPr lang="en" sz="1400">
                <a:solidFill>
                  <a:schemeClr val="dk1"/>
                </a:solidFill>
              </a:rPr>
              <a:t> function which was called by the Python script failed because it attempted to divide a number by zero.</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data was provided by the user, so we need to insulate ourselves from the user entering invalid data for the operations we want to perform.</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Both of these errors are called </a:t>
            </a:r>
            <a:r>
              <a:rPr b="1" lang="en" sz="1400">
                <a:solidFill>
                  <a:schemeClr val="dk1"/>
                </a:solidFill>
              </a:rPr>
              <a:t>exceptions</a:t>
            </a:r>
            <a:r>
              <a:rPr lang="en" sz="1400">
                <a:solidFill>
                  <a:schemeClr val="dk1"/>
                </a:solidFill>
              </a:rPr>
              <a:t>. One is a </a:t>
            </a:r>
            <a:r>
              <a:rPr b="1" lang="en" sz="1400">
                <a:solidFill>
                  <a:schemeClr val="accent3"/>
                </a:solidFill>
                <a:latin typeface="Inconsolata"/>
                <a:ea typeface="Inconsolata"/>
                <a:cs typeface="Inconsolata"/>
                <a:sym typeface="Inconsolata"/>
              </a:rPr>
              <a:t>ValueError</a:t>
            </a:r>
            <a:r>
              <a:rPr lang="en" sz="1400">
                <a:solidFill>
                  <a:schemeClr val="dk1"/>
                </a:solidFill>
              </a:rPr>
              <a:t> exception and the other is a </a:t>
            </a:r>
            <a:r>
              <a:rPr b="1" lang="en" sz="1400">
                <a:solidFill>
                  <a:schemeClr val="accent3"/>
                </a:solidFill>
                <a:latin typeface="Inconsolata"/>
                <a:ea typeface="Inconsolata"/>
                <a:cs typeface="Inconsolata"/>
                <a:sym typeface="Inconsolata"/>
              </a:rPr>
              <a:t>ZeroDivisionError</a:t>
            </a:r>
            <a:r>
              <a:rPr lang="en" sz="1400">
                <a:solidFill>
                  <a:schemeClr val="dk1"/>
                </a:solidFill>
              </a:rPr>
              <a:t> exception…all from 10 lines of code!</a:t>
            </a:r>
            <a:endParaRPr sz="1400">
              <a:solidFill>
                <a:schemeClr val="dk1"/>
              </a:solidFill>
            </a:endParaRPr>
          </a:p>
          <a:p>
            <a:pPr indent="0" lvl="0" marL="0" rtl="0" algn="l">
              <a:lnSpc>
                <a:spcPct val="115000"/>
              </a:lnSpc>
              <a:spcBef>
                <a:spcPts val="300"/>
              </a:spcBef>
              <a:spcAft>
                <a:spcPts val="0"/>
              </a:spcAft>
              <a:buNone/>
            </a:pPr>
            <a:r>
              <a:t/>
            </a:r>
            <a:endParaRPr sz="1400">
              <a:solidFill>
                <a:schemeClr val="dk1"/>
              </a:solidFill>
            </a:endParaRPr>
          </a:p>
          <a:p>
            <a:pPr indent="0" lvl="0" marL="0" rtl="0" algn="l">
              <a:lnSpc>
                <a:spcPct val="115000"/>
              </a:lnSpc>
              <a:spcBef>
                <a:spcPts val="300"/>
              </a:spcBef>
              <a:spcAft>
                <a:spcPts val="0"/>
              </a:spcAft>
              <a:buNone/>
            </a:pPr>
            <a:r>
              <a:t/>
            </a:r>
            <a:endParaRPr sz="1400">
              <a:solidFill>
                <a:schemeClr val="dk1"/>
              </a:solidFill>
            </a:endParaRPr>
          </a:p>
          <a:p>
            <a:pPr indent="0" lvl="0" marL="0" rtl="0" algn="l">
              <a:lnSpc>
                <a:spcPct val="100000"/>
              </a:lnSpc>
              <a:spcBef>
                <a:spcPts val="30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f6376aa88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2f6376aa885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f6376aa88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2f6376aa885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SzPts val="1400"/>
              <a:buChar char="●"/>
            </a:pPr>
            <a:r>
              <a:rPr lang="en" sz="1400"/>
              <a:t>We can see just how easy it is for our code to break based on user input.</a:t>
            </a:r>
            <a:endParaRPr sz="1400"/>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FF0000"/>
                </a:solidFill>
                <a:latin typeface="Inconsolata"/>
                <a:ea typeface="Inconsolata"/>
                <a:cs typeface="Inconsolata"/>
                <a:sym typeface="Inconsolata"/>
              </a:rPr>
              <a:t>def compute(n1, n2):</a:t>
            </a:r>
            <a:endParaRPr b="1" sz="1400">
              <a:solidFill>
                <a:srgbClr val="FF0000"/>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FF0000"/>
                </a:solidFill>
                <a:latin typeface="Inconsolata"/>
                <a:ea typeface="Inconsolata"/>
                <a:cs typeface="Inconsolata"/>
                <a:sym typeface="Inconsolata"/>
              </a:rPr>
              <a:t>    answer = n1 / n2</a:t>
            </a:r>
            <a:endParaRPr b="1" sz="1400">
              <a:solidFill>
                <a:srgbClr val="FF0000"/>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FF0000"/>
                </a:solidFill>
                <a:latin typeface="Inconsolata"/>
                <a:ea typeface="Inconsolata"/>
                <a:cs typeface="Inconsolata"/>
                <a:sym typeface="Inconsolata"/>
              </a:rPr>
              <a:t>    return answer</a:t>
            </a:r>
            <a:endParaRPr b="1" sz="1400">
              <a:solidFill>
                <a:srgbClr val="FF0000"/>
              </a:solidFill>
              <a:latin typeface="Inconsolata"/>
              <a:ea typeface="Inconsolata"/>
              <a:cs typeface="Inconsolata"/>
              <a:sym typeface="Inconsolata"/>
            </a:endParaRPr>
          </a:p>
          <a:p>
            <a:pPr indent="0" lvl="0" marL="457200" rtl="0" algn="l">
              <a:lnSpc>
                <a:spcPct val="115000"/>
              </a:lnSpc>
              <a:spcBef>
                <a:spcPts val="300"/>
              </a:spcBef>
              <a:spcAft>
                <a:spcPts val="0"/>
              </a:spcAft>
              <a:buNone/>
            </a:pPr>
            <a:r>
              <a:t/>
            </a:r>
            <a:endParaRPr b="1" sz="1400">
              <a:solidFill>
                <a:srgbClr val="FF0000"/>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FF0000"/>
                </a:solidFill>
                <a:latin typeface="Inconsolata"/>
                <a:ea typeface="Inconsolata"/>
                <a:cs typeface="Inconsolata"/>
                <a:sym typeface="Inconsolata"/>
              </a:rPr>
              <a:t>user_input_1 = input("Enter a number: ")</a:t>
            </a:r>
            <a:endParaRPr b="1" sz="1400">
              <a:solidFill>
                <a:srgbClr val="FF0000"/>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FF0000"/>
                </a:solidFill>
                <a:latin typeface="Inconsolata"/>
                <a:ea typeface="Inconsolata"/>
                <a:cs typeface="Inconsolata"/>
                <a:sym typeface="Inconsolata"/>
              </a:rPr>
              <a:t>user_input_2 = input("Enter another number: ")</a:t>
            </a:r>
            <a:endParaRPr b="1" sz="1400">
              <a:solidFill>
                <a:srgbClr val="FF0000"/>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FF0000"/>
                </a:solidFill>
                <a:latin typeface="Inconsolata"/>
                <a:ea typeface="Inconsolata"/>
                <a:cs typeface="Inconsolata"/>
                <a:sym typeface="Inconsolata"/>
              </a:rPr>
              <a:t>num1 = int(user_input_1)</a:t>
            </a:r>
            <a:endParaRPr b="1" sz="1400">
              <a:solidFill>
                <a:srgbClr val="FF0000"/>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FF0000"/>
                </a:solidFill>
                <a:latin typeface="Inconsolata"/>
                <a:ea typeface="Inconsolata"/>
                <a:cs typeface="Inconsolata"/>
                <a:sym typeface="Inconsolata"/>
              </a:rPr>
              <a:t>num2 = int(user_input_2)</a:t>
            </a:r>
            <a:endParaRPr b="1" sz="1400">
              <a:solidFill>
                <a:srgbClr val="FF0000"/>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FF0000"/>
                </a:solidFill>
                <a:latin typeface="Inconsolata"/>
                <a:ea typeface="Inconsolata"/>
                <a:cs typeface="Inconsolata"/>
                <a:sym typeface="Inconsolata"/>
              </a:rPr>
              <a:t>answer = compute(num1, num2)</a:t>
            </a:r>
            <a:endParaRPr b="1" sz="1400">
              <a:solidFill>
                <a:srgbClr val="FF0000"/>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FF0000"/>
                </a:solidFill>
                <a:latin typeface="Inconsolata"/>
                <a:ea typeface="Inconsolata"/>
                <a:cs typeface="Inconsolata"/>
                <a:sym typeface="Inconsolata"/>
              </a:rPr>
              <a:t>print(f"</a:t>
            </a:r>
            <a:r>
              <a:rPr b="1" lang="en" sz="1400">
                <a:solidFill>
                  <a:srgbClr val="2C768B"/>
                </a:solidFill>
                <a:latin typeface="Inconsolata"/>
                <a:ea typeface="Inconsolata"/>
                <a:cs typeface="Inconsolata"/>
                <a:sym typeface="Inconsolata"/>
              </a:rPr>
              <a:t>{num1}</a:t>
            </a:r>
            <a:r>
              <a:rPr b="1" lang="en" sz="1400">
                <a:solidFill>
                  <a:srgbClr val="FF0000"/>
                </a:solidFill>
                <a:latin typeface="Inconsolata"/>
                <a:ea typeface="Inconsolata"/>
                <a:cs typeface="Inconsolata"/>
                <a:sym typeface="Inconsolata"/>
              </a:rPr>
              <a:t> / </a:t>
            </a:r>
            <a:r>
              <a:rPr b="1" lang="en" sz="1400">
                <a:solidFill>
                  <a:srgbClr val="2C768B"/>
                </a:solidFill>
                <a:latin typeface="Inconsolata"/>
                <a:ea typeface="Inconsolata"/>
                <a:cs typeface="Inconsolata"/>
                <a:sym typeface="Inconsolata"/>
              </a:rPr>
              <a:t>{num2}</a:t>
            </a:r>
            <a:r>
              <a:rPr b="1" lang="en" sz="1400">
                <a:solidFill>
                  <a:srgbClr val="FF0000"/>
                </a:solidFill>
                <a:latin typeface="Inconsolata"/>
                <a:ea typeface="Inconsolata"/>
                <a:cs typeface="Inconsolata"/>
                <a:sym typeface="Inconsolata"/>
              </a:rPr>
              <a:t> = </a:t>
            </a:r>
            <a:r>
              <a:rPr b="1" lang="en" sz="1400">
                <a:solidFill>
                  <a:srgbClr val="2C768B"/>
                </a:solidFill>
                <a:latin typeface="Inconsolata"/>
                <a:ea typeface="Inconsolata"/>
                <a:cs typeface="Inconsolata"/>
                <a:sym typeface="Inconsolata"/>
              </a:rPr>
              <a:t>{answer}</a:t>
            </a:r>
            <a:r>
              <a:rPr b="1" lang="en" sz="1400">
                <a:solidFill>
                  <a:srgbClr val="FF0000"/>
                </a:solidFill>
                <a:latin typeface="Inconsolata"/>
                <a:ea typeface="Inconsolata"/>
                <a:cs typeface="Inconsolata"/>
                <a:sym typeface="Inconsolata"/>
              </a:rPr>
              <a:t>")</a:t>
            </a:r>
            <a:endParaRPr b="1" sz="1400">
              <a:solidFill>
                <a:srgbClr val="FF0000"/>
              </a:solidFill>
              <a:latin typeface="Inconsolata"/>
              <a:ea typeface="Inconsolata"/>
              <a:cs typeface="Inconsolata"/>
              <a:sym typeface="Inconsolata"/>
            </a:endParaRPr>
          </a:p>
          <a:p>
            <a:pPr indent="0" lvl="0" marL="0" rtl="0" algn="l">
              <a:lnSpc>
                <a:spcPct val="115000"/>
              </a:lnSpc>
              <a:spcBef>
                <a:spcPts val="300"/>
              </a:spcBef>
              <a:spcAft>
                <a:spcPts val="0"/>
              </a:spcAft>
              <a:buNone/>
            </a:pPr>
            <a:r>
              <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So what can we do about this?</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Whenever we have a situation like this we need to write our code in a way that catches these exceptions and provides meaningful information back to the user.</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Even better would be to recover from the error so the program doesn’t end.</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Providing the </a:t>
            </a:r>
            <a:r>
              <a:rPr b="1" lang="en" sz="1400">
                <a:solidFill>
                  <a:schemeClr val="dk1"/>
                </a:solidFill>
              </a:rPr>
              <a:t>Traceback</a:t>
            </a:r>
            <a:r>
              <a:rPr lang="en" sz="1400">
                <a:solidFill>
                  <a:schemeClr val="dk1"/>
                </a:solidFill>
              </a:rPr>
              <a:t> to the user can cause confusion and reveals parts of our code, which is a boon for malicious users (the </a:t>
            </a:r>
            <a:r>
              <a:rPr b="1" lang="en" sz="1400">
                <a:solidFill>
                  <a:schemeClr val="dk1"/>
                </a:solidFill>
              </a:rPr>
              <a:t>Traceback</a:t>
            </a:r>
            <a:r>
              <a:rPr lang="en" sz="1400">
                <a:solidFill>
                  <a:schemeClr val="dk1"/>
                </a:solidFill>
              </a:rPr>
              <a:t> shows source code)!</a:t>
            </a:r>
            <a:endParaRPr sz="1400">
              <a:solidFill>
                <a:schemeClr val="dk1"/>
              </a:solidFill>
            </a:endParaRPr>
          </a:p>
          <a:p>
            <a:pPr indent="0" lvl="0" marL="0" rtl="0" algn="l">
              <a:lnSpc>
                <a:spcPct val="100000"/>
              </a:lnSpc>
              <a:spcBef>
                <a:spcPts val="3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f6376aa885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2f6376aa885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SzPts val="1400"/>
              <a:buChar char="●"/>
            </a:pPr>
            <a:r>
              <a:rPr lang="en" sz="1400"/>
              <a:t>We handle exceptions in Python with the </a:t>
            </a:r>
            <a:r>
              <a:rPr b="1" lang="en" sz="1400">
                <a:solidFill>
                  <a:srgbClr val="EA5B25"/>
                </a:solidFill>
                <a:latin typeface="Inconsolata"/>
                <a:ea typeface="Inconsolata"/>
                <a:cs typeface="Inconsolata"/>
                <a:sym typeface="Inconsolata"/>
              </a:rPr>
              <a:t>try</a:t>
            </a:r>
            <a:r>
              <a:rPr lang="en" sz="1400"/>
              <a:t> statement. The general syntax of this statement is:</a:t>
            </a:r>
            <a:endParaRPr sz="1400"/>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try:</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t>
            </a:r>
            <a:r>
              <a:rPr b="1" lang="en" sz="1400">
                <a:solidFill>
                  <a:srgbClr val="666666"/>
                </a:solidFill>
                <a:latin typeface="Inconsolata"/>
                <a:ea typeface="Inconsolata"/>
                <a:cs typeface="Inconsolata"/>
                <a:sym typeface="Inconsolata"/>
              </a:rPr>
              <a:t># This is the code block than can produce potential errors</a:t>
            </a:r>
            <a:endParaRPr b="1" sz="1400">
              <a:solidFill>
                <a:srgbClr val="666666"/>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except &lt;exception type&gt;:</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t>
            </a:r>
            <a:r>
              <a:rPr b="1" lang="en" sz="1400">
                <a:solidFill>
                  <a:srgbClr val="666666"/>
                </a:solidFill>
                <a:latin typeface="Inconsolata"/>
                <a:ea typeface="Inconsolata"/>
                <a:cs typeface="Inconsolata"/>
                <a:sym typeface="Inconsolata"/>
              </a:rPr>
              <a:t># Do this to handle an exception of type &lt;exception type&gt; that </a:t>
            </a:r>
            <a:endParaRPr b="1" sz="1400">
              <a:solidFill>
                <a:srgbClr val="666666"/>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666666"/>
                </a:solidFill>
                <a:latin typeface="Inconsolata"/>
                <a:ea typeface="Inconsolata"/>
                <a:cs typeface="Inconsolata"/>
                <a:sym typeface="Inconsolata"/>
              </a:rPr>
              <a:t>    # occurred.</a:t>
            </a:r>
            <a:endParaRPr b="1" sz="1400">
              <a:solidFill>
                <a:srgbClr val="666666"/>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666666"/>
                </a:solidFill>
                <a:latin typeface="Inconsolata"/>
                <a:ea typeface="Inconsolata"/>
                <a:cs typeface="Inconsolata"/>
                <a:sym typeface="Inconsolata"/>
              </a:rPr>
              <a:t>    # This is executed if the try block above throws or raises an </a:t>
            </a:r>
            <a:endParaRPr b="1" sz="1400">
              <a:solidFill>
                <a:srgbClr val="666666"/>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666666"/>
                </a:solidFill>
                <a:latin typeface="Inconsolata"/>
                <a:ea typeface="Inconsolata"/>
                <a:cs typeface="Inconsolata"/>
                <a:sym typeface="Inconsolata"/>
              </a:rPr>
              <a:t>    # exception of the same type as exception_type.</a:t>
            </a:r>
            <a:endParaRPr b="1" sz="1400">
              <a:solidFill>
                <a:srgbClr val="666666"/>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666666"/>
                </a:solidFill>
                <a:latin typeface="Inconsolata"/>
                <a:ea typeface="Inconsolata"/>
                <a:cs typeface="Inconsolata"/>
                <a:sym typeface="Inconsolata"/>
              </a:rPr>
              <a:t>    # This is also called an exception handler.</a:t>
            </a:r>
            <a:endParaRPr b="1" sz="1400">
              <a:solidFill>
                <a:srgbClr val="666666"/>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else:</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t>
            </a:r>
            <a:r>
              <a:rPr b="1" lang="en" sz="1400">
                <a:solidFill>
                  <a:srgbClr val="666666"/>
                </a:solidFill>
                <a:latin typeface="Inconsolata"/>
                <a:ea typeface="Inconsolata"/>
                <a:cs typeface="Inconsolata"/>
                <a:sym typeface="Inconsolata"/>
              </a:rPr>
              <a:t># Optionally do this if the try block executes successfully </a:t>
            </a:r>
            <a:endParaRPr b="1" sz="1400">
              <a:solidFill>
                <a:srgbClr val="666666"/>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666666"/>
                </a:solidFill>
                <a:latin typeface="Inconsolata"/>
                <a:ea typeface="Inconsolata"/>
                <a:cs typeface="Inconsolata"/>
                <a:sym typeface="Inconsolata"/>
              </a:rPr>
              <a:t>    # without any exceptions.</a:t>
            </a:r>
            <a:endParaRPr b="1" sz="1400">
              <a:solidFill>
                <a:srgbClr val="666666"/>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finally:</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t>
            </a:r>
            <a:r>
              <a:rPr b="1" lang="en" sz="1400">
                <a:solidFill>
                  <a:srgbClr val="666666"/>
                </a:solidFill>
                <a:latin typeface="Inconsolata"/>
                <a:ea typeface="Inconsolata"/>
                <a:cs typeface="Inconsolata"/>
                <a:sym typeface="Inconsolata"/>
              </a:rPr>
              <a:t># This block is always executed regardless of whether the try</a:t>
            </a:r>
            <a:endParaRPr b="1" sz="1400">
              <a:solidFill>
                <a:srgbClr val="666666"/>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666666"/>
                </a:solidFill>
                <a:latin typeface="Inconsolata"/>
                <a:ea typeface="Inconsolata"/>
                <a:cs typeface="Inconsolata"/>
                <a:sym typeface="Inconsolata"/>
              </a:rPr>
              <a:t>    # block ran successfully or raised exceptions (also optional).</a:t>
            </a:r>
            <a:endParaRPr b="1" sz="1400">
              <a:solidFill>
                <a:srgbClr val="666666"/>
              </a:solidFill>
              <a:latin typeface="Inconsolata"/>
              <a:ea typeface="Inconsolata"/>
              <a:cs typeface="Inconsolata"/>
              <a:sym typeface="Inconsolata"/>
            </a:endParaRPr>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a:t>
            </a:r>
            <a:r>
              <a:rPr b="1" lang="en" sz="1400">
                <a:solidFill>
                  <a:schemeClr val="accent3"/>
                </a:solidFill>
                <a:latin typeface="Inconsolata"/>
                <a:ea typeface="Inconsolata"/>
                <a:cs typeface="Inconsolata"/>
                <a:sym typeface="Inconsolata"/>
              </a:rPr>
              <a:t>try</a:t>
            </a:r>
            <a:r>
              <a:rPr lang="en" sz="1400">
                <a:solidFill>
                  <a:schemeClr val="dk1"/>
                </a:solidFill>
              </a:rPr>
              <a:t> block is the block of statements that need to be executed. While they are executing, runtime exceptions might appear. This code block will raise those exceptions and fail to execute as expected.</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If there are lines of code in the </a:t>
            </a:r>
            <a:r>
              <a:rPr b="1" lang="en" sz="1400">
                <a:solidFill>
                  <a:schemeClr val="accent3"/>
                </a:solidFill>
                <a:latin typeface="Inconsolata"/>
                <a:ea typeface="Inconsolata"/>
                <a:cs typeface="Inconsolata"/>
                <a:sym typeface="Inconsolata"/>
              </a:rPr>
              <a:t>try</a:t>
            </a:r>
            <a:r>
              <a:rPr lang="en" sz="1400">
                <a:solidFill>
                  <a:schemeClr val="dk1"/>
                </a:solidFill>
              </a:rPr>
              <a:t> block that follow where the exception occurred, they are skipped!</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Python jumps immediately to the appropriate exception handler (an </a:t>
            </a:r>
            <a:r>
              <a:rPr b="1" lang="en" sz="1400">
                <a:solidFill>
                  <a:schemeClr val="accent3"/>
                </a:solidFill>
                <a:latin typeface="Inconsolata"/>
                <a:ea typeface="Inconsolata"/>
                <a:cs typeface="Inconsolata"/>
                <a:sym typeface="Inconsolata"/>
              </a:rPr>
              <a:t>except</a:t>
            </a:r>
            <a:r>
              <a:rPr lang="en" sz="1400">
                <a:solidFill>
                  <a:schemeClr val="dk1"/>
                </a:solidFill>
              </a:rPr>
              <a:t> block) when the exception occurs.</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a:t>
            </a:r>
            <a:r>
              <a:rPr b="1" lang="en" sz="1400">
                <a:solidFill>
                  <a:schemeClr val="accent3"/>
                </a:solidFill>
                <a:latin typeface="Inconsolata"/>
                <a:ea typeface="Inconsolata"/>
                <a:cs typeface="Inconsolata"/>
                <a:sym typeface="Inconsolata"/>
              </a:rPr>
              <a:t>except</a:t>
            </a:r>
            <a:r>
              <a:rPr lang="en" sz="1400">
                <a:solidFill>
                  <a:schemeClr val="dk1"/>
                </a:solidFill>
              </a:rPr>
              <a:t> block is called immediately when the </a:t>
            </a:r>
            <a:r>
              <a:rPr b="1" lang="en" sz="1400">
                <a:solidFill>
                  <a:schemeClr val="accent3"/>
                </a:solidFill>
                <a:latin typeface="Inconsolata"/>
                <a:ea typeface="Inconsolata"/>
                <a:cs typeface="Inconsolata"/>
                <a:sym typeface="Inconsolata"/>
              </a:rPr>
              <a:t>try</a:t>
            </a:r>
            <a:r>
              <a:rPr lang="en" sz="1400">
                <a:solidFill>
                  <a:schemeClr val="dk1"/>
                </a:solidFill>
              </a:rPr>
              <a:t> block raises an exception. It contains the code that often gives the user easily understandable information on what went wrong inside the </a:t>
            </a:r>
            <a:r>
              <a:rPr b="1" lang="en" sz="1400">
                <a:solidFill>
                  <a:schemeClr val="accent3"/>
                </a:solidFill>
                <a:latin typeface="Inconsolata"/>
                <a:ea typeface="Inconsolata"/>
                <a:cs typeface="Inconsolata"/>
                <a:sym typeface="Inconsolata"/>
              </a:rPr>
              <a:t>try</a:t>
            </a:r>
            <a:r>
              <a:rPr lang="en" sz="1400">
                <a:solidFill>
                  <a:schemeClr val="dk1"/>
                </a:solidFill>
              </a:rPr>
              <a:t> block. This block could also contain code that fixes or mitigates the problem.</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a:t>
            </a:r>
            <a:r>
              <a:rPr b="1" lang="en" sz="1400">
                <a:solidFill>
                  <a:schemeClr val="accent3"/>
                </a:solidFill>
                <a:latin typeface="Inconsolata"/>
                <a:ea typeface="Inconsolata"/>
                <a:cs typeface="Inconsolata"/>
                <a:sym typeface="Inconsolata"/>
              </a:rPr>
              <a:t>else</a:t>
            </a:r>
            <a:r>
              <a:rPr lang="en" sz="1400">
                <a:solidFill>
                  <a:schemeClr val="dk1"/>
                </a:solidFill>
              </a:rPr>
              <a:t> block is called only if the </a:t>
            </a:r>
            <a:r>
              <a:rPr b="1" lang="en" sz="1400">
                <a:solidFill>
                  <a:schemeClr val="accent3"/>
                </a:solidFill>
                <a:latin typeface="Inconsolata"/>
                <a:ea typeface="Inconsolata"/>
                <a:cs typeface="Inconsolata"/>
                <a:sym typeface="Inconsolata"/>
              </a:rPr>
              <a:t>try</a:t>
            </a:r>
            <a:r>
              <a:rPr lang="en" sz="1400">
                <a:solidFill>
                  <a:schemeClr val="dk1"/>
                </a:solidFill>
              </a:rPr>
              <a:t> block runs without raising any exceptions. This can be useful when you want to run additional code when the </a:t>
            </a:r>
            <a:r>
              <a:rPr b="1" lang="en" sz="1400">
                <a:solidFill>
                  <a:schemeClr val="accent3"/>
                </a:solidFill>
                <a:latin typeface="Inconsolata"/>
                <a:ea typeface="Inconsolata"/>
                <a:cs typeface="Inconsolata"/>
                <a:sym typeface="Inconsolata"/>
              </a:rPr>
              <a:t>try</a:t>
            </a:r>
            <a:r>
              <a:rPr lang="en" sz="1400">
                <a:solidFill>
                  <a:schemeClr val="dk1"/>
                </a:solidFill>
              </a:rPr>
              <a:t> block succeeds.</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For example, if you open a file successfully in the </a:t>
            </a:r>
            <a:r>
              <a:rPr b="1" lang="en" sz="1400">
                <a:solidFill>
                  <a:schemeClr val="accent3"/>
                </a:solidFill>
                <a:latin typeface="Inconsolata"/>
                <a:ea typeface="Inconsolata"/>
                <a:cs typeface="Inconsolata"/>
                <a:sym typeface="Inconsolata"/>
              </a:rPr>
              <a:t>try</a:t>
            </a:r>
            <a:r>
              <a:rPr lang="en" sz="1400">
                <a:solidFill>
                  <a:schemeClr val="dk1"/>
                </a:solidFill>
              </a:rPr>
              <a:t> block, you may want to read its content in the </a:t>
            </a:r>
            <a:r>
              <a:rPr b="1" lang="en" sz="1400">
                <a:solidFill>
                  <a:schemeClr val="accent3"/>
                </a:solidFill>
                <a:latin typeface="Inconsolata"/>
                <a:ea typeface="Inconsolata"/>
                <a:cs typeface="Inconsolata"/>
                <a:sym typeface="Inconsolata"/>
              </a:rPr>
              <a:t>else</a:t>
            </a:r>
            <a:r>
              <a:rPr lang="en" sz="1400">
                <a:solidFill>
                  <a:schemeClr val="dk1"/>
                </a:solidFill>
              </a:rPr>
              <a:t> block. You wouldn’t want to do this if an exception was raised in the </a:t>
            </a:r>
            <a:r>
              <a:rPr b="1" lang="en" sz="1400">
                <a:solidFill>
                  <a:schemeClr val="accent3"/>
                </a:solidFill>
                <a:latin typeface="Inconsolata"/>
                <a:ea typeface="Inconsolata"/>
                <a:cs typeface="Inconsolata"/>
                <a:sym typeface="Inconsolata"/>
              </a:rPr>
              <a:t>try</a:t>
            </a:r>
            <a:r>
              <a:rPr lang="en" sz="1400">
                <a:solidFill>
                  <a:schemeClr val="dk1"/>
                </a:solidFill>
              </a:rPr>
              <a:t> block. The </a:t>
            </a:r>
            <a:r>
              <a:rPr b="1" lang="en" sz="1400">
                <a:solidFill>
                  <a:schemeClr val="accent3"/>
                </a:solidFill>
                <a:latin typeface="Inconsolata"/>
                <a:ea typeface="Inconsolata"/>
                <a:cs typeface="Inconsolata"/>
                <a:sym typeface="Inconsolata"/>
              </a:rPr>
              <a:t>else</a:t>
            </a:r>
            <a:r>
              <a:rPr lang="en" sz="1400">
                <a:solidFill>
                  <a:schemeClr val="dk1"/>
                </a:solidFill>
              </a:rPr>
              <a:t> block is optional.</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a:t>
            </a:r>
            <a:r>
              <a:rPr b="1" lang="en" sz="1400">
                <a:solidFill>
                  <a:schemeClr val="accent3"/>
                </a:solidFill>
                <a:latin typeface="Inconsolata"/>
                <a:ea typeface="Inconsolata"/>
                <a:cs typeface="Inconsolata"/>
                <a:sym typeface="Inconsolata"/>
              </a:rPr>
              <a:t>finally</a:t>
            </a:r>
            <a:r>
              <a:rPr lang="en" sz="1400">
                <a:solidFill>
                  <a:schemeClr val="dk1"/>
                </a:solidFill>
              </a:rPr>
              <a:t> block is always executed regardless of what happens in the other blocks. This is useful when you'd like to free up resources after the execution of a particular block of code.</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For example, once you’ve read in all the data from a file you would want to close it here. You would also want to close the file if an exception was raised while reading from the file. The </a:t>
            </a:r>
            <a:r>
              <a:rPr b="1" lang="en" sz="1400">
                <a:solidFill>
                  <a:schemeClr val="accent3"/>
                </a:solidFill>
                <a:latin typeface="Inconsolata"/>
                <a:ea typeface="Inconsolata"/>
                <a:cs typeface="Inconsolata"/>
                <a:sym typeface="Inconsolata"/>
              </a:rPr>
              <a:t>finally</a:t>
            </a:r>
            <a:r>
              <a:rPr lang="en" sz="1400">
                <a:solidFill>
                  <a:schemeClr val="dk1"/>
                </a:solidFill>
              </a:rPr>
              <a:t> block is optional.</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No matter what happened previously, the </a:t>
            </a:r>
            <a:r>
              <a:rPr b="1" lang="en" sz="1400">
                <a:solidFill>
                  <a:schemeClr val="accent3"/>
                </a:solidFill>
                <a:latin typeface="Inconsolata"/>
                <a:ea typeface="Inconsolata"/>
                <a:cs typeface="Inconsolata"/>
                <a:sym typeface="Inconsolata"/>
              </a:rPr>
              <a:t>finally</a:t>
            </a:r>
            <a:r>
              <a:rPr lang="en" sz="1400">
                <a:solidFill>
                  <a:schemeClr val="dk1"/>
                </a:solidFill>
              </a:rPr>
              <a:t> block is executed once the </a:t>
            </a:r>
            <a:r>
              <a:rPr b="1" lang="en" sz="1400">
                <a:solidFill>
                  <a:schemeClr val="accent3"/>
                </a:solidFill>
                <a:latin typeface="Inconsolata"/>
                <a:ea typeface="Inconsolata"/>
                <a:cs typeface="Inconsolata"/>
                <a:sym typeface="Inconsolata"/>
              </a:rPr>
              <a:t>try</a:t>
            </a:r>
            <a:r>
              <a:rPr lang="en" sz="1400">
                <a:solidFill>
                  <a:schemeClr val="dk1"/>
                </a:solidFill>
              </a:rPr>
              <a:t> block is complete and any raised exceptions handled. Even if there is an error in an </a:t>
            </a:r>
            <a:r>
              <a:rPr b="1" lang="en" sz="1400">
                <a:solidFill>
                  <a:schemeClr val="accent3"/>
                </a:solidFill>
                <a:latin typeface="Inconsolata"/>
                <a:ea typeface="Inconsolata"/>
                <a:cs typeface="Inconsolata"/>
                <a:sym typeface="Inconsolata"/>
              </a:rPr>
              <a:t>except</a:t>
            </a:r>
            <a:r>
              <a:rPr lang="en" sz="1400">
                <a:solidFill>
                  <a:schemeClr val="dk1"/>
                </a:solidFill>
              </a:rPr>
              <a:t> block or the </a:t>
            </a:r>
            <a:r>
              <a:rPr b="1" lang="en" sz="1400">
                <a:solidFill>
                  <a:schemeClr val="accent3"/>
                </a:solidFill>
                <a:latin typeface="Inconsolata"/>
                <a:ea typeface="Inconsolata"/>
                <a:cs typeface="Inconsolata"/>
                <a:sym typeface="Inconsolata"/>
              </a:rPr>
              <a:t>else</a:t>
            </a:r>
            <a:r>
              <a:rPr lang="en" sz="1400">
                <a:solidFill>
                  <a:schemeClr val="dk1"/>
                </a:solidFill>
              </a:rPr>
              <a:t> block and a new exception is raised, the code in the </a:t>
            </a:r>
            <a:r>
              <a:rPr b="1" lang="en" sz="1400">
                <a:solidFill>
                  <a:schemeClr val="accent3"/>
                </a:solidFill>
                <a:latin typeface="Inconsolata"/>
                <a:ea typeface="Inconsolata"/>
                <a:cs typeface="Inconsolata"/>
                <a:sym typeface="Inconsolata"/>
              </a:rPr>
              <a:t>finally</a:t>
            </a:r>
            <a:r>
              <a:rPr lang="en" sz="1400">
                <a:solidFill>
                  <a:schemeClr val="dk1"/>
                </a:solidFill>
              </a:rPr>
              <a:t> block still runs.</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Even if there is no </a:t>
            </a:r>
            <a:r>
              <a:rPr b="1" lang="en" sz="1400">
                <a:solidFill>
                  <a:schemeClr val="accent3"/>
                </a:solidFill>
                <a:latin typeface="Inconsolata"/>
                <a:ea typeface="Inconsolata"/>
                <a:cs typeface="Inconsolata"/>
                <a:sym typeface="Inconsolata"/>
              </a:rPr>
              <a:t>except</a:t>
            </a:r>
            <a:r>
              <a:rPr lang="en" sz="1400">
                <a:solidFill>
                  <a:schemeClr val="dk1"/>
                </a:solidFill>
              </a:rPr>
              <a:t> block to handle the exception, the </a:t>
            </a:r>
            <a:r>
              <a:rPr b="1" lang="en" sz="1400">
                <a:solidFill>
                  <a:schemeClr val="accent3"/>
                </a:solidFill>
                <a:latin typeface="Inconsolata"/>
                <a:ea typeface="Inconsolata"/>
                <a:cs typeface="Inconsolata"/>
                <a:sym typeface="Inconsolata"/>
              </a:rPr>
              <a:t>finally</a:t>
            </a:r>
            <a:r>
              <a:rPr lang="en" sz="1400">
                <a:solidFill>
                  <a:schemeClr val="dk1"/>
                </a:solidFill>
              </a:rPr>
              <a:t> block will still run.</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order of these blocks is important. The </a:t>
            </a:r>
            <a:r>
              <a:rPr b="1" lang="en" sz="1400">
                <a:solidFill>
                  <a:schemeClr val="accent3"/>
                </a:solidFill>
                <a:latin typeface="Inconsolata"/>
                <a:ea typeface="Inconsolata"/>
                <a:cs typeface="Inconsolata"/>
                <a:sym typeface="Inconsolata"/>
              </a:rPr>
              <a:t>try</a:t>
            </a:r>
            <a:r>
              <a:rPr lang="en" sz="1400">
                <a:solidFill>
                  <a:schemeClr val="dk1"/>
                </a:solidFill>
              </a:rPr>
              <a:t> block comes first followed by one or more </a:t>
            </a:r>
            <a:r>
              <a:rPr b="1" lang="en" sz="1400">
                <a:solidFill>
                  <a:schemeClr val="accent3"/>
                </a:solidFill>
                <a:latin typeface="Inconsolata"/>
                <a:ea typeface="Inconsolata"/>
                <a:cs typeface="Inconsolata"/>
                <a:sym typeface="Inconsolata"/>
              </a:rPr>
              <a:t>except</a:t>
            </a:r>
            <a:r>
              <a:rPr lang="en" sz="1400">
                <a:solidFill>
                  <a:schemeClr val="dk1"/>
                </a:solidFill>
              </a:rPr>
              <a:t> blocks, then an optional </a:t>
            </a:r>
            <a:r>
              <a:rPr b="1" lang="en" sz="1400">
                <a:solidFill>
                  <a:schemeClr val="accent3"/>
                </a:solidFill>
                <a:latin typeface="Inconsolata"/>
                <a:ea typeface="Inconsolata"/>
                <a:cs typeface="Inconsolata"/>
                <a:sym typeface="Inconsolata"/>
              </a:rPr>
              <a:t>else</a:t>
            </a:r>
            <a:r>
              <a:rPr lang="en" sz="1400">
                <a:solidFill>
                  <a:schemeClr val="dk1"/>
                </a:solidFill>
              </a:rPr>
              <a:t> block followed by an optional </a:t>
            </a:r>
            <a:r>
              <a:rPr b="1" lang="en" sz="1400">
                <a:solidFill>
                  <a:schemeClr val="accent3"/>
                </a:solidFill>
                <a:latin typeface="Inconsolata"/>
                <a:ea typeface="Inconsolata"/>
                <a:cs typeface="Inconsolata"/>
                <a:sym typeface="Inconsolata"/>
              </a:rPr>
              <a:t>finally</a:t>
            </a:r>
            <a:r>
              <a:rPr lang="en" sz="1400">
                <a:solidFill>
                  <a:schemeClr val="dk1"/>
                </a:solidFill>
              </a:rPr>
              <a:t> block.</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The </a:t>
            </a:r>
            <a:r>
              <a:rPr b="1" lang="en" sz="1400">
                <a:solidFill>
                  <a:schemeClr val="accent3"/>
                </a:solidFill>
                <a:latin typeface="Inconsolata"/>
                <a:ea typeface="Inconsolata"/>
                <a:cs typeface="Inconsolata"/>
                <a:sym typeface="Inconsolata"/>
              </a:rPr>
              <a:t>else</a:t>
            </a:r>
            <a:r>
              <a:rPr lang="en" sz="1400">
                <a:solidFill>
                  <a:schemeClr val="dk1"/>
                </a:solidFill>
              </a:rPr>
              <a:t> block requires at least one </a:t>
            </a:r>
            <a:r>
              <a:rPr b="1" lang="en" sz="1400">
                <a:solidFill>
                  <a:schemeClr val="accent3"/>
                </a:solidFill>
                <a:latin typeface="Inconsolata"/>
                <a:ea typeface="Inconsolata"/>
                <a:cs typeface="Inconsolata"/>
                <a:sym typeface="Inconsolata"/>
              </a:rPr>
              <a:t>except</a:t>
            </a:r>
            <a:r>
              <a:rPr lang="en" sz="1400">
                <a:solidFill>
                  <a:schemeClr val="dk1"/>
                </a:solidFill>
              </a:rPr>
              <a:t> block.</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The </a:t>
            </a:r>
            <a:r>
              <a:rPr b="1" lang="en" sz="1400">
                <a:solidFill>
                  <a:schemeClr val="accent3"/>
                </a:solidFill>
                <a:latin typeface="Inconsolata"/>
                <a:ea typeface="Inconsolata"/>
                <a:cs typeface="Inconsolata"/>
                <a:sym typeface="Inconsolata"/>
              </a:rPr>
              <a:t>finally</a:t>
            </a:r>
            <a:r>
              <a:rPr lang="en" sz="1400">
                <a:solidFill>
                  <a:schemeClr val="dk1"/>
                </a:solidFill>
              </a:rPr>
              <a:t> block requires the </a:t>
            </a:r>
            <a:r>
              <a:rPr b="1" lang="en" sz="1400">
                <a:solidFill>
                  <a:schemeClr val="accent3"/>
                </a:solidFill>
                <a:latin typeface="Inconsolata"/>
                <a:ea typeface="Inconsolata"/>
                <a:cs typeface="Inconsolata"/>
                <a:sym typeface="Inconsolata"/>
              </a:rPr>
              <a:t>try</a:t>
            </a:r>
            <a:r>
              <a:rPr lang="en" sz="1400">
                <a:solidFill>
                  <a:schemeClr val="dk1"/>
                </a:solidFill>
              </a:rPr>
              <a:t> block, but none of the others.</a:t>
            </a:r>
            <a:endParaRPr sz="1400">
              <a:solidFill>
                <a:schemeClr val="dk1"/>
              </a:solidFill>
            </a:endParaRPr>
          </a:p>
          <a:p>
            <a:pPr indent="0" lvl="0" marL="0" rtl="0" algn="l">
              <a:lnSpc>
                <a:spcPct val="100000"/>
              </a:lnSpc>
              <a:spcBef>
                <a:spcPts val="3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f6376aa88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2f6376aa885_0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SzPts val="1400"/>
              <a:buChar char="●"/>
            </a:pPr>
            <a:r>
              <a:rPr lang="en" sz="1400"/>
              <a:t>The </a:t>
            </a:r>
            <a:r>
              <a:rPr b="1" lang="en" sz="1400">
                <a:solidFill>
                  <a:schemeClr val="accent3"/>
                </a:solidFill>
                <a:latin typeface="Inconsolata"/>
                <a:ea typeface="Inconsolata"/>
                <a:cs typeface="Inconsolata"/>
                <a:sym typeface="Inconsolata"/>
              </a:rPr>
              <a:t>try</a:t>
            </a:r>
            <a:r>
              <a:rPr lang="en" sz="1400"/>
              <a:t> statement signals Python that we will attempt to handle any exceptions that occur in the code that follows.</a:t>
            </a:r>
            <a:endParaRPr sz="1400"/>
          </a:p>
          <a:p>
            <a:pPr indent="-317500" lvl="0" marL="457200" rtl="0" algn="l">
              <a:lnSpc>
                <a:spcPct val="115000"/>
              </a:lnSpc>
              <a:spcBef>
                <a:spcPts val="300"/>
              </a:spcBef>
              <a:spcAft>
                <a:spcPts val="0"/>
              </a:spcAft>
              <a:buSzPts val="1400"/>
              <a:buChar char="●"/>
            </a:pPr>
            <a:r>
              <a:rPr lang="en" sz="1400">
                <a:solidFill>
                  <a:schemeClr val="dk1"/>
                </a:solidFill>
              </a:rPr>
              <a:t>NOTICE THE INDENTING.</a:t>
            </a:r>
            <a:endParaRPr sz="1400"/>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def compute(n1, n2):</a:t>
            </a:r>
            <a:endParaRPr b="1" sz="1400">
              <a:solidFill>
                <a:schemeClr val="accent3"/>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answer = n1 / n2</a:t>
            </a:r>
            <a:endParaRPr b="1" sz="1400">
              <a:solidFill>
                <a:schemeClr val="accent3"/>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return answer</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solidFill>
                <a:srgbClr val="2C768B"/>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highlight>
                  <a:srgbClr val="FFFF00"/>
                </a:highlight>
                <a:latin typeface="Inconsolata"/>
                <a:ea typeface="Inconsolata"/>
                <a:cs typeface="Inconsolata"/>
                <a:sym typeface="Inconsolata"/>
              </a:rPr>
              <a:t>try:</a:t>
            </a:r>
            <a:r>
              <a:rPr b="1" lang="en" sz="1400">
                <a:solidFill>
                  <a:srgbClr val="999999"/>
                </a:solidFill>
                <a:latin typeface="Inconsolata"/>
                <a:ea typeface="Inconsolata"/>
                <a:cs typeface="Inconsolata"/>
                <a:sym typeface="Inconsolata"/>
              </a:rPr>
              <a:t>					# NOTICE THE INDENTING!</a:t>
            </a:r>
            <a:endParaRPr b="1" sz="1400">
              <a:solidFill>
                <a:srgbClr val="999999"/>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user_input_1 = input("Enter a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user_input_2 = input("Enter another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num1 = int(user_input_1)</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num2 = int(user_input_2)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answer = compute(num1, num2)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print(f"</a:t>
            </a:r>
            <a:r>
              <a:rPr b="1" lang="en" sz="1400">
                <a:solidFill>
                  <a:srgbClr val="2C768B"/>
                </a:solidFill>
                <a:latin typeface="Inconsolata"/>
                <a:ea typeface="Inconsolata"/>
                <a:cs typeface="Inconsolata"/>
                <a:sym typeface="Inconsolata"/>
              </a:rPr>
              <a:t>{num1}</a:t>
            </a:r>
            <a:r>
              <a:rPr b="1" lang="en" sz="1400">
                <a:solidFill>
                  <a:srgbClr val="EA5B25"/>
                </a:solidFill>
                <a:latin typeface="Inconsolata"/>
                <a:ea typeface="Inconsolata"/>
                <a:cs typeface="Inconsolata"/>
                <a:sym typeface="Inconsolata"/>
              </a:rPr>
              <a:t> / </a:t>
            </a:r>
            <a:r>
              <a:rPr b="1" lang="en" sz="1400">
                <a:solidFill>
                  <a:srgbClr val="2C768B"/>
                </a:solidFill>
                <a:latin typeface="Inconsolata"/>
                <a:ea typeface="Inconsolata"/>
                <a:cs typeface="Inconsolata"/>
                <a:sym typeface="Inconsolata"/>
              </a:rPr>
              <a:t>{num2}</a:t>
            </a:r>
            <a:r>
              <a:rPr b="1" lang="en" sz="1400">
                <a:solidFill>
                  <a:srgbClr val="EA5B25"/>
                </a:solidFill>
                <a:latin typeface="Inconsolata"/>
                <a:ea typeface="Inconsolata"/>
                <a:cs typeface="Inconsolata"/>
                <a:sym typeface="Inconsolata"/>
              </a:rPr>
              <a:t> = </a:t>
            </a:r>
            <a:r>
              <a:rPr b="1" lang="en" sz="1400">
                <a:solidFill>
                  <a:srgbClr val="2C768B"/>
                </a:solidFill>
                <a:latin typeface="Inconsolata"/>
                <a:ea typeface="Inconsolata"/>
                <a:cs typeface="Inconsolata"/>
                <a:sym typeface="Inconsolata"/>
              </a:rPr>
              <a:t>{answer}</a:t>
            </a:r>
            <a:r>
              <a:rPr b="1" lang="en" sz="1400">
                <a:solidFill>
                  <a:srgbClr val="EA5B25"/>
                </a:solidFill>
                <a:latin typeface="Inconsolata"/>
                <a:ea typeface="Inconsolata"/>
                <a:cs typeface="Inconsolata"/>
                <a:sym typeface="Inconsolata"/>
              </a:rPr>
              <a:t>")</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highlight>
                  <a:srgbClr val="FFFF00"/>
                </a:highlight>
                <a:latin typeface="Inconsolata"/>
                <a:ea typeface="Inconsolata"/>
                <a:cs typeface="Inconsolata"/>
                <a:sym typeface="Inconsolata"/>
              </a:rPr>
              <a:t>except ValueError:</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print("Could not convert your input to proper numbers.")</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dk1"/>
                </a:solidFill>
                <a:latin typeface="Inconsolata"/>
                <a:ea typeface="Inconsolata"/>
                <a:cs typeface="Inconsolata"/>
                <a:sym typeface="Inconsolata"/>
              </a:rPr>
              <a:t>Enter a number: TEN</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dk1"/>
                </a:solidFill>
                <a:latin typeface="Inconsolata"/>
                <a:ea typeface="Inconsolata"/>
                <a:cs typeface="Inconsolata"/>
                <a:sym typeface="Inconsolata"/>
              </a:rPr>
              <a:t>Enter another number: TWO</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dk1"/>
                </a:solidFill>
                <a:latin typeface="Inconsolata"/>
                <a:ea typeface="Inconsolata"/>
                <a:cs typeface="Inconsolata"/>
                <a:sym typeface="Inconsolata"/>
              </a:rPr>
              <a:t>Could not convert your input to proper numbers.</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a:t>
            </a:r>
            <a:r>
              <a:rPr b="1" lang="en" sz="1400">
                <a:solidFill>
                  <a:schemeClr val="accent3"/>
                </a:solidFill>
                <a:latin typeface="Inconsolata"/>
                <a:ea typeface="Inconsolata"/>
                <a:cs typeface="Inconsolata"/>
                <a:sym typeface="Inconsolata"/>
              </a:rPr>
              <a:t>try</a:t>
            </a:r>
            <a:r>
              <a:rPr lang="en" sz="1400">
                <a:solidFill>
                  <a:schemeClr val="dk1"/>
                </a:solidFill>
              </a:rPr>
              <a:t> block contains the code that could produce an exception.</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a:t>
            </a:r>
            <a:r>
              <a:rPr b="1" lang="en" sz="1400">
                <a:solidFill>
                  <a:schemeClr val="accent3"/>
                </a:solidFill>
                <a:latin typeface="Inconsolata"/>
                <a:ea typeface="Inconsolata"/>
                <a:cs typeface="Inconsolata"/>
                <a:sym typeface="Inconsolata"/>
              </a:rPr>
              <a:t>except</a:t>
            </a:r>
            <a:r>
              <a:rPr lang="en" sz="1400">
                <a:solidFill>
                  <a:schemeClr val="dk1"/>
                </a:solidFill>
              </a:rPr>
              <a:t> block contains the code that will run when a particular exception is raised or thrown.</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We include </a:t>
            </a:r>
            <a:r>
              <a:rPr b="1" lang="en" sz="1400">
                <a:solidFill>
                  <a:schemeClr val="accent3"/>
                </a:solidFill>
                <a:latin typeface="Inconsolata"/>
                <a:ea typeface="Inconsolata"/>
                <a:cs typeface="Inconsolata"/>
                <a:sym typeface="Inconsolata"/>
              </a:rPr>
              <a:t>ValueError</a:t>
            </a:r>
            <a:r>
              <a:rPr lang="en" sz="1400">
                <a:solidFill>
                  <a:schemeClr val="dk1"/>
                </a:solidFill>
              </a:rPr>
              <a:t> as the error that this </a:t>
            </a:r>
            <a:r>
              <a:rPr b="1" lang="en" sz="1400">
                <a:solidFill>
                  <a:schemeClr val="accent3"/>
                </a:solidFill>
                <a:latin typeface="Inconsolata"/>
                <a:ea typeface="Inconsolata"/>
                <a:cs typeface="Inconsolata"/>
                <a:sym typeface="Inconsolata"/>
              </a:rPr>
              <a:t>except</a:t>
            </a:r>
            <a:r>
              <a:rPr lang="en" sz="1400">
                <a:solidFill>
                  <a:schemeClr val="dk1"/>
                </a:solidFill>
              </a:rPr>
              <a:t> block will handle.</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If any other exception is raised, for example </a:t>
            </a:r>
            <a:r>
              <a:rPr b="1" lang="en" sz="1400">
                <a:solidFill>
                  <a:schemeClr val="accent3"/>
                </a:solidFill>
                <a:latin typeface="Inconsolata"/>
                <a:ea typeface="Inconsolata"/>
                <a:cs typeface="Inconsolata"/>
                <a:sym typeface="Inconsolata"/>
              </a:rPr>
              <a:t>ZeroDivisionError</a:t>
            </a:r>
            <a:r>
              <a:rPr lang="en" sz="1400">
                <a:solidFill>
                  <a:schemeClr val="dk1"/>
                </a:solidFill>
              </a:rPr>
              <a:t>, this </a:t>
            </a:r>
            <a:r>
              <a:rPr b="1" lang="en" sz="1400">
                <a:solidFill>
                  <a:schemeClr val="accent3"/>
                </a:solidFill>
                <a:latin typeface="Inconsolata"/>
                <a:ea typeface="Inconsolata"/>
                <a:cs typeface="Inconsolata"/>
                <a:sym typeface="Inconsolata"/>
              </a:rPr>
              <a:t>except</a:t>
            </a:r>
            <a:r>
              <a:rPr lang="en" sz="1400">
                <a:solidFill>
                  <a:schemeClr val="dk1"/>
                </a:solidFill>
              </a:rPr>
              <a:t> block WILL NOT be called.</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So, rather than showing the </a:t>
            </a:r>
            <a:r>
              <a:rPr b="1" lang="en" sz="1400">
                <a:solidFill>
                  <a:schemeClr val="dk1"/>
                </a:solidFill>
              </a:rPr>
              <a:t>Traceback</a:t>
            </a:r>
            <a:r>
              <a:rPr lang="en" sz="1400">
                <a:solidFill>
                  <a:schemeClr val="dk1"/>
                </a:solidFill>
              </a:rPr>
              <a:t>, our code will show a human-understandable error message.</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But what about the </a:t>
            </a:r>
            <a:r>
              <a:rPr b="1" lang="en" sz="1400">
                <a:solidFill>
                  <a:schemeClr val="accent3"/>
                </a:solidFill>
                <a:latin typeface="Inconsolata"/>
                <a:ea typeface="Inconsolata"/>
                <a:cs typeface="Inconsolata"/>
                <a:sym typeface="Inconsolata"/>
              </a:rPr>
              <a:t>ZeroDivisionError</a:t>
            </a:r>
            <a:r>
              <a:rPr lang="en" sz="1400">
                <a:solidFill>
                  <a:schemeClr val="dk1"/>
                </a:solidFill>
              </a:rPr>
              <a:t>?</a:t>
            </a:r>
            <a:endParaRPr sz="1400">
              <a:solidFill>
                <a:schemeClr val="dk1"/>
              </a:solidFill>
            </a:endParaRPr>
          </a:p>
          <a:p>
            <a:pPr indent="0" lvl="0" marL="0" rtl="0" algn="l">
              <a:lnSpc>
                <a:spcPct val="115000"/>
              </a:lnSpc>
              <a:spcBef>
                <a:spcPts val="300"/>
              </a:spcBef>
              <a:spcAft>
                <a:spcPts val="0"/>
              </a:spcAft>
              <a:buClr>
                <a:schemeClr val="dk1"/>
              </a:buClr>
              <a:buSzPts val="1100"/>
              <a:buFont typeface="Arial"/>
              <a:buNone/>
            </a:pPr>
            <a:r>
              <a:t/>
            </a:r>
            <a:endParaRPr sz="1400">
              <a:solidFill>
                <a:schemeClr val="dk1"/>
              </a:solidFill>
            </a:endParaRPr>
          </a:p>
          <a:p>
            <a:pPr indent="0" lvl="0" marL="0" rtl="0" algn="l">
              <a:lnSpc>
                <a:spcPct val="100000"/>
              </a:lnSpc>
              <a:spcBef>
                <a:spcPts val="3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f6376aa885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2f6376aa885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SzPts val="1400"/>
              <a:buChar char="●"/>
            </a:pPr>
            <a:r>
              <a:rPr lang="en" sz="1400"/>
              <a:t>Because we include the error type that an </a:t>
            </a:r>
            <a:r>
              <a:rPr b="1" lang="en" sz="1400">
                <a:solidFill>
                  <a:schemeClr val="accent3"/>
                </a:solidFill>
                <a:latin typeface="Inconsolata"/>
                <a:ea typeface="Inconsolata"/>
                <a:cs typeface="Inconsolata"/>
                <a:sym typeface="Inconsolata"/>
              </a:rPr>
              <a:t>except</a:t>
            </a:r>
            <a:r>
              <a:rPr lang="en" sz="1400"/>
              <a:t> block will handle, we are able to handle multiple exceptions differently by stacking the </a:t>
            </a:r>
            <a:r>
              <a:rPr b="1" lang="en" sz="1400">
                <a:solidFill>
                  <a:schemeClr val="accent3"/>
                </a:solidFill>
                <a:latin typeface="Inconsolata"/>
                <a:ea typeface="Inconsolata"/>
                <a:cs typeface="Inconsolata"/>
                <a:sym typeface="Inconsolata"/>
              </a:rPr>
              <a:t>except</a:t>
            </a:r>
            <a:r>
              <a:rPr lang="en" sz="1400"/>
              <a:t> blocks on top of each other</a:t>
            </a:r>
            <a:r>
              <a:rPr lang="en" sz="1400"/>
              <a:t>.</a:t>
            </a:r>
            <a:endParaRPr sz="1400"/>
          </a:p>
          <a:p>
            <a:pPr indent="-317500" lvl="0" marL="457200" rtl="0" algn="l">
              <a:lnSpc>
                <a:spcPct val="115000"/>
              </a:lnSpc>
              <a:spcBef>
                <a:spcPts val="300"/>
              </a:spcBef>
              <a:spcAft>
                <a:spcPts val="0"/>
              </a:spcAft>
              <a:buSzPts val="1400"/>
              <a:buChar char="●"/>
            </a:pPr>
            <a:r>
              <a:rPr lang="en" sz="1400"/>
              <a:t>Order of the </a:t>
            </a:r>
            <a:r>
              <a:rPr b="1" lang="en" sz="1400">
                <a:solidFill>
                  <a:schemeClr val="accent3"/>
                </a:solidFill>
                <a:latin typeface="Inconsolata"/>
                <a:ea typeface="Inconsolata"/>
                <a:cs typeface="Inconsolata"/>
                <a:sym typeface="Inconsolata"/>
              </a:rPr>
              <a:t>except</a:t>
            </a:r>
            <a:r>
              <a:rPr lang="en" sz="1400"/>
              <a:t> blocks doesn’t matter, Python will find the right one if you have an </a:t>
            </a:r>
            <a:r>
              <a:rPr b="1" lang="en" sz="1400">
                <a:solidFill>
                  <a:schemeClr val="accent3"/>
                </a:solidFill>
                <a:latin typeface="Inconsolata"/>
                <a:ea typeface="Inconsolata"/>
                <a:cs typeface="Inconsolata"/>
                <a:sym typeface="Inconsolata"/>
              </a:rPr>
              <a:t>except</a:t>
            </a:r>
            <a:r>
              <a:rPr lang="en" sz="1400"/>
              <a:t> block that handles the raised exception.</a:t>
            </a:r>
            <a:endParaRPr sz="1400"/>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def compute(n1, n2):</a:t>
            </a:r>
            <a:endParaRPr b="1" sz="1400">
              <a:solidFill>
                <a:schemeClr val="accent3"/>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answer = n1 / n2</a:t>
            </a:r>
            <a:endParaRPr b="1" sz="1400">
              <a:solidFill>
                <a:schemeClr val="accent3"/>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return answer</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solidFill>
                <a:srgbClr val="999999"/>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try:</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user_input_1 = input("Enter a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user_input_2 = input("Enter another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num1 = int(user_input_1)</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num2 = int(user_input_2)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answer = compute(num1, num2)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print(f"</a:t>
            </a:r>
            <a:r>
              <a:rPr b="1" lang="en" sz="1400">
                <a:solidFill>
                  <a:srgbClr val="2C768B"/>
                </a:solidFill>
                <a:latin typeface="Inconsolata"/>
                <a:ea typeface="Inconsolata"/>
                <a:cs typeface="Inconsolata"/>
                <a:sym typeface="Inconsolata"/>
              </a:rPr>
              <a:t>{num1}</a:t>
            </a:r>
            <a:r>
              <a:rPr b="1" lang="en" sz="1400">
                <a:solidFill>
                  <a:srgbClr val="EA5B25"/>
                </a:solidFill>
                <a:latin typeface="Inconsolata"/>
                <a:ea typeface="Inconsolata"/>
                <a:cs typeface="Inconsolata"/>
                <a:sym typeface="Inconsolata"/>
              </a:rPr>
              <a:t> / </a:t>
            </a:r>
            <a:r>
              <a:rPr b="1" lang="en" sz="1400">
                <a:solidFill>
                  <a:srgbClr val="2C768B"/>
                </a:solidFill>
                <a:latin typeface="Inconsolata"/>
                <a:ea typeface="Inconsolata"/>
                <a:cs typeface="Inconsolata"/>
                <a:sym typeface="Inconsolata"/>
              </a:rPr>
              <a:t>{num2}</a:t>
            </a:r>
            <a:r>
              <a:rPr b="1" lang="en" sz="1400">
                <a:solidFill>
                  <a:srgbClr val="EA5B25"/>
                </a:solidFill>
                <a:latin typeface="Inconsolata"/>
                <a:ea typeface="Inconsolata"/>
                <a:cs typeface="Inconsolata"/>
                <a:sym typeface="Inconsolata"/>
              </a:rPr>
              <a:t> = </a:t>
            </a:r>
            <a:r>
              <a:rPr b="1" lang="en" sz="1400">
                <a:solidFill>
                  <a:srgbClr val="2C768B"/>
                </a:solidFill>
                <a:latin typeface="Inconsolata"/>
                <a:ea typeface="Inconsolata"/>
                <a:cs typeface="Inconsolata"/>
                <a:sym typeface="Inconsolata"/>
              </a:rPr>
              <a:t>{answer}</a:t>
            </a:r>
            <a:r>
              <a:rPr b="1" lang="en" sz="1400">
                <a:solidFill>
                  <a:srgbClr val="EA5B25"/>
                </a:solidFill>
                <a:latin typeface="Inconsolata"/>
                <a:ea typeface="Inconsolata"/>
                <a:cs typeface="Inconsolata"/>
                <a:sym typeface="Inconsolata"/>
              </a:rPr>
              <a:t>")</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except ValueError: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print("Could not convert your input to proper numbers.")</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highlight>
                  <a:srgbClr val="FFFF00"/>
                </a:highlight>
                <a:latin typeface="Inconsolata"/>
                <a:ea typeface="Inconsolata"/>
                <a:cs typeface="Inconsolata"/>
                <a:sym typeface="Inconsolata"/>
              </a:rPr>
              <a:t>except ZeroDivisionError:</a:t>
            </a:r>
            <a:r>
              <a:rPr b="1" lang="en" sz="1400">
                <a:solidFill>
                  <a:srgbClr val="666666"/>
                </a:solidFill>
                <a:highlight>
                  <a:srgbClr val="FFFF00"/>
                </a:highlight>
                <a:latin typeface="Inconsolata"/>
                <a:ea typeface="Inconsolata"/>
                <a:cs typeface="Inconsolata"/>
                <a:sym typeface="Inconsolata"/>
              </a:rPr>
              <a:t>		# Set a breakpoint here to see this execute in debug mode.</a:t>
            </a:r>
            <a:endParaRPr b="1" sz="1400">
              <a:solidFill>
                <a:srgbClr val="666666"/>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print("Cannot divide by zero. Try entering a non-zero number.")</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Enter a number: 10</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Enter another number: 0</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dk1"/>
                </a:solidFill>
                <a:latin typeface="Inconsolata"/>
                <a:ea typeface="Inconsolata"/>
                <a:cs typeface="Inconsolata"/>
                <a:sym typeface="Inconsolata"/>
              </a:rPr>
              <a:t>Cannot divide by zero. Try entering a non-zero number.</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When an exception is raised, Python will call the corresponding </a:t>
            </a:r>
            <a:r>
              <a:rPr b="1" lang="en" sz="1400">
                <a:solidFill>
                  <a:schemeClr val="accent3"/>
                </a:solidFill>
                <a:latin typeface="Inconsolata"/>
                <a:ea typeface="Inconsolata"/>
                <a:cs typeface="Inconsolata"/>
                <a:sym typeface="Inconsolata"/>
              </a:rPr>
              <a:t>except</a:t>
            </a:r>
            <a:r>
              <a:rPr lang="en" sz="1400">
                <a:solidFill>
                  <a:schemeClr val="dk1"/>
                </a:solidFill>
              </a:rPr>
              <a:t> bloc, if one exists to handle the exception.</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highlight>
                  <a:srgbClr val="FFFF00"/>
                </a:highlight>
              </a:rPr>
              <a:t>Note that the exception occurred in the </a:t>
            </a:r>
            <a:r>
              <a:rPr b="1" lang="en" sz="1400">
                <a:solidFill>
                  <a:schemeClr val="accent3"/>
                </a:solidFill>
                <a:highlight>
                  <a:srgbClr val="FFFF00"/>
                </a:highlight>
                <a:latin typeface="Inconsolata"/>
                <a:ea typeface="Inconsolata"/>
                <a:cs typeface="Inconsolata"/>
                <a:sym typeface="Inconsolata"/>
              </a:rPr>
              <a:t>compute()</a:t>
            </a:r>
            <a:r>
              <a:rPr lang="en" sz="1400">
                <a:solidFill>
                  <a:schemeClr val="dk1"/>
                </a:solidFill>
                <a:highlight>
                  <a:srgbClr val="FFFF00"/>
                </a:highlight>
              </a:rPr>
              <a:t> function but the </a:t>
            </a:r>
            <a:r>
              <a:rPr b="1" lang="en" sz="1400">
                <a:solidFill>
                  <a:schemeClr val="accent3"/>
                </a:solidFill>
                <a:highlight>
                  <a:srgbClr val="FFFF00"/>
                </a:highlight>
                <a:latin typeface="Inconsolata"/>
                <a:ea typeface="Inconsolata"/>
                <a:cs typeface="Inconsolata"/>
                <a:sym typeface="Inconsolata"/>
              </a:rPr>
              <a:t>except</a:t>
            </a:r>
            <a:r>
              <a:rPr lang="en" sz="1400">
                <a:solidFill>
                  <a:schemeClr val="dk1"/>
                </a:solidFill>
                <a:highlight>
                  <a:srgbClr val="FFFF00"/>
                </a:highlight>
              </a:rPr>
              <a:t> block (exception handler) is in the main script.</a:t>
            </a:r>
            <a:endParaRPr sz="1400">
              <a:solidFill>
                <a:schemeClr val="dk1"/>
              </a:solidFill>
              <a:highlight>
                <a:srgbClr val="FFFF00"/>
              </a:highlight>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When an exception occurs, Python will look for the “nearest” exception handler.</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If a handler is not in the function where the exception occurs, the Frame on the Call Stack is immediately removed and searching continues in the next Frame. </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Since the Frame that contains the </a:t>
            </a:r>
            <a:r>
              <a:rPr b="1" lang="en" sz="1400">
                <a:solidFill>
                  <a:schemeClr val="accent3"/>
                </a:solidFill>
                <a:latin typeface="Inconsolata"/>
                <a:ea typeface="Inconsolata"/>
                <a:cs typeface="Inconsolata"/>
                <a:sym typeface="Inconsolata"/>
              </a:rPr>
              <a:t>compute()</a:t>
            </a:r>
            <a:r>
              <a:rPr lang="en" sz="1400">
                <a:solidFill>
                  <a:schemeClr val="dk1"/>
                </a:solidFill>
              </a:rPr>
              <a:t> function does not contain an exception handler for the </a:t>
            </a:r>
            <a:r>
              <a:rPr b="1" lang="en" sz="1400">
                <a:solidFill>
                  <a:schemeClr val="accent3"/>
                </a:solidFill>
                <a:latin typeface="Inconsolata"/>
                <a:ea typeface="Inconsolata"/>
                <a:cs typeface="Inconsolata"/>
                <a:sym typeface="Inconsolata"/>
              </a:rPr>
              <a:t>ZeroDivisionError</a:t>
            </a:r>
            <a:r>
              <a:rPr lang="en" sz="1400">
                <a:solidFill>
                  <a:schemeClr val="dk1"/>
                </a:solidFill>
              </a:rPr>
              <a:t>, that Frame is immediately remove and control is returned back to the Frame that contains the main script.</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This means that the </a:t>
            </a:r>
            <a:r>
              <a:rPr b="1" lang="en" sz="1400">
                <a:solidFill>
                  <a:schemeClr val="accent3"/>
                </a:solidFill>
                <a:latin typeface="Inconsolata"/>
                <a:ea typeface="Inconsolata"/>
                <a:cs typeface="Inconsolata"/>
                <a:sym typeface="Inconsolata"/>
              </a:rPr>
              <a:t>compute()</a:t>
            </a:r>
            <a:r>
              <a:rPr lang="en" sz="1400">
                <a:solidFill>
                  <a:schemeClr val="dk1"/>
                </a:solidFill>
              </a:rPr>
              <a:t> function did not finish. If there was critical work to be done in there, like closing a connection to a database, this could leave the system in a bad state. </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Note that the interpreter can optimize the code. In order to see the exception handlers run, set breakpoints in them and run the debugger.</a:t>
            </a:r>
            <a:endParaRPr sz="1400">
              <a:solidFill>
                <a:schemeClr val="dk1"/>
              </a:solidFill>
            </a:endParaRPr>
          </a:p>
          <a:p>
            <a:pPr indent="0" lvl="0" marL="0" rtl="0" algn="l">
              <a:lnSpc>
                <a:spcPct val="100000"/>
              </a:lnSpc>
              <a:spcBef>
                <a:spcPts val="3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f6376aa885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2f6376aa885_0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SzPts val="1400"/>
              <a:buChar char="●"/>
            </a:pPr>
            <a:r>
              <a:rPr lang="en" sz="1400"/>
              <a:t>In this example, we move the </a:t>
            </a:r>
            <a:r>
              <a:rPr b="1" lang="en" sz="1400">
                <a:solidFill>
                  <a:schemeClr val="accent3"/>
                </a:solidFill>
                <a:latin typeface="Inconsolata"/>
                <a:ea typeface="Inconsolata"/>
                <a:cs typeface="Inconsolata"/>
                <a:sym typeface="Inconsolata"/>
              </a:rPr>
              <a:t>print</a:t>
            </a:r>
            <a:r>
              <a:rPr lang="en" sz="1400"/>
              <a:t> statement out of the </a:t>
            </a:r>
            <a:r>
              <a:rPr b="1" lang="en" sz="1400">
                <a:solidFill>
                  <a:schemeClr val="accent3"/>
                </a:solidFill>
                <a:latin typeface="Inconsolata"/>
                <a:ea typeface="Inconsolata"/>
                <a:cs typeface="Inconsolata"/>
                <a:sym typeface="Inconsolata"/>
              </a:rPr>
              <a:t>try</a:t>
            </a:r>
            <a:r>
              <a:rPr lang="en" sz="1400"/>
              <a:t> block and into the </a:t>
            </a:r>
            <a:r>
              <a:rPr b="1" lang="en" sz="1400">
                <a:solidFill>
                  <a:schemeClr val="accent3"/>
                </a:solidFill>
                <a:latin typeface="Inconsolata"/>
                <a:ea typeface="Inconsolata"/>
                <a:cs typeface="Inconsolata"/>
                <a:sym typeface="Inconsolata"/>
              </a:rPr>
              <a:t>else</a:t>
            </a:r>
            <a:r>
              <a:rPr lang="en" sz="1400"/>
              <a:t> block and just compute the answer in the </a:t>
            </a:r>
            <a:r>
              <a:rPr b="1" lang="en" sz="1400">
                <a:solidFill>
                  <a:schemeClr val="accent3"/>
                </a:solidFill>
                <a:latin typeface="Inconsolata"/>
                <a:ea typeface="Inconsolata"/>
                <a:cs typeface="Inconsolata"/>
                <a:sym typeface="Inconsolata"/>
              </a:rPr>
              <a:t>try</a:t>
            </a:r>
            <a:r>
              <a:rPr lang="en" sz="1400"/>
              <a:t> block.</a:t>
            </a:r>
            <a:endParaRPr sz="1400"/>
          </a:p>
          <a:p>
            <a:pPr indent="-317500" lvl="0" marL="457200" rtl="0" algn="l">
              <a:lnSpc>
                <a:spcPct val="115000"/>
              </a:lnSpc>
              <a:spcBef>
                <a:spcPts val="300"/>
              </a:spcBef>
              <a:spcAft>
                <a:spcPts val="0"/>
              </a:spcAft>
              <a:buSzPts val="1400"/>
              <a:buChar char="●"/>
            </a:pPr>
            <a:r>
              <a:rPr lang="en" sz="1400"/>
              <a:t>The </a:t>
            </a:r>
            <a:r>
              <a:rPr b="1" lang="en" sz="1400">
                <a:solidFill>
                  <a:schemeClr val="accent3"/>
                </a:solidFill>
                <a:latin typeface="Inconsolata"/>
                <a:ea typeface="Inconsolata"/>
                <a:cs typeface="Inconsolata"/>
                <a:sym typeface="Inconsolata"/>
              </a:rPr>
              <a:t>else</a:t>
            </a:r>
            <a:r>
              <a:rPr lang="en" sz="1400"/>
              <a:t> block only runs when NO EXCEPTION is raised in the </a:t>
            </a:r>
            <a:r>
              <a:rPr b="1" lang="en" sz="1400">
                <a:solidFill>
                  <a:schemeClr val="accent3"/>
                </a:solidFill>
                <a:latin typeface="Inconsolata"/>
                <a:ea typeface="Inconsolata"/>
                <a:cs typeface="Inconsolata"/>
                <a:sym typeface="Inconsolata"/>
              </a:rPr>
              <a:t>try</a:t>
            </a:r>
            <a:r>
              <a:rPr lang="en" sz="1400"/>
              <a:t> block. So it is safe to put the </a:t>
            </a:r>
            <a:r>
              <a:rPr b="1" lang="en" sz="1400">
                <a:solidFill>
                  <a:schemeClr val="accent3"/>
                </a:solidFill>
                <a:latin typeface="Inconsolata"/>
                <a:ea typeface="Inconsolata"/>
                <a:cs typeface="Inconsolata"/>
                <a:sym typeface="Inconsolata"/>
              </a:rPr>
              <a:t>print()</a:t>
            </a:r>
            <a:r>
              <a:rPr lang="en" sz="1400"/>
              <a:t> call in the </a:t>
            </a:r>
            <a:r>
              <a:rPr b="1" lang="en" sz="1400">
                <a:solidFill>
                  <a:schemeClr val="accent3"/>
                </a:solidFill>
                <a:latin typeface="Inconsolata"/>
                <a:ea typeface="Inconsolata"/>
                <a:cs typeface="Inconsolata"/>
                <a:sym typeface="Inconsolata"/>
              </a:rPr>
              <a:t>else</a:t>
            </a:r>
            <a:r>
              <a:rPr lang="en" sz="1400"/>
              <a:t> block.</a:t>
            </a:r>
            <a:endParaRPr sz="1400"/>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def compute(n1, n2):</a:t>
            </a:r>
            <a:endParaRPr b="1" sz="1400">
              <a:solidFill>
                <a:schemeClr val="accent3"/>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answer = n1 / n2</a:t>
            </a:r>
            <a:endParaRPr b="1" sz="1400">
              <a:solidFill>
                <a:schemeClr val="accent3"/>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return answer</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solidFill>
                <a:srgbClr val="999999"/>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try:</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user_input_1 = input("Enter a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user_input_2 = input("Enter another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num1 = int(user_input_1)</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num2 = int(user_input_2)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answer = compute(num1, num2)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except ValueError: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print("Could not convert your input to proper numbers.")</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except ZeroDivisionError: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print("Cannot divide by zero. Try entering a non-zero number.")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highlight>
                  <a:srgbClr val="FFFF00"/>
                </a:highlight>
                <a:latin typeface="Inconsolata"/>
                <a:ea typeface="Inconsolata"/>
                <a:cs typeface="Inconsolata"/>
                <a:sym typeface="Inconsolata"/>
              </a:rPr>
              <a:t>else:</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print(f"</a:t>
            </a:r>
            <a:r>
              <a:rPr b="1" lang="en" sz="1400">
                <a:solidFill>
                  <a:srgbClr val="2C768B"/>
                </a:solidFill>
                <a:highlight>
                  <a:srgbClr val="FFFF00"/>
                </a:highlight>
                <a:latin typeface="Inconsolata"/>
                <a:ea typeface="Inconsolata"/>
                <a:cs typeface="Inconsolata"/>
                <a:sym typeface="Inconsolata"/>
              </a:rPr>
              <a:t>{num1}</a:t>
            </a:r>
            <a:r>
              <a:rPr b="1" lang="en" sz="1400">
                <a:solidFill>
                  <a:srgbClr val="EA5B25"/>
                </a:solidFill>
                <a:highlight>
                  <a:srgbClr val="FFFF00"/>
                </a:highlight>
                <a:latin typeface="Inconsolata"/>
                <a:ea typeface="Inconsolata"/>
                <a:cs typeface="Inconsolata"/>
                <a:sym typeface="Inconsolata"/>
              </a:rPr>
              <a:t> / </a:t>
            </a:r>
            <a:r>
              <a:rPr b="1" lang="en" sz="1400">
                <a:solidFill>
                  <a:srgbClr val="2C768B"/>
                </a:solidFill>
                <a:highlight>
                  <a:srgbClr val="FFFF00"/>
                </a:highlight>
                <a:latin typeface="Inconsolata"/>
                <a:ea typeface="Inconsolata"/>
                <a:cs typeface="Inconsolata"/>
                <a:sym typeface="Inconsolata"/>
              </a:rPr>
              <a:t>{num2}</a:t>
            </a:r>
            <a:r>
              <a:rPr b="1" lang="en" sz="1400">
                <a:solidFill>
                  <a:srgbClr val="EA5B25"/>
                </a:solidFill>
                <a:highlight>
                  <a:srgbClr val="FFFF00"/>
                </a:highlight>
                <a:latin typeface="Inconsolata"/>
                <a:ea typeface="Inconsolata"/>
                <a:cs typeface="Inconsolata"/>
                <a:sym typeface="Inconsolata"/>
              </a:rPr>
              <a:t> = </a:t>
            </a:r>
            <a:r>
              <a:rPr b="1" lang="en" sz="1400">
                <a:solidFill>
                  <a:srgbClr val="2C768B"/>
                </a:solidFill>
                <a:highlight>
                  <a:srgbClr val="FFFF00"/>
                </a:highlight>
                <a:latin typeface="Inconsolata"/>
                <a:ea typeface="Inconsolata"/>
                <a:cs typeface="Inconsolata"/>
                <a:sym typeface="Inconsolata"/>
              </a:rPr>
              <a:t>{answer}</a:t>
            </a:r>
            <a:r>
              <a:rPr b="1" lang="en" sz="1400">
                <a:solidFill>
                  <a:srgbClr val="EA5B25"/>
                </a:solidFill>
                <a:highlight>
                  <a:srgbClr val="FFFF00"/>
                </a:highlight>
                <a:latin typeface="Inconsolata"/>
                <a:ea typeface="Inconsolata"/>
                <a:cs typeface="Inconsolata"/>
                <a:sym typeface="Inconsolata"/>
              </a:rPr>
              <a:t>")</a:t>
            </a:r>
            <a:endParaRPr b="1" sz="1400">
              <a:solidFill>
                <a:srgbClr val="EA5B25"/>
              </a:solidFill>
              <a:highlight>
                <a:srgbClr val="FFFF00"/>
              </a:highlight>
              <a:latin typeface="Inconsolata"/>
              <a:ea typeface="Inconsolata"/>
              <a:cs typeface="Inconsolata"/>
              <a:sym typeface="Inconsolata"/>
            </a:endParaRPr>
          </a:p>
          <a:p>
            <a:pPr indent="0" lvl="0" marL="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Use the </a:t>
            </a:r>
            <a:r>
              <a:rPr b="1" lang="en" sz="1400">
                <a:solidFill>
                  <a:schemeClr val="accent3"/>
                </a:solidFill>
                <a:latin typeface="Inconsolata"/>
                <a:ea typeface="Inconsolata"/>
                <a:cs typeface="Inconsolata"/>
                <a:sym typeface="Inconsolata"/>
              </a:rPr>
              <a:t>else</a:t>
            </a:r>
            <a:r>
              <a:rPr lang="en" sz="1400">
                <a:solidFill>
                  <a:schemeClr val="dk1"/>
                </a:solidFill>
              </a:rPr>
              <a:t> block to execute code that should run if no exceptions occur.</a:t>
            </a:r>
            <a:endParaRPr sz="1400">
              <a:solidFill>
                <a:schemeClr val="dk1"/>
              </a:solidFill>
            </a:endParaRPr>
          </a:p>
          <a:p>
            <a:pPr indent="0" lvl="0" marL="0" rtl="0" algn="l">
              <a:lnSpc>
                <a:spcPct val="100000"/>
              </a:lnSpc>
              <a:spcBef>
                <a:spcPts val="3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f6376aa885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2f6376aa885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SzPts val="1400"/>
              <a:buChar char="●"/>
            </a:pPr>
            <a:r>
              <a:rPr lang="en" sz="1400"/>
              <a:t>W</a:t>
            </a:r>
            <a:r>
              <a:rPr lang="en" sz="1400"/>
              <a:t>e can add the </a:t>
            </a:r>
            <a:r>
              <a:rPr b="1" lang="en" sz="1400">
                <a:solidFill>
                  <a:schemeClr val="accent3"/>
                </a:solidFill>
                <a:latin typeface="Inconsolata"/>
                <a:ea typeface="Inconsolata"/>
                <a:cs typeface="Inconsolata"/>
                <a:sym typeface="Inconsolata"/>
              </a:rPr>
              <a:t>finally</a:t>
            </a:r>
            <a:r>
              <a:rPr lang="en" sz="1400"/>
              <a:t> block where we thank the user for using our program.</a:t>
            </a:r>
            <a:endParaRPr sz="1400"/>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def compute(n1, n2):</a:t>
            </a:r>
            <a:endParaRPr b="1" sz="1400">
              <a:solidFill>
                <a:schemeClr val="accent3"/>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answer = n1 / n2</a:t>
            </a:r>
            <a:endParaRPr b="1" sz="1400">
              <a:solidFill>
                <a:schemeClr val="accent3"/>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accent3"/>
                </a:solidFill>
                <a:latin typeface="Inconsolata"/>
                <a:ea typeface="Inconsolata"/>
                <a:cs typeface="Inconsolata"/>
                <a:sym typeface="Inconsolata"/>
              </a:rPr>
              <a:t>    return answer</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try:</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user_input_1 = input("Enter a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user_input_2 = input("Enter another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num1 = int(user_input_1)</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num2 = int(user_input_2)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answer = compute(num1, num2)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except ValueError: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print("Could not convert your input to proper numbers.")</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except ZeroDivisionError: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print("Cannot divide by zero. Try entering a non-zero number.")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else:</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print(f"</a:t>
            </a:r>
            <a:r>
              <a:rPr b="1" lang="en" sz="1400">
                <a:solidFill>
                  <a:srgbClr val="2C768B"/>
                </a:solidFill>
                <a:latin typeface="Inconsolata"/>
                <a:ea typeface="Inconsolata"/>
                <a:cs typeface="Inconsolata"/>
                <a:sym typeface="Inconsolata"/>
              </a:rPr>
              <a:t>{num1}</a:t>
            </a:r>
            <a:r>
              <a:rPr b="1" lang="en" sz="1400">
                <a:solidFill>
                  <a:srgbClr val="EA5B25"/>
                </a:solidFill>
                <a:latin typeface="Inconsolata"/>
                <a:ea typeface="Inconsolata"/>
                <a:cs typeface="Inconsolata"/>
                <a:sym typeface="Inconsolata"/>
              </a:rPr>
              <a:t> / </a:t>
            </a:r>
            <a:r>
              <a:rPr b="1" lang="en" sz="1400">
                <a:solidFill>
                  <a:srgbClr val="2C768B"/>
                </a:solidFill>
                <a:latin typeface="Inconsolata"/>
                <a:ea typeface="Inconsolata"/>
                <a:cs typeface="Inconsolata"/>
                <a:sym typeface="Inconsolata"/>
              </a:rPr>
              <a:t>{num2}</a:t>
            </a:r>
            <a:r>
              <a:rPr b="1" lang="en" sz="1400">
                <a:solidFill>
                  <a:srgbClr val="EA5B25"/>
                </a:solidFill>
                <a:latin typeface="Inconsolata"/>
                <a:ea typeface="Inconsolata"/>
                <a:cs typeface="Inconsolata"/>
                <a:sym typeface="Inconsolata"/>
              </a:rPr>
              <a:t> = </a:t>
            </a:r>
            <a:r>
              <a:rPr b="1" lang="en" sz="1400">
                <a:solidFill>
                  <a:srgbClr val="2C768B"/>
                </a:solidFill>
                <a:latin typeface="Inconsolata"/>
                <a:ea typeface="Inconsolata"/>
                <a:cs typeface="Inconsolata"/>
                <a:sym typeface="Inconsolata"/>
              </a:rPr>
              <a:t>{answer}</a:t>
            </a:r>
            <a:r>
              <a:rPr b="1" lang="en" sz="1400">
                <a:solidFill>
                  <a:srgbClr val="EA5B25"/>
                </a:solidFill>
                <a:latin typeface="Inconsolata"/>
                <a:ea typeface="Inconsolata"/>
                <a:cs typeface="Inconsolata"/>
                <a:sym typeface="Inconsolata"/>
              </a:rPr>
              <a:t>")</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highlight>
                  <a:srgbClr val="FFFF00"/>
                </a:highlight>
                <a:latin typeface="Inconsolata"/>
                <a:ea typeface="Inconsolata"/>
                <a:cs typeface="Inconsolata"/>
                <a:sym typeface="Inconsolata"/>
              </a:rPr>
              <a:t>finally:</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print("Thanks for using my application!")</a:t>
            </a:r>
            <a:endParaRPr b="1" sz="1400">
              <a:solidFill>
                <a:srgbClr val="EA5B25"/>
              </a:solidFill>
              <a:highlight>
                <a:srgbClr val="FFFF00"/>
              </a:highlight>
              <a:latin typeface="Inconsolata"/>
              <a:ea typeface="Inconsolata"/>
              <a:cs typeface="Inconsolata"/>
              <a:sym typeface="Inconsolata"/>
            </a:endParaRPr>
          </a:p>
          <a:p>
            <a:pPr indent="0" lvl="0" marL="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Use the </a:t>
            </a:r>
            <a:r>
              <a:rPr b="1" lang="en" sz="1400">
                <a:solidFill>
                  <a:schemeClr val="accent3"/>
                </a:solidFill>
                <a:latin typeface="Inconsolata"/>
                <a:ea typeface="Inconsolata"/>
                <a:cs typeface="Inconsolata"/>
                <a:sym typeface="Inconsolata"/>
              </a:rPr>
              <a:t>finally</a:t>
            </a:r>
            <a:r>
              <a:rPr lang="en" sz="1400">
                <a:solidFill>
                  <a:schemeClr val="dk1"/>
                </a:solidFill>
              </a:rPr>
              <a:t> block to execute code that should run regardless of whether exceptions occurred.</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Alternatively, we could eliminate the </a:t>
            </a:r>
            <a:r>
              <a:rPr b="1" lang="en" sz="1400">
                <a:solidFill>
                  <a:schemeClr val="accent3"/>
                </a:solidFill>
                <a:latin typeface="Inconsolata"/>
                <a:ea typeface="Inconsolata"/>
                <a:cs typeface="Inconsolata"/>
                <a:sym typeface="Inconsolata"/>
              </a:rPr>
              <a:t>else</a:t>
            </a:r>
            <a:r>
              <a:rPr lang="en" sz="1400">
                <a:solidFill>
                  <a:schemeClr val="dk1"/>
                </a:solidFill>
              </a:rPr>
              <a:t> and </a:t>
            </a:r>
            <a:r>
              <a:rPr b="1" lang="en" sz="1400">
                <a:solidFill>
                  <a:schemeClr val="accent3"/>
                </a:solidFill>
                <a:latin typeface="Inconsolata"/>
                <a:ea typeface="Inconsolata"/>
                <a:cs typeface="Inconsolata"/>
                <a:sym typeface="Inconsolata"/>
              </a:rPr>
              <a:t>finally</a:t>
            </a:r>
            <a:r>
              <a:rPr lang="en" sz="1400">
                <a:solidFill>
                  <a:schemeClr val="dk1"/>
                </a:solidFill>
              </a:rPr>
              <a:t> blocks while maintaining the logic that we want.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We do this by moving the line that prints the answer back into the </a:t>
            </a:r>
            <a:r>
              <a:rPr b="1" lang="en" sz="1400">
                <a:solidFill>
                  <a:schemeClr val="accent3"/>
                </a:solidFill>
                <a:latin typeface="Inconsolata"/>
                <a:ea typeface="Inconsolata"/>
                <a:cs typeface="Inconsolata"/>
                <a:sym typeface="Inconsolata"/>
              </a:rPr>
              <a:t>try</a:t>
            </a:r>
            <a:r>
              <a:rPr lang="en" sz="1400">
                <a:solidFill>
                  <a:schemeClr val="dk1"/>
                </a:solidFill>
              </a:rPr>
              <a:t> block and the line that thanks the user completely outside of the </a:t>
            </a:r>
            <a:r>
              <a:rPr b="1" lang="en" sz="1400">
                <a:solidFill>
                  <a:schemeClr val="accent3"/>
                </a:solidFill>
                <a:latin typeface="Inconsolata"/>
                <a:ea typeface="Inconsolata"/>
                <a:cs typeface="Inconsolata"/>
                <a:sym typeface="Inconsolata"/>
              </a:rPr>
              <a:t>try</a:t>
            </a:r>
            <a:r>
              <a:rPr lang="en" sz="1400">
                <a:solidFill>
                  <a:schemeClr val="dk1"/>
                </a:solidFill>
              </a:rPr>
              <a:t> statement :</a:t>
            </a:r>
            <a:endParaRPr sz="1400">
              <a:solidFill>
                <a:schemeClr val="dk1"/>
              </a:solidFill>
            </a:endParaRPr>
          </a:p>
          <a:p>
            <a:pPr indent="0" lvl="0" marL="0" rtl="0" algn="l">
              <a:lnSpc>
                <a:spcPct val="115000"/>
              </a:lnSpc>
              <a:spcBef>
                <a:spcPts val="300"/>
              </a:spcBef>
              <a:spcAft>
                <a:spcPts val="0"/>
              </a:spcAft>
              <a:buNone/>
            </a:pPr>
            <a:r>
              <a:t/>
            </a:r>
            <a:endParaRPr sz="1400">
              <a:solidFill>
                <a:schemeClr val="dk1"/>
              </a:solidFill>
            </a:endParaRPr>
          </a:p>
          <a:p>
            <a:pPr indent="0" lvl="0" marL="45720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def compute(n1, n2):</a:t>
            </a:r>
            <a:endParaRPr b="1" sz="1400">
              <a:solidFill>
                <a:schemeClr val="accent3"/>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answer = n1 / n2</a:t>
            </a:r>
            <a:endParaRPr b="1" sz="1400">
              <a:solidFill>
                <a:schemeClr val="accent3"/>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return answer</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try:</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user_input_1 = input("Enter a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user_input_2 = input("Enter another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num1 = int(user_input_1)</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num2 = int(user_input_2)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answer = compute(num1, num2)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print(f"</a:t>
            </a:r>
            <a:r>
              <a:rPr b="1" lang="en" sz="1400">
                <a:solidFill>
                  <a:srgbClr val="2C768B"/>
                </a:solidFill>
                <a:highlight>
                  <a:srgbClr val="FFFF00"/>
                </a:highlight>
                <a:latin typeface="Inconsolata"/>
                <a:ea typeface="Inconsolata"/>
                <a:cs typeface="Inconsolata"/>
                <a:sym typeface="Inconsolata"/>
              </a:rPr>
              <a:t>{num1}</a:t>
            </a:r>
            <a:r>
              <a:rPr b="1" lang="en" sz="1400">
                <a:solidFill>
                  <a:srgbClr val="EA5B25"/>
                </a:solidFill>
                <a:highlight>
                  <a:srgbClr val="FFFF00"/>
                </a:highlight>
                <a:latin typeface="Inconsolata"/>
                <a:ea typeface="Inconsolata"/>
                <a:cs typeface="Inconsolata"/>
                <a:sym typeface="Inconsolata"/>
              </a:rPr>
              <a:t> / </a:t>
            </a:r>
            <a:r>
              <a:rPr b="1" lang="en" sz="1400">
                <a:solidFill>
                  <a:srgbClr val="2C768B"/>
                </a:solidFill>
                <a:highlight>
                  <a:srgbClr val="FFFF00"/>
                </a:highlight>
                <a:latin typeface="Inconsolata"/>
                <a:ea typeface="Inconsolata"/>
                <a:cs typeface="Inconsolata"/>
                <a:sym typeface="Inconsolata"/>
              </a:rPr>
              <a:t>{num2}</a:t>
            </a:r>
            <a:r>
              <a:rPr b="1" lang="en" sz="1400">
                <a:solidFill>
                  <a:srgbClr val="EA5B25"/>
                </a:solidFill>
                <a:highlight>
                  <a:srgbClr val="FFFF00"/>
                </a:highlight>
                <a:latin typeface="Inconsolata"/>
                <a:ea typeface="Inconsolata"/>
                <a:cs typeface="Inconsolata"/>
                <a:sym typeface="Inconsolata"/>
              </a:rPr>
              <a:t> = </a:t>
            </a:r>
            <a:r>
              <a:rPr b="1" lang="en" sz="1400">
                <a:solidFill>
                  <a:srgbClr val="2C768B"/>
                </a:solidFill>
                <a:highlight>
                  <a:srgbClr val="FFFF00"/>
                </a:highlight>
                <a:latin typeface="Inconsolata"/>
                <a:ea typeface="Inconsolata"/>
                <a:cs typeface="Inconsolata"/>
                <a:sym typeface="Inconsolata"/>
              </a:rPr>
              <a:t>{answer}</a:t>
            </a:r>
            <a:r>
              <a:rPr b="1" lang="en" sz="1400">
                <a:solidFill>
                  <a:srgbClr val="EA5B25"/>
                </a:solidFill>
                <a:highlight>
                  <a:srgbClr val="FFFF00"/>
                </a:highlight>
                <a:latin typeface="Inconsolata"/>
                <a:ea typeface="Inconsolata"/>
                <a:cs typeface="Inconsolata"/>
                <a:sym typeface="Inconsolata"/>
              </a:rPr>
              <a:t>")</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except ValueError: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print("Could not convert your input to proper numbers.")</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except ZeroDivisionError: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print("Cannot divide by zero. Try entering a non-zero number.")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highlight>
                  <a:srgbClr val="FFFF00"/>
                </a:highlight>
                <a:latin typeface="Inconsolata"/>
                <a:ea typeface="Inconsolata"/>
                <a:cs typeface="Inconsolata"/>
                <a:sym typeface="Inconsolata"/>
              </a:rPr>
              <a:t>print("Thanks for using my application!")</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t/>
            </a:r>
            <a:endParaRPr b="1" sz="1400">
              <a:solidFill>
                <a:srgbClr val="EA5B25"/>
              </a:solidFill>
              <a:latin typeface="Inconsolata"/>
              <a:ea typeface="Inconsolata"/>
              <a:cs typeface="Inconsolata"/>
              <a:sym typeface="Inconsolata"/>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This works for THIS small program, but may not work in other programs.</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For example, if opening a database failed in the </a:t>
            </a:r>
            <a:r>
              <a:rPr b="1" lang="en" sz="1400">
                <a:solidFill>
                  <a:schemeClr val="accent3"/>
                </a:solidFill>
                <a:latin typeface="Inconsolata"/>
                <a:ea typeface="Inconsolata"/>
                <a:cs typeface="Inconsolata"/>
                <a:sym typeface="Inconsolata"/>
              </a:rPr>
              <a:t>try</a:t>
            </a:r>
            <a:r>
              <a:rPr lang="en" sz="1400">
                <a:solidFill>
                  <a:schemeClr val="dk1"/>
                </a:solidFill>
              </a:rPr>
              <a:t> block, having code that closes the connection completely outside of the </a:t>
            </a:r>
            <a:r>
              <a:rPr b="1" lang="en" sz="1400">
                <a:solidFill>
                  <a:schemeClr val="accent3"/>
                </a:solidFill>
                <a:latin typeface="Inconsolata"/>
                <a:ea typeface="Inconsolata"/>
                <a:cs typeface="Inconsolata"/>
                <a:sym typeface="Inconsolata"/>
              </a:rPr>
              <a:t>try</a:t>
            </a:r>
            <a:r>
              <a:rPr lang="en" sz="1400">
                <a:solidFill>
                  <a:schemeClr val="dk1"/>
                </a:solidFill>
              </a:rPr>
              <a:t> statement could raise another exception.</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Plus, a database can’t really be closed if it was never opened in the first place.</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So these need to be taken case-by-case and the code needs to be written to address the problem correctly.</a:t>
            </a:r>
            <a:endParaRPr sz="1400">
              <a:solidFill>
                <a:schemeClr val="dk1"/>
              </a:solidFill>
            </a:endParaRPr>
          </a:p>
          <a:p>
            <a:pPr indent="0" lvl="0" marL="0" rtl="0" algn="l">
              <a:lnSpc>
                <a:spcPct val="115000"/>
              </a:lnSpc>
              <a:spcBef>
                <a:spcPts val="300"/>
              </a:spcBef>
              <a:spcAft>
                <a:spcPts val="0"/>
              </a:spcAft>
              <a:buClr>
                <a:schemeClr val="dk1"/>
              </a:buClr>
              <a:buSzPts val="1100"/>
              <a:buFont typeface="Arial"/>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t/>
            </a:r>
            <a:endParaRPr b="1" sz="1400">
              <a:solidFill>
                <a:srgbClr val="EA5B25"/>
              </a:solidFill>
              <a:latin typeface="Inconsolata"/>
              <a:ea typeface="Inconsolata"/>
              <a:cs typeface="Inconsolata"/>
              <a:sym typeface="Inconsolata"/>
            </a:endParaRPr>
          </a:p>
          <a:p>
            <a:pPr indent="0" lvl="0" marL="0" rtl="0" algn="l">
              <a:lnSpc>
                <a:spcPct val="100000"/>
              </a:lnSpc>
              <a:spcBef>
                <a:spcPts val="3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f6376aa885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2f6376aa885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T</a:t>
            </a:r>
            <a:r>
              <a:rPr lang="en" sz="1400">
                <a:solidFill>
                  <a:schemeClr val="dk1"/>
                </a:solidFill>
              </a:rPr>
              <a:t>he </a:t>
            </a:r>
            <a:r>
              <a:rPr b="1" lang="en" sz="1400">
                <a:solidFill>
                  <a:schemeClr val="accent3"/>
                </a:solidFill>
                <a:latin typeface="Inconsolata"/>
                <a:ea typeface="Inconsolata"/>
                <a:cs typeface="Inconsolata"/>
                <a:sym typeface="Inconsolata"/>
              </a:rPr>
              <a:t>try</a:t>
            </a:r>
            <a:r>
              <a:rPr lang="en" sz="1400">
                <a:solidFill>
                  <a:schemeClr val="dk1"/>
                </a:solidFill>
              </a:rPr>
              <a:t> block should only contain the code that could raise one or more exceptions.</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This means that you want to keep your </a:t>
            </a:r>
            <a:r>
              <a:rPr b="1" lang="en" sz="1400">
                <a:solidFill>
                  <a:schemeClr val="accent3"/>
                </a:solidFill>
                <a:latin typeface="Inconsolata"/>
                <a:ea typeface="Inconsolata"/>
                <a:cs typeface="Inconsolata"/>
                <a:sym typeface="Inconsolata"/>
              </a:rPr>
              <a:t>try</a:t>
            </a:r>
            <a:r>
              <a:rPr lang="en" sz="1400">
                <a:solidFill>
                  <a:schemeClr val="dk1"/>
                </a:solidFill>
              </a:rPr>
              <a:t> blocks as small as possible while still accomplishing their goal of catching exceptions.</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So far within the </a:t>
            </a:r>
            <a:r>
              <a:rPr b="1" lang="en" sz="1400">
                <a:solidFill>
                  <a:schemeClr val="accent3"/>
                </a:solidFill>
                <a:latin typeface="Inconsolata"/>
                <a:ea typeface="Inconsolata"/>
                <a:cs typeface="Inconsolata"/>
                <a:sym typeface="Inconsolata"/>
              </a:rPr>
              <a:t>try</a:t>
            </a:r>
            <a:r>
              <a:rPr lang="en" sz="1400">
                <a:solidFill>
                  <a:schemeClr val="dk1"/>
                </a:solidFill>
              </a:rPr>
              <a:t> block we have been getting user input, converting the input, performing a calculation and displaying the results.</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While this works, only the code the converts the input from string to integer and performs the calculation is what we need to protect.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We can move anything that will not generate an exception outside of the </a:t>
            </a:r>
            <a:r>
              <a:rPr b="1" lang="en" sz="1400">
                <a:solidFill>
                  <a:schemeClr val="accent3"/>
                </a:solidFill>
                <a:latin typeface="Inconsolata"/>
                <a:ea typeface="Inconsolata"/>
                <a:cs typeface="Inconsolata"/>
                <a:sym typeface="Inconsolata"/>
              </a:rPr>
              <a:t>try</a:t>
            </a:r>
            <a:r>
              <a:rPr lang="en" sz="1400">
                <a:solidFill>
                  <a:schemeClr val="dk1"/>
                </a:solidFill>
              </a:rPr>
              <a:t> block.</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Here is the paired down </a:t>
            </a:r>
            <a:r>
              <a:rPr b="1" lang="en" sz="1400">
                <a:solidFill>
                  <a:schemeClr val="accent3"/>
                </a:solidFill>
                <a:latin typeface="Inconsolata"/>
                <a:ea typeface="Inconsolata"/>
                <a:cs typeface="Inconsolata"/>
                <a:sym typeface="Inconsolata"/>
              </a:rPr>
              <a:t>try</a:t>
            </a:r>
            <a:r>
              <a:rPr lang="en" sz="1400">
                <a:solidFill>
                  <a:schemeClr val="dk1"/>
                </a:solidFill>
              </a:rPr>
              <a:t> block where we move the user input code above the </a:t>
            </a:r>
            <a:r>
              <a:rPr b="1" lang="en" sz="1400">
                <a:solidFill>
                  <a:schemeClr val="accent3"/>
                </a:solidFill>
                <a:latin typeface="Inconsolata"/>
                <a:ea typeface="Inconsolata"/>
                <a:cs typeface="Inconsolata"/>
                <a:sym typeface="Inconsolata"/>
              </a:rPr>
              <a:t>try</a:t>
            </a:r>
            <a:r>
              <a:rPr lang="en" sz="1400">
                <a:solidFill>
                  <a:schemeClr val="dk1"/>
                </a:solidFill>
              </a:rPr>
              <a:t> block:</a:t>
            </a:r>
            <a:endParaRPr sz="1400">
              <a:solidFill>
                <a:schemeClr val="dk1"/>
              </a:solidFill>
            </a:endParaRPr>
          </a:p>
          <a:p>
            <a:pPr indent="0" lvl="0" marL="0" rtl="0" algn="l">
              <a:lnSpc>
                <a:spcPct val="115000"/>
              </a:lnSpc>
              <a:spcBef>
                <a:spcPts val="300"/>
              </a:spcBef>
              <a:spcAft>
                <a:spcPts val="0"/>
              </a:spcAft>
              <a:buNone/>
            </a:pPr>
            <a:r>
              <a:t/>
            </a:r>
            <a:endParaRPr sz="1400">
              <a:solidFill>
                <a:schemeClr val="dk1"/>
              </a:solidFill>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def compute(n1, n2):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answer = n1 / n2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return answer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highlight>
                  <a:srgbClr val="FFFF00"/>
                </a:highlight>
                <a:latin typeface="Inconsolata"/>
                <a:ea typeface="Inconsolata"/>
                <a:cs typeface="Inconsolata"/>
                <a:sym typeface="Inconsolata"/>
              </a:rPr>
              <a:t>user_input_1 = input("Enter a number: ")</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highlight>
                  <a:srgbClr val="FFFF00"/>
                </a:highlight>
                <a:latin typeface="Inconsolata"/>
                <a:ea typeface="Inconsolata"/>
                <a:cs typeface="Inconsolata"/>
                <a:sym typeface="Inconsolata"/>
              </a:rPr>
              <a:t>user_input_2 = input("Enter another number: ")</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try:</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num1 = int(user_input_1)</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num2 = int(user_input_2)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answer = compute(num1, num2)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except ValueError: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print(f"Could not convert </a:t>
            </a:r>
            <a:r>
              <a:rPr b="1" lang="en" sz="1400">
                <a:solidFill>
                  <a:srgbClr val="2C768B"/>
                </a:solidFill>
                <a:highlight>
                  <a:srgbClr val="FFFF00"/>
                </a:highlight>
                <a:latin typeface="Inconsolata"/>
                <a:ea typeface="Inconsolata"/>
                <a:cs typeface="Inconsolata"/>
                <a:sym typeface="Inconsolata"/>
              </a:rPr>
              <a:t>{user_input_1}</a:t>
            </a:r>
            <a:r>
              <a:rPr b="1" lang="en" sz="1400">
                <a:solidFill>
                  <a:srgbClr val="EA5B25"/>
                </a:solidFill>
                <a:highlight>
                  <a:srgbClr val="FFFF00"/>
                </a:highlight>
                <a:latin typeface="Inconsolata"/>
                <a:ea typeface="Inconsolata"/>
                <a:cs typeface="Inconsolata"/>
                <a:sym typeface="Inconsolata"/>
              </a:rPr>
              <a:t> or </a:t>
            </a:r>
            <a:r>
              <a:rPr b="1" lang="en" sz="1400">
                <a:solidFill>
                  <a:srgbClr val="2C768B"/>
                </a:solidFill>
                <a:highlight>
                  <a:srgbClr val="FFFF00"/>
                </a:highlight>
                <a:latin typeface="Inconsolata"/>
                <a:ea typeface="Inconsolata"/>
                <a:cs typeface="Inconsolata"/>
                <a:sym typeface="Inconsolata"/>
              </a:rPr>
              <a:t>{user_input_2}</a:t>
            </a:r>
            <a:r>
              <a:rPr b="1" lang="en" sz="1400">
                <a:solidFill>
                  <a:srgbClr val="EA5B25"/>
                </a:solidFill>
                <a:highlight>
                  <a:srgbClr val="FFFF00"/>
                </a:highlight>
                <a:latin typeface="Inconsolata"/>
                <a:ea typeface="Inconsolata"/>
                <a:cs typeface="Inconsolata"/>
                <a:sym typeface="Inconsolata"/>
              </a:rPr>
              <a:t> to proper numbers.")</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except ZeroDivisionError: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print(f"Cannot divide by </a:t>
            </a:r>
            <a:r>
              <a:rPr b="1" lang="en" sz="1400">
                <a:solidFill>
                  <a:srgbClr val="2C768B"/>
                </a:solidFill>
                <a:highlight>
                  <a:srgbClr val="FFFF00"/>
                </a:highlight>
                <a:latin typeface="Inconsolata"/>
                <a:ea typeface="Inconsolata"/>
                <a:cs typeface="Inconsolata"/>
                <a:sym typeface="Inconsolata"/>
              </a:rPr>
              <a:t>{user_input_2}</a:t>
            </a:r>
            <a:r>
              <a:rPr b="1" lang="en" sz="1400">
                <a:solidFill>
                  <a:srgbClr val="EA5B25"/>
                </a:solidFill>
                <a:highlight>
                  <a:srgbClr val="FFFF00"/>
                </a:highlight>
                <a:latin typeface="Inconsolata"/>
                <a:ea typeface="Inconsolata"/>
                <a:cs typeface="Inconsolata"/>
                <a:sym typeface="Inconsolata"/>
              </a:rPr>
              <a:t>. Please enter a non-zero number for the second number.")</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else:</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print(f"</a:t>
            </a:r>
            <a:r>
              <a:rPr b="1" lang="en" sz="1400">
                <a:solidFill>
                  <a:srgbClr val="2C768B"/>
                </a:solidFill>
                <a:latin typeface="Inconsolata"/>
                <a:ea typeface="Inconsolata"/>
                <a:cs typeface="Inconsolata"/>
                <a:sym typeface="Inconsolata"/>
              </a:rPr>
              <a:t>{num1}</a:t>
            </a:r>
            <a:r>
              <a:rPr b="1" lang="en" sz="1400">
                <a:solidFill>
                  <a:srgbClr val="EA5B25"/>
                </a:solidFill>
                <a:latin typeface="Inconsolata"/>
                <a:ea typeface="Inconsolata"/>
                <a:cs typeface="Inconsolata"/>
                <a:sym typeface="Inconsolata"/>
              </a:rPr>
              <a:t> / </a:t>
            </a:r>
            <a:r>
              <a:rPr b="1" lang="en" sz="1400">
                <a:solidFill>
                  <a:srgbClr val="2C768B"/>
                </a:solidFill>
                <a:latin typeface="Inconsolata"/>
                <a:ea typeface="Inconsolata"/>
                <a:cs typeface="Inconsolata"/>
                <a:sym typeface="Inconsolata"/>
              </a:rPr>
              <a:t>{num2}</a:t>
            </a:r>
            <a:r>
              <a:rPr b="1" lang="en" sz="1400">
                <a:solidFill>
                  <a:srgbClr val="EA5B25"/>
                </a:solidFill>
                <a:latin typeface="Inconsolata"/>
                <a:ea typeface="Inconsolata"/>
                <a:cs typeface="Inconsolata"/>
                <a:sym typeface="Inconsolata"/>
              </a:rPr>
              <a:t> = </a:t>
            </a:r>
            <a:r>
              <a:rPr b="1" lang="en" sz="1400">
                <a:solidFill>
                  <a:srgbClr val="2C768B"/>
                </a:solidFill>
                <a:latin typeface="Inconsolata"/>
                <a:ea typeface="Inconsolata"/>
                <a:cs typeface="Inconsolata"/>
                <a:sym typeface="Inconsolata"/>
              </a:rPr>
              <a:t>{answer}</a:t>
            </a:r>
            <a:r>
              <a:rPr b="1" lang="en" sz="1400">
                <a:solidFill>
                  <a:srgbClr val="EA5B25"/>
                </a:solidFill>
                <a:latin typeface="Inconsolata"/>
                <a:ea typeface="Inconsolata"/>
                <a:cs typeface="Inconsolata"/>
                <a:sym typeface="Inconsolata"/>
              </a:rPr>
              <a:t>")</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finally:</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print("Thanks for using my application!")</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t/>
            </a:r>
            <a:endParaRPr b="1" sz="1400">
              <a:solidFill>
                <a:srgbClr val="EA5B25"/>
              </a:solidFill>
              <a:latin typeface="Inconsolata"/>
              <a:ea typeface="Inconsolata"/>
              <a:cs typeface="Inconsolata"/>
              <a:sym typeface="Inconsolata"/>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We can be confident that an exception will not occur when getting the input from the user. The user can enter in anything they want and we will get it as strings.</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Another nice thing about doing this is that the variables </a:t>
            </a:r>
            <a:r>
              <a:rPr b="1" lang="en" sz="1400">
                <a:solidFill>
                  <a:srgbClr val="EA5B25"/>
                </a:solidFill>
                <a:latin typeface="Inconsolata"/>
                <a:ea typeface="Inconsolata"/>
                <a:cs typeface="Inconsolata"/>
                <a:sym typeface="Inconsolata"/>
              </a:rPr>
              <a:t>user_input_1</a:t>
            </a:r>
            <a:r>
              <a:rPr lang="en" sz="1400">
                <a:solidFill>
                  <a:schemeClr val="dk1"/>
                </a:solidFill>
              </a:rPr>
              <a:t> and </a:t>
            </a:r>
            <a:r>
              <a:rPr b="1" lang="en" sz="1400">
                <a:solidFill>
                  <a:srgbClr val="EA5B25"/>
                </a:solidFill>
                <a:latin typeface="Inconsolata"/>
                <a:ea typeface="Inconsolata"/>
                <a:cs typeface="Inconsolata"/>
                <a:sym typeface="Inconsolata"/>
              </a:rPr>
              <a:t>user_input_2</a:t>
            </a:r>
            <a:r>
              <a:rPr lang="en" sz="1400">
                <a:solidFill>
                  <a:schemeClr val="dk1"/>
                </a:solidFill>
              </a:rPr>
              <a:t> are now available to us in the </a:t>
            </a:r>
            <a:r>
              <a:rPr b="1" lang="en" sz="1400">
                <a:solidFill>
                  <a:srgbClr val="EA5B25"/>
                </a:solidFill>
                <a:latin typeface="Inconsolata"/>
                <a:ea typeface="Inconsolata"/>
                <a:cs typeface="Inconsolata"/>
                <a:sym typeface="Inconsolata"/>
              </a:rPr>
              <a:t>except</a:t>
            </a:r>
            <a:r>
              <a:rPr lang="en" sz="1400">
                <a:solidFill>
                  <a:schemeClr val="dk1"/>
                </a:solidFill>
              </a:rPr>
              <a:t> blocks. This allows us to give the user more context as to what went wrong.</a:t>
            </a:r>
            <a:endParaRPr sz="1400">
              <a:solidFill>
                <a:schemeClr val="dk1"/>
              </a:solidFill>
            </a:endParaRPr>
          </a:p>
          <a:p>
            <a:pPr indent="0" lvl="0" marL="0" rtl="0" algn="l">
              <a:lnSpc>
                <a:spcPct val="100000"/>
              </a:lnSpc>
              <a:spcBef>
                <a:spcPts val="30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42d44b83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342d44b83b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If you aren’t sure as to which errors might occur in your code, you can include a “catch-all” exception handler like the following</a:t>
            </a:r>
            <a:r>
              <a:rPr lang="en" sz="1400">
                <a:solidFill>
                  <a:schemeClr val="dk1"/>
                </a:solidFill>
              </a:rPr>
              <a:t>:</a:t>
            </a:r>
            <a:endParaRPr sz="1400">
              <a:solidFill>
                <a:schemeClr val="dk1"/>
              </a:solidFill>
            </a:endParaRPr>
          </a:p>
          <a:p>
            <a:pPr indent="0" lvl="0" marL="0" rtl="0" algn="l">
              <a:lnSpc>
                <a:spcPct val="115000"/>
              </a:lnSpc>
              <a:spcBef>
                <a:spcPts val="300"/>
              </a:spcBef>
              <a:spcAft>
                <a:spcPts val="0"/>
              </a:spcAft>
              <a:buNone/>
            </a:pPr>
            <a:r>
              <a:t/>
            </a:r>
            <a:endParaRPr sz="1400">
              <a:solidFill>
                <a:schemeClr val="dk1"/>
              </a:solidFill>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def compute(n1, n2):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answer = n1 / n2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return answer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user_input_1 = input("Enter a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user_input_2 = input("Enter another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highlight>
                  <a:srgbClr val="FFFF00"/>
                </a:highlight>
                <a:latin typeface="Inconsolata"/>
                <a:ea typeface="Inconsolata"/>
                <a:cs typeface="Inconsolata"/>
                <a:sym typeface="Inconsolata"/>
              </a:rPr>
              <a:t>numbers = []</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try:</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t>
            </a:r>
            <a:r>
              <a:rPr b="1" lang="en" sz="1400">
                <a:solidFill>
                  <a:srgbClr val="999999"/>
                </a:solidFill>
                <a:highlight>
                  <a:srgbClr val="FFFF00"/>
                </a:highlight>
                <a:latin typeface="Inconsolata"/>
                <a:ea typeface="Inconsolata"/>
                <a:cs typeface="Inconsolata"/>
                <a:sym typeface="Inconsolata"/>
              </a:rPr>
              <a:t>#num1 = int(user_input_1)</a:t>
            </a:r>
            <a:endParaRPr b="1" sz="1400">
              <a:solidFill>
                <a:srgbClr val="999999"/>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t>
            </a:r>
            <a:r>
              <a:rPr b="1" lang="en" sz="1400">
                <a:solidFill>
                  <a:srgbClr val="999999"/>
                </a:solidFill>
                <a:highlight>
                  <a:srgbClr val="FFFF00"/>
                </a:highlight>
                <a:latin typeface="Inconsolata"/>
                <a:ea typeface="Inconsolata"/>
                <a:cs typeface="Inconsolata"/>
                <a:sym typeface="Inconsolata"/>
              </a:rPr>
              <a:t>#num2 = int(user_input_2)</a:t>
            </a:r>
            <a:endParaRPr b="1" sz="1400">
              <a:solidFill>
                <a:srgbClr val="999999"/>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numbers.append(int(user_input_1))</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numbers.append(int(user_input_2))</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t>
            </a:r>
            <a:r>
              <a:rPr b="1" lang="en" sz="1400">
                <a:solidFill>
                  <a:srgbClr val="999999"/>
                </a:solidFill>
                <a:highlight>
                  <a:srgbClr val="FFFF00"/>
                </a:highlight>
                <a:latin typeface="Inconsolata"/>
                <a:ea typeface="Inconsolata"/>
                <a:cs typeface="Inconsolata"/>
                <a:sym typeface="Inconsolata"/>
              </a:rPr>
              <a:t>#answer = compute(num1, num2)</a:t>
            </a:r>
            <a:endParaRPr b="1" sz="1400">
              <a:solidFill>
                <a:srgbClr val="999999"/>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answer = compute(numbers[1], numbers[2])</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except ValueError: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print(f"Could not convert </a:t>
            </a:r>
            <a:r>
              <a:rPr b="1" lang="en" sz="1400">
                <a:solidFill>
                  <a:srgbClr val="2C768B"/>
                </a:solidFill>
                <a:latin typeface="Inconsolata"/>
                <a:ea typeface="Inconsolata"/>
                <a:cs typeface="Inconsolata"/>
                <a:sym typeface="Inconsolata"/>
              </a:rPr>
              <a:t>{user_input_1}</a:t>
            </a:r>
            <a:r>
              <a:rPr b="1" lang="en" sz="1400">
                <a:solidFill>
                  <a:srgbClr val="EA5B25"/>
                </a:solidFill>
                <a:latin typeface="Inconsolata"/>
                <a:ea typeface="Inconsolata"/>
                <a:cs typeface="Inconsolata"/>
                <a:sym typeface="Inconsolata"/>
              </a:rPr>
              <a:t> or </a:t>
            </a:r>
            <a:r>
              <a:rPr b="1" lang="en" sz="1400">
                <a:solidFill>
                  <a:srgbClr val="2C768B"/>
                </a:solidFill>
                <a:latin typeface="Inconsolata"/>
                <a:ea typeface="Inconsolata"/>
                <a:cs typeface="Inconsolata"/>
                <a:sym typeface="Inconsolata"/>
              </a:rPr>
              <a:t>{user_input_2}</a:t>
            </a:r>
            <a:r>
              <a:rPr b="1" lang="en" sz="1400">
                <a:solidFill>
                  <a:srgbClr val="EA5B25"/>
                </a:solidFill>
                <a:latin typeface="Inconsolata"/>
                <a:ea typeface="Inconsolata"/>
                <a:cs typeface="Inconsolata"/>
                <a:sym typeface="Inconsolata"/>
              </a:rPr>
              <a:t> to proper numbers.")</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except ZeroDivisionError: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print(f"Cannot divide by </a:t>
            </a:r>
            <a:r>
              <a:rPr b="1" lang="en" sz="1400">
                <a:solidFill>
                  <a:srgbClr val="2C768B"/>
                </a:solidFill>
                <a:latin typeface="Inconsolata"/>
                <a:ea typeface="Inconsolata"/>
                <a:cs typeface="Inconsolata"/>
                <a:sym typeface="Inconsolata"/>
              </a:rPr>
              <a:t>{user_input_2}</a:t>
            </a:r>
            <a:r>
              <a:rPr b="1" lang="en" sz="1400">
                <a:solidFill>
                  <a:srgbClr val="EA5B25"/>
                </a:solidFill>
                <a:latin typeface="Inconsolata"/>
                <a:ea typeface="Inconsolata"/>
                <a:cs typeface="Inconsolata"/>
                <a:sym typeface="Inconsolata"/>
              </a:rPr>
              <a:t>. Try entering in a non-zero number.")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except Exception as e:</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print(f"The following error occurred: </a:t>
            </a:r>
            <a:r>
              <a:rPr b="1" lang="en" sz="1400">
                <a:solidFill>
                  <a:srgbClr val="2C768B"/>
                </a:solidFill>
                <a:latin typeface="Inconsolata"/>
                <a:ea typeface="Inconsolata"/>
                <a:cs typeface="Inconsolata"/>
                <a:sym typeface="Inconsolata"/>
              </a:rPr>
              <a:t>{e}</a:t>
            </a:r>
            <a:r>
              <a:rPr b="1" lang="en" sz="1400">
                <a:solidFill>
                  <a:srgbClr val="EA5B25"/>
                </a:solidFill>
                <a:latin typeface="Inconsolata"/>
                <a:ea typeface="Inconsolata"/>
                <a:cs typeface="Inconsolata"/>
                <a:sym typeface="Inconsolata"/>
              </a:rPr>
              <a:t>.")</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else:</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print(f"</a:t>
            </a:r>
            <a:r>
              <a:rPr b="1" lang="en" sz="1400">
                <a:solidFill>
                  <a:srgbClr val="2C768B"/>
                </a:solidFill>
                <a:highlight>
                  <a:srgbClr val="FFFF00"/>
                </a:highlight>
                <a:latin typeface="Inconsolata"/>
                <a:ea typeface="Inconsolata"/>
                <a:cs typeface="Inconsolata"/>
                <a:sym typeface="Inconsolata"/>
              </a:rPr>
              <a:t>{numbers[0]}</a:t>
            </a:r>
            <a:r>
              <a:rPr b="1" lang="en" sz="1400">
                <a:solidFill>
                  <a:srgbClr val="EA5B25"/>
                </a:solidFill>
                <a:highlight>
                  <a:srgbClr val="FFFF00"/>
                </a:highlight>
                <a:latin typeface="Inconsolata"/>
                <a:ea typeface="Inconsolata"/>
                <a:cs typeface="Inconsolata"/>
                <a:sym typeface="Inconsolata"/>
              </a:rPr>
              <a:t> / </a:t>
            </a:r>
            <a:r>
              <a:rPr b="1" lang="en" sz="1400">
                <a:solidFill>
                  <a:srgbClr val="2C768B"/>
                </a:solidFill>
                <a:highlight>
                  <a:srgbClr val="FFFF00"/>
                </a:highlight>
                <a:latin typeface="Inconsolata"/>
                <a:ea typeface="Inconsolata"/>
                <a:cs typeface="Inconsolata"/>
                <a:sym typeface="Inconsolata"/>
              </a:rPr>
              <a:t>{numbers[1]}</a:t>
            </a:r>
            <a:r>
              <a:rPr b="1" lang="en" sz="1400">
                <a:solidFill>
                  <a:srgbClr val="EA5B25"/>
                </a:solidFill>
                <a:highlight>
                  <a:srgbClr val="FFFF00"/>
                </a:highlight>
                <a:latin typeface="Inconsolata"/>
                <a:ea typeface="Inconsolata"/>
                <a:cs typeface="Inconsolata"/>
                <a:sym typeface="Inconsolata"/>
              </a:rPr>
              <a:t> = </a:t>
            </a:r>
            <a:r>
              <a:rPr b="1" lang="en" sz="1400">
                <a:solidFill>
                  <a:srgbClr val="2C768B"/>
                </a:solidFill>
                <a:highlight>
                  <a:srgbClr val="FFFF00"/>
                </a:highlight>
                <a:latin typeface="Inconsolata"/>
                <a:ea typeface="Inconsolata"/>
                <a:cs typeface="Inconsolata"/>
                <a:sym typeface="Inconsolata"/>
              </a:rPr>
              <a:t>{answer}</a:t>
            </a:r>
            <a:r>
              <a:rPr b="1" lang="en" sz="1400">
                <a:solidFill>
                  <a:srgbClr val="EA5B25"/>
                </a:solidFill>
                <a:highlight>
                  <a:srgbClr val="FFFF00"/>
                </a:highlight>
                <a:latin typeface="Inconsolata"/>
                <a:ea typeface="Inconsolata"/>
                <a:cs typeface="Inconsolata"/>
                <a:sym typeface="Inconsolata"/>
              </a:rPr>
              <a:t>")</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finally:</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print(f"Thanks for using my application!")</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t/>
            </a:r>
            <a:endParaRPr b="1" sz="1400">
              <a:solidFill>
                <a:srgbClr val="EA5B25"/>
              </a:solidFill>
              <a:latin typeface="Inconsolata"/>
              <a:ea typeface="Inconsolata"/>
              <a:cs typeface="Inconsolata"/>
              <a:sym typeface="Inconsolata"/>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handler includes </a:t>
            </a:r>
            <a:r>
              <a:rPr b="1" lang="en" sz="1400">
                <a:solidFill>
                  <a:srgbClr val="EA5B25"/>
                </a:solidFill>
                <a:latin typeface="Inconsolata"/>
                <a:ea typeface="Inconsolata"/>
                <a:cs typeface="Inconsolata"/>
                <a:sym typeface="Inconsolata"/>
              </a:rPr>
              <a:t>as e</a:t>
            </a:r>
            <a:r>
              <a:rPr lang="en" sz="1400">
                <a:solidFill>
                  <a:schemeClr val="dk1"/>
                </a:solidFill>
              </a:rPr>
              <a:t> because we want to access the actual error that occurred and possibly show it to the user, which we do in the </a:t>
            </a:r>
            <a:r>
              <a:rPr b="1" lang="en" sz="1400">
                <a:solidFill>
                  <a:srgbClr val="EA5B25"/>
                </a:solidFill>
                <a:latin typeface="Consolas"/>
                <a:ea typeface="Consolas"/>
                <a:cs typeface="Consolas"/>
                <a:sym typeface="Consolas"/>
              </a:rPr>
              <a:t>print()</a:t>
            </a:r>
            <a:r>
              <a:rPr lang="en" sz="1400">
                <a:solidFill>
                  <a:schemeClr val="dk1"/>
                </a:solidFill>
              </a:rPr>
              <a:t> statement.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user will only see the </a:t>
            </a:r>
            <a:r>
              <a:rPr lang="en" sz="1400">
                <a:solidFill>
                  <a:schemeClr val="dk1"/>
                </a:solidFill>
              </a:rPr>
              <a:t>error, they will not see the traceback.</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Some of the Python errors are a bit cryptic and may not help the user solve the problem, so displaying them to the user may cause more confusion.</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It’s important that this “catch all” handler is the LAST handler in the list of </a:t>
            </a:r>
            <a:r>
              <a:rPr b="1" lang="en" sz="1400">
                <a:solidFill>
                  <a:srgbClr val="EA5B25"/>
                </a:solidFill>
                <a:latin typeface="Inconsolata"/>
                <a:ea typeface="Inconsolata"/>
                <a:cs typeface="Inconsolata"/>
                <a:sym typeface="Inconsolata"/>
              </a:rPr>
              <a:t>except</a:t>
            </a:r>
            <a:r>
              <a:rPr lang="en" sz="1400">
                <a:solidFill>
                  <a:schemeClr val="dk1"/>
                </a:solidFill>
              </a:rPr>
              <a:t> blocks that you code.</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If we uncomment the previous two </a:t>
            </a:r>
            <a:r>
              <a:rPr b="1" lang="en" sz="1400">
                <a:solidFill>
                  <a:srgbClr val="EA5B25"/>
                </a:solidFill>
                <a:latin typeface="Inconsolata"/>
                <a:ea typeface="Inconsolata"/>
                <a:cs typeface="Inconsolata"/>
                <a:sym typeface="Inconsolata"/>
              </a:rPr>
              <a:t>except</a:t>
            </a:r>
            <a:r>
              <a:rPr lang="en" sz="1400">
                <a:solidFill>
                  <a:schemeClr val="dk1"/>
                </a:solidFill>
              </a:rPr>
              <a:t> blocks and then move the “catch all” handler to be the first in the list, it will handle all the exceptions that will occur, including </a:t>
            </a:r>
            <a:r>
              <a:rPr b="1" lang="en" sz="1400">
                <a:solidFill>
                  <a:srgbClr val="EA5B25"/>
                </a:solidFill>
                <a:latin typeface="Inconsolata"/>
                <a:ea typeface="Inconsolata"/>
                <a:cs typeface="Inconsolata"/>
                <a:sym typeface="Inconsolata"/>
              </a:rPr>
              <a:t>ValueError</a:t>
            </a:r>
            <a:r>
              <a:rPr lang="en" sz="1400">
                <a:solidFill>
                  <a:schemeClr val="dk1"/>
                </a:solidFill>
              </a:rPr>
              <a:t> and </a:t>
            </a:r>
            <a:r>
              <a:rPr b="1" lang="en" sz="1400">
                <a:solidFill>
                  <a:srgbClr val="EA5B25"/>
                </a:solidFill>
                <a:latin typeface="Inconsolata"/>
                <a:ea typeface="Inconsolata"/>
                <a:cs typeface="Inconsolata"/>
                <a:sym typeface="Inconsolata"/>
              </a:rPr>
              <a:t>ZeroDivisionError</a:t>
            </a:r>
            <a:r>
              <a:rPr lang="en" sz="1400">
                <a:solidFill>
                  <a:schemeClr val="dk1"/>
                </a:solidFill>
              </a:rPr>
              <a:t>. The other two </a:t>
            </a:r>
            <a:r>
              <a:rPr b="1" lang="en" sz="1400">
                <a:solidFill>
                  <a:srgbClr val="EA5B25"/>
                </a:solidFill>
                <a:latin typeface="Inconsolata"/>
                <a:ea typeface="Inconsolata"/>
                <a:cs typeface="Inconsolata"/>
                <a:sym typeface="Inconsolata"/>
              </a:rPr>
              <a:t>except</a:t>
            </a:r>
            <a:r>
              <a:rPr lang="en" sz="1400">
                <a:solidFill>
                  <a:schemeClr val="dk1"/>
                </a:solidFill>
              </a:rPr>
              <a:t> blocks will never be used.</a:t>
            </a:r>
            <a:endParaRPr sz="1400">
              <a:solidFill>
                <a:schemeClr val="dk1"/>
              </a:solidFill>
            </a:endParaRPr>
          </a:p>
          <a:p>
            <a:pPr indent="0" lvl="0" marL="0" rtl="0" algn="l">
              <a:lnSpc>
                <a:spcPct val="100000"/>
              </a:lnSpc>
              <a:spcBef>
                <a:spcPts val="30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f6376aa88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2f6376aa885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f6376aa885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2f6376aa885_0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SzPts val="1400"/>
              <a:buChar char="●"/>
            </a:pPr>
            <a:r>
              <a:rPr lang="en" sz="1400"/>
              <a:t>We can combine </a:t>
            </a:r>
            <a:r>
              <a:rPr b="1" lang="en" sz="1400">
                <a:solidFill>
                  <a:srgbClr val="EA5B25"/>
                </a:solidFill>
                <a:latin typeface="Inconsolata"/>
                <a:ea typeface="Inconsolata"/>
                <a:cs typeface="Inconsolata"/>
                <a:sym typeface="Inconsolata"/>
              </a:rPr>
              <a:t>except</a:t>
            </a:r>
            <a:r>
              <a:rPr lang="en" sz="1400"/>
              <a:t> blocks if the response we want to provide or the code we want to execute is the same for different types of exceptions.</a:t>
            </a:r>
            <a:endParaRPr sz="1400"/>
          </a:p>
          <a:p>
            <a:pPr indent="-317500" lvl="0" marL="457200" rtl="0" algn="l">
              <a:lnSpc>
                <a:spcPct val="115000"/>
              </a:lnSpc>
              <a:spcBef>
                <a:spcPts val="300"/>
              </a:spcBef>
              <a:spcAft>
                <a:spcPts val="0"/>
              </a:spcAft>
              <a:buSzPts val="1400"/>
              <a:buChar char="●"/>
            </a:pPr>
            <a:r>
              <a:rPr lang="en" sz="1400"/>
              <a:t>For example, we could combine the </a:t>
            </a:r>
            <a:r>
              <a:rPr b="1" lang="en" sz="1400">
                <a:solidFill>
                  <a:srgbClr val="EA5B25"/>
                </a:solidFill>
                <a:latin typeface="Inconsolata"/>
                <a:ea typeface="Inconsolata"/>
                <a:cs typeface="Inconsolata"/>
                <a:sym typeface="Inconsolata"/>
              </a:rPr>
              <a:t>ValueError</a:t>
            </a:r>
            <a:r>
              <a:rPr lang="en" sz="1400"/>
              <a:t> and </a:t>
            </a:r>
            <a:r>
              <a:rPr b="1" lang="en" sz="1400">
                <a:solidFill>
                  <a:srgbClr val="EA5B25"/>
                </a:solidFill>
                <a:latin typeface="Inconsolata"/>
                <a:ea typeface="Inconsolata"/>
                <a:cs typeface="Inconsolata"/>
                <a:sym typeface="Inconsolata"/>
              </a:rPr>
              <a:t>ZeroDivisionError</a:t>
            </a:r>
            <a:r>
              <a:rPr lang="en" sz="1400"/>
              <a:t> into a single </a:t>
            </a:r>
            <a:r>
              <a:rPr b="1" lang="en" sz="1400">
                <a:solidFill>
                  <a:srgbClr val="EA5B25"/>
                </a:solidFill>
                <a:latin typeface="Inconsolata"/>
                <a:ea typeface="Inconsolata"/>
                <a:cs typeface="Inconsolata"/>
                <a:sym typeface="Inconsolata"/>
              </a:rPr>
              <a:t>except</a:t>
            </a:r>
            <a:r>
              <a:rPr lang="en" sz="1400"/>
              <a:t> block:</a:t>
            </a:r>
            <a:endParaRPr sz="1400"/>
          </a:p>
          <a:p>
            <a:pPr indent="0" lvl="0" marL="0" rtl="0" algn="l">
              <a:lnSpc>
                <a:spcPct val="115000"/>
              </a:lnSpc>
              <a:spcBef>
                <a:spcPts val="300"/>
              </a:spcBef>
              <a:spcAft>
                <a:spcPts val="0"/>
              </a:spcAft>
              <a:buNone/>
            </a:pPr>
            <a:r>
              <a:t/>
            </a:r>
            <a:endParaRPr sz="1400"/>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def compute(n1, n2):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answer = n1 / n2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return answer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user_input_1 = input("Enter a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user_input_2 = input("Enter another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try:</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num1 = int(user_input_1)</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num2 = int(user_input_2)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answer = compute(num1, num2)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highlight>
                  <a:srgbClr val="FFFF00"/>
                </a:highlight>
                <a:latin typeface="Inconsolata"/>
                <a:ea typeface="Inconsolata"/>
                <a:cs typeface="Inconsolata"/>
                <a:sym typeface="Inconsolata"/>
              </a:rPr>
              <a:t>except (ValueError, ZeroDivisionError)</a:t>
            </a:r>
            <a:r>
              <a:rPr b="1" lang="en" sz="1400">
                <a:solidFill>
                  <a:srgbClr val="EA5B25"/>
                </a:solidFill>
                <a:latin typeface="Inconsolata"/>
                <a:ea typeface="Inconsolata"/>
                <a:cs typeface="Inconsolata"/>
                <a:sym typeface="Inconsolata"/>
              </a:rPr>
              <a:t>:</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print(f"You entered </a:t>
            </a:r>
            <a:r>
              <a:rPr b="1" lang="en" sz="1400">
                <a:solidFill>
                  <a:srgbClr val="2C768B"/>
                </a:solidFill>
                <a:highlight>
                  <a:srgbClr val="FFFF00"/>
                </a:highlight>
                <a:latin typeface="Inconsolata"/>
                <a:ea typeface="Inconsolata"/>
                <a:cs typeface="Inconsolata"/>
                <a:sym typeface="Inconsolata"/>
              </a:rPr>
              <a:t>{user_input_1}</a:t>
            </a:r>
            <a:r>
              <a:rPr b="1" lang="en" sz="1400">
                <a:solidFill>
                  <a:srgbClr val="EA5B25"/>
                </a:solidFill>
                <a:highlight>
                  <a:srgbClr val="FFFF00"/>
                </a:highlight>
                <a:latin typeface="Inconsolata"/>
                <a:ea typeface="Inconsolata"/>
                <a:cs typeface="Inconsolata"/>
                <a:sym typeface="Inconsolata"/>
              </a:rPr>
              <a:t> and </a:t>
            </a:r>
            <a:r>
              <a:rPr b="1" lang="en" sz="1400">
                <a:solidFill>
                  <a:srgbClr val="2C768B"/>
                </a:solidFill>
                <a:highlight>
                  <a:srgbClr val="FFFF00"/>
                </a:highlight>
                <a:latin typeface="Inconsolata"/>
                <a:ea typeface="Inconsolata"/>
                <a:cs typeface="Inconsolata"/>
                <a:sym typeface="Inconsolata"/>
              </a:rPr>
              <a:t>{user_input_2}</a:t>
            </a:r>
            <a:r>
              <a:rPr b="1" lang="en" sz="1400">
                <a:solidFill>
                  <a:srgbClr val="EA5B25"/>
                </a:solidFill>
                <a:highlight>
                  <a:srgbClr val="FFFF00"/>
                </a:highlight>
                <a:latin typeface="Inconsolata"/>
                <a:ea typeface="Inconsolata"/>
                <a:cs typeface="Inconsolata"/>
                <a:sym typeface="Inconsolata"/>
              </a:rPr>
              <a:t>. The data is bad. Try again.")</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except Exception as e:</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print(f"The following error occurred: </a:t>
            </a:r>
            <a:r>
              <a:rPr b="1" lang="en" sz="1400">
                <a:solidFill>
                  <a:srgbClr val="2C768B"/>
                </a:solidFill>
                <a:latin typeface="Inconsolata"/>
                <a:ea typeface="Inconsolata"/>
                <a:cs typeface="Inconsolata"/>
                <a:sym typeface="Inconsolata"/>
              </a:rPr>
              <a:t>{e}</a:t>
            </a:r>
            <a:r>
              <a:rPr b="1" lang="en" sz="1400">
                <a:solidFill>
                  <a:srgbClr val="EA5B25"/>
                </a:solidFill>
                <a:latin typeface="Inconsolata"/>
                <a:ea typeface="Inconsolata"/>
                <a:cs typeface="Inconsolata"/>
                <a:sym typeface="Inconsolata"/>
              </a:rPr>
              <a:t>.")</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else:</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t>
            </a:r>
            <a:r>
              <a:rPr b="1" lang="en" sz="1400">
                <a:solidFill>
                  <a:srgbClr val="EA5B25"/>
                </a:solidFill>
                <a:latin typeface="Inconsolata"/>
                <a:ea typeface="Inconsolata"/>
                <a:cs typeface="Inconsolata"/>
                <a:sym typeface="Inconsolata"/>
              </a:rPr>
              <a:t>print(f"</a:t>
            </a:r>
            <a:r>
              <a:rPr b="1" lang="en" sz="1400">
                <a:solidFill>
                  <a:srgbClr val="2C768B"/>
                </a:solidFill>
                <a:latin typeface="Inconsolata"/>
                <a:ea typeface="Inconsolata"/>
                <a:cs typeface="Inconsolata"/>
                <a:sym typeface="Inconsolata"/>
              </a:rPr>
              <a:t>{num1}</a:t>
            </a:r>
            <a:r>
              <a:rPr b="1" lang="en" sz="1400">
                <a:solidFill>
                  <a:srgbClr val="EA5B25"/>
                </a:solidFill>
                <a:latin typeface="Inconsolata"/>
                <a:ea typeface="Inconsolata"/>
                <a:cs typeface="Inconsolata"/>
                <a:sym typeface="Inconsolata"/>
              </a:rPr>
              <a:t> / </a:t>
            </a:r>
            <a:r>
              <a:rPr b="1" lang="en" sz="1400">
                <a:solidFill>
                  <a:srgbClr val="2C768B"/>
                </a:solidFill>
                <a:latin typeface="Inconsolata"/>
                <a:ea typeface="Inconsolata"/>
                <a:cs typeface="Inconsolata"/>
                <a:sym typeface="Inconsolata"/>
              </a:rPr>
              <a:t>{num2}</a:t>
            </a:r>
            <a:r>
              <a:rPr b="1" lang="en" sz="1400">
                <a:solidFill>
                  <a:srgbClr val="EA5B25"/>
                </a:solidFill>
                <a:latin typeface="Inconsolata"/>
                <a:ea typeface="Inconsolata"/>
                <a:cs typeface="Inconsolata"/>
                <a:sym typeface="Inconsolata"/>
              </a:rPr>
              <a:t> = </a:t>
            </a:r>
            <a:r>
              <a:rPr b="1" lang="en" sz="1400">
                <a:solidFill>
                  <a:srgbClr val="2C768B"/>
                </a:solidFill>
                <a:latin typeface="Inconsolata"/>
                <a:ea typeface="Inconsolata"/>
                <a:cs typeface="Inconsolata"/>
                <a:sym typeface="Inconsolata"/>
              </a:rPr>
              <a:t>{answer}</a:t>
            </a:r>
            <a:r>
              <a:rPr b="1" lang="en" sz="1400">
                <a:solidFill>
                  <a:srgbClr val="EA5B25"/>
                </a:solidFill>
                <a:latin typeface="Inconsolata"/>
                <a:ea typeface="Inconsolata"/>
                <a:cs typeface="Inconsolata"/>
                <a:sym typeface="Inconsolata"/>
              </a:rPr>
              <a:t>")</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finally:</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print("Thanks for using my application!")</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Only do this if you are sure that the </a:t>
            </a:r>
            <a:r>
              <a:rPr b="1" lang="en" sz="1400">
                <a:solidFill>
                  <a:srgbClr val="EA5B25"/>
                </a:solidFill>
                <a:latin typeface="Inconsolata"/>
                <a:ea typeface="Inconsolata"/>
                <a:cs typeface="Inconsolata"/>
                <a:sym typeface="Inconsolata"/>
              </a:rPr>
              <a:t>except</a:t>
            </a:r>
            <a:r>
              <a:rPr lang="en" sz="1400">
                <a:solidFill>
                  <a:schemeClr val="dk1"/>
                </a:solidFill>
              </a:rPr>
              <a:t> block is able to handle the various exceptions that can occur. If it can’t then separate out the handlers.</a:t>
            </a:r>
            <a:endParaRPr sz="1400">
              <a:solidFill>
                <a:schemeClr val="dk1"/>
              </a:solidFill>
            </a:endParaRPr>
          </a:p>
          <a:p>
            <a:pPr indent="0" lvl="0" marL="0" rtl="0" algn="l">
              <a:lnSpc>
                <a:spcPct val="100000"/>
              </a:lnSpc>
              <a:spcBef>
                <a:spcPts val="300"/>
              </a:spcBef>
              <a:spcAft>
                <a:spcPts val="0"/>
              </a:spcAft>
              <a:buNone/>
            </a:pPr>
            <a:r>
              <a:t/>
            </a:r>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010c91518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3010c915184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SzPts val="1400"/>
              <a:buChar char="●"/>
            </a:pPr>
            <a:r>
              <a:rPr lang="en" sz="1400"/>
              <a:t>When you are designing your program, which includes handling exceptions, the rule-of-thumb is to put the exception handling code as close as possible to the code that could raise the exception.</a:t>
            </a:r>
            <a:endParaRPr sz="1400"/>
          </a:p>
          <a:p>
            <a:pPr indent="-317500" lvl="0" marL="457200" rtl="0" algn="l">
              <a:lnSpc>
                <a:spcPct val="115000"/>
              </a:lnSpc>
              <a:spcBef>
                <a:spcPts val="300"/>
              </a:spcBef>
              <a:spcAft>
                <a:spcPts val="0"/>
              </a:spcAft>
              <a:buSzPts val="1400"/>
              <a:buChar char="●"/>
            </a:pPr>
            <a:r>
              <a:rPr lang="en" sz="1400"/>
              <a:t>In our example, the </a:t>
            </a:r>
            <a:r>
              <a:rPr b="1" lang="en" sz="1400">
                <a:solidFill>
                  <a:srgbClr val="EA5B25"/>
                </a:solidFill>
                <a:latin typeface="Inconsolata"/>
                <a:ea typeface="Inconsolata"/>
                <a:cs typeface="Inconsolata"/>
                <a:sym typeface="Inconsolata"/>
              </a:rPr>
              <a:t>ZeroDivisionError</a:t>
            </a:r>
            <a:r>
              <a:rPr lang="en" sz="1400"/>
              <a:t> handling code is in the main script BUT the code that actually causes the exception is in the </a:t>
            </a:r>
            <a:r>
              <a:rPr b="1" lang="en" sz="1400">
                <a:solidFill>
                  <a:schemeClr val="accent3"/>
                </a:solidFill>
                <a:latin typeface="Inconsolata"/>
                <a:ea typeface="Inconsolata"/>
                <a:cs typeface="Inconsolata"/>
                <a:sym typeface="Inconsolata"/>
              </a:rPr>
              <a:t>compute()</a:t>
            </a:r>
            <a:r>
              <a:rPr lang="en" sz="1400"/>
              <a:t> </a:t>
            </a:r>
            <a:r>
              <a:rPr lang="en" sz="1400"/>
              <a:t>function</a:t>
            </a:r>
            <a:r>
              <a:rPr lang="en" sz="1400"/>
              <a:t>.</a:t>
            </a:r>
            <a:endParaRPr sz="1400"/>
          </a:p>
          <a:p>
            <a:pPr indent="-317500" lvl="0" marL="457200" rtl="0" algn="l">
              <a:lnSpc>
                <a:spcPct val="115000"/>
              </a:lnSpc>
              <a:spcBef>
                <a:spcPts val="300"/>
              </a:spcBef>
              <a:spcAft>
                <a:spcPts val="0"/>
              </a:spcAft>
              <a:buSzPts val="1400"/>
              <a:buChar char="●"/>
            </a:pPr>
            <a:r>
              <a:rPr lang="en" sz="1400"/>
              <a:t>Let’s see what an example would look like if we moved the </a:t>
            </a:r>
            <a:r>
              <a:rPr b="1" lang="en" sz="1400">
                <a:solidFill>
                  <a:srgbClr val="EA5B25"/>
                </a:solidFill>
                <a:latin typeface="Inconsolata"/>
                <a:ea typeface="Inconsolata"/>
                <a:cs typeface="Inconsolata"/>
                <a:sym typeface="Inconsolata"/>
              </a:rPr>
              <a:t>ZeroDivisionError</a:t>
            </a:r>
            <a:r>
              <a:rPr lang="en" sz="1400"/>
              <a:t> handling code into </a:t>
            </a:r>
            <a:r>
              <a:rPr b="1" lang="en" sz="1400">
                <a:solidFill>
                  <a:schemeClr val="accent3"/>
                </a:solidFill>
                <a:latin typeface="Inconsolata"/>
                <a:ea typeface="Inconsolata"/>
                <a:cs typeface="Inconsolata"/>
                <a:sym typeface="Inconsolata"/>
              </a:rPr>
              <a:t>compute()</a:t>
            </a:r>
            <a:r>
              <a:rPr lang="en" sz="1400"/>
              <a:t>.</a:t>
            </a:r>
            <a:endParaRPr sz="1400"/>
          </a:p>
          <a:p>
            <a:pPr indent="0" lvl="0" marL="0" rtl="0" algn="l">
              <a:lnSpc>
                <a:spcPct val="115000"/>
              </a:lnSpc>
              <a:spcBef>
                <a:spcPts val="300"/>
              </a:spcBef>
              <a:spcAft>
                <a:spcPts val="0"/>
              </a:spcAft>
              <a:buNone/>
            </a:pPr>
            <a:r>
              <a:t/>
            </a:r>
            <a:endParaRPr sz="1400"/>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def compute(n1, n2):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answer = 0</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try:</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answer = n1 / n2</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except ZeroDivisionError:</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print("Cannot divide by </a:t>
            </a:r>
            <a:r>
              <a:rPr b="1" lang="en" sz="1400">
                <a:solidFill>
                  <a:srgbClr val="2C768B"/>
                </a:solidFill>
                <a:highlight>
                  <a:srgbClr val="FFFF00"/>
                </a:highlight>
                <a:latin typeface="Inconsolata"/>
                <a:ea typeface="Inconsolata"/>
                <a:cs typeface="Inconsolata"/>
                <a:sym typeface="Inconsolata"/>
              </a:rPr>
              <a:t>{n2}</a:t>
            </a:r>
            <a:r>
              <a:rPr b="1" lang="en" sz="1400">
                <a:solidFill>
                  <a:srgbClr val="EA5B25"/>
                </a:solidFill>
                <a:highlight>
                  <a:srgbClr val="FFFF00"/>
                </a:highlight>
                <a:latin typeface="Inconsolata"/>
                <a:ea typeface="Inconsolata"/>
                <a:cs typeface="Inconsolata"/>
                <a:sym typeface="Inconsolata"/>
              </a:rPr>
              <a:t>. Try entering a non-zero number.")</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None/>
            </a:pPr>
            <a:r>
              <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return answer	</a:t>
            </a:r>
            <a:r>
              <a:rPr b="1" lang="en" sz="1400">
                <a:solidFill>
                  <a:srgbClr val="999999"/>
                </a:solidFill>
                <a:highlight>
                  <a:srgbClr val="FFFF00"/>
                </a:highlight>
                <a:latin typeface="Inconsolata"/>
                <a:ea typeface="Inconsolata"/>
                <a:cs typeface="Inconsolata"/>
                <a:sym typeface="Inconsolata"/>
              </a:rPr>
              <a:t># We need to return something to the caller because it is expecting something.</a:t>
            </a:r>
            <a:endParaRPr b="1" sz="1400">
              <a:solidFill>
                <a:srgbClr val="999999"/>
              </a:solidFill>
              <a:latin typeface="Inconsolata"/>
              <a:ea typeface="Inconsolata"/>
              <a:cs typeface="Inconsolata"/>
              <a:sym typeface="Inconsolata"/>
            </a:endParaRPr>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user_input_1 = input("Enter a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user_input_2 = input("Enter another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try:</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num1 = int(user_input_1)</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num2 = int(user_input_2)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answer = compute(num1, num2)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highlight>
                  <a:srgbClr val="FFFF00"/>
                </a:highlight>
                <a:latin typeface="Inconsolata"/>
                <a:ea typeface="Inconsolata"/>
                <a:cs typeface="Inconsolata"/>
                <a:sym typeface="Inconsolata"/>
              </a:rPr>
              <a:t>except ValueError:</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print(f"Could not convert </a:t>
            </a:r>
            <a:r>
              <a:rPr b="1" lang="en" sz="1400">
                <a:solidFill>
                  <a:srgbClr val="2C768B"/>
                </a:solidFill>
                <a:highlight>
                  <a:srgbClr val="FFFF00"/>
                </a:highlight>
                <a:latin typeface="Inconsolata"/>
                <a:ea typeface="Inconsolata"/>
                <a:cs typeface="Inconsolata"/>
                <a:sym typeface="Inconsolata"/>
              </a:rPr>
              <a:t>{user_input_1}</a:t>
            </a:r>
            <a:r>
              <a:rPr b="1" lang="en" sz="1400">
                <a:solidFill>
                  <a:srgbClr val="EA5B25"/>
                </a:solidFill>
                <a:highlight>
                  <a:srgbClr val="FFFF00"/>
                </a:highlight>
                <a:latin typeface="Inconsolata"/>
                <a:ea typeface="Inconsolata"/>
                <a:cs typeface="Inconsolata"/>
                <a:sym typeface="Inconsolata"/>
              </a:rPr>
              <a:t> or </a:t>
            </a:r>
            <a:r>
              <a:rPr b="1" lang="en" sz="1400">
                <a:solidFill>
                  <a:srgbClr val="2C768B"/>
                </a:solidFill>
                <a:highlight>
                  <a:srgbClr val="FFFF00"/>
                </a:highlight>
                <a:latin typeface="Inconsolata"/>
                <a:ea typeface="Inconsolata"/>
                <a:cs typeface="Inconsolata"/>
                <a:sym typeface="Inconsolata"/>
              </a:rPr>
              <a:t>{user_input_2}</a:t>
            </a:r>
            <a:r>
              <a:rPr b="1" lang="en" sz="1400">
                <a:solidFill>
                  <a:srgbClr val="EA5B25"/>
                </a:solidFill>
                <a:highlight>
                  <a:srgbClr val="FFFF00"/>
                </a:highlight>
                <a:latin typeface="Inconsolata"/>
                <a:ea typeface="Inconsolata"/>
                <a:cs typeface="Inconsolata"/>
                <a:sym typeface="Inconsolata"/>
              </a:rPr>
              <a:t> to proper numbers.")</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999999"/>
                </a:solidFill>
                <a:highlight>
                  <a:srgbClr val="FFFF00"/>
                </a:highlight>
                <a:latin typeface="Inconsolata"/>
                <a:ea typeface="Inconsolata"/>
                <a:cs typeface="Inconsolata"/>
                <a:sym typeface="Inconsolata"/>
              </a:rPr>
              <a:t>#</a:t>
            </a:r>
            <a:r>
              <a:rPr b="1" lang="en" sz="1400">
                <a:solidFill>
                  <a:srgbClr val="999999"/>
                </a:solidFill>
                <a:highlight>
                  <a:srgbClr val="FFFF00"/>
                </a:highlight>
                <a:latin typeface="Inconsolata"/>
                <a:ea typeface="Inconsolata"/>
                <a:cs typeface="Inconsolata"/>
                <a:sym typeface="Inconsolata"/>
              </a:rPr>
              <a:t>except ZeroDivisionError:</a:t>
            </a:r>
            <a:endParaRPr b="1" sz="1400">
              <a:solidFill>
                <a:srgbClr val="999999"/>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999999"/>
                </a:solidFill>
                <a:highlight>
                  <a:srgbClr val="FFFF00"/>
                </a:highlight>
                <a:latin typeface="Inconsolata"/>
                <a:ea typeface="Inconsolata"/>
                <a:cs typeface="Inconsolata"/>
                <a:sym typeface="Inconsolata"/>
              </a:rPr>
              <a:t>    #print(f"Cannot divide by {user_input_2}. Try entering in a non-zero number.")</a:t>
            </a:r>
            <a:endParaRPr b="1" sz="1400">
              <a:solidFill>
                <a:srgbClr val="999999"/>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except Exception as e:</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print(f"The following error occurred: </a:t>
            </a:r>
            <a:r>
              <a:rPr b="1" lang="en" sz="1400">
                <a:solidFill>
                  <a:srgbClr val="2C768B"/>
                </a:solidFill>
                <a:latin typeface="Inconsolata"/>
                <a:ea typeface="Inconsolata"/>
                <a:cs typeface="Inconsolata"/>
                <a:sym typeface="Inconsolata"/>
              </a:rPr>
              <a:t>{e}</a:t>
            </a:r>
            <a:r>
              <a:rPr b="1" lang="en" sz="1400">
                <a:solidFill>
                  <a:srgbClr val="EA5B25"/>
                </a:solidFill>
                <a:latin typeface="Inconsolata"/>
                <a:ea typeface="Inconsolata"/>
                <a:cs typeface="Inconsolata"/>
                <a:sym typeface="Inconsolata"/>
              </a:rPr>
              <a:t>.")</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else:</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EA5B25"/>
                </a:solidFill>
                <a:latin typeface="Inconsolata"/>
                <a:ea typeface="Inconsolata"/>
                <a:cs typeface="Inconsolata"/>
                <a:sym typeface="Inconsolata"/>
              </a:rPr>
              <a:t>print(f"</a:t>
            </a:r>
            <a:r>
              <a:rPr b="1" lang="en" sz="1400">
                <a:solidFill>
                  <a:srgbClr val="2C768B"/>
                </a:solidFill>
                <a:latin typeface="Inconsolata"/>
                <a:ea typeface="Inconsolata"/>
                <a:cs typeface="Inconsolata"/>
                <a:sym typeface="Inconsolata"/>
              </a:rPr>
              <a:t>{num1}</a:t>
            </a:r>
            <a:r>
              <a:rPr b="1" lang="en" sz="1400">
                <a:solidFill>
                  <a:srgbClr val="EA5B25"/>
                </a:solidFill>
                <a:latin typeface="Inconsolata"/>
                <a:ea typeface="Inconsolata"/>
                <a:cs typeface="Inconsolata"/>
                <a:sym typeface="Inconsolata"/>
              </a:rPr>
              <a:t> / </a:t>
            </a:r>
            <a:r>
              <a:rPr b="1" lang="en" sz="1400">
                <a:solidFill>
                  <a:srgbClr val="2C768B"/>
                </a:solidFill>
                <a:latin typeface="Inconsolata"/>
                <a:ea typeface="Inconsolata"/>
                <a:cs typeface="Inconsolata"/>
                <a:sym typeface="Inconsolata"/>
              </a:rPr>
              <a:t>{num2}</a:t>
            </a:r>
            <a:r>
              <a:rPr b="1" lang="en" sz="1400">
                <a:solidFill>
                  <a:srgbClr val="EA5B25"/>
                </a:solidFill>
                <a:latin typeface="Inconsolata"/>
                <a:ea typeface="Inconsolata"/>
                <a:cs typeface="Inconsolata"/>
                <a:sym typeface="Inconsolata"/>
              </a:rPr>
              <a:t> = </a:t>
            </a:r>
            <a:r>
              <a:rPr b="1" lang="en" sz="1400">
                <a:solidFill>
                  <a:srgbClr val="2C768B"/>
                </a:solidFill>
                <a:latin typeface="Inconsolata"/>
                <a:ea typeface="Inconsolata"/>
                <a:cs typeface="Inconsolata"/>
                <a:sym typeface="Inconsolata"/>
              </a:rPr>
              <a:t>{answer}</a:t>
            </a:r>
            <a:r>
              <a:rPr b="1" lang="en" sz="1400">
                <a:solidFill>
                  <a:srgbClr val="EA5B25"/>
                </a:solidFill>
                <a:latin typeface="Inconsolata"/>
                <a:ea typeface="Inconsolata"/>
                <a:cs typeface="Inconsolata"/>
                <a:sym typeface="Inconsolata"/>
              </a:rPr>
              <a:t>")</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finally:</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print("Thanks for using my application!")</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dk1"/>
                </a:solidFill>
                <a:latin typeface="Inconsolata"/>
                <a:ea typeface="Inconsolata"/>
                <a:cs typeface="Inconsolata"/>
                <a:sym typeface="Inconsolata"/>
              </a:rPr>
              <a:t>Enter a number: 10</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dk1"/>
                </a:solidFill>
                <a:latin typeface="Inconsolata"/>
                <a:ea typeface="Inconsolata"/>
                <a:cs typeface="Inconsolata"/>
                <a:sym typeface="Inconsolata"/>
              </a:rPr>
              <a:t>Enter another number: 0</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dk1"/>
                </a:solidFill>
                <a:latin typeface="Inconsolata"/>
                <a:ea typeface="Inconsolata"/>
                <a:cs typeface="Inconsolata"/>
                <a:sym typeface="Inconsolata"/>
              </a:rPr>
              <a:t>Cannot divide by zero. Try entering a non-zero number.</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dk1"/>
                </a:solidFill>
                <a:latin typeface="Inconsolata"/>
                <a:ea typeface="Inconsolata"/>
                <a:cs typeface="Inconsolata"/>
                <a:sym typeface="Inconsolata"/>
              </a:rPr>
              <a:t>10 / 0 = 0</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dk1"/>
                </a:solidFill>
                <a:latin typeface="Inconsolata"/>
                <a:ea typeface="Inconsolata"/>
                <a:cs typeface="Inconsolata"/>
                <a:sym typeface="Inconsolata"/>
              </a:rPr>
              <a:t>Thanks for using my application!</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There are a couple of problems with this approach:</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First, we need to </a:t>
            </a:r>
            <a:r>
              <a:rPr lang="en" sz="1400">
                <a:solidFill>
                  <a:schemeClr val="dk1"/>
                </a:solidFill>
              </a:rPr>
              <a:t>return</a:t>
            </a:r>
            <a:r>
              <a:rPr lang="en" sz="1400">
                <a:solidFill>
                  <a:schemeClr val="dk1"/>
                </a:solidFill>
              </a:rPr>
              <a:t> something from </a:t>
            </a:r>
            <a:r>
              <a:rPr b="1" lang="en" sz="1400">
                <a:solidFill>
                  <a:schemeClr val="accent3"/>
                </a:solidFill>
                <a:latin typeface="Inconsolata"/>
                <a:ea typeface="Inconsolata"/>
                <a:cs typeface="Inconsolata"/>
                <a:sym typeface="Inconsolata"/>
              </a:rPr>
              <a:t>compute()</a:t>
            </a:r>
            <a:r>
              <a:rPr lang="en" sz="1400">
                <a:solidFill>
                  <a:schemeClr val="dk1"/>
                </a:solidFill>
              </a:rPr>
              <a:t> </a:t>
            </a:r>
            <a:r>
              <a:rPr lang="en" sz="1400">
                <a:solidFill>
                  <a:schemeClr val="dk1"/>
                </a:solidFill>
              </a:rPr>
              <a:t>because the caller is expecting something in return.</a:t>
            </a:r>
            <a:endParaRPr sz="1400">
              <a:solidFill>
                <a:schemeClr val="dk1"/>
              </a:solidFill>
            </a:endParaRPr>
          </a:p>
          <a:p>
            <a:pPr indent="-317500" lvl="2" marL="1371600" rtl="0" algn="l">
              <a:lnSpc>
                <a:spcPct val="115000"/>
              </a:lnSpc>
              <a:spcBef>
                <a:spcPts val="300"/>
              </a:spcBef>
              <a:spcAft>
                <a:spcPts val="0"/>
              </a:spcAft>
              <a:buClr>
                <a:schemeClr val="dk1"/>
              </a:buClr>
              <a:buSzPts val="1400"/>
              <a:buChar char="■"/>
            </a:pPr>
            <a:r>
              <a:rPr lang="en" sz="1400">
                <a:solidFill>
                  <a:schemeClr val="dk1"/>
                </a:solidFill>
              </a:rPr>
              <a:t>When the exception occurs, we decided to return </a:t>
            </a:r>
            <a:r>
              <a:rPr b="1" lang="en" sz="1400">
                <a:solidFill>
                  <a:schemeClr val="accent3"/>
                </a:solidFill>
                <a:latin typeface="Inconsolata"/>
                <a:ea typeface="Inconsolata"/>
                <a:cs typeface="Inconsolata"/>
                <a:sym typeface="Inconsolata"/>
              </a:rPr>
              <a:t>0</a:t>
            </a:r>
            <a:r>
              <a:rPr lang="en" sz="1400">
                <a:solidFill>
                  <a:schemeClr val="dk1"/>
                </a:solidFill>
              </a:rPr>
              <a:t>.</a:t>
            </a:r>
            <a:endParaRPr sz="1400">
              <a:solidFill>
                <a:schemeClr val="dk1"/>
              </a:solidFill>
            </a:endParaRPr>
          </a:p>
          <a:p>
            <a:pPr indent="-317500" lvl="2" marL="1371600" rtl="0" algn="l">
              <a:lnSpc>
                <a:spcPct val="115000"/>
              </a:lnSpc>
              <a:spcBef>
                <a:spcPts val="300"/>
              </a:spcBef>
              <a:spcAft>
                <a:spcPts val="0"/>
              </a:spcAft>
              <a:buClr>
                <a:schemeClr val="dk1"/>
              </a:buClr>
              <a:buSzPts val="1400"/>
              <a:buChar char="■"/>
            </a:pPr>
            <a:r>
              <a:rPr lang="en" sz="1400">
                <a:solidFill>
                  <a:schemeClr val="dk1"/>
                </a:solidFill>
              </a:rPr>
              <a:t>However, </a:t>
            </a:r>
            <a:r>
              <a:rPr b="1" lang="en" sz="1400">
                <a:solidFill>
                  <a:schemeClr val="accent3"/>
                </a:solidFill>
                <a:latin typeface="Inconsolata"/>
                <a:ea typeface="Inconsolata"/>
                <a:cs typeface="Inconsolata"/>
                <a:sym typeface="Inconsolata"/>
              </a:rPr>
              <a:t>0</a:t>
            </a:r>
            <a:r>
              <a:rPr lang="en" sz="1400">
                <a:solidFill>
                  <a:schemeClr val="dk1"/>
                </a:solidFill>
              </a:rPr>
              <a:t> </a:t>
            </a:r>
            <a:r>
              <a:rPr b="1" lang="en" sz="1400">
                <a:solidFill>
                  <a:schemeClr val="accent3"/>
                </a:solidFill>
                <a:latin typeface="Inconsolata"/>
                <a:ea typeface="Inconsolata"/>
                <a:cs typeface="Inconsolata"/>
                <a:sym typeface="Inconsolata"/>
              </a:rPr>
              <a:t>/</a:t>
            </a:r>
            <a:r>
              <a:rPr lang="en" sz="1400">
                <a:solidFill>
                  <a:schemeClr val="dk1"/>
                </a:solidFill>
              </a:rPr>
              <a:t> </a:t>
            </a:r>
            <a:r>
              <a:rPr b="1" lang="en" sz="1400">
                <a:solidFill>
                  <a:schemeClr val="accent3"/>
                </a:solidFill>
                <a:latin typeface="Inconsolata"/>
                <a:ea typeface="Inconsolata"/>
                <a:cs typeface="Inconsolata"/>
                <a:sym typeface="Inconsolata"/>
              </a:rPr>
              <a:t>10</a:t>
            </a:r>
            <a:r>
              <a:rPr lang="en" sz="1400">
                <a:solidFill>
                  <a:schemeClr val="dk1"/>
                </a:solidFill>
              </a:rPr>
              <a:t> equals </a:t>
            </a:r>
            <a:r>
              <a:rPr b="1" lang="en" sz="1400">
                <a:solidFill>
                  <a:schemeClr val="accent3"/>
                </a:solidFill>
                <a:latin typeface="Inconsolata"/>
                <a:ea typeface="Inconsolata"/>
                <a:cs typeface="Inconsolata"/>
                <a:sym typeface="Inconsolata"/>
              </a:rPr>
              <a:t>0</a:t>
            </a:r>
            <a:r>
              <a:rPr lang="en" sz="1400">
                <a:solidFill>
                  <a:schemeClr val="dk1"/>
                </a:solidFill>
              </a:rPr>
              <a:t> which is a valid answer.</a:t>
            </a:r>
            <a:endParaRPr sz="1400">
              <a:solidFill>
                <a:schemeClr val="dk1"/>
              </a:solidFill>
            </a:endParaRPr>
          </a:p>
          <a:p>
            <a:pPr indent="-317500" lvl="2" marL="1371600" rtl="0" algn="l">
              <a:lnSpc>
                <a:spcPct val="115000"/>
              </a:lnSpc>
              <a:spcBef>
                <a:spcPts val="300"/>
              </a:spcBef>
              <a:spcAft>
                <a:spcPts val="0"/>
              </a:spcAft>
              <a:buClr>
                <a:schemeClr val="dk1"/>
              </a:buClr>
              <a:buSzPts val="1400"/>
              <a:buChar char="■"/>
            </a:pPr>
            <a:r>
              <a:rPr lang="en" sz="1400">
                <a:solidFill>
                  <a:schemeClr val="dk1"/>
                </a:solidFill>
              </a:rPr>
              <a:t>The exception handling code prints an error message first, then returns </a:t>
            </a:r>
            <a:r>
              <a:rPr b="1" lang="en" sz="1400">
                <a:solidFill>
                  <a:schemeClr val="accent3"/>
                </a:solidFill>
                <a:latin typeface="Inconsolata"/>
                <a:ea typeface="Inconsolata"/>
                <a:cs typeface="Inconsolata"/>
                <a:sym typeface="Inconsolata"/>
              </a:rPr>
              <a:t>0</a:t>
            </a:r>
            <a:r>
              <a:rPr lang="en" sz="1400">
                <a:solidFill>
                  <a:schemeClr val="dk1"/>
                </a:solidFill>
              </a:rPr>
              <a:t>.</a:t>
            </a:r>
            <a:endParaRPr sz="1400">
              <a:solidFill>
                <a:schemeClr val="dk1"/>
              </a:solidFill>
            </a:endParaRPr>
          </a:p>
          <a:p>
            <a:pPr indent="-317500" lvl="2" marL="1371600" rtl="0" algn="l">
              <a:lnSpc>
                <a:spcPct val="115000"/>
              </a:lnSpc>
              <a:spcBef>
                <a:spcPts val="300"/>
              </a:spcBef>
              <a:spcAft>
                <a:spcPts val="0"/>
              </a:spcAft>
              <a:buClr>
                <a:schemeClr val="dk1"/>
              </a:buClr>
              <a:buSzPts val="1400"/>
              <a:buChar char="■"/>
            </a:pPr>
            <a:r>
              <a:rPr lang="en" sz="1400">
                <a:solidFill>
                  <a:schemeClr val="dk1"/>
                </a:solidFill>
              </a:rPr>
              <a:t>The script that called </a:t>
            </a:r>
            <a:r>
              <a:rPr b="1" lang="en" sz="1400">
                <a:solidFill>
                  <a:schemeClr val="accent3"/>
                </a:solidFill>
                <a:latin typeface="Inconsolata"/>
                <a:ea typeface="Inconsolata"/>
                <a:cs typeface="Inconsolata"/>
                <a:sym typeface="Inconsolata"/>
              </a:rPr>
              <a:t>compute()</a:t>
            </a:r>
            <a:r>
              <a:rPr lang="en" sz="1400">
                <a:solidFill>
                  <a:schemeClr val="dk1"/>
                </a:solidFill>
              </a:rPr>
              <a:t> won’t know that an exception occurred and displays what appears to be a valid answer.</a:t>
            </a:r>
            <a:endParaRPr sz="1400">
              <a:solidFill>
                <a:schemeClr val="dk1"/>
              </a:solidFill>
            </a:endParaRPr>
          </a:p>
          <a:p>
            <a:pPr indent="-317500" lvl="2" marL="1371600" rtl="0" algn="l">
              <a:lnSpc>
                <a:spcPct val="115000"/>
              </a:lnSpc>
              <a:spcBef>
                <a:spcPts val="300"/>
              </a:spcBef>
              <a:spcAft>
                <a:spcPts val="0"/>
              </a:spcAft>
              <a:buClr>
                <a:schemeClr val="dk1"/>
              </a:buClr>
              <a:buSzPts val="1400"/>
              <a:buChar char="■"/>
            </a:pPr>
            <a:r>
              <a:rPr lang="en" sz="1400">
                <a:solidFill>
                  <a:schemeClr val="dk1"/>
                </a:solidFill>
              </a:rPr>
              <a:t>It is really confusing to the user that they see an error message AND get a valid answer back.</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Second, when we catch the exception, what can we do about it in the </a:t>
            </a:r>
            <a:r>
              <a:rPr b="1" lang="en" sz="1400">
                <a:solidFill>
                  <a:schemeClr val="accent3"/>
                </a:solidFill>
                <a:latin typeface="Inconsolata"/>
                <a:ea typeface="Inconsolata"/>
                <a:cs typeface="Inconsolata"/>
                <a:sym typeface="Inconsolata"/>
              </a:rPr>
              <a:t>compute()</a:t>
            </a:r>
            <a:r>
              <a:rPr lang="en" sz="1400">
                <a:solidFill>
                  <a:schemeClr val="dk1"/>
                </a:solidFill>
              </a:rPr>
              <a:t> function? This function merely takes two numbers and divides them.</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So, while we followed the rule-of-thumb, on this one it actually introduces other problems.</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Ideally, when we get bad input from the user (whether it is string data or a </a:t>
            </a:r>
            <a:r>
              <a:rPr b="1" lang="en" sz="1400">
                <a:solidFill>
                  <a:schemeClr val="accent3"/>
                </a:solidFill>
                <a:latin typeface="Inconsolata"/>
                <a:ea typeface="Inconsolata"/>
                <a:cs typeface="Inconsolata"/>
                <a:sym typeface="Inconsolata"/>
              </a:rPr>
              <a:t>0</a:t>
            </a:r>
            <a:r>
              <a:rPr lang="en" sz="1400">
                <a:solidFill>
                  <a:schemeClr val="dk1"/>
                </a:solidFill>
              </a:rPr>
              <a:t> for the second number), we want to either end the program gracefully or ask them to enter valid data.</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Let’s change the code to do the latter instead of what we have above. The exception handling code remains in the main script.</a:t>
            </a:r>
            <a:endParaRPr sz="1400">
              <a:solidFill>
                <a:schemeClr val="dk1"/>
              </a:solidFill>
            </a:endParaRPr>
          </a:p>
          <a:p>
            <a:pPr indent="0" lvl="0" marL="0" rtl="0" algn="l">
              <a:lnSpc>
                <a:spcPct val="115000"/>
              </a:lnSpc>
              <a:spcBef>
                <a:spcPts val="300"/>
              </a:spcBef>
              <a:spcAft>
                <a:spcPts val="0"/>
              </a:spcAft>
              <a:buNone/>
            </a:pPr>
            <a:r>
              <a:t/>
            </a:r>
            <a:endParaRPr sz="1400">
              <a:solidFill>
                <a:schemeClr val="dk1"/>
              </a:solidFill>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def compute(n1, n2):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answer = n1 / n2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return answer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highlight>
                  <a:srgbClr val="FFFF00"/>
                </a:highlight>
                <a:latin typeface="Inconsolata"/>
                <a:ea typeface="Inconsolata"/>
                <a:cs typeface="Inconsolata"/>
                <a:sym typeface="Inconsolata"/>
              </a:rPr>
              <a:t>while True:</a:t>
            </a:r>
            <a:endParaRPr b="1" sz="1400">
              <a:solidFill>
                <a:srgbClr val="999999"/>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user_input_1 = input("Enter a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user_input_2 = input("Enter another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try:</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num1 = int(user_input_1)</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num2 = int(user_input_2)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answer = compute(num1, num2)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except (ValueError):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EA5B25"/>
                </a:solidFill>
                <a:latin typeface="Inconsolata"/>
                <a:ea typeface="Inconsolata"/>
                <a:cs typeface="Inconsolata"/>
                <a:sym typeface="Inconsolata"/>
              </a:rPr>
              <a:t>print(f"Could not convert </a:t>
            </a:r>
            <a:r>
              <a:rPr b="1" lang="en" sz="1400">
                <a:solidFill>
                  <a:srgbClr val="2C768B"/>
                </a:solidFill>
                <a:latin typeface="Inconsolata"/>
                <a:ea typeface="Inconsolata"/>
                <a:cs typeface="Inconsolata"/>
                <a:sym typeface="Inconsolata"/>
              </a:rPr>
              <a:t>{user_input_1}</a:t>
            </a:r>
            <a:r>
              <a:rPr b="1" lang="en" sz="1400">
                <a:solidFill>
                  <a:srgbClr val="EA5B25"/>
                </a:solidFill>
                <a:latin typeface="Inconsolata"/>
                <a:ea typeface="Inconsolata"/>
                <a:cs typeface="Inconsolata"/>
                <a:sym typeface="Inconsolata"/>
              </a:rPr>
              <a:t> or </a:t>
            </a:r>
            <a:r>
              <a:rPr b="1" lang="en" sz="1400">
                <a:solidFill>
                  <a:srgbClr val="2C768B"/>
                </a:solidFill>
                <a:latin typeface="Inconsolata"/>
                <a:ea typeface="Inconsolata"/>
                <a:cs typeface="Inconsolata"/>
                <a:sym typeface="Inconsolata"/>
              </a:rPr>
              <a:t>{user_input_2}</a:t>
            </a:r>
            <a:r>
              <a:rPr b="1" lang="en" sz="1400">
                <a:solidFill>
                  <a:srgbClr val="EA5B25"/>
                </a:solidFill>
                <a:latin typeface="Inconsolata"/>
                <a:ea typeface="Inconsolata"/>
                <a:cs typeface="Inconsolata"/>
                <a:sym typeface="Inconsolata"/>
              </a:rPr>
              <a:t> to proper numbers.")</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except ZeroDivisionError: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EA5B25"/>
                </a:solidFill>
                <a:latin typeface="Inconsolata"/>
                <a:ea typeface="Inconsolata"/>
                <a:cs typeface="Inconsolata"/>
                <a:sym typeface="Inconsolata"/>
              </a:rPr>
              <a:t>print(f"Cannot divide by </a:t>
            </a:r>
            <a:r>
              <a:rPr b="1" lang="en" sz="1400">
                <a:solidFill>
                  <a:srgbClr val="2C768B"/>
                </a:solidFill>
                <a:latin typeface="Inconsolata"/>
                <a:ea typeface="Inconsolata"/>
                <a:cs typeface="Inconsolata"/>
                <a:sym typeface="Inconsolata"/>
              </a:rPr>
              <a:t>{user_input_2}</a:t>
            </a:r>
            <a:r>
              <a:rPr b="1" lang="en" sz="1400">
                <a:solidFill>
                  <a:srgbClr val="EA5B25"/>
                </a:solidFill>
                <a:latin typeface="Inconsolata"/>
                <a:ea typeface="Inconsolata"/>
                <a:cs typeface="Inconsolata"/>
                <a:sym typeface="Inconsolata"/>
              </a:rPr>
              <a:t>. Please enter a non-zero number for the second number.")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except Exception as e:</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print(f"The following error occurred: </a:t>
            </a:r>
            <a:r>
              <a:rPr b="1" lang="en" sz="1400">
                <a:solidFill>
                  <a:srgbClr val="2C768B"/>
                </a:solidFill>
                <a:latin typeface="Inconsolata"/>
                <a:ea typeface="Inconsolata"/>
                <a:cs typeface="Inconsolata"/>
                <a:sym typeface="Inconsolata"/>
              </a:rPr>
              <a:t>{e}</a:t>
            </a:r>
            <a:r>
              <a:rPr b="1" lang="en" sz="1400">
                <a:solidFill>
                  <a:srgbClr val="EA5B25"/>
                </a:solidFill>
                <a:latin typeface="Inconsolata"/>
                <a:ea typeface="Inconsolata"/>
                <a:cs typeface="Inconsolata"/>
                <a:sym typeface="Inconsolata"/>
              </a:rPr>
              <a:t>.")</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else:</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EA5B25"/>
                </a:solidFill>
                <a:latin typeface="Inconsolata"/>
                <a:ea typeface="Inconsolata"/>
                <a:cs typeface="Inconsolata"/>
                <a:sym typeface="Inconsolata"/>
              </a:rPr>
              <a:t>print(f"</a:t>
            </a:r>
            <a:r>
              <a:rPr b="1" lang="en" sz="1400">
                <a:solidFill>
                  <a:srgbClr val="2C768B"/>
                </a:solidFill>
                <a:latin typeface="Inconsolata"/>
                <a:ea typeface="Inconsolata"/>
                <a:cs typeface="Inconsolata"/>
                <a:sym typeface="Inconsolata"/>
              </a:rPr>
              <a:t>{num1}</a:t>
            </a:r>
            <a:r>
              <a:rPr b="1" lang="en" sz="1400">
                <a:solidFill>
                  <a:srgbClr val="EA5B25"/>
                </a:solidFill>
                <a:latin typeface="Inconsolata"/>
                <a:ea typeface="Inconsolata"/>
                <a:cs typeface="Inconsolata"/>
                <a:sym typeface="Inconsolata"/>
              </a:rPr>
              <a:t> / </a:t>
            </a:r>
            <a:r>
              <a:rPr b="1" lang="en" sz="1400">
                <a:solidFill>
                  <a:srgbClr val="2C768B"/>
                </a:solidFill>
                <a:latin typeface="Inconsolata"/>
                <a:ea typeface="Inconsolata"/>
                <a:cs typeface="Inconsolata"/>
                <a:sym typeface="Inconsolata"/>
              </a:rPr>
              <a:t>{num2}</a:t>
            </a:r>
            <a:r>
              <a:rPr b="1" lang="en" sz="1400">
                <a:solidFill>
                  <a:srgbClr val="EA5B25"/>
                </a:solidFill>
                <a:latin typeface="Inconsolata"/>
                <a:ea typeface="Inconsolata"/>
                <a:cs typeface="Inconsolata"/>
                <a:sym typeface="Inconsolata"/>
              </a:rPr>
              <a:t> = </a:t>
            </a:r>
            <a:r>
              <a:rPr b="1" lang="en" sz="1400">
                <a:solidFill>
                  <a:srgbClr val="2C768B"/>
                </a:solidFill>
                <a:latin typeface="Inconsolata"/>
                <a:ea typeface="Inconsolata"/>
                <a:cs typeface="Inconsolata"/>
                <a:sym typeface="Inconsolata"/>
              </a:rPr>
              <a:t>{answer}</a:t>
            </a:r>
            <a:r>
              <a:rPr b="1" lang="en" sz="1400">
                <a:solidFill>
                  <a:srgbClr val="EA5B25"/>
                </a:solidFill>
                <a:latin typeface="Inconsolata"/>
                <a:ea typeface="Inconsolata"/>
                <a:cs typeface="Inconsolata"/>
                <a:sym typeface="Inconsolata"/>
              </a:rPr>
              <a:t>")</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b</a:t>
            </a:r>
            <a:r>
              <a:rPr b="1" lang="en" sz="1400">
                <a:solidFill>
                  <a:srgbClr val="EA5B25"/>
                </a:solidFill>
                <a:highlight>
                  <a:srgbClr val="FFFF00"/>
                </a:highlight>
                <a:latin typeface="Inconsolata"/>
                <a:ea typeface="Inconsolata"/>
                <a:cs typeface="Inconsolata"/>
                <a:sym typeface="Inconsolata"/>
              </a:rPr>
              <a:t>reak</a:t>
            </a:r>
            <a:endParaRPr b="1" sz="1400">
              <a:solidFill>
                <a:srgbClr val="999999"/>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highlight>
                  <a:srgbClr val="FFFF00"/>
                </a:highlight>
                <a:latin typeface="Inconsolata"/>
                <a:ea typeface="Inconsolata"/>
                <a:cs typeface="Inconsolata"/>
                <a:sym typeface="Inconsolata"/>
              </a:rPr>
              <a:t>print("Thanks for using my application!")</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None/>
            </a:pPr>
            <a:r>
              <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dk1"/>
                </a:solidFill>
                <a:latin typeface="Inconsolata"/>
                <a:ea typeface="Inconsolata"/>
                <a:cs typeface="Inconsolata"/>
                <a:sym typeface="Inconsolata"/>
              </a:rPr>
              <a:t>Enter a number: ten</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dk1"/>
                </a:solidFill>
                <a:latin typeface="Inconsolata"/>
                <a:ea typeface="Inconsolata"/>
                <a:cs typeface="Inconsolata"/>
                <a:sym typeface="Inconsolata"/>
              </a:rPr>
              <a:t>Enter another number: two</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dk1"/>
                </a:solidFill>
                <a:latin typeface="Inconsolata"/>
                <a:ea typeface="Inconsolata"/>
                <a:cs typeface="Inconsolata"/>
                <a:sym typeface="Inconsolata"/>
              </a:rPr>
              <a:t>Could not convert your input to proper numbers.</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dk1"/>
                </a:solidFill>
                <a:latin typeface="Inconsolata"/>
                <a:ea typeface="Inconsolata"/>
                <a:cs typeface="Inconsolata"/>
                <a:sym typeface="Inconsolata"/>
              </a:rPr>
              <a:t>Enter a number: 10</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dk1"/>
                </a:solidFill>
                <a:latin typeface="Inconsolata"/>
                <a:ea typeface="Inconsolata"/>
                <a:cs typeface="Inconsolata"/>
                <a:sym typeface="Inconsolata"/>
              </a:rPr>
              <a:t>Enter another number: 0 </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dk1"/>
                </a:solidFill>
                <a:latin typeface="Inconsolata"/>
                <a:ea typeface="Inconsolata"/>
                <a:cs typeface="Inconsolata"/>
                <a:sym typeface="Inconsolata"/>
              </a:rPr>
              <a:t>Cannot divide by zero. Try entering a non-zero number.</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dk1"/>
                </a:solidFill>
                <a:latin typeface="Inconsolata"/>
                <a:ea typeface="Inconsolata"/>
                <a:cs typeface="Inconsolata"/>
                <a:sym typeface="Inconsolata"/>
              </a:rPr>
              <a:t>Enter a number: 10</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dk1"/>
                </a:solidFill>
                <a:latin typeface="Inconsolata"/>
                <a:ea typeface="Inconsolata"/>
                <a:cs typeface="Inconsolata"/>
                <a:sym typeface="Inconsolata"/>
              </a:rPr>
              <a:t>Enter another number: 5</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dk1"/>
                </a:solidFill>
                <a:latin typeface="Inconsolata"/>
                <a:ea typeface="Inconsolata"/>
                <a:cs typeface="Inconsolata"/>
                <a:sym typeface="Inconsolata"/>
              </a:rPr>
              <a:t>10 / 5 = 2.0</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dk1"/>
                </a:solidFill>
                <a:latin typeface="Inconsolata"/>
                <a:ea typeface="Inconsolata"/>
                <a:cs typeface="Inconsolata"/>
                <a:sym typeface="Inconsolata"/>
              </a:rPr>
              <a:t>Thanks for using my application!</a:t>
            </a:r>
            <a:endParaRPr b="1" sz="1400">
              <a:solidFill>
                <a:srgbClr val="EA5B25"/>
              </a:solidFill>
              <a:highlight>
                <a:srgbClr val="FFFF00"/>
              </a:highlight>
              <a:latin typeface="Inconsolata"/>
              <a:ea typeface="Inconsolata"/>
              <a:cs typeface="Inconsolata"/>
              <a:sym typeface="Inconsolata"/>
            </a:endParaRPr>
          </a:p>
          <a:p>
            <a:pPr indent="0" lvl="0" marL="0" rtl="0" algn="l">
              <a:lnSpc>
                <a:spcPct val="115000"/>
              </a:lnSpc>
              <a:spcBef>
                <a:spcPts val="300"/>
              </a:spcBef>
              <a:spcAft>
                <a:spcPts val="0"/>
              </a:spcAft>
              <a:buNone/>
            </a:pPr>
            <a:r>
              <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In the </a:t>
            </a:r>
            <a:r>
              <a:rPr lang="en" sz="1400">
                <a:solidFill>
                  <a:schemeClr val="dk1"/>
                </a:solidFill>
              </a:rPr>
              <a:t>solution</a:t>
            </a:r>
            <a:r>
              <a:rPr lang="en" sz="1400">
                <a:solidFill>
                  <a:schemeClr val="dk1"/>
                </a:solidFill>
              </a:rPr>
              <a:t> above, we introduce a </a:t>
            </a:r>
            <a:r>
              <a:rPr b="1" lang="en" sz="1400">
                <a:solidFill>
                  <a:schemeClr val="accent3"/>
                </a:solidFill>
                <a:latin typeface="Inconsolata"/>
                <a:ea typeface="Inconsolata"/>
                <a:cs typeface="Inconsolata"/>
                <a:sym typeface="Inconsolata"/>
              </a:rPr>
              <a:t>while</a:t>
            </a:r>
            <a:r>
              <a:rPr lang="en" sz="1400">
                <a:solidFill>
                  <a:schemeClr val="dk1"/>
                </a:solidFill>
              </a:rPr>
              <a:t> loop that will run forever.</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a:t>
            </a:r>
            <a:r>
              <a:rPr b="1" lang="en" sz="1400">
                <a:solidFill>
                  <a:schemeClr val="accent3"/>
                </a:solidFill>
                <a:latin typeface="Inconsolata"/>
                <a:ea typeface="Inconsolata"/>
                <a:cs typeface="Inconsolata"/>
                <a:sym typeface="Inconsolata"/>
              </a:rPr>
              <a:t>try</a:t>
            </a:r>
            <a:r>
              <a:rPr lang="en" sz="1400">
                <a:solidFill>
                  <a:schemeClr val="dk1"/>
                </a:solidFill>
              </a:rPr>
              <a:t>, </a:t>
            </a:r>
            <a:r>
              <a:rPr b="1" lang="en" sz="1400">
                <a:solidFill>
                  <a:schemeClr val="accent3"/>
                </a:solidFill>
                <a:latin typeface="Inconsolata"/>
                <a:ea typeface="Inconsolata"/>
                <a:cs typeface="Inconsolata"/>
                <a:sym typeface="Inconsolata"/>
              </a:rPr>
              <a:t>except</a:t>
            </a:r>
            <a:r>
              <a:rPr lang="en" sz="1400">
                <a:solidFill>
                  <a:schemeClr val="dk1"/>
                </a:solidFill>
              </a:rPr>
              <a:t>, and </a:t>
            </a:r>
            <a:r>
              <a:rPr b="1" lang="en" sz="1400">
                <a:solidFill>
                  <a:schemeClr val="accent3"/>
                </a:solidFill>
                <a:latin typeface="Inconsolata"/>
                <a:ea typeface="Inconsolata"/>
                <a:cs typeface="Inconsolata"/>
                <a:sym typeface="Inconsolata"/>
              </a:rPr>
              <a:t>else</a:t>
            </a:r>
            <a:r>
              <a:rPr lang="en" sz="1400">
                <a:solidFill>
                  <a:schemeClr val="dk1"/>
                </a:solidFill>
              </a:rPr>
              <a:t> blocks are all within the </a:t>
            </a:r>
            <a:r>
              <a:rPr b="1" lang="en" sz="1400">
                <a:solidFill>
                  <a:schemeClr val="accent3"/>
                </a:solidFill>
                <a:latin typeface="Inconsolata"/>
                <a:ea typeface="Inconsolata"/>
                <a:cs typeface="Inconsolata"/>
                <a:sym typeface="Inconsolata"/>
              </a:rPr>
              <a:t>while</a:t>
            </a:r>
            <a:r>
              <a:rPr lang="en" sz="1400">
                <a:solidFill>
                  <a:schemeClr val="dk1"/>
                </a:solidFill>
              </a:rPr>
              <a:t> loop.</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If the numbers the user entered are valid, we will execute the </a:t>
            </a:r>
            <a:r>
              <a:rPr b="1" lang="en" sz="1400">
                <a:solidFill>
                  <a:schemeClr val="accent3"/>
                </a:solidFill>
                <a:latin typeface="Inconsolata"/>
                <a:ea typeface="Inconsolata"/>
                <a:cs typeface="Inconsolata"/>
                <a:sym typeface="Inconsolata"/>
              </a:rPr>
              <a:t>else</a:t>
            </a:r>
            <a:r>
              <a:rPr lang="en" sz="1400">
                <a:solidFill>
                  <a:schemeClr val="dk1"/>
                </a:solidFill>
              </a:rPr>
              <a:t> block which prints out the answer AND breaks the </a:t>
            </a:r>
            <a:r>
              <a:rPr b="1" lang="en" sz="1400">
                <a:solidFill>
                  <a:schemeClr val="accent3"/>
                </a:solidFill>
                <a:latin typeface="Inconsolata"/>
                <a:ea typeface="Inconsolata"/>
                <a:cs typeface="Inconsolata"/>
                <a:sym typeface="Inconsolata"/>
              </a:rPr>
              <a:t>while</a:t>
            </a:r>
            <a:r>
              <a:rPr lang="en" sz="1400">
                <a:solidFill>
                  <a:schemeClr val="dk1"/>
                </a:solidFill>
              </a:rPr>
              <a:t> loop. Otherwise we show the appropriate error and loop back around to ask for the numbers again.</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final message (thanking them) does not need to be in a </a:t>
            </a:r>
            <a:r>
              <a:rPr b="1" lang="en" sz="1400">
                <a:solidFill>
                  <a:schemeClr val="accent3"/>
                </a:solidFill>
                <a:latin typeface="Inconsolata"/>
                <a:ea typeface="Inconsolata"/>
                <a:cs typeface="Inconsolata"/>
                <a:sym typeface="Inconsolata"/>
              </a:rPr>
              <a:t>finally</a:t>
            </a:r>
            <a:r>
              <a:rPr lang="en" sz="1400">
                <a:solidFill>
                  <a:schemeClr val="dk1"/>
                </a:solidFill>
              </a:rPr>
              <a:t> block </a:t>
            </a:r>
            <a:r>
              <a:rPr lang="en" sz="1400">
                <a:solidFill>
                  <a:schemeClr val="dk1"/>
                </a:solidFill>
              </a:rPr>
              <a:t>because we would see it every time the loop executes until the </a:t>
            </a:r>
            <a:r>
              <a:rPr b="1" lang="en" sz="1400">
                <a:solidFill>
                  <a:schemeClr val="accent3"/>
                </a:solidFill>
                <a:latin typeface="Inconsolata"/>
                <a:ea typeface="Inconsolata"/>
                <a:cs typeface="Inconsolata"/>
                <a:sym typeface="Inconsolata"/>
              </a:rPr>
              <a:t>while</a:t>
            </a:r>
            <a:r>
              <a:rPr lang="en" sz="1400">
                <a:solidFill>
                  <a:schemeClr val="dk1"/>
                </a:solidFill>
              </a:rPr>
              <a:t> loop ends. That would be confusing to the user. Instead, we just move it to the end of the script outside of the </a:t>
            </a:r>
            <a:r>
              <a:rPr b="1" lang="en" sz="1400">
                <a:solidFill>
                  <a:schemeClr val="accent3"/>
                </a:solidFill>
                <a:latin typeface="Inconsolata"/>
                <a:ea typeface="Inconsolata"/>
                <a:cs typeface="Inconsolata"/>
                <a:sym typeface="Inconsolata"/>
              </a:rPr>
              <a:t>while</a:t>
            </a:r>
            <a:r>
              <a:rPr lang="en" sz="1400">
                <a:solidFill>
                  <a:schemeClr val="dk1"/>
                </a:solidFill>
              </a:rPr>
              <a:t> loop.</a:t>
            </a:r>
            <a:endParaRPr sz="1400">
              <a:solidFill>
                <a:schemeClr val="dk1"/>
              </a:solidFill>
            </a:endParaRPr>
          </a:p>
          <a:p>
            <a:pPr indent="0" lvl="0" marL="0" rtl="0" algn="l">
              <a:lnSpc>
                <a:spcPct val="115000"/>
              </a:lnSpc>
              <a:spcBef>
                <a:spcPts val="300"/>
              </a:spcBef>
              <a:spcAft>
                <a:spcPts val="300"/>
              </a:spcAft>
              <a:buNone/>
            </a:pPr>
            <a:r>
              <a:t/>
            </a:r>
            <a:endParaRPr sz="1400">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0237a4fbd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30237a4fbd1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Python supports a number of different exception types which you can read about </a:t>
            </a:r>
            <a:r>
              <a:rPr lang="en" sz="1400" u="sng">
                <a:solidFill>
                  <a:schemeClr val="hlink"/>
                </a:solidFill>
                <a:hlinkClick r:id="rId2"/>
              </a:rPr>
              <a:t>here</a:t>
            </a:r>
            <a:r>
              <a:rPr lang="en" sz="1400">
                <a:solidFill>
                  <a:schemeClr val="dk1"/>
                </a:solidFill>
              </a:rPr>
              <a: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most common exception types that you will encounter include:</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b="1" lang="en" sz="1400">
                <a:solidFill>
                  <a:schemeClr val="accent3"/>
                </a:solidFill>
                <a:latin typeface="Inconsolata"/>
                <a:ea typeface="Inconsolata"/>
                <a:cs typeface="Inconsolata"/>
                <a:sym typeface="Inconsolata"/>
              </a:rPr>
              <a:t>TypeError</a:t>
            </a:r>
            <a:r>
              <a:rPr lang="en" sz="1400">
                <a:solidFill>
                  <a:schemeClr val="dk1"/>
                </a:solidFill>
              </a:rPr>
              <a:t> - this is raised when an operation or function is applied to data of an inappropriate type. For example, passing in a list to </a:t>
            </a:r>
            <a:r>
              <a:rPr b="1" lang="en" sz="1400">
                <a:solidFill>
                  <a:schemeClr val="accent3"/>
                </a:solidFill>
                <a:latin typeface="Consolas"/>
                <a:ea typeface="Consolas"/>
                <a:cs typeface="Consolas"/>
                <a:sym typeface="Consolas"/>
              </a:rPr>
              <a:t>int()</a:t>
            </a:r>
            <a:r>
              <a:rPr lang="en" sz="1400">
                <a:solidFill>
                  <a:schemeClr val="dk1"/>
                </a:solidFill>
              </a:rPr>
              <a:t>. The function </a:t>
            </a:r>
            <a:r>
              <a:rPr b="1" lang="en" sz="1400">
                <a:solidFill>
                  <a:schemeClr val="accent3"/>
                </a:solidFill>
                <a:latin typeface="Consolas"/>
                <a:ea typeface="Consolas"/>
                <a:cs typeface="Consolas"/>
                <a:sym typeface="Consolas"/>
              </a:rPr>
              <a:t>int()</a:t>
            </a:r>
            <a:r>
              <a:rPr lang="en" sz="1400">
                <a:solidFill>
                  <a:schemeClr val="dk1"/>
                </a:solidFill>
              </a:rPr>
              <a:t> expects a string or a float, not a list of values.</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b="1" lang="en" sz="1400">
                <a:solidFill>
                  <a:schemeClr val="accent3"/>
                </a:solidFill>
                <a:latin typeface="Inconsolata"/>
                <a:ea typeface="Inconsolata"/>
                <a:cs typeface="Inconsolata"/>
                <a:sym typeface="Inconsolata"/>
              </a:rPr>
              <a:t>Value</a:t>
            </a:r>
            <a:r>
              <a:rPr b="1" lang="en" sz="1400">
                <a:solidFill>
                  <a:schemeClr val="accent3"/>
                </a:solidFill>
                <a:latin typeface="Inconsolata"/>
                <a:ea typeface="Inconsolata"/>
                <a:cs typeface="Inconsolata"/>
                <a:sym typeface="Inconsolata"/>
              </a:rPr>
              <a:t>Error</a:t>
            </a:r>
            <a:r>
              <a:rPr lang="en" sz="1400">
                <a:solidFill>
                  <a:schemeClr val="dk1"/>
                </a:solidFill>
              </a:rPr>
              <a:t> - this is raised when an operation or function receives an argument that has the right type but an inappropriate value. For example, attempting to convert the string </a:t>
            </a:r>
            <a:r>
              <a:rPr b="1" lang="en" sz="1400">
                <a:solidFill>
                  <a:schemeClr val="accent3"/>
                </a:solidFill>
                <a:latin typeface="Consolas"/>
                <a:ea typeface="Consolas"/>
                <a:cs typeface="Consolas"/>
                <a:sym typeface="Consolas"/>
              </a:rPr>
              <a:t>"TEN"</a:t>
            </a:r>
            <a:r>
              <a:rPr lang="en" sz="1400">
                <a:solidFill>
                  <a:schemeClr val="dk1"/>
                </a:solidFill>
              </a:rPr>
              <a:t> to an integer using </a:t>
            </a:r>
            <a:r>
              <a:rPr b="1" lang="en" sz="1400">
                <a:solidFill>
                  <a:schemeClr val="accent3"/>
                </a:solidFill>
                <a:latin typeface="Consolas"/>
                <a:ea typeface="Consolas"/>
                <a:cs typeface="Consolas"/>
                <a:sym typeface="Consolas"/>
              </a:rPr>
              <a:t>int()</a:t>
            </a:r>
            <a:r>
              <a:rPr lang="en" sz="1400">
                <a:solidFill>
                  <a:schemeClr val="dk1"/>
                </a:solidFill>
              </a:rPr>
              <a:t>. The </a:t>
            </a:r>
            <a:r>
              <a:rPr b="1" lang="en" sz="1400">
                <a:solidFill>
                  <a:schemeClr val="accent3"/>
                </a:solidFill>
                <a:latin typeface="Consolas"/>
                <a:ea typeface="Consolas"/>
                <a:cs typeface="Consolas"/>
                <a:sym typeface="Consolas"/>
              </a:rPr>
              <a:t>int()</a:t>
            </a:r>
            <a:r>
              <a:rPr lang="en" sz="1400">
                <a:solidFill>
                  <a:schemeClr val="dk1"/>
                </a:solidFill>
              </a:rPr>
              <a:t> function accepts strings, but when it attempts to convert it, it cannot convert an actual word to a number. This exception will also be raised if you attempt to call a function without providing the correct number of arguments it expects.</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b="1" lang="en" sz="1400">
                <a:solidFill>
                  <a:schemeClr val="accent3"/>
                </a:solidFill>
                <a:latin typeface="Inconsolata"/>
                <a:ea typeface="Inconsolata"/>
                <a:cs typeface="Inconsolata"/>
                <a:sym typeface="Inconsolata"/>
              </a:rPr>
              <a:t>ZeroDivisionError</a:t>
            </a:r>
            <a:r>
              <a:rPr lang="en" sz="1400">
                <a:solidFill>
                  <a:schemeClr val="dk1"/>
                </a:solidFill>
              </a:rPr>
              <a:t> - this is raised when you attempt to divide a number by 0. For example, 150 / 0.</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b="1" lang="en" sz="1400">
                <a:solidFill>
                  <a:schemeClr val="accent3"/>
                </a:solidFill>
                <a:latin typeface="Inconsolata"/>
                <a:ea typeface="Inconsolata"/>
                <a:cs typeface="Inconsolata"/>
                <a:sym typeface="Inconsolata"/>
              </a:rPr>
              <a:t>IndexError</a:t>
            </a:r>
            <a:r>
              <a:rPr lang="en" sz="1400">
                <a:solidFill>
                  <a:schemeClr val="dk1"/>
                </a:solidFill>
              </a:rPr>
              <a:t> - this is raised when you try to index a list, tuple, or string beyond the permitted boundaries. For example, you have a list of 6 items with indexes from 0 to 5 and you attempt to access </a:t>
            </a:r>
            <a:r>
              <a:rPr b="1" lang="en" sz="1400">
                <a:solidFill>
                  <a:schemeClr val="accent3"/>
                </a:solidFill>
                <a:latin typeface="Inconsolata"/>
                <a:ea typeface="Inconsolata"/>
                <a:cs typeface="Inconsolata"/>
                <a:sym typeface="Inconsolata"/>
              </a:rPr>
              <a:t>list[6]</a:t>
            </a:r>
            <a:r>
              <a:rPr lang="en" sz="1400">
                <a:solidFill>
                  <a:schemeClr val="dk1"/>
                </a:solidFill>
              </a:rPr>
              <a:t>.</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b="1" lang="en" sz="1400">
                <a:solidFill>
                  <a:schemeClr val="accent3"/>
                </a:solidFill>
                <a:latin typeface="Inconsolata"/>
                <a:ea typeface="Inconsolata"/>
                <a:cs typeface="Inconsolata"/>
                <a:sym typeface="Inconsolata"/>
              </a:rPr>
              <a:t>KeyError</a:t>
            </a:r>
            <a:r>
              <a:rPr lang="en" sz="1400">
                <a:solidFill>
                  <a:schemeClr val="dk1"/>
                </a:solidFill>
              </a:rPr>
              <a:t> - this is raised when you try to access the value of a key that doesn't exist in a dictionary. For example, we used a dictionary of European countries and capitals, and we did not have Italy in our dictionary. Attempting to fetch Italy will raise a </a:t>
            </a:r>
            <a:r>
              <a:rPr b="1" lang="en" sz="1400">
                <a:solidFill>
                  <a:schemeClr val="accent3"/>
                </a:solidFill>
                <a:latin typeface="Inconsolata"/>
                <a:ea typeface="Inconsolata"/>
                <a:cs typeface="Inconsolata"/>
                <a:sym typeface="Inconsolata"/>
              </a:rPr>
              <a:t>KeyError</a:t>
            </a:r>
            <a:r>
              <a:rPr lang="en" sz="1400">
                <a:solidFill>
                  <a:schemeClr val="dk1"/>
                </a:solidFill>
              </a:rPr>
              <a:t> exception.</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b="1" lang="en" sz="1400">
                <a:solidFill>
                  <a:schemeClr val="accent3"/>
                </a:solidFill>
                <a:latin typeface="Inconsolata"/>
                <a:ea typeface="Inconsolata"/>
                <a:cs typeface="Inconsolata"/>
                <a:sym typeface="Inconsolata"/>
              </a:rPr>
              <a:t>NameError</a:t>
            </a:r>
            <a:r>
              <a:rPr lang="en" sz="1400">
                <a:solidFill>
                  <a:schemeClr val="dk1"/>
                </a:solidFill>
              </a:rPr>
              <a:t> - this is raised when a name that you are referencing in the code doesn't exist. For example, if </a:t>
            </a:r>
            <a:r>
              <a:rPr b="1" lang="en" sz="1400">
                <a:solidFill>
                  <a:schemeClr val="accent3"/>
                </a:solidFill>
                <a:latin typeface="Inconsolata"/>
                <a:ea typeface="Inconsolata"/>
                <a:cs typeface="Inconsolata"/>
                <a:sym typeface="Inconsolata"/>
              </a:rPr>
              <a:t>x = y</a:t>
            </a:r>
            <a:r>
              <a:rPr lang="en" sz="1400">
                <a:solidFill>
                  <a:schemeClr val="dk1"/>
                </a:solidFill>
              </a:rPr>
              <a:t> but </a:t>
            </a:r>
            <a:r>
              <a:rPr b="1" lang="en" sz="1400">
                <a:solidFill>
                  <a:schemeClr val="accent3"/>
                </a:solidFill>
                <a:latin typeface="Inconsolata"/>
                <a:ea typeface="Inconsolata"/>
                <a:cs typeface="Inconsolata"/>
                <a:sym typeface="Inconsolata"/>
              </a:rPr>
              <a:t>y</a:t>
            </a:r>
            <a:r>
              <a:rPr lang="en" sz="1400">
                <a:solidFill>
                  <a:schemeClr val="dk1"/>
                </a:solidFill>
              </a:rPr>
              <a:t> was never assigned a value (in other words, this is the first time </a:t>
            </a:r>
            <a:r>
              <a:rPr b="1" lang="en" sz="1400">
                <a:solidFill>
                  <a:schemeClr val="accent3"/>
                </a:solidFill>
                <a:latin typeface="Inconsolata"/>
                <a:ea typeface="Inconsolata"/>
                <a:cs typeface="Inconsolata"/>
                <a:sym typeface="Inconsolata"/>
              </a:rPr>
              <a:t>y</a:t>
            </a:r>
            <a:r>
              <a:rPr lang="en" sz="1400">
                <a:solidFill>
                  <a:schemeClr val="dk1"/>
                </a:solidFill>
              </a:rPr>
              <a:t> is showing up in the code).</a:t>
            </a:r>
            <a:endParaRPr sz="1400">
              <a:solidFill>
                <a:schemeClr val="dk1"/>
              </a:solidFill>
            </a:endParaRPr>
          </a:p>
          <a:p>
            <a:pPr indent="0" lvl="0" marL="0" rtl="0" algn="l">
              <a:lnSpc>
                <a:spcPct val="100000"/>
              </a:lnSpc>
              <a:spcBef>
                <a:spcPts val="30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010c91518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3010c915184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SzPts val="1400"/>
              <a:buChar char="●"/>
            </a:pPr>
            <a:r>
              <a:rPr lang="en" sz="1400"/>
              <a:t>In our </a:t>
            </a:r>
            <a:r>
              <a:rPr lang="en" sz="1400"/>
              <a:t>exception</a:t>
            </a:r>
            <a:r>
              <a:rPr lang="en" sz="1400"/>
              <a:t> handling code, we are preventing the Traceback from displaying by catching the exception and displaying a user-friendly message. This is good!</a:t>
            </a:r>
            <a:endParaRPr sz="1400"/>
          </a:p>
          <a:p>
            <a:pPr indent="-317500" lvl="0" marL="457200" rtl="0" algn="l">
              <a:lnSpc>
                <a:spcPct val="115000"/>
              </a:lnSpc>
              <a:spcBef>
                <a:spcPts val="300"/>
              </a:spcBef>
              <a:spcAft>
                <a:spcPts val="0"/>
              </a:spcAft>
              <a:buSzPts val="1400"/>
              <a:buChar char="●"/>
            </a:pPr>
            <a:r>
              <a:rPr lang="en" sz="1400"/>
              <a:t>However, for our purposes of finding and fixing bugs, the Traceback is really valuable.</a:t>
            </a:r>
            <a:endParaRPr sz="1400"/>
          </a:p>
          <a:p>
            <a:pPr indent="-317500" lvl="0" marL="457200" rtl="0" algn="l">
              <a:lnSpc>
                <a:spcPct val="115000"/>
              </a:lnSpc>
              <a:spcBef>
                <a:spcPts val="300"/>
              </a:spcBef>
              <a:spcAft>
                <a:spcPts val="0"/>
              </a:spcAft>
              <a:buSzPts val="1400"/>
              <a:buChar char="●"/>
            </a:pPr>
            <a:r>
              <a:rPr lang="en" sz="1400"/>
              <a:t>Often in the industry, the application will display the user-friendly </a:t>
            </a:r>
            <a:r>
              <a:rPr lang="en" sz="1400"/>
              <a:t>message but also write the Traceback to a log file or send it to a network endpoint so that the developers can debug the code more efficiently.</a:t>
            </a:r>
            <a:endParaRPr sz="1400"/>
          </a:p>
          <a:p>
            <a:pPr indent="-317500" lvl="0" marL="457200" rtl="0" algn="l">
              <a:lnSpc>
                <a:spcPct val="115000"/>
              </a:lnSpc>
              <a:spcBef>
                <a:spcPts val="300"/>
              </a:spcBef>
              <a:spcAft>
                <a:spcPts val="0"/>
              </a:spcAft>
              <a:buSzPts val="1400"/>
              <a:buChar char="●"/>
            </a:pPr>
            <a:r>
              <a:rPr lang="en" sz="1400"/>
              <a:t>Logging will be covered in session 12, so today we will simply display the Traceback to the terminal.</a:t>
            </a:r>
            <a:endParaRPr sz="1400"/>
          </a:p>
          <a:p>
            <a:pPr indent="-317500" lvl="0" marL="457200" rtl="0" algn="l">
              <a:lnSpc>
                <a:spcPct val="115000"/>
              </a:lnSpc>
              <a:spcBef>
                <a:spcPts val="300"/>
              </a:spcBef>
              <a:spcAft>
                <a:spcPts val="0"/>
              </a:spcAft>
              <a:buSzPts val="1400"/>
              <a:buChar char="●"/>
            </a:pPr>
            <a:r>
              <a:rPr lang="en" sz="1400"/>
              <a:t>To do this, we do need to </a:t>
            </a:r>
            <a:r>
              <a:rPr b="1" lang="en" sz="1400">
                <a:solidFill>
                  <a:schemeClr val="accent3"/>
                </a:solidFill>
                <a:latin typeface="Inconsolata"/>
                <a:ea typeface="Inconsolata"/>
                <a:cs typeface="Inconsolata"/>
                <a:sym typeface="Inconsolata"/>
              </a:rPr>
              <a:t>import</a:t>
            </a:r>
            <a:r>
              <a:rPr lang="en" sz="1400"/>
              <a:t> the </a:t>
            </a:r>
            <a:r>
              <a:rPr b="1" lang="en" sz="1400">
                <a:solidFill>
                  <a:schemeClr val="accent3"/>
                </a:solidFill>
                <a:latin typeface="Inconsolata"/>
                <a:ea typeface="Inconsolata"/>
                <a:cs typeface="Inconsolata"/>
                <a:sym typeface="Inconsolata"/>
              </a:rPr>
              <a:t>traceback</a:t>
            </a:r>
            <a:r>
              <a:rPr lang="en" sz="1400"/>
              <a:t> module which comes with Python.</a:t>
            </a:r>
            <a:endParaRPr sz="1400"/>
          </a:p>
          <a:p>
            <a:pPr indent="-317500" lvl="0" marL="457200" rtl="0" algn="l">
              <a:lnSpc>
                <a:spcPct val="115000"/>
              </a:lnSpc>
              <a:spcBef>
                <a:spcPts val="300"/>
              </a:spcBef>
              <a:spcAft>
                <a:spcPts val="0"/>
              </a:spcAft>
              <a:buSzPts val="1400"/>
              <a:buChar char="●"/>
            </a:pPr>
            <a:r>
              <a:rPr lang="en" sz="1400"/>
              <a:t>Once we do that, we have access to the </a:t>
            </a:r>
            <a:r>
              <a:rPr b="1" lang="en" sz="1400">
                <a:solidFill>
                  <a:schemeClr val="accent3"/>
                </a:solidFill>
                <a:latin typeface="Inconsolata"/>
                <a:ea typeface="Inconsolata"/>
                <a:cs typeface="Inconsolata"/>
                <a:sym typeface="Inconsolata"/>
              </a:rPr>
              <a:t>traceback</a:t>
            </a:r>
            <a:r>
              <a:rPr lang="en" sz="1400"/>
              <a:t> object, which has a set of functions that we can call.</a:t>
            </a:r>
            <a:endParaRPr sz="1400"/>
          </a:p>
          <a:p>
            <a:pPr indent="-317500" lvl="0" marL="457200" rtl="0" algn="l">
              <a:lnSpc>
                <a:spcPct val="115000"/>
              </a:lnSpc>
              <a:spcBef>
                <a:spcPts val="300"/>
              </a:spcBef>
              <a:spcAft>
                <a:spcPts val="0"/>
              </a:spcAft>
              <a:buSzPts val="1400"/>
              <a:buChar char="●"/>
            </a:pPr>
            <a:r>
              <a:rPr lang="en" sz="1400"/>
              <a:t>The easiest way to get the Traceback is to call </a:t>
            </a:r>
            <a:r>
              <a:rPr b="1" lang="en" sz="1400">
                <a:solidFill>
                  <a:schemeClr val="accent3"/>
                </a:solidFill>
                <a:latin typeface="Inconsolata"/>
                <a:ea typeface="Inconsolata"/>
                <a:cs typeface="Inconsolata"/>
                <a:sym typeface="Inconsolata"/>
              </a:rPr>
              <a:t>traceback.print_exc()</a:t>
            </a:r>
            <a:r>
              <a:rPr lang="en" sz="1400"/>
              <a:t>. In our code we do this inside the </a:t>
            </a:r>
            <a:r>
              <a:rPr b="1" lang="en" sz="1400">
                <a:solidFill>
                  <a:schemeClr val="accent3"/>
                </a:solidFill>
                <a:latin typeface="Inconsolata"/>
                <a:ea typeface="Inconsolata"/>
                <a:cs typeface="Inconsolata"/>
                <a:sym typeface="Inconsolata"/>
              </a:rPr>
              <a:t>except</a:t>
            </a:r>
            <a:r>
              <a:rPr lang="en" sz="1400"/>
              <a:t> block for each exception that we want to handle. </a:t>
            </a:r>
            <a:endParaRPr sz="1400"/>
          </a:p>
          <a:p>
            <a:pPr indent="-317500" lvl="0" marL="457200" rtl="0" algn="l">
              <a:lnSpc>
                <a:spcPct val="115000"/>
              </a:lnSpc>
              <a:spcBef>
                <a:spcPts val="300"/>
              </a:spcBef>
              <a:spcAft>
                <a:spcPts val="0"/>
              </a:spcAft>
              <a:buSzPts val="1400"/>
              <a:buChar char="●"/>
            </a:pPr>
            <a:r>
              <a:rPr lang="en" sz="1400"/>
              <a:t>The </a:t>
            </a:r>
            <a:r>
              <a:rPr b="1" lang="en" sz="1400">
                <a:solidFill>
                  <a:schemeClr val="accent3"/>
                </a:solidFill>
                <a:latin typeface="Inconsolata"/>
                <a:ea typeface="Inconsolata"/>
                <a:cs typeface="Inconsolata"/>
                <a:sym typeface="Inconsolata"/>
              </a:rPr>
              <a:t>traceback.print_exc()</a:t>
            </a:r>
            <a:r>
              <a:rPr lang="en" sz="1400"/>
              <a:t> function takes an optional argument named </a:t>
            </a:r>
            <a:r>
              <a:rPr b="1" lang="en" sz="1400">
                <a:solidFill>
                  <a:schemeClr val="accent3"/>
                </a:solidFill>
                <a:latin typeface="Inconsolata"/>
                <a:ea typeface="Inconsolata"/>
                <a:cs typeface="Inconsolata"/>
                <a:sym typeface="Inconsolata"/>
              </a:rPr>
              <a:t>file=???</a:t>
            </a:r>
            <a:r>
              <a:rPr lang="en" sz="1400"/>
              <a:t> where </a:t>
            </a:r>
            <a:r>
              <a:rPr b="1" lang="en" sz="1400">
                <a:solidFill>
                  <a:schemeClr val="accent3"/>
                </a:solidFill>
                <a:latin typeface="Inconsolata"/>
                <a:ea typeface="Inconsolata"/>
                <a:cs typeface="Inconsolata"/>
                <a:sym typeface="Inconsolata"/>
              </a:rPr>
              <a:t>???</a:t>
            </a:r>
            <a:r>
              <a:rPr lang="en" sz="1400"/>
              <a:t> is the name of the log file that was opened for writing errors to.</a:t>
            </a:r>
            <a:endParaRPr sz="1400"/>
          </a:p>
          <a:p>
            <a:pPr indent="0" lvl="0" marL="0" rtl="0" algn="l">
              <a:lnSpc>
                <a:spcPct val="115000"/>
              </a:lnSpc>
              <a:spcBef>
                <a:spcPts val="300"/>
              </a:spcBef>
              <a:spcAft>
                <a:spcPts val="0"/>
              </a:spcAft>
              <a:buNone/>
            </a:pPr>
            <a:r>
              <a:t/>
            </a:r>
            <a:endParaRPr sz="1400"/>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highlight>
                  <a:srgbClr val="FFFF00"/>
                </a:highlight>
                <a:latin typeface="Inconsolata"/>
                <a:ea typeface="Inconsolata"/>
                <a:cs typeface="Inconsolata"/>
                <a:sym typeface="Inconsolata"/>
              </a:rPr>
              <a:t>import traceback</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def compute(n1, n2):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answer = n1 / n2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return answer</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while True:</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try:</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user_input_1 = input("Enter a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user_input_2 = input("Enter another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num1 = int(user_input_1)</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num2 = int(user_input_2)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answer = compute(num1, num2)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except ValueError: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print(f"Could not convert </a:t>
            </a:r>
            <a:r>
              <a:rPr b="1" lang="en" sz="1400">
                <a:solidFill>
                  <a:srgbClr val="2C768B"/>
                </a:solidFill>
                <a:latin typeface="Inconsolata"/>
                <a:ea typeface="Inconsolata"/>
                <a:cs typeface="Inconsolata"/>
                <a:sym typeface="Inconsolata"/>
              </a:rPr>
              <a:t>{user_input_1}</a:t>
            </a:r>
            <a:r>
              <a:rPr b="1" lang="en" sz="1400">
                <a:solidFill>
                  <a:srgbClr val="EA5B25"/>
                </a:solidFill>
                <a:latin typeface="Inconsolata"/>
                <a:ea typeface="Inconsolata"/>
                <a:cs typeface="Inconsolata"/>
                <a:sym typeface="Inconsolata"/>
              </a:rPr>
              <a:t> or </a:t>
            </a:r>
            <a:r>
              <a:rPr b="1" lang="en" sz="1400">
                <a:solidFill>
                  <a:srgbClr val="2C768B"/>
                </a:solidFill>
                <a:latin typeface="Inconsolata"/>
                <a:ea typeface="Inconsolata"/>
                <a:cs typeface="Inconsolata"/>
                <a:sym typeface="Inconsolata"/>
              </a:rPr>
              <a:t>{user_input_2}</a:t>
            </a:r>
            <a:r>
              <a:rPr b="1" lang="en" sz="1400">
                <a:solidFill>
                  <a:srgbClr val="EA5B25"/>
                </a:solidFill>
                <a:latin typeface="Inconsolata"/>
                <a:ea typeface="Inconsolata"/>
                <a:cs typeface="Inconsolata"/>
                <a:sym typeface="Inconsolata"/>
              </a:rPr>
              <a:t> to proper numbers.")</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traceback.print_exc()</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except ZeroDivisionError: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print(f"Cannot divide by </a:t>
            </a:r>
            <a:r>
              <a:rPr b="1" lang="en" sz="1400">
                <a:solidFill>
                  <a:srgbClr val="2C768B"/>
                </a:solidFill>
                <a:latin typeface="Inconsolata"/>
                <a:ea typeface="Inconsolata"/>
                <a:cs typeface="Inconsolata"/>
                <a:sym typeface="Inconsolata"/>
              </a:rPr>
              <a:t>{user_input_2}</a:t>
            </a:r>
            <a:r>
              <a:rPr b="1" lang="en" sz="1400">
                <a:solidFill>
                  <a:srgbClr val="EA5B25"/>
                </a:solidFill>
                <a:latin typeface="Inconsolata"/>
                <a:ea typeface="Inconsolata"/>
                <a:cs typeface="Inconsolata"/>
                <a:sym typeface="Inconsolata"/>
              </a:rPr>
              <a:t>. Please enter a non-zero number for the second number.")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traceback.print_exc()</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except Exception as e:</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print(f"The following error occurred: </a:t>
            </a:r>
            <a:r>
              <a:rPr b="1" lang="en" sz="1400">
                <a:solidFill>
                  <a:srgbClr val="2C768B"/>
                </a:solidFill>
                <a:latin typeface="Inconsolata"/>
                <a:ea typeface="Inconsolata"/>
                <a:cs typeface="Inconsolata"/>
                <a:sym typeface="Inconsolata"/>
              </a:rPr>
              <a:t>{e}</a:t>
            </a:r>
            <a:r>
              <a:rPr b="1" lang="en" sz="1400">
                <a:solidFill>
                  <a:srgbClr val="EA5B25"/>
                </a:solidFill>
                <a:latin typeface="Inconsolata"/>
                <a:ea typeface="Inconsolata"/>
                <a:cs typeface="Inconsolata"/>
                <a:sym typeface="Inconsolata"/>
              </a:rPr>
              <a:t>.")</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traceback.print_exc()</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else:</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print(f"</a:t>
            </a:r>
            <a:r>
              <a:rPr b="1" lang="en" sz="1400">
                <a:solidFill>
                  <a:srgbClr val="2C768B"/>
                </a:solidFill>
                <a:latin typeface="Inconsolata"/>
                <a:ea typeface="Inconsolata"/>
                <a:cs typeface="Inconsolata"/>
                <a:sym typeface="Inconsolata"/>
              </a:rPr>
              <a:t>{num1}</a:t>
            </a:r>
            <a:r>
              <a:rPr b="1" lang="en" sz="1400">
                <a:solidFill>
                  <a:srgbClr val="EA5B25"/>
                </a:solidFill>
                <a:latin typeface="Inconsolata"/>
                <a:ea typeface="Inconsolata"/>
                <a:cs typeface="Inconsolata"/>
                <a:sym typeface="Inconsolata"/>
              </a:rPr>
              <a:t> / </a:t>
            </a:r>
            <a:r>
              <a:rPr b="1" lang="en" sz="1400">
                <a:solidFill>
                  <a:srgbClr val="2C768B"/>
                </a:solidFill>
                <a:latin typeface="Inconsolata"/>
                <a:ea typeface="Inconsolata"/>
                <a:cs typeface="Inconsolata"/>
                <a:sym typeface="Inconsolata"/>
              </a:rPr>
              <a:t>{num2}</a:t>
            </a:r>
            <a:r>
              <a:rPr b="1" lang="en" sz="1400">
                <a:solidFill>
                  <a:srgbClr val="EA5B25"/>
                </a:solidFill>
                <a:latin typeface="Inconsolata"/>
                <a:ea typeface="Inconsolata"/>
                <a:cs typeface="Inconsolata"/>
                <a:sym typeface="Inconsolata"/>
              </a:rPr>
              <a:t> = </a:t>
            </a:r>
            <a:r>
              <a:rPr b="1" lang="en" sz="1400">
                <a:solidFill>
                  <a:srgbClr val="2C768B"/>
                </a:solidFill>
                <a:latin typeface="Inconsolata"/>
                <a:ea typeface="Inconsolata"/>
                <a:cs typeface="Inconsolata"/>
                <a:sym typeface="Inconsolata"/>
              </a:rPr>
              <a:t>{answer}</a:t>
            </a:r>
            <a:r>
              <a:rPr b="1" lang="en" sz="1400">
                <a:solidFill>
                  <a:srgbClr val="EA5B25"/>
                </a:solidFill>
                <a:latin typeface="Inconsolata"/>
                <a:ea typeface="Inconsolata"/>
                <a:cs typeface="Inconsolata"/>
                <a:sym typeface="Inconsolata"/>
              </a:rPr>
              <a:t>")</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        break</a:t>
            </a:r>
            <a:endParaRPr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rgbClr val="EA5B25"/>
                </a:solidFill>
                <a:latin typeface="Inconsolata"/>
                <a:ea typeface="Inconsolata"/>
                <a:cs typeface="Inconsolata"/>
                <a:sym typeface="Inconsolata"/>
              </a:rPr>
              <a:t>print("Thanks for using my application!")</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Enter a number: TEN</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Enter another number: TWO</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Could not convert your input to proper numbers.</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FF0000"/>
                </a:solidFill>
                <a:latin typeface="Inconsolata"/>
                <a:ea typeface="Inconsolata"/>
                <a:cs typeface="Inconsolata"/>
                <a:sym typeface="Inconsolata"/>
              </a:rPr>
              <a:t>Traceback (most recent call last):</a:t>
            </a:r>
            <a:endParaRPr b="1" sz="1400">
              <a:solidFill>
                <a:srgbClr val="FF0000"/>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FF0000"/>
                </a:solidFill>
                <a:latin typeface="Inconsolata"/>
                <a:ea typeface="Inconsolata"/>
                <a:cs typeface="Inconsolata"/>
                <a:sym typeface="Inconsolata"/>
              </a:rPr>
              <a:t>  File "/VSCode/Lesson 06/main.py", line 11, in &lt;module&gt;</a:t>
            </a:r>
            <a:endParaRPr b="1" sz="1400">
              <a:solidFill>
                <a:srgbClr val="FF0000"/>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FF0000"/>
                </a:solidFill>
                <a:latin typeface="Inconsolata"/>
                <a:ea typeface="Inconsolata"/>
                <a:cs typeface="Inconsolata"/>
                <a:sym typeface="Inconsolata"/>
              </a:rPr>
              <a:t>    num1 = int(user_input_1)</a:t>
            </a:r>
            <a:endParaRPr b="1" sz="1400">
              <a:solidFill>
                <a:srgbClr val="FF0000"/>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FF0000"/>
                </a:solidFill>
                <a:latin typeface="Inconsolata"/>
                <a:ea typeface="Inconsolata"/>
                <a:cs typeface="Inconsolata"/>
                <a:sym typeface="Inconsolata"/>
              </a:rPr>
              <a:t>           ^^^^^^^^^^^^^^^^^</a:t>
            </a:r>
            <a:endParaRPr b="1" sz="1400">
              <a:solidFill>
                <a:srgbClr val="FF0000"/>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FF0000"/>
                </a:solidFill>
                <a:latin typeface="Inconsolata"/>
                <a:ea typeface="Inconsolata"/>
                <a:cs typeface="Inconsolata"/>
                <a:sym typeface="Inconsolata"/>
              </a:rPr>
              <a:t>ValueError: invalid literal for int() with base 10: 'TEN'</a:t>
            </a:r>
            <a:endParaRPr b="1" sz="1400">
              <a:solidFill>
                <a:srgbClr val="FF0000"/>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Enter a number: 10</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Enter another number: 0</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Cannot divide by zero. Try entering a non-zero number.</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FF0000"/>
                </a:solidFill>
                <a:latin typeface="Inconsolata"/>
                <a:ea typeface="Inconsolata"/>
                <a:cs typeface="Inconsolata"/>
                <a:sym typeface="Inconsolata"/>
              </a:rPr>
              <a:t>Traceback (most recent call last):</a:t>
            </a:r>
            <a:endParaRPr b="1" sz="1400">
              <a:solidFill>
                <a:srgbClr val="FF0000"/>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FF0000"/>
                </a:solidFill>
                <a:latin typeface="Inconsolata"/>
                <a:ea typeface="Inconsolata"/>
                <a:cs typeface="Inconsolata"/>
                <a:sym typeface="Inconsolata"/>
              </a:rPr>
              <a:t>  File "/VSCode/Lesson 06/main.py", line 13, in &lt;module&gt;</a:t>
            </a:r>
            <a:endParaRPr b="1" sz="1400">
              <a:solidFill>
                <a:srgbClr val="FF0000"/>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FF0000"/>
                </a:solidFill>
                <a:latin typeface="Inconsolata"/>
                <a:ea typeface="Inconsolata"/>
                <a:cs typeface="Inconsolata"/>
                <a:sym typeface="Inconsolata"/>
              </a:rPr>
              <a:t>    answer = compute(num1, num2)</a:t>
            </a:r>
            <a:endParaRPr b="1" sz="1400">
              <a:solidFill>
                <a:srgbClr val="FF0000"/>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FF0000"/>
                </a:solidFill>
                <a:latin typeface="Inconsolata"/>
                <a:ea typeface="Inconsolata"/>
                <a:cs typeface="Inconsolata"/>
                <a:sym typeface="Inconsolata"/>
              </a:rPr>
              <a:t>             ^^^^^^^^^^^^^^^^^^^</a:t>
            </a:r>
            <a:endParaRPr b="1" sz="1400">
              <a:solidFill>
                <a:srgbClr val="FF0000"/>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FF0000"/>
                </a:solidFill>
                <a:latin typeface="Inconsolata"/>
                <a:ea typeface="Inconsolata"/>
                <a:cs typeface="Inconsolata"/>
                <a:sym typeface="Inconsolata"/>
              </a:rPr>
              <a:t>  File "/VSCode/Lesson 06/main.py", line 4, in compute</a:t>
            </a:r>
            <a:endParaRPr b="1" sz="1400">
              <a:solidFill>
                <a:srgbClr val="FF0000"/>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FF0000"/>
                </a:solidFill>
                <a:latin typeface="Inconsolata"/>
                <a:ea typeface="Inconsolata"/>
                <a:cs typeface="Inconsolata"/>
                <a:sym typeface="Inconsolata"/>
              </a:rPr>
              <a:t>    answer = n1 / n2</a:t>
            </a:r>
            <a:endParaRPr b="1" sz="1400">
              <a:solidFill>
                <a:srgbClr val="FF0000"/>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FF0000"/>
                </a:solidFill>
                <a:latin typeface="Inconsolata"/>
                <a:ea typeface="Inconsolata"/>
                <a:cs typeface="Inconsolata"/>
                <a:sym typeface="Inconsolata"/>
              </a:rPr>
              <a:t>             ~~~^~~~</a:t>
            </a:r>
            <a:endParaRPr b="1" sz="1400">
              <a:solidFill>
                <a:srgbClr val="FF0000"/>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FF0000"/>
                </a:solidFill>
                <a:latin typeface="Inconsolata"/>
                <a:ea typeface="Inconsolata"/>
                <a:cs typeface="Inconsolata"/>
                <a:sym typeface="Inconsolata"/>
              </a:rPr>
              <a:t>ZeroDivisionError: division by zero</a:t>
            </a:r>
            <a:endParaRPr b="1" sz="1400">
              <a:solidFill>
                <a:srgbClr val="FF0000"/>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Enter a number: 10</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Enter another number: 2</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10 / 2 = 5.0</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None/>
            </a:pPr>
            <a:r>
              <a:rPr b="1" lang="en" sz="1400">
                <a:solidFill>
                  <a:schemeClr val="dk1"/>
                </a:solidFill>
                <a:latin typeface="Inconsolata"/>
                <a:ea typeface="Inconsolata"/>
                <a:cs typeface="Inconsolata"/>
                <a:sym typeface="Inconsolata"/>
              </a:rPr>
              <a:t>Thanks for using my application!</a:t>
            </a:r>
            <a:endParaRPr b="1" sz="1400">
              <a:solidFill>
                <a:schemeClr val="dk1"/>
              </a:solidFill>
              <a:latin typeface="Inconsolata"/>
              <a:ea typeface="Inconsolata"/>
              <a:cs typeface="Inconsolata"/>
              <a:sym typeface="Inconsolata"/>
            </a:endParaRPr>
          </a:p>
          <a:p>
            <a:pPr indent="0" lvl="0" marL="457200" rtl="0" algn="l">
              <a:lnSpc>
                <a:spcPct val="115000"/>
              </a:lnSpc>
              <a:spcBef>
                <a:spcPts val="300"/>
              </a:spcBef>
              <a:spcAft>
                <a:spcPts val="0"/>
              </a:spcAft>
              <a:buNone/>
            </a:pPr>
            <a:r>
              <a:t/>
            </a:r>
            <a:endParaRPr b="1" sz="1400">
              <a:solidFill>
                <a:schemeClr val="dk1"/>
              </a:solidFill>
              <a:latin typeface="Inconsolata"/>
              <a:ea typeface="Inconsolata"/>
              <a:cs typeface="Inconsolata"/>
              <a:sym typeface="Inconsolata"/>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call to </a:t>
            </a:r>
            <a:r>
              <a:rPr b="1" lang="en" sz="1400">
                <a:solidFill>
                  <a:srgbClr val="EA5B25"/>
                </a:solidFill>
                <a:latin typeface="Inconsolata"/>
                <a:ea typeface="Inconsolata"/>
                <a:cs typeface="Inconsolata"/>
                <a:sym typeface="Inconsolata"/>
              </a:rPr>
              <a:t>traceback.print_exc()</a:t>
            </a:r>
            <a:r>
              <a:rPr lang="en" sz="1400">
                <a:solidFill>
                  <a:schemeClr val="dk1"/>
                </a:solidFill>
              </a:rPr>
              <a:t> in the “catch all” handler is especially important because it will tell us what exception occurred that we didn’t anticipate. With that, we can add another handler for that specific exception.</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300"/>
              </a:spcAft>
              <a:buNone/>
            </a:pPr>
            <a:r>
              <a:t/>
            </a:r>
            <a:endParaRPr sz="1400">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f6376aa885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2f6376aa885_0_2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f6376aa885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2f6376aa885_0_4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fe9c6844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fe9c6844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43a69594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g343a69594d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There may be times when you want to raise an exception on purpose.</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Perhaps the error is critical for you particular application while Python doesn’t consider it a critical error, or it’s not an error at all in Python.</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The error message that the built-in exceptions is too cryptic or not informative enough.</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You may want to raise an exception after an previous exception was already raised to chain the errors together.</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The application can raise domain-specific errors that aren’t covered by the Python exception types.</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We know that dividing by zero is not permitted in Python, or in any language. </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Rather than displaying the traceback with the default error message, we can create a custom message.</a:t>
            </a:r>
            <a:endParaRPr sz="1400">
              <a:solidFill>
                <a:schemeClr val="dk1"/>
              </a:solidFill>
            </a:endParaRPr>
          </a:p>
          <a:p>
            <a:pPr indent="0" lvl="0" marL="0" rtl="0" algn="l">
              <a:lnSpc>
                <a:spcPct val="100000"/>
              </a:lnSpc>
              <a:spcBef>
                <a:spcPts val="300"/>
              </a:spcBef>
              <a:spcAft>
                <a:spcPts val="0"/>
              </a:spcAft>
              <a:buSzPts val="1100"/>
              <a:buNone/>
            </a:pPr>
            <a:r>
              <a:t/>
            </a:r>
            <a:endParaRPr sz="1400">
              <a:solidFill>
                <a:schemeClr val="dk1"/>
              </a:solidFill>
            </a:endParaRPr>
          </a:p>
          <a:p>
            <a:pPr indent="0" lvl="0" marL="45720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def compute(n1, n2):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if n2 != 0:</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answer = n1 / n2</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else:</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raise ZeroDivisionError(f"The denominator of a division operation cannot be {n2}.")</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    return answer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SzPts val="1100"/>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while True:</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    try:</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        user_input_1 = input("Enter a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        user_input_2 = input("Enter another number: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        num1 = int(user_input_1)</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        num2 = int(user_input_2)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        answer = compute(num1, num2)</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except ValueError: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print(f"Could not convert </a:t>
            </a:r>
            <a:r>
              <a:rPr b="1" lang="en" sz="1400">
                <a:solidFill>
                  <a:srgbClr val="2C768B"/>
                </a:solidFill>
                <a:latin typeface="Inconsolata"/>
                <a:ea typeface="Inconsolata"/>
                <a:cs typeface="Inconsolata"/>
                <a:sym typeface="Inconsolata"/>
              </a:rPr>
              <a:t>{user_input_1}</a:t>
            </a:r>
            <a:r>
              <a:rPr b="1" lang="en" sz="1400">
                <a:solidFill>
                  <a:srgbClr val="EA5B25"/>
                </a:solidFill>
                <a:latin typeface="Inconsolata"/>
                <a:ea typeface="Inconsolata"/>
                <a:cs typeface="Inconsolata"/>
                <a:sym typeface="Inconsolata"/>
              </a:rPr>
              <a:t> or </a:t>
            </a:r>
            <a:r>
              <a:rPr b="1" lang="en" sz="1400">
                <a:solidFill>
                  <a:srgbClr val="2C768B"/>
                </a:solidFill>
                <a:latin typeface="Inconsolata"/>
                <a:ea typeface="Inconsolata"/>
                <a:cs typeface="Inconsolata"/>
                <a:sym typeface="Inconsolata"/>
              </a:rPr>
              <a:t>{user_input_2}</a:t>
            </a:r>
            <a:r>
              <a:rPr b="1" lang="en" sz="1400">
                <a:solidFill>
                  <a:srgbClr val="EA5B25"/>
                </a:solidFill>
                <a:latin typeface="Inconsolata"/>
                <a:ea typeface="Inconsolata"/>
                <a:cs typeface="Inconsolata"/>
                <a:sym typeface="Inconsolata"/>
              </a:rPr>
              <a:t> to proper numbers.")</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except ZeroDivisionError as e:</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        </a:t>
            </a:r>
            <a:r>
              <a:rPr b="1" lang="en" sz="1400">
                <a:solidFill>
                  <a:srgbClr val="EA5B25"/>
                </a:solidFill>
                <a:highlight>
                  <a:srgbClr val="FFFF00"/>
                </a:highlight>
                <a:latin typeface="Inconsolata"/>
                <a:ea typeface="Inconsolata"/>
                <a:cs typeface="Inconsolata"/>
                <a:sym typeface="Inconsolata"/>
              </a:rPr>
              <a:t>print(f</a:t>
            </a:r>
            <a:r>
              <a:rPr b="1" lang="en" sz="1400">
                <a:solidFill>
                  <a:srgbClr val="EA5B25"/>
                </a:solidFill>
                <a:highlight>
                  <a:srgbClr val="FFFF00"/>
                </a:highlight>
                <a:latin typeface="Inconsolata"/>
                <a:ea typeface="Inconsolata"/>
                <a:cs typeface="Inconsolata"/>
                <a:sym typeface="Inconsolata"/>
              </a:rPr>
              <a:t>"</a:t>
            </a:r>
            <a:r>
              <a:rPr b="1" lang="en" sz="1400">
                <a:solidFill>
                  <a:srgbClr val="2C768B"/>
                </a:solidFill>
                <a:highlight>
                  <a:srgbClr val="FFFF00"/>
                </a:highlight>
                <a:latin typeface="Inconsolata"/>
                <a:ea typeface="Inconsolata"/>
                <a:cs typeface="Inconsolata"/>
                <a:sym typeface="Inconsolata"/>
              </a:rPr>
              <a:t>{str(e)}</a:t>
            </a:r>
            <a:r>
              <a:rPr b="1" lang="en" sz="1400">
                <a:solidFill>
                  <a:srgbClr val="EA5B25"/>
                </a:solidFill>
                <a:highlight>
                  <a:srgbClr val="FFFF00"/>
                </a:highlight>
                <a:latin typeface="Inconsolata"/>
                <a:ea typeface="Inconsolata"/>
                <a:cs typeface="Inconsolata"/>
                <a:sym typeface="Inconsolata"/>
              </a:rPr>
              <a:t>"</a:t>
            </a:r>
            <a:r>
              <a:rPr b="1" lang="en" sz="1400">
                <a:solidFill>
                  <a:srgbClr val="EA5B25"/>
                </a:solidFill>
                <a:highlight>
                  <a:srgbClr val="FFFF00"/>
                </a:highlight>
                <a:latin typeface="Inconsolata"/>
                <a:ea typeface="Inconsolata"/>
                <a:cs typeface="Inconsolata"/>
                <a:sym typeface="Inconsolata"/>
              </a:rPr>
              <a:t>)</a:t>
            </a:r>
            <a:endParaRPr b="1" sz="1400">
              <a:solidFill>
                <a:srgbClr val="EA5B25"/>
              </a:solidFill>
              <a:highlight>
                <a:srgbClr val="FFFF00"/>
              </a:highlight>
              <a:latin typeface="Inconsolata"/>
              <a:ea typeface="Inconsolata"/>
              <a:cs typeface="Inconsolata"/>
              <a:sym typeface="Inconsolata"/>
            </a:endParaRPr>
          </a:p>
          <a:p>
            <a:pPr indent="0" lvl="0" marL="45720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    else:</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        print(f"{num1} / {num2} = {answer}")</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        break</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SzPts val="1100"/>
              <a:buNone/>
            </a:pPr>
            <a:r>
              <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SzPts val="1100"/>
              <a:buNone/>
            </a:pPr>
            <a:r>
              <a:rPr b="1" lang="en" sz="1400">
                <a:solidFill>
                  <a:srgbClr val="EA5B25"/>
                </a:solidFill>
                <a:latin typeface="Inconsolata"/>
                <a:ea typeface="Inconsolata"/>
                <a:cs typeface="Inconsolata"/>
                <a:sym typeface="Inconsolata"/>
              </a:rPr>
              <a:t>print("Thanks for using my application!")</a:t>
            </a:r>
            <a:endParaRPr b="1" sz="1400">
              <a:solidFill>
                <a:srgbClr val="EA5B25"/>
              </a:solidFill>
              <a:latin typeface="Inconsolata"/>
              <a:ea typeface="Inconsolata"/>
              <a:cs typeface="Inconsolata"/>
              <a:sym typeface="Inconsolata"/>
            </a:endParaRPr>
          </a:p>
          <a:p>
            <a:pPr indent="0" lvl="0" marL="457200" rtl="0" algn="l">
              <a:lnSpc>
                <a:spcPct val="115000"/>
              </a:lnSpc>
              <a:spcBef>
                <a:spcPts val="300"/>
              </a:spcBef>
              <a:spcAft>
                <a:spcPts val="0"/>
              </a:spcAft>
              <a:buSzPts val="1100"/>
              <a:buNone/>
            </a:pPr>
            <a:r>
              <a:t/>
            </a:r>
            <a:endParaRPr b="1" sz="1400">
              <a:solidFill>
                <a:srgbClr val="EA5B25"/>
              </a:solidFill>
              <a:latin typeface="Inconsolata"/>
              <a:ea typeface="Inconsolata"/>
              <a:cs typeface="Inconsolata"/>
              <a:sym typeface="Inconsolata"/>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We use the </a:t>
            </a:r>
            <a:r>
              <a:rPr b="1" lang="en" sz="1400">
                <a:solidFill>
                  <a:srgbClr val="EA5B25"/>
                </a:solidFill>
                <a:latin typeface="Inconsolata"/>
                <a:ea typeface="Inconsolata"/>
                <a:cs typeface="Inconsolata"/>
                <a:sym typeface="Inconsolata"/>
              </a:rPr>
              <a:t>raise</a:t>
            </a:r>
            <a:r>
              <a:rPr lang="en" sz="1400">
                <a:solidFill>
                  <a:schemeClr val="dk1"/>
                </a:solidFill>
              </a:rPr>
              <a:t> keyword with the appropriate exception type. Optionally, we can pass in a string with an alternative error message.</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Once we execute the </a:t>
            </a:r>
            <a:r>
              <a:rPr b="1" lang="en" sz="1400">
                <a:solidFill>
                  <a:srgbClr val="EA5B25"/>
                </a:solidFill>
                <a:latin typeface="Inconsolata"/>
                <a:ea typeface="Inconsolata"/>
                <a:cs typeface="Inconsolata"/>
                <a:sym typeface="Inconsolata"/>
              </a:rPr>
              <a:t>raise</a:t>
            </a:r>
            <a:r>
              <a:rPr lang="en" sz="1400">
                <a:solidFill>
                  <a:schemeClr val="dk1"/>
                </a:solidFill>
              </a:rPr>
              <a:t>, the code that follows it does not get executed. Instead, Python attempts to locate the nearest </a:t>
            </a:r>
            <a:r>
              <a:rPr b="1" lang="en" sz="1400">
                <a:solidFill>
                  <a:srgbClr val="EA5B25"/>
                </a:solidFill>
                <a:latin typeface="Inconsolata"/>
                <a:ea typeface="Inconsolata"/>
                <a:cs typeface="Inconsolata"/>
                <a:sym typeface="Inconsolata"/>
              </a:rPr>
              <a:t>except</a:t>
            </a:r>
            <a:r>
              <a:rPr lang="en" sz="1400">
                <a:solidFill>
                  <a:schemeClr val="dk1"/>
                </a:solidFill>
              </a:rPr>
              <a:t> block that can handle the exception.</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The </a:t>
            </a:r>
            <a:r>
              <a:rPr b="1" lang="en" sz="1400">
                <a:solidFill>
                  <a:srgbClr val="EA5B25"/>
                </a:solidFill>
                <a:latin typeface="Inconsolata"/>
                <a:ea typeface="Inconsolata"/>
                <a:cs typeface="Inconsolata"/>
                <a:sym typeface="Inconsolata"/>
              </a:rPr>
              <a:t>raise</a:t>
            </a:r>
            <a:r>
              <a:rPr lang="en" sz="1400">
                <a:solidFill>
                  <a:schemeClr val="dk1"/>
                </a:solidFill>
              </a:rPr>
              <a:t> occurs in the </a:t>
            </a:r>
            <a:r>
              <a:rPr b="1" lang="en" sz="1400">
                <a:solidFill>
                  <a:srgbClr val="EA5B25"/>
                </a:solidFill>
                <a:latin typeface="Inconsolata"/>
                <a:ea typeface="Inconsolata"/>
                <a:cs typeface="Inconsolata"/>
                <a:sym typeface="Inconsolata"/>
              </a:rPr>
              <a:t>compute()</a:t>
            </a:r>
            <a:r>
              <a:rPr lang="en" sz="1400">
                <a:solidFill>
                  <a:schemeClr val="dk1"/>
                </a:solidFill>
              </a:rPr>
              <a:t> function.</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The nearest </a:t>
            </a:r>
            <a:r>
              <a:rPr b="1" lang="en" sz="1400">
                <a:solidFill>
                  <a:srgbClr val="EA5B25"/>
                </a:solidFill>
                <a:latin typeface="Inconsolata"/>
                <a:ea typeface="Inconsolata"/>
                <a:cs typeface="Inconsolata"/>
                <a:sym typeface="Inconsolata"/>
              </a:rPr>
              <a:t>except</a:t>
            </a:r>
            <a:r>
              <a:rPr lang="en" sz="1400">
                <a:solidFill>
                  <a:schemeClr val="dk1"/>
                </a:solidFill>
              </a:rPr>
              <a:t> block that can handle the exception is in main script.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When an </a:t>
            </a:r>
            <a:r>
              <a:rPr b="1" lang="en" sz="1400">
                <a:solidFill>
                  <a:srgbClr val="EA5B25"/>
                </a:solidFill>
                <a:latin typeface="Inconsolata"/>
                <a:ea typeface="Inconsolata"/>
                <a:cs typeface="Inconsolata"/>
                <a:sym typeface="Inconsolata"/>
              </a:rPr>
              <a:t>except</a:t>
            </a:r>
            <a:r>
              <a:rPr lang="en" sz="1400">
                <a:solidFill>
                  <a:schemeClr val="dk1"/>
                </a:solidFill>
              </a:rPr>
              <a:t> block catches it, we gain access to the exception by creating a variable </a:t>
            </a:r>
            <a:r>
              <a:rPr b="1" lang="en" sz="1400">
                <a:solidFill>
                  <a:srgbClr val="EA5B25"/>
                </a:solidFill>
                <a:latin typeface="Inconsolata"/>
                <a:ea typeface="Inconsolata"/>
                <a:cs typeface="Inconsolata"/>
                <a:sym typeface="Inconsolata"/>
              </a:rPr>
              <a:t>e</a:t>
            </a:r>
            <a:r>
              <a:rPr lang="en" sz="1400">
                <a:solidFill>
                  <a:schemeClr val="dk1"/>
                </a:solidFill>
              </a:rPr>
              <a:t> from the exception object.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With </a:t>
            </a:r>
            <a:r>
              <a:rPr b="1" lang="en" sz="1400">
                <a:solidFill>
                  <a:srgbClr val="EA5B25"/>
                </a:solidFill>
                <a:latin typeface="Inconsolata"/>
                <a:ea typeface="Inconsolata"/>
                <a:cs typeface="Inconsolata"/>
                <a:sym typeface="Inconsolata"/>
              </a:rPr>
              <a:t>e</a:t>
            </a:r>
            <a:r>
              <a:rPr lang="en" sz="1400">
                <a:solidFill>
                  <a:schemeClr val="dk1"/>
                </a:solidFill>
              </a:rPr>
              <a:t> we can convert it to a string using the </a:t>
            </a:r>
            <a:r>
              <a:rPr b="1" lang="en" sz="1400">
                <a:solidFill>
                  <a:srgbClr val="EA5B25"/>
                </a:solidFill>
                <a:latin typeface="Inconsolata"/>
                <a:ea typeface="Inconsolata"/>
                <a:cs typeface="Inconsolata"/>
                <a:sym typeface="Inconsolata"/>
              </a:rPr>
              <a:t>str()</a:t>
            </a:r>
            <a:r>
              <a:rPr lang="en" sz="1400">
                <a:solidFill>
                  <a:schemeClr val="dk1"/>
                </a:solidFill>
              </a:rPr>
              <a:t> function and print it out.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In this way, we can provide more and/or better information to the user, or even to ourselves through logging by customizing the exception message.</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We can even put variable information in the message string to provide more context of what was happening when the error occurred.</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We can also create our own custom exceptions to better fit the kinds of errors our application can raise. We would do this if our application generates an error that isn’t necessarily a Python error.</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We need to cover classes and objects before considering creating custom exceptions.</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See </a:t>
            </a:r>
            <a:r>
              <a:rPr lang="en" sz="1400" u="sng">
                <a:solidFill>
                  <a:schemeClr val="hlink"/>
                </a:solidFill>
                <a:hlinkClick r:id="rId2"/>
              </a:rPr>
              <a:t>Define Custom Exceptions in Python</a:t>
            </a:r>
            <a:r>
              <a:rPr lang="en" sz="1400">
                <a:solidFill>
                  <a:schemeClr val="dk1"/>
                </a:solidFill>
              </a:rPr>
              <a:t> for more information.</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Raising exceptions on purpose and creating your own custom exceptions isn’t that common, but you have these features if and when you need them.</a:t>
            </a:r>
            <a:endParaRPr sz="1400">
              <a:solidFill>
                <a:schemeClr val="dk1"/>
              </a:solidFill>
            </a:endParaRPr>
          </a:p>
          <a:p>
            <a:pPr indent="0" lvl="0" marL="0" rtl="0" algn="l">
              <a:lnSpc>
                <a:spcPct val="115000"/>
              </a:lnSpc>
              <a:spcBef>
                <a:spcPts val="300"/>
              </a:spcBef>
              <a:spcAft>
                <a:spcPts val="0"/>
              </a:spcAft>
              <a:buSzPts val="1100"/>
              <a:buNone/>
            </a:pPr>
            <a:r>
              <a:t/>
            </a:r>
            <a:endParaRPr b="1" sz="1400">
              <a:solidFill>
                <a:srgbClr val="EA5B25"/>
              </a:solidFill>
              <a:latin typeface="Inconsolata"/>
              <a:ea typeface="Inconsolata"/>
              <a:cs typeface="Inconsolata"/>
              <a:sym typeface="Inconsolata"/>
            </a:endParaRPr>
          </a:p>
          <a:p>
            <a:pPr indent="0" lvl="0" marL="0" rtl="0" algn="l">
              <a:lnSpc>
                <a:spcPct val="100000"/>
              </a:lnSpc>
              <a:spcBef>
                <a:spcPts val="300"/>
              </a:spcBef>
              <a:spcAft>
                <a:spcPts val="0"/>
              </a:spcAft>
              <a:buSzPts val="1100"/>
              <a:buNone/>
            </a:pPr>
            <a:r>
              <a:t/>
            </a:r>
            <a:endParaRPr sz="14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26cd0cf3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3026cd0cf32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There’s no getting around it…errors will happen in our code.</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We often code for the “happy path” or the path that solves the primary problem.</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Coding to solve the primary problem can result in missing error cases.</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We then start finding the errors as we run our code, we begin to squeeze in updates for each error we encounter.</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This has the potential of making messy code that breaks easily and is very hard to maintain.</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fundamental job of a software developer is to solve problems and produce working code.</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But a good software developer builds systems that:</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work (solve the problem)</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are reliable (handle error and odd situations)</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are maintainable (the code is easy to maintain as requirements change)</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and are scalable (the system can grow in different ways to handle increased demand).</a:t>
            </a:r>
            <a:endParaRPr sz="1400">
              <a:solidFill>
                <a:schemeClr val="dk1"/>
              </a:solidFill>
            </a:endParaRPr>
          </a:p>
          <a:p>
            <a:pPr indent="0" lvl="0" marL="0" rtl="0" algn="l">
              <a:lnSpc>
                <a:spcPct val="100000"/>
              </a:lnSpc>
              <a:spcBef>
                <a:spcPts val="30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26cd0cf3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3026cd0cf32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As you learn about the requirements and design your solution get into the habit of asking yourself, “What could go wrong here?” </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Even the craziest ideas could actually turn out to be true.</a:t>
            </a:r>
            <a:endParaRPr sz="1400">
              <a:solidFill>
                <a:schemeClr val="dk1"/>
              </a:solidFill>
            </a:endParaRPr>
          </a:p>
          <a:p>
            <a:pPr indent="-317500" lvl="0" marL="457200" rtl="0" algn="l">
              <a:lnSpc>
                <a:spcPct val="115000"/>
              </a:lnSpc>
              <a:spcBef>
                <a:spcPts val="300"/>
              </a:spcBef>
              <a:spcAft>
                <a:spcPts val="300"/>
              </a:spcAft>
              <a:buClr>
                <a:schemeClr val="dk1"/>
              </a:buClr>
              <a:buSzPts val="1400"/>
              <a:buChar char="●"/>
            </a:pPr>
            <a:r>
              <a:rPr lang="en" sz="1400">
                <a:solidFill>
                  <a:schemeClr val="dk1"/>
                </a:solidFill>
              </a:rPr>
              <a:t>So, we want to think about “what could go wrong” and “what if” situations.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26cd0cf3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3026cd0cf32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It’s good to get into the habit of asking yourself, “What could go wrong?” </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Initially you may come up with only a few things but as you travel on your software development journey, you will find more and more things that can go wrong.</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What if the input was wrong? We expect certain input but receive something unexpected.</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What if the network is down? We attempt to access the network and it’s not there.</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What if needed resources are unavailable? We attempt to open a database or a file that isn’t there.</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What if the Internet endpoint is not responding or the network is so busy that things are slow? How long should the application wait before retrying? What should it do in the meantime?</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What if permissions are missing or invalid? Is the user blocked from completing their task?</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What if there is no space left in memory or on disk?</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What if the user got into a feature or an area of the program that they shouldn’t have access to?</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What if the data we receive is corrupted?</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b="1" lang="en" sz="1400">
                <a:solidFill>
                  <a:schemeClr val="dk1"/>
                </a:solidFill>
              </a:rPr>
              <a:t>What if the user is deliberately trying to sabotage our program</a:t>
            </a:r>
            <a:r>
              <a:rPr lang="en" sz="1400">
                <a:solidFill>
                  <a:schemeClr val="dk1"/>
                </a:solidFill>
              </a:rPr>
              <a:t>?</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What if …</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There are so many answers to “What could go wrong?” and this list gets longer as the systems we build grow in size and complexity.</a:t>
            </a:r>
            <a:endParaRPr sz="1400">
              <a:solidFill>
                <a:schemeClr val="dk1"/>
              </a:solidFill>
            </a:endParaRPr>
          </a:p>
          <a:p>
            <a:pPr indent="0" lvl="0" marL="0" rtl="0" algn="l">
              <a:lnSpc>
                <a:spcPct val="100000"/>
              </a:lnSpc>
              <a:spcBef>
                <a:spcPts val="30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6376aa88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2f6376aa88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6376aa885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f6376aa885_0_4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Errors can be categorized into three different types (the following slides get into the details of these three types):</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b="1" lang="en" sz="1400">
                <a:solidFill>
                  <a:schemeClr val="dk1"/>
                </a:solidFill>
              </a:rPr>
              <a:t>Syntax errors</a:t>
            </a:r>
            <a:r>
              <a:rPr lang="en" sz="1400">
                <a:solidFill>
                  <a:schemeClr val="dk1"/>
                </a:solidFill>
              </a:rPr>
              <a:t> - the code is wrong</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b="1" lang="en" sz="1400">
                <a:solidFill>
                  <a:schemeClr val="dk1"/>
                </a:solidFill>
              </a:rPr>
              <a:t>Logic errors</a:t>
            </a:r>
            <a:r>
              <a:rPr lang="en" sz="1400">
                <a:solidFill>
                  <a:schemeClr val="dk1"/>
                </a:solidFill>
              </a:rPr>
              <a:t> - the code is correct but the results are unexpected</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b="1" lang="en" sz="1400">
                <a:solidFill>
                  <a:schemeClr val="dk1"/>
                </a:solidFill>
              </a:rPr>
              <a:t>Runtime errors</a:t>
            </a:r>
            <a:r>
              <a:rPr lang="en" sz="1400">
                <a:solidFill>
                  <a:schemeClr val="dk1"/>
                </a:solidFill>
              </a:rPr>
              <a:t> - the code is correct but while the program is running an error causes the program to stop</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Logic errors can be difficult to track down.</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Logic errors and </a:t>
            </a:r>
            <a:r>
              <a:rPr lang="en" sz="1400">
                <a:solidFill>
                  <a:schemeClr val="dk1"/>
                </a:solidFill>
              </a:rPr>
              <a:t>Runtime errors may not appear for a long time because the code path isn’t normally executed or the data that causes the issue isn’t often available.</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When a Logic error or Runtime error </a:t>
            </a:r>
            <a:r>
              <a:rPr lang="en" sz="1400">
                <a:solidFill>
                  <a:schemeClr val="dk1"/>
                </a:solidFill>
              </a:rPr>
              <a:t>finally does appear it can be disastrous, taking down entire systems, blocking users from logging in, breaking features of an application, making the application non-responsive, etc.</a:t>
            </a:r>
            <a:endParaRPr sz="1400">
              <a:solidFill>
                <a:schemeClr val="dk1"/>
              </a:solidFill>
            </a:endParaRPr>
          </a:p>
          <a:p>
            <a:pPr indent="0" lvl="0" marL="0" rtl="0" algn="l">
              <a:lnSpc>
                <a:spcPct val="100000"/>
              </a:lnSpc>
              <a:spcBef>
                <a:spcPts val="30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f6376aa88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f6376aa885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400">
                <a:solidFill>
                  <a:schemeClr val="dk1"/>
                </a:solidFill>
              </a:rPr>
              <a:t>Syntax Errors:</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An example of a syntax error is forgetting to put a colon at the end of a statement where Python expects one to be. </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A missing colon at the end of the </a:t>
            </a:r>
            <a:r>
              <a:rPr b="1" lang="en" sz="1400">
                <a:solidFill>
                  <a:schemeClr val="accent3"/>
                </a:solidFill>
                <a:latin typeface="Inconsolata"/>
                <a:ea typeface="Inconsolata"/>
                <a:cs typeface="Inconsolata"/>
                <a:sym typeface="Inconsolata"/>
              </a:rPr>
              <a:t>for</a:t>
            </a:r>
            <a:r>
              <a:rPr lang="en" sz="1400">
                <a:solidFill>
                  <a:schemeClr val="dk1"/>
                </a:solidFill>
              </a:rPr>
              <a:t> statement will result in a red squiggly line to appear (in VSCode and PyCharm).</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This usually occurs as we type, which is good. We catch it early and can fix it right away.</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earlier you catch a bug, the less expensive it is.</a:t>
            </a:r>
            <a:endParaRPr sz="1400">
              <a:solidFill>
                <a:schemeClr val="dk1"/>
              </a:solidFill>
            </a:endParaRPr>
          </a:p>
          <a:p>
            <a:pPr indent="0" lvl="0" marL="0" rtl="0" algn="l">
              <a:lnSpc>
                <a:spcPct val="100000"/>
              </a:lnSpc>
              <a:spcBef>
                <a:spcPts val="30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0" y="1239060"/>
            <a:ext cx="6089100" cy="1776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
        <p:nvSpPr>
          <p:cNvPr id="14" name="Google Shape;14;p2"/>
          <p:cNvSpPr txBox="1"/>
          <p:nvPr>
            <p:ph idx="1" type="subTitle"/>
          </p:nvPr>
        </p:nvSpPr>
        <p:spPr>
          <a:xfrm>
            <a:off x="311700" y="3015350"/>
            <a:ext cx="6089100" cy="792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15" name="Google Shape;15;p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grpSp>
        <p:nvGrpSpPr>
          <p:cNvPr id="16" name="Google Shape;16;p2"/>
          <p:cNvGrpSpPr/>
          <p:nvPr/>
        </p:nvGrpSpPr>
        <p:grpSpPr>
          <a:xfrm>
            <a:off x="311726" y="342910"/>
            <a:ext cx="2560425" cy="520904"/>
            <a:chOff x="311726" y="342910"/>
            <a:chExt cx="2560425" cy="520904"/>
          </a:xfrm>
        </p:grpSpPr>
        <p:sp>
          <p:nvSpPr>
            <p:cNvPr id="17" name="Google Shape;17;p2"/>
            <p:cNvSpPr/>
            <p:nvPr/>
          </p:nvSpPr>
          <p:spPr>
            <a:xfrm>
              <a:off x="311726" y="342910"/>
              <a:ext cx="2560425" cy="520904"/>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 name="Google Shape;18;p2"/>
            <p:cNvPicPr preferRelativeResize="0"/>
            <p:nvPr/>
          </p:nvPicPr>
          <p:blipFill rotWithShape="1">
            <a:blip r:embed="rId2">
              <a:alphaModFix/>
            </a:blip>
            <a:srcRect b="0" l="377" r="386" t="0"/>
            <a:stretch/>
          </p:blipFill>
          <p:spPr>
            <a:xfrm>
              <a:off x="391788" y="382839"/>
              <a:ext cx="2400300" cy="441046"/>
            </a:xfrm>
            <a:prstGeom prst="rect">
              <a:avLst/>
            </a:prstGeom>
            <a:noFill/>
            <a:ln>
              <a:noFill/>
            </a:ln>
          </p:spPr>
        </p:pic>
      </p:grpSp>
      <p:sp>
        <p:nvSpPr>
          <p:cNvPr id="19" name="Google Shape;19;p2"/>
          <p:cNvSpPr/>
          <p:nvPr/>
        </p:nvSpPr>
        <p:spPr>
          <a:xfrm>
            <a:off x="8417710" y="342892"/>
            <a:ext cx="412800" cy="57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7000" y="-7000"/>
            <a:ext cx="9144000" cy="255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0" y="0"/>
            <a:ext cx="219600" cy="5154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931400" y="0"/>
            <a:ext cx="219600" cy="5154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7000" y="4798125"/>
            <a:ext cx="9144000" cy="356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6400750" y="2400375"/>
            <a:ext cx="2743242" cy="2743120"/>
          </a:xfrm>
          <a:custGeom>
            <a:rect b="b" l="l" r="r" t="t"/>
            <a:pathLst>
              <a:path extrusionOk="0" h="73145" w="73158">
                <a:moveTo>
                  <a:pt x="73158" y="73107"/>
                </a:moveTo>
                <a:lnTo>
                  <a:pt x="73158" y="0"/>
                </a:lnTo>
                <a:lnTo>
                  <a:pt x="0" y="73145"/>
                </a:lnTo>
                <a:close/>
              </a:path>
            </a:pathLst>
          </a:custGeom>
          <a:solidFill>
            <a:schemeClr val="accent1"/>
          </a:solidFill>
          <a:ln>
            <a:noFill/>
          </a:ln>
        </p:spPr>
      </p:sp>
      <p:sp>
        <p:nvSpPr>
          <p:cNvPr id="25" name="Google Shape;25;p2"/>
          <p:cNvSpPr txBox="1"/>
          <p:nvPr/>
        </p:nvSpPr>
        <p:spPr>
          <a:xfrm rot="-2700000">
            <a:off x="6647467" y="3651017"/>
            <a:ext cx="2757716" cy="554513"/>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65"/>
              <a:buFont typeface="Arial"/>
              <a:buNone/>
            </a:pPr>
            <a:r>
              <a:rPr b="1" i="0" lang="en" sz="1000" u="none" cap="none" strike="noStrike">
                <a:solidFill>
                  <a:schemeClr val="lt1"/>
                </a:solidFill>
                <a:latin typeface="Assistant"/>
                <a:ea typeface="Assistant"/>
                <a:cs typeface="Assistant"/>
                <a:sym typeface="Assistant"/>
              </a:rPr>
              <a:t>We use tech to connect human potential and opportunity with dignity &amp; humility   </a:t>
            </a:r>
            <a:endParaRPr b="1" i="0" sz="1000" u="none" cap="none" strike="noStrike">
              <a:solidFill>
                <a:schemeClr val="lt1"/>
              </a:solidFill>
              <a:latin typeface="Assistant"/>
              <a:ea typeface="Assistant"/>
              <a:cs typeface="Assistant"/>
              <a:sym typeface="Assistant"/>
            </a:endParaRPr>
          </a:p>
        </p:txBody>
      </p:sp>
      <p:sp>
        <p:nvSpPr>
          <p:cNvPr id="26" name="Google Shape;26;p2"/>
          <p:cNvSpPr/>
          <p:nvPr/>
        </p:nvSpPr>
        <p:spPr>
          <a:xfrm>
            <a:off x="8414775" y="4244650"/>
            <a:ext cx="418647" cy="418572"/>
          </a:xfrm>
          <a:custGeom>
            <a:rect b="b" l="l" r="r" t="t"/>
            <a:pathLst>
              <a:path extrusionOk="0" h="73145" w="73158">
                <a:moveTo>
                  <a:pt x="73158" y="73107"/>
                </a:moveTo>
                <a:lnTo>
                  <a:pt x="73158" y="0"/>
                </a:lnTo>
                <a:lnTo>
                  <a:pt x="0" y="73145"/>
                </a:lnTo>
                <a:close/>
              </a:path>
            </a:pathLst>
          </a:custGeom>
          <a:solidFill>
            <a:schemeClr val="accent4"/>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1">
    <p:spTree>
      <p:nvGrpSpPr>
        <p:cNvPr id="75" name="Shape 75"/>
        <p:cNvGrpSpPr/>
        <p:nvPr/>
      </p:nvGrpSpPr>
      <p:grpSpPr>
        <a:xfrm>
          <a:off x="0" y="0"/>
          <a:ext cx="0" cy="0"/>
          <a:chOff x="0" y="0"/>
          <a:chExt cx="0" cy="0"/>
        </a:xfrm>
      </p:grpSpPr>
      <p:sp>
        <p:nvSpPr>
          <p:cNvPr id="76" name="Google Shape;76;p11"/>
          <p:cNvSpPr/>
          <p:nvPr/>
        </p:nvSpPr>
        <p:spPr>
          <a:xfrm>
            <a:off x="7000" y="4663225"/>
            <a:ext cx="9144000" cy="491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1"/>
          <p:cNvSpPr/>
          <p:nvPr/>
        </p:nvSpPr>
        <p:spPr>
          <a:xfrm>
            <a:off x="7000" y="-7000"/>
            <a:ext cx="9144000" cy="349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1"/>
          <p:cNvSpPr/>
          <p:nvPr/>
        </p:nvSpPr>
        <p:spPr>
          <a:xfrm>
            <a:off x="0" y="0"/>
            <a:ext cx="311700" cy="5154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1"/>
          <p:cNvSpPr/>
          <p:nvPr/>
        </p:nvSpPr>
        <p:spPr>
          <a:xfrm>
            <a:off x="8839300" y="0"/>
            <a:ext cx="311700" cy="5154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1" name="Google Shape;81;p11"/>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82" name="Google Shape;82;p1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_1">
    <p:spTree>
      <p:nvGrpSpPr>
        <p:cNvPr id="83" name="Shape 83"/>
        <p:cNvGrpSpPr/>
        <p:nvPr/>
      </p:nvGrpSpPr>
      <p:grpSpPr>
        <a:xfrm>
          <a:off x="0" y="0"/>
          <a:ext cx="0" cy="0"/>
          <a:chOff x="0" y="0"/>
          <a:chExt cx="0" cy="0"/>
        </a:xfrm>
      </p:grpSpPr>
      <p:sp>
        <p:nvSpPr>
          <p:cNvPr id="84" name="Google Shape;84;p12"/>
          <p:cNvSpPr/>
          <p:nvPr/>
        </p:nvSpPr>
        <p:spPr>
          <a:xfrm>
            <a:off x="7000" y="4663225"/>
            <a:ext cx="9144000" cy="4917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2"/>
          <p:cNvSpPr/>
          <p:nvPr/>
        </p:nvSpPr>
        <p:spPr>
          <a:xfrm>
            <a:off x="7000" y="-7000"/>
            <a:ext cx="9144000" cy="3498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2"/>
          <p:cNvSpPr/>
          <p:nvPr/>
        </p:nvSpPr>
        <p:spPr>
          <a:xfrm>
            <a:off x="0" y="0"/>
            <a:ext cx="311700" cy="5154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839300" y="0"/>
            <a:ext cx="311700" cy="5154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p12"/>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90" name="Google Shape;90;p1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1" name="Shape 91"/>
        <p:cNvGrpSpPr/>
        <p:nvPr/>
      </p:nvGrpSpPr>
      <p:grpSpPr>
        <a:xfrm>
          <a:off x="0" y="0"/>
          <a:ext cx="0" cy="0"/>
          <a:chOff x="0" y="0"/>
          <a:chExt cx="0" cy="0"/>
        </a:xfrm>
      </p:grpSpPr>
      <p:sp>
        <p:nvSpPr>
          <p:cNvPr id="92" name="Google Shape;92;p13"/>
          <p:cNvSpPr txBox="1"/>
          <p:nvPr>
            <p:ph type="title"/>
          </p:nvPr>
        </p:nvSpPr>
        <p:spPr>
          <a:xfrm>
            <a:off x="311700" y="342900"/>
            <a:ext cx="2808000" cy="866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3" name="Google Shape;93;p13"/>
          <p:cNvSpPr txBox="1"/>
          <p:nvPr>
            <p:ph idx="1" type="body"/>
          </p:nvPr>
        </p:nvSpPr>
        <p:spPr>
          <a:xfrm>
            <a:off x="311700" y="1209300"/>
            <a:ext cx="2808000" cy="3453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94" name="Google Shape;94;p1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14"/>
          <p:cNvSpPr/>
          <p:nvPr/>
        </p:nvSpPr>
        <p:spPr>
          <a:xfrm>
            <a:off x="4572000" y="0"/>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
          <p:cNvSpPr txBox="1"/>
          <p:nvPr>
            <p:ph type="title"/>
          </p:nvPr>
        </p:nvSpPr>
        <p:spPr>
          <a:xfrm>
            <a:off x="311700" y="679950"/>
            <a:ext cx="3999000" cy="2270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4200"/>
            </a:lvl1pPr>
            <a:lvl2pPr lvl="1" algn="ctr">
              <a:lnSpc>
                <a:spcPct val="100000"/>
              </a:lnSpc>
              <a:spcBef>
                <a:spcPts val="0"/>
              </a:spcBef>
              <a:spcAft>
                <a:spcPts val="0"/>
              </a:spcAft>
              <a:buSzPts val="4200"/>
              <a:buFont typeface="Assistant"/>
              <a:buNone/>
              <a:defRPr b="1" sz="4200">
                <a:latin typeface="Assistant"/>
                <a:ea typeface="Assistant"/>
                <a:cs typeface="Assistant"/>
                <a:sym typeface="Assistant"/>
              </a:defRPr>
            </a:lvl2pPr>
            <a:lvl3pPr lvl="2" algn="ctr">
              <a:lnSpc>
                <a:spcPct val="100000"/>
              </a:lnSpc>
              <a:spcBef>
                <a:spcPts val="0"/>
              </a:spcBef>
              <a:spcAft>
                <a:spcPts val="0"/>
              </a:spcAft>
              <a:buSzPts val="4200"/>
              <a:buFont typeface="Assistant"/>
              <a:buNone/>
              <a:defRPr b="1" sz="4200">
                <a:latin typeface="Assistant"/>
                <a:ea typeface="Assistant"/>
                <a:cs typeface="Assistant"/>
                <a:sym typeface="Assistant"/>
              </a:defRPr>
            </a:lvl3pPr>
            <a:lvl4pPr lvl="3" algn="ctr">
              <a:lnSpc>
                <a:spcPct val="100000"/>
              </a:lnSpc>
              <a:spcBef>
                <a:spcPts val="0"/>
              </a:spcBef>
              <a:spcAft>
                <a:spcPts val="0"/>
              </a:spcAft>
              <a:buSzPts val="4200"/>
              <a:buFont typeface="Assistant"/>
              <a:buNone/>
              <a:defRPr b="1" sz="4200">
                <a:latin typeface="Assistant"/>
                <a:ea typeface="Assistant"/>
                <a:cs typeface="Assistant"/>
                <a:sym typeface="Assistant"/>
              </a:defRPr>
            </a:lvl4pPr>
            <a:lvl5pPr lvl="4" algn="ctr">
              <a:lnSpc>
                <a:spcPct val="100000"/>
              </a:lnSpc>
              <a:spcBef>
                <a:spcPts val="0"/>
              </a:spcBef>
              <a:spcAft>
                <a:spcPts val="0"/>
              </a:spcAft>
              <a:buSzPts val="4200"/>
              <a:buFont typeface="Assistant"/>
              <a:buNone/>
              <a:defRPr b="1" sz="4200">
                <a:latin typeface="Assistant"/>
                <a:ea typeface="Assistant"/>
                <a:cs typeface="Assistant"/>
                <a:sym typeface="Assistant"/>
              </a:defRPr>
            </a:lvl5pPr>
            <a:lvl6pPr lvl="5" algn="ctr">
              <a:lnSpc>
                <a:spcPct val="100000"/>
              </a:lnSpc>
              <a:spcBef>
                <a:spcPts val="0"/>
              </a:spcBef>
              <a:spcAft>
                <a:spcPts val="0"/>
              </a:spcAft>
              <a:buSzPts val="4200"/>
              <a:buFont typeface="Assistant"/>
              <a:buNone/>
              <a:defRPr b="1" sz="4200">
                <a:latin typeface="Assistant"/>
                <a:ea typeface="Assistant"/>
                <a:cs typeface="Assistant"/>
                <a:sym typeface="Assistant"/>
              </a:defRPr>
            </a:lvl6pPr>
            <a:lvl7pPr lvl="6" algn="ctr">
              <a:lnSpc>
                <a:spcPct val="100000"/>
              </a:lnSpc>
              <a:spcBef>
                <a:spcPts val="0"/>
              </a:spcBef>
              <a:spcAft>
                <a:spcPts val="0"/>
              </a:spcAft>
              <a:buSzPts val="4200"/>
              <a:buFont typeface="Assistant"/>
              <a:buNone/>
              <a:defRPr b="1" sz="4200">
                <a:latin typeface="Assistant"/>
                <a:ea typeface="Assistant"/>
                <a:cs typeface="Assistant"/>
                <a:sym typeface="Assistant"/>
              </a:defRPr>
            </a:lvl7pPr>
            <a:lvl8pPr lvl="7" algn="ctr">
              <a:lnSpc>
                <a:spcPct val="100000"/>
              </a:lnSpc>
              <a:spcBef>
                <a:spcPts val="0"/>
              </a:spcBef>
              <a:spcAft>
                <a:spcPts val="0"/>
              </a:spcAft>
              <a:buSzPts val="4200"/>
              <a:buFont typeface="Assistant"/>
              <a:buNone/>
              <a:defRPr b="1" sz="4200">
                <a:latin typeface="Assistant"/>
                <a:ea typeface="Assistant"/>
                <a:cs typeface="Assistant"/>
                <a:sym typeface="Assistant"/>
              </a:defRPr>
            </a:lvl8pPr>
            <a:lvl9pPr lvl="8" algn="ctr">
              <a:lnSpc>
                <a:spcPct val="100000"/>
              </a:lnSpc>
              <a:spcBef>
                <a:spcPts val="0"/>
              </a:spcBef>
              <a:spcAft>
                <a:spcPts val="0"/>
              </a:spcAft>
              <a:buSzPts val="4200"/>
              <a:buFont typeface="Assistant"/>
              <a:buNone/>
              <a:defRPr b="1" sz="4200">
                <a:latin typeface="Assistant"/>
                <a:ea typeface="Assistant"/>
                <a:cs typeface="Assistant"/>
                <a:sym typeface="Assistant"/>
              </a:defRPr>
            </a:lvl9pPr>
          </a:lstStyle>
          <a:p/>
        </p:txBody>
      </p:sp>
      <p:sp>
        <p:nvSpPr>
          <p:cNvPr id="98" name="Google Shape;98;p14"/>
          <p:cNvSpPr txBox="1"/>
          <p:nvPr>
            <p:ph idx="1" type="subTitle"/>
          </p:nvPr>
        </p:nvSpPr>
        <p:spPr>
          <a:xfrm>
            <a:off x="311700" y="2950350"/>
            <a:ext cx="3999000" cy="1235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9" name="Google Shape;99;p14"/>
          <p:cNvSpPr txBox="1"/>
          <p:nvPr>
            <p:ph idx="2" type="body"/>
          </p:nvPr>
        </p:nvSpPr>
        <p:spPr>
          <a:xfrm>
            <a:off x="4939500" y="342900"/>
            <a:ext cx="3419400" cy="41796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000"/>
              </a:spcBef>
              <a:spcAft>
                <a:spcPts val="0"/>
              </a:spcAft>
              <a:buClr>
                <a:schemeClr val="lt1"/>
              </a:buClr>
              <a:buSzPts val="1400"/>
              <a:buChar char="○"/>
              <a:defRPr>
                <a:solidFill>
                  <a:schemeClr val="lt1"/>
                </a:solidFill>
              </a:defRPr>
            </a:lvl2pPr>
            <a:lvl3pPr indent="-317500" lvl="2" marL="1371600" algn="l">
              <a:lnSpc>
                <a:spcPct val="115000"/>
              </a:lnSpc>
              <a:spcBef>
                <a:spcPts val="1000"/>
              </a:spcBef>
              <a:spcAft>
                <a:spcPts val="0"/>
              </a:spcAft>
              <a:buClr>
                <a:schemeClr val="lt1"/>
              </a:buClr>
              <a:buSzPts val="1400"/>
              <a:buChar char="■"/>
              <a:defRPr>
                <a:solidFill>
                  <a:schemeClr val="lt1"/>
                </a:solidFill>
              </a:defRPr>
            </a:lvl3pPr>
            <a:lvl4pPr indent="-317500" lvl="3" marL="1828800" algn="l">
              <a:lnSpc>
                <a:spcPct val="115000"/>
              </a:lnSpc>
              <a:spcBef>
                <a:spcPts val="1000"/>
              </a:spcBef>
              <a:spcAft>
                <a:spcPts val="0"/>
              </a:spcAft>
              <a:buClr>
                <a:schemeClr val="lt1"/>
              </a:buClr>
              <a:buSzPts val="1400"/>
              <a:buChar char="●"/>
              <a:defRPr>
                <a:solidFill>
                  <a:schemeClr val="lt1"/>
                </a:solidFill>
              </a:defRPr>
            </a:lvl4pPr>
            <a:lvl5pPr indent="-317500" lvl="4" marL="2286000" algn="l">
              <a:lnSpc>
                <a:spcPct val="115000"/>
              </a:lnSpc>
              <a:spcBef>
                <a:spcPts val="1000"/>
              </a:spcBef>
              <a:spcAft>
                <a:spcPts val="0"/>
              </a:spcAft>
              <a:buClr>
                <a:schemeClr val="lt1"/>
              </a:buClr>
              <a:buSzPts val="1400"/>
              <a:buChar char="○"/>
              <a:defRPr>
                <a:solidFill>
                  <a:schemeClr val="lt1"/>
                </a:solidFill>
              </a:defRPr>
            </a:lvl5pPr>
            <a:lvl6pPr indent="-317500" lvl="5" marL="2743200" algn="l">
              <a:lnSpc>
                <a:spcPct val="115000"/>
              </a:lnSpc>
              <a:spcBef>
                <a:spcPts val="1000"/>
              </a:spcBef>
              <a:spcAft>
                <a:spcPts val="0"/>
              </a:spcAft>
              <a:buClr>
                <a:schemeClr val="lt1"/>
              </a:buClr>
              <a:buSzPts val="1400"/>
              <a:buChar char="■"/>
              <a:defRPr>
                <a:solidFill>
                  <a:schemeClr val="lt1"/>
                </a:solidFill>
              </a:defRPr>
            </a:lvl6pPr>
            <a:lvl7pPr indent="-317500" lvl="6" marL="3200400" algn="l">
              <a:lnSpc>
                <a:spcPct val="115000"/>
              </a:lnSpc>
              <a:spcBef>
                <a:spcPts val="1000"/>
              </a:spcBef>
              <a:spcAft>
                <a:spcPts val="0"/>
              </a:spcAft>
              <a:buClr>
                <a:schemeClr val="lt1"/>
              </a:buClr>
              <a:buSzPts val="1400"/>
              <a:buChar char="●"/>
              <a:defRPr>
                <a:solidFill>
                  <a:schemeClr val="lt1"/>
                </a:solidFill>
              </a:defRPr>
            </a:lvl7pPr>
            <a:lvl8pPr indent="-317500" lvl="7" marL="3657600" algn="l">
              <a:lnSpc>
                <a:spcPct val="115000"/>
              </a:lnSpc>
              <a:spcBef>
                <a:spcPts val="1000"/>
              </a:spcBef>
              <a:spcAft>
                <a:spcPts val="0"/>
              </a:spcAft>
              <a:buClr>
                <a:schemeClr val="lt1"/>
              </a:buClr>
              <a:buSzPts val="1400"/>
              <a:buChar char="○"/>
              <a:defRPr>
                <a:solidFill>
                  <a:schemeClr val="lt1"/>
                </a:solidFill>
              </a:defRPr>
            </a:lvl8pPr>
            <a:lvl9pPr indent="-317500" lvl="8" marL="4114800" algn="l">
              <a:lnSpc>
                <a:spcPct val="115000"/>
              </a:lnSpc>
              <a:spcBef>
                <a:spcPts val="1000"/>
              </a:spcBef>
              <a:spcAft>
                <a:spcPts val="1000"/>
              </a:spcAft>
              <a:buClr>
                <a:schemeClr val="lt1"/>
              </a:buClr>
              <a:buSzPts val="1400"/>
              <a:buChar char="■"/>
              <a:defRPr>
                <a:solidFill>
                  <a:schemeClr val="lt1"/>
                </a:solidFill>
              </a:defRPr>
            </a:lvl9pPr>
          </a:lstStyle>
          <a:p/>
        </p:txBody>
      </p:sp>
      <p:sp>
        <p:nvSpPr>
          <p:cNvPr id="100" name="Google Shape;100;p1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1" name="Shape 101"/>
        <p:cNvGrpSpPr/>
        <p:nvPr/>
      </p:nvGrpSpPr>
      <p:grpSpPr>
        <a:xfrm>
          <a:off x="0" y="0"/>
          <a:ext cx="0" cy="0"/>
          <a:chOff x="0" y="0"/>
          <a:chExt cx="0" cy="0"/>
        </a:xfrm>
      </p:grpSpPr>
      <p:sp>
        <p:nvSpPr>
          <p:cNvPr id="102" name="Google Shape;102;p15"/>
          <p:cNvSpPr txBox="1"/>
          <p:nvPr>
            <p:ph type="title"/>
          </p:nvPr>
        </p:nvSpPr>
        <p:spPr>
          <a:xfrm>
            <a:off x="311700" y="342900"/>
            <a:ext cx="6541800" cy="43206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3" name="Google Shape;103;p1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4" name="Shape 104"/>
        <p:cNvGrpSpPr/>
        <p:nvPr/>
      </p:nvGrpSpPr>
      <p:grpSpPr>
        <a:xfrm>
          <a:off x="0" y="0"/>
          <a:ext cx="0" cy="0"/>
          <a:chOff x="0" y="0"/>
          <a:chExt cx="0" cy="0"/>
        </a:xfrm>
      </p:grpSpPr>
      <p:sp>
        <p:nvSpPr>
          <p:cNvPr id="105" name="Google Shape;105;p16"/>
          <p:cNvSpPr txBox="1"/>
          <p:nvPr>
            <p:ph idx="1" type="body"/>
          </p:nvPr>
        </p:nvSpPr>
        <p:spPr>
          <a:xfrm>
            <a:off x="311700" y="4663200"/>
            <a:ext cx="7082100" cy="4803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000"/>
              <a:buNone/>
              <a:defRPr sz="1000"/>
            </a:lvl1pPr>
          </a:lstStyle>
          <a:p/>
        </p:txBody>
      </p:sp>
      <p:sp>
        <p:nvSpPr>
          <p:cNvPr id="106" name="Google Shape;106;p1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
    <p:spTree>
      <p:nvGrpSpPr>
        <p:cNvPr id="107" name="Shape 107"/>
        <p:cNvGrpSpPr/>
        <p:nvPr/>
      </p:nvGrpSpPr>
      <p:grpSpPr>
        <a:xfrm>
          <a:off x="0" y="0"/>
          <a:ext cx="0" cy="0"/>
          <a:chOff x="0" y="0"/>
          <a:chExt cx="0" cy="0"/>
        </a:xfrm>
      </p:grpSpPr>
      <p:sp>
        <p:nvSpPr>
          <p:cNvPr id="108" name="Google Shape;108;p17"/>
          <p:cNvSpPr txBox="1"/>
          <p:nvPr>
            <p:ph hasCustomPrompt="1" type="title"/>
          </p:nvPr>
        </p:nvSpPr>
        <p:spPr>
          <a:xfrm>
            <a:off x="311700" y="898300"/>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12000"/>
              <a:buNone/>
              <a:defRPr sz="12000">
                <a:solidFill>
                  <a:schemeClr val="accent4"/>
                </a:solidFill>
              </a:defRPr>
            </a:lvl1pPr>
            <a:lvl2pPr lvl="1" algn="ctr">
              <a:lnSpc>
                <a:spcPct val="100000"/>
              </a:lnSpc>
              <a:spcBef>
                <a:spcPts val="0"/>
              </a:spcBef>
              <a:spcAft>
                <a:spcPts val="0"/>
              </a:spcAft>
              <a:buClr>
                <a:schemeClr val="accent4"/>
              </a:buClr>
              <a:buSzPts val="12000"/>
              <a:buNone/>
              <a:defRPr sz="12000">
                <a:solidFill>
                  <a:schemeClr val="accent4"/>
                </a:solidFill>
              </a:defRPr>
            </a:lvl2pPr>
            <a:lvl3pPr lvl="2" algn="ctr">
              <a:lnSpc>
                <a:spcPct val="100000"/>
              </a:lnSpc>
              <a:spcBef>
                <a:spcPts val="0"/>
              </a:spcBef>
              <a:spcAft>
                <a:spcPts val="0"/>
              </a:spcAft>
              <a:buClr>
                <a:schemeClr val="accent4"/>
              </a:buClr>
              <a:buSzPts val="12000"/>
              <a:buNone/>
              <a:defRPr sz="12000">
                <a:solidFill>
                  <a:schemeClr val="accent4"/>
                </a:solidFill>
              </a:defRPr>
            </a:lvl3pPr>
            <a:lvl4pPr lvl="3" algn="ctr">
              <a:lnSpc>
                <a:spcPct val="100000"/>
              </a:lnSpc>
              <a:spcBef>
                <a:spcPts val="0"/>
              </a:spcBef>
              <a:spcAft>
                <a:spcPts val="0"/>
              </a:spcAft>
              <a:buClr>
                <a:schemeClr val="accent4"/>
              </a:buClr>
              <a:buSzPts val="12000"/>
              <a:buNone/>
              <a:defRPr sz="12000">
                <a:solidFill>
                  <a:schemeClr val="accent4"/>
                </a:solidFill>
              </a:defRPr>
            </a:lvl4pPr>
            <a:lvl5pPr lvl="4" algn="ctr">
              <a:lnSpc>
                <a:spcPct val="100000"/>
              </a:lnSpc>
              <a:spcBef>
                <a:spcPts val="0"/>
              </a:spcBef>
              <a:spcAft>
                <a:spcPts val="0"/>
              </a:spcAft>
              <a:buClr>
                <a:schemeClr val="accent4"/>
              </a:buClr>
              <a:buSzPts val="12000"/>
              <a:buNone/>
              <a:defRPr sz="12000">
                <a:solidFill>
                  <a:schemeClr val="accent4"/>
                </a:solidFill>
              </a:defRPr>
            </a:lvl5pPr>
            <a:lvl6pPr lvl="5" algn="ctr">
              <a:lnSpc>
                <a:spcPct val="100000"/>
              </a:lnSpc>
              <a:spcBef>
                <a:spcPts val="0"/>
              </a:spcBef>
              <a:spcAft>
                <a:spcPts val="0"/>
              </a:spcAft>
              <a:buClr>
                <a:schemeClr val="accent4"/>
              </a:buClr>
              <a:buSzPts val="12000"/>
              <a:buNone/>
              <a:defRPr sz="12000">
                <a:solidFill>
                  <a:schemeClr val="accent4"/>
                </a:solidFill>
              </a:defRPr>
            </a:lvl6pPr>
            <a:lvl7pPr lvl="6" algn="ctr">
              <a:lnSpc>
                <a:spcPct val="100000"/>
              </a:lnSpc>
              <a:spcBef>
                <a:spcPts val="0"/>
              </a:spcBef>
              <a:spcAft>
                <a:spcPts val="0"/>
              </a:spcAft>
              <a:buClr>
                <a:schemeClr val="accent4"/>
              </a:buClr>
              <a:buSzPts val="12000"/>
              <a:buNone/>
              <a:defRPr sz="12000">
                <a:solidFill>
                  <a:schemeClr val="accent4"/>
                </a:solidFill>
              </a:defRPr>
            </a:lvl7pPr>
            <a:lvl8pPr lvl="7" algn="ctr">
              <a:lnSpc>
                <a:spcPct val="100000"/>
              </a:lnSpc>
              <a:spcBef>
                <a:spcPts val="0"/>
              </a:spcBef>
              <a:spcAft>
                <a:spcPts val="0"/>
              </a:spcAft>
              <a:buClr>
                <a:schemeClr val="accent4"/>
              </a:buClr>
              <a:buSzPts val="12000"/>
              <a:buNone/>
              <a:defRPr sz="12000">
                <a:solidFill>
                  <a:schemeClr val="accent4"/>
                </a:solidFill>
              </a:defRPr>
            </a:lvl8pPr>
            <a:lvl9pPr lvl="8" algn="ctr">
              <a:lnSpc>
                <a:spcPct val="100000"/>
              </a:lnSpc>
              <a:spcBef>
                <a:spcPts val="0"/>
              </a:spcBef>
              <a:spcAft>
                <a:spcPts val="0"/>
              </a:spcAft>
              <a:buClr>
                <a:schemeClr val="accent4"/>
              </a:buClr>
              <a:buSzPts val="12000"/>
              <a:buNone/>
              <a:defRPr sz="12000">
                <a:solidFill>
                  <a:schemeClr val="accent4"/>
                </a:solidFill>
              </a:defRPr>
            </a:lvl9pPr>
          </a:lstStyle>
          <a:p>
            <a:r>
              <a:t>xx%</a:t>
            </a:r>
          </a:p>
        </p:txBody>
      </p:sp>
      <p:sp>
        <p:nvSpPr>
          <p:cNvPr id="109" name="Google Shape;109;p17"/>
          <p:cNvSpPr txBox="1"/>
          <p:nvPr>
            <p:ph idx="1" type="body"/>
          </p:nvPr>
        </p:nvSpPr>
        <p:spPr>
          <a:xfrm>
            <a:off x="311700" y="2944400"/>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
        <p:nvSpPr>
          <p:cNvPr id="110" name="Google Shape;110;p1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BIG_NUMBER_1">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898300"/>
            <a:ext cx="24165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7200"/>
              <a:buNone/>
              <a:defRPr sz="7200">
                <a:solidFill>
                  <a:schemeClr val="accent4"/>
                </a:solidFill>
              </a:defRPr>
            </a:lvl1pPr>
            <a:lvl2pPr lvl="1" algn="ctr">
              <a:lnSpc>
                <a:spcPct val="100000"/>
              </a:lnSpc>
              <a:spcBef>
                <a:spcPts val="0"/>
              </a:spcBef>
              <a:spcAft>
                <a:spcPts val="0"/>
              </a:spcAft>
              <a:buClr>
                <a:schemeClr val="accent4"/>
              </a:buClr>
              <a:buSzPts val="7200"/>
              <a:buNone/>
              <a:defRPr sz="7200">
                <a:solidFill>
                  <a:schemeClr val="accent4"/>
                </a:solidFill>
              </a:defRPr>
            </a:lvl2pPr>
            <a:lvl3pPr lvl="2" algn="ctr">
              <a:lnSpc>
                <a:spcPct val="100000"/>
              </a:lnSpc>
              <a:spcBef>
                <a:spcPts val="0"/>
              </a:spcBef>
              <a:spcAft>
                <a:spcPts val="0"/>
              </a:spcAft>
              <a:buClr>
                <a:schemeClr val="accent4"/>
              </a:buClr>
              <a:buSzPts val="7200"/>
              <a:buNone/>
              <a:defRPr sz="7200">
                <a:solidFill>
                  <a:schemeClr val="accent4"/>
                </a:solidFill>
              </a:defRPr>
            </a:lvl3pPr>
            <a:lvl4pPr lvl="3" algn="ctr">
              <a:lnSpc>
                <a:spcPct val="100000"/>
              </a:lnSpc>
              <a:spcBef>
                <a:spcPts val="0"/>
              </a:spcBef>
              <a:spcAft>
                <a:spcPts val="0"/>
              </a:spcAft>
              <a:buClr>
                <a:schemeClr val="accent4"/>
              </a:buClr>
              <a:buSzPts val="7200"/>
              <a:buNone/>
              <a:defRPr sz="7200">
                <a:solidFill>
                  <a:schemeClr val="accent4"/>
                </a:solidFill>
              </a:defRPr>
            </a:lvl4pPr>
            <a:lvl5pPr lvl="4" algn="ctr">
              <a:lnSpc>
                <a:spcPct val="100000"/>
              </a:lnSpc>
              <a:spcBef>
                <a:spcPts val="0"/>
              </a:spcBef>
              <a:spcAft>
                <a:spcPts val="0"/>
              </a:spcAft>
              <a:buClr>
                <a:schemeClr val="accent4"/>
              </a:buClr>
              <a:buSzPts val="7200"/>
              <a:buNone/>
              <a:defRPr sz="7200">
                <a:solidFill>
                  <a:schemeClr val="accent4"/>
                </a:solidFill>
              </a:defRPr>
            </a:lvl5pPr>
            <a:lvl6pPr lvl="5" algn="ctr">
              <a:lnSpc>
                <a:spcPct val="100000"/>
              </a:lnSpc>
              <a:spcBef>
                <a:spcPts val="0"/>
              </a:spcBef>
              <a:spcAft>
                <a:spcPts val="0"/>
              </a:spcAft>
              <a:buClr>
                <a:schemeClr val="accent4"/>
              </a:buClr>
              <a:buSzPts val="7200"/>
              <a:buNone/>
              <a:defRPr sz="7200">
                <a:solidFill>
                  <a:schemeClr val="accent4"/>
                </a:solidFill>
              </a:defRPr>
            </a:lvl6pPr>
            <a:lvl7pPr lvl="6" algn="ctr">
              <a:lnSpc>
                <a:spcPct val="100000"/>
              </a:lnSpc>
              <a:spcBef>
                <a:spcPts val="0"/>
              </a:spcBef>
              <a:spcAft>
                <a:spcPts val="0"/>
              </a:spcAft>
              <a:buClr>
                <a:schemeClr val="accent4"/>
              </a:buClr>
              <a:buSzPts val="7200"/>
              <a:buNone/>
              <a:defRPr sz="7200">
                <a:solidFill>
                  <a:schemeClr val="accent4"/>
                </a:solidFill>
              </a:defRPr>
            </a:lvl7pPr>
            <a:lvl8pPr lvl="7" algn="ctr">
              <a:lnSpc>
                <a:spcPct val="100000"/>
              </a:lnSpc>
              <a:spcBef>
                <a:spcPts val="0"/>
              </a:spcBef>
              <a:spcAft>
                <a:spcPts val="0"/>
              </a:spcAft>
              <a:buClr>
                <a:schemeClr val="accent4"/>
              </a:buClr>
              <a:buSzPts val="7200"/>
              <a:buNone/>
              <a:defRPr sz="7200">
                <a:solidFill>
                  <a:schemeClr val="accent4"/>
                </a:solidFill>
              </a:defRPr>
            </a:lvl8pPr>
            <a:lvl9pPr lvl="8" algn="ctr">
              <a:lnSpc>
                <a:spcPct val="100000"/>
              </a:lnSpc>
              <a:spcBef>
                <a:spcPts val="0"/>
              </a:spcBef>
              <a:spcAft>
                <a:spcPts val="0"/>
              </a:spcAft>
              <a:buClr>
                <a:schemeClr val="accent4"/>
              </a:buClr>
              <a:buSzPts val="7200"/>
              <a:buNone/>
              <a:defRPr sz="7200">
                <a:solidFill>
                  <a:schemeClr val="accent4"/>
                </a:solidFill>
              </a:defRPr>
            </a:lvl9pPr>
          </a:lstStyle>
          <a:p/>
        </p:txBody>
      </p:sp>
      <p:sp>
        <p:nvSpPr>
          <p:cNvPr id="113" name="Google Shape;113;p18"/>
          <p:cNvSpPr txBox="1"/>
          <p:nvPr>
            <p:ph idx="1" type="body"/>
          </p:nvPr>
        </p:nvSpPr>
        <p:spPr>
          <a:xfrm>
            <a:off x="311700" y="2944400"/>
            <a:ext cx="24165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
        <p:nvSpPr>
          <p:cNvPr id="114" name="Google Shape;114;p1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115" name="Google Shape;115;p18"/>
          <p:cNvSpPr txBox="1"/>
          <p:nvPr>
            <p:ph idx="2" type="title"/>
          </p:nvPr>
        </p:nvSpPr>
        <p:spPr>
          <a:xfrm>
            <a:off x="6415800" y="898300"/>
            <a:ext cx="24165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7200"/>
              <a:buNone/>
              <a:defRPr sz="7200">
                <a:solidFill>
                  <a:schemeClr val="accent4"/>
                </a:solidFill>
              </a:defRPr>
            </a:lvl1pPr>
            <a:lvl2pPr lvl="1" algn="ctr">
              <a:lnSpc>
                <a:spcPct val="100000"/>
              </a:lnSpc>
              <a:spcBef>
                <a:spcPts val="0"/>
              </a:spcBef>
              <a:spcAft>
                <a:spcPts val="0"/>
              </a:spcAft>
              <a:buClr>
                <a:schemeClr val="accent4"/>
              </a:buClr>
              <a:buSzPts val="7200"/>
              <a:buNone/>
              <a:defRPr sz="7200">
                <a:solidFill>
                  <a:schemeClr val="accent4"/>
                </a:solidFill>
              </a:defRPr>
            </a:lvl2pPr>
            <a:lvl3pPr lvl="2" algn="ctr">
              <a:lnSpc>
                <a:spcPct val="100000"/>
              </a:lnSpc>
              <a:spcBef>
                <a:spcPts val="0"/>
              </a:spcBef>
              <a:spcAft>
                <a:spcPts val="0"/>
              </a:spcAft>
              <a:buClr>
                <a:schemeClr val="accent4"/>
              </a:buClr>
              <a:buSzPts val="7200"/>
              <a:buNone/>
              <a:defRPr sz="7200">
                <a:solidFill>
                  <a:schemeClr val="accent4"/>
                </a:solidFill>
              </a:defRPr>
            </a:lvl3pPr>
            <a:lvl4pPr lvl="3" algn="ctr">
              <a:lnSpc>
                <a:spcPct val="100000"/>
              </a:lnSpc>
              <a:spcBef>
                <a:spcPts val="0"/>
              </a:spcBef>
              <a:spcAft>
                <a:spcPts val="0"/>
              </a:spcAft>
              <a:buClr>
                <a:schemeClr val="accent4"/>
              </a:buClr>
              <a:buSzPts val="7200"/>
              <a:buNone/>
              <a:defRPr sz="7200">
                <a:solidFill>
                  <a:schemeClr val="accent4"/>
                </a:solidFill>
              </a:defRPr>
            </a:lvl4pPr>
            <a:lvl5pPr lvl="4" algn="ctr">
              <a:lnSpc>
                <a:spcPct val="100000"/>
              </a:lnSpc>
              <a:spcBef>
                <a:spcPts val="0"/>
              </a:spcBef>
              <a:spcAft>
                <a:spcPts val="0"/>
              </a:spcAft>
              <a:buClr>
                <a:schemeClr val="accent4"/>
              </a:buClr>
              <a:buSzPts val="7200"/>
              <a:buNone/>
              <a:defRPr sz="7200">
                <a:solidFill>
                  <a:schemeClr val="accent4"/>
                </a:solidFill>
              </a:defRPr>
            </a:lvl5pPr>
            <a:lvl6pPr lvl="5" algn="ctr">
              <a:lnSpc>
                <a:spcPct val="100000"/>
              </a:lnSpc>
              <a:spcBef>
                <a:spcPts val="0"/>
              </a:spcBef>
              <a:spcAft>
                <a:spcPts val="0"/>
              </a:spcAft>
              <a:buClr>
                <a:schemeClr val="accent4"/>
              </a:buClr>
              <a:buSzPts val="7200"/>
              <a:buNone/>
              <a:defRPr sz="7200">
                <a:solidFill>
                  <a:schemeClr val="accent4"/>
                </a:solidFill>
              </a:defRPr>
            </a:lvl6pPr>
            <a:lvl7pPr lvl="6" algn="ctr">
              <a:lnSpc>
                <a:spcPct val="100000"/>
              </a:lnSpc>
              <a:spcBef>
                <a:spcPts val="0"/>
              </a:spcBef>
              <a:spcAft>
                <a:spcPts val="0"/>
              </a:spcAft>
              <a:buClr>
                <a:schemeClr val="accent4"/>
              </a:buClr>
              <a:buSzPts val="7200"/>
              <a:buNone/>
              <a:defRPr sz="7200">
                <a:solidFill>
                  <a:schemeClr val="accent4"/>
                </a:solidFill>
              </a:defRPr>
            </a:lvl7pPr>
            <a:lvl8pPr lvl="7" algn="ctr">
              <a:lnSpc>
                <a:spcPct val="100000"/>
              </a:lnSpc>
              <a:spcBef>
                <a:spcPts val="0"/>
              </a:spcBef>
              <a:spcAft>
                <a:spcPts val="0"/>
              </a:spcAft>
              <a:buClr>
                <a:schemeClr val="accent4"/>
              </a:buClr>
              <a:buSzPts val="7200"/>
              <a:buNone/>
              <a:defRPr sz="7200">
                <a:solidFill>
                  <a:schemeClr val="accent4"/>
                </a:solidFill>
              </a:defRPr>
            </a:lvl8pPr>
            <a:lvl9pPr lvl="8" algn="ctr">
              <a:lnSpc>
                <a:spcPct val="100000"/>
              </a:lnSpc>
              <a:spcBef>
                <a:spcPts val="0"/>
              </a:spcBef>
              <a:spcAft>
                <a:spcPts val="0"/>
              </a:spcAft>
              <a:buClr>
                <a:schemeClr val="accent4"/>
              </a:buClr>
              <a:buSzPts val="7200"/>
              <a:buNone/>
              <a:defRPr sz="7200">
                <a:solidFill>
                  <a:schemeClr val="accent4"/>
                </a:solidFill>
              </a:defRPr>
            </a:lvl9pPr>
          </a:lstStyle>
          <a:p/>
        </p:txBody>
      </p:sp>
      <p:sp>
        <p:nvSpPr>
          <p:cNvPr id="116" name="Google Shape;116;p18"/>
          <p:cNvSpPr txBox="1"/>
          <p:nvPr>
            <p:ph idx="3" type="body"/>
          </p:nvPr>
        </p:nvSpPr>
        <p:spPr>
          <a:xfrm>
            <a:off x="6415800" y="2944400"/>
            <a:ext cx="24165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
        <p:nvSpPr>
          <p:cNvPr id="117" name="Google Shape;117;p18"/>
          <p:cNvSpPr txBox="1"/>
          <p:nvPr>
            <p:ph idx="4" type="title"/>
          </p:nvPr>
        </p:nvSpPr>
        <p:spPr>
          <a:xfrm>
            <a:off x="3363750" y="898300"/>
            <a:ext cx="24165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7200"/>
              <a:buNone/>
              <a:defRPr sz="7200">
                <a:solidFill>
                  <a:schemeClr val="accent4"/>
                </a:solidFill>
              </a:defRPr>
            </a:lvl1pPr>
            <a:lvl2pPr lvl="1" algn="ctr">
              <a:lnSpc>
                <a:spcPct val="100000"/>
              </a:lnSpc>
              <a:spcBef>
                <a:spcPts val="0"/>
              </a:spcBef>
              <a:spcAft>
                <a:spcPts val="0"/>
              </a:spcAft>
              <a:buClr>
                <a:schemeClr val="accent4"/>
              </a:buClr>
              <a:buSzPts val="7200"/>
              <a:buNone/>
              <a:defRPr sz="7200">
                <a:solidFill>
                  <a:schemeClr val="accent4"/>
                </a:solidFill>
              </a:defRPr>
            </a:lvl2pPr>
            <a:lvl3pPr lvl="2" algn="ctr">
              <a:lnSpc>
                <a:spcPct val="100000"/>
              </a:lnSpc>
              <a:spcBef>
                <a:spcPts val="0"/>
              </a:spcBef>
              <a:spcAft>
                <a:spcPts val="0"/>
              </a:spcAft>
              <a:buClr>
                <a:schemeClr val="accent4"/>
              </a:buClr>
              <a:buSzPts val="7200"/>
              <a:buNone/>
              <a:defRPr sz="7200">
                <a:solidFill>
                  <a:schemeClr val="accent4"/>
                </a:solidFill>
              </a:defRPr>
            </a:lvl3pPr>
            <a:lvl4pPr lvl="3" algn="ctr">
              <a:lnSpc>
                <a:spcPct val="100000"/>
              </a:lnSpc>
              <a:spcBef>
                <a:spcPts val="0"/>
              </a:spcBef>
              <a:spcAft>
                <a:spcPts val="0"/>
              </a:spcAft>
              <a:buClr>
                <a:schemeClr val="accent4"/>
              </a:buClr>
              <a:buSzPts val="7200"/>
              <a:buNone/>
              <a:defRPr sz="7200">
                <a:solidFill>
                  <a:schemeClr val="accent4"/>
                </a:solidFill>
              </a:defRPr>
            </a:lvl4pPr>
            <a:lvl5pPr lvl="4" algn="ctr">
              <a:lnSpc>
                <a:spcPct val="100000"/>
              </a:lnSpc>
              <a:spcBef>
                <a:spcPts val="0"/>
              </a:spcBef>
              <a:spcAft>
                <a:spcPts val="0"/>
              </a:spcAft>
              <a:buClr>
                <a:schemeClr val="accent4"/>
              </a:buClr>
              <a:buSzPts val="7200"/>
              <a:buNone/>
              <a:defRPr sz="7200">
                <a:solidFill>
                  <a:schemeClr val="accent4"/>
                </a:solidFill>
              </a:defRPr>
            </a:lvl5pPr>
            <a:lvl6pPr lvl="5" algn="ctr">
              <a:lnSpc>
                <a:spcPct val="100000"/>
              </a:lnSpc>
              <a:spcBef>
                <a:spcPts val="0"/>
              </a:spcBef>
              <a:spcAft>
                <a:spcPts val="0"/>
              </a:spcAft>
              <a:buClr>
                <a:schemeClr val="accent4"/>
              </a:buClr>
              <a:buSzPts val="7200"/>
              <a:buNone/>
              <a:defRPr sz="7200">
                <a:solidFill>
                  <a:schemeClr val="accent4"/>
                </a:solidFill>
              </a:defRPr>
            </a:lvl6pPr>
            <a:lvl7pPr lvl="6" algn="ctr">
              <a:lnSpc>
                <a:spcPct val="100000"/>
              </a:lnSpc>
              <a:spcBef>
                <a:spcPts val="0"/>
              </a:spcBef>
              <a:spcAft>
                <a:spcPts val="0"/>
              </a:spcAft>
              <a:buClr>
                <a:schemeClr val="accent4"/>
              </a:buClr>
              <a:buSzPts val="7200"/>
              <a:buNone/>
              <a:defRPr sz="7200">
                <a:solidFill>
                  <a:schemeClr val="accent4"/>
                </a:solidFill>
              </a:defRPr>
            </a:lvl7pPr>
            <a:lvl8pPr lvl="7" algn="ctr">
              <a:lnSpc>
                <a:spcPct val="100000"/>
              </a:lnSpc>
              <a:spcBef>
                <a:spcPts val="0"/>
              </a:spcBef>
              <a:spcAft>
                <a:spcPts val="0"/>
              </a:spcAft>
              <a:buClr>
                <a:schemeClr val="accent4"/>
              </a:buClr>
              <a:buSzPts val="7200"/>
              <a:buNone/>
              <a:defRPr sz="7200">
                <a:solidFill>
                  <a:schemeClr val="accent4"/>
                </a:solidFill>
              </a:defRPr>
            </a:lvl8pPr>
            <a:lvl9pPr lvl="8" algn="ctr">
              <a:lnSpc>
                <a:spcPct val="100000"/>
              </a:lnSpc>
              <a:spcBef>
                <a:spcPts val="0"/>
              </a:spcBef>
              <a:spcAft>
                <a:spcPts val="0"/>
              </a:spcAft>
              <a:buClr>
                <a:schemeClr val="accent4"/>
              </a:buClr>
              <a:buSzPts val="7200"/>
              <a:buNone/>
              <a:defRPr sz="7200">
                <a:solidFill>
                  <a:schemeClr val="accent4"/>
                </a:solidFill>
              </a:defRPr>
            </a:lvl9pPr>
          </a:lstStyle>
          <a:p/>
        </p:txBody>
      </p:sp>
      <p:sp>
        <p:nvSpPr>
          <p:cNvPr id="118" name="Google Shape;118;p18"/>
          <p:cNvSpPr txBox="1"/>
          <p:nvPr>
            <p:ph idx="5" type="body"/>
          </p:nvPr>
        </p:nvSpPr>
        <p:spPr>
          <a:xfrm>
            <a:off x="3363750" y="2944400"/>
            <a:ext cx="24165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
        <p:nvSpPr>
          <p:cNvPr id="120" name="Google Shape;120;p1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nd contact">
  <p:cSld name="MAIN_POINT_1">
    <p:spTree>
      <p:nvGrpSpPr>
        <p:cNvPr id="121" name="Shape 121"/>
        <p:cNvGrpSpPr/>
        <p:nvPr/>
      </p:nvGrpSpPr>
      <p:grpSpPr>
        <a:xfrm>
          <a:off x="0" y="0"/>
          <a:ext cx="0" cy="0"/>
          <a:chOff x="0" y="0"/>
          <a:chExt cx="0" cy="0"/>
        </a:xfrm>
      </p:grpSpPr>
      <p:sp>
        <p:nvSpPr>
          <p:cNvPr id="122" name="Google Shape;122;p2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grpSp>
        <p:nvGrpSpPr>
          <p:cNvPr id="123" name="Google Shape;123;p20"/>
          <p:cNvGrpSpPr/>
          <p:nvPr/>
        </p:nvGrpSpPr>
        <p:grpSpPr>
          <a:xfrm rot="2700000">
            <a:off x="585683" y="481417"/>
            <a:ext cx="694882" cy="564848"/>
            <a:chOff x="919500" y="1916075"/>
            <a:chExt cx="1067700" cy="867900"/>
          </a:xfrm>
        </p:grpSpPr>
        <p:sp>
          <p:nvSpPr>
            <p:cNvPr id="124" name="Google Shape;124;p20"/>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0"/>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p20"/>
          <p:cNvGrpSpPr/>
          <p:nvPr/>
        </p:nvGrpSpPr>
        <p:grpSpPr>
          <a:xfrm rot="8100000">
            <a:off x="7746888" y="3437645"/>
            <a:ext cx="912919" cy="742084"/>
            <a:chOff x="521400" y="3135325"/>
            <a:chExt cx="1067700" cy="867900"/>
          </a:xfrm>
        </p:grpSpPr>
        <p:sp>
          <p:nvSpPr>
            <p:cNvPr id="127" name="Google Shape;127;p20"/>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0"/>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p20"/>
          <p:cNvSpPr txBox="1"/>
          <p:nvPr>
            <p:ph type="title"/>
          </p:nvPr>
        </p:nvSpPr>
        <p:spPr>
          <a:xfrm>
            <a:off x="311700" y="342900"/>
            <a:ext cx="8100000" cy="20940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4800"/>
              <a:buNone/>
              <a:defRPr sz="4800">
                <a:solidFill>
                  <a:schemeClr val="accent1"/>
                </a:solidFill>
              </a:defRPr>
            </a:lvl1pPr>
            <a:lvl2pPr lvl="1"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2pPr>
            <a:lvl3pPr lvl="2"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3pPr>
            <a:lvl4pPr lvl="3"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4pPr>
            <a:lvl5pPr lvl="4"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5pPr>
            <a:lvl6pPr lvl="5"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6pPr>
            <a:lvl7pPr lvl="6"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7pPr>
            <a:lvl8pPr lvl="7"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8pPr>
            <a:lvl9pPr lvl="8"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type="secHead">
  <p:cSld name="SECTION_HEADER">
    <p:bg>
      <p:bgPr>
        <a:noFill/>
      </p:bgPr>
    </p:bg>
    <p:spTree>
      <p:nvGrpSpPr>
        <p:cNvPr id="27" name="Shape 27"/>
        <p:cNvGrpSpPr/>
        <p:nvPr/>
      </p:nvGrpSpPr>
      <p:grpSpPr>
        <a:xfrm>
          <a:off x="0" y="0"/>
          <a:ext cx="0" cy="0"/>
          <a:chOff x="0" y="0"/>
          <a:chExt cx="0" cy="0"/>
        </a:xfrm>
      </p:grpSpPr>
      <p:sp>
        <p:nvSpPr>
          <p:cNvPr id="28" name="Google Shape;28;p3"/>
          <p:cNvSpPr/>
          <p:nvPr/>
        </p:nvSpPr>
        <p:spPr>
          <a:xfrm>
            <a:off x="0" y="0"/>
            <a:ext cx="9144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4"/>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4"/>
          <p:cNvSpPr txBox="1"/>
          <p:nvPr>
            <p:ph idx="1" type="body"/>
          </p:nvPr>
        </p:nvSpPr>
        <p:spPr>
          <a:xfrm>
            <a:off x="311700" y="1005850"/>
            <a:ext cx="39999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34" name="Google Shape;34;p4"/>
          <p:cNvSpPr txBox="1"/>
          <p:nvPr>
            <p:ph idx="2" type="body"/>
          </p:nvPr>
        </p:nvSpPr>
        <p:spPr>
          <a:xfrm>
            <a:off x="4832400" y="1005850"/>
            <a:ext cx="39999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35" name="Google Shape;35;p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 name="Google Shape;38;p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39" name="Shape 39"/>
        <p:cNvGrpSpPr/>
        <p:nvPr/>
      </p:nvGrpSpPr>
      <p:grpSpPr>
        <a:xfrm>
          <a:off x="0" y="0"/>
          <a:ext cx="0" cy="0"/>
          <a:chOff x="0" y="0"/>
          <a:chExt cx="0" cy="0"/>
        </a:xfrm>
      </p:grpSpPr>
      <p:sp>
        <p:nvSpPr>
          <p:cNvPr id="40" name="Google Shape;40;p6"/>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1" name="Google Shape;41;p6"/>
          <p:cNvSpPr txBox="1"/>
          <p:nvPr>
            <p:ph idx="1" type="body"/>
          </p:nvPr>
        </p:nvSpPr>
        <p:spPr>
          <a:xfrm>
            <a:off x="311700" y="1005850"/>
            <a:ext cx="26796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42" name="Google Shape;42;p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6"/>
          <p:cNvSpPr txBox="1"/>
          <p:nvPr>
            <p:ph idx="2" type="body"/>
          </p:nvPr>
        </p:nvSpPr>
        <p:spPr>
          <a:xfrm>
            <a:off x="6152700" y="1005850"/>
            <a:ext cx="26796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44" name="Google Shape;44;p6"/>
          <p:cNvSpPr txBox="1"/>
          <p:nvPr>
            <p:ph idx="3" type="body"/>
          </p:nvPr>
        </p:nvSpPr>
        <p:spPr>
          <a:xfrm>
            <a:off x="3232200" y="1005850"/>
            <a:ext cx="26796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
    <p:spTree>
      <p:nvGrpSpPr>
        <p:cNvPr id="45" name="Shape 45"/>
        <p:cNvGrpSpPr/>
        <p:nvPr/>
      </p:nvGrpSpPr>
      <p:grpSpPr>
        <a:xfrm>
          <a:off x="0" y="0"/>
          <a:ext cx="0" cy="0"/>
          <a:chOff x="0" y="0"/>
          <a:chExt cx="0" cy="0"/>
        </a:xfrm>
      </p:grpSpPr>
      <p:sp>
        <p:nvSpPr>
          <p:cNvPr id="46" name="Google Shape;46;p7"/>
          <p:cNvSpPr txBox="1"/>
          <p:nvPr>
            <p:ph type="ctrTitle"/>
          </p:nvPr>
        </p:nvSpPr>
        <p:spPr>
          <a:xfrm>
            <a:off x="311725" y="1243584"/>
            <a:ext cx="6089100" cy="1776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
        <p:nvSpPr>
          <p:cNvPr id="47" name="Google Shape;47;p7"/>
          <p:cNvSpPr txBox="1"/>
          <p:nvPr>
            <p:ph idx="1" type="subTitle"/>
          </p:nvPr>
        </p:nvSpPr>
        <p:spPr>
          <a:xfrm>
            <a:off x="311725" y="3019874"/>
            <a:ext cx="6089100" cy="792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48" name="Google Shape;48;p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7"/>
          <p:cNvSpPr/>
          <p:nvPr/>
        </p:nvSpPr>
        <p:spPr>
          <a:xfrm>
            <a:off x="0" y="1243584"/>
            <a:ext cx="128100" cy="2568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7"/>
          <p:cNvSpPr/>
          <p:nvPr/>
        </p:nvSpPr>
        <p:spPr>
          <a:xfrm>
            <a:off x="6400750" y="2400375"/>
            <a:ext cx="2743242" cy="2743120"/>
          </a:xfrm>
          <a:custGeom>
            <a:rect b="b" l="l" r="r" t="t"/>
            <a:pathLst>
              <a:path extrusionOk="0" h="73145" w="73158">
                <a:moveTo>
                  <a:pt x="73158" y="73107"/>
                </a:moveTo>
                <a:lnTo>
                  <a:pt x="73158" y="0"/>
                </a:lnTo>
                <a:lnTo>
                  <a:pt x="0" y="73145"/>
                </a:lnTo>
                <a:close/>
              </a:path>
            </a:pathLst>
          </a:custGeom>
          <a:solidFill>
            <a:schemeClr val="accent1"/>
          </a:solidFill>
          <a:ln>
            <a:noFill/>
          </a:ln>
        </p:spPr>
      </p:sp>
      <p:sp>
        <p:nvSpPr>
          <p:cNvPr id="51" name="Google Shape;51;p7"/>
          <p:cNvSpPr txBox="1"/>
          <p:nvPr/>
        </p:nvSpPr>
        <p:spPr>
          <a:xfrm rot="-2700000">
            <a:off x="6647467" y="3651017"/>
            <a:ext cx="2757716" cy="554513"/>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65"/>
              <a:buFont typeface="Arial"/>
              <a:buNone/>
            </a:pPr>
            <a:r>
              <a:rPr b="1" i="0" lang="en" sz="1000" u="none" cap="none" strike="noStrike">
                <a:solidFill>
                  <a:schemeClr val="lt1"/>
                </a:solidFill>
                <a:latin typeface="Assistant"/>
                <a:ea typeface="Assistant"/>
                <a:cs typeface="Assistant"/>
                <a:sym typeface="Assistant"/>
              </a:rPr>
              <a:t>We use tech to connect human potential and opportunity with dignity &amp; humility   </a:t>
            </a:r>
            <a:endParaRPr b="1" i="0" sz="1000" u="none" cap="none" strike="noStrike">
              <a:solidFill>
                <a:schemeClr val="lt1"/>
              </a:solidFill>
              <a:latin typeface="Assistant"/>
              <a:ea typeface="Assistant"/>
              <a:cs typeface="Assistant"/>
              <a:sym typeface="Assistant"/>
            </a:endParaRPr>
          </a:p>
        </p:txBody>
      </p:sp>
      <p:sp>
        <p:nvSpPr>
          <p:cNvPr id="52" name="Google Shape;52;p7"/>
          <p:cNvSpPr/>
          <p:nvPr/>
        </p:nvSpPr>
        <p:spPr>
          <a:xfrm>
            <a:off x="8414775" y="4244650"/>
            <a:ext cx="418647" cy="418572"/>
          </a:xfrm>
          <a:custGeom>
            <a:rect b="b" l="l" r="r" t="t"/>
            <a:pathLst>
              <a:path extrusionOk="0" h="73145" w="73158">
                <a:moveTo>
                  <a:pt x="73158" y="73107"/>
                </a:moveTo>
                <a:lnTo>
                  <a:pt x="73158" y="0"/>
                </a:lnTo>
                <a:lnTo>
                  <a:pt x="0" y="73145"/>
                </a:lnTo>
                <a:close/>
              </a:path>
            </a:pathLst>
          </a:custGeom>
          <a:solidFill>
            <a:schemeClr val="accent4"/>
          </a:solidFill>
          <a:ln>
            <a:noFill/>
          </a:ln>
        </p:spPr>
      </p:sp>
      <p:sp>
        <p:nvSpPr>
          <p:cNvPr id="53" name="Google Shape;53;p7"/>
          <p:cNvSpPr/>
          <p:nvPr/>
        </p:nvSpPr>
        <p:spPr>
          <a:xfrm>
            <a:off x="8417710" y="342892"/>
            <a:ext cx="412800" cy="57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 name="Google Shape;54;p7"/>
          <p:cNvGrpSpPr/>
          <p:nvPr/>
        </p:nvGrpSpPr>
        <p:grpSpPr>
          <a:xfrm>
            <a:off x="311726" y="342910"/>
            <a:ext cx="2560500" cy="520800"/>
            <a:chOff x="311726" y="342910"/>
            <a:chExt cx="2560500" cy="520800"/>
          </a:xfrm>
        </p:grpSpPr>
        <p:sp>
          <p:nvSpPr>
            <p:cNvPr id="55" name="Google Shape;55;p7"/>
            <p:cNvSpPr/>
            <p:nvPr/>
          </p:nvSpPr>
          <p:spPr>
            <a:xfrm>
              <a:off x="311726" y="342910"/>
              <a:ext cx="2560500" cy="520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 name="Google Shape;56;p7"/>
            <p:cNvPicPr preferRelativeResize="0"/>
            <p:nvPr/>
          </p:nvPicPr>
          <p:blipFill rotWithShape="1">
            <a:blip r:embed="rId2">
              <a:alphaModFix/>
            </a:blip>
            <a:srcRect b="0" l="377" r="386" t="0"/>
            <a:stretch/>
          </p:blipFill>
          <p:spPr>
            <a:xfrm>
              <a:off x="391788" y="382839"/>
              <a:ext cx="2400300" cy="441046"/>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bg>
      <p:bgPr>
        <a:noFill/>
      </p:bgPr>
    </p:bg>
    <p:spTree>
      <p:nvGrpSpPr>
        <p:cNvPr id="57" name="Shape 57"/>
        <p:cNvGrpSpPr/>
        <p:nvPr/>
      </p:nvGrpSpPr>
      <p:grpSpPr>
        <a:xfrm>
          <a:off x="0" y="0"/>
          <a:ext cx="0" cy="0"/>
          <a:chOff x="0" y="0"/>
          <a:chExt cx="0" cy="0"/>
        </a:xfrm>
      </p:grpSpPr>
      <p:sp>
        <p:nvSpPr>
          <p:cNvPr id="58" name="Google Shape;58;p8"/>
          <p:cNvSpPr/>
          <p:nvPr/>
        </p:nvSpPr>
        <p:spPr>
          <a:xfrm>
            <a:off x="7000" y="4663200"/>
            <a:ext cx="9144000" cy="49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8"/>
          <p:cNvSpPr/>
          <p:nvPr/>
        </p:nvSpPr>
        <p:spPr>
          <a:xfrm>
            <a:off x="7000" y="-7000"/>
            <a:ext cx="9144000" cy="349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8"/>
          <p:cNvSpPr/>
          <p:nvPr/>
        </p:nvSpPr>
        <p:spPr>
          <a:xfrm>
            <a:off x="0" y="0"/>
            <a:ext cx="311700" cy="515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8"/>
          <p:cNvSpPr/>
          <p:nvPr/>
        </p:nvSpPr>
        <p:spPr>
          <a:xfrm>
            <a:off x="8839300" y="0"/>
            <a:ext cx="311700" cy="515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8"/>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3" name="Google Shape;63;p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bg>
      <p:bgPr>
        <a:noFill/>
      </p:bgPr>
    </p:bg>
    <p:spTree>
      <p:nvGrpSpPr>
        <p:cNvPr id="64" name="Shape 64"/>
        <p:cNvGrpSpPr/>
        <p:nvPr/>
      </p:nvGrpSpPr>
      <p:grpSpPr>
        <a:xfrm>
          <a:off x="0" y="0"/>
          <a:ext cx="0" cy="0"/>
          <a:chOff x="0" y="0"/>
          <a:chExt cx="0" cy="0"/>
        </a:xfrm>
      </p:grpSpPr>
      <p:sp>
        <p:nvSpPr>
          <p:cNvPr id="65" name="Google Shape;65;p9"/>
          <p:cNvSpPr/>
          <p:nvPr/>
        </p:nvSpPr>
        <p:spPr>
          <a:xfrm>
            <a:off x="7000" y="4663225"/>
            <a:ext cx="9144000" cy="491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9"/>
          <p:cNvSpPr/>
          <p:nvPr/>
        </p:nvSpPr>
        <p:spPr>
          <a:xfrm>
            <a:off x="7000" y="-7000"/>
            <a:ext cx="9144000" cy="349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9"/>
          <p:cNvSpPr/>
          <p:nvPr/>
        </p:nvSpPr>
        <p:spPr>
          <a:xfrm>
            <a:off x="0" y="0"/>
            <a:ext cx="311700" cy="51549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9"/>
          <p:cNvSpPr/>
          <p:nvPr/>
        </p:nvSpPr>
        <p:spPr>
          <a:xfrm>
            <a:off x="8839300" y="0"/>
            <a:ext cx="311700" cy="51549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0" name="Google Shape;70;p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type="tx">
  <p:cSld name="TITLE_AND_BODY">
    <p:spTree>
      <p:nvGrpSpPr>
        <p:cNvPr id="71" name="Shape 71"/>
        <p:cNvGrpSpPr/>
        <p:nvPr/>
      </p:nvGrpSpPr>
      <p:grpSpPr>
        <a:xfrm>
          <a:off x="0" y="0"/>
          <a:ext cx="0" cy="0"/>
          <a:chOff x="0" y="0"/>
          <a:chExt cx="0" cy="0"/>
        </a:xfrm>
      </p:grpSpPr>
      <p:sp>
        <p:nvSpPr>
          <p:cNvPr id="72" name="Google Shape;72;p10"/>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10"/>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74" name="Google Shape;74;p1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ssistant"/>
              <a:buNone/>
              <a:defRPr b="1" i="0" sz="2800" u="none" cap="none" strike="noStrike">
                <a:solidFill>
                  <a:schemeClr val="dk1"/>
                </a:solidFill>
                <a:latin typeface="Assistant"/>
                <a:ea typeface="Assistant"/>
                <a:cs typeface="Assistant"/>
                <a:sym typeface="Assistant"/>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Assistant"/>
              <a:buChar char="●"/>
              <a:defRPr b="0" i="0" sz="1800" u="none" cap="none" strike="noStrike">
                <a:solidFill>
                  <a:schemeClr val="dk1"/>
                </a:solidFill>
                <a:latin typeface="Assistant"/>
                <a:ea typeface="Assistant"/>
                <a:cs typeface="Assistant"/>
                <a:sym typeface="Assistant"/>
              </a:defRPr>
            </a:lvl1pPr>
            <a:lvl2pPr indent="-317500" lvl="1" marL="9144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2pPr>
            <a:lvl3pPr indent="-317500" lvl="2" marL="13716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3pPr>
            <a:lvl4pPr indent="-317500" lvl="3" marL="18288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4pPr>
            <a:lvl5pPr indent="-317500" lvl="4" marL="22860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5pPr>
            <a:lvl6pPr indent="-317500" lvl="5" marL="27432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6pPr>
            <a:lvl7pPr indent="-317500" lvl="6" marL="32004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7pPr>
            <a:lvl8pPr indent="-317500" lvl="7" marL="36576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8pPr>
            <a:lvl9pPr indent="-317500" lvl="8" marL="4114800" marR="0" rtl="0" algn="l">
              <a:lnSpc>
                <a:spcPct val="115000"/>
              </a:lnSpc>
              <a:spcBef>
                <a:spcPts val="1000"/>
              </a:spcBef>
              <a:spcAft>
                <a:spcPts val="100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9pPr>
          </a:lstStyle>
          <a:p/>
        </p:txBody>
      </p:sp>
      <p:sp>
        <p:nvSpPr>
          <p:cNvPr id="8" name="Google Shape;8;p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grpSp>
        <p:nvGrpSpPr>
          <p:cNvPr id="9" name="Google Shape;9;p1"/>
          <p:cNvGrpSpPr/>
          <p:nvPr/>
        </p:nvGrpSpPr>
        <p:grpSpPr>
          <a:xfrm>
            <a:off x="8458848" y="343116"/>
            <a:ext cx="381224" cy="576102"/>
            <a:chOff x="8458848" y="343116"/>
            <a:chExt cx="381224" cy="576102"/>
          </a:xfrm>
        </p:grpSpPr>
        <p:sp>
          <p:nvSpPr>
            <p:cNvPr id="10" name="Google Shape;10;p1"/>
            <p:cNvSpPr/>
            <p:nvPr/>
          </p:nvSpPr>
          <p:spPr>
            <a:xfrm>
              <a:off x="8458848" y="343116"/>
              <a:ext cx="381224" cy="576102"/>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79" r="79" t="0"/>
            <a:stretch/>
          </p:blipFill>
          <p:spPr>
            <a:xfrm>
              <a:off x="8480104" y="384425"/>
              <a:ext cx="338711" cy="497406"/>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96">
          <p15:clr>
            <a:srgbClr val="EA4335"/>
          </p15:clr>
        </p15:guide>
        <p15:guide id="2" pos="5564">
          <p15:clr>
            <a:srgbClr val="EA4335"/>
          </p15:clr>
        </p15:guide>
        <p15:guide id="3" orient="horz" pos="216">
          <p15:clr>
            <a:srgbClr val="EA4335"/>
          </p15:clr>
        </p15:guide>
        <p15:guide id="4" orient="horz" pos="293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hyperlink" Target="https://docs.python.org/3/library/traceback.html" TargetMode="External"/></Relationships>
</file>

<file path=ppt/slides/_rels/slide34.xml.rels><?xml version="1.0" encoding="UTF-8" standalone="yes"?><Relationships xmlns="http://schemas.openxmlformats.org/package/2006/relationships"><Relationship Id="rId11" Type="http://schemas.openxmlformats.org/officeDocument/2006/relationships/hyperlink" Target="https://docs.python.org/3/library/exceptions.html" TargetMode="External"/><Relationship Id="rId10" Type="http://schemas.openxmlformats.org/officeDocument/2006/relationships/hyperlink" Target="https://overiq.com/python-101/exception-handling-in-python/" TargetMode="External"/><Relationship Id="rId13" Type="http://schemas.openxmlformats.org/officeDocument/2006/relationships/hyperlink" Target="https://www.coursera.org/tutorials/python-exception-cheat-sheet" TargetMode="External"/><Relationship Id="rId12" Type="http://schemas.openxmlformats.org/officeDocument/2006/relationships/hyperlink" Target="https://docs.python.org/3/library/traceback.html" TargetMode="External"/><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hyperlink" Target="https://docs.python.org/3/tutorial/errors.html#handling-exceptions" TargetMode="External"/><Relationship Id="rId4" Type="http://schemas.openxmlformats.org/officeDocument/2006/relationships/hyperlink" Target="https://docs.python.org/3/library/exceptions.html" TargetMode="External"/><Relationship Id="rId9" Type="http://schemas.openxmlformats.org/officeDocument/2006/relationships/hyperlink" Target="https://realpython.com/python-exceptions/" TargetMode="External"/><Relationship Id="rId5" Type="http://schemas.openxmlformats.org/officeDocument/2006/relationships/hyperlink" Target="https://wiki.python.org/moin/HandlingExceptions" TargetMode="External"/><Relationship Id="rId6" Type="http://schemas.openxmlformats.org/officeDocument/2006/relationships/hyperlink" Target="https://www.youtube.com/watch?v=nlCKrKGHSSk" TargetMode="External"/><Relationship Id="rId7" Type="http://schemas.openxmlformats.org/officeDocument/2006/relationships/hyperlink" Target="https://www.freecodecamp.org/news/exception-handling-python/" TargetMode="External"/><Relationship Id="rId8" Type="http://schemas.openxmlformats.org/officeDocument/2006/relationships/hyperlink" Target="https://www.w3schools.com/python/python_ref_exceptions.asp"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6.png"/><Relationship Id="rId4" Type="http://schemas.openxmlformats.org/officeDocument/2006/relationships/hyperlink" Target="https://redischool.typeform.com/lessonfeedback"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ctrTitle"/>
          </p:nvPr>
        </p:nvSpPr>
        <p:spPr>
          <a:xfrm>
            <a:off x="311700" y="1239060"/>
            <a:ext cx="6089100" cy="1776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5200"/>
              <a:buNone/>
            </a:pPr>
            <a:r>
              <a:rPr lang="en"/>
              <a:t>Errors &amp; Exceptions</a:t>
            </a:r>
            <a:endParaRPr/>
          </a:p>
        </p:txBody>
      </p:sp>
      <p:sp>
        <p:nvSpPr>
          <p:cNvPr id="135" name="Google Shape;135;p21"/>
          <p:cNvSpPr txBox="1"/>
          <p:nvPr>
            <p:ph idx="1" type="subTitle"/>
          </p:nvPr>
        </p:nvSpPr>
        <p:spPr>
          <a:xfrm>
            <a:off x="311700" y="3015350"/>
            <a:ext cx="6089100" cy="792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Bullet-Proofing Your Code</a:t>
            </a:r>
            <a:endParaRPr/>
          </a:p>
        </p:txBody>
      </p:sp>
      <p:sp>
        <p:nvSpPr>
          <p:cNvPr id="136" name="Google Shape;136;p21"/>
          <p:cNvSpPr txBox="1"/>
          <p:nvPr/>
        </p:nvSpPr>
        <p:spPr>
          <a:xfrm>
            <a:off x="311700" y="4099375"/>
            <a:ext cx="2953800" cy="563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865"/>
              <a:buFont typeface="Arial"/>
              <a:buNone/>
            </a:pPr>
            <a:r>
              <a:t/>
            </a:r>
            <a:endParaRPr b="1" i="0" sz="1000" u="none" cap="none" strike="noStrike">
              <a:solidFill>
                <a:schemeClr val="dk1"/>
              </a:solidFill>
              <a:latin typeface="Assistant"/>
              <a:ea typeface="Assistant"/>
              <a:cs typeface="Assistant"/>
              <a:sym typeface="Assistan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Errors</a:t>
            </a:r>
            <a:endParaRPr b="1">
              <a:latin typeface="Assistant"/>
              <a:ea typeface="Assistant"/>
              <a:cs typeface="Assistant"/>
              <a:sym typeface="Assistant"/>
            </a:endParaRPr>
          </a:p>
        </p:txBody>
      </p:sp>
      <p:sp>
        <p:nvSpPr>
          <p:cNvPr id="208" name="Google Shape;208;p30"/>
          <p:cNvSpPr txBox="1"/>
          <p:nvPr>
            <p:ph idx="1" type="body"/>
          </p:nvPr>
        </p:nvSpPr>
        <p:spPr>
          <a:xfrm>
            <a:off x="311700" y="895400"/>
            <a:ext cx="8520600" cy="374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Example of a Logic Error</a:t>
            </a:r>
            <a:endParaRPr/>
          </a:p>
          <a:p>
            <a:pPr indent="0" lvl="0" marL="0" rtl="0" algn="l">
              <a:spcBef>
                <a:spcPts val="100"/>
              </a:spcBef>
              <a:spcAft>
                <a:spcPts val="0"/>
              </a:spcAft>
              <a:buNone/>
            </a:pPr>
            <a:r>
              <a:rPr b="1" lang="en">
                <a:solidFill>
                  <a:schemeClr val="accent4"/>
                </a:solidFill>
                <a:latin typeface="Inconsolata"/>
                <a:ea typeface="Inconsolata"/>
                <a:cs typeface="Inconsolata"/>
                <a:sym typeface="Inconsolata"/>
              </a:rPr>
              <a:t>    </a:t>
            </a:r>
            <a:r>
              <a:rPr b="1" lang="en">
                <a:solidFill>
                  <a:schemeClr val="dk2"/>
                </a:solidFill>
                <a:latin typeface="Inconsolata"/>
                <a:ea typeface="Inconsolata"/>
                <a:cs typeface="Inconsolata"/>
                <a:sym typeface="Inconsolata"/>
              </a:rPr>
              <a:t># Add the two numbers together</a:t>
            </a:r>
            <a:endParaRPr b="1">
              <a:solidFill>
                <a:schemeClr val="dk2"/>
              </a:solidFill>
              <a:latin typeface="Inconsolata"/>
              <a:ea typeface="Inconsolata"/>
              <a:cs typeface="Inconsolata"/>
              <a:sym typeface="Inconsolata"/>
            </a:endParaRPr>
          </a:p>
          <a:p>
            <a:pPr indent="0" lvl="0" marL="0" rtl="0" algn="l">
              <a:spcBef>
                <a:spcPts val="100"/>
              </a:spcBef>
              <a:spcAft>
                <a:spcPts val="0"/>
              </a:spcAft>
              <a:buNone/>
            </a:pPr>
            <a:r>
              <a:rPr b="1" lang="en">
                <a:solidFill>
                  <a:schemeClr val="accent4"/>
                </a:solidFill>
                <a:latin typeface="Inconsolata"/>
                <a:ea typeface="Inconsolata"/>
                <a:cs typeface="Inconsolata"/>
                <a:sym typeface="Inconsolata"/>
              </a:rPr>
              <a:t>    z = x * y </a:t>
            </a:r>
            <a:endParaRPr b="1">
              <a:solidFill>
                <a:schemeClr val="dk2"/>
              </a:solidFill>
              <a:latin typeface="Inconsolata"/>
              <a:ea typeface="Inconsolata"/>
              <a:cs typeface="Inconsolata"/>
              <a:sym typeface="Inconsolata"/>
            </a:endParaRPr>
          </a:p>
          <a:p>
            <a:pPr indent="0" lvl="0" marL="0" rtl="0" algn="l">
              <a:lnSpc>
                <a:spcPct val="115000"/>
              </a:lnSpc>
              <a:spcBef>
                <a:spcPts val="1000"/>
              </a:spcBef>
              <a:spcAft>
                <a:spcPts val="0"/>
              </a:spcAft>
              <a:buNone/>
            </a:pPr>
            <a:r>
              <a:rPr lang="en"/>
              <a:t>The code will run.</a:t>
            </a:r>
            <a:endParaRPr/>
          </a:p>
          <a:p>
            <a:pPr indent="0" lvl="0" marL="0" rtl="0" algn="l">
              <a:spcBef>
                <a:spcPts val="1000"/>
              </a:spcBef>
              <a:spcAft>
                <a:spcPts val="0"/>
              </a:spcAft>
              <a:buClr>
                <a:schemeClr val="dk1"/>
              </a:buClr>
              <a:buSzPts val="1100"/>
              <a:buFont typeface="Arial"/>
              <a:buNone/>
            </a:pPr>
            <a:r>
              <a:rPr lang="en"/>
              <a:t>The editor will not flag this, the syntax is correct.</a:t>
            </a:r>
            <a:endParaRPr/>
          </a:p>
          <a:p>
            <a:pPr indent="0" lvl="0" marL="0" rtl="0" algn="l">
              <a:lnSpc>
                <a:spcPct val="115000"/>
              </a:lnSpc>
              <a:spcBef>
                <a:spcPts val="1000"/>
              </a:spcBef>
              <a:spcAft>
                <a:spcPts val="0"/>
              </a:spcAft>
              <a:buNone/>
            </a:pPr>
            <a:r>
              <a:rPr lang="en"/>
              <a:t>It will multiply the two numbers. But, the comment states that the numbers should have been added.</a:t>
            </a:r>
            <a:endParaRPr/>
          </a:p>
          <a:p>
            <a:pPr indent="0" lvl="0" marL="0" rtl="0" algn="l">
              <a:lnSpc>
                <a:spcPct val="115000"/>
              </a:lnSpc>
              <a:spcBef>
                <a:spcPts val="1000"/>
              </a:spcBef>
              <a:spcAft>
                <a:spcPts val="1000"/>
              </a:spcAft>
              <a:buNone/>
            </a:pPr>
            <a:r>
              <a:rPr lang="en"/>
              <a:t>This type of error requires a good test case suite to find these.</a:t>
            </a:r>
            <a:endParaRPr/>
          </a:p>
        </p:txBody>
      </p:sp>
      <p:sp>
        <p:nvSpPr>
          <p:cNvPr id="209" name="Google Shape;209;p3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Errors</a:t>
            </a:r>
            <a:endParaRPr b="1">
              <a:latin typeface="Assistant"/>
              <a:ea typeface="Assistant"/>
              <a:cs typeface="Assistant"/>
              <a:sym typeface="Assistant"/>
            </a:endParaRPr>
          </a:p>
        </p:txBody>
      </p:sp>
      <p:sp>
        <p:nvSpPr>
          <p:cNvPr id="215" name="Google Shape;215;p31"/>
          <p:cNvSpPr txBox="1"/>
          <p:nvPr>
            <p:ph idx="1" type="body"/>
          </p:nvPr>
        </p:nvSpPr>
        <p:spPr>
          <a:xfrm>
            <a:off x="311700" y="895400"/>
            <a:ext cx="8520600" cy="374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Example of a Runtime Error</a:t>
            </a:r>
            <a:endParaRPr/>
          </a:p>
          <a:p>
            <a:pPr indent="0" lvl="0" marL="0" rtl="0" algn="l">
              <a:spcBef>
                <a:spcPts val="100"/>
              </a:spcBef>
              <a:spcAft>
                <a:spcPts val="0"/>
              </a:spcAft>
              <a:buNone/>
            </a:pPr>
            <a:r>
              <a:rPr b="1" lang="en">
                <a:solidFill>
                  <a:schemeClr val="accent4"/>
                </a:solidFill>
                <a:latin typeface="Inconsolata"/>
                <a:ea typeface="Inconsolata"/>
                <a:cs typeface="Inconsolata"/>
                <a:sym typeface="Inconsolata"/>
              </a:rPr>
              <a:t>    </a:t>
            </a:r>
            <a:r>
              <a:rPr b="1" lang="en">
                <a:solidFill>
                  <a:schemeClr val="dk2"/>
                </a:solidFill>
                <a:latin typeface="Inconsolata"/>
                <a:ea typeface="Inconsolata"/>
                <a:cs typeface="Inconsolata"/>
                <a:sym typeface="Inconsolata"/>
              </a:rPr>
              <a:t># Assume a and b have not been assigned values.</a:t>
            </a:r>
            <a:endParaRPr b="1">
              <a:solidFill>
                <a:schemeClr val="dk2"/>
              </a:solidFill>
              <a:latin typeface="Inconsolata"/>
              <a:ea typeface="Inconsolata"/>
              <a:cs typeface="Inconsolata"/>
              <a:sym typeface="Inconsolata"/>
            </a:endParaRPr>
          </a:p>
          <a:p>
            <a:pPr indent="0" lvl="0" marL="0" rtl="0" algn="l">
              <a:spcBef>
                <a:spcPts val="100"/>
              </a:spcBef>
              <a:spcAft>
                <a:spcPts val="0"/>
              </a:spcAft>
              <a:buNone/>
            </a:pPr>
            <a:r>
              <a:rPr b="1" lang="en">
                <a:solidFill>
                  <a:schemeClr val="accent4"/>
                </a:solidFill>
                <a:latin typeface="Inconsolata"/>
                <a:ea typeface="Inconsolata"/>
                <a:cs typeface="Inconsolata"/>
                <a:sym typeface="Inconsolata"/>
              </a:rPr>
              <a:t>    </a:t>
            </a:r>
            <a:r>
              <a:rPr b="1" lang="en">
                <a:solidFill>
                  <a:schemeClr val="accent4"/>
                </a:solidFill>
                <a:latin typeface="Inconsolata"/>
                <a:ea typeface="Inconsolata"/>
                <a:cs typeface="Inconsolata"/>
                <a:sym typeface="Inconsolata"/>
              </a:rPr>
              <a:t>c</a:t>
            </a:r>
            <a:r>
              <a:rPr b="1" lang="en">
                <a:solidFill>
                  <a:schemeClr val="accent4"/>
                </a:solidFill>
                <a:latin typeface="Inconsolata"/>
                <a:ea typeface="Inconsolata"/>
                <a:cs typeface="Inconsolata"/>
                <a:sym typeface="Inconsolata"/>
              </a:rPr>
              <a:t> = a / b </a:t>
            </a:r>
            <a:endParaRPr b="1">
              <a:solidFill>
                <a:schemeClr val="dk2"/>
              </a:solidFill>
              <a:latin typeface="Inconsolata"/>
              <a:ea typeface="Inconsolata"/>
              <a:cs typeface="Inconsolata"/>
              <a:sym typeface="Inconsolata"/>
            </a:endParaRPr>
          </a:p>
          <a:p>
            <a:pPr indent="0" lvl="0" marL="0" rtl="0" algn="l">
              <a:lnSpc>
                <a:spcPct val="115000"/>
              </a:lnSpc>
              <a:spcBef>
                <a:spcPts val="1000"/>
              </a:spcBef>
              <a:spcAft>
                <a:spcPts val="0"/>
              </a:spcAft>
              <a:buNone/>
            </a:pPr>
            <a:r>
              <a:rPr lang="en"/>
              <a:t>This code will fail. </a:t>
            </a:r>
            <a:r>
              <a:rPr lang="en"/>
              <a:t>We cannot use a variable on the right side of </a:t>
            </a:r>
            <a:r>
              <a:rPr b="1" lang="en">
                <a:solidFill>
                  <a:schemeClr val="accent4"/>
                </a:solidFill>
                <a:latin typeface="Inconsolata"/>
                <a:ea typeface="Inconsolata"/>
                <a:cs typeface="Inconsolata"/>
                <a:sym typeface="Inconsolata"/>
              </a:rPr>
              <a:t>=</a:t>
            </a:r>
            <a:r>
              <a:rPr lang="en"/>
              <a:t> if it hasn’t been assigned a value. This results in a </a:t>
            </a:r>
            <a:r>
              <a:rPr b="1" lang="en">
                <a:solidFill>
                  <a:schemeClr val="accent4"/>
                </a:solidFill>
                <a:latin typeface="Inconsolata"/>
                <a:ea typeface="Inconsolata"/>
                <a:cs typeface="Inconsolata"/>
                <a:sym typeface="Inconsolata"/>
              </a:rPr>
              <a:t>NameError</a:t>
            </a:r>
            <a:r>
              <a:rPr lang="en"/>
              <a:t>.</a:t>
            </a:r>
            <a:endParaRPr/>
          </a:p>
          <a:p>
            <a:pPr indent="0" lvl="0" marL="0" rtl="0" algn="l">
              <a:lnSpc>
                <a:spcPct val="115000"/>
              </a:lnSpc>
              <a:spcBef>
                <a:spcPts val="1000"/>
              </a:spcBef>
              <a:spcAft>
                <a:spcPts val="0"/>
              </a:spcAft>
              <a:buNone/>
            </a:pPr>
            <a:r>
              <a:rPr lang="en"/>
              <a:t>When this fails, an </a:t>
            </a:r>
            <a:r>
              <a:rPr b="1" lang="en"/>
              <a:t>exception is raised or thrown</a:t>
            </a:r>
            <a:r>
              <a:rPr lang="en"/>
              <a:t>.</a:t>
            </a:r>
            <a:endParaRPr/>
          </a:p>
          <a:p>
            <a:pPr indent="0" lvl="0" marL="0" rtl="0" algn="l">
              <a:lnSpc>
                <a:spcPct val="115000"/>
              </a:lnSpc>
              <a:spcBef>
                <a:spcPts val="1000"/>
              </a:spcBef>
              <a:spcAft>
                <a:spcPts val="1000"/>
              </a:spcAft>
              <a:buNone/>
            </a:pPr>
            <a:r>
              <a:rPr lang="en"/>
              <a:t>The program ends abruptly with an error message and other information.</a:t>
            </a:r>
            <a:endParaRPr/>
          </a:p>
        </p:txBody>
      </p:sp>
      <p:sp>
        <p:nvSpPr>
          <p:cNvPr id="216" name="Google Shape;216;p3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The Call Stack</a:t>
            </a:r>
            <a:endParaRPr b="1">
              <a:latin typeface="Assistant"/>
              <a:ea typeface="Assistant"/>
              <a:cs typeface="Assistant"/>
              <a:sym typeface="Assistant"/>
            </a:endParaRPr>
          </a:p>
        </p:txBody>
      </p:sp>
      <p:sp>
        <p:nvSpPr>
          <p:cNvPr id="222" name="Google Shape;222;p3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pic>
        <p:nvPicPr>
          <p:cNvPr id="223" name="Google Shape;223;p32"/>
          <p:cNvPicPr preferRelativeResize="0"/>
          <p:nvPr/>
        </p:nvPicPr>
        <p:blipFill rotWithShape="1">
          <a:blip r:embed="rId3">
            <a:alphaModFix/>
          </a:blip>
          <a:srcRect b="0" l="0" r="0" t="0"/>
          <a:stretch/>
        </p:blipFill>
        <p:spPr>
          <a:xfrm>
            <a:off x="3504792" y="3834195"/>
            <a:ext cx="2134414" cy="82901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spcBef>
                <a:spcPts val="0"/>
              </a:spcBef>
              <a:spcAft>
                <a:spcPts val="0"/>
              </a:spcAft>
              <a:buSzPct val="111111"/>
              <a:buNone/>
            </a:pPr>
            <a:r>
              <a:rPr lang="en"/>
              <a:t>The Call Stack</a:t>
            </a:r>
            <a:endParaRPr/>
          </a:p>
        </p:txBody>
      </p:sp>
      <p:sp>
        <p:nvSpPr>
          <p:cNvPr id="229" name="Google Shape;229;p33"/>
          <p:cNvSpPr txBox="1"/>
          <p:nvPr>
            <p:ph idx="1" type="body"/>
          </p:nvPr>
        </p:nvSpPr>
        <p:spPr>
          <a:xfrm>
            <a:off x="311700" y="1144200"/>
            <a:ext cx="8520600" cy="3747600"/>
          </a:xfrm>
          <a:prstGeom prst="rect">
            <a:avLst/>
          </a:prstGeom>
          <a:noFill/>
          <a:ln>
            <a:noFill/>
          </a:ln>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Lists provide a way to store multiple pieces of data.</a:t>
            </a:r>
            <a:endParaRPr sz="2100"/>
          </a:p>
          <a:p>
            <a:pPr indent="-361950" lvl="0" marL="457200" rtl="0" algn="l">
              <a:spcBef>
                <a:spcPts val="0"/>
              </a:spcBef>
              <a:spcAft>
                <a:spcPts val="0"/>
              </a:spcAft>
              <a:buSzPts val="2100"/>
              <a:buChar char="●"/>
            </a:pPr>
            <a:r>
              <a:rPr lang="en" sz="2100"/>
              <a:t>The </a:t>
            </a:r>
            <a:r>
              <a:rPr b="1" lang="en" sz="2100">
                <a:solidFill>
                  <a:schemeClr val="accent4"/>
                </a:solidFill>
                <a:latin typeface="Inconsolata"/>
                <a:ea typeface="Inconsolata"/>
                <a:cs typeface="Inconsolata"/>
                <a:sym typeface="Inconsolata"/>
              </a:rPr>
              <a:t>append()</a:t>
            </a:r>
            <a:r>
              <a:rPr lang="en" sz="2100"/>
              <a:t> function adds a new item to the end of the list.</a:t>
            </a:r>
            <a:endParaRPr sz="2100"/>
          </a:p>
          <a:p>
            <a:pPr indent="-361950" lvl="0" marL="457200" rtl="0" algn="l">
              <a:spcBef>
                <a:spcPts val="0"/>
              </a:spcBef>
              <a:spcAft>
                <a:spcPts val="0"/>
              </a:spcAft>
              <a:buSzPts val="2100"/>
              <a:buChar char="●"/>
            </a:pPr>
            <a:r>
              <a:rPr lang="en" sz="2100"/>
              <a:t>The </a:t>
            </a:r>
            <a:r>
              <a:rPr b="1" lang="en" sz="2100">
                <a:solidFill>
                  <a:schemeClr val="accent4"/>
                </a:solidFill>
                <a:latin typeface="Inconsolata"/>
                <a:ea typeface="Inconsolata"/>
                <a:cs typeface="Inconsolata"/>
                <a:sym typeface="Inconsolata"/>
              </a:rPr>
              <a:t>pop()</a:t>
            </a:r>
            <a:r>
              <a:rPr lang="en" sz="2100"/>
              <a:t> function removes an item from the end of the list.</a:t>
            </a:r>
            <a:endParaRPr sz="2100"/>
          </a:p>
          <a:p>
            <a:pPr indent="-361950" lvl="0" marL="457200" rtl="0" algn="l">
              <a:spcBef>
                <a:spcPts val="0"/>
              </a:spcBef>
              <a:spcAft>
                <a:spcPts val="0"/>
              </a:spcAft>
              <a:buSzPts val="2100"/>
              <a:buChar char="●"/>
            </a:pPr>
            <a:r>
              <a:rPr lang="en" sz="2100"/>
              <a:t>The list and these two functions create the </a:t>
            </a:r>
            <a:r>
              <a:rPr b="1" lang="en" sz="2100"/>
              <a:t>Stack</a:t>
            </a:r>
            <a:r>
              <a:rPr lang="en" sz="2100"/>
              <a:t> data structure.</a:t>
            </a:r>
            <a:endParaRPr sz="2100"/>
          </a:p>
          <a:p>
            <a:pPr indent="-361950" lvl="0" marL="457200" rtl="0" algn="l">
              <a:spcBef>
                <a:spcPts val="0"/>
              </a:spcBef>
              <a:spcAft>
                <a:spcPts val="0"/>
              </a:spcAft>
              <a:buSzPts val="2100"/>
              <a:buChar char="●"/>
            </a:pPr>
            <a:r>
              <a:rPr lang="en" sz="2100"/>
              <a:t>This is a very common data structure.</a:t>
            </a:r>
            <a:endParaRPr sz="2100"/>
          </a:p>
          <a:p>
            <a:pPr indent="-361950" lvl="0" marL="457200" rtl="0" algn="l">
              <a:spcBef>
                <a:spcPts val="0"/>
              </a:spcBef>
              <a:spcAft>
                <a:spcPts val="0"/>
              </a:spcAft>
              <a:buSzPts val="2100"/>
              <a:buChar char="●"/>
            </a:pPr>
            <a:r>
              <a:rPr lang="en" sz="2100"/>
              <a:t>A stack is a </a:t>
            </a:r>
            <a:r>
              <a:rPr b="1" lang="en" sz="2100"/>
              <a:t>last in first out</a:t>
            </a:r>
            <a:r>
              <a:rPr lang="en" sz="2100"/>
              <a:t> (LIFO) data structure.</a:t>
            </a:r>
            <a:endParaRPr sz="2100"/>
          </a:p>
          <a:p>
            <a:pPr indent="-361950" lvl="0" marL="457200" rtl="0" algn="l">
              <a:spcBef>
                <a:spcPts val="0"/>
              </a:spcBef>
              <a:spcAft>
                <a:spcPts val="0"/>
              </a:spcAft>
              <a:buSzPts val="2100"/>
              <a:buChar char="●"/>
            </a:pPr>
            <a:r>
              <a:rPr lang="en" sz="2100"/>
              <a:t>Consider a stack of plates.</a:t>
            </a:r>
            <a:endParaRPr sz="2100"/>
          </a:p>
          <a:p>
            <a:pPr indent="-361950" lvl="1" marL="914400" rtl="0" algn="l">
              <a:spcBef>
                <a:spcPts val="0"/>
              </a:spcBef>
              <a:spcAft>
                <a:spcPts val="0"/>
              </a:spcAft>
              <a:buSzPts val="2100"/>
              <a:buChar char="○"/>
            </a:pPr>
            <a:r>
              <a:rPr lang="en" sz="2100"/>
              <a:t>New plates go on top of the stack, not the bottom.</a:t>
            </a:r>
            <a:endParaRPr sz="2100"/>
          </a:p>
          <a:p>
            <a:pPr indent="-361950" lvl="1" marL="914400" rtl="0" algn="l">
              <a:spcBef>
                <a:spcPts val="0"/>
              </a:spcBef>
              <a:spcAft>
                <a:spcPts val="0"/>
              </a:spcAft>
              <a:buSzPts val="2100"/>
              <a:buChar char="○"/>
            </a:pPr>
            <a:r>
              <a:rPr lang="en" sz="2100"/>
              <a:t>Plates are taken from the top of the stack, not the bottom.</a:t>
            </a:r>
            <a:endParaRPr sz="2100"/>
          </a:p>
        </p:txBody>
      </p:sp>
      <p:sp>
        <p:nvSpPr>
          <p:cNvPr id="230" name="Google Shape;230;p3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spcBef>
                <a:spcPts val="0"/>
              </a:spcBef>
              <a:spcAft>
                <a:spcPts val="0"/>
              </a:spcAft>
              <a:buSzPct val="111111"/>
              <a:buNone/>
            </a:pPr>
            <a:r>
              <a:rPr lang="en"/>
              <a:t>The Call Stack</a:t>
            </a:r>
            <a:endParaRPr/>
          </a:p>
        </p:txBody>
      </p:sp>
      <p:sp>
        <p:nvSpPr>
          <p:cNvPr id="236" name="Google Shape;236;p34"/>
          <p:cNvSpPr txBox="1"/>
          <p:nvPr>
            <p:ph idx="1" type="body"/>
          </p:nvPr>
        </p:nvSpPr>
        <p:spPr>
          <a:xfrm>
            <a:off x="311700" y="1144200"/>
            <a:ext cx="8520600" cy="3747600"/>
          </a:xfrm>
          <a:prstGeom prst="rect">
            <a:avLst/>
          </a:prstGeom>
          <a:noFill/>
          <a:ln>
            <a:noFill/>
          </a:ln>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Example of </a:t>
            </a:r>
            <a:r>
              <a:rPr b="1" lang="en" sz="2100">
                <a:solidFill>
                  <a:schemeClr val="accent4"/>
                </a:solidFill>
                <a:latin typeface="Inconsolata"/>
                <a:ea typeface="Inconsolata"/>
                <a:cs typeface="Inconsolata"/>
                <a:sym typeface="Inconsolata"/>
              </a:rPr>
              <a:t>append()</a:t>
            </a:r>
            <a:r>
              <a:rPr lang="en" sz="2100"/>
              <a:t> and </a:t>
            </a:r>
            <a:r>
              <a:rPr b="1" lang="en" sz="2100">
                <a:solidFill>
                  <a:schemeClr val="accent4"/>
                </a:solidFill>
                <a:latin typeface="Inconsolata"/>
                <a:ea typeface="Inconsolata"/>
                <a:cs typeface="Inconsolata"/>
                <a:sym typeface="Inconsolata"/>
              </a:rPr>
              <a:t>pop()</a:t>
            </a:r>
            <a:r>
              <a:rPr lang="en" sz="2100"/>
              <a:t>.</a:t>
            </a:r>
            <a:endParaRPr sz="2100"/>
          </a:p>
          <a:p>
            <a:pPr indent="0" lvl="0" marL="0" rtl="0" algn="l">
              <a:spcBef>
                <a:spcPts val="0"/>
              </a:spcBef>
              <a:spcAft>
                <a:spcPts val="0"/>
              </a:spcAft>
              <a:buNone/>
            </a:pPr>
            <a:r>
              <a:t/>
            </a:r>
            <a:endParaRPr sz="2100"/>
          </a:p>
        </p:txBody>
      </p:sp>
      <p:sp>
        <p:nvSpPr>
          <p:cNvPr id="237" name="Google Shape;237;p3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grpSp>
        <p:nvGrpSpPr>
          <p:cNvPr id="238" name="Google Shape;238;p34"/>
          <p:cNvGrpSpPr/>
          <p:nvPr/>
        </p:nvGrpSpPr>
        <p:grpSpPr>
          <a:xfrm>
            <a:off x="686225" y="2495750"/>
            <a:ext cx="919800" cy="1828800"/>
            <a:chOff x="686225" y="2495750"/>
            <a:chExt cx="919800" cy="1828800"/>
          </a:xfrm>
        </p:grpSpPr>
        <p:sp>
          <p:nvSpPr>
            <p:cNvPr id="239" name="Google Shape;239;p34"/>
            <p:cNvSpPr/>
            <p:nvPr/>
          </p:nvSpPr>
          <p:spPr>
            <a:xfrm>
              <a:off x="1295825" y="3987050"/>
              <a:ext cx="310200" cy="337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Inconsolata"/>
                  <a:ea typeface="Inconsolata"/>
                  <a:cs typeface="Inconsolata"/>
                  <a:sym typeface="Inconsolata"/>
                </a:rPr>
                <a:t>A</a:t>
              </a:r>
              <a:endParaRPr b="1">
                <a:solidFill>
                  <a:schemeClr val="accent4"/>
                </a:solidFill>
                <a:latin typeface="Inconsolata"/>
                <a:ea typeface="Inconsolata"/>
                <a:cs typeface="Inconsolata"/>
                <a:sym typeface="Inconsolata"/>
              </a:endParaRPr>
            </a:p>
          </p:txBody>
        </p:sp>
        <p:sp>
          <p:nvSpPr>
            <p:cNvPr id="240" name="Google Shape;240;p34"/>
            <p:cNvSpPr/>
            <p:nvPr/>
          </p:nvSpPr>
          <p:spPr>
            <a:xfrm>
              <a:off x="1295825" y="3682250"/>
              <a:ext cx="310200" cy="337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Inconsolata"/>
                  <a:ea typeface="Inconsolata"/>
                  <a:cs typeface="Inconsolata"/>
                  <a:sym typeface="Inconsolata"/>
                </a:rPr>
                <a:t>B</a:t>
              </a:r>
              <a:endParaRPr b="1">
                <a:solidFill>
                  <a:schemeClr val="accent4"/>
                </a:solidFill>
                <a:latin typeface="Inconsolata"/>
                <a:ea typeface="Inconsolata"/>
                <a:cs typeface="Inconsolata"/>
                <a:sym typeface="Inconsolata"/>
              </a:endParaRPr>
            </a:p>
          </p:txBody>
        </p:sp>
        <p:sp>
          <p:nvSpPr>
            <p:cNvPr id="241" name="Google Shape;241;p34"/>
            <p:cNvSpPr/>
            <p:nvPr/>
          </p:nvSpPr>
          <p:spPr>
            <a:xfrm>
              <a:off x="1295825" y="3377450"/>
              <a:ext cx="310200" cy="337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Inconsolata"/>
                  <a:ea typeface="Inconsolata"/>
                  <a:cs typeface="Inconsolata"/>
                  <a:sym typeface="Inconsolata"/>
                </a:rPr>
                <a:t>C</a:t>
              </a:r>
              <a:endParaRPr b="1">
                <a:solidFill>
                  <a:schemeClr val="accent4"/>
                </a:solidFill>
                <a:latin typeface="Inconsolata"/>
                <a:ea typeface="Inconsolata"/>
                <a:cs typeface="Inconsolata"/>
                <a:sym typeface="Inconsolata"/>
              </a:endParaRPr>
            </a:p>
          </p:txBody>
        </p:sp>
        <p:sp>
          <p:nvSpPr>
            <p:cNvPr id="242" name="Google Shape;242;p34"/>
            <p:cNvSpPr/>
            <p:nvPr/>
          </p:nvSpPr>
          <p:spPr>
            <a:xfrm>
              <a:off x="1295825" y="3072650"/>
              <a:ext cx="310200" cy="337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Inconsolata"/>
                  <a:ea typeface="Inconsolata"/>
                  <a:cs typeface="Inconsolata"/>
                  <a:sym typeface="Inconsolata"/>
                </a:rPr>
                <a:t>D</a:t>
              </a:r>
              <a:endParaRPr b="1">
                <a:solidFill>
                  <a:schemeClr val="accent4"/>
                </a:solidFill>
                <a:latin typeface="Inconsolata"/>
                <a:ea typeface="Inconsolata"/>
                <a:cs typeface="Inconsolata"/>
                <a:sym typeface="Inconsolata"/>
              </a:endParaRPr>
            </a:p>
          </p:txBody>
        </p:sp>
        <p:sp>
          <p:nvSpPr>
            <p:cNvPr id="243" name="Google Shape;243;p34"/>
            <p:cNvSpPr/>
            <p:nvPr/>
          </p:nvSpPr>
          <p:spPr>
            <a:xfrm>
              <a:off x="1295825" y="2767850"/>
              <a:ext cx="310200" cy="3375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Inconsolata"/>
                  <a:ea typeface="Inconsolata"/>
                  <a:cs typeface="Inconsolata"/>
                  <a:sym typeface="Inconsolata"/>
                </a:rPr>
                <a:t>E</a:t>
              </a:r>
              <a:endParaRPr b="1">
                <a:solidFill>
                  <a:schemeClr val="accent4"/>
                </a:solidFill>
                <a:latin typeface="Inconsolata"/>
                <a:ea typeface="Inconsolata"/>
                <a:cs typeface="Inconsolata"/>
                <a:sym typeface="Inconsolata"/>
              </a:endParaRPr>
            </a:p>
          </p:txBody>
        </p:sp>
        <p:sp>
          <p:nvSpPr>
            <p:cNvPr id="244" name="Google Shape;244;p34"/>
            <p:cNvSpPr/>
            <p:nvPr/>
          </p:nvSpPr>
          <p:spPr>
            <a:xfrm>
              <a:off x="1295825" y="2495750"/>
              <a:ext cx="310200" cy="304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Inconsolata"/>
                  <a:ea typeface="Inconsolata"/>
                  <a:cs typeface="Inconsolata"/>
                  <a:sym typeface="Inconsolata"/>
                </a:rPr>
                <a:t>F</a:t>
              </a:r>
              <a:endParaRPr b="1">
                <a:solidFill>
                  <a:schemeClr val="accent4"/>
                </a:solidFill>
                <a:latin typeface="Inconsolata"/>
                <a:ea typeface="Inconsolata"/>
                <a:cs typeface="Inconsolata"/>
                <a:sym typeface="Inconsolata"/>
              </a:endParaRPr>
            </a:p>
          </p:txBody>
        </p:sp>
        <p:sp>
          <p:nvSpPr>
            <p:cNvPr id="245" name="Google Shape;245;p34"/>
            <p:cNvSpPr/>
            <p:nvPr/>
          </p:nvSpPr>
          <p:spPr>
            <a:xfrm>
              <a:off x="991025" y="4019750"/>
              <a:ext cx="304800" cy="30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Inconsolata"/>
                  <a:ea typeface="Inconsolata"/>
                  <a:cs typeface="Inconsolata"/>
                  <a:sym typeface="Inconsolata"/>
                </a:rPr>
                <a:t>0</a:t>
              </a:r>
              <a:endParaRPr b="1" sz="1100">
                <a:solidFill>
                  <a:schemeClr val="dk1"/>
                </a:solidFill>
                <a:latin typeface="Inconsolata"/>
                <a:ea typeface="Inconsolata"/>
                <a:cs typeface="Inconsolata"/>
                <a:sym typeface="Inconsolata"/>
              </a:endParaRPr>
            </a:p>
          </p:txBody>
        </p:sp>
        <p:sp>
          <p:nvSpPr>
            <p:cNvPr id="246" name="Google Shape;246;p34"/>
            <p:cNvSpPr/>
            <p:nvPr/>
          </p:nvSpPr>
          <p:spPr>
            <a:xfrm>
              <a:off x="991025" y="3714950"/>
              <a:ext cx="304800" cy="30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Inconsolata"/>
                  <a:ea typeface="Inconsolata"/>
                  <a:cs typeface="Inconsolata"/>
                  <a:sym typeface="Inconsolata"/>
                </a:rPr>
                <a:t>1</a:t>
              </a:r>
              <a:endParaRPr b="1" sz="1100">
                <a:solidFill>
                  <a:schemeClr val="dk1"/>
                </a:solidFill>
                <a:latin typeface="Inconsolata"/>
                <a:ea typeface="Inconsolata"/>
                <a:cs typeface="Inconsolata"/>
                <a:sym typeface="Inconsolata"/>
              </a:endParaRPr>
            </a:p>
          </p:txBody>
        </p:sp>
        <p:sp>
          <p:nvSpPr>
            <p:cNvPr id="247" name="Google Shape;247;p34"/>
            <p:cNvSpPr/>
            <p:nvPr/>
          </p:nvSpPr>
          <p:spPr>
            <a:xfrm>
              <a:off x="991025" y="3410150"/>
              <a:ext cx="304800" cy="30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Inconsolata"/>
                  <a:ea typeface="Inconsolata"/>
                  <a:cs typeface="Inconsolata"/>
                  <a:sym typeface="Inconsolata"/>
                </a:rPr>
                <a:t>2</a:t>
              </a:r>
              <a:endParaRPr b="1" sz="1100">
                <a:solidFill>
                  <a:schemeClr val="dk1"/>
                </a:solidFill>
                <a:latin typeface="Inconsolata"/>
                <a:ea typeface="Inconsolata"/>
                <a:cs typeface="Inconsolata"/>
                <a:sym typeface="Inconsolata"/>
              </a:endParaRPr>
            </a:p>
          </p:txBody>
        </p:sp>
        <p:sp>
          <p:nvSpPr>
            <p:cNvPr id="248" name="Google Shape;248;p34"/>
            <p:cNvSpPr/>
            <p:nvPr/>
          </p:nvSpPr>
          <p:spPr>
            <a:xfrm>
              <a:off x="991025" y="3105350"/>
              <a:ext cx="304800" cy="30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Inconsolata"/>
                  <a:ea typeface="Inconsolata"/>
                  <a:cs typeface="Inconsolata"/>
                  <a:sym typeface="Inconsolata"/>
                </a:rPr>
                <a:t>3</a:t>
              </a:r>
              <a:endParaRPr b="1" sz="1100">
                <a:solidFill>
                  <a:schemeClr val="dk1"/>
                </a:solidFill>
                <a:latin typeface="Inconsolata"/>
                <a:ea typeface="Inconsolata"/>
                <a:cs typeface="Inconsolata"/>
                <a:sym typeface="Inconsolata"/>
              </a:endParaRPr>
            </a:p>
          </p:txBody>
        </p:sp>
        <p:sp>
          <p:nvSpPr>
            <p:cNvPr id="249" name="Google Shape;249;p34"/>
            <p:cNvSpPr/>
            <p:nvPr/>
          </p:nvSpPr>
          <p:spPr>
            <a:xfrm>
              <a:off x="991025" y="2800550"/>
              <a:ext cx="304800" cy="30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Inconsolata"/>
                  <a:ea typeface="Inconsolata"/>
                  <a:cs typeface="Inconsolata"/>
                  <a:sym typeface="Inconsolata"/>
                </a:rPr>
                <a:t>4</a:t>
              </a:r>
              <a:endParaRPr b="1" sz="1100">
                <a:solidFill>
                  <a:schemeClr val="dk1"/>
                </a:solidFill>
                <a:latin typeface="Inconsolata"/>
                <a:ea typeface="Inconsolata"/>
                <a:cs typeface="Inconsolata"/>
                <a:sym typeface="Inconsolata"/>
              </a:endParaRPr>
            </a:p>
          </p:txBody>
        </p:sp>
        <p:sp>
          <p:nvSpPr>
            <p:cNvPr id="250" name="Google Shape;250;p34"/>
            <p:cNvSpPr/>
            <p:nvPr/>
          </p:nvSpPr>
          <p:spPr>
            <a:xfrm>
              <a:off x="991025" y="2495750"/>
              <a:ext cx="304800" cy="30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Inconsolata"/>
                  <a:ea typeface="Inconsolata"/>
                  <a:cs typeface="Inconsolata"/>
                  <a:sym typeface="Inconsolata"/>
                </a:rPr>
                <a:t>5</a:t>
              </a:r>
              <a:endParaRPr b="1" sz="1100">
                <a:solidFill>
                  <a:schemeClr val="dk1"/>
                </a:solidFill>
                <a:latin typeface="Inconsolata"/>
                <a:ea typeface="Inconsolata"/>
                <a:cs typeface="Inconsolata"/>
                <a:sym typeface="Inconsolata"/>
              </a:endParaRPr>
            </a:p>
          </p:txBody>
        </p:sp>
        <p:sp>
          <p:nvSpPr>
            <p:cNvPr id="251" name="Google Shape;251;p34"/>
            <p:cNvSpPr/>
            <p:nvPr/>
          </p:nvSpPr>
          <p:spPr>
            <a:xfrm>
              <a:off x="686225" y="4019750"/>
              <a:ext cx="304800" cy="30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Inconsolata"/>
                  <a:ea typeface="Inconsolata"/>
                  <a:cs typeface="Inconsolata"/>
                  <a:sym typeface="Inconsolata"/>
                </a:rPr>
                <a:t>0</a:t>
              </a:r>
              <a:endParaRPr b="1" sz="1100">
                <a:solidFill>
                  <a:schemeClr val="dk1"/>
                </a:solidFill>
                <a:latin typeface="Inconsolata"/>
                <a:ea typeface="Inconsolata"/>
                <a:cs typeface="Inconsolata"/>
                <a:sym typeface="Inconsolata"/>
              </a:endParaRPr>
            </a:p>
          </p:txBody>
        </p:sp>
        <p:sp>
          <p:nvSpPr>
            <p:cNvPr id="252" name="Google Shape;252;p34"/>
            <p:cNvSpPr/>
            <p:nvPr/>
          </p:nvSpPr>
          <p:spPr>
            <a:xfrm>
              <a:off x="686225" y="3714950"/>
              <a:ext cx="304800" cy="30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Inconsolata"/>
                  <a:ea typeface="Inconsolata"/>
                  <a:cs typeface="Inconsolata"/>
                  <a:sym typeface="Inconsolata"/>
                </a:rPr>
                <a:t>0</a:t>
              </a:r>
              <a:endParaRPr b="1" sz="1100">
                <a:solidFill>
                  <a:schemeClr val="dk1"/>
                </a:solidFill>
                <a:latin typeface="Inconsolata"/>
                <a:ea typeface="Inconsolata"/>
                <a:cs typeface="Inconsolata"/>
                <a:sym typeface="Inconsolata"/>
              </a:endParaRPr>
            </a:p>
          </p:txBody>
        </p:sp>
        <p:sp>
          <p:nvSpPr>
            <p:cNvPr id="253" name="Google Shape;253;p34"/>
            <p:cNvSpPr/>
            <p:nvPr/>
          </p:nvSpPr>
          <p:spPr>
            <a:xfrm>
              <a:off x="686225" y="3410150"/>
              <a:ext cx="304800" cy="30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Inconsolata"/>
                  <a:ea typeface="Inconsolata"/>
                  <a:cs typeface="Inconsolata"/>
                  <a:sym typeface="Inconsolata"/>
                </a:rPr>
                <a:t>0</a:t>
              </a:r>
              <a:endParaRPr b="1" sz="1100">
                <a:solidFill>
                  <a:schemeClr val="dk1"/>
                </a:solidFill>
                <a:latin typeface="Inconsolata"/>
                <a:ea typeface="Inconsolata"/>
                <a:cs typeface="Inconsolata"/>
                <a:sym typeface="Inconsolata"/>
              </a:endParaRPr>
            </a:p>
          </p:txBody>
        </p:sp>
        <p:sp>
          <p:nvSpPr>
            <p:cNvPr id="254" name="Google Shape;254;p34"/>
            <p:cNvSpPr/>
            <p:nvPr/>
          </p:nvSpPr>
          <p:spPr>
            <a:xfrm>
              <a:off x="686225" y="3105350"/>
              <a:ext cx="304800" cy="30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Inconsolata"/>
                  <a:ea typeface="Inconsolata"/>
                  <a:cs typeface="Inconsolata"/>
                  <a:sym typeface="Inconsolata"/>
                </a:rPr>
                <a:t>0</a:t>
              </a:r>
              <a:endParaRPr b="1" sz="1100">
                <a:solidFill>
                  <a:schemeClr val="dk1"/>
                </a:solidFill>
                <a:latin typeface="Inconsolata"/>
                <a:ea typeface="Inconsolata"/>
                <a:cs typeface="Inconsolata"/>
                <a:sym typeface="Inconsolata"/>
              </a:endParaRPr>
            </a:p>
          </p:txBody>
        </p:sp>
        <p:sp>
          <p:nvSpPr>
            <p:cNvPr id="255" name="Google Shape;255;p34"/>
            <p:cNvSpPr/>
            <p:nvPr/>
          </p:nvSpPr>
          <p:spPr>
            <a:xfrm>
              <a:off x="686225" y="2800550"/>
              <a:ext cx="304800" cy="30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Inconsolata"/>
                  <a:ea typeface="Inconsolata"/>
                  <a:cs typeface="Inconsolata"/>
                  <a:sym typeface="Inconsolata"/>
                </a:rPr>
                <a:t>0</a:t>
              </a:r>
              <a:endParaRPr b="1" sz="1100">
                <a:solidFill>
                  <a:schemeClr val="dk1"/>
                </a:solidFill>
                <a:latin typeface="Inconsolata"/>
                <a:ea typeface="Inconsolata"/>
                <a:cs typeface="Inconsolata"/>
                <a:sym typeface="Inconsolata"/>
              </a:endParaRPr>
            </a:p>
          </p:txBody>
        </p:sp>
        <p:sp>
          <p:nvSpPr>
            <p:cNvPr id="256" name="Google Shape;256;p34"/>
            <p:cNvSpPr/>
            <p:nvPr/>
          </p:nvSpPr>
          <p:spPr>
            <a:xfrm>
              <a:off x="686225" y="2495750"/>
              <a:ext cx="304800" cy="30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Inconsolata"/>
                  <a:ea typeface="Inconsolata"/>
                  <a:cs typeface="Inconsolata"/>
                  <a:sym typeface="Inconsolata"/>
                </a:rPr>
                <a:t>0</a:t>
              </a:r>
              <a:endParaRPr b="1" sz="1100">
                <a:solidFill>
                  <a:schemeClr val="dk1"/>
                </a:solidFill>
                <a:latin typeface="Inconsolata"/>
                <a:ea typeface="Inconsolata"/>
                <a:cs typeface="Inconsolata"/>
                <a:sym typeface="Inconsolata"/>
              </a:endParaRPr>
            </a:p>
          </p:txBody>
        </p:sp>
      </p:grpSp>
      <p:grpSp>
        <p:nvGrpSpPr>
          <p:cNvPr id="257" name="Google Shape;257;p34"/>
          <p:cNvGrpSpPr/>
          <p:nvPr/>
        </p:nvGrpSpPr>
        <p:grpSpPr>
          <a:xfrm>
            <a:off x="686225" y="2190950"/>
            <a:ext cx="919800" cy="304800"/>
            <a:chOff x="686225" y="2190950"/>
            <a:chExt cx="919800" cy="304800"/>
          </a:xfrm>
        </p:grpSpPr>
        <p:sp>
          <p:nvSpPr>
            <p:cNvPr id="258" name="Google Shape;258;p34"/>
            <p:cNvSpPr/>
            <p:nvPr/>
          </p:nvSpPr>
          <p:spPr>
            <a:xfrm>
              <a:off x="1295825" y="2190950"/>
              <a:ext cx="310200" cy="304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Inconsolata"/>
                  <a:ea typeface="Inconsolata"/>
                  <a:cs typeface="Inconsolata"/>
                  <a:sym typeface="Inconsolata"/>
                </a:rPr>
                <a:t>G</a:t>
              </a:r>
              <a:endParaRPr b="1">
                <a:solidFill>
                  <a:schemeClr val="accent4"/>
                </a:solidFill>
                <a:latin typeface="Inconsolata"/>
                <a:ea typeface="Inconsolata"/>
                <a:cs typeface="Inconsolata"/>
                <a:sym typeface="Inconsolata"/>
              </a:endParaRPr>
            </a:p>
          </p:txBody>
        </p:sp>
        <p:sp>
          <p:nvSpPr>
            <p:cNvPr id="259" name="Google Shape;259;p34"/>
            <p:cNvSpPr/>
            <p:nvPr/>
          </p:nvSpPr>
          <p:spPr>
            <a:xfrm>
              <a:off x="991025" y="2190950"/>
              <a:ext cx="304800" cy="30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Inconsolata"/>
                  <a:ea typeface="Inconsolata"/>
                  <a:cs typeface="Inconsolata"/>
                  <a:sym typeface="Inconsolata"/>
                </a:rPr>
                <a:t>6</a:t>
              </a:r>
              <a:endParaRPr b="1" sz="1100">
                <a:solidFill>
                  <a:schemeClr val="dk1"/>
                </a:solidFill>
                <a:latin typeface="Inconsolata"/>
                <a:ea typeface="Inconsolata"/>
                <a:cs typeface="Inconsolata"/>
                <a:sym typeface="Inconsolata"/>
              </a:endParaRPr>
            </a:p>
          </p:txBody>
        </p:sp>
        <p:sp>
          <p:nvSpPr>
            <p:cNvPr id="260" name="Google Shape;260;p34"/>
            <p:cNvSpPr/>
            <p:nvPr/>
          </p:nvSpPr>
          <p:spPr>
            <a:xfrm>
              <a:off x="686225" y="2190950"/>
              <a:ext cx="304800" cy="30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Inconsolata"/>
                  <a:ea typeface="Inconsolata"/>
                  <a:cs typeface="Inconsolata"/>
                  <a:sym typeface="Inconsolata"/>
                </a:rPr>
                <a:t>0</a:t>
              </a:r>
              <a:endParaRPr b="1" sz="1100">
                <a:solidFill>
                  <a:schemeClr val="dk1"/>
                </a:solidFill>
                <a:latin typeface="Inconsolata"/>
                <a:ea typeface="Inconsolata"/>
                <a:cs typeface="Inconsolata"/>
                <a:sym typeface="Inconsolata"/>
              </a:endParaRPr>
            </a:p>
          </p:txBody>
        </p:sp>
      </p:grpSp>
      <p:sp>
        <p:nvSpPr>
          <p:cNvPr id="261" name="Google Shape;261;p34"/>
          <p:cNvSpPr txBox="1"/>
          <p:nvPr/>
        </p:nvSpPr>
        <p:spPr>
          <a:xfrm>
            <a:off x="1993925" y="2723625"/>
            <a:ext cx="30591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4"/>
                </a:solidFill>
                <a:latin typeface="Inconsolata"/>
                <a:ea typeface="Inconsolata"/>
                <a:cs typeface="Inconsolata"/>
                <a:sym typeface="Inconsolata"/>
              </a:rPr>
              <a:t>letter</a:t>
            </a:r>
            <a:r>
              <a:rPr b="1" lang="en" sz="1800">
                <a:solidFill>
                  <a:schemeClr val="accent4"/>
                </a:solidFill>
                <a:latin typeface="Inconsolata"/>
                <a:ea typeface="Inconsolata"/>
                <a:cs typeface="Inconsolata"/>
                <a:sym typeface="Inconsolata"/>
              </a:rPr>
              <a:t>_list.append(</a:t>
            </a:r>
            <a:r>
              <a:rPr b="1" lang="en" sz="1800">
                <a:solidFill>
                  <a:schemeClr val="accent4"/>
                </a:solidFill>
                <a:latin typeface="Inconsolata"/>
                <a:ea typeface="Inconsolata"/>
                <a:cs typeface="Inconsolata"/>
                <a:sym typeface="Inconsolata"/>
              </a:rPr>
              <a:t>'G'</a:t>
            </a:r>
            <a:r>
              <a:rPr b="1" lang="en" sz="1800">
                <a:solidFill>
                  <a:schemeClr val="accent4"/>
                </a:solidFill>
                <a:latin typeface="Inconsolata"/>
                <a:ea typeface="Inconsolata"/>
                <a:cs typeface="Inconsolata"/>
                <a:sym typeface="Inconsolata"/>
              </a:rPr>
              <a:t>)</a:t>
            </a:r>
            <a:endParaRPr b="1" sz="1800">
              <a:solidFill>
                <a:schemeClr val="accent4"/>
              </a:solidFill>
              <a:latin typeface="Inconsolata"/>
              <a:ea typeface="Inconsolata"/>
              <a:cs typeface="Inconsolata"/>
              <a:sym typeface="Inconsolata"/>
            </a:endParaRPr>
          </a:p>
        </p:txBody>
      </p:sp>
      <p:sp>
        <p:nvSpPr>
          <p:cNvPr id="262" name="Google Shape;262;p34"/>
          <p:cNvSpPr txBox="1"/>
          <p:nvPr/>
        </p:nvSpPr>
        <p:spPr>
          <a:xfrm>
            <a:off x="1993925" y="3333225"/>
            <a:ext cx="39687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4"/>
                </a:solidFill>
                <a:latin typeface="Inconsolata"/>
                <a:ea typeface="Inconsolata"/>
                <a:cs typeface="Inconsolata"/>
                <a:sym typeface="Inconsolata"/>
              </a:rPr>
              <a:t>letter</a:t>
            </a:r>
            <a:r>
              <a:rPr b="1" lang="en" sz="1800">
                <a:solidFill>
                  <a:schemeClr val="accent4"/>
                </a:solidFill>
                <a:latin typeface="Inconsolata"/>
                <a:ea typeface="Inconsolata"/>
                <a:cs typeface="Inconsolata"/>
                <a:sym typeface="Inconsolata"/>
              </a:rPr>
              <a:t> = </a:t>
            </a:r>
            <a:r>
              <a:rPr b="1" lang="en" sz="1800">
                <a:solidFill>
                  <a:schemeClr val="accent4"/>
                </a:solidFill>
                <a:latin typeface="Inconsolata"/>
                <a:ea typeface="Inconsolata"/>
                <a:cs typeface="Inconsolata"/>
                <a:sym typeface="Inconsolata"/>
              </a:rPr>
              <a:t>letter_list</a:t>
            </a:r>
            <a:r>
              <a:rPr b="1" lang="en" sz="1800">
                <a:solidFill>
                  <a:schemeClr val="accent4"/>
                </a:solidFill>
                <a:latin typeface="Inconsolata"/>
                <a:ea typeface="Inconsolata"/>
                <a:cs typeface="Inconsolata"/>
                <a:sym typeface="Inconsolata"/>
              </a:rPr>
              <a:t>.pop()</a:t>
            </a:r>
            <a:endParaRPr b="1" sz="1800">
              <a:solidFill>
                <a:schemeClr val="accent4"/>
              </a:solidFill>
              <a:latin typeface="Inconsolata"/>
              <a:ea typeface="Inconsolata"/>
              <a:cs typeface="Inconsolata"/>
              <a:sym typeface="Inconsolat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7"/>
                                        </p:tgtEl>
                                      </p:cBhvr>
                                    </p:animEffect>
                                    <p:set>
                                      <p:cBhvr>
                                        <p:cTn dur="1" fill="hold">
                                          <p:stCondLst>
                                            <p:cond delay="1000"/>
                                          </p:stCondLst>
                                        </p:cTn>
                                        <p:tgtEl>
                                          <p:spTgt spid="25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The Call Stack</a:t>
            </a:r>
            <a:endParaRPr b="1">
              <a:latin typeface="Assistant"/>
              <a:ea typeface="Assistant"/>
              <a:cs typeface="Assistant"/>
              <a:sym typeface="Assistant"/>
            </a:endParaRPr>
          </a:p>
        </p:txBody>
      </p:sp>
      <p:sp>
        <p:nvSpPr>
          <p:cNvPr id="268" name="Google Shape;268;p35"/>
          <p:cNvSpPr txBox="1"/>
          <p:nvPr>
            <p:ph idx="1" type="body"/>
          </p:nvPr>
        </p:nvSpPr>
        <p:spPr>
          <a:xfrm>
            <a:off x="311700" y="1144200"/>
            <a:ext cx="8520600" cy="3747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2100"/>
          </a:p>
        </p:txBody>
      </p:sp>
      <p:sp>
        <p:nvSpPr>
          <p:cNvPr id="269" name="Google Shape;269;p3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grpSp>
        <p:nvGrpSpPr>
          <p:cNvPr id="270" name="Google Shape;270;p35"/>
          <p:cNvGrpSpPr/>
          <p:nvPr/>
        </p:nvGrpSpPr>
        <p:grpSpPr>
          <a:xfrm>
            <a:off x="533803" y="3077813"/>
            <a:ext cx="3934201" cy="941955"/>
            <a:chOff x="686225" y="2190950"/>
            <a:chExt cx="2343600" cy="304800"/>
          </a:xfrm>
        </p:grpSpPr>
        <p:sp>
          <p:nvSpPr>
            <p:cNvPr id="271" name="Google Shape;271;p35"/>
            <p:cNvSpPr/>
            <p:nvPr/>
          </p:nvSpPr>
          <p:spPr>
            <a:xfrm>
              <a:off x="991025" y="2190950"/>
              <a:ext cx="2038800" cy="304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4"/>
                  </a:solidFill>
                  <a:latin typeface="Inconsolata"/>
                  <a:ea typeface="Inconsolata"/>
                  <a:cs typeface="Inconsolata"/>
                  <a:sym typeface="Inconsolata"/>
                </a:rPr>
                <a:t>number = input("Enter number: ")</a:t>
              </a:r>
              <a:endParaRPr b="1">
                <a:solidFill>
                  <a:schemeClr val="accent4"/>
                </a:solidFill>
                <a:latin typeface="Inconsolata"/>
                <a:ea typeface="Inconsolata"/>
                <a:cs typeface="Inconsolata"/>
                <a:sym typeface="Inconsolata"/>
              </a:endParaRPr>
            </a:p>
            <a:p>
              <a:pPr indent="0" lvl="0" marL="0" rtl="0" algn="l">
                <a:spcBef>
                  <a:spcPts val="0"/>
                </a:spcBef>
                <a:spcAft>
                  <a:spcPts val="0"/>
                </a:spcAft>
                <a:buClr>
                  <a:schemeClr val="dk1"/>
                </a:buClr>
                <a:buSzPts val="1100"/>
                <a:buFont typeface="Arial"/>
                <a:buNone/>
              </a:pPr>
              <a:r>
                <a:rPr b="1" lang="en">
                  <a:solidFill>
                    <a:schemeClr val="accent4"/>
                  </a:solidFill>
                  <a:latin typeface="Inconsolata"/>
                  <a:ea typeface="Inconsolata"/>
                  <a:cs typeface="Inconsolata"/>
                  <a:sym typeface="Inconsolata"/>
                </a:rPr>
                <a:t>answer = compute(number)</a:t>
              </a:r>
              <a:endParaRPr b="1">
                <a:solidFill>
                  <a:schemeClr val="accent4"/>
                </a:solidFill>
                <a:latin typeface="Inconsolata"/>
                <a:ea typeface="Inconsolata"/>
                <a:cs typeface="Inconsolata"/>
                <a:sym typeface="Inconsolata"/>
              </a:endParaRPr>
            </a:p>
            <a:p>
              <a:pPr indent="0" lvl="0" marL="0" rtl="0" algn="l">
                <a:spcBef>
                  <a:spcPts val="0"/>
                </a:spcBef>
                <a:spcAft>
                  <a:spcPts val="0"/>
                </a:spcAft>
                <a:buNone/>
              </a:pPr>
              <a:r>
                <a:rPr b="1" lang="en">
                  <a:solidFill>
                    <a:schemeClr val="accent4"/>
                  </a:solidFill>
                  <a:latin typeface="Inconsolata"/>
                  <a:ea typeface="Inconsolata"/>
                  <a:cs typeface="Inconsolata"/>
                  <a:sym typeface="Inconsolata"/>
                </a:rPr>
                <a:t>print(f"The answer is </a:t>
              </a:r>
              <a:r>
                <a:rPr b="1" lang="en">
                  <a:solidFill>
                    <a:srgbClr val="2C768B"/>
                  </a:solidFill>
                  <a:latin typeface="Inconsolata"/>
                  <a:ea typeface="Inconsolata"/>
                  <a:cs typeface="Inconsolata"/>
                  <a:sym typeface="Inconsolata"/>
                </a:rPr>
                <a:t>{answer}</a:t>
              </a:r>
              <a:r>
                <a:rPr b="1" lang="en">
                  <a:solidFill>
                    <a:schemeClr val="accent4"/>
                  </a:solidFill>
                  <a:latin typeface="Inconsolata"/>
                  <a:ea typeface="Inconsolata"/>
                  <a:cs typeface="Inconsolata"/>
                  <a:sym typeface="Inconsolata"/>
                </a:rPr>
                <a:t>.")</a:t>
              </a:r>
              <a:endParaRPr b="1">
                <a:solidFill>
                  <a:srgbClr val="999999"/>
                </a:solidFill>
                <a:latin typeface="Inconsolata"/>
                <a:ea typeface="Inconsolata"/>
                <a:cs typeface="Inconsolata"/>
                <a:sym typeface="Inconsolata"/>
              </a:endParaRPr>
            </a:p>
          </p:txBody>
        </p:sp>
        <p:sp>
          <p:nvSpPr>
            <p:cNvPr id="272" name="Google Shape;272;p35"/>
            <p:cNvSpPr/>
            <p:nvPr/>
          </p:nvSpPr>
          <p:spPr>
            <a:xfrm>
              <a:off x="686225" y="2190950"/>
              <a:ext cx="304800" cy="30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Inconsolata"/>
                  <a:ea typeface="Inconsolata"/>
                  <a:cs typeface="Inconsolata"/>
                  <a:sym typeface="Inconsolata"/>
                </a:rPr>
                <a:t>0</a:t>
              </a:r>
              <a:endParaRPr b="1" sz="1100">
                <a:solidFill>
                  <a:schemeClr val="dk1"/>
                </a:solidFill>
                <a:latin typeface="Inconsolata"/>
                <a:ea typeface="Inconsolata"/>
                <a:cs typeface="Inconsolata"/>
                <a:sym typeface="Inconsolata"/>
              </a:endParaRPr>
            </a:p>
          </p:txBody>
        </p:sp>
      </p:grpSp>
      <p:grpSp>
        <p:nvGrpSpPr>
          <p:cNvPr id="273" name="Google Shape;273;p35"/>
          <p:cNvGrpSpPr/>
          <p:nvPr/>
        </p:nvGrpSpPr>
        <p:grpSpPr>
          <a:xfrm>
            <a:off x="533789" y="2134803"/>
            <a:ext cx="3934292" cy="941954"/>
            <a:chOff x="686231" y="2190949"/>
            <a:chExt cx="1905595" cy="304800"/>
          </a:xfrm>
        </p:grpSpPr>
        <p:sp>
          <p:nvSpPr>
            <p:cNvPr id="274" name="Google Shape;274;p35"/>
            <p:cNvSpPr/>
            <p:nvPr/>
          </p:nvSpPr>
          <p:spPr>
            <a:xfrm>
              <a:off x="934626" y="2190949"/>
              <a:ext cx="1657200" cy="3048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4"/>
                  </a:solidFill>
                  <a:latin typeface="Inconsolata"/>
                  <a:ea typeface="Inconsolata"/>
                  <a:cs typeface="Inconsolata"/>
                  <a:sym typeface="Inconsolata"/>
                </a:rPr>
                <a:t>def compute(n):</a:t>
              </a:r>
              <a:endParaRPr b="1">
                <a:solidFill>
                  <a:schemeClr val="accent4"/>
                </a:solidFill>
                <a:latin typeface="Inconsolata"/>
                <a:ea typeface="Inconsolata"/>
                <a:cs typeface="Inconsolata"/>
                <a:sym typeface="Inconsolata"/>
              </a:endParaRPr>
            </a:p>
            <a:p>
              <a:pPr indent="0" lvl="0" marL="0" rtl="0" algn="l">
                <a:spcBef>
                  <a:spcPts val="0"/>
                </a:spcBef>
                <a:spcAft>
                  <a:spcPts val="0"/>
                </a:spcAft>
                <a:buNone/>
              </a:pPr>
              <a:r>
                <a:rPr b="1" lang="en">
                  <a:solidFill>
                    <a:srgbClr val="999999"/>
                  </a:solidFill>
                  <a:latin typeface="Inconsolata"/>
                  <a:ea typeface="Inconsolata"/>
                  <a:cs typeface="Inconsolata"/>
                  <a:sym typeface="Inconsolata"/>
                </a:rPr>
                <a:t>    # script creates result</a:t>
              </a:r>
              <a:endParaRPr b="1">
                <a:solidFill>
                  <a:srgbClr val="999999"/>
                </a:solidFill>
                <a:latin typeface="Inconsolata"/>
                <a:ea typeface="Inconsolata"/>
                <a:cs typeface="Inconsolata"/>
                <a:sym typeface="Inconsolata"/>
              </a:endParaRPr>
            </a:p>
            <a:p>
              <a:pPr indent="0" lvl="0" marL="0" rtl="0" algn="l">
                <a:spcBef>
                  <a:spcPts val="0"/>
                </a:spcBef>
                <a:spcAft>
                  <a:spcPts val="0"/>
                </a:spcAft>
                <a:buNone/>
              </a:pPr>
              <a:r>
                <a:rPr b="1" lang="en">
                  <a:solidFill>
                    <a:schemeClr val="accent4"/>
                  </a:solidFill>
                  <a:latin typeface="Inconsolata"/>
                  <a:ea typeface="Inconsolata"/>
                  <a:cs typeface="Inconsolata"/>
                  <a:sym typeface="Inconsolata"/>
                </a:rPr>
                <a:t>    return result</a:t>
              </a:r>
              <a:endParaRPr b="1">
                <a:solidFill>
                  <a:schemeClr val="accent4"/>
                </a:solidFill>
                <a:latin typeface="Inconsolata"/>
                <a:ea typeface="Inconsolata"/>
                <a:cs typeface="Inconsolata"/>
                <a:sym typeface="Inconsolata"/>
              </a:endParaRPr>
            </a:p>
          </p:txBody>
        </p:sp>
        <p:sp>
          <p:nvSpPr>
            <p:cNvPr id="275" name="Google Shape;275;p35"/>
            <p:cNvSpPr/>
            <p:nvPr/>
          </p:nvSpPr>
          <p:spPr>
            <a:xfrm>
              <a:off x="686231" y="2190949"/>
              <a:ext cx="248400" cy="30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Inconsolata"/>
                  <a:ea typeface="Inconsolata"/>
                  <a:cs typeface="Inconsolata"/>
                  <a:sym typeface="Inconsolata"/>
                </a:rPr>
                <a:t>1</a:t>
              </a:r>
              <a:endParaRPr b="1" sz="1100">
                <a:solidFill>
                  <a:schemeClr val="dk1"/>
                </a:solidFill>
                <a:latin typeface="Inconsolata"/>
                <a:ea typeface="Inconsolata"/>
                <a:cs typeface="Inconsolata"/>
                <a:sym typeface="Inconsolata"/>
              </a:endParaRPr>
            </a:p>
          </p:txBody>
        </p:sp>
      </p:grpSp>
      <p:sp>
        <p:nvSpPr>
          <p:cNvPr id="276" name="Google Shape;276;p35"/>
          <p:cNvSpPr txBox="1"/>
          <p:nvPr/>
        </p:nvSpPr>
        <p:spPr>
          <a:xfrm>
            <a:off x="4563375" y="2011575"/>
            <a:ext cx="4248300" cy="21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4"/>
                </a:solidFill>
                <a:latin typeface="Inconsolata"/>
                <a:ea typeface="Inconsolata"/>
                <a:cs typeface="Inconsolata"/>
                <a:sym typeface="Inconsolata"/>
              </a:rPr>
              <a:t>def compute(n):</a:t>
            </a:r>
            <a:endParaRPr b="1" sz="1800">
              <a:solidFill>
                <a:schemeClr val="accent4"/>
              </a:solidFill>
              <a:latin typeface="Inconsolata"/>
              <a:ea typeface="Inconsolata"/>
              <a:cs typeface="Inconsolata"/>
              <a:sym typeface="Inconsolata"/>
            </a:endParaRPr>
          </a:p>
          <a:p>
            <a:pPr indent="0" lvl="0" marL="0" rtl="0" algn="l">
              <a:spcBef>
                <a:spcPts val="0"/>
              </a:spcBef>
              <a:spcAft>
                <a:spcPts val="0"/>
              </a:spcAft>
              <a:buNone/>
            </a:pPr>
            <a:r>
              <a:rPr b="1" lang="en" sz="1800">
                <a:solidFill>
                  <a:schemeClr val="accent4"/>
                </a:solidFill>
                <a:latin typeface="Inconsolata"/>
                <a:ea typeface="Inconsolata"/>
                <a:cs typeface="Inconsolata"/>
                <a:sym typeface="Inconsolata"/>
              </a:rPr>
              <a:t>    </a:t>
            </a:r>
            <a:r>
              <a:rPr b="1" lang="en" sz="1800">
                <a:solidFill>
                  <a:srgbClr val="999999"/>
                </a:solidFill>
                <a:latin typeface="Inconsolata"/>
                <a:ea typeface="Inconsolata"/>
                <a:cs typeface="Inconsolata"/>
                <a:sym typeface="Inconsolata"/>
              </a:rPr>
              <a:t># script creates result</a:t>
            </a:r>
            <a:endParaRPr b="1" sz="1800">
              <a:solidFill>
                <a:srgbClr val="999999"/>
              </a:solidFill>
              <a:latin typeface="Inconsolata"/>
              <a:ea typeface="Inconsolata"/>
              <a:cs typeface="Inconsolata"/>
              <a:sym typeface="Inconsolata"/>
            </a:endParaRPr>
          </a:p>
          <a:p>
            <a:pPr indent="0" lvl="0" marL="0" rtl="0" algn="l">
              <a:spcBef>
                <a:spcPts val="0"/>
              </a:spcBef>
              <a:spcAft>
                <a:spcPts val="0"/>
              </a:spcAft>
              <a:buNone/>
            </a:pPr>
            <a:r>
              <a:rPr b="1" lang="en" sz="1800">
                <a:solidFill>
                  <a:srgbClr val="999999"/>
                </a:solidFill>
                <a:latin typeface="Inconsolata"/>
                <a:ea typeface="Inconsolata"/>
                <a:cs typeface="Inconsolata"/>
                <a:sym typeface="Inconsolata"/>
              </a:rPr>
              <a:t>    </a:t>
            </a:r>
            <a:r>
              <a:rPr b="1" lang="en" sz="1800">
                <a:solidFill>
                  <a:schemeClr val="accent4"/>
                </a:solidFill>
                <a:latin typeface="Inconsolata"/>
                <a:ea typeface="Inconsolata"/>
                <a:cs typeface="Inconsolata"/>
                <a:sym typeface="Inconsolata"/>
              </a:rPr>
              <a:t>return result</a:t>
            </a:r>
            <a:endParaRPr b="1" sz="1800">
              <a:solidFill>
                <a:schemeClr val="accent4"/>
              </a:solidFill>
              <a:latin typeface="Inconsolata"/>
              <a:ea typeface="Inconsolata"/>
              <a:cs typeface="Inconsolata"/>
              <a:sym typeface="Inconsolata"/>
            </a:endParaRPr>
          </a:p>
          <a:p>
            <a:pPr indent="0" lvl="0" marL="0" rtl="0" algn="l">
              <a:spcBef>
                <a:spcPts val="0"/>
              </a:spcBef>
              <a:spcAft>
                <a:spcPts val="0"/>
              </a:spcAft>
              <a:buNone/>
            </a:pPr>
            <a:r>
              <a:t/>
            </a:r>
            <a:endParaRPr b="1" sz="1800">
              <a:solidFill>
                <a:schemeClr val="accent4"/>
              </a:solidFill>
              <a:latin typeface="Inconsolata"/>
              <a:ea typeface="Inconsolata"/>
              <a:cs typeface="Inconsolata"/>
              <a:sym typeface="Inconsolata"/>
            </a:endParaRPr>
          </a:p>
          <a:p>
            <a:pPr indent="0" lvl="0" marL="0" rtl="0" algn="l">
              <a:spcBef>
                <a:spcPts val="0"/>
              </a:spcBef>
              <a:spcAft>
                <a:spcPts val="0"/>
              </a:spcAft>
              <a:buNone/>
            </a:pPr>
            <a:r>
              <a:rPr b="1" lang="en" sz="1800">
                <a:solidFill>
                  <a:schemeClr val="accent4"/>
                </a:solidFill>
                <a:latin typeface="Inconsolata"/>
                <a:ea typeface="Inconsolata"/>
                <a:cs typeface="Inconsolata"/>
                <a:sym typeface="Inconsolata"/>
              </a:rPr>
              <a:t>number = input("Enter number: ")</a:t>
            </a:r>
            <a:endParaRPr b="1" sz="1800">
              <a:solidFill>
                <a:schemeClr val="accent4"/>
              </a:solidFill>
              <a:latin typeface="Inconsolata"/>
              <a:ea typeface="Inconsolata"/>
              <a:cs typeface="Inconsolata"/>
              <a:sym typeface="Inconsolata"/>
            </a:endParaRPr>
          </a:p>
          <a:p>
            <a:pPr indent="0" lvl="0" marL="0" rtl="0" algn="l">
              <a:spcBef>
                <a:spcPts val="0"/>
              </a:spcBef>
              <a:spcAft>
                <a:spcPts val="0"/>
              </a:spcAft>
              <a:buNone/>
            </a:pPr>
            <a:r>
              <a:rPr b="1" lang="en" sz="1800">
                <a:solidFill>
                  <a:schemeClr val="accent4"/>
                </a:solidFill>
                <a:latin typeface="Inconsolata"/>
                <a:ea typeface="Inconsolata"/>
                <a:cs typeface="Inconsolata"/>
                <a:sym typeface="Inconsolata"/>
              </a:rPr>
              <a:t>answer = compute(number)</a:t>
            </a:r>
            <a:endParaRPr b="1" sz="1800">
              <a:solidFill>
                <a:schemeClr val="accent4"/>
              </a:solidFill>
              <a:latin typeface="Inconsolata"/>
              <a:ea typeface="Inconsolata"/>
              <a:cs typeface="Inconsolata"/>
              <a:sym typeface="Inconsolata"/>
            </a:endParaRPr>
          </a:p>
          <a:p>
            <a:pPr indent="0" lvl="0" marL="0" rtl="0" algn="l">
              <a:spcBef>
                <a:spcPts val="0"/>
              </a:spcBef>
              <a:spcAft>
                <a:spcPts val="0"/>
              </a:spcAft>
              <a:buNone/>
            </a:pPr>
            <a:r>
              <a:rPr b="1" lang="en" sz="1800">
                <a:solidFill>
                  <a:schemeClr val="accent4"/>
                </a:solidFill>
                <a:latin typeface="Inconsolata"/>
                <a:ea typeface="Inconsolata"/>
                <a:cs typeface="Inconsolata"/>
                <a:sym typeface="Inconsolata"/>
              </a:rPr>
              <a:t>print(f"The answer is </a:t>
            </a:r>
            <a:r>
              <a:rPr b="1" lang="en" sz="1800">
                <a:solidFill>
                  <a:srgbClr val="2C768B"/>
                </a:solidFill>
                <a:latin typeface="Inconsolata"/>
                <a:ea typeface="Inconsolata"/>
                <a:cs typeface="Inconsolata"/>
                <a:sym typeface="Inconsolata"/>
              </a:rPr>
              <a:t>{answer}</a:t>
            </a:r>
            <a:r>
              <a:rPr b="1" lang="en" sz="1800">
                <a:solidFill>
                  <a:schemeClr val="accent4"/>
                </a:solidFill>
                <a:latin typeface="Inconsolata"/>
                <a:ea typeface="Inconsolata"/>
                <a:cs typeface="Inconsolata"/>
                <a:sym typeface="Inconsolata"/>
              </a:rPr>
              <a:t>.")</a:t>
            </a:r>
            <a:endParaRPr b="1" sz="1800">
              <a:solidFill>
                <a:schemeClr val="accent4"/>
              </a:solidFill>
              <a:latin typeface="Inconsolata"/>
              <a:ea typeface="Inconsolata"/>
              <a:cs typeface="Inconsolata"/>
              <a:sym typeface="Inconsolat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73"/>
                                        </p:tgtEl>
                                      </p:cBhvr>
                                    </p:animEffect>
                                    <p:set>
                                      <p:cBhvr>
                                        <p:cTn dur="1" fill="hold">
                                          <p:stCondLst>
                                            <p:cond delay="1000"/>
                                          </p:stCondLst>
                                        </p:cTn>
                                        <p:tgtEl>
                                          <p:spTgt spid="2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70"/>
                                        </p:tgtEl>
                                      </p:cBhvr>
                                    </p:animEffect>
                                    <p:set>
                                      <p:cBhvr>
                                        <p:cTn dur="1" fill="hold">
                                          <p:stCondLst>
                                            <p:cond delay="1000"/>
                                          </p:stCondLst>
                                        </p:cTn>
                                        <p:tgtEl>
                                          <p:spTgt spid="27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The Traceback</a:t>
            </a:r>
            <a:endParaRPr b="1">
              <a:latin typeface="Assistant"/>
              <a:ea typeface="Assistant"/>
              <a:cs typeface="Assistant"/>
              <a:sym typeface="Assistant"/>
            </a:endParaRPr>
          </a:p>
        </p:txBody>
      </p:sp>
      <p:sp>
        <p:nvSpPr>
          <p:cNvPr id="282" name="Google Shape;282;p3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pic>
        <p:nvPicPr>
          <p:cNvPr id="283" name="Google Shape;283;p36"/>
          <p:cNvPicPr preferRelativeResize="0"/>
          <p:nvPr/>
        </p:nvPicPr>
        <p:blipFill rotWithShape="1">
          <a:blip r:embed="rId3">
            <a:alphaModFix/>
          </a:blip>
          <a:srcRect b="0" l="0" r="0" t="0"/>
          <a:stretch/>
        </p:blipFill>
        <p:spPr>
          <a:xfrm>
            <a:off x="3504792" y="3834195"/>
            <a:ext cx="2134414" cy="82901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The Error Traceback</a:t>
            </a:r>
            <a:endParaRPr b="1">
              <a:latin typeface="Assistant"/>
              <a:ea typeface="Assistant"/>
              <a:cs typeface="Assistant"/>
              <a:sym typeface="Assistant"/>
            </a:endParaRPr>
          </a:p>
        </p:txBody>
      </p:sp>
      <p:sp>
        <p:nvSpPr>
          <p:cNvPr id="289" name="Google Shape;289;p37"/>
          <p:cNvSpPr txBox="1"/>
          <p:nvPr>
            <p:ph idx="1" type="body"/>
          </p:nvPr>
        </p:nvSpPr>
        <p:spPr>
          <a:xfrm>
            <a:off x="311700" y="895400"/>
            <a:ext cx="8520600" cy="374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When an error occurs that prevents the code from continuing, it’s often said that the program crashed. </a:t>
            </a:r>
            <a:endParaRPr/>
          </a:p>
          <a:p>
            <a:pPr indent="-342900" lvl="0" marL="457200" rtl="0" algn="l">
              <a:lnSpc>
                <a:spcPct val="115000"/>
              </a:lnSpc>
              <a:spcBef>
                <a:spcPts val="1000"/>
              </a:spcBef>
              <a:spcAft>
                <a:spcPts val="0"/>
              </a:spcAft>
              <a:buSzPts val="1800"/>
              <a:buChar char="●"/>
            </a:pPr>
            <a:r>
              <a:rPr lang="en"/>
              <a:t>Python produces and shows a </a:t>
            </a:r>
            <a:r>
              <a:rPr b="1" lang="en"/>
              <a:t>Traceback</a:t>
            </a:r>
            <a:r>
              <a:rPr lang="en"/>
              <a:t>.</a:t>
            </a:r>
            <a:endParaRPr/>
          </a:p>
          <a:p>
            <a:pPr indent="-342900" lvl="0" marL="457200" rtl="0" algn="l">
              <a:lnSpc>
                <a:spcPct val="115000"/>
              </a:lnSpc>
              <a:spcBef>
                <a:spcPts val="1000"/>
              </a:spcBef>
              <a:spcAft>
                <a:spcPts val="0"/>
              </a:spcAft>
              <a:buSzPts val="1800"/>
              <a:buChar char="●"/>
            </a:pPr>
            <a:r>
              <a:rPr lang="en"/>
              <a:t>It tells us where the error occurred - file, module, function and line number</a:t>
            </a:r>
            <a:endParaRPr/>
          </a:p>
          <a:p>
            <a:pPr indent="-342900" lvl="0" marL="457200" rtl="0" algn="l">
              <a:lnSpc>
                <a:spcPct val="115000"/>
              </a:lnSpc>
              <a:spcBef>
                <a:spcPts val="1000"/>
              </a:spcBef>
              <a:spcAft>
                <a:spcPts val="0"/>
              </a:spcAft>
              <a:buSzPts val="1800"/>
              <a:buChar char="●"/>
            </a:pPr>
            <a:r>
              <a:rPr lang="en"/>
              <a:t>It tells us what error occurred</a:t>
            </a:r>
            <a:endParaRPr/>
          </a:p>
          <a:p>
            <a:pPr indent="0" lvl="0" marL="0" rtl="0" algn="l">
              <a:lnSpc>
                <a:spcPct val="115000"/>
              </a:lnSpc>
              <a:spcBef>
                <a:spcPts val="1000"/>
              </a:spcBef>
              <a:spcAft>
                <a:spcPts val="0"/>
              </a:spcAft>
              <a:buNone/>
            </a:pPr>
            <a:r>
              <a:rPr lang="en"/>
              <a:t>These are invaluable in hunting down these types of errors.</a:t>
            </a:r>
            <a:endParaRPr/>
          </a:p>
          <a:p>
            <a:pPr indent="0" lvl="0" marL="0" rtl="0" algn="l">
              <a:lnSpc>
                <a:spcPct val="115000"/>
              </a:lnSpc>
              <a:spcBef>
                <a:spcPts val="1000"/>
              </a:spcBef>
              <a:spcAft>
                <a:spcPts val="1000"/>
              </a:spcAft>
              <a:buNone/>
            </a:pPr>
            <a:r>
              <a:rPr lang="en"/>
              <a:t>Tracebacks are not usually useful for the user.</a:t>
            </a:r>
            <a:endParaRPr/>
          </a:p>
        </p:txBody>
      </p:sp>
      <p:sp>
        <p:nvSpPr>
          <p:cNvPr id="290" name="Google Shape;290;p3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Anatomy</a:t>
            </a:r>
            <a:r>
              <a:rPr lang="en"/>
              <a:t> of the</a:t>
            </a:r>
            <a:r>
              <a:rPr lang="en"/>
              <a:t> Traceback</a:t>
            </a:r>
            <a:endParaRPr b="1">
              <a:latin typeface="Assistant"/>
              <a:ea typeface="Assistant"/>
              <a:cs typeface="Assistant"/>
              <a:sym typeface="Assistant"/>
            </a:endParaRPr>
          </a:p>
        </p:txBody>
      </p:sp>
      <p:sp>
        <p:nvSpPr>
          <p:cNvPr id="296" name="Google Shape;296;p38"/>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fontScale="92500" lnSpcReduction="20000"/>
          </a:bodyPr>
          <a:lstStyle/>
          <a:p>
            <a:pPr indent="0" lvl="0" marL="457200" rtl="0" algn="l">
              <a:spcBef>
                <a:spcPts val="10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def compute(n1, n2):</a:t>
            </a:r>
            <a:endParaRPr b="1">
              <a:solidFill>
                <a:schemeClr val="accent4"/>
              </a:solidFill>
              <a:latin typeface="Inconsolata"/>
              <a:ea typeface="Inconsolata"/>
              <a:cs typeface="Inconsolata"/>
              <a:sym typeface="Inconsolata"/>
            </a:endParaRPr>
          </a:p>
          <a:p>
            <a:pPr indent="0" lvl="0" marL="457200" rtl="0" algn="l">
              <a:spcBef>
                <a:spcPts val="10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answer = n1 / n2</a:t>
            </a:r>
            <a:endParaRPr b="1">
              <a:solidFill>
                <a:schemeClr val="accent4"/>
              </a:solidFill>
              <a:latin typeface="Inconsolata"/>
              <a:ea typeface="Inconsolata"/>
              <a:cs typeface="Inconsolata"/>
              <a:sym typeface="Inconsolata"/>
            </a:endParaRPr>
          </a:p>
          <a:p>
            <a:pPr indent="0" lvl="0" marL="457200" rtl="0" algn="l">
              <a:spcBef>
                <a:spcPts val="10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return answer</a:t>
            </a:r>
            <a:endParaRPr b="1">
              <a:solidFill>
                <a:schemeClr val="accent4"/>
              </a:solidFill>
              <a:latin typeface="Inconsolata"/>
              <a:ea typeface="Inconsolata"/>
              <a:cs typeface="Inconsolata"/>
              <a:sym typeface="Inconsolata"/>
            </a:endParaRPr>
          </a:p>
          <a:p>
            <a:pPr indent="0" lvl="0" marL="457200" rtl="0" algn="l">
              <a:spcBef>
                <a:spcPts val="1000"/>
              </a:spcBef>
              <a:spcAft>
                <a:spcPts val="0"/>
              </a:spcAft>
              <a:buClr>
                <a:schemeClr val="dk1"/>
              </a:buClr>
              <a:buSzPct val="61111"/>
              <a:buFont typeface="Arial"/>
              <a:buNone/>
            </a:pPr>
            <a:r>
              <a:t/>
            </a:r>
            <a:endParaRPr b="1">
              <a:solidFill>
                <a:schemeClr val="accent4"/>
              </a:solidFill>
              <a:latin typeface="Inconsolata"/>
              <a:ea typeface="Inconsolata"/>
              <a:cs typeface="Inconsolata"/>
              <a:sym typeface="Inconsolata"/>
            </a:endParaRPr>
          </a:p>
          <a:p>
            <a:pPr indent="0" lvl="0" marL="457200" rtl="0" algn="l">
              <a:spcBef>
                <a:spcPts val="10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user_input_1 = input("Enter a number: ")</a:t>
            </a:r>
            <a:endParaRPr b="1">
              <a:solidFill>
                <a:schemeClr val="accent4"/>
              </a:solidFill>
              <a:latin typeface="Inconsolata"/>
              <a:ea typeface="Inconsolata"/>
              <a:cs typeface="Inconsolata"/>
              <a:sym typeface="Inconsolata"/>
            </a:endParaRPr>
          </a:p>
          <a:p>
            <a:pPr indent="0" lvl="0" marL="457200" rtl="0" algn="l">
              <a:spcBef>
                <a:spcPts val="10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user_input_2 = input("Enter another number: ")</a:t>
            </a:r>
            <a:endParaRPr b="1">
              <a:solidFill>
                <a:schemeClr val="accent4"/>
              </a:solidFill>
              <a:latin typeface="Inconsolata"/>
              <a:ea typeface="Inconsolata"/>
              <a:cs typeface="Inconsolata"/>
              <a:sym typeface="Inconsolata"/>
            </a:endParaRPr>
          </a:p>
          <a:p>
            <a:pPr indent="0" lvl="0" marL="457200" rtl="0" algn="l">
              <a:spcBef>
                <a:spcPts val="10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num1 = int(user_input_1)</a:t>
            </a:r>
            <a:endParaRPr b="1">
              <a:solidFill>
                <a:schemeClr val="accent4"/>
              </a:solidFill>
              <a:latin typeface="Inconsolata"/>
              <a:ea typeface="Inconsolata"/>
              <a:cs typeface="Inconsolata"/>
              <a:sym typeface="Inconsolata"/>
            </a:endParaRPr>
          </a:p>
          <a:p>
            <a:pPr indent="0" lvl="0" marL="457200" rtl="0" algn="l">
              <a:spcBef>
                <a:spcPts val="10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num2 = int(user_input_2)</a:t>
            </a:r>
            <a:endParaRPr b="1">
              <a:solidFill>
                <a:schemeClr val="accent4"/>
              </a:solidFill>
              <a:latin typeface="Inconsolata"/>
              <a:ea typeface="Inconsolata"/>
              <a:cs typeface="Inconsolata"/>
              <a:sym typeface="Inconsolata"/>
            </a:endParaRPr>
          </a:p>
          <a:p>
            <a:pPr indent="0" lvl="0" marL="457200" rtl="0" algn="l">
              <a:spcBef>
                <a:spcPts val="10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answer = compute(num1, num2)</a:t>
            </a:r>
            <a:endParaRPr b="1">
              <a:solidFill>
                <a:schemeClr val="accent4"/>
              </a:solidFill>
              <a:latin typeface="Inconsolata"/>
              <a:ea typeface="Inconsolata"/>
              <a:cs typeface="Inconsolata"/>
              <a:sym typeface="Inconsolata"/>
            </a:endParaRPr>
          </a:p>
          <a:p>
            <a:pPr indent="0" lvl="0" marL="457200" rtl="0" algn="l">
              <a:spcBef>
                <a:spcPts val="1000"/>
              </a:spcBef>
              <a:spcAft>
                <a:spcPts val="1000"/>
              </a:spcAft>
              <a:buNone/>
            </a:pPr>
            <a:r>
              <a:rPr b="1" lang="en">
                <a:solidFill>
                  <a:schemeClr val="accent4"/>
                </a:solidFill>
                <a:latin typeface="Inconsolata"/>
                <a:ea typeface="Inconsolata"/>
                <a:cs typeface="Inconsolata"/>
                <a:sym typeface="Inconsolata"/>
              </a:rPr>
              <a:t>print(f"</a:t>
            </a:r>
            <a:r>
              <a:rPr b="1" lang="en">
                <a:solidFill>
                  <a:srgbClr val="2C768B"/>
                </a:solidFill>
                <a:latin typeface="Inconsolata"/>
                <a:ea typeface="Inconsolata"/>
                <a:cs typeface="Inconsolata"/>
                <a:sym typeface="Inconsolata"/>
              </a:rPr>
              <a:t>{num1}</a:t>
            </a:r>
            <a:r>
              <a:rPr b="1" lang="en">
                <a:solidFill>
                  <a:schemeClr val="accent4"/>
                </a:solidFill>
                <a:latin typeface="Inconsolata"/>
                <a:ea typeface="Inconsolata"/>
                <a:cs typeface="Inconsolata"/>
                <a:sym typeface="Inconsolata"/>
              </a:rPr>
              <a:t> / </a:t>
            </a:r>
            <a:r>
              <a:rPr b="1" lang="en">
                <a:solidFill>
                  <a:srgbClr val="2C768B"/>
                </a:solidFill>
                <a:latin typeface="Inconsolata"/>
                <a:ea typeface="Inconsolata"/>
                <a:cs typeface="Inconsolata"/>
                <a:sym typeface="Inconsolata"/>
              </a:rPr>
              <a:t>{num2}</a:t>
            </a:r>
            <a:r>
              <a:rPr b="1" lang="en">
                <a:solidFill>
                  <a:schemeClr val="accent4"/>
                </a:solidFill>
                <a:latin typeface="Inconsolata"/>
                <a:ea typeface="Inconsolata"/>
                <a:cs typeface="Inconsolata"/>
                <a:sym typeface="Inconsolata"/>
              </a:rPr>
              <a:t> = </a:t>
            </a:r>
            <a:r>
              <a:rPr b="1" lang="en">
                <a:solidFill>
                  <a:srgbClr val="2C768B"/>
                </a:solidFill>
                <a:latin typeface="Inconsolata"/>
                <a:ea typeface="Inconsolata"/>
                <a:cs typeface="Inconsolata"/>
                <a:sym typeface="Inconsolata"/>
              </a:rPr>
              <a:t>{answer}</a:t>
            </a:r>
            <a:r>
              <a:rPr b="1" lang="en">
                <a:solidFill>
                  <a:schemeClr val="accent4"/>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p:txBody>
      </p:sp>
      <p:sp>
        <p:nvSpPr>
          <p:cNvPr id="297" name="Google Shape;297;p3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Anatomy of the Traceback</a:t>
            </a:r>
            <a:endParaRPr b="1">
              <a:latin typeface="Assistant"/>
              <a:ea typeface="Assistant"/>
              <a:cs typeface="Assistant"/>
              <a:sym typeface="Assistant"/>
            </a:endParaRPr>
          </a:p>
        </p:txBody>
      </p:sp>
      <p:sp>
        <p:nvSpPr>
          <p:cNvPr id="303" name="Google Shape;303;p39"/>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0" lvl="0" marL="457200" rtl="0" algn="l">
              <a:spcBef>
                <a:spcPts val="1000"/>
              </a:spcBef>
              <a:spcAft>
                <a:spcPts val="0"/>
              </a:spcAft>
              <a:buNone/>
            </a:pPr>
            <a:r>
              <a:rPr b="1" lang="en">
                <a:solidFill>
                  <a:srgbClr val="FF0000"/>
                </a:solidFill>
                <a:latin typeface="Inconsolata"/>
                <a:ea typeface="Inconsolata"/>
                <a:cs typeface="Inconsolata"/>
                <a:sym typeface="Inconsolata"/>
              </a:rPr>
              <a:t>Traceback (most recent call last):</a:t>
            </a:r>
            <a:endParaRPr b="1">
              <a:solidFill>
                <a:srgbClr val="FF0000"/>
              </a:solidFill>
              <a:latin typeface="Inconsolata"/>
              <a:ea typeface="Inconsolata"/>
              <a:cs typeface="Inconsolata"/>
              <a:sym typeface="Inconsolata"/>
            </a:endParaRPr>
          </a:p>
          <a:p>
            <a:pPr indent="0" lvl="0" marL="457200" rtl="0" algn="l">
              <a:spcBef>
                <a:spcPts val="1000"/>
              </a:spcBef>
              <a:spcAft>
                <a:spcPts val="0"/>
              </a:spcAft>
              <a:buNone/>
            </a:pPr>
            <a:r>
              <a:rPr b="1" lang="en">
                <a:solidFill>
                  <a:srgbClr val="FF0000"/>
                </a:solidFill>
                <a:latin typeface="Inconsolata"/>
                <a:ea typeface="Inconsolata"/>
                <a:cs typeface="Inconsolata"/>
                <a:sym typeface="Inconsolata"/>
              </a:rPr>
              <a:t>  File "</a:t>
            </a:r>
            <a:r>
              <a:rPr b="1" lang="en">
                <a:solidFill>
                  <a:srgbClr val="FF0000"/>
                </a:solidFill>
                <a:latin typeface="Inconsolata"/>
                <a:ea typeface="Inconsolata"/>
                <a:cs typeface="Inconsolata"/>
                <a:sym typeface="Inconsolata"/>
              </a:rPr>
              <a:t>/VSCode/Lesson 06/</a:t>
            </a:r>
            <a:r>
              <a:rPr b="1" lang="en">
                <a:solidFill>
                  <a:srgbClr val="FF0000"/>
                </a:solidFill>
                <a:latin typeface="Inconsolata"/>
                <a:ea typeface="Inconsolata"/>
                <a:cs typeface="Inconsolata"/>
                <a:sym typeface="Inconsolata"/>
              </a:rPr>
              <a:t>main.py", line 7, in </a:t>
            </a:r>
            <a:r>
              <a:rPr b="1" lang="en">
                <a:solidFill>
                  <a:srgbClr val="FF0000"/>
                </a:solidFill>
                <a:highlight>
                  <a:srgbClr val="FFFF00"/>
                </a:highlight>
                <a:latin typeface="Inconsolata"/>
                <a:ea typeface="Inconsolata"/>
                <a:cs typeface="Inconsolata"/>
                <a:sym typeface="Inconsolata"/>
              </a:rPr>
              <a:t>&lt;module&gt;</a:t>
            </a:r>
            <a:endParaRPr b="1">
              <a:solidFill>
                <a:srgbClr val="FF0000"/>
              </a:solidFill>
              <a:highlight>
                <a:srgbClr val="FFFF00"/>
              </a:highlight>
              <a:latin typeface="Inconsolata"/>
              <a:ea typeface="Inconsolata"/>
              <a:cs typeface="Inconsolata"/>
              <a:sym typeface="Inconsolata"/>
            </a:endParaRPr>
          </a:p>
          <a:p>
            <a:pPr indent="0" lvl="0" marL="457200" rtl="0" algn="l">
              <a:spcBef>
                <a:spcPts val="1000"/>
              </a:spcBef>
              <a:spcAft>
                <a:spcPts val="0"/>
              </a:spcAft>
              <a:buNone/>
            </a:pPr>
            <a:r>
              <a:rPr b="1" lang="en">
                <a:solidFill>
                  <a:srgbClr val="FF0000"/>
                </a:solidFill>
                <a:latin typeface="Inconsolata"/>
                <a:ea typeface="Inconsolata"/>
                <a:cs typeface="Inconsolata"/>
                <a:sym typeface="Inconsolata"/>
              </a:rPr>
              <a:t>    num1 = int(user_input_1)</a:t>
            </a:r>
            <a:endParaRPr b="1">
              <a:solidFill>
                <a:srgbClr val="FF0000"/>
              </a:solidFill>
              <a:latin typeface="Inconsolata"/>
              <a:ea typeface="Inconsolata"/>
              <a:cs typeface="Inconsolata"/>
              <a:sym typeface="Inconsolata"/>
            </a:endParaRPr>
          </a:p>
          <a:p>
            <a:pPr indent="0" lvl="0" marL="457200" rtl="0" algn="l">
              <a:spcBef>
                <a:spcPts val="1000"/>
              </a:spcBef>
              <a:spcAft>
                <a:spcPts val="1000"/>
              </a:spcAft>
              <a:buNone/>
            </a:pPr>
            <a:r>
              <a:rPr b="1" lang="en">
                <a:solidFill>
                  <a:srgbClr val="FF0000"/>
                </a:solidFill>
                <a:latin typeface="Inconsolata"/>
                <a:ea typeface="Inconsolata"/>
                <a:cs typeface="Inconsolata"/>
                <a:sym typeface="Inconsolata"/>
              </a:rPr>
              <a:t>ValueError: invalid literal for int() with base 10: 'TEN</a:t>
            </a:r>
            <a:r>
              <a:rPr b="1" lang="en">
                <a:solidFill>
                  <a:srgbClr val="FF0000"/>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p:txBody>
      </p:sp>
      <p:sp>
        <p:nvSpPr>
          <p:cNvPr id="304" name="Google Shape;304;p3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
        <p:nvSpPr>
          <p:cNvPr id="305" name="Google Shape;305;p39"/>
          <p:cNvSpPr/>
          <p:nvPr/>
        </p:nvSpPr>
        <p:spPr>
          <a:xfrm>
            <a:off x="505750" y="1343975"/>
            <a:ext cx="7000800" cy="9144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6" name="Google Shape;306;p39"/>
          <p:cNvSpPr txBox="1"/>
          <p:nvPr/>
        </p:nvSpPr>
        <p:spPr>
          <a:xfrm>
            <a:off x="7592350" y="1534475"/>
            <a:ext cx="11334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ssistant"/>
                <a:ea typeface="Assistant"/>
                <a:cs typeface="Assistant"/>
                <a:sym typeface="Assistant"/>
              </a:rPr>
              <a:t>Frame 1</a:t>
            </a:r>
            <a:endParaRPr sz="1800">
              <a:solidFill>
                <a:schemeClr val="dk1"/>
              </a:solidFill>
              <a:latin typeface="Assistant"/>
              <a:ea typeface="Assistant"/>
              <a:cs typeface="Assistant"/>
              <a:sym typeface="Assistan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idx="1" type="body"/>
          </p:nvPr>
        </p:nvSpPr>
        <p:spPr>
          <a:xfrm>
            <a:off x="311700" y="1144200"/>
            <a:ext cx="8520600" cy="3747600"/>
          </a:xfrm>
          <a:prstGeom prst="rect">
            <a:avLst/>
          </a:prstGeom>
          <a:noFill/>
          <a:ln>
            <a:noFill/>
          </a:ln>
        </p:spPr>
        <p:txBody>
          <a:bodyPr anchorCtr="0" anchor="t" bIns="91425" lIns="91425" spcFirstLastPara="1" rIns="91425" wrap="square" tIns="91425">
            <a:normAutofit fontScale="85000" lnSpcReduction="20000"/>
          </a:bodyPr>
          <a:lstStyle/>
          <a:p>
            <a:pPr indent="-341947" lvl="0" marL="457200" rtl="0" algn="l">
              <a:spcBef>
                <a:spcPts val="0"/>
              </a:spcBef>
              <a:spcAft>
                <a:spcPts val="0"/>
              </a:spcAft>
              <a:buSzPct val="100000"/>
              <a:buChar char="●"/>
            </a:pPr>
            <a:r>
              <a:rPr b="1" lang="en" sz="2100"/>
              <a:t>Hands-on work using whatever editor you prefer</a:t>
            </a:r>
            <a:endParaRPr b="1" sz="2100"/>
          </a:p>
          <a:p>
            <a:pPr indent="-341947" lvl="0" marL="457200" rtl="0" algn="l">
              <a:spcBef>
                <a:spcPts val="0"/>
              </a:spcBef>
              <a:spcAft>
                <a:spcPts val="0"/>
              </a:spcAft>
              <a:buSzPct val="100000"/>
              <a:buChar char="●"/>
            </a:pPr>
            <a:r>
              <a:rPr b="1" lang="en" sz="2100"/>
              <a:t>ASK, ASK, ASK!</a:t>
            </a:r>
            <a:endParaRPr b="1" sz="2100"/>
          </a:p>
          <a:p>
            <a:pPr indent="-341947" lvl="0" marL="457200" rtl="0" algn="l">
              <a:spcBef>
                <a:spcPts val="0"/>
              </a:spcBef>
              <a:spcAft>
                <a:spcPts val="0"/>
              </a:spcAft>
              <a:buSzPct val="100000"/>
              <a:buChar char="●"/>
            </a:pPr>
            <a:r>
              <a:rPr b="1" lang="en" sz="2100"/>
              <a:t>If:</a:t>
            </a:r>
            <a:endParaRPr b="1" sz="2100"/>
          </a:p>
          <a:p>
            <a:pPr indent="-335756" lvl="1" marL="914400" rtl="0" algn="l">
              <a:spcBef>
                <a:spcPts val="0"/>
              </a:spcBef>
              <a:spcAft>
                <a:spcPts val="0"/>
              </a:spcAft>
              <a:buSzPct val="100000"/>
              <a:buChar char="○"/>
            </a:pPr>
            <a:r>
              <a:rPr lang="en" sz="1985"/>
              <a:t>you have a Python related problem...</a:t>
            </a:r>
            <a:endParaRPr sz="1985"/>
          </a:p>
          <a:p>
            <a:pPr indent="-335756" lvl="1" marL="914400" rtl="0" algn="l">
              <a:spcBef>
                <a:spcPts val="0"/>
              </a:spcBef>
              <a:spcAft>
                <a:spcPts val="0"/>
              </a:spcAft>
              <a:buSzPct val="100000"/>
              <a:buChar char="○"/>
            </a:pPr>
            <a:r>
              <a:rPr lang="en" sz="1985"/>
              <a:t>something is not working…</a:t>
            </a:r>
            <a:endParaRPr sz="1985"/>
          </a:p>
          <a:p>
            <a:pPr indent="-335756" lvl="1" marL="914400" rtl="0" algn="l">
              <a:spcBef>
                <a:spcPts val="0"/>
              </a:spcBef>
              <a:spcAft>
                <a:spcPts val="0"/>
              </a:spcAft>
              <a:buSzPct val="100000"/>
              <a:buChar char="○"/>
            </a:pPr>
            <a:r>
              <a:rPr lang="en" sz="1985"/>
              <a:t>you don’t understand an exercise...</a:t>
            </a:r>
            <a:endParaRPr sz="1985"/>
          </a:p>
          <a:p>
            <a:pPr indent="-335756" lvl="1" marL="914400" rtl="0" algn="l">
              <a:spcBef>
                <a:spcPts val="0"/>
              </a:spcBef>
              <a:spcAft>
                <a:spcPts val="0"/>
              </a:spcAft>
              <a:buSzPct val="100000"/>
              <a:buChar char="○"/>
            </a:pPr>
            <a:r>
              <a:rPr lang="en" sz="1985"/>
              <a:t>you need help somehow…</a:t>
            </a:r>
            <a:endParaRPr sz="1985"/>
          </a:p>
          <a:p>
            <a:pPr indent="-341947" lvl="0" marL="457200" rtl="0" algn="l">
              <a:spcBef>
                <a:spcPts val="0"/>
              </a:spcBef>
              <a:spcAft>
                <a:spcPts val="0"/>
              </a:spcAft>
              <a:buSzPct val="100000"/>
              <a:buChar char="●"/>
            </a:pPr>
            <a:r>
              <a:rPr b="1" lang="en" sz="2100"/>
              <a:t>Then:</a:t>
            </a:r>
            <a:endParaRPr b="1" sz="2100"/>
          </a:p>
          <a:p>
            <a:pPr indent="-335756" lvl="1" marL="914400" marR="0" rtl="0" algn="l">
              <a:lnSpc>
                <a:spcPct val="115000"/>
              </a:lnSpc>
              <a:spcBef>
                <a:spcPts val="0"/>
              </a:spcBef>
              <a:spcAft>
                <a:spcPts val="0"/>
              </a:spcAft>
              <a:buSzPct val="100000"/>
              <a:buChar char="○"/>
            </a:pPr>
            <a:r>
              <a:rPr lang="en" sz="1985"/>
              <a:t>write your question in our class Slack channel, maybe someone else had the same issue and can help you</a:t>
            </a:r>
            <a:endParaRPr sz="1985"/>
          </a:p>
          <a:p>
            <a:pPr indent="-335756" lvl="1" marL="914400" marR="0" rtl="0" algn="l">
              <a:lnSpc>
                <a:spcPct val="115000"/>
              </a:lnSpc>
              <a:spcBef>
                <a:spcPts val="0"/>
              </a:spcBef>
              <a:spcAft>
                <a:spcPts val="0"/>
              </a:spcAft>
              <a:buSzPct val="100000"/>
              <a:buChar char="○"/>
            </a:pPr>
            <a:r>
              <a:rPr lang="en" sz="1985"/>
              <a:t>write a colleague on Slack</a:t>
            </a:r>
            <a:endParaRPr sz="1985"/>
          </a:p>
          <a:p>
            <a:pPr indent="-335756" lvl="1" marL="914400" marR="0" rtl="0" algn="l">
              <a:lnSpc>
                <a:spcPct val="115000"/>
              </a:lnSpc>
              <a:spcBef>
                <a:spcPts val="0"/>
              </a:spcBef>
              <a:spcAft>
                <a:spcPts val="0"/>
              </a:spcAft>
              <a:buSzPct val="100000"/>
              <a:buChar char="○"/>
            </a:pPr>
            <a:r>
              <a:rPr lang="en" sz="1985"/>
              <a:t>write a teacher on Slack</a:t>
            </a:r>
            <a:endParaRPr sz="1985"/>
          </a:p>
          <a:p>
            <a:pPr indent="-335756" lvl="1" marL="914400" marR="0" rtl="0" algn="l">
              <a:lnSpc>
                <a:spcPct val="115000"/>
              </a:lnSpc>
              <a:spcBef>
                <a:spcPts val="0"/>
              </a:spcBef>
              <a:spcAft>
                <a:spcPts val="0"/>
              </a:spcAft>
              <a:buSzPct val="100000"/>
              <a:buChar char="○"/>
            </a:pPr>
            <a:r>
              <a:rPr lang="en" sz="1985"/>
              <a:t>note it down and ask in the next class</a:t>
            </a:r>
            <a:endParaRPr sz="1985"/>
          </a:p>
          <a:p>
            <a:pPr indent="-335756" lvl="1" marL="914400" marR="0" rtl="0" algn="l">
              <a:lnSpc>
                <a:spcPct val="115000"/>
              </a:lnSpc>
              <a:spcBef>
                <a:spcPts val="0"/>
              </a:spcBef>
              <a:spcAft>
                <a:spcPts val="0"/>
              </a:spcAft>
              <a:buSzPct val="100000"/>
              <a:buChar char="○"/>
            </a:pPr>
            <a:r>
              <a:rPr lang="en" sz="1985"/>
              <a:t>...just don’t let it block you!</a:t>
            </a:r>
            <a:endParaRPr sz="1985"/>
          </a:p>
        </p:txBody>
      </p:sp>
      <p:sp>
        <p:nvSpPr>
          <p:cNvPr id="142" name="Google Shape;142;p2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Guidelines For Today</a:t>
            </a:r>
            <a:endParaRPr b="1">
              <a:latin typeface="Assistant"/>
              <a:ea typeface="Assistant"/>
              <a:cs typeface="Assistant"/>
              <a:sym typeface="Assistant"/>
            </a:endParaRPr>
          </a:p>
        </p:txBody>
      </p:sp>
      <p:sp>
        <p:nvSpPr>
          <p:cNvPr id="143" name="Google Shape;143;p2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0"/>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Anatomy of the Traceback</a:t>
            </a:r>
            <a:endParaRPr b="1">
              <a:latin typeface="Assistant"/>
              <a:ea typeface="Assistant"/>
              <a:cs typeface="Assistant"/>
              <a:sym typeface="Assistant"/>
            </a:endParaRPr>
          </a:p>
        </p:txBody>
      </p:sp>
      <p:sp>
        <p:nvSpPr>
          <p:cNvPr id="312" name="Google Shape;312;p40"/>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solidFill>
                  <a:srgbClr val="FF0000"/>
                </a:solidFill>
                <a:latin typeface="Inconsolata"/>
                <a:ea typeface="Inconsolata"/>
                <a:cs typeface="Inconsolata"/>
                <a:sym typeface="Inconsolata"/>
              </a:rPr>
              <a:t>Traceback (most recent call last):</a:t>
            </a:r>
            <a:endParaRPr b="1">
              <a:solidFill>
                <a:srgbClr val="FF0000"/>
              </a:solidFill>
              <a:latin typeface="Inconsolata"/>
              <a:ea typeface="Inconsolata"/>
              <a:cs typeface="Inconsolata"/>
              <a:sym typeface="Inconsolata"/>
            </a:endParaRPr>
          </a:p>
          <a:p>
            <a:pPr indent="0" lvl="0" marL="457200" rtl="0" algn="l">
              <a:spcBef>
                <a:spcPts val="1000"/>
              </a:spcBef>
              <a:spcAft>
                <a:spcPts val="0"/>
              </a:spcAft>
              <a:buClr>
                <a:schemeClr val="dk1"/>
              </a:buClr>
              <a:buSzPts val="1100"/>
              <a:buFont typeface="Arial"/>
              <a:buNone/>
            </a:pPr>
            <a:r>
              <a:rPr b="1" lang="en">
                <a:solidFill>
                  <a:srgbClr val="FF0000"/>
                </a:solidFill>
                <a:latin typeface="Inconsolata"/>
                <a:ea typeface="Inconsolata"/>
                <a:cs typeface="Inconsolata"/>
                <a:sym typeface="Inconsolata"/>
              </a:rPr>
              <a:t>  File "</a:t>
            </a:r>
            <a:r>
              <a:rPr b="1" lang="en">
                <a:solidFill>
                  <a:srgbClr val="FF0000"/>
                </a:solidFill>
                <a:latin typeface="Inconsolata"/>
                <a:ea typeface="Inconsolata"/>
                <a:cs typeface="Inconsolata"/>
                <a:sym typeface="Inconsolata"/>
              </a:rPr>
              <a:t>/VSCode/Lesson 06/</a:t>
            </a:r>
            <a:r>
              <a:rPr b="1" lang="en">
                <a:solidFill>
                  <a:srgbClr val="FF0000"/>
                </a:solidFill>
                <a:latin typeface="Inconsolata"/>
                <a:ea typeface="Inconsolata"/>
                <a:cs typeface="Inconsolata"/>
                <a:sym typeface="Inconsolata"/>
              </a:rPr>
              <a:t>main.py", line 9, in </a:t>
            </a:r>
            <a:r>
              <a:rPr b="1" lang="en">
                <a:solidFill>
                  <a:srgbClr val="FF0000"/>
                </a:solidFill>
                <a:highlight>
                  <a:srgbClr val="FFFF00"/>
                </a:highlight>
                <a:latin typeface="Inconsolata"/>
                <a:ea typeface="Inconsolata"/>
                <a:cs typeface="Inconsolata"/>
                <a:sym typeface="Inconsolata"/>
              </a:rPr>
              <a:t>&lt;module&gt;</a:t>
            </a:r>
            <a:endParaRPr b="1">
              <a:solidFill>
                <a:srgbClr val="FF0000"/>
              </a:solidFill>
              <a:highlight>
                <a:srgbClr val="FFFF00"/>
              </a:highlight>
              <a:latin typeface="Inconsolata"/>
              <a:ea typeface="Inconsolata"/>
              <a:cs typeface="Inconsolata"/>
              <a:sym typeface="Inconsolata"/>
            </a:endParaRPr>
          </a:p>
          <a:p>
            <a:pPr indent="0" lvl="0" marL="457200" rtl="0" algn="l">
              <a:spcBef>
                <a:spcPts val="1000"/>
              </a:spcBef>
              <a:spcAft>
                <a:spcPts val="0"/>
              </a:spcAft>
              <a:buClr>
                <a:schemeClr val="dk1"/>
              </a:buClr>
              <a:buSzPts val="1100"/>
              <a:buFont typeface="Arial"/>
              <a:buNone/>
            </a:pPr>
            <a:r>
              <a:rPr b="1" lang="en">
                <a:solidFill>
                  <a:srgbClr val="FF0000"/>
                </a:solidFill>
                <a:latin typeface="Inconsolata"/>
                <a:ea typeface="Inconsolata"/>
                <a:cs typeface="Inconsolata"/>
                <a:sym typeface="Inconsolata"/>
              </a:rPr>
              <a:t>    answer = compute(num1, num2)</a:t>
            </a:r>
            <a:endParaRPr b="1">
              <a:solidFill>
                <a:srgbClr val="FF0000"/>
              </a:solidFill>
              <a:latin typeface="Inconsolata"/>
              <a:ea typeface="Inconsolata"/>
              <a:cs typeface="Inconsolata"/>
              <a:sym typeface="Inconsolata"/>
            </a:endParaRPr>
          </a:p>
          <a:p>
            <a:pPr indent="0" lvl="0" marL="457200" rtl="0" algn="l">
              <a:spcBef>
                <a:spcPts val="1000"/>
              </a:spcBef>
              <a:spcAft>
                <a:spcPts val="0"/>
              </a:spcAft>
              <a:buClr>
                <a:schemeClr val="dk1"/>
              </a:buClr>
              <a:buSzPts val="1100"/>
              <a:buFont typeface="Arial"/>
              <a:buNone/>
            </a:pPr>
            <a:r>
              <a:rPr b="1" lang="en">
                <a:solidFill>
                  <a:srgbClr val="FF0000"/>
                </a:solidFill>
                <a:latin typeface="Inconsolata"/>
                <a:ea typeface="Inconsolata"/>
                <a:cs typeface="Inconsolata"/>
                <a:sym typeface="Inconsolata"/>
              </a:rPr>
              <a:t>  File "</a:t>
            </a:r>
            <a:r>
              <a:rPr b="1" lang="en">
                <a:solidFill>
                  <a:srgbClr val="FF0000"/>
                </a:solidFill>
                <a:latin typeface="Inconsolata"/>
                <a:ea typeface="Inconsolata"/>
                <a:cs typeface="Inconsolata"/>
                <a:sym typeface="Inconsolata"/>
              </a:rPr>
              <a:t>/VSCode/Lesson 06/</a:t>
            </a:r>
            <a:r>
              <a:rPr b="1" lang="en">
                <a:solidFill>
                  <a:srgbClr val="FF0000"/>
                </a:solidFill>
                <a:latin typeface="Inconsolata"/>
                <a:ea typeface="Inconsolata"/>
                <a:cs typeface="Inconsolata"/>
                <a:sym typeface="Inconsolata"/>
              </a:rPr>
              <a:t>main.py", line 2, in </a:t>
            </a:r>
            <a:r>
              <a:rPr b="1" lang="en">
                <a:solidFill>
                  <a:srgbClr val="FF0000"/>
                </a:solidFill>
                <a:highlight>
                  <a:srgbClr val="FFFF00"/>
                </a:highlight>
                <a:latin typeface="Inconsolata"/>
                <a:ea typeface="Inconsolata"/>
                <a:cs typeface="Inconsolata"/>
                <a:sym typeface="Inconsolata"/>
              </a:rPr>
              <a:t>compute</a:t>
            </a:r>
            <a:endParaRPr b="1">
              <a:solidFill>
                <a:srgbClr val="FF0000"/>
              </a:solidFill>
              <a:highlight>
                <a:srgbClr val="FFFF00"/>
              </a:highlight>
              <a:latin typeface="Inconsolata"/>
              <a:ea typeface="Inconsolata"/>
              <a:cs typeface="Inconsolata"/>
              <a:sym typeface="Inconsolata"/>
            </a:endParaRPr>
          </a:p>
          <a:p>
            <a:pPr indent="0" lvl="0" marL="457200" rtl="0" algn="l">
              <a:spcBef>
                <a:spcPts val="1000"/>
              </a:spcBef>
              <a:spcAft>
                <a:spcPts val="0"/>
              </a:spcAft>
              <a:buClr>
                <a:schemeClr val="dk1"/>
              </a:buClr>
              <a:buSzPts val="1100"/>
              <a:buFont typeface="Arial"/>
              <a:buNone/>
            </a:pPr>
            <a:r>
              <a:rPr b="1" lang="en">
                <a:solidFill>
                  <a:srgbClr val="FF0000"/>
                </a:solidFill>
                <a:latin typeface="Inconsolata"/>
                <a:ea typeface="Inconsolata"/>
                <a:cs typeface="Inconsolata"/>
                <a:sym typeface="Inconsolata"/>
              </a:rPr>
              <a:t>    answer = n1 / n2</a:t>
            </a:r>
            <a:endParaRPr b="1">
              <a:solidFill>
                <a:srgbClr val="FF0000"/>
              </a:solidFill>
              <a:latin typeface="Inconsolata"/>
              <a:ea typeface="Inconsolata"/>
              <a:cs typeface="Inconsolata"/>
              <a:sym typeface="Inconsolata"/>
            </a:endParaRPr>
          </a:p>
          <a:p>
            <a:pPr indent="0" lvl="0" marL="457200" rtl="0" algn="l">
              <a:spcBef>
                <a:spcPts val="1000"/>
              </a:spcBef>
              <a:spcAft>
                <a:spcPts val="0"/>
              </a:spcAft>
              <a:buClr>
                <a:schemeClr val="dk1"/>
              </a:buClr>
              <a:buSzPts val="1100"/>
              <a:buFont typeface="Arial"/>
              <a:buNone/>
            </a:pPr>
            <a:r>
              <a:rPr b="1" lang="en">
                <a:solidFill>
                  <a:srgbClr val="FF0000"/>
                </a:solidFill>
                <a:latin typeface="Inconsolata"/>
                <a:ea typeface="Inconsolata"/>
                <a:cs typeface="Inconsolata"/>
                <a:sym typeface="Inconsolata"/>
              </a:rPr>
              <a:t>             ~~~^~~~</a:t>
            </a:r>
            <a:endParaRPr b="1">
              <a:solidFill>
                <a:srgbClr val="FF0000"/>
              </a:solidFill>
              <a:latin typeface="Inconsolata"/>
              <a:ea typeface="Inconsolata"/>
              <a:cs typeface="Inconsolata"/>
              <a:sym typeface="Inconsolata"/>
            </a:endParaRPr>
          </a:p>
          <a:p>
            <a:pPr indent="0" lvl="0" marL="457200" rtl="0" algn="l">
              <a:spcBef>
                <a:spcPts val="1000"/>
              </a:spcBef>
              <a:spcAft>
                <a:spcPts val="1000"/>
              </a:spcAft>
              <a:buNone/>
            </a:pPr>
            <a:r>
              <a:rPr b="1" lang="en">
                <a:solidFill>
                  <a:srgbClr val="FF0000"/>
                </a:solidFill>
                <a:latin typeface="Inconsolata"/>
                <a:ea typeface="Inconsolata"/>
                <a:cs typeface="Inconsolata"/>
                <a:sym typeface="Inconsolata"/>
              </a:rPr>
              <a:t>ZeroDivisionError: division by zero</a:t>
            </a:r>
            <a:endParaRPr b="1">
              <a:solidFill>
                <a:schemeClr val="accent4"/>
              </a:solidFill>
              <a:latin typeface="Inconsolata"/>
              <a:ea typeface="Inconsolata"/>
              <a:cs typeface="Inconsolata"/>
              <a:sym typeface="Inconsolata"/>
            </a:endParaRPr>
          </a:p>
        </p:txBody>
      </p:sp>
      <p:sp>
        <p:nvSpPr>
          <p:cNvPr id="313" name="Google Shape;313;p4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
        <p:nvSpPr>
          <p:cNvPr id="314" name="Google Shape;314;p40"/>
          <p:cNvSpPr/>
          <p:nvPr/>
        </p:nvSpPr>
        <p:spPr>
          <a:xfrm>
            <a:off x="505750" y="1351023"/>
            <a:ext cx="7000800" cy="9075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5" name="Google Shape;315;p40"/>
          <p:cNvSpPr/>
          <p:nvPr/>
        </p:nvSpPr>
        <p:spPr>
          <a:xfrm>
            <a:off x="475925" y="2326700"/>
            <a:ext cx="7030500" cy="11430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Assistant"/>
              <a:ea typeface="Assistant"/>
              <a:cs typeface="Assistant"/>
              <a:sym typeface="Assistant"/>
            </a:endParaRPr>
          </a:p>
        </p:txBody>
      </p:sp>
      <p:sp>
        <p:nvSpPr>
          <p:cNvPr id="316" name="Google Shape;316;p40"/>
          <p:cNvSpPr txBox="1"/>
          <p:nvPr/>
        </p:nvSpPr>
        <p:spPr>
          <a:xfrm>
            <a:off x="7592350" y="1565949"/>
            <a:ext cx="11334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ssistant"/>
                <a:ea typeface="Assistant"/>
                <a:cs typeface="Assistant"/>
                <a:sym typeface="Assistant"/>
              </a:rPr>
              <a:t>Frame 1</a:t>
            </a:r>
            <a:endParaRPr sz="1800">
              <a:solidFill>
                <a:schemeClr val="dk1"/>
              </a:solidFill>
              <a:latin typeface="Assistant"/>
              <a:ea typeface="Assistant"/>
              <a:cs typeface="Assistant"/>
              <a:sym typeface="Assistant"/>
            </a:endParaRPr>
          </a:p>
        </p:txBody>
      </p:sp>
      <p:sp>
        <p:nvSpPr>
          <p:cNvPr id="317" name="Google Shape;317;p40"/>
          <p:cNvSpPr txBox="1"/>
          <p:nvPr/>
        </p:nvSpPr>
        <p:spPr>
          <a:xfrm>
            <a:off x="7592350" y="2647658"/>
            <a:ext cx="11334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ssistant"/>
                <a:ea typeface="Assistant"/>
                <a:cs typeface="Assistant"/>
                <a:sym typeface="Assistant"/>
              </a:rPr>
              <a:t>Frame 2</a:t>
            </a:r>
            <a:endParaRPr sz="1800">
              <a:solidFill>
                <a:schemeClr val="dk1"/>
              </a:solidFill>
              <a:latin typeface="Assistant"/>
              <a:ea typeface="Assistant"/>
              <a:cs typeface="Assistant"/>
              <a:sym typeface="Assistan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1"/>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Handling Exceptions</a:t>
            </a:r>
            <a:endParaRPr b="1">
              <a:latin typeface="Assistant"/>
              <a:ea typeface="Assistant"/>
              <a:cs typeface="Assistant"/>
              <a:sym typeface="Assistant"/>
            </a:endParaRPr>
          </a:p>
        </p:txBody>
      </p:sp>
      <p:sp>
        <p:nvSpPr>
          <p:cNvPr id="323" name="Google Shape;323;p4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pic>
        <p:nvPicPr>
          <p:cNvPr id="324" name="Google Shape;324;p41"/>
          <p:cNvPicPr preferRelativeResize="0"/>
          <p:nvPr/>
        </p:nvPicPr>
        <p:blipFill rotWithShape="1">
          <a:blip r:embed="rId3">
            <a:alphaModFix/>
          </a:blip>
          <a:srcRect b="0" l="0" r="0" t="0"/>
          <a:stretch/>
        </p:blipFill>
        <p:spPr>
          <a:xfrm>
            <a:off x="3504792" y="3834195"/>
            <a:ext cx="2134414" cy="82901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Generating an Exception</a:t>
            </a:r>
            <a:endParaRPr b="1">
              <a:latin typeface="Assistant"/>
              <a:ea typeface="Assistant"/>
              <a:cs typeface="Assistant"/>
              <a:sym typeface="Assistant"/>
            </a:endParaRPr>
          </a:p>
        </p:txBody>
      </p:sp>
      <p:sp>
        <p:nvSpPr>
          <p:cNvPr id="330" name="Google Shape;330;p42"/>
          <p:cNvSpPr txBox="1"/>
          <p:nvPr>
            <p:ph idx="1" type="body"/>
          </p:nvPr>
        </p:nvSpPr>
        <p:spPr>
          <a:xfrm>
            <a:off x="311700" y="895400"/>
            <a:ext cx="8520600" cy="3747600"/>
          </a:xfrm>
          <a:prstGeom prst="rect">
            <a:avLst/>
          </a:prstGeom>
          <a:noFill/>
          <a:ln>
            <a:noFill/>
          </a:ln>
        </p:spPr>
        <p:txBody>
          <a:bodyPr anchorCtr="0" anchor="t" bIns="91425" lIns="91425" spcFirstLastPara="1" rIns="91425" wrap="square" tIns="91425">
            <a:normAutofit fontScale="92500" lnSpcReduction="20000"/>
          </a:bodyPr>
          <a:lstStyle/>
          <a:p>
            <a:pPr indent="0" lvl="0" marL="457200" rtl="0" algn="l">
              <a:spcBef>
                <a:spcPts val="1000"/>
              </a:spcBef>
              <a:spcAft>
                <a:spcPts val="0"/>
              </a:spcAft>
              <a:buNone/>
            </a:pPr>
            <a:r>
              <a:rPr b="1" lang="en">
                <a:solidFill>
                  <a:srgbClr val="FF0000"/>
                </a:solidFill>
                <a:latin typeface="Inconsolata"/>
                <a:ea typeface="Inconsolata"/>
                <a:cs typeface="Inconsolata"/>
                <a:sym typeface="Inconsolata"/>
              </a:rPr>
              <a:t>def compute(n1, n2):</a:t>
            </a:r>
            <a:endParaRPr b="1">
              <a:solidFill>
                <a:srgbClr val="FF0000"/>
              </a:solidFill>
              <a:latin typeface="Inconsolata"/>
              <a:ea typeface="Inconsolata"/>
              <a:cs typeface="Inconsolata"/>
              <a:sym typeface="Inconsolata"/>
            </a:endParaRPr>
          </a:p>
          <a:p>
            <a:pPr indent="0" lvl="0" marL="457200" rtl="0" algn="l">
              <a:spcBef>
                <a:spcPts val="1000"/>
              </a:spcBef>
              <a:spcAft>
                <a:spcPts val="0"/>
              </a:spcAft>
              <a:buNone/>
            </a:pPr>
            <a:r>
              <a:rPr b="1" lang="en">
                <a:solidFill>
                  <a:srgbClr val="FF0000"/>
                </a:solidFill>
                <a:latin typeface="Inconsolata"/>
                <a:ea typeface="Inconsolata"/>
                <a:cs typeface="Inconsolata"/>
                <a:sym typeface="Inconsolata"/>
              </a:rPr>
              <a:t>    answer = n1 / n2</a:t>
            </a:r>
            <a:endParaRPr b="1">
              <a:solidFill>
                <a:srgbClr val="FF0000"/>
              </a:solidFill>
              <a:latin typeface="Inconsolata"/>
              <a:ea typeface="Inconsolata"/>
              <a:cs typeface="Inconsolata"/>
              <a:sym typeface="Inconsolata"/>
            </a:endParaRPr>
          </a:p>
          <a:p>
            <a:pPr indent="0" lvl="0" marL="457200" rtl="0" algn="l">
              <a:spcBef>
                <a:spcPts val="1000"/>
              </a:spcBef>
              <a:spcAft>
                <a:spcPts val="0"/>
              </a:spcAft>
              <a:buNone/>
            </a:pPr>
            <a:r>
              <a:rPr b="1" lang="en">
                <a:solidFill>
                  <a:srgbClr val="FF0000"/>
                </a:solidFill>
                <a:latin typeface="Inconsolata"/>
                <a:ea typeface="Inconsolata"/>
                <a:cs typeface="Inconsolata"/>
                <a:sym typeface="Inconsolata"/>
              </a:rPr>
              <a:t>    return answer</a:t>
            </a:r>
            <a:endParaRPr b="1">
              <a:solidFill>
                <a:srgbClr val="FF0000"/>
              </a:solidFill>
              <a:latin typeface="Inconsolata"/>
              <a:ea typeface="Inconsolata"/>
              <a:cs typeface="Inconsolata"/>
              <a:sym typeface="Inconsolata"/>
            </a:endParaRPr>
          </a:p>
          <a:p>
            <a:pPr indent="0" lvl="0" marL="457200" rtl="0" algn="l">
              <a:spcBef>
                <a:spcPts val="1000"/>
              </a:spcBef>
              <a:spcAft>
                <a:spcPts val="0"/>
              </a:spcAft>
              <a:buNone/>
            </a:pPr>
            <a:r>
              <a:t/>
            </a:r>
            <a:endParaRPr b="1">
              <a:solidFill>
                <a:srgbClr val="FF0000"/>
              </a:solidFill>
              <a:latin typeface="Inconsolata"/>
              <a:ea typeface="Inconsolata"/>
              <a:cs typeface="Inconsolata"/>
              <a:sym typeface="Inconsolata"/>
            </a:endParaRPr>
          </a:p>
          <a:p>
            <a:pPr indent="0" lvl="0" marL="457200" rtl="0" algn="l">
              <a:spcBef>
                <a:spcPts val="1000"/>
              </a:spcBef>
              <a:spcAft>
                <a:spcPts val="0"/>
              </a:spcAft>
              <a:buNone/>
            </a:pPr>
            <a:r>
              <a:rPr b="1" lang="en">
                <a:solidFill>
                  <a:srgbClr val="FF0000"/>
                </a:solidFill>
                <a:latin typeface="Inconsolata"/>
                <a:ea typeface="Inconsolata"/>
                <a:cs typeface="Inconsolata"/>
                <a:sym typeface="Inconsolata"/>
              </a:rPr>
              <a:t>user_input_1 = input("Enter a number: ")</a:t>
            </a:r>
            <a:endParaRPr b="1">
              <a:solidFill>
                <a:srgbClr val="FF0000"/>
              </a:solidFill>
              <a:latin typeface="Inconsolata"/>
              <a:ea typeface="Inconsolata"/>
              <a:cs typeface="Inconsolata"/>
              <a:sym typeface="Inconsolata"/>
            </a:endParaRPr>
          </a:p>
          <a:p>
            <a:pPr indent="0" lvl="0" marL="457200" rtl="0" algn="l">
              <a:spcBef>
                <a:spcPts val="1000"/>
              </a:spcBef>
              <a:spcAft>
                <a:spcPts val="0"/>
              </a:spcAft>
              <a:buNone/>
            </a:pPr>
            <a:r>
              <a:rPr b="1" lang="en">
                <a:solidFill>
                  <a:srgbClr val="FF0000"/>
                </a:solidFill>
                <a:latin typeface="Inconsolata"/>
                <a:ea typeface="Inconsolata"/>
                <a:cs typeface="Inconsolata"/>
                <a:sym typeface="Inconsolata"/>
              </a:rPr>
              <a:t>user_input_2 = input("Enter another number: ")</a:t>
            </a:r>
            <a:endParaRPr b="1">
              <a:solidFill>
                <a:srgbClr val="FF0000"/>
              </a:solidFill>
              <a:latin typeface="Inconsolata"/>
              <a:ea typeface="Inconsolata"/>
              <a:cs typeface="Inconsolata"/>
              <a:sym typeface="Inconsolata"/>
            </a:endParaRPr>
          </a:p>
          <a:p>
            <a:pPr indent="0" lvl="0" marL="457200" rtl="0" algn="l">
              <a:spcBef>
                <a:spcPts val="1000"/>
              </a:spcBef>
              <a:spcAft>
                <a:spcPts val="0"/>
              </a:spcAft>
              <a:buNone/>
            </a:pPr>
            <a:r>
              <a:rPr b="1" lang="en">
                <a:solidFill>
                  <a:srgbClr val="FF0000"/>
                </a:solidFill>
                <a:latin typeface="Inconsolata"/>
                <a:ea typeface="Inconsolata"/>
                <a:cs typeface="Inconsolata"/>
                <a:sym typeface="Inconsolata"/>
              </a:rPr>
              <a:t>num1 = int(user_input_1)</a:t>
            </a:r>
            <a:endParaRPr b="1">
              <a:solidFill>
                <a:srgbClr val="FF0000"/>
              </a:solidFill>
              <a:latin typeface="Inconsolata"/>
              <a:ea typeface="Inconsolata"/>
              <a:cs typeface="Inconsolata"/>
              <a:sym typeface="Inconsolata"/>
            </a:endParaRPr>
          </a:p>
          <a:p>
            <a:pPr indent="0" lvl="0" marL="457200" rtl="0" algn="l">
              <a:spcBef>
                <a:spcPts val="1000"/>
              </a:spcBef>
              <a:spcAft>
                <a:spcPts val="0"/>
              </a:spcAft>
              <a:buNone/>
            </a:pPr>
            <a:r>
              <a:rPr b="1" lang="en">
                <a:solidFill>
                  <a:srgbClr val="FF0000"/>
                </a:solidFill>
                <a:latin typeface="Inconsolata"/>
                <a:ea typeface="Inconsolata"/>
                <a:cs typeface="Inconsolata"/>
                <a:sym typeface="Inconsolata"/>
              </a:rPr>
              <a:t>num2 = int(user_input_2)</a:t>
            </a:r>
            <a:endParaRPr b="1">
              <a:solidFill>
                <a:srgbClr val="FF0000"/>
              </a:solidFill>
              <a:latin typeface="Inconsolata"/>
              <a:ea typeface="Inconsolata"/>
              <a:cs typeface="Inconsolata"/>
              <a:sym typeface="Inconsolata"/>
            </a:endParaRPr>
          </a:p>
          <a:p>
            <a:pPr indent="0" lvl="0" marL="457200" rtl="0" algn="l">
              <a:spcBef>
                <a:spcPts val="1000"/>
              </a:spcBef>
              <a:spcAft>
                <a:spcPts val="0"/>
              </a:spcAft>
              <a:buNone/>
            </a:pPr>
            <a:r>
              <a:rPr b="1" lang="en">
                <a:solidFill>
                  <a:srgbClr val="FF0000"/>
                </a:solidFill>
                <a:latin typeface="Inconsolata"/>
                <a:ea typeface="Inconsolata"/>
                <a:cs typeface="Inconsolata"/>
                <a:sym typeface="Inconsolata"/>
              </a:rPr>
              <a:t>answer = compute(num1, num2)</a:t>
            </a:r>
            <a:endParaRPr b="1">
              <a:solidFill>
                <a:srgbClr val="FF0000"/>
              </a:solidFill>
              <a:latin typeface="Inconsolata"/>
              <a:ea typeface="Inconsolata"/>
              <a:cs typeface="Inconsolata"/>
              <a:sym typeface="Inconsolata"/>
            </a:endParaRPr>
          </a:p>
          <a:p>
            <a:pPr indent="0" lvl="0" marL="457200" rtl="0" algn="l">
              <a:spcBef>
                <a:spcPts val="1000"/>
              </a:spcBef>
              <a:spcAft>
                <a:spcPts val="1000"/>
              </a:spcAft>
              <a:buNone/>
            </a:pPr>
            <a:r>
              <a:rPr b="1" lang="en">
                <a:solidFill>
                  <a:srgbClr val="FF0000"/>
                </a:solidFill>
                <a:latin typeface="Inconsolata"/>
                <a:ea typeface="Inconsolata"/>
                <a:cs typeface="Inconsolata"/>
                <a:sym typeface="Inconsolata"/>
              </a:rPr>
              <a:t>print(f"</a:t>
            </a:r>
            <a:r>
              <a:rPr b="1" lang="en">
                <a:solidFill>
                  <a:srgbClr val="2C768B"/>
                </a:solidFill>
                <a:latin typeface="Inconsolata"/>
                <a:ea typeface="Inconsolata"/>
                <a:cs typeface="Inconsolata"/>
                <a:sym typeface="Inconsolata"/>
              </a:rPr>
              <a:t>{num1}</a:t>
            </a:r>
            <a:r>
              <a:rPr b="1" lang="en">
                <a:solidFill>
                  <a:srgbClr val="FF0000"/>
                </a:solidFill>
                <a:latin typeface="Inconsolata"/>
                <a:ea typeface="Inconsolata"/>
                <a:cs typeface="Inconsolata"/>
                <a:sym typeface="Inconsolata"/>
              </a:rPr>
              <a:t> / </a:t>
            </a:r>
            <a:r>
              <a:rPr b="1" lang="en">
                <a:solidFill>
                  <a:srgbClr val="2C768B"/>
                </a:solidFill>
                <a:latin typeface="Inconsolata"/>
                <a:ea typeface="Inconsolata"/>
                <a:cs typeface="Inconsolata"/>
                <a:sym typeface="Inconsolata"/>
              </a:rPr>
              <a:t>{num2}</a:t>
            </a:r>
            <a:r>
              <a:rPr b="1" lang="en">
                <a:solidFill>
                  <a:srgbClr val="FF0000"/>
                </a:solidFill>
                <a:latin typeface="Inconsolata"/>
                <a:ea typeface="Inconsolata"/>
                <a:cs typeface="Inconsolata"/>
                <a:sym typeface="Inconsolata"/>
              </a:rPr>
              <a:t> = </a:t>
            </a:r>
            <a:r>
              <a:rPr b="1" lang="en">
                <a:solidFill>
                  <a:srgbClr val="2C768B"/>
                </a:solidFill>
                <a:latin typeface="Inconsolata"/>
                <a:ea typeface="Inconsolata"/>
                <a:cs typeface="Inconsolata"/>
                <a:sym typeface="Inconsolata"/>
              </a:rPr>
              <a:t>{answer}</a:t>
            </a:r>
            <a:r>
              <a:rPr b="1" lang="en">
                <a:solidFill>
                  <a:srgbClr val="FF0000"/>
                </a:solidFill>
                <a:latin typeface="Inconsolata"/>
                <a:ea typeface="Inconsolata"/>
                <a:cs typeface="Inconsolata"/>
                <a:sym typeface="Inconsolata"/>
              </a:rPr>
              <a:t>")</a:t>
            </a:r>
            <a:endParaRPr b="1">
              <a:solidFill>
                <a:srgbClr val="FF0000"/>
              </a:solidFill>
              <a:latin typeface="Inconsolata"/>
              <a:ea typeface="Inconsolata"/>
              <a:cs typeface="Inconsolata"/>
              <a:sym typeface="Inconsolata"/>
            </a:endParaRPr>
          </a:p>
        </p:txBody>
      </p:sp>
      <p:sp>
        <p:nvSpPr>
          <p:cNvPr id="331" name="Google Shape;331;p4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3"/>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The </a:t>
            </a:r>
            <a:r>
              <a:rPr lang="en">
                <a:solidFill>
                  <a:schemeClr val="accent4"/>
                </a:solidFill>
                <a:latin typeface="Inconsolata"/>
                <a:ea typeface="Inconsolata"/>
                <a:cs typeface="Inconsolata"/>
                <a:sym typeface="Inconsolata"/>
              </a:rPr>
              <a:t>try</a:t>
            </a:r>
            <a:r>
              <a:rPr lang="en"/>
              <a:t> Statement Syntax</a:t>
            </a:r>
            <a:endParaRPr b="1">
              <a:latin typeface="Assistant"/>
              <a:ea typeface="Assistant"/>
              <a:cs typeface="Assistant"/>
              <a:sym typeface="Assistant"/>
            </a:endParaRPr>
          </a:p>
        </p:txBody>
      </p:sp>
      <p:sp>
        <p:nvSpPr>
          <p:cNvPr id="337" name="Google Shape;337;p43"/>
          <p:cNvSpPr txBox="1"/>
          <p:nvPr>
            <p:ph idx="1" type="body"/>
          </p:nvPr>
        </p:nvSpPr>
        <p:spPr>
          <a:xfrm>
            <a:off x="311700" y="895400"/>
            <a:ext cx="8520600" cy="40689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100000"/>
              <a:buNone/>
            </a:pPr>
            <a:r>
              <a:rPr lang="en"/>
              <a:t>To handle exceptions we use the </a:t>
            </a:r>
            <a:r>
              <a:rPr b="1" lang="en">
                <a:solidFill>
                  <a:schemeClr val="accent4"/>
                </a:solidFill>
                <a:latin typeface="Inconsolata"/>
                <a:ea typeface="Inconsolata"/>
                <a:cs typeface="Inconsolata"/>
                <a:sym typeface="Inconsolata"/>
              </a:rPr>
              <a:t>try</a:t>
            </a:r>
            <a:r>
              <a:rPr lang="en"/>
              <a:t> statement. The general syntax is:</a:t>
            </a:r>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try:</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a:t>
            </a:r>
            <a:r>
              <a:rPr b="1" lang="en">
                <a:solidFill>
                  <a:schemeClr val="dk2"/>
                </a:solidFill>
                <a:latin typeface="Inconsolata"/>
                <a:ea typeface="Inconsolata"/>
                <a:cs typeface="Inconsolata"/>
                <a:sym typeface="Inconsolata"/>
              </a:rPr>
              <a:t># This is the code block than can have errors</a:t>
            </a:r>
            <a:endParaRPr b="1">
              <a:solidFill>
                <a:schemeClr val="dk2"/>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except &lt;exception_type&gt;:</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dk2"/>
                </a:solidFill>
                <a:latin typeface="Inconsolata"/>
                <a:ea typeface="Inconsolata"/>
                <a:cs typeface="Inconsolata"/>
                <a:sym typeface="Inconsolata"/>
              </a:rPr>
              <a:t>    # Do this to handle an exception of type &lt;exception_type&gt; that occurred.</a:t>
            </a:r>
            <a:endParaRPr b="1">
              <a:solidFill>
                <a:schemeClr val="dk2"/>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dk2"/>
                </a:solidFill>
                <a:latin typeface="Inconsolata"/>
                <a:ea typeface="Inconsolata"/>
                <a:cs typeface="Inconsolata"/>
                <a:sym typeface="Inconsolata"/>
              </a:rPr>
              <a:t>    # This is executed if the try block above throws or raises an exception</a:t>
            </a:r>
            <a:endParaRPr b="1">
              <a:solidFill>
                <a:schemeClr val="dk2"/>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dk2"/>
                </a:solidFill>
                <a:latin typeface="Inconsolata"/>
                <a:ea typeface="Inconsolata"/>
                <a:cs typeface="Inconsolata"/>
                <a:sym typeface="Inconsolata"/>
              </a:rPr>
              <a:t>    # of the same type as exception_type.</a:t>
            </a:r>
            <a:endParaRPr b="1">
              <a:solidFill>
                <a:schemeClr val="dk2"/>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dk2"/>
                </a:solidFill>
                <a:latin typeface="Inconsolata"/>
                <a:ea typeface="Inconsolata"/>
                <a:cs typeface="Inconsolata"/>
                <a:sym typeface="Inconsolata"/>
              </a:rPr>
              <a:t>    # This is also called an exception handler.</a:t>
            </a:r>
            <a:endParaRPr b="1">
              <a:solidFill>
                <a:schemeClr val="dk2"/>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else:</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a:t>
            </a:r>
            <a:r>
              <a:rPr b="1" lang="en">
                <a:solidFill>
                  <a:schemeClr val="dk2"/>
                </a:solidFill>
                <a:latin typeface="Inconsolata"/>
                <a:ea typeface="Inconsolata"/>
                <a:cs typeface="Inconsolata"/>
                <a:sym typeface="Inconsolata"/>
              </a:rPr>
              <a:t># Optionally do this if the try block executes successfully without any </a:t>
            </a:r>
            <a:endParaRPr b="1">
              <a:solidFill>
                <a:schemeClr val="dk2"/>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dk2"/>
                </a:solidFill>
                <a:latin typeface="Inconsolata"/>
                <a:ea typeface="Inconsolata"/>
                <a:cs typeface="Inconsolata"/>
                <a:sym typeface="Inconsolata"/>
              </a:rPr>
              <a:t>    # exceptions.</a:t>
            </a:r>
            <a:endParaRPr b="1">
              <a:solidFill>
                <a:schemeClr val="dk2"/>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finally:</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None/>
            </a:pPr>
            <a:r>
              <a:rPr b="1" lang="en">
                <a:solidFill>
                  <a:schemeClr val="accent4"/>
                </a:solidFill>
                <a:latin typeface="Inconsolata"/>
                <a:ea typeface="Inconsolata"/>
                <a:cs typeface="Inconsolata"/>
                <a:sym typeface="Inconsolata"/>
              </a:rPr>
              <a:t>    </a:t>
            </a:r>
            <a:r>
              <a:rPr b="1" lang="en">
                <a:solidFill>
                  <a:schemeClr val="dk2"/>
                </a:solidFill>
                <a:latin typeface="Inconsolata"/>
                <a:ea typeface="Inconsolata"/>
                <a:cs typeface="Inconsolata"/>
                <a:sym typeface="Inconsolata"/>
              </a:rPr>
              <a:t># This block is always executed regardless of whether the try</a:t>
            </a:r>
            <a:endParaRPr b="1">
              <a:solidFill>
                <a:schemeClr val="dk2"/>
              </a:solidFill>
              <a:latin typeface="Inconsolata"/>
              <a:ea typeface="Inconsolata"/>
              <a:cs typeface="Inconsolata"/>
              <a:sym typeface="Inconsolata"/>
            </a:endParaRPr>
          </a:p>
          <a:p>
            <a:pPr indent="0" lvl="0" marL="457200" rtl="0" algn="l">
              <a:spcBef>
                <a:spcPts val="300"/>
              </a:spcBef>
              <a:spcAft>
                <a:spcPts val="300"/>
              </a:spcAft>
              <a:buNone/>
            </a:pPr>
            <a:r>
              <a:rPr b="1" lang="en">
                <a:solidFill>
                  <a:schemeClr val="dk2"/>
                </a:solidFill>
                <a:latin typeface="Inconsolata"/>
                <a:ea typeface="Inconsolata"/>
                <a:cs typeface="Inconsolata"/>
                <a:sym typeface="Inconsolata"/>
              </a:rPr>
              <a:t>    # block ran successfully or raised exceptions (also optional).</a:t>
            </a:r>
            <a:endParaRPr b="1">
              <a:solidFill>
                <a:schemeClr val="dk2"/>
              </a:solidFill>
              <a:latin typeface="Inconsolata"/>
              <a:ea typeface="Inconsolata"/>
              <a:cs typeface="Inconsolata"/>
              <a:sym typeface="Inconsolata"/>
            </a:endParaRPr>
          </a:p>
        </p:txBody>
      </p:sp>
      <p:sp>
        <p:nvSpPr>
          <p:cNvPr id="338" name="Google Shape;338;p4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4"/>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Handling</a:t>
            </a:r>
            <a:r>
              <a:rPr lang="en"/>
              <a:t> an Exception</a:t>
            </a:r>
            <a:endParaRPr b="1">
              <a:latin typeface="Assistant"/>
              <a:ea typeface="Assistant"/>
              <a:cs typeface="Assistant"/>
              <a:sym typeface="Assistant"/>
            </a:endParaRPr>
          </a:p>
        </p:txBody>
      </p:sp>
      <p:sp>
        <p:nvSpPr>
          <p:cNvPr id="344" name="Google Shape;344;p44"/>
          <p:cNvSpPr txBox="1"/>
          <p:nvPr>
            <p:ph idx="1" type="body"/>
          </p:nvPr>
        </p:nvSpPr>
        <p:spPr>
          <a:xfrm>
            <a:off x="311700" y="895400"/>
            <a:ext cx="8520600" cy="4074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To tell Python we want to handle the </a:t>
            </a:r>
            <a:r>
              <a:rPr b="1" lang="en">
                <a:solidFill>
                  <a:schemeClr val="accent4"/>
                </a:solidFill>
                <a:latin typeface="Inconsolata"/>
                <a:ea typeface="Inconsolata"/>
                <a:cs typeface="Inconsolata"/>
                <a:sym typeface="Inconsolata"/>
              </a:rPr>
              <a:t>ValueError</a:t>
            </a:r>
            <a:r>
              <a:rPr lang="en"/>
              <a:t> exception, we use the </a:t>
            </a:r>
            <a:r>
              <a:rPr b="1" lang="en">
                <a:solidFill>
                  <a:schemeClr val="accent4"/>
                </a:solidFill>
                <a:latin typeface="Inconsolata"/>
                <a:ea typeface="Inconsolata"/>
                <a:cs typeface="Inconsolata"/>
                <a:sym typeface="Inconsolata"/>
              </a:rPr>
              <a:t>try</a:t>
            </a:r>
            <a:r>
              <a:rPr lang="en"/>
              <a:t> statement.</a:t>
            </a:r>
            <a:endParaRPr/>
          </a:p>
          <a:p>
            <a:pPr indent="0" lvl="0" marL="457200" rtl="0" algn="l">
              <a:spcBef>
                <a:spcPts val="300"/>
              </a:spcBef>
              <a:spcAft>
                <a:spcPts val="0"/>
              </a:spcAft>
              <a:buNone/>
            </a:pPr>
            <a:r>
              <a:rPr b="1" lang="en">
                <a:solidFill>
                  <a:srgbClr val="999999"/>
                </a:solidFill>
                <a:latin typeface="Inconsolata"/>
                <a:ea typeface="Inconsolata"/>
                <a:cs typeface="Inconsolata"/>
                <a:sym typeface="Inconsolata"/>
              </a:rPr>
              <a:t># Function compute() snipped to save space.</a:t>
            </a:r>
            <a:endParaRPr b="1">
              <a:solidFill>
                <a:srgbClr val="999999"/>
              </a:solidFill>
              <a:latin typeface="Inconsolata"/>
              <a:ea typeface="Inconsolata"/>
              <a:cs typeface="Inconsolata"/>
              <a:sym typeface="Inconsolata"/>
            </a:endParaRPr>
          </a:p>
          <a:p>
            <a:pPr indent="0" lvl="0" marL="457200" rtl="0" algn="l">
              <a:spcBef>
                <a:spcPts val="300"/>
              </a:spcBef>
              <a:spcAft>
                <a:spcPts val="0"/>
              </a:spcAft>
              <a:buClr>
                <a:schemeClr val="dk1"/>
              </a:buClr>
              <a:buSzPts val="1100"/>
              <a:buFont typeface="Arial"/>
              <a:buNone/>
            </a:pPr>
            <a:r>
              <a:rPr b="1" lang="en">
                <a:solidFill>
                  <a:schemeClr val="accent4"/>
                </a:solidFill>
                <a:highlight>
                  <a:srgbClr val="FFFF00"/>
                </a:highlight>
                <a:latin typeface="Inconsolata"/>
                <a:ea typeface="Inconsolata"/>
                <a:cs typeface="Inconsolata"/>
                <a:sym typeface="Inconsolata"/>
              </a:rPr>
              <a:t>try:					</a:t>
            </a:r>
            <a:r>
              <a:rPr b="1" lang="en">
                <a:solidFill>
                  <a:srgbClr val="999999"/>
                </a:solidFill>
                <a:latin typeface="Inconsolata"/>
                <a:ea typeface="Inconsolata"/>
                <a:cs typeface="Inconsolata"/>
                <a:sym typeface="Inconsolata"/>
              </a:rPr>
              <a:t># NOTICE THE INDENTING!</a:t>
            </a:r>
            <a:endParaRPr b="1">
              <a:solidFill>
                <a:srgbClr val="999999"/>
              </a:solidFill>
              <a:latin typeface="Inconsolata"/>
              <a:ea typeface="Inconsolata"/>
              <a:cs typeface="Inconsolata"/>
              <a:sym typeface="Inconsolata"/>
            </a:endParaRPr>
          </a:p>
          <a:p>
            <a:pPr indent="0" lvl="0" marL="457200" rtl="0" algn="l">
              <a:spcBef>
                <a:spcPts val="300"/>
              </a:spcBef>
              <a:spcAft>
                <a:spcPts val="0"/>
              </a:spcAft>
              <a:buNone/>
            </a:pPr>
            <a:r>
              <a:rPr b="1" lang="en">
                <a:solidFill>
                  <a:schemeClr val="accent4"/>
                </a:solidFill>
                <a:latin typeface="Inconsolata"/>
                <a:ea typeface="Inconsolata"/>
                <a:cs typeface="Inconsolata"/>
                <a:sym typeface="Inconsolata"/>
              </a:rPr>
              <a:t>    user_input_1 = input("Enter a number: ")</a:t>
            </a:r>
            <a:endParaRPr b="1">
              <a:solidFill>
                <a:schemeClr val="accent4"/>
              </a:solidFill>
              <a:latin typeface="Inconsolata"/>
              <a:ea typeface="Inconsolata"/>
              <a:cs typeface="Inconsolata"/>
              <a:sym typeface="Inconsolata"/>
            </a:endParaRPr>
          </a:p>
          <a:p>
            <a:pPr indent="457200" lvl="0" marL="457200" rtl="0" algn="l">
              <a:spcBef>
                <a:spcPts val="300"/>
              </a:spcBef>
              <a:spcAft>
                <a:spcPts val="0"/>
              </a:spcAft>
              <a:buNone/>
            </a:pPr>
            <a:r>
              <a:rPr b="1" lang="en">
                <a:solidFill>
                  <a:schemeClr val="accent4"/>
                </a:solidFill>
                <a:latin typeface="Inconsolata"/>
                <a:ea typeface="Inconsolata"/>
                <a:cs typeface="Inconsolata"/>
                <a:sym typeface="Inconsolata"/>
              </a:rPr>
              <a:t>user_input_2 = input("Enter another number: ")</a:t>
            </a:r>
            <a:endParaRPr b="1">
              <a:solidFill>
                <a:schemeClr val="accent4"/>
              </a:solidFill>
              <a:latin typeface="Inconsolata"/>
              <a:ea typeface="Inconsolata"/>
              <a:cs typeface="Inconsolata"/>
              <a:sym typeface="Inconsolata"/>
            </a:endParaRPr>
          </a:p>
          <a:p>
            <a:pPr indent="457200" lvl="0" marL="457200" rtl="0" algn="l">
              <a:spcBef>
                <a:spcPts val="300"/>
              </a:spcBef>
              <a:spcAft>
                <a:spcPts val="0"/>
              </a:spcAft>
              <a:buClr>
                <a:schemeClr val="dk1"/>
              </a:buClr>
              <a:buSzPts val="1100"/>
              <a:buFont typeface="Arial"/>
              <a:buNone/>
            </a:pPr>
            <a:r>
              <a:rPr b="1" lang="en">
                <a:solidFill>
                  <a:schemeClr val="accent4"/>
                </a:solidFill>
                <a:latin typeface="Inconsolata"/>
                <a:ea typeface="Inconsolata"/>
                <a:cs typeface="Inconsolata"/>
                <a:sym typeface="Inconsolata"/>
              </a:rPr>
              <a:t>num1 = int(user_input_1)</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ts val="1100"/>
              <a:buFont typeface="Arial"/>
              <a:buNone/>
            </a:pPr>
            <a:r>
              <a:rPr b="1" lang="en">
                <a:solidFill>
                  <a:schemeClr val="accent4"/>
                </a:solidFill>
                <a:latin typeface="Inconsolata"/>
                <a:ea typeface="Inconsolata"/>
                <a:cs typeface="Inconsolata"/>
                <a:sym typeface="Inconsolata"/>
              </a:rPr>
              <a:t>    num2 = int(user_input_2)</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None/>
            </a:pPr>
            <a:r>
              <a:rPr b="1" lang="en">
                <a:solidFill>
                  <a:schemeClr val="accent4"/>
                </a:solidFill>
                <a:latin typeface="Inconsolata"/>
                <a:ea typeface="Inconsolata"/>
                <a:cs typeface="Inconsolata"/>
                <a:sym typeface="Inconsolata"/>
              </a:rPr>
              <a:t>    answer = compute(num1, num2)</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ts val="1100"/>
              <a:buFont typeface="Arial"/>
              <a:buNone/>
            </a:pPr>
            <a:r>
              <a:rPr b="1" lang="en">
                <a:solidFill>
                  <a:schemeClr val="accent4"/>
                </a:solidFill>
                <a:latin typeface="Inconsolata"/>
                <a:ea typeface="Inconsolata"/>
                <a:cs typeface="Inconsolata"/>
                <a:sym typeface="Inconsolata"/>
              </a:rPr>
              <a:t>    print(f"</a:t>
            </a:r>
            <a:r>
              <a:rPr b="1" lang="en">
                <a:solidFill>
                  <a:srgbClr val="2C768B"/>
                </a:solidFill>
                <a:latin typeface="Inconsolata"/>
                <a:ea typeface="Inconsolata"/>
                <a:cs typeface="Inconsolata"/>
                <a:sym typeface="Inconsolata"/>
              </a:rPr>
              <a:t>{num1}</a:t>
            </a:r>
            <a:r>
              <a:rPr b="1" lang="en">
                <a:solidFill>
                  <a:schemeClr val="accent4"/>
                </a:solidFill>
                <a:latin typeface="Inconsolata"/>
                <a:ea typeface="Inconsolata"/>
                <a:cs typeface="Inconsolata"/>
                <a:sym typeface="Inconsolata"/>
              </a:rPr>
              <a:t> / </a:t>
            </a:r>
            <a:r>
              <a:rPr b="1" lang="en">
                <a:solidFill>
                  <a:srgbClr val="2C768B"/>
                </a:solidFill>
                <a:latin typeface="Inconsolata"/>
                <a:ea typeface="Inconsolata"/>
                <a:cs typeface="Inconsolata"/>
                <a:sym typeface="Inconsolata"/>
              </a:rPr>
              <a:t>{num2}</a:t>
            </a:r>
            <a:r>
              <a:rPr b="1" lang="en">
                <a:solidFill>
                  <a:schemeClr val="accent4"/>
                </a:solidFill>
                <a:latin typeface="Inconsolata"/>
                <a:ea typeface="Inconsolata"/>
                <a:cs typeface="Inconsolata"/>
                <a:sym typeface="Inconsolata"/>
              </a:rPr>
              <a:t> = </a:t>
            </a:r>
            <a:r>
              <a:rPr b="1" lang="en">
                <a:solidFill>
                  <a:srgbClr val="2C768B"/>
                </a:solidFill>
                <a:latin typeface="Inconsolata"/>
                <a:ea typeface="Inconsolata"/>
                <a:cs typeface="Inconsolata"/>
                <a:sym typeface="Inconsolata"/>
              </a:rPr>
              <a:t>{answer}</a:t>
            </a:r>
            <a:r>
              <a:rPr b="1" lang="en">
                <a:solidFill>
                  <a:schemeClr val="accent4"/>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ts val="1100"/>
              <a:buFont typeface="Arial"/>
              <a:buNone/>
            </a:pPr>
            <a:r>
              <a:rPr b="1" lang="en">
                <a:solidFill>
                  <a:schemeClr val="accent4"/>
                </a:solidFill>
                <a:highlight>
                  <a:srgbClr val="FFFF00"/>
                </a:highlight>
                <a:latin typeface="Inconsolata"/>
                <a:ea typeface="Inconsolata"/>
                <a:cs typeface="Inconsolata"/>
                <a:sym typeface="Inconsolata"/>
              </a:rPr>
              <a:t>except ValueError:</a:t>
            </a:r>
            <a:endParaRPr b="1">
              <a:solidFill>
                <a:schemeClr val="accent4"/>
              </a:solidFill>
              <a:highlight>
                <a:srgbClr val="FFFF00"/>
              </a:highlight>
              <a:latin typeface="Inconsolata"/>
              <a:ea typeface="Inconsolata"/>
              <a:cs typeface="Inconsolata"/>
              <a:sym typeface="Inconsolata"/>
            </a:endParaRPr>
          </a:p>
          <a:p>
            <a:pPr indent="0" lvl="0" marL="457200" rtl="0" algn="l">
              <a:spcBef>
                <a:spcPts val="300"/>
              </a:spcBef>
              <a:spcAft>
                <a:spcPts val="300"/>
              </a:spcAft>
              <a:buNone/>
            </a:pPr>
            <a:r>
              <a:rPr b="1" lang="en">
                <a:solidFill>
                  <a:schemeClr val="accent4"/>
                </a:solidFill>
                <a:latin typeface="Inconsolata"/>
                <a:ea typeface="Inconsolata"/>
                <a:cs typeface="Inconsolata"/>
                <a:sym typeface="Inconsolata"/>
              </a:rPr>
              <a:t>    </a:t>
            </a:r>
            <a:r>
              <a:rPr b="1" lang="en">
                <a:solidFill>
                  <a:schemeClr val="accent4"/>
                </a:solidFill>
                <a:highlight>
                  <a:srgbClr val="FFFF00"/>
                </a:highlight>
                <a:latin typeface="Inconsolata"/>
                <a:ea typeface="Inconsolata"/>
                <a:cs typeface="Inconsolata"/>
                <a:sym typeface="Inconsolata"/>
              </a:rPr>
              <a:t>print("Could not convert your input to proper numbers.")</a:t>
            </a:r>
            <a:endParaRPr b="1">
              <a:solidFill>
                <a:schemeClr val="accent4"/>
              </a:solidFill>
              <a:highlight>
                <a:srgbClr val="FFFF00"/>
              </a:highlight>
              <a:latin typeface="Inconsolata"/>
              <a:ea typeface="Inconsolata"/>
              <a:cs typeface="Inconsolata"/>
              <a:sym typeface="Inconsolata"/>
            </a:endParaRPr>
          </a:p>
        </p:txBody>
      </p:sp>
      <p:sp>
        <p:nvSpPr>
          <p:cNvPr id="345" name="Google Shape;345;p4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5"/>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Handling an Exception</a:t>
            </a:r>
            <a:endParaRPr b="1">
              <a:latin typeface="Assistant"/>
              <a:ea typeface="Assistant"/>
              <a:cs typeface="Assistant"/>
              <a:sym typeface="Assistant"/>
            </a:endParaRPr>
          </a:p>
        </p:txBody>
      </p:sp>
      <p:sp>
        <p:nvSpPr>
          <p:cNvPr id="351" name="Google Shape;351;p45"/>
          <p:cNvSpPr txBox="1"/>
          <p:nvPr>
            <p:ph idx="1" type="body"/>
          </p:nvPr>
        </p:nvSpPr>
        <p:spPr>
          <a:xfrm>
            <a:off x="311700" y="895400"/>
            <a:ext cx="8520600" cy="40839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SzPts val="1800"/>
              <a:buNone/>
            </a:pPr>
            <a:r>
              <a:rPr lang="en"/>
              <a:t>Let’s handle the </a:t>
            </a:r>
            <a:r>
              <a:rPr b="1" lang="en">
                <a:solidFill>
                  <a:schemeClr val="accent4"/>
                </a:solidFill>
                <a:latin typeface="Inconsolata"/>
                <a:ea typeface="Inconsolata"/>
                <a:cs typeface="Inconsolata"/>
                <a:sym typeface="Inconsolata"/>
              </a:rPr>
              <a:t>ZeroDivisionError</a:t>
            </a:r>
            <a:r>
              <a:rPr lang="en"/>
              <a:t> exception, we add another </a:t>
            </a:r>
            <a:r>
              <a:rPr b="1" lang="en">
                <a:solidFill>
                  <a:schemeClr val="accent4"/>
                </a:solidFill>
                <a:latin typeface="Inconsolata"/>
                <a:ea typeface="Inconsolata"/>
                <a:cs typeface="Inconsolata"/>
                <a:sym typeface="Inconsolata"/>
              </a:rPr>
              <a:t>except</a:t>
            </a:r>
            <a:r>
              <a:rPr lang="en"/>
              <a:t> block:</a:t>
            </a:r>
            <a:endParaRPr/>
          </a:p>
          <a:p>
            <a:pPr indent="0" lvl="0" marL="457200" rtl="0" algn="l">
              <a:lnSpc>
                <a:spcPct val="100000"/>
              </a:lnSpc>
              <a:spcBef>
                <a:spcPts val="300"/>
              </a:spcBef>
              <a:spcAft>
                <a:spcPts val="0"/>
              </a:spcAft>
              <a:buNone/>
            </a:pPr>
            <a:r>
              <a:rPr b="1" lang="en">
                <a:solidFill>
                  <a:srgbClr val="999999"/>
                </a:solidFill>
                <a:latin typeface="Inconsolata"/>
                <a:ea typeface="Inconsolata"/>
                <a:cs typeface="Inconsolata"/>
                <a:sym typeface="Inconsolata"/>
              </a:rPr>
              <a:t># Function compute() snipped to save space.</a:t>
            </a:r>
            <a:endParaRPr b="1">
              <a:solidFill>
                <a:srgbClr val="999999"/>
              </a:solidFill>
              <a:latin typeface="Inconsolata"/>
              <a:ea typeface="Inconsolata"/>
              <a:cs typeface="Inconsolata"/>
              <a:sym typeface="Inconsolata"/>
            </a:endParaRPr>
          </a:p>
          <a:p>
            <a:pPr indent="0" lvl="0" marL="457200" rtl="0" algn="l">
              <a:lnSpc>
                <a:spcPct val="100000"/>
              </a:lnSpc>
              <a:spcBef>
                <a:spcPts val="300"/>
              </a:spcBef>
              <a:spcAft>
                <a:spcPts val="0"/>
              </a:spcAft>
              <a:buClr>
                <a:schemeClr val="dk1"/>
              </a:buClr>
              <a:buSzPts val="1100"/>
              <a:buFont typeface="Arial"/>
              <a:buNone/>
            </a:pPr>
            <a:r>
              <a:rPr b="1" lang="en">
                <a:solidFill>
                  <a:schemeClr val="accent4"/>
                </a:solidFill>
                <a:latin typeface="Inconsolata"/>
                <a:ea typeface="Inconsolata"/>
                <a:cs typeface="Inconsolata"/>
                <a:sym typeface="Inconsolata"/>
              </a:rPr>
              <a:t>try:</a:t>
            </a:r>
            <a:endParaRPr b="1">
              <a:solidFill>
                <a:schemeClr val="accent4"/>
              </a:solidFill>
              <a:latin typeface="Inconsolata"/>
              <a:ea typeface="Inconsolata"/>
              <a:cs typeface="Inconsolata"/>
              <a:sym typeface="Inconsolata"/>
            </a:endParaRPr>
          </a:p>
          <a:p>
            <a:pPr indent="0" lvl="0" marL="457200" rtl="0" algn="l">
              <a:lnSpc>
                <a:spcPct val="100000"/>
              </a:lnSpc>
              <a:spcBef>
                <a:spcPts val="300"/>
              </a:spcBef>
              <a:spcAft>
                <a:spcPts val="0"/>
              </a:spcAft>
              <a:buNone/>
            </a:pPr>
            <a:r>
              <a:rPr b="1" lang="en">
                <a:solidFill>
                  <a:schemeClr val="accent4"/>
                </a:solidFill>
                <a:latin typeface="Inconsolata"/>
                <a:ea typeface="Inconsolata"/>
                <a:cs typeface="Inconsolata"/>
                <a:sym typeface="Inconsolata"/>
              </a:rPr>
              <a:t>    user_input_1 = input("Enter a number: ")</a:t>
            </a:r>
            <a:endParaRPr b="1">
              <a:solidFill>
                <a:schemeClr val="accent4"/>
              </a:solidFill>
              <a:latin typeface="Inconsolata"/>
              <a:ea typeface="Inconsolata"/>
              <a:cs typeface="Inconsolata"/>
              <a:sym typeface="Inconsolata"/>
            </a:endParaRPr>
          </a:p>
          <a:p>
            <a:pPr indent="457200" lvl="0" marL="457200" rtl="0" algn="l">
              <a:lnSpc>
                <a:spcPct val="100000"/>
              </a:lnSpc>
              <a:spcBef>
                <a:spcPts val="300"/>
              </a:spcBef>
              <a:spcAft>
                <a:spcPts val="0"/>
              </a:spcAft>
              <a:buNone/>
            </a:pPr>
            <a:r>
              <a:rPr b="1" lang="en">
                <a:solidFill>
                  <a:schemeClr val="accent4"/>
                </a:solidFill>
                <a:latin typeface="Inconsolata"/>
                <a:ea typeface="Inconsolata"/>
                <a:cs typeface="Inconsolata"/>
                <a:sym typeface="Inconsolata"/>
              </a:rPr>
              <a:t>user_input_2 = input("Enter another number: ")</a:t>
            </a:r>
            <a:endParaRPr b="1">
              <a:solidFill>
                <a:schemeClr val="accent4"/>
              </a:solidFill>
              <a:latin typeface="Inconsolata"/>
              <a:ea typeface="Inconsolata"/>
              <a:cs typeface="Inconsolata"/>
              <a:sym typeface="Inconsolata"/>
            </a:endParaRPr>
          </a:p>
          <a:p>
            <a:pPr indent="0" lvl="0" marL="457200" rtl="0" algn="l">
              <a:lnSpc>
                <a:spcPct val="100000"/>
              </a:lnSpc>
              <a:spcBef>
                <a:spcPts val="300"/>
              </a:spcBef>
              <a:spcAft>
                <a:spcPts val="0"/>
              </a:spcAft>
              <a:buClr>
                <a:schemeClr val="dk1"/>
              </a:buClr>
              <a:buSzPts val="1100"/>
              <a:buFont typeface="Arial"/>
              <a:buNone/>
            </a:pPr>
            <a:r>
              <a:rPr b="1" lang="en">
                <a:solidFill>
                  <a:schemeClr val="accent4"/>
                </a:solidFill>
                <a:latin typeface="Inconsolata"/>
                <a:ea typeface="Inconsolata"/>
                <a:cs typeface="Inconsolata"/>
                <a:sym typeface="Inconsolata"/>
              </a:rPr>
              <a:t>    num1 = int(user_input_1)</a:t>
            </a:r>
            <a:endParaRPr b="1">
              <a:solidFill>
                <a:schemeClr val="accent4"/>
              </a:solidFill>
              <a:latin typeface="Inconsolata"/>
              <a:ea typeface="Inconsolata"/>
              <a:cs typeface="Inconsolata"/>
              <a:sym typeface="Inconsolata"/>
            </a:endParaRPr>
          </a:p>
          <a:p>
            <a:pPr indent="0" lvl="0" marL="457200" rtl="0" algn="l">
              <a:lnSpc>
                <a:spcPct val="100000"/>
              </a:lnSpc>
              <a:spcBef>
                <a:spcPts val="300"/>
              </a:spcBef>
              <a:spcAft>
                <a:spcPts val="0"/>
              </a:spcAft>
              <a:buClr>
                <a:schemeClr val="dk1"/>
              </a:buClr>
              <a:buSzPts val="1100"/>
              <a:buFont typeface="Arial"/>
              <a:buNone/>
            </a:pPr>
            <a:r>
              <a:rPr b="1" lang="en">
                <a:solidFill>
                  <a:schemeClr val="accent4"/>
                </a:solidFill>
                <a:latin typeface="Inconsolata"/>
                <a:ea typeface="Inconsolata"/>
                <a:cs typeface="Inconsolata"/>
                <a:sym typeface="Inconsolata"/>
              </a:rPr>
              <a:t>    num2 = int(user_input_2)</a:t>
            </a:r>
            <a:endParaRPr b="1">
              <a:solidFill>
                <a:schemeClr val="accent4"/>
              </a:solidFill>
              <a:latin typeface="Inconsolata"/>
              <a:ea typeface="Inconsolata"/>
              <a:cs typeface="Inconsolata"/>
              <a:sym typeface="Inconsolata"/>
            </a:endParaRPr>
          </a:p>
          <a:p>
            <a:pPr indent="0" lvl="0" marL="457200" rtl="0" algn="l">
              <a:lnSpc>
                <a:spcPct val="100000"/>
              </a:lnSpc>
              <a:spcBef>
                <a:spcPts val="300"/>
              </a:spcBef>
              <a:spcAft>
                <a:spcPts val="0"/>
              </a:spcAft>
              <a:buClr>
                <a:schemeClr val="dk1"/>
              </a:buClr>
              <a:buSzPts val="1100"/>
              <a:buFont typeface="Arial"/>
              <a:buNone/>
            </a:pPr>
            <a:r>
              <a:rPr b="1" lang="en">
                <a:solidFill>
                  <a:schemeClr val="accent4"/>
                </a:solidFill>
                <a:latin typeface="Inconsolata"/>
                <a:ea typeface="Inconsolata"/>
                <a:cs typeface="Inconsolata"/>
                <a:sym typeface="Inconsolata"/>
              </a:rPr>
              <a:t>    answer = compute(num1, num2)</a:t>
            </a:r>
            <a:endParaRPr b="1">
              <a:solidFill>
                <a:schemeClr val="accent4"/>
              </a:solidFill>
              <a:latin typeface="Inconsolata"/>
              <a:ea typeface="Inconsolata"/>
              <a:cs typeface="Inconsolata"/>
              <a:sym typeface="Inconsolata"/>
            </a:endParaRPr>
          </a:p>
          <a:p>
            <a:pPr indent="0" lvl="0" marL="457200" rtl="0" algn="l">
              <a:lnSpc>
                <a:spcPct val="100000"/>
              </a:lnSpc>
              <a:spcBef>
                <a:spcPts val="300"/>
              </a:spcBef>
              <a:spcAft>
                <a:spcPts val="0"/>
              </a:spcAft>
              <a:buClr>
                <a:schemeClr val="dk1"/>
              </a:buClr>
              <a:buSzPts val="1100"/>
              <a:buFont typeface="Arial"/>
              <a:buNone/>
            </a:pPr>
            <a:r>
              <a:rPr b="1" lang="en">
                <a:solidFill>
                  <a:schemeClr val="accent4"/>
                </a:solidFill>
                <a:latin typeface="Inconsolata"/>
                <a:ea typeface="Inconsolata"/>
                <a:cs typeface="Inconsolata"/>
                <a:sym typeface="Inconsolata"/>
              </a:rPr>
              <a:t>    print(f"</a:t>
            </a:r>
            <a:r>
              <a:rPr b="1" lang="en">
                <a:solidFill>
                  <a:srgbClr val="2C768B"/>
                </a:solidFill>
                <a:latin typeface="Inconsolata"/>
                <a:ea typeface="Inconsolata"/>
                <a:cs typeface="Inconsolata"/>
                <a:sym typeface="Inconsolata"/>
              </a:rPr>
              <a:t>{num1}</a:t>
            </a:r>
            <a:r>
              <a:rPr b="1" lang="en">
                <a:solidFill>
                  <a:schemeClr val="accent4"/>
                </a:solidFill>
                <a:latin typeface="Inconsolata"/>
                <a:ea typeface="Inconsolata"/>
                <a:cs typeface="Inconsolata"/>
                <a:sym typeface="Inconsolata"/>
              </a:rPr>
              <a:t> / </a:t>
            </a:r>
            <a:r>
              <a:rPr b="1" lang="en">
                <a:solidFill>
                  <a:srgbClr val="2C768B"/>
                </a:solidFill>
                <a:latin typeface="Inconsolata"/>
                <a:ea typeface="Inconsolata"/>
                <a:cs typeface="Inconsolata"/>
                <a:sym typeface="Inconsolata"/>
              </a:rPr>
              <a:t>{num2}</a:t>
            </a:r>
            <a:r>
              <a:rPr b="1" lang="en">
                <a:solidFill>
                  <a:schemeClr val="accent4"/>
                </a:solidFill>
                <a:latin typeface="Inconsolata"/>
                <a:ea typeface="Inconsolata"/>
                <a:cs typeface="Inconsolata"/>
                <a:sym typeface="Inconsolata"/>
              </a:rPr>
              <a:t> = </a:t>
            </a:r>
            <a:r>
              <a:rPr b="1" lang="en">
                <a:solidFill>
                  <a:srgbClr val="2C768B"/>
                </a:solidFill>
                <a:latin typeface="Inconsolata"/>
                <a:ea typeface="Inconsolata"/>
                <a:cs typeface="Inconsolata"/>
                <a:sym typeface="Inconsolata"/>
              </a:rPr>
              <a:t>{answer}</a:t>
            </a:r>
            <a:r>
              <a:rPr b="1" lang="en">
                <a:solidFill>
                  <a:schemeClr val="accent4"/>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457200" rtl="0" algn="l">
              <a:lnSpc>
                <a:spcPct val="100000"/>
              </a:lnSpc>
              <a:spcBef>
                <a:spcPts val="300"/>
              </a:spcBef>
              <a:spcAft>
                <a:spcPts val="0"/>
              </a:spcAft>
              <a:buClr>
                <a:schemeClr val="dk1"/>
              </a:buClr>
              <a:buSzPts val="1100"/>
              <a:buFont typeface="Arial"/>
              <a:buNone/>
            </a:pPr>
            <a:r>
              <a:rPr b="1" lang="en">
                <a:solidFill>
                  <a:schemeClr val="accent4"/>
                </a:solidFill>
                <a:latin typeface="Inconsolata"/>
                <a:ea typeface="Inconsolata"/>
                <a:cs typeface="Inconsolata"/>
                <a:sym typeface="Inconsolata"/>
              </a:rPr>
              <a:t>except ValueError:</a:t>
            </a:r>
            <a:endParaRPr b="1">
              <a:solidFill>
                <a:schemeClr val="accent4"/>
              </a:solidFill>
              <a:latin typeface="Inconsolata"/>
              <a:ea typeface="Inconsolata"/>
              <a:cs typeface="Inconsolata"/>
              <a:sym typeface="Inconsolata"/>
            </a:endParaRPr>
          </a:p>
          <a:p>
            <a:pPr indent="0" lvl="0" marL="457200" rtl="0" algn="l">
              <a:lnSpc>
                <a:spcPct val="100000"/>
              </a:lnSpc>
              <a:spcBef>
                <a:spcPts val="300"/>
              </a:spcBef>
              <a:spcAft>
                <a:spcPts val="0"/>
              </a:spcAft>
              <a:buClr>
                <a:schemeClr val="dk1"/>
              </a:buClr>
              <a:buSzPts val="1100"/>
              <a:buFont typeface="Arial"/>
              <a:buNone/>
            </a:pPr>
            <a:r>
              <a:rPr b="1" lang="en">
                <a:solidFill>
                  <a:schemeClr val="accent4"/>
                </a:solidFill>
                <a:latin typeface="Inconsolata"/>
                <a:ea typeface="Inconsolata"/>
                <a:cs typeface="Inconsolata"/>
                <a:sym typeface="Inconsolata"/>
              </a:rPr>
              <a:t>    print("Could not convert your input to proper numbers.")</a:t>
            </a:r>
            <a:endParaRPr b="1">
              <a:solidFill>
                <a:schemeClr val="accent4"/>
              </a:solidFill>
              <a:latin typeface="Inconsolata"/>
              <a:ea typeface="Inconsolata"/>
              <a:cs typeface="Inconsolata"/>
              <a:sym typeface="Inconsolata"/>
            </a:endParaRPr>
          </a:p>
          <a:p>
            <a:pPr indent="0" lvl="0" marL="457200" rtl="0" algn="l">
              <a:lnSpc>
                <a:spcPct val="100000"/>
              </a:lnSpc>
              <a:spcBef>
                <a:spcPts val="300"/>
              </a:spcBef>
              <a:spcAft>
                <a:spcPts val="0"/>
              </a:spcAft>
              <a:buClr>
                <a:schemeClr val="dk1"/>
              </a:buClr>
              <a:buSzPts val="1100"/>
              <a:buFont typeface="Arial"/>
              <a:buNone/>
            </a:pPr>
            <a:r>
              <a:rPr b="1" lang="en">
                <a:solidFill>
                  <a:schemeClr val="accent4"/>
                </a:solidFill>
                <a:highlight>
                  <a:srgbClr val="FFFF00"/>
                </a:highlight>
                <a:latin typeface="Inconsolata"/>
                <a:ea typeface="Inconsolata"/>
                <a:cs typeface="Inconsolata"/>
                <a:sym typeface="Inconsolata"/>
              </a:rPr>
              <a:t>except ZeroDivisionError:</a:t>
            </a:r>
            <a:endParaRPr b="1">
              <a:solidFill>
                <a:schemeClr val="accent4"/>
              </a:solidFill>
              <a:highlight>
                <a:srgbClr val="FFFF00"/>
              </a:highlight>
              <a:latin typeface="Inconsolata"/>
              <a:ea typeface="Inconsolata"/>
              <a:cs typeface="Inconsolata"/>
              <a:sym typeface="Inconsolata"/>
            </a:endParaRPr>
          </a:p>
          <a:p>
            <a:pPr indent="0" lvl="0" marL="457200" rtl="0" algn="l">
              <a:lnSpc>
                <a:spcPct val="100000"/>
              </a:lnSpc>
              <a:spcBef>
                <a:spcPts val="300"/>
              </a:spcBef>
              <a:spcAft>
                <a:spcPts val="300"/>
              </a:spcAft>
              <a:buNone/>
            </a:pPr>
            <a:r>
              <a:rPr b="1" lang="en">
                <a:solidFill>
                  <a:schemeClr val="accent4"/>
                </a:solidFill>
                <a:latin typeface="Inconsolata"/>
                <a:ea typeface="Inconsolata"/>
                <a:cs typeface="Inconsolata"/>
                <a:sym typeface="Inconsolata"/>
              </a:rPr>
              <a:t>    </a:t>
            </a:r>
            <a:r>
              <a:rPr b="1" lang="en">
                <a:solidFill>
                  <a:schemeClr val="accent4"/>
                </a:solidFill>
                <a:highlight>
                  <a:srgbClr val="FFFF00"/>
                </a:highlight>
                <a:latin typeface="Inconsolata"/>
                <a:ea typeface="Inconsolata"/>
                <a:cs typeface="Inconsolata"/>
                <a:sym typeface="Inconsolata"/>
              </a:rPr>
              <a:t>print("Cannot divide by zero. Try entering a non-zero number.")</a:t>
            </a:r>
            <a:endParaRPr b="1">
              <a:solidFill>
                <a:schemeClr val="accent4"/>
              </a:solidFill>
              <a:highlight>
                <a:srgbClr val="FFFF00"/>
              </a:highlight>
              <a:latin typeface="Inconsolata"/>
              <a:ea typeface="Inconsolata"/>
              <a:cs typeface="Inconsolata"/>
              <a:sym typeface="Inconsolata"/>
            </a:endParaRPr>
          </a:p>
        </p:txBody>
      </p:sp>
      <p:sp>
        <p:nvSpPr>
          <p:cNvPr id="352" name="Google Shape;352;p4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6"/>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Using</a:t>
            </a:r>
            <a:r>
              <a:rPr lang="en"/>
              <a:t> the </a:t>
            </a:r>
            <a:r>
              <a:rPr lang="en">
                <a:solidFill>
                  <a:schemeClr val="accent4"/>
                </a:solidFill>
                <a:latin typeface="Inconsolata"/>
                <a:ea typeface="Inconsolata"/>
                <a:cs typeface="Inconsolata"/>
                <a:sym typeface="Inconsolata"/>
              </a:rPr>
              <a:t>else</a:t>
            </a:r>
            <a:r>
              <a:rPr lang="en"/>
              <a:t> Block</a:t>
            </a:r>
            <a:endParaRPr b="1">
              <a:latin typeface="Assistant"/>
              <a:ea typeface="Assistant"/>
              <a:cs typeface="Assistant"/>
              <a:sym typeface="Assistant"/>
            </a:endParaRPr>
          </a:p>
        </p:txBody>
      </p:sp>
      <p:sp>
        <p:nvSpPr>
          <p:cNvPr id="358" name="Google Shape;358;p46"/>
          <p:cNvSpPr txBox="1"/>
          <p:nvPr>
            <p:ph idx="1" type="body"/>
          </p:nvPr>
        </p:nvSpPr>
        <p:spPr>
          <a:xfrm>
            <a:off x="311700" y="895400"/>
            <a:ext cx="8520600" cy="4141500"/>
          </a:xfrm>
          <a:prstGeom prst="rect">
            <a:avLst/>
          </a:prstGeom>
          <a:noFill/>
          <a:ln>
            <a:noFill/>
          </a:ln>
        </p:spPr>
        <p:txBody>
          <a:bodyPr anchorCtr="0" anchor="t" bIns="91425" lIns="91425" spcFirstLastPara="1" rIns="91425" wrap="square" tIns="91425">
            <a:normAutofit lnSpcReduction="20000"/>
          </a:bodyPr>
          <a:lstStyle/>
          <a:p>
            <a:pPr indent="0" lvl="0" marL="457200" rtl="0" algn="l">
              <a:spcBef>
                <a:spcPts val="300"/>
              </a:spcBef>
              <a:spcAft>
                <a:spcPts val="0"/>
              </a:spcAft>
              <a:buNone/>
            </a:pPr>
            <a:r>
              <a:rPr b="1" lang="en">
                <a:solidFill>
                  <a:srgbClr val="999999"/>
                </a:solidFill>
                <a:latin typeface="Inconsolata"/>
                <a:ea typeface="Inconsolata"/>
                <a:cs typeface="Inconsolata"/>
                <a:sym typeface="Inconsolata"/>
              </a:rPr>
              <a:t># Function compute() snipped to save space.</a:t>
            </a:r>
            <a:endParaRPr b="1">
              <a:solidFill>
                <a:srgbClr val="999999"/>
              </a:solidFill>
              <a:latin typeface="Inconsolata"/>
              <a:ea typeface="Inconsolata"/>
              <a:cs typeface="Inconsolata"/>
              <a:sym typeface="Inconsolata"/>
            </a:endParaRPr>
          </a:p>
          <a:p>
            <a:pPr indent="0" lvl="0" marL="457200" rtl="0" algn="l">
              <a:spcBef>
                <a:spcPts val="300"/>
              </a:spcBef>
              <a:spcAft>
                <a:spcPts val="0"/>
              </a:spcAft>
              <a:buClr>
                <a:schemeClr val="dk1"/>
              </a:buClr>
              <a:buSzPts val="1100"/>
              <a:buFont typeface="Arial"/>
              <a:buNone/>
            </a:pPr>
            <a:r>
              <a:rPr b="1" lang="en">
                <a:solidFill>
                  <a:schemeClr val="accent4"/>
                </a:solidFill>
                <a:latin typeface="Inconsolata"/>
                <a:ea typeface="Inconsolata"/>
                <a:cs typeface="Inconsolata"/>
                <a:sym typeface="Inconsolata"/>
              </a:rPr>
              <a:t>try:</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ts val="1100"/>
              <a:buFont typeface="Arial"/>
              <a:buNone/>
            </a:pPr>
            <a:r>
              <a:rPr b="1" lang="en">
                <a:solidFill>
                  <a:schemeClr val="accent4"/>
                </a:solidFill>
                <a:latin typeface="Inconsolata"/>
                <a:ea typeface="Inconsolata"/>
                <a:cs typeface="Inconsolata"/>
                <a:sym typeface="Inconsolata"/>
              </a:rPr>
              <a:t>    user_input_1 = input("Enter a number: ")</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ts val="1100"/>
              <a:buFont typeface="Arial"/>
              <a:buNone/>
            </a:pPr>
            <a:r>
              <a:rPr b="1" lang="en">
                <a:solidFill>
                  <a:schemeClr val="accent4"/>
                </a:solidFill>
                <a:latin typeface="Inconsolata"/>
                <a:ea typeface="Inconsolata"/>
                <a:cs typeface="Inconsolata"/>
                <a:sym typeface="Inconsolata"/>
              </a:rPr>
              <a:t>    user_input_2 = input("Enter another number: ")</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ts val="1100"/>
              <a:buFont typeface="Arial"/>
              <a:buNone/>
            </a:pPr>
            <a:r>
              <a:rPr b="1" lang="en">
                <a:solidFill>
                  <a:schemeClr val="accent4"/>
                </a:solidFill>
                <a:latin typeface="Inconsolata"/>
                <a:ea typeface="Inconsolata"/>
                <a:cs typeface="Inconsolata"/>
                <a:sym typeface="Inconsolata"/>
              </a:rPr>
              <a:t>    num1 = int(user_input_1)</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ts val="1100"/>
              <a:buFont typeface="Arial"/>
              <a:buNone/>
            </a:pPr>
            <a:r>
              <a:rPr b="1" lang="en">
                <a:solidFill>
                  <a:schemeClr val="accent4"/>
                </a:solidFill>
                <a:latin typeface="Inconsolata"/>
                <a:ea typeface="Inconsolata"/>
                <a:cs typeface="Inconsolata"/>
                <a:sym typeface="Inconsolata"/>
              </a:rPr>
              <a:t>    num2 = int(user_input_2)</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ts val="1100"/>
              <a:buFont typeface="Arial"/>
              <a:buNone/>
            </a:pPr>
            <a:r>
              <a:rPr b="1" lang="en">
                <a:solidFill>
                  <a:schemeClr val="accent4"/>
                </a:solidFill>
                <a:latin typeface="Inconsolata"/>
                <a:ea typeface="Inconsolata"/>
                <a:cs typeface="Inconsolata"/>
                <a:sym typeface="Inconsolata"/>
              </a:rPr>
              <a:t>    answer = compute(num1, num2)</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ts val="1100"/>
              <a:buFont typeface="Arial"/>
              <a:buNone/>
            </a:pPr>
            <a:r>
              <a:rPr b="1" lang="en">
                <a:solidFill>
                  <a:schemeClr val="accent4"/>
                </a:solidFill>
                <a:latin typeface="Inconsolata"/>
                <a:ea typeface="Inconsolata"/>
                <a:cs typeface="Inconsolata"/>
                <a:sym typeface="Inconsolata"/>
              </a:rPr>
              <a:t>except ValueError:</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ts val="1100"/>
              <a:buFont typeface="Arial"/>
              <a:buNone/>
            </a:pPr>
            <a:r>
              <a:rPr b="1" lang="en">
                <a:solidFill>
                  <a:schemeClr val="accent4"/>
                </a:solidFill>
                <a:latin typeface="Inconsolata"/>
                <a:ea typeface="Inconsolata"/>
                <a:cs typeface="Inconsolata"/>
                <a:sym typeface="Inconsolata"/>
              </a:rPr>
              <a:t>    print("Could not convert your input to proper numbers.")</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ts val="1100"/>
              <a:buFont typeface="Arial"/>
              <a:buNone/>
            </a:pPr>
            <a:r>
              <a:rPr b="1" lang="en">
                <a:solidFill>
                  <a:schemeClr val="accent4"/>
                </a:solidFill>
                <a:latin typeface="Inconsolata"/>
                <a:ea typeface="Inconsolata"/>
                <a:cs typeface="Inconsolata"/>
                <a:sym typeface="Inconsolata"/>
              </a:rPr>
              <a:t>except ZeroDivisionError:</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ts val="1100"/>
              <a:buFont typeface="Arial"/>
              <a:buNone/>
            </a:pPr>
            <a:r>
              <a:rPr b="1" lang="en">
                <a:solidFill>
                  <a:schemeClr val="accent4"/>
                </a:solidFill>
                <a:latin typeface="Inconsolata"/>
                <a:ea typeface="Inconsolata"/>
                <a:cs typeface="Inconsolata"/>
                <a:sym typeface="Inconsolata"/>
              </a:rPr>
              <a:t>    print("Cannot divide by zero. Try entering a non-zero number.")</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ts val="1100"/>
              <a:buFont typeface="Arial"/>
              <a:buNone/>
            </a:pPr>
            <a:r>
              <a:rPr b="1" lang="en">
                <a:solidFill>
                  <a:schemeClr val="accent4"/>
                </a:solidFill>
                <a:highlight>
                  <a:srgbClr val="FFFF00"/>
                </a:highlight>
                <a:latin typeface="Inconsolata"/>
                <a:ea typeface="Inconsolata"/>
                <a:cs typeface="Inconsolata"/>
                <a:sym typeface="Inconsolata"/>
              </a:rPr>
              <a:t>else:</a:t>
            </a:r>
            <a:endParaRPr b="1">
              <a:solidFill>
                <a:schemeClr val="accent4"/>
              </a:solidFill>
              <a:highlight>
                <a:srgbClr val="FFFF00"/>
              </a:highlight>
              <a:latin typeface="Inconsolata"/>
              <a:ea typeface="Inconsolata"/>
              <a:cs typeface="Inconsolata"/>
              <a:sym typeface="Inconsolata"/>
            </a:endParaRPr>
          </a:p>
          <a:p>
            <a:pPr indent="0" lvl="0" marL="457200" rtl="0" algn="l">
              <a:spcBef>
                <a:spcPts val="300"/>
              </a:spcBef>
              <a:spcAft>
                <a:spcPts val="300"/>
              </a:spcAft>
              <a:buNone/>
            </a:pPr>
            <a:r>
              <a:rPr b="1" lang="en">
                <a:solidFill>
                  <a:schemeClr val="accent4"/>
                </a:solidFill>
                <a:latin typeface="Inconsolata"/>
                <a:ea typeface="Inconsolata"/>
                <a:cs typeface="Inconsolata"/>
                <a:sym typeface="Inconsolata"/>
              </a:rPr>
              <a:t>    </a:t>
            </a:r>
            <a:r>
              <a:rPr b="1" lang="en">
                <a:solidFill>
                  <a:schemeClr val="accent4"/>
                </a:solidFill>
                <a:highlight>
                  <a:srgbClr val="FFFF00"/>
                </a:highlight>
                <a:latin typeface="Inconsolata"/>
                <a:ea typeface="Inconsolata"/>
                <a:cs typeface="Inconsolata"/>
                <a:sym typeface="Inconsolata"/>
              </a:rPr>
              <a:t>print(f"</a:t>
            </a:r>
            <a:r>
              <a:rPr b="1" lang="en">
                <a:solidFill>
                  <a:srgbClr val="2C768B"/>
                </a:solidFill>
                <a:highlight>
                  <a:srgbClr val="FFFF00"/>
                </a:highlight>
                <a:latin typeface="Inconsolata"/>
                <a:ea typeface="Inconsolata"/>
                <a:cs typeface="Inconsolata"/>
                <a:sym typeface="Inconsolata"/>
              </a:rPr>
              <a:t>{num1}</a:t>
            </a:r>
            <a:r>
              <a:rPr b="1" lang="en">
                <a:solidFill>
                  <a:schemeClr val="accent4"/>
                </a:solidFill>
                <a:highlight>
                  <a:srgbClr val="FFFF00"/>
                </a:highlight>
                <a:latin typeface="Inconsolata"/>
                <a:ea typeface="Inconsolata"/>
                <a:cs typeface="Inconsolata"/>
                <a:sym typeface="Inconsolata"/>
              </a:rPr>
              <a:t> / </a:t>
            </a:r>
            <a:r>
              <a:rPr b="1" lang="en">
                <a:solidFill>
                  <a:srgbClr val="2C768B"/>
                </a:solidFill>
                <a:highlight>
                  <a:srgbClr val="FFFF00"/>
                </a:highlight>
                <a:latin typeface="Inconsolata"/>
                <a:ea typeface="Inconsolata"/>
                <a:cs typeface="Inconsolata"/>
                <a:sym typeface="Inconsolata"/>
              </a:rPr>
              <a:t>{num2}</a:t>
            </a:r>
            <a:r>
              <a:rPr b="1" lang="en">
                <a:solidFill>
                  <a:schemeClr val="accent4"/>
                </a:solidFill>
                <a:highlight>
                  <a:srgbClr val="FFFF00"/>
                </a:highlight>
                <a:latin typeface="Inconsolata"/>
                <a:ea typeface="Inconsolata"/>
                <a:cs typeface="Inconsolata"/>
                <a:sym typeface="Inconsolata"/>
              </a:rPr>
              <a:t> = </a:t>
            </a:r>
            <a:r>
              <a:rPr b="1" lang="en">
                <a:solidFill>
                  <a:srgbClr val="2C768B"/>
                </a:solidFill>
                <a:highlight>
                  <a:srgbClr val="FFFF00"/>
                </a:highlight>
                <a:latin typeface="Inconsolata"/>
                <a:ea typeface="Inconsolata"/>
                <a:cs typeface="Inconsolata"/>
                <a:sym typeface="Inconsolata"/>
              </a:rPr>
              <a:t>{answer}</a:t>
            </a:r>
            <a:r>
              <a:rPr b="1" lang="en">
                <a:solidFill>
                  <a:schemeClr val="accent4"/>
                </a:solidFill>
                <a:highlight>
                  <a:srgbClr val="FFFF00"/>
                </a:highlight>
                <a:latin typeface="Inconsolata"/>
                <a:ea typeface="Inconsolata"/>
                <a:cs typeface="Inconsolata"/>
                <a:sym typeface="Inconsolata"/>
              </a:rPr>
              <a:t>")</a:t>
            </a:r>
            <a:endParaRPr b="1">
              <a:solidFill>
                <a:schemeClr val="accent4"/>
              </a:solidFill>
              <a:highlight>
                <a:srgbClr val="FFFF00"/>
              </a:highlight>
              <a:latin typeface="Inconsolata"/>
              <a:ea typeface="Inconsolata"/>
              <a:cs typeface="Inconsolata"/>
              <a:sym typeface="Inconsolata"/>
            </a:endParaRPr>
          </a:p>
        </p:txBody>
      </p:sp>
      <p:sp>
        <p:nvSpPr>
          <p:cNvPr id="359" name="Google Shape;359;p4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7"/>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Using the </a:t>
            </a:r>
            <a:r>
              <a:rPr lang="en">
                <a:solidFill>
                  <a:schemeClr val="accent4"/>
                </a:solidFill>
                <a:latin typeface="Inconsolata"/>
                <a:ea typeface="Inconsolata"/>
                <a:cs typeface="Inconsolata"/>
                <a:sym typeface="Inconsolata"/>
              </a:rPr>
              <a:t>finally</a:t>
            </a:r>
            <a:r>
              <a:rPr lang="en"/>
              <a:t> Block</a:t>
            </a:r>
            <a:endParaRPr b="1">
              <a:latin typeface="Assistant"/>
              <a:ea typeface="Assistant"/>
              <a:cs typeface="Assistant"/>
              <a:sym typeface="Assistant"/>
            </a:endParaRPr>
          </a:p>
        </p:txBody>
      </p:sp>
      <p:sp>
        <p:nvSpPr>
          <p:cNvPr id="365" name="Google Shape;365;p47"/>
          <p:cNvSpPr txBox="1"/>
          <p:nvPr>
            <p:ph idx="1" type="body"/>
          </p:nvPr>
        </p:nvSpPr>
        <p:spPr>
          <a:xfrm>
            <a:off x="311700" y="895400"/>
            <a:ext cx="8520600" cy="4072200"/>
          </a:xfrm>
          <a:prstGeom prst="rect">
            <a:avLst/>
          </a:prstGeom>
          <a:noFill/>
          <a:ln>
            <a:noFill/>
          </a:ln>
        </p:spPr>
        <p:txBody>
          <a:bodyPr anchorCtr="0" anchor="t" bIns="91425" lIns="91425" spcFirstLastPara="1" rIns="91425" wrap="square" tIns="91425">
            <a:normAutofit fontScale="85000" lnSpcReduction="20000"/>
          </a:bodyPr>
          <a:lstStyle/>
          <a:p>
            <a:pPr indent="0" lvl="0" marL="457200" rtl="0" algn="l">
              <a:spcBef>
                <a:spcPts val="300"/>
              </a:spcBef>
              <a:spcAft>
                <a:spcPts val="0"/>
              </a:spcAft>
              <a:buClr>
                <a:schemeClr val="dk1"/>
              </a:buClr>
              <a:buSzPct val="61111"/>
              <a:buFont typeface="Arial"/>
              <a:buNone/>
            </a:pPr>
            <a:r>
              <a:rPr b="1" lang="en">
                <a:solidFill>
                  <a:srgbClr val="999999"/>
                </a:solidFill>
                <a:latin typeface="Inconsolata"/>
                <a:ea typeface="Inconsolata"/>
                <a:cs typeface="Inconsolata"/>
                <a:sym typeface="Inconsolata"/>
              </a:rPr>
              <a:t># Function compute() snipped to save space.</a:t>
            </a:r>
            <a:endParaRPr b="1">
              <a:solidFill>
                <a:srgbClr val="999999"/>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try:</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user_input_1 = input("Enter a number: ")</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user_input_2 = input("Enter another number: ")</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num1 = int(user_input_1)</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num2 = int(user_input_2)</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answer = compute(num1, num2)</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except ValueError:</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print("Could not convert your input to proper numbers.")</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except ZeroDivisionError:</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print("Cannot divide by zero. Try entering a non-zero number.")</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else:</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None/>
            </a:pPr>
            <a:r>
              <a:rPr b="1" lang="en">
                <a:solidFill>
                  <a:schemeClr val="accent4"/>
                </a:solidFill>
                <a:latin typeface="Inconsolata"/>
                <a:ea typeface="Inconsolata"/>
                <a:cs typeface="Inconsolata"/>
                <a:sym typeface="Inconsolata"/>
              </a:rPr>
              <a:t>    print(f"</a:t>
            </a:r>
            <a:r>
              <a:rPr b="1" lang="en">
                <a:solidFill>
                  <a:srgbClr val="2C768B"/>
                </a:solidFill>
                <a:latin typeface="Inconsolata"/>
                <a:ea typeface="Inconsolata"/>
                <a:cs typeface="Inconsolata"/>
                <a:sym typeface="Inconsolata"/>
              </a:rPr>
              <a:t>{num1}</a:t>
            </a:r>
            <a:r>
              <a:rPr b="1" lang="en">
                <a:solidFill>
                  <a:schemeClr val="accent4"/>
                </a:solidFill>
                <a:latin typeface="Inconsolata"/>
                <a:ea typeface="Inconsolata"/>
                <a:cs typeface="Inconsolata"/>
                <a:sym typeface="Inconsolata"/>
              </a:rPr>
              <a:t> / </a:t>
            </a:r>
            <a:r>
              <a:rPr b="1" lang="en">
                <a:solidFill>
                  <a:srgbClr val="2C768B"/>
                </a:solidFill>
                <a:latin typeface="Inconsolata"/>
                <a:ea typeface="Inconsolata"/>
                <a:cs typeface="Inconsolata"/>
                <a:sym typeface="Inconsolata"/>
              </a:rPr>
              <a:t>{num2}</a:t>
            </a:r>
            <a:r>
              <a:rPr b="1" lang="en">
                <a:solidFill>
                  <a:schemeClr val="accent4"/>
                </a:solidFill>
                <a:latin typeface="Inconsolata"/>
                <a:ea typeface="Inconsolata"/>
                <a:cs typeface="Inconsolata"/>
                <a:sym typeface="Inconsolata"/>
              </a:rPr>
              <a:t> = </a:t>
            </a:r>
            <a:r>
              <a:rPr b="1" lang="en">
                <a:solidFill>
                  <a:srgbClr val="2C768B"/>
                </a:solidFill>
                <a:latin typeface="Inconsolata"/>
                <a:ea typeface="Inconsolata"/>
                <a:cs typeface="Inconsolata"/>
                <a:sym typeface="Inconsolata"/>
              </a:rPr>
              <a:t>{answer}</a:t>
            </a:r>
            <a:r>
              <a:rPr b="1" lang="en">
                <a:solidFill>
                  <a:schemeClr val="accent4"/>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None/>
            </a:pPr>
            <a:r>
              <a:rPr b="1" lang="en">
                <a:solidFill>
                  <a:schemeClr val="accent4"/>
                </a:solidFill>
                <a:highlight>
                  <a:srgbClr val="FFFF00"/>
                </a:highlight>
                <a:latin typeface="Inconsolata"/>
                <a:ea typeface="Inconsolata"/>
                <a:cs typeface="Inconsolata"/>
                <a:sym typeface="Inconsolata"/>
              </a:rPr>
              <a:t>finally:</a:t>
            </a:r>
            <a:endParaRPr b="1">
              <a:solidFill>
                <a:schemeClr val="accent4"/>
              </a:solidFill>
              <a:highlight>
                <a:srgbClr val="FFFF00"/>
              </a:highlight>
              <a:latin typeface="Inconsolata"/>
              <a:ea typeface="Inconsolata"/>
              <a:cs typeface="Inconsolata"/>
              <a:sym typeface="Inconsolata"/>
            </a:endParaRPr>
          </a:p>
          <a:p>
            <a:pPr indent="0" lvl="0" marL="457200" rtl="0" algn="l">
              <a:spcBef>
                <a:spcPts val="300"/>
              </a:spcBef>
              <a:spcAft>
                <a:spcPts val="300"/>
              </a:spcAft>
              <a:buNone/>
            </a:pPr>
            <a:r>
              <a:rPr b="1" lang="en">
                <a:solidFill>
                  <a:schemeClr val="accent4"/>
                </a:solidFill>
                <a:latin typeface="Inconsolata"/>
                <a:ea typeface="Inconsolata"/>
                <a:cs typeface="Inconsolata"/>
                <a:sym typeface="Inconsolata"/>
              </a:rPr>
              <a:t>    </a:t>
            </a:r>
            <a:r>
              <a:rPr b="1" lang="en">
                <a:solidFill>
                  <a:schemeClr val="accent4"/>
                </a:solidFill>
                <a:highlight>
                  <a:srgbClr val="FFFF00"/>
                </a:highlight>
                <a:latin typeface="Inconsolata"/>
                <a:ea typeface="Inconsolata"/>
                <a:cs typeface="Inconsolata"/>
                <a:sym typeface="Inconsolata"/>
              </a:rPr>
              <a:t>print("Thanks for using my application!")</a:t>
            </a:r>
            <a:endParaRPr b="1">
              <a:solidFill>
                <a:schemeClr val="accent4"/>
              </a:solidFill>
              <a:highlight>
                <a:srgbClr val="FFFF00"/>
              </a:highlight>
              <a:latin typeface="Inconsolata"/>
              <a:ea typeface="Inconsolata"/>
              <a:cs typeface="Inconsolata"/>
              <a:sym typeface="Inconsolata"/>
            </a:endParaRPr>
          </a:p>
        </p:txBody>
      </p:sp>
      <p:sp>
        <p:nvSpPr>
          <p:cNvPr id="366" name="Google Shape;366;p4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8"/>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Handling Exceptions</a:t>
            </a:r>
            <a:endParaRPr b="1">
              <a:latin typeface="Assistant"/>
              <a:ea typeface="Assistant"/>
              <a:cs typeface="Assistant"/>
              <a:sym typeface="Assistant"/>
            </a:endParaRPr>
          </a:p>
        </p:txBody>
      </p:sp>
      <p:sp>
        <p:nvSpPr>
          <p:cNvPr id="372" name="Google Shape;372;p48"/>
          <p:cNvSpPr txBox="1"/>
          <p:nvPr>
            <p:ph idx="1" type="body"/>
          </p:nvPr>
        </p:nvSpPr>
        <p:spPr>
          <a:xfrm>
            <a:off x="56125" y="915600"/>
            <a:ext cx="8976300" cy="3747600"/>
          </a:xfrm>
          <a:prstGeom prst="rect">
            <a:avLst/>
          </a:prstGeom>
          <a:noFill/>
          <a:ln>
            <a:noFill/>
          </a:ln>
        </p:spPr>
        <p:txBody>
          <a:bodyPr anchorCtr="0" anchor="t" bIns="91425" lIns="91425" spcFirstLastPara="1" rIns="91425" wrap="square" tIns="91425">
            <a:normAutofit fontScale="70000" lnSpcReduction="10000"/>
          </a:bodyPr>
          <a:lstStyle/>
          <a:p>
            <a:pPr indent="0" lvl="0" marL="457200" rtl="0" algn="l">
              <a:spcBef>
                <a:spcPts val="300"/>
              </a:spcBef>
              <a:spcAft>
                <a:spcPts val="0"/>
              </a:spcAft>
              <a:buClr>
                <a:schemeClr val="dk1"/>
              </a:buClr>
              <a:buSzPct val="61111"/>
              <a:buFont typeface="Arial"/>
              <a:buNone/>
            </a:pPr>
            <a:r>
              <a:rPr b="1" lang="en">
                <a:solidFill>
                  <a:srgbClr val="999999"/>
                </a:solidFill>
                <a:latin typeface="Inconsolata"/>
                <a:ea typeface="Inconsolata"/>
                <a:cs typeface="Inconsolata"/>
                <a:sym typeface="Inconsolata"/>
              </a:rPr>
              <a:t># Function compute() snipped to save space.</a:t>
            </a:r>
            <a:endParaRPr b="1">
              <a:solidFill>
                <a:srgbClr val="999999"/>
              </a:solidFill>
              <a:latin typeface="Inconsolata"/>
              <a:ea typeface="Inconsolata"/>
              <a:cs typeface="Inconsolata"/>
              <a:sym typeface="Inconsolata"/>
            </a:endParaRPr>
          </a:p>
          <a:p>
            <a:pPr indent="0" lvl="0" marL="457200" rtl="0" algn="l">
              <a:spcBef>
                <a:spcPts val="300"/>
              </a:spcBef>
              <a:spcAft>
                <a:spcPts val="0"/>
              </a:spcAft>
              <a:buNone/>
            </a:pPr>
            <a:r>
              <a:rPr b="1" lang="en">
                <a:solidFill>
                  <a:schemeClr val="accent4"/>
                </a:solidFill>
                <a:highlight>
                  <a:srgbClr val="FFFF00"/>
                </a:highlight>
                <a:latin typeface="Inconsolata"/>
                <a:ea typeface="Inconsolata"/>
                <a:cs typeface="Inconsolata"/>
                <a:sym typeface="Inconsolata"/>
              </a:rPr>
              <a:t>user_input_1 = input("Enter a number: ")</a:t>
            </a:r>
            <a:endParaRPr b="1">
              <a:solidFill>
                <a:schemeClr val="accent4"/>
              </a:solidFill>
              <a:highlight>
                <a:srgbClr val="FFFF00"/>
              </a:highlight>
              <a:latin typeface="Inconsolata"/>
              <a:ea typeface="Inconsolata"/>
              <a:cs typeface="Inconsolata"/>
              <a:sym typeface="Inconsolata"/>
            </a:endParaRPr>
          </a:p>
          <a:p>
            <a:pPr indent="0" lvl="0" marL="457200" rtl="0" algn="l">
              <a:spcBef>
                <a:spcPts val="300"/>
              </a:spcBef>
              <a:spcAft>
                <a:spcPts val="0"/>
              </a:spcAft>
              <a:buNone/>
            </a:pPr>
            <a:r>
              <a:rPr b="1" lang="en">
                <a:solidFill>
                  <a:schemeClr val="accent4"/>
                </a:solidFill>
                <a:highlight>
                  <a:srgbClr val="FFFF00"/>
                </a:highlight>
                <a:latin typeface="Inconsolata"/>
                <a:ea typeface="Inconsolata"/>
                <a:cs typeface="Inconsolata"/>
                <a:sym typeface="Inconsolata"/>
              </a:rPr>
              <a:t>user_input_2 = input("Enter another number: ")</a:t>
            </a:r>
            <a:endParaRPr b="1">
              <a:solidFill>
                <a:schemeClr val="accent4"/>
              </a:solidFill>
              <a:highlight>
                <a:srgbClr val="FFFF00"/>
              </a:highlight>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try:</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num1 = int(user_input_1)</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num2 = int(user_input_2)</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answer = compute(num1, num2)</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except ValueError:</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a:t>
            </a:r>
            <a:r>
              <a:rPr b="1" lang="en">
                <a:solidFill>
                  <a:schemeClr val="accent4"/>
                </a:solidFill>
                <a:highlight>
                  <a:srgbClr val="FFFF00"/>
                </a:highlight>
                <a:latin typeface="Inconsolata"/>
                <a:ea typeface="Inconsolata"/>
                <a:cs typeface="Inconsolata"/>
                <a:sym typeface="Inconsolata"/>
              </a:rPr>
              <a:t>print(f"Could not convert </a:t>
            </a:r>
            <a:r>
              <a:rPr b="1" lang="en">
                <a:solidFill>
                  <a:srgbClr val="2C768B"/>
                </a:solidFill>
                <a:highlight>
                  <a:srgbClr val="FFFF00"/>
                </a:highlight>
                <a:latin typeface="Inconsolata"/>
                <a:ea typeface="Inconsolata"/>
                <a:cs typeface="Inconsolata"/>
                <a:sym typeface="Inconsolata"/>
              </a:rPr>
              <a:t>{user_input_1}</a:t>
            </a:r>
            <a:r>
              <a:rPr b="1" lang="en">
                <a:solidFill>
                  <a:schemeClr val="accent4"/>
                </a:solidFill>
                <a:highlight>
                  <a:srgbClr val="FFFF00"/>
                </a:highlight>
                <a:latin typeface="Inconsolata"/>
                <a:ea typeface="Inconsolata"/>
                <a:cs typeface="Inconsolata"/>
                <a:sym typeface="Inconsolata"/>
              </a:rPr>
              <a:t> or </a:t>
            </a:r>
            <a:r>
              <a:rPr b="1" lang="en">
                <a:solidFill>
                  <a:srgbClr val="2C768B"/>
                </a:solidFill>
                <a:highlight>
                  <a:srgbClr val="FFFF00"/>
                </a:highlight>
                <a:latin typeface="Inconsolata"/>
                <a:ea typeface="Inconsolata"/>
                <a:cs typeface="Inconsolata"/>
                <a:sym typeface="Inconsolata"/>
              </a:rPr>
              <a:t>{user_input_2}</a:t>
            </a:r>
            <a:r>
              <a:rPr b="1" lang="en">
                <a:solidFill>
                  <a:schemeClr val="accent4"/>
                </a:solidFill>
                <a:highlight>
                  <a:srgbClr val="FFFF00"/>
                </a:highlight>
                <a:latin typeface="Inconsolata"/>
                <a:ea typeface="Inconsolata"/>
                <a:cs typeface="Inconsolata"/>
                <a:sym typeface="Inconsolata"/>
              </a:rPr>
              <a:t> to proper numbers.")</a:t>
            </a:r>
            <a:endParaRPr b="1">
              <a:solidFill>
                <a:schemeClr val="accent4"/>
              </a:solidFill>
              <a:highlight>
                <a:srgbClr val="FFFF00"/>
              </a:highlight>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except ZeroDivisionError:</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a:t>
            </a:r>
            <a:r>
              <a:rPr b="1" lang="en">
                <a:solidFill>
                  <a:schemeClr val="accent4"/>
                </a:solidFill>
                <a:highlight>
                  <a:srgbClr val="FFFF00"/>
                </a:highlight>
                <a:latin typeface="Inconsolata"/>
                <a:ea typeface="Inconsolata"/>
                <a:cs typeface="Inconsolata"/>
                <a:sym typeface="Inconsolata"/>
              </a:rPr>
              <a:t>print(f"Cannot divide by </a:t>
            </a:r>
            <a:r>
              <a:rPr b="1" lang="en">
                <a:solidFill>
                  <a:srgbClr val="2C768B"/>
                </a:solidFill>
                <a:highlight>
                  <a:srgbClr val="FFFF00"/>
                </a:highlight>
                <a:latin typeface="Inconsolata"/>
                <a:ea typeface="Inconsolata"/>
                <a:cs typeface="Inconsolata"/>
                <a:sym typeface="Inconsolata"/>
              </a:rPr>
              <a:t>{user_input_2}</a:t>
            </a:r>
            <a:r>
              <a:rPr b="1" lang="en">
                <a:solidFill>
                  <a:schemeClr val="accent4"/>
                </a:solidFill>
                <a:highlight>
                  <a:srgbClr val="FFFF00"/>
                </a:highlight>
                <a:latin typeface="Inconsolata"/>
                <a:ea typeface="Inconsolata"/>
                <a:cs typeface="Inconsolata"/>
                <a:sym typeface="Inconsolata"/>
              </a:rPr>
              <a:t>. Please enter a non-zero number for the second number.")</a:t>
            </a:r>
            <a:endParaRPr b="1">
              <a:solidFill>
                <a:schemeClr val="accent4"/>
              </a:solidFill>
              <a:highlight>
                <a:srgbClr val="FFFF00"/>
              </a:highlight>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else:</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print(f"</a:t>
            </a:r>
            <a:r>
              <a:rPr b="1" lang="en">
                <a:solidFill>
                  <a:srgbClr val="2C768B"/>
                </a:solidFill>
                <a:latin typeface="Inconsolata"/>
                <a:ea typeface="Inconsolata"/>
                <a:cs typeface="Inconsolata"/>
                <a:sym typeface="Inconsolata"/>
              </a:rPr>
              <a:t>{num1}</a:t>
            </a:r>
            <a:r>
              <a:rPr b="1" lang="en">
                <a:solidFill>
                  <a:schemeClr val="accent4"/>
                </a:solidFill>
                <a:latin typeface="Inconsolata"/>
                <a:ea typeface="Inconsolata"/>
                <a:cs typeface="Inconsolata"/>
                <a:sym typeface="Inconsolata"/>
              </a:rPr>
              <a:t> / </a:t>
            </a:r>
            <a:r>
              <a:rPr b="1" lang="en">
                <a:solidFill>
                  <a:srgbClr val="2C768B"/>
                </a:solidFill>
                <a:latin typeface="Inconsolata"/>
                <a:ea typeface="Inconsolata"/>
                <a:cs typeface="Inconsolata"/>
                <a:sym typeface="Inconsolata"/>
              </a:rPr>
              <a:t>{num2}</a:t>
            </a:r>
            <a:r>
              <a:rPr b="1" lang="en">
                <a:solidFill>
                  <a:schemeClr val="accent4"/>
                </a:solidFill>
                <a:latin typeface="Inconsolata"/>
                <a:ea typeface="Inconsolata"/>
                <a:cs typeface="Inconsolata"/>
                <a:sym typeface="Inconsolata"/>
              </a:rPr>
              <a:t> = </a:t>
            </a:r>
            <a:r>
              <a:rPr b="1" lang="en">
                <a:solidFill>
                  <a:srgbClr val="2C768B"/>
                </a:solidFill>
                <a:latin typeface="Inconsolata"/>
                <a:ea typeface="Inconsolata"/>
                <a:cs typeface="Inconsolata"/>
                <a:sym typeface="Inconsolata"/>
              </a:rPr>
              <a:t>{answer}</a:t>
            </a:r>
            <a:r>
              <a:rPr b="1" lang="en">
                <a:solidFill>
                  <a:schemeClr val="accent4"/>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finally:</a:t>
            </a:r>
            <a:endParaRPr b="1">
              <a:solidFill>
                <a:schemeClr val="accent4"/>
              </a:solidFill>
              <a:latin typeface="Inconsolata"/>
              <a:ea typeface="Inconsolata"/>
              <a:cs typeface="Inconsolata"/>
              <a:sym typeface="Inconsolata"/>
            </a:endParaRPr>
          </a:p>
          <a:p>
            <a:pPr indent="0" lvl="0" marL="457200" rtl="0" algn="l">
              <a:spcBef>
                <a:spcPts val="300"/>
              </a:spcBef>
              <a:spcAft>
                <a:spcPts val="300"/>
              </a:spcAft>
              <a:buNone/>
            </a:pPr>
            <a:r>
              <a:rPr b="1" lang="en">
                <a:solidFill>
                  <a:schemeClr val="accent4"/>
                </a:solidFill>
                <a:latin typeface="Inconsolata"/>
                <a:ea typeface="Inconsolata"/>
                <a:cs typeface="Inconsolata"/>
                <a:sym typeface="Inconsolata"/>
              </a:rPr>
              <a:t>    print("Thanks for using my application!")</a:t>
            </a:r>
            <a:endParaRPr/>
          </a:p>
        </p:txBody>
      </p:sp>
      <p:sp>
        <p:nvSpPr>
          <p:cNvPr id="373" name="Google Shape;373;p4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9"/>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Handling Exceptions</a:t>
            </a:r>
            <a:endParaRPr b="1">
              <a:latin typeface="Assistant"/>
              <a:ea typeface="Assistant"/>
              <a:cs typeface="Assistant"/>
              <a:sym typeface="Assistant"/>
            </a:endParaRPr>
          </a:p>
        </p:txBody>
      </p:sp>
      <p:sp>
        <p:nvSpPr>
          <p:cNvPr id="379" name="Google Shape;379;p49"/>
          <p:cNvSpPr txBox="1"/>
          <p:nvPr>
            <p:ph idx="1" type="body"/>
          </p:nvPr>
        </p:nvSpPr>
        <p:spPr>
          <a:xfrm>
            <a:off x="56125" y="818450"/>
            <a:ext cx="8976300" cy="4325100"/>
          </a:xfrm>
          <a:prstGeom prst="rect">
            <a:avLst/>
          </a:prstGeom>
          <a:noFill/>
          <a:ln>
            <a:noFill/>
          </a:ln>
        </p:spPr>
        <p:txBody>
          <a:bodyPr anchorCtr="0" anchor="t" bIns="91425" lIns="91425" spcFirstLastPara="1" rIns="91425" wrap="square" tIns="91425">
            <a:normAutofit fontScale="70000" lnSpcReduction="20000"/>
          </a:bodyPr>
          <a:lstStyle/>
          <a:p>
            <a:pPr indent="0" lvl="0" marL="457200" rtl="0" algn="l">
              <a:spcBef>
                <a:spcPts val="300"/>
              </a:spcBef>
              <a:spcAft>
                <a:spcPts val="0"/>
              </a:spcAft>
              <a:buClr>
                <a:schemeClr val="dk1"/>
              </a:buClr>
              <a:buSzPct val="61111"/>
              <a:buFont typeface="Arial"/>
              <a:buNone/>
            </a:pPr>
            <a:r>
              <a:rPr b="1" lang="en">
                <a:solidFill>
                  <a:srgbClr val="999999"/>
                </a:solidFill>
                <a:latin typeface="Inconsolata"/>
                <a:ea typeface="Inconsolata"/>
                <a:cs typeface="Inconsolata"/>
                <a:sym typeface="Inconsolata"/>
              </a:rPr>
              <a:t># Function compute() snipped to save space.</a:t>
            </a:r>
            <a:endParaRPr b="1">
              <a:solidFill>
                <a:srgbClr val="999999"/>
              </a:solidFill>
              <a:latin typeface="Inconsolata"/>
              <a:ea typeface="Inconsolata"/>
              <a:cs typeface="Inconsolata"/>
              <a:sym typeface="Inconsolata"/>
            </a:endParaRPr>
          </a:p>
          <a:p>
            <a:pPr indent="0" lvl="0" marL="457200" rtl="0" algn="l">
              <a:spcBef>
                <a:spcPts val="300"/>
              </a:spcBef>
              <a:spcAft>
                <a:spcPts val="0"/>
              </a:spcAft>
              <a:buNone/>
            </a:pPr>
            <a:r>
              <a:rPr b="1" lang="en">
                <a:solidFill>
                  <a:schemeClr val="accent4"/>
                </a:solidFill>
                <a:latin typeface="Inconsolata"/>
                <a:ea typeface="Inconsolata"/>
                <a:cs typeface="Inconsolata"/>
                <a:sym typeface="Inconsolata"/>
              </a:rPr>
              <a:t>user_input_1 = input("Enter a number: ")</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None/>
            </a:pPr>
            <a:r>
              <a:rPr b="1" lang="en">
                <a:solidFill>
                  <a:schemeClr val="accent4"/>
                </a:solidFill>
                <a:latin typeface="Inconsolata"/>
                <a:ea typeface="Inconsolata"/>
                <a:cs typeface="Inconsolata"/>
                <a:sym typeface="Inconsolata"/>
              </a:rPr>
              <a:t>user_input_2 = input("Enter another number: ")</a:t>
            </a:r>
            <a:endParaRPr b="1">
              <a:solidFill>
                <a:schemeClr val="accent4"/>
              </a:solidFill>
              <a:latin typeface="Inconsolata"/>
              <a:ea typeface="Inconsolata"/>
              <a:cs typeface="Inconsolata"/>
              <a:sym typeface="Inconsolata"/>
            </a:endParaRPr>
          </a:p>
          <a:p>
            <a:pPr indent="0" lvl="0" marL="457200" marR="0" rtl="0" algn="l">
              <a:lnSpc>
                <a:spcPct val="115000"/>
              </a:lnSpc>
              <a:spcBef>
                <a:spcPts val="300"/>
              </a:spcBef>
              <a:spcAft>
                <a:spcPts val="0"/>
              </a:spcAft>
              <a:buNone/>
            </a:pPr>
            <a:r>
              <a:rPr b="1" lang="en">
                <a:solidFill>
                  <a:schemeClr val="accent4"/>
                </a:solidFill>
                <a:highlight>
                  <a:srgbClr val="FFFF00"/>
                </a:highlight>
                <a:latin typeface="Inconsolata"/>
                <a:ea typeface="Inconsolata"/>
                <a:cs typeface="Inconsolata"/>
                <a:sym typeface="Inconsolata"/>
              </a:rPr>
              <a:t>numbers = []</a:t>
            </a:r>
            <a:endParaRPr b="1">
              <a:solidFill>
                <a:schemeClr val="accent4"/>
              </a:solidFill>
              <a:highlight>
                <a:srgbClr val="FFFF00"/>
              </a:highlight>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try:</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a:t>
            </a:r>
            <a:r>
              <a:rPr b="1" lang="en">
                <a:solidFill>
                  <a:schemeClr val="accent4"/>
                </a:solidFill>
                <a:highlight>
                  <a:srgbClr val="FFFF00"/>
                </a:highlight>
                <a:latin typeface="Inconsolata"/>
                <a:ea typeface="Inconsolata"/>
                <a:cs typeface="Inconsolata"/>
                <a:sym typeface="Inconsolata"/>
              </a:rPr>
              <a:t>numbers.append(int(user_input_1))</a:t>
            </a:r>
            <a:endParaRPr b="1">
              <a:solidFill>
                <a:schemeClr val="accent4"/>
              </a:solidFill>
              <a:highlight>
                <a:srgbClr val="FFFF00"/>
              </a:highlight>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a:t>
            </a:r>
            <a:r>
              <a:rPr b="1" lang="en">
                <a:solidFill>
                  <a:schemeClr val="accent4"/>
                </a:solidFill>
                <a:highlight>
                  <a:srgbClr val="FFFF00"/>
                </a:highlight>
                <a:latin typeface="Inconsolata"/>
                <a:ea typeface="Inconsolata"/>
                <a:cs typeface="Inconsolata"/>
                <a:sym typeface="Inconsolata"/>
              </a:rPr>
              <a:t>numbers.append(int(user_input_2))</a:t>
            </a:r>
            <a:endParaRPr b="1">
              <a:solidFill>
                <a:schemeClr val="accent4"/>
              </a:solidFill>
              <a:highlight>
                <a:srgbClr val="FFFF00"/>
              </a:highlight>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a:t>
            </a:r>
            <a:r>
              <a:rPr b="1" lang="en">
                <a:solidFill>
                  <a:schemeClr val="accent4"/>
                </a:solidFill>
                <a:highlight>
                  <a:srgbClr val="FFFF00"/>
                </a:highlight>
                <a:latin typeface="Inconsolata"/>
                <a:ea typeface="Inconsolata"/>
                <a:cs typeface="Inconsolata"/>
                <a:sym typeface="Inconsolata"/>
              </a:rPr>
              <a:t>answer = compute(numbers[1], numbers[2])</a:t>
            </a:r>
            <a:endParaRPr b="1">
              <a:solidFill>
                <a:schemeClr val="accent4"/>
              </a:solidFill>
              <a:highlight>
                <a:srgbClr val="FFFF00"/>
              </a:highlight>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except ValueError:</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print(f"Could not convert </a:t>
            </a:r>
            <a:r>
              <a:rPr b="1" lang="en">
                <a:solidFill>
                  <a:srgbClr val="2C768B"/>
                </a:solidFill>
                <a:latin typeface="Inconsolata"/>
                <a:ea typeface="Inconsolata"/>
                <a:cs typeface="Inconsolata"/>
                <a:sym typeface="Inconsolata"/>
              </a:rPr>
              <a:t>{user_input_1}</a:t>
            </a:r>
            <a:r>
              <a:rPr b="1" lang="en">
                <a:solidFill>
                  <a:schemeClr val="accent4"/>
                </a:solidFill>
                <a:latin typeface="Inconsolata"/>
                <a:ea typeface="Inconsolata"/>
                <a:cs typeface="Inconsolata"/>
                <a:sym typeface="Inconsolata"/>
              </a:rPr>
              <a:t> or </a:t>
            </a:r>
            <a:r>
              <a:rPr b="1" lang="en">
                <a:solidFill>
                  <a:srgbClr val="2C768B"/>
                </a:solidFill>
                <a:latin typeface="Inconsolata"/>
                <a:ea typeface="Inconsolata"/>
                <a:cs typeface="Inconsolata"/>
                <a:sym typeface="Inconsolata"/>
              </a:rPr>
              <a:t>{user_input_2}</a:t>
            </a:r>
            <a:r>
              <a:rPr b="1" lang="en">
                <a:solidFill>
                  <a:schemeClr val="accent4"/>
                </a:solidFill>
                <a:latin typeface="Inconsolata"/>
                <a:ea typeface="Inconsolata"/>
                <a:cs typeface="Inconsolata"/>
                <a:sym typeface="Inconsolata"/>
              </a:rPr>
              <a:t> to proper numbers.")</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except ZeroDivisionError:</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print(f"Cannot divide by </a:t>
            </a:r>
            <a:r>
              <a:rPr b="1" lang="en">
                <a:solidFill>
                  <a:srgbClr val="2C768B"/>
                </a:solidFill>
                <a:latin typeface="Inconsolata"/>
                <a:ea typeface="Inconsolata"/>
                <a:cs typeface="Inconsolata"/>
                <a:sym typeface="Inconsolata"/>
              </a:rPr>
              <a:t>{user_input_2}</a:t>
            </a:r>
            <a:r>
              <a:rPr b="1" lang="en">
                <a:solidFill>
                  <a:schemeClr val="accent4"/>
                </a:solidFill>
                <a:latin typeface="Inconsolata"/>
                <a:ea typeface="Inconsolata"/>
                <a:cs typeface="Inconsolata"/>
                <a:sym typeface="Inconsolata"/>
              </a:rPr>
              <a:t>. Please enter a non-zero number for the second number.")</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highlight>
                  <a:srgbClr val="FFFF00"/>
                </a:highlight>
                <a:latin typeface="Inconsolata"/>
                <a:ea typeface="Inconsolata"/>
                <a:cs typeface="Inconsolata"/>
                <a:sym typeface="Inconsolata"/>
              </a:rPr>
              <a:t>except Exception as e:</a:t>
            </a:r>
            <a:endParaRPr b="1">
              <a:solidFill>
                <a:schemeClr val="accent4"/>
              </a:solidFill>
              <a:highlight>
                <a:srgbClr val="FFFF00"/>
              </a:highlight>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a:t>
            </a:r>
            <a:r>
              <a:rPr b="1" lang="en">
                <a:solidFill>
                  <a:schemeClr val="accent4"/>
                </a:solidFill>
                <a:highlight>
                  <a:srgbClr val="FFFF00"/>
                </a:highlight>
                <a:latin typeface="Inconsolata"/>
                <a:ea typeface="Inconsolata"/>
                <a:cs typeface="Inconsolata"/>
                <a:sym typeface="Inconsolata"/>
              </a:rPr>
              <a:t>print(f"The following error occurred: </a:t>
            </a:r>
            <a:r>
              <a:rPr b="1" lang="en">
                <a:solidFill>
                  <a:srgbClr val="2C768B"/>
                </a:solidFill>
                <a:highlight>
                  <a:srgbClr val="FFFF00"/>
                </a:highlight>
                <a:latin typeface="Inconsolata"/>
                <a:ea typeface="Inconsolata"/>
                <a:cs typeface="Inconsolata"/>
                <a:sym typeface="Inconsolata"/>
              </a:rPr>
              <a:t>{e}</a:t>
            </a:r>
            <a:r>
              <a:rPr b="1" lang="en">
                <a:solidFill>
                  <a:schemeClr val="accent4"/>
                </a:solidFill>
                <a:highlight>
                  <a:srgbClr val="FFFF00"/>
                </a:highlight>
                <a:latin typeface="Inconsolata"/>
                <a:ea typeface="Inconsolata"/>
                <a:cs typeface="Inconsolata"/>
                <a:sym typeface="Inconsolata"/>
              </a:rPr>
              <a:t>.")</a:t>
            </a:r>
            <a:endParaRPr b="1">
              <a:solidFill>
                <a:schemeClr val="accent4"/>
              </a:solidFill>
              <a:highlight>
                <a:srgbClr val="FFFF00"/>
              </a:highlight>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else:</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a:t>
            </a:r>
            <a:r>
              <a:rPr b="1" lang="en">
                <a:solidFill>
                  <a:schemeClr val="accent4"/>
                </a:solidFill>
                <a:highlight>
                  <a:srgbClr val="FFFF00"/>
                </a:highlight>
                <a:latin typeface="Inconsolata"/>
                <a:ea typeface="Inconsolata"/>
                <a:cs typeface="Inconsolata"/>
                <a:sym typeface="Inconsolata"/>
              </a:rPr>
              <a:t>print(f"</a:t>
            </a:r>
            <a:r>
              <a:rPr b="1" lang="en">
                <a:solidFill>
                  <a:srgbClr val="2C768B"/>
                </a:solidFill>
                <a:highlight>
                  <a:srgbClr val="FFFF00"/>
                </a:highlight>
                <a:latin typeface="Inconsolata"/>
                <a:ea typeface="Inconsolata"/>
                <a:cs typeface="Inconsolata"/>
                <a:sym typeface="Inconsolata"/>
              </a:rPr>
              <a:t>{numbers[0]}</a:t>
            </a:r>
            <a:r>
              <a:rPr b="1" lang="en">
                <a:solidFill>
                  <a:schemeClr val="accent4"/>
                </a:solidFill>
                <a:highlight>
                  <a:srgbClr val="FFFF00"/>
                </a:highlight>
                <a:latin typeface="Inconsolata"/>
                <a:ea typeface="Inconsolata"/>
                <a:cs typeface="Inconsolata"/>
                <a:sym typeface="Inconsolata"/>
              </a:rPr>
              <a:t> / </a:t>
            </a:r>
            <a:r>
              <a:rPr b="1" lang="en">
                <a:solidFill>
                  <a:srgbClr val="2C768B"/>
                </a:solidFill>
                <a:highlight>
                  <a:srgbClr val="FFFF00"/>
                </a:highlight>
                <a:latin typeface="Inconsolata"/>
                <a:ea typeface="Inconsolata"/>
                <a:cs typeface="Inconsolata"/>
                <a:sym typeface="Inconsolata"/>
              </a:rPr>
              <a:t>{numbers[1]}</a:t>
            </a:r>
            <a:r>
              <a:rPr b="1" lang="en">
                <a:solidFill>
                  <a:schemeClr val="accent4"/>
                </a:solidFill>
                <a:highlight>
                  <a:srgbClr val="FFFF00"/>
                </a:highlight>
                <a:latin typeface="Inconsolata"/>
                <a:ea typeface="Inconsolata"/>
                <a:cs typeface="Inconsolata"/>
                <a:sym typeface="Inconsolata"/>
              </a:rPr>
              <a:t> = </a:t>
            </a:r>
            <a:r>
              <a:rPr b="1" lang="en">
                <a:solidFill>
                  <a:srgbClr val="2C768B"/>
                </a:solidFill>
                <a:highlight>
                  <a:srgbClr val="FFFF00"/>
                </a:highlight>
                <a:latin typeface="Inconsolata"/>
                <a:ea typeface="Inconsolata"/>
                <a:cs typeface="Inconsolata"/>
                <a:sym typeface="Inconsolata"/>
              </a:rPr>
              <a:t>{answer}</a:t>
            </a:r>
            <a:r>
              <a:rPr b="1" lang="en">
                <a:solidFill>
                  <a:schemeClr val="accent4"/>
                </a:solidFill>
                <a:highlight>
                  <a:srgbClr val="FFFF00"/>
                </a:highlight>
                <a:latin typeface="Inconsolata"/>
                <a:ea typeface="Inconsolata"/>
                <a:cs typeface="Inconsolata"/>
                <a:sym typeface="Inconsolata"/>
              </a:rPr>
              <a:t>")</a:t>
            </a:r>
            <a:endParaRPr b="1">
              <a:solidFill>
                <a:schemeClr val="accent4"/>
              </a:solidFill>
              <a:highlight>
                <a:srgbClr val="FFFF00"/>
              </a:highlight>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finally:</a:t>
            </a:r>
            <a:endParaRPr b="1">
              <a:solidFill>
                <a:schemeClr val="accent4"/>
              </a:solidFill>
              <a:latin typeface="Inconsolata"/>
              <a:ea typeface="Inconsolata"/>
              <a:cs typeface="Inconsolata"/>
              <a:sym typeface="Inconsolata"/>
            </a:endParaRPr>
          </a:p>
          <a:p>
            <a:pPr indent="0" lvl="0" marL="457200" rtl="0" algn="l">
              <a:spcBef>
                <a:spcPts val="300"/>
              </a:spcBef>
              <a:spcAft>
                <a:spcPts val="300"/>
              </a:spcAft>
              <a:buNone/>
            </a:pPr>
            <a:r>
              <a:rPr b="1" lang="en">
                <a:solidFill>
                  <a:schemeClr val="accent4"/>
                </a:solidFill>
                <a:latin typeface="Inconsolata"/>
                <a:ea typeface="Inconsolata"/>
                <a:cs typeface="Inconsolata"/>
                <a:sym typeface="Inconsolata"/>
              </a:rPr>
              <a:t>    print("Thanks for using my application!")</a:t>
            </a:r>
            <a:endParaRPr/>
          </a:p>
        </p:txBody>
      </p:sp>
      <p:sp>
        <p:nvSpPr>
          <p:cNvPr id="380" name="Google Shape;380;p4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679950"/>
            <a:ext cx="3999000" cy="2270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Errors &amp; Exceptions</a:t>
            </a:r>
            <a:endParaRPr b="1">
              <a:latin typeface="Assistant"/>
              <a:ea typeface="Assistant"/>
              <a:cs typeface="Assistant"/>
              <a:sym typeface="Assistant"/>
            </a:endParaRPr>
          </a:p>
        </p:txBody>
      </p:sp>
      <p:sp>
        <p:nvSpPr>
          <p:cNvPr id="149" name="Google Shape;149;p23"/>
          <p:cNvSpPr txBox="1"/>
          <p:nvPr>
            <p:ph idx="1" type="subTitle"/>
          </p:nvPr>
        </p:nvSpPr>
        <p:spPr>
          <a:xfrm>
            <a:off x="311700" y="2950350"/>
            <a:ext cx="3999000" cy="123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100"/>
              <a:buNone/>
            </a:pPr>
            <a:r>
              <a:rPr lang="en"/>
              <a:t>Bullet-Proofing Your Code</a:t>
            </a:r>
            <a:endParaRPr>
              <a:latin typeface="Assistant"/>
              <a:ea typeface="Assistant"/>
              <a:cs typeface="Assistant"/>
              <a:sym typeface="Assistant"/>
            </a:endParaRPr>
          </a:p>
        </p:txBody>
      </p:sp>
      <p:sp>
        <p:nvSpPr>
          <p:cNvPr id="150" name="Google Shape;150;p23"/>
          <p:cNvSpPr txBox="1"/>
          <p:nvPr>
            <p:ph idx="2" type="body"/>
          </p:nvPr>
        </p:nvSpPr>
        <p:spPr>
          <a:xfrm>
            <a:off x="4939500" y="342900"/>
            <a:ext cx="3419400" cy="4320300"/>
          </a:xfrm>
          <a:prstGeom prst="rect">
            <a:avLst/>
          </a:prstGeom>
          <a:noFill/>
          <a:ln>
            <a:noFill/>
          </a:ln>
        </p:spPr>
        <p:txBody>
          <a:bodyPr anchorCtr="0" anchor="ctr" bIns="91425" lIns="91425" spcFirstLastPara="1" rIns="91425" wrap="square" tIns="91425">
            <a:normAutofit/>
          </a:bodyPr>
          <a:lstStyle/>
          <a:p>
            <a:pPr indent="-342900" lvl="0" marL="457200" rtl="0" algn="l">
              <a:spcBef>
                <a:spcPts val="1000"/>
              </a:spcBef>
              <a:spcAft>
                <a:spcPts val="0"/>
              </a:spcAft>
              <a:buSzPts val="1800"/>
              <a:buChar char="●"/>
            </a:pPr>
            <a:r>
              <a:rPr lang="en"/>
              <a:t>Types of Errors</a:t>
            </a:r>
            <a:endParaRPr/>
          </a:p>
          <a:p>
            <a:pPr indent="-342900" lvl="0" marL="457200" rtl="0" algn="l">
              <a:lnSpc>
                <a:spcPct val="115000"/>
              </a:lnSpc>
              <a:spcBef>
                <a:spcPts val="1000"/>
              </a:spcBef>
              <a:spcAft>
                <a:spcPts val="0"/>
              </a:spcAft>
              <a:buSzPts val="1800"/>
              <a:buChar char="●"/>
            </a:pPr>
            <a:r>
              <a:rPr lang="en"/>
              <a:t>The Call Stack</a:t>
            </a:r>
            <a:endParaRPr/>
          </a:p>
          <a:p>
            <a:pPr indent="-342900" lvl="0" marL="457200" rtl="0" algn="l">
              <a:lnSpc>
                <a:spcPct val="115000"/>
              </a:lnSpc>
              <a:spcBef>
                <a:spcPts val="1000"/>
              </a:spcBef>
              <a:spcAft>
                <a:spcPts val="0"/>
              </a:spcAft>
              <a:buSzPts val="1800"/>
              <a:buChar char="●"/>
            </a:pPr>
            <a:r>
              <a:rPr lang="en"/>
              <a:t>Anatomy of the Traceback</a:t>
            </a:r>
            <a:endParaRPr/>
          </a:p>
          <a:p>
            <a:pPr indent="-342900" lvl="0" marL="457200" rtl="0" algn="l">
              <a:lnSpc>
                <a:spcPct val="115000"/>
              </a:lnSpc>
              <a:spcBef>
                <a:spcPts val="1000"/>
              </a:spcBef>
              <a:spcAft>
                <a:spcPts val="0"/>
              </a:spcAft>
              <a:buSzPts val="1800"/>
              <a:buChar char="●"/>
            </a:pPr>
            <a:r>
              <a:rPr lang="en"/>
              <a:t>Handling Errors</a:t>
            </a:r>
            <a:endParaRPr/>
          </a:p>
          <a:p>
            <a:pPr indent="-342900" lvl="0" marL="457200" rtl="0" algn="l">
              <a:lnSpc>
                <a:spcPct val="115000"/>
              </a:lnSpc>
              <a:spcBef>
                <a:spcPts val="1000"/>
              </a:spcBef>
              <a:spcAft>
                <a:spcPts val="0"/>
              </a:spcAft>
              <a:buSzPts val="1800"/>
              <a:buChar char="●"/>
            </a:pPr>
            <a:r>
              <a:rPr lang="en"/>
              <a:t>Accessing the Traceback </a:t>
            </a:r>
            <a:endParaRPr/>
          </a:p>
          <a:p>
            <a:pPr indent="-342900" lvl="0" marL="457200" rtl="0" algn="l">
              <a:lnSpc>
                <a:spcPct val="115000"/>
              </a:lnSpc>
              <a:spcBef>
                <a:spcPts val="1000"/>
              </a:spcBef>
              <a:spcAft>
                <a:spcPts val="0"/>
              </a:spcAft>
              <a:buSzPts val="1800"/>
              <a:buChar char="●"/>
            </a:pPr>
            <a:r>
              <a:rPr lang="en"/>
              <a:t>Practice</a:t>
            </a:r>
            <a:endParaRPr/>
          </a:p>
        </p:txBody>
      </p:sp>
      <p:sp>
        <p:nvSpPr>
          <p:cNvPr id="151" name="Google Shape;151;p2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0"/>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Combining </a:t>
            </a:r>
            <a:r>
              <a:rPr lang="en">
                <a:solidFill>
                  <a:schemeClr val="accent4"/>
                </a:solidFill>
                <a:latin typeface="Inconsolata"/>
                <a:ea typeface="Inconsolata"/>
                <a:cs typeface="Inconsolata"/>
                <a:sym typeface="Inconsolata"/>
              </a:rPr>
              <a:t>except</a:t>
            </a:r>
            <a:r>
              <a:rPr lang="en"/>
              <a:t> Blocks</a:t>
            </a:r>
            <a:endParaRPr b="1">
              <a:latin typeface="Assistant"/>
              <a:ea typeface="Assistant"/>
              <a:cs typeface="Assistant"/>
              <a:sym typeface="Assistant"/>
            </a:endParaRPr>
          </a:p>
        </p:txBody>
      </p:sp>
      <p:sp>
        <p:nvSpPr>
          <p:cNvPr id="386" name="Google Shape;386;p50"/>
          <p:cNvSpPr txBox="1"/>
          <p:nvPr>
            <p:ph idx="1" type="body"/>
          </p:nvPr>
        </p:nvSpPr>
        <p:spPr>
          <a:xfrm>
            <a:off x="311700" y="895400"/>
            <a:ext cx="8520600" cy="4072200"/>
          </a:xfrm>
          <a:prstGeom prst="rect">
            <a:avLst/>
          </a:prstGeom>
          <a:noFill/>
          <a:ln>
            <a:noFill/>
          </a:ln>
        </p:spPr>
        <p:txBody>
          <a:bodyPr anchorCtr="0" anchor="t" bIns="91425" lIns="91425" spcFirstLastPara="1" rIns="91425" wrap="square" tIns="91425">
            <a:normAutofit fontScale="77500" lnSpcReduction="20000"/>
          </a:bodyPr>
          <a:lstStyle/>
          <a:p>
            <a:pPr indent="0" lvl="0" marL="457200" rtl="0" algn="l">
              <a:spcBef>
                <a:spcPts val="300"/>
              </a:spcBef>
              <a:spcAft>
                <a:spcPts val="0"/>
              </a:spcAft>
              <a:buNone/>
            </a:pPr>
            <a:r>
              <a:rPr b="1" lang="en">
                <a:solidFill>
                  <a:srgbClr val="999999"/>
                </a:solidFill>
                <a:latin typeface="Inconsolata"/>
                <a:ea typeface="Inconsolata"/>
                <a:cs typeface="Inconsolata"/>
                <a:sym typeface="Inconsolata"/>
              </a:rPr>
              <a:t># Function compute() snipped to save space.</a:t>
            </a:r>
            <a:endParaRPr b="1">
              <a:solidFill>
                <a:srgbClr val="999999"/>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user_input_1 = input("Enter a number: ")</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user_input_2 = input("Enter another number: ")</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try:</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num1 = int(user_input_1)</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num2 = int(user_input_2)</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answer = compute(num1, num2)</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highlight>
                  <a:srgbClr val="FFFF00"/>
                </a:highlight>
                <a:latin typeface="Inconsolata"/>
                <a:ea typeface="Inconsolata"/>
                <a:cs typeface="Inconsolata"/>
                <a:sym typeface="Inconsolata"/>
              </a:rPr>
              <a:t>except (ValueError, ZeroDivisionError)</a:t>
            </a:r>
            <a:r>
              <a:rPr b="1" lang="en">
                <a:solidFill>
                  <a:schemeClr val="accent4"/>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a:t>
            </a:r>
            <a:r>
              <a:rPr b="1" lang="en">
                <a:solidFill>
                  <a:schemeClr val="accent4"/>
                </a:solidFill>
                <a:highlight>
                  <a:srgbClr val="FFFF00"/>
                </a:highlight>
                <a:latin typeface="Inconsolata"/>
                <a:ea typeface="Inconsolata"/>
                <a:cs typeface="Inconsolata"/>
                <a:sym typeface="Inconsolata"/>
              </a:rPr>
              <a:t>print(f"You entered </a:t>
            </a:r>
            <a:r>
              <a:rPr b="1" lang="en">
                <a:solidFill>
                  <a:srgbClr val="2C768B"/>
                </a:solidFill>
                <a:highlight>
                  <a:srgbClr val="FFFF00"/>
                </a:highlight>
                <a:latin typeface="Inconsolata"/>
                <a:ea typeface="Inconsolata"/>
                <a:cs typeface="Inconsolata"/>
                <a:sym typeface="Inconsolata"/>
              </a:rPr>
              <a:t>{user_input_1}</a:t>
            </a:r>
            <a:r>
              <a:rPr b="1" lang="en">
                <a:solidFill>
                  <a:schemeClr val="accent4"/>
                </a:solidFill>
                <a:highlight>
                  <a:srgbClr val="FFFF00"/>
                </a:highlight>
                <a:latin typeface="Inconsolata"/>
                <a:ea typeface="Inconsolata"/>
                <a:cs typeface="Inconsolata"/>
                <a:sym typeface="Inconsolata"/>
              </a:rPr>
              <a:t> and </a:t>
            </a:r>
            <a:r>
              <a:rPr b="1" lang="en">
                <a:solidFill>
                  <a:srgbClr val="2C768B"/>
                </a:solidFill>
                <a:highlight>
                  <a:srgbClr val="FFFF00"/>
                </a:highlight>
                <a:latin typeface="Inconsolata"/>
                <a:ea typeface="Inconsolata"/>
                <a:cs typeface="Inconsolata"/>
                <a:sym typeface="Inconsolata"/>
              </a:rPr>
              <a:t>{user_input_2}</a:t>
            </a:r>
            <a:r>
              <a:rPr b="1" lang="en">
                <a:solidFill>
                  <a:schemeClr val="accent4"/>
                </a:solidFill>
                <a:highlight>
                  <a:srgbClr val="FFFF00"/>
                </a:highlight>
                <a:latin typeface="Inconsolata"/>
                <a:ea typeface="Inconsolata"/>
                <a:cs typeface="Inconsolata"/>
                <a:sym typeface="Inconsolata"/>
              </a:rPr>
              <a:t>. The data is bad. Try again.")</a:t>
            </a:r>
            <a:endParaRPr b="1">
              <a:solidFill>
                <a:schemeClr val="accent4"/>
              </a:solidFill>
              <a:highlight>
                <a:srgbClr val="FFFF00"/>
              </a:highlight>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except Exception as e:</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print(f"The following error occurred: </a:t>
            </a:r>
            <a:r>
              <a:rPr b="1" lang="en">
                <a:solidFill>
                  <a:srgbClr val="2C768B"/>
                </a:solidFill>
                <a:latin typeface="Inconsolata"/>
                <a:ea typeface="Inconsolata"/>
                <a:cs typeface="Inconsolata"/>
                <a:sym typeface="Inconsolata"/>
              </a:rPr>
              <a:t>{e}</a:t>
            </a:r>
            <a:r>
              <a:rPr b="1" lang="en">
                <a:solidFill>
                  <a:schemeClr val="accent4"/>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else:</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    print(f"</a:t>
            </a:r>
            <a:r>
              <a:rPr b="1" lang="en">
                <a:solidFill>
                  <a:srgbClr val="2C768B"/>
                </a:solidFill>
                <a:latin typeface="Inconsolata"/>
                <a:ea typeface="Inconsolata"/>
                <a:cs typeface="Inconsolata"/>
                <a:sym typeface="Inconsolata"/>
              </a:rPr>
              <a:t>{num1}</a:t>
            </a:r>
            <a:r>
              <a:rPr b="1" lang="en">
                <a:solidFill>
                  <a:schemeClr val="accent4"/>
                </a:solidFill>
                <a:latin typeface="Inconsolata"/>
                <a:ea typeface="Inconsolata"/>
                <a:cs typeface="Inconsolata"/>
                <a:sym typeface="Inconsolata"/>
              </a:rPr>
              <a:t> / </a:t>
            </a:r>
            <a:r>
              <a:rPr b="1" lang="en">
                <a:solidFill>
                  <a:srgbClr val="2C768B"/>
                </a:solidFill>
                <a:latin typeface="Inconsolata"/>
                <a:ea typeface="Inconsolata"/>
                <a:cs typeface="Inconsolata"/>
                <a:sym typeface="Inconsolata"/>
              </a:rPr>
              <a:t>{num2}</a:t>
            </a:r>
            <a:r>
              <a:rPr b="1" lang="en">
                <a:solidFill>
                  <a:schemeClr val="accent4"/>
                </a:solidFill>
                <a:latin typeface="Inconsolata"/>
                <a:ea typeface="Inconsolata"/>
                <a:cs typeface="Inconsolata"/>
                <a:sym typeface="Inconsolata"/>
              </a:rPr>
              <a:t> = </a:t>
            </a:r>
            <a:r>
              <a:rPr b="1" lang="en">
                <a:solidFill>
                  <a:srgbClr val="2C768B"/>
                </a:solidFill>
                <a:latin typeface="Inconsolata"/>
                <a:ea typeface="Inconsolata"/>
                <a:cs typeface="Inconsolata"/>
                <a:sym typeface="Inconsolata"/>
              </a:rPr>
              <a:t>{answer}</a:t>
            </a:r>
            <a:r>
              <a:rPr b="1" lang="en">
                <a:solidFill>
                  <a:schemeClr val="accent4"/>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457200" rtl="0" algn="l">
              <a:spcBef>
                <a:spcPts val="300"/>
              </a:spcBef>
              <a:spcAft>
                <a:spcPts val="0"/>
              </a:spcAft>
              <a:buClr>
                <a:schemeClr val="dk1"/>
              </a:buClr>
              <a:buSzPct val="61111"/>
              <a:buFont typeface="Arial"/>
              <a:buNone/>
            </a:pPr>
            <a:r>
              <a:rPr b="1" lang="en">
                <a:solidFill>
                  <a:schemeClr val="accent4"/>
                </a:solidFill>
                <a:latin typeface="Inconsolata"/>
                <a:ea typeface="Inconsolata"/>
                <a:cs typeface="Inconsolata"/>
                <a:sym typeface="Inconsolata"/>
              </a:rPr>
              <a:t>finally:</a:t>
            </a:r>
            <a:endParaRPr b="1">
              <a:solidFill>
                <a:schemeClr val="accent4"/>
              </a:solidFill>
              <a:latin typeface="Inconsolata"/>
              <a:ea typeface="Inconsolata"/>
              <a:cs typeface="Inconsolata"/>
              <a:sym typeface="Inconsolata"/>
            </a:endParaRPr>
          </a:p>
          <a:p>
            <a:pPr indent="0" lvl="0" marL="457200" rtl="0" algn="l">
              <a:spcBef>
                <a:spcPts val="300"/>
              </a:spcBef>
              <a:spcAft>
                <a:spcPts val="300"/>
              </a:spcAft>
              <a:buNone/>
            </a:pPr>
            <a:r>
              <a:rPr b="1" lang="en">
                <a:solidFill>
                  <a:schemeClr val="accent4"/>
                </a:solidFill>
                <a:latin typeface="Inconsolata"/>
                <a:ea typeface="Inconsolata"/>
                <a:cs typeface="Inconsolata"/>
                <a:sym typeface="Inconsolata"/>
              </a:rPr>
              <a:t>    print("Thanks for using my application!")</a:t>
            </a:r>
            <a:endParaRPr b="1">
              <a:solidFill>
                <a:schemeClr val="accent4"/>
              </a:solidFill>
              <a:latin typeface="Inconsolata"/>
              <a:ea typeface="Inconsolata"/>
              <a:cs typeface="Inconsolata"/>
              <a:sym typeface="Inconsolata"/>
            </a:endParaRPr>
          </a:p>
        </p:txBody>
      </p:sp>
      <p:sp>
        <p:nvSpPr>
          <p:cNvPr id="387" name="Google Shape;387;p5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Where To Place Exception Handling?</a:t>
            </a:r>
            <a:endParaRPr b="1">
              <a:latin typeface="Assistant"/>
              <a:ea typeface="Assistant"/>
              <a:cs typeface="Assistant"/>
              <a:sym typeface="Assistant"/>
            </a:endParaRPr>
          </a:p>
        </p:txBody>
      </p:sp>
      <p:sp>
        <p:nvSpPr>
          <p:cNvPr id="393" name="Google Shape;393;p51"/>
          <p:cNvSpPr txBox="1"/>
          <p:nvPr>
            <p:ph idx="1" type="body"/>
          </p:nvPr>
        </p:nvSpPr>
        <p:spPr>
          <a:xfrm>
            <a:off x="311700" y="895400"/>
            <a:ext cx="8520600" cy="3767100"/>
          </a:xfrm>
          <a:prstGeom prst="rect">
            <a:avLst/>
          </a:prstGeom>
          <a:noFill/>
          <a:ln>
            <a:noFill/>
          </a:ln>
        </p:spPr>
        <p:txBody>
          <a:bodyPr anchorCtr="0" anchor="t" bIns="91425" lIns="91425" spcFirstLastPara="1" rIns="91425" wrap="square" tIns="91425">
            <a:normAutofit/>
          </a:bodyPr>
          <a:lstStyle/>
          <a:p>
            <a:pPr indent="0" lvl="0" marL="0" marR="0" rtl="0" algn="l">
              <a:lnSpc>
                <a:spcPct val="105000"/>
              </a:lnSpc>
              <a:spcBef>
                <a:spcPts val="1000"/>
              </a:spcBef>
              <a:spcAft>
                <a:spcPts val="0"/>
              </a:spcAft>
              <a:buNone/>
            </a:pPr>
            <a:r>
              <a:rPr lang="en"/>
              <a:t>E</a:t>
            </a:r>
            <a:r>
              <a:rPr lang="en"/>
              <a:t>xception handling should be placed as close as possible to the code that can raise the exception. </a:t>
            </a:r>
            <a:endParaRPr/>
          </a:p>
          <a:p>
            <a:pPr indent="0" lvl="0" marL="0" marR="0" rtl="0" algn="l">
              <a:lnSpc>
                <a:spcPct val="105000"/>
              </a:lnSpc>
              <a:spcBef>
                <a:spcPts val="1000"/>
              </a:spcBef>
              <a:spcAft>
                <a:spcPts val="0"/>
              </a:spcAft>
              <a:buNone/>
            </a:pPr>
            <a:r>
              <a:rPr lang="en"/>
              <a:t>In our example</a:t>
            </a:r>
            <a:r>
              <a:rPr lang="en"/>
              <a:t>, all the exception handling is done in the main script.</a:t>
            </a:r>
            <a:endParaRPr/>
          </a:p>
          <a:p>
            <a:pPr indent="0" lvl="0" marL="0" marR="0" rtl="0" algn="l">
              <a:lnSpc>
                <a:spcPct val="105000"/>
              </a:lnSpc>
              <a:spcBef>
                <a:spcPts val="1000"/>
              </a:spcBef>
              <a:spcAft>
                <a:spcPts val="0"/>
              </a:spcAft>
              <a:buNone/>
            </a:pPr>
            <a:r>
              <a:rPr lang="en"/>
              <a:t>However, the </a:t>
            </a:r>
            <a:r>
              <a:rPr b="1" lang="en">
                <a:solidFill>
                  <a:schemeClr val="accent4"/>
                </a:solidFill>
                <a:latin typeface="Inconsolata"/>
                <a:ea typeface="Inconsolata"/>
                <a:cs typeface="Inconsolata"/>
                <a:sym typeface="Inconsolata"/>
              </a:rPr>
              <a:t>ZeroDivisionError</a:t>
            </a:r>
            <a:r>
              <a:rPr lang="en"/>
              <a:t> is actually raised in the </a:t>
            </a:r>
            <a:r>
              <a:rPr b="1" lang="en">
                <a:solidFill>
                  <a:schemeClr val="accent4"/>
                </a:solidFill>
                <a:latin typeface="Inconsolata"/>
                <a:ea typeface="Inconsolata"/>
                <a:cs typeface="Inconsolata"/>
                <a:sym typeface="Inconsolata"/>
              </a:rPr>
              <a:t>compute()</a:t>
            </a:r>
            <a:r>
              <a:rPr lang="en"/>
              <a:t> function.</a:t>
            </a:r>
            <a:endParaRPr/>
          </a:p>
          <a:p>
            <a:pPr indent="0" lvl="0" marL="0" marR="0" rtl="0" algn="l">
              <a:lnSpc>
                <a:spcPct val="105000"/>
              </a:lnSpc>
              <a:spcBef>
                <a:spcPts val="1000"/>
              </a:spcBef>
              <a:spcAft>
                <a:spcPts val="0"/>
              </a:spcAft>
              <a:buNone/>
            </a:pPr>
            <a:r>
              <a:rPr lang="en"/>
              <a:t>The question is: do we move the exception handling for </a:t>
            </a:r>
            <a:r>
              <a:rPr b="1" lang="en">
                <a:solidFill>
                  <a:schemeClr val="accent4"/>
                </a:solidFill>
                <a:latin typeface="Inconsolata"/>
                <a:ea typeface="Inconsolata"/>
                <a:cs typeface="Inconsolata"/>
                <a:sym typeface="Inconsolata"/>
              </a:rPr>
              <a:t>ZeroDivisionError</a:t>
            </a:r>
            <a:r>
              <a:rPr lang="en"/>
              <a:t> into </a:t>
            </a:r>
            <a:r>
              <a:rPr b="1" lang="en">
                <a:solidFill>
                  <a:schemeClr val="accent4"/>
                </a:solidFill>
                <a:latin typeface="Inconsolata"/>
                <a:ea typeface="Inconsolata"/>
                <a:cs typeface="Inconsolata"/>
                <a:sym typeface="Inconsolata"/>
              </a:rPr>
              <a:t>compute()</a:t>
            </a:r>
            <a:r>
              <a:rPr lang="en"/>
              <a:t> or leave it in the main script?</a:t>
            </a:r>
            <a:endParaRPr/>
          </a:p>
          <a:p>
            <a:pPr indent="0" lvl="0" marL="0" marR="0" rtl="0" algn="l">
              <a:lnSpc>
                <a:spcPct val="105000"/>
              </a:lnSpc>
              <a:spcBef>
                <a:spcPts val="1000"/>
              </a:spcBef>
              <a:spcAft>
                <a:spcPts val="0"/>
              </a:spcAft>
              <a:buNone/>
            </a:pPr>
            <a:r>
              <a:rPr lang="en"/>
              <a:t>The answer is…it depends.</a:t>
            </a:r>
            <a:endParaRPr/>
          </a:p>
          <a:p>
            <a:pPr indent="0" lvl="0" marL="0" marR="0" rtl="0" algn="l">
              <a:lnSpc>
                <a:spcPct val="105000"/>
              </a:lnSpc>
              <a:spcBef>
                <a:spcPts val="1000"/>
              </a:spcBef>
              <a:spcAft>
                <a:spcPts val="1000"/>
              </a:spcAft>
              <a:buNone/>
            </a:pPr>
            <a:r>
              <a:rPr lang="en"/>
              <a:t>If you can do anything about the </a:t>
            </a:r>
            <a:r>
              <a:rPr lang="en"/>
              <a:t>exception</a:t>
            </a:r>
            <a:r>
              <a:rPr lang="en"/>
              <a:t> in the </a:t>
            </a:r>
            <a:r>
              <a:rPr b="1" lang="en">
                <a:solidFill>
                  <a:schemeClr val="accent4"/>
                </a:solidFill>
                <a:latin typeface="Inconsolata"/>
                <a:ea typeface="Inconsolata"/>
                <a:cs typeface="Inconsolata"/>
                <a:sym typeface="Inconsolata"/>
              </a:rPr>
              <a:t>compute()</a:t>
            </a:r>
            <a:r>
              <a:rPr lang="en"/>
              <a:t> function, then the exception handling code should be in there. If you cannot, then don’t put it there.</a:t>
            </a:r>
            <a:endParaRPr/>
          </a:p>
        </p:txBody>
      </p:sp>
      <p:sp>
        <p:nvSpPr>
          <p:cNvPr id="394" name="Google Shape;394;p5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Exception Types</a:t>
            </a:r>
            <a:endParaRPr b="1">
              <a:latin typeface="Assistant"/>
              <a:ea typeface="Assistant"/>
              <a:cs typeface="Assistant"/>
              <a:sym typeface="Assistant"/>
            </a:endParaRPr>
          </a:p>
        </p:txBody>
      </p:sp>
      <p:sp>
        <p:nvSpPr>
          <p:cNvPr id="400" name="Google Shape;400;p52"/>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a:t>There are a number of different exceptions that Python supports. The most common ones that you will encounter include:</a:t>
            </a:r>
            <a:endParaRPr/>
          </a:p>
          <a:p>
            <a:pPr indent="-342900" lvl="0" marL="457200" rtl="0" algn="l">
              <a:lnSpc>
                <a:spcPct val="115000"/>
              </a:lnSpc>
              <a:spcBef>
                <a:spcPts val="1000"/>
              </a:spcBef>
              <a:spcAft>
                <a:spcPts val="0"/>
              </a:spcAft>
              <a:buSzPts val="1800"/>
              <a:buChar char="●"/>
            </a:pPr>
            <a:r>
              <a:rPr lang="en"/>
              <a:t>TypeError</a:t>
            </a:r>
            <a:endParaRPr/>
          </a:p>
          <a:p>
            <a:pPr indent="-342900" lvl="0" marL="457200" rtl="0" algn="l">
              <a:lnSpc>
                <a:spcPct val="115000"/>
              </a:lnSpc>
              <a:spcBef>
                <a:spcPts val="1000"/>
              </a:spcBef>
              <a:spcAft>
                <a:spcPts val="0"/>
              </a:spcAft>
              <a:buSzPts val="1800"/>
              <a:buChar char="●"/>
            </a:pPr>
            <a:r>
              <a:rPr lang="en"/>
              <a:t>ValueError</a:t>
            </a:r>
            <a:endParaRPr/>
          </a:p>
          <a:p>
            <a:pPr indent="-342900" lvl="0" marL="457200" rtl="0" algn="l">
              <a:lnSpc>
                <a:spcPct val="115000"/>
              </a:lnSpc>
              <a:spcBef>
                <a:spcPts val="1000"/>
              </a:spcBef>
              <a:spcAft>
                <a:spcPts val="0"/>
              </a:spcAft>
              <a:buSzPts val="1800"/>
              <a:buChar char="●"/>
            </a:pPr>
            <a:r>
              <a:rPr lang="en"/>
              <a:t>ZeroDivisionError</a:t>
            </a:r>
            <a:endParaRPr/>
          </a:p>
          <a:p>
            <a:pPr indent="-342900" lvl="0" marL="457200" rtl="0" algn="l">
              <a:lnSpc>
                <a:spcPct val="115000"/>
              </a:lnSpc>
              <a:spcBef>
                <a:spcPts val="1000"/>
              </a:spcBef>
              <a:spcAft>
                <a:spcPts val="0"/>
              </a:spcAft>
              <a:buSzPts val="1800"/>
              <a:buChar char="●"/>
            </a:pPr>
            <a:r>
              <a:rPr lang="en"/>
              <a:t>IndexError</a:t>
            </a:r>
            <a:endParaRPr/>
          </a:p>
          <a:p>
            <a:pPr indent="-342900" lvl="0" marL="457200" rtl="0" algn="l">
              <a:lnSpc>
                <a:spcPct val="115000"/>
              </a:lnSpc>
              <a:spcBef>
                <a:spcPts val="1000"/>
              </a:spcBef>
              <a:spcAft>
                <a:spcPts val="0"/>
              </a:spcAft>
              <a:buSzPts val="1800"/>
              <a:buChar char="●"/>
            </a:pPr>
            <a:r>
              <a:rPr lang="en"/>
              <a:t>KeyError</a:t>
            </a:r>
            <a:endParaRPr/>
          </a:p>
          <a:p>
            <a:pPr indent="-342900" lvl="0" marL="457200" rtl="0" algn="l">
              <a:lnSpc>
                <a:spcPct val="115000"/>
              </a:lnSpc>
              <a:spcBef>
                <a:spcPts val="1000"/>
              </a:spcBef>
              <a:spcAft>
                <a:spcPts val="0"/>
              </a:spcAft>
              <a:buSzPts val="1800"/>
              <a:buChar char="●"/>
            </a:pPr>
            <a:r>
              <a:rPr lang="en"/>
              <a:t>NameError</a:t>
            </a:r>
            <a:endParaRPr/>
          </a:p>
          <a:p>
            <a:pPr indent="0" lvl="0" marL="0" rtl="0" algn="l">
              <a:lnSpc>
                <a:spcPct val="115000"/>
              </a:lnSpc>
              <a:spcBef>
                <a:spcPts val="1000"/>
              </a:spcBef>
              <a:spcAft>
                <a:spcPts val="1000"/>
              </a:spcAft>
              <a:buNone/>
            </a:pPr>
            <a:r>
              <a:t/>
            </a:r>
            <a:endParaRPr/>
          </a:p>
        </p:txBody>
      </p:sp>
      <p:sp>
        <p:nvSpPr>
          <p:cNvPr id="401" name="Google Shape;401;p5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3"/>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Is the Traceback Useful?</a:t>
            </a:r>
            <a:endParaRPr b="1">
              <a:latin typeface="Assistant"/>
              <a:ea typeface="Assistant"/>
              <a:cs typeface="Assistant"/>
              <a:sym typeface="Assistant"/>
            </a:endParaRPr>
          </a:p>
        </p:txBody>
      </p:sp>
      <p:sp>
        <p:nvSpPr>
          <p:cNvPr id="407" name="Google Shape;407;p53"/>
          <p:cNvSpPr txBox="1"/>
          <p:nvPr>
            <p:ph idx="1" type="body"/>
          </p:nvPr>
        </p:nvSpPr>
        <p:spPr>
          <a:xfrm>
            <a:off x="311700" y="895400"/>
            <a:ext cx="8520600" cy="37671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5000"/>
              </a:lnSpc>
              <a:spcBef>
                <a:spcPts val="1000"/>
              </a:spcBef>
              <a:spcAft>
                <a:spcPts val="0"/>
              </a:spcAft>
              <a:buNone/>
            </a:pPr>
            <a:r>
              <a:rPr b="1" lang="en"/>
              <a:t>YES! To us!</a:t>
            </a:r>
            <a:r>
              <a:rPr lang="en"/>
              <a:t> </a:t>
            </a:r>
            <a:endParaRPr/>
          </a:p>
          <a:p>
            <a:pPr indent="0" lvl="0" marL="0" marR="0" rtl="0" algn="l">
              <a:lnSpc>
                <a:spcPct val="105000"/>
              </a:lnSpc>
              <a:spcBef>
                <a:spcPts val="1000"/>
              </a:spcBef>
              <a:spcAft>
                <a:spcPts val="0"/>
              </a:spcAft>
              <a:buNone/>
            </a:pPr>
            <a:r>
              <a:rPr lang="en"/>
              <a:t>In all our code changes so far, we lost the Traceback.</a:t>
            </a:r>
            <a:endParaRPr/>
          </a:p>
          <a:p>
            <a:pPr indent="0" lvl="0" marL="0" marR="0" rtl="0" algn="l">
              <a:lnSpc>
                <a:spcPct val="105000"/>
              </a:lnSpc>
              <a:spcBef>
                <a:spcPts val="1000"/>
              </a:spcBef>
              <a:spcAft>
                <a:spcPts val="0"/>
              </a:spcAft>
              <a:buNone/>
            </a:pPr>
            <a:r>
              <a:rPr lang="en"/>
              <a:t>We don’t want to display it to the user, but we do want to put is somewhere so that we can use it to find the bug and fix it!</a:t>
            </a:r>
            <a:endParaRPr/>
          </a:p>
          <a:p>
            <a:pPr indent="0" lvl="0" marL="0" marR="0" rtl="0" algn="l">
              <a:lnSpc>
                <a:spcPct val="105000"/>
              </a:lnSpc>
              <a:spcBef>
                <a:spcPts val="1000"/>
              </a:spcBef>
              <a:spcAft>
                <a:spcPts val="0"/>
              </a:spcAft>
              <a:buNone/>
            </a:pPr>
            <a:r>
              <a:rPr lang="en"/>
              <a:t>The most common thing to do with the Traceback is to write it to a log file so that it is saved. (Logging will be covered in Session 12)</a:t>
            </a:r>
            <a:endParaRPr/>
          </a:p>
          <a:p>
            <a:pPr indent="0" lvl="0" marL="0" marR="0" rtl="0" algn="l">
              <a:lnSpc>
                <a:spcPct val="105000"/>
              </a:lnSpc>
              <a:spcBef>
                <a:spcPts val="1000"/>
              </a:spcBef>
              <a:spcAft>
                <a:spcPts val="0"/>
              </a:spcAft>
              <a:buNone/>
            </a:pPr>
            <a:r>
              <a:rPr lang="en"/>
              <a:t>But </a:t>
            </a:r>
            <a:r>
              <a:rPr lang="en"/>
              <a:t>with</a:t>
            </a:r>
            <a:r>
              <a:rPr lang="en"/>
              <a:t> all this exception handling code, how do we get to the Traceback?</a:t>
            </a:r>
            <a:endParaRPr/>
          </a:p>
          <a:p>
            <a:pPr indent="0" lvl="0" marL="0" marR="0" rtl="0" algn="l">
              <a:lnSpc>
                <a:spcPct val="105000"/>
              </a:lnSpc>
              <a:spcBef>
                <a:spcPts val="1000"/>
              </a:spcBef>
              <a:spcAft>
                <a:spcPts val="0"/>
              </a:spcAft>
              <a:buNone/>
            </a:pPr>
            <a:r>
              <a:rPr lang="en"/>
              <a:t>By using the </a:t>
            </a:r>
            <a:r>
              <a:rPr b="1" lang="en">
                <a:solidFill>
                  <a:schemeClr val="accent4"/>
                </a:solidFill>
                <a:latin typeface="Inconsolata"/>
                <a:ea typeface="Inconsolata"/>
                <a:cs typeface="Inconsolata"/>
                <a:sym typeface="Inconsolata"/>
              </a:rPr>
              <a:t>traceback</a:t>
            </a:r>
            <a:r>
              <a:rPr lang="en"/>
              <a:t> module that comes with Python, we can gain access to the Traceback. We can display it to the terminal or redirect it to a file.</a:t>
            </a:r>
            <a:endParaRPr/>
          </a:p>
          <a:p>
            <a:pPr indent="0" lvl="0" marL="0" marR="0" rtl="0" algn="l">
              <a:lnSpc>
                <a:spcPct val="105000"/>
              </a:lnSpc>
              <a:spcBef>
                <a:spcPts val="1000"/>
              </a:spcBef>
              <a:spcAft>
                <a:spcPts val="1000"/>
              </a:spcAft>
              <a:buNone/>
            </a:pPr>
            <a:r>
              <a:rPr lang="en"/>
              <a:t>See </a:t>
            </a:r>
            <a:r>
              <a:rPr lang="en" u="sng">
                <a:solidFill>
                  <a:schemeClr val="hlink"/>
                </a:solidFill>
                <a:hlinkClick r:id="rId3"/>
              </a:rPr>
              <a:t>traceback — Print or retrieve a stack traceback</a:t>
            </a:r>
            <a:r>
              <a:rPr lang="en"/>
              <a:t> in the Python docs for all the gritty details on using tracebacks.</a:t>
            </a:r>
            <a:endParaRPr/>
          </a:p>
        </p:txBody>
      </p:sp>
      <p:sp>
        <p:nvSpPr>
          <p:cNvPr id="408" name="Google Shape;408;p5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4"/>
          <p:cNvSpPr txBox="1"/>
          <p:nvPr>
            <p:ph type="title"/>
          </p:nvPr>
        </p:nvSpPr>
        <p:spPr>
          <a:xfrm>
            <a:off x="311700" y="4744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Further Reading</a:t>
            </a:r>
            <a:endParaRPr b="1">
              <a:latin typeface="Assistant"/>
              <a:ea typeface="Assistant"/>
              <a:cs typeface="Assistant"/>
              <a:sym typeface="Assistant"/>
            </a:endParaRPr>
          </a:p>
        </p:txBody>
      </p:sp>
      <p:sp>
        <p:nvSpPr>
          <p:cNvPr id="414" name="Google Shape;414;p5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
        <p:nvSpPr>
          <p:cNvPr id="415" name="Google Shape;415;p54"/>
          <p:cNvSpPr txBox="1"/>
          <p:nvPr/>
        </p:nvSpPr>
        <p:spPr>
          <a:xfrm>
            <a:off x="523600" y="1155950"/>
            <a:ext cx="8122500" cy="317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chemeClr val="hlink"/>
                </a:solidFill>
                <a:latin typeface="Assistant"/>
                <a:ea typeface="Assistant"/>
                <a:cs typeface="Assistant"/>
                <a:sym typeface="Assistant"/>
                <a:hlinkClick r:id="rId3"/>
              </a:rPr>
              <a:t>https://docs.python.org/3/tutorial/errors.html#handling-exceptions</a:t>
            </a:r>
            <a:endParaRPr sz="1800">
              <a:solidFill>
                <a:schemeClr val="dk1"/>
              </a:solidFill>
              <a:latin typeface="Assistant"/>
              <a:ea typeface="Assistant"/>
              <a:cs typeface="Assistant"/>
              <a:sym typeface="Assistant"/>
            </a:endParaRPr>
          </a:p>
          <a:p>
            <a:pPr indent="0" lvl="0" marL="0" rtl="0" algn="ctr">
              <a:spcBef>
                <a:spcPts val="0"/>
              </a:spcBef>
              <a:spcAft>
                <a:spcPts val="0"/>
              </a:spcAft>
              <a:buNone/>
            </a:pPr>
            <a:r>
              <a:rPr lang="en" sz="1800" u="sng">
                <a:solidFill>
                  <a:schemeClr val="hlink"/>
                </a:solidFill>
                <a:latin typeface="Assistant"/>
                <a:ea typeface="Assistant"/>
                <a:cs typeface="Assistant"/>
                <a:sym typeface="Assistant"/>
                <a:hlinkClick r:id="rId4"/>
              </a:rPr>
              <a:t>https://docs.python.org/3/library/exceptions.html</a:t>
            </a:r>
            <a:endParaRPr sz="1800">
              <a:solidFill>
                <a:schemeClr val="dk1"/>
              </a:solidFill>
              <a:latin typeface="Assistant"/>
              <a:ea typeface="Assistant"/>
              <a:cs typeface="Assistant"/>
              <a:sym typeface="Assistant"/>
            </a:endParaRPr>
          </a:p>
          <a:p>
            <a:pPr indent="0" lvl="0" marL="0" rtl="0" algn="ctr">
              <a:spcBef>
                <a:spcPts val="0"/>
              </a:spcBef>
              <a:spcAft>
                <a:spcPts val="0"/>
              </a:spcAft>
              <a:buNone/>
            </a:pPr>
            <a:r>
              <a:rPr lang="en" sz="1800" u="sng">
                <a:solidFill>
                  <a:schemeClr val="hlink"/>
                </a:solidFill>
                <a:latin typeface="Assistant"/>
                <a:ea typeface="Assistant"/>
                <a:cs typeface="Assistant"/>
                <a:sym typeface="Assistant"/>
                <a:hlinkClick r:id="rId5"/>
              </a:rPr>
              <a:t>Python Documents on Handling Exceptions</a:t>
            </a:r>
            <a:endParaRPr sz="1800">
              <a:solidFill>
                <a:schemeClr val="dk1"/>
              </a:solidFill>
              <a:latin typeface="Assistant"/>
              <a:ea typeface="Assistant"/>
              <a:cs typeface="Assistant"/>
              <a:sym typeface="Assistant"/>
            </a:endParaRPr>
          </a:p>
          <a:p>
            <a:pPr indent="0" lvl="0" marL="0" rtl="0" algn="ctr">
              <a:spcBef>
                <a:spcPts val="0"/>
              </a:spcBef>
              <a:spcAft>
                <a:spcPts val="0"/>
              </a:spcAft>
              <a:buNone/>
            </a:pPr>
            <a:r>
              <a:rPr lang="en" sz="1800" u="sng">
                <a:solidFill>
                  <a:schemeClr val="hlink"/>
                </a:solidFill>
                <a:latin typeface="Assistant"/>
                <a:ea typeface="Assistant"/>
                <a:cs typeface="Assistant"/>
                <a:sym typeface="Assistant"/>
                <a:hlinkClick r:id="rId6"/>
              </a:rPr>
              <a:t>Socratica Exceptions</a:t>
            </a:r>
            <a:endParaRPr sz="1800">
              <a:solidFill>
                <a:schemeClr val="dk1"/>
              </a:solidFill>
              <a:latin typeface="Assistant"/>
              <a:ea typeface="Assistant"/>
              <a:cs typeface="Assistant"/>
              <a:sym typeface="Assistant"/>
            </a:endParaRPr>
          </a:p>
          <a:p>
            <a:pPr indent="0" lvl="0" marL="0" rtl="0" algn="ctr">
              <a:spcBef>
                <a:spcPts val="0"/>
              </a:spcBef>
              <a:spcAft>
                <a:spcPts val="0"/>
              </a:spcAft>
              <a:buNone/>
            </a:pPr>
            <a:r>
              <a:rPr lang="en" sz="1800" u="sng">
                <a:solidFill>
                  <a:schemeClr val="hlink"/>
                </a:solidFill>
                <a:latin typeface="Assistant"/>
                <a:ea typeface="Assistant"/>
                <a:cs typeface="Assistant"/>
                <a:sym typeface="Assistant"/>
                <a:hlinkClick r:id="rId7"/>
              </a:rPr>
              <a:t>Handling Exceptions in Python</a:t>
            </a:r>
            <a:endParaRPr sz="1800">
              <a:solidFill>
                <a:schemeClr val="dk1"/>
              </a:solidFill>
              <a:latin typeface="Assistant"/>
              <a:ea typeface="Assistant"/>
              <a:cs typeface="Assistant"/>
              <a:sym typeface="Assistant"/>
            </a:endParaRPr>
          </a:p>
          <a:p>
            <a:pPr indent="0" lvl="0" marL="0" rtl="0" algn="ctr">
              <a:spcBef>
                <a:spcPts val="0"/>
              </a:spcBef>
              <a:spcAft>
                <a:spcPts val="0"/>
              </a:spcAft>
              <a:buNone/>
            </a:pPr>
            <a:r>
              <a:rPr lang="en" sz="1800" u="sng">
                <a:solidFill>
                  <a:schemeClr val="hlink"/>
                </a:solidFill>
                <a:latin typeface="Assistant"/>
                <a:ea typeface="Assistant"/>
                <a:cs typeface="Assistant"/>
                <a:sym typeface="Assistant"/>
                <a:hlinkClick r:id="rId8"/>
              </a:rPr>
              <a:t>Python Built-In Exceptions</a:t>
            </a:r>
            <a:endParaRPr sz="1800">
              <a:solidFill>
                <a:schemeClr val="dk1"/>
              </a:solidFill>
              <a:latin typeface="Assistant"/>
              <a:ea typeface="Assistant"/>
              <a:cs typeface="Assistant"/>
              <a:sym typeface="Assistant"/>
            </a:endParaRPr>
          </a:p>
          <a:p>
            <a:pPr indent="0" lvl="0" marL="0" rtl="0" algn="ctr">
              <a:spcBef>
                <a:spcPts val="0"/>
              </a:spcBef>
              <a:spcAft>
                <a:spcPts val="0"/>
              </a:spcAft>
              <a:buNone/>
            </a:pPr>
            <a:r>
              <a:rPr lang="en" sz="1800" u="sng">
                <a:solidFill>
                  <a:schemeClr val="hlink"/>
                </a:solidFill>
                <a:latin typeface="Assistant"/>
                <a:ea typeface="Assistant"/>
                <a:cs typeface="Assistant"/>
                <a:sym typeface="Assistant"/>
                <a:hlinkClick r:id="rId9"/>
              </a:rPr>
              <a:t>Python Exceptions: An Introduction</a:t>
            </a:r>
            <a:endParaRPr sz="1800">
              <a:solidFill>
                <a:schemeClr val="dk1"/>
              </a:solidFill>
              <a:latin typeface="Assistant"/>
              <a:ea typeface="Assistant"/>
              <a:cs typeface="Assistant"/>
              <a:sym typeface="Assistant"/>
            </a:endParaRPr>
          </a:p>
          <a:p>
            <a:pPr indent="0" lvl="0" marL="0" rtl="0" algn="ctr">
              <a:spcBef>
                <a:spcPts val="0"/>
              </a:spcBef>
              <a:spcAft>
                <a:spcPts val="0"/>
              </a:spcAft>
              <a:buNone/>
            </a:pPr>
            <a:r>
              <a:rPr lang="en" sz="1800" u="sng">
                <a:solidFill>
                  <a:schemeClr val="hlink"/>
                </a:solidFill>
                <a:latin typeface="Assistant"/>
                <a:ea typeface="Assistant"/>
                <a:cs typeface="Assistant"/>
                <a:sym typeface="Assistant"/>
                <a:hlinkClick r:id="rId10"/>
              </a:rPr>
              <a:t>Exception Handling in Python</a:t>
            </a:r>
            <a:endParaRPr sz="1800">
              <a:solidFill>
                <a:schemeClr val="dk1"/>
              </a:solidFill>
              <a:latin typeface="Assistant"/>
              <a:ea typeface="Assistant"/>
              <a:cs typeface="Assistant"/>
              <a:sym typeface="Assistant"/>
            </a:endParaRPr>
          </a:p>
          <a:p>
            <a:pPr indent="0" lvl="0" marL="0" rtl="0" algn="ctr">
              <a:spcBef>
                <a:spcPts val="0"/>
              </a:spcBef>
              <a:spcAft>
                <a:spcPts val="0"/>
              </a:spcAft>
              <a:buNone/>
            </a:pPr>
            <a:r>
              <a:rPr lang="en" sz="1800" u="sng">
                <a:solidFill>
                  <a:schemeClr val="hlink"/>
                </a:solidFill>
                <a:latin typeface="Assistant"/>
                <a:ea typeface="Assistant"/>
                <a:cs typeface="Assistant"/>
                <a:sym typeface="Assistant"/>
                <a:hlinkClick r:id="rId11"/>
              </a:rPr>
              <a:t>Python Built-In Exceptions</a:t>
            </a:r>
            <a:endParaRPr sz="1800">
              <a:solidFill>
                <a:schemeClr val="dk1"/>
              </a:solidFill>
              <a:latin typeface="Assistant"/>
              <a:ea typeface="Assistant"/>
              <a:cs typeface="Assistant"/>
              <a:sym typeface="Assistant"/>
            </a:endParaRPr>
          </a:p>
          <a:p>
            <a:pPr indent="0" lvl="0" marL="0" rtl="0" algn="ctr">
              <a:spcBef>
                <a:spcPts val="0"/>
              </a:spcBef>
              <a:spcAft>
                <a:spcPts val="0"/>
              </a:spcAft>
              <a:buNone/>
            </a:pPr>
            <a:r>
              <a:rPr lang="en" sz="1800" u="sng">
                <a:solidFill>
                  <a:schemeClr val="hlink"/>
                </a:solidFill>
                <a:latin typeface="Assistant"/>
                <a:ea typeface="Assistant"/>
                <a:cs typeface="Assistant"/>
                <a:sym typeface="Assistant"/>
                <a:hlinkClick r:id="rId12"/>
              </a:rPr>
              <a:t>Traceback - Print or retrieve a stack traceback</a:t>
            </a:r>
            <a:endParaRPr sz="1800">
              <a:solidFill>
                <a:schemeClr val="dk1"/>
              </a:solidFill>
              <a:latin typeface="Assistant"/>
              <a:ea typeface="Assistant"/>
              <a:cs typeface="Assistant"/>
              <a:sym typeface="Assistant"/>
            </a:endParaRPr>
          </a:p>
          <a:p>
            <a:pPr indent="0" lvl="0" marL="0" rtl="0" algn="ctr">
              <a:spcBef>
                <a:spcPts val="0"/>
              </a:spcBef>
              <a:spcAft>
                <a:spcPts val="0"/>
              </a:spcAft>
              <a:buNone/>
            </a:pPr>
            <a:r>
              <a:rPr lang="en" sz="1800" u="sng">
                <a:solidFill>
                  <a:schemeClr val="hlink"/>
                </a:solidFill>
                <a:latin typeface="Assistant"/>
                <a:ea typeface="Assistant"/>
                <a:cs typeface="Assistant"/>
                <a:sym typeface="Assistant"/>
                <a:hlinkClick r:id="rId13"/>
              </a:rPr>
              <a:t>https://www.coursera.org/tutorials/python-exception-cheat-sheet</a:t>
            </a:r>
            <a:endParaRPr sz="1800">
              <a:solidFill>
                <a:schemeClr val="dk1"/>
              </a:solidFill>
              <a:latin typeface="Assistant"/>
              <a:ea typeface="Assistant"/>
              <a:cs typeface="Assistant"/>
              <a:sym typeface="Assistant"/>
            </a:endParaRPr>
          </a:p>
          <a:p>
            <a:pPr indent="0" lvl="0" marL="0" rtl="0" algn="ctr">
              <a:spcBef>
                <a:spcPts val="0"/>
              </a:spcBef>
              <a:spcAft>
                <a:spcPts val="0"/>
              </a:spcAft>
              <a:buNone/>
            </a:pPr>
            <a:r>
              <a:t/>
            </a:r>
            <a:endParaRPr sz="1800">
              <a:solidFill>
                <a:schemeClr val="dk1"/>
              </a:solidFill>
              <a:latin typeface="Assistant"/>
              <a:ea typeface="Assistant"/>
              <a:cs typeface="Assistant"/>
              <a:sym typeface="Assistan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5"/>
          <p:cNvSpPr txBox="1"/>
          <p:nvPr>
            <p:ph type="title"/>
          </p:nvPr>
        </p:nvSpPr>
        <p:spPr>
          <a:xfrm>
            <a:off x="311700" y="7772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Practice</a:t>
            </a:r>
            <a:endParaRPr b="1">
              <a:latin typeface="Assistant"/>
              <a:ea typeface="Assistant"/>
              <a:cs typeface="Assistant"/>
              <a:sym typeface="Assistant"/>
            </a:endParaRPr>
          </a:p>
        </p:txBody>
      </p:sp>
      <p:sp>
        <p:nvSpPr>
          <p:cNvPr id="421" name="Google Shape;421;p5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pic>
        <p:nvPicPr>
          <p:cNvPr id="422" name="Google Shape;422;p55"/>
          <p:cNvPicPr preferRelativeResize="0"/>
          <p:nvPr/>
        </p:nvPicPr>
        <p:blipFill rotWithShape="1">
          <a:blip r:embed="rId3">
            <a:alphaModFix/>
          </a:blip>
          <a:srcRect b="0" l="0" r="0" t="0"/>
          <a:stretch/>
        </p:blipFill>
        <p:spPr>
          <a:xfrm>
            <a:off x="3504792" y="3834195"/>
            <a:ext cx="2134414" cy="829011"/>
          </a:xfrm>
          <a:prstGeom prst="rect">
            <a:avLst/>
          </a:prstGeom>
          <a:noFill/>
          <a:ln>
            <a:noFill/>
          </a:ln>
        </p:spPr>
      </p:pic>
      <p:sp>
        <p:nvSpPr>
          <p:cNvPr id="423" name="Google Shape;423;p55"/>
          <p:cNvSpPr txBox="1"/>
          <p:nvPr/>
        </p:nvSpPr>
        <p:spPr>
          <a:xfrm>
            <a:off x="523600" y="1575175"/>
            <a:ext cx="8122500" cy="21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ssistant"/>
                <a:ea typeface="Assistant"/>
                <a:cs typeface="Assistant"/>
                <a:sym typeface="Assistant"/>
              </a:rPr>
              <a:t>You are given a program that works, sometimes. Your task is to find all the errors and fix them. You will need to use a combination of testing different code paths to see if they work properly, using the debugger, and providing invalid data to see how the program handles it.</a:t>
            </a:r>
            <a:endParaRPr sz="1800">
              <a:solidFill>
                <a:schemeClr val="dk1"/>
              </a:solidFill>
              <a:latin typeface="Assistant"/>
              <a:ea typeface="Assistant"/>
              <a:cs typeface="Assistant"/>
              <a:sym typeface="Assistant"/>
            </a:endParaRPr>
          </a:p>
          <a:p>
            <a:pPr indent="0" lvl="0" marL="0" rtl="0" algn="l">
              <a:spcBef>
                <a:spcPts val="0"/>
              </a:spcBef>
              <a:spcAft>
                <a:spcPts val="0"/>
              </a:spcAft>
              <a:buNone/>
            </a:pPr>
            <a:r>
              <a:t/>
            </a:r>
            <a:endParaRPr sz="1800">
              <a:solidFill>
                <a:schemeClr val="dk1"/>
              </a:solidFill>
              <a:latin typeface="Assistant"/>
              <a:ea typeface="Assistant"/>
              <a:cs typeface="Assistant"/>
              <a:sym typeface="Assistant"/>
            </a:endParaRPr>
          </a:p>
          <a:p>
            <a:pPr indent="0" lvl="0" marL="0" rtl="0" algn="l">
              <a:spcBef>
                <a:spcPts val="0"/>
              </a:spcBef>
              <a:spcAft>
                <a:spcPts val="0"/>
              </a:spcAft>
              <a:buNone/>
            </a:pPr>
            <a:r>
              <a:rPr lang="en" sz="1800">
                <a:solidFill>
                  <a:schemeClr val="dk1"/>
                </a:solidFill>
                <a:latin typeface="Assistant"/>
                <a:ea typeface="Assistant"/>
                <a:cs typeface="Assistant"/>
                <a:sym typeface="Assistant"/>
              </a:rPr>
              <a:t>Open the </a:t>
            </a:r>
            <a:r>
              <a:rPr b="1" lang="en" sz="1800">
                <a:solidFill>
                  <a:schemeClr val="accent4"/>
                </a:solidFill>
                <a:latin typeface="Inconsolata"/>
                <a:ea typeface="Inconsolata"/>
                <a:cs typeface="Inconsolata"/>
                <a:sym typeface="Inconsolata"/>
              </a:rPr>
              <a:t>main.py</a:t>
            </a:r>
            <a:r>
              <a:rPr lang="en" sz="1800">
                <a:solidFill>
                  <a:schemeClr val="dk1"/>
                </a:solidFill>
                <a:latin typeface="Assistant"/>
                <a:ea typeface="Assistant"/>
                <a:cs typeface="Assistant"/>
                <a:sym typeface="Assistant"/>
              </a:rPr>
              <a:t> file.</a:t>
            </a:r>
            <a:endParaRPr sz="1800">
              <a:solidFill>
                <a:schemeClr val="dk1"/>
              </a:solidFill>
              <a:latin typeface="Assistant"/>
              <a:ea typeface="Assistant"/>
              <a:cs typeface="Assistant"/>
              <a:sym typeface="Assistant"/>
            </a:endParaRPr>
          </a:p>
          <a:p>
            <a:pPr indent="0" lvl="0" marL="0" rtl="0" algn="l">
              <a:spcBef>
                <a:spcPts val="0"/>
              </a:spcBef>
              <a:spcAft>
                <a:spcPts val="0"/>
              </a:spcAft>
              <a:buNone/>
            </a:pPr>
            <a:r>
              <a:rPr lang="en" sz="1800">
                <a:solidFill>
                  <a:schemeClr val="dk1"/>
                </a:solidFill>
                <a:latin typeface="Assistant"/>
                <a:ea typeface="Assistant"/>
                <a:cs typeface="Assistant"/>
                <a:sym typeface="Assistant"/>
              </a:rPr>
              <a:t>Hints are in </a:t>
            </a:r>
            <a:r>
              <a:rPr b="1" lang="en" sz="1800">
                <a:solidFill>
                  <a:schemeClr val="accent4"/>
                </a:solidFill>
                <a:latin typeface="Inconsolata"/>
                <a:ea typeface="Inconsolata"/>
                <a:cs typeface="Inconsolata"/>
                <a:sym typeface="Inconsolata"/>
              </a:rPr>
              <a:t>Hints.txt</a:t>
            </a:r>
            <a:r>
              <a:rPr lang="en" sz="1800">
                <a:solidFill>
                  <a:schemeClr val="dk1"/>
                </a:solidFill>
                <a:latin typeface="Assistant"/>
                <a:ea typeface="Assistant"/>
                <a:cs typeface="Assistant"/>
                <a:sym typeface="Assistant"/>
              </a:rPr>
              <a:t>, but try to find the errors first.</a:t>
            </a:r>
            <a:endParaRPr sz="1800">
              <a:solidFill>
                <a:schemeClr val="dk1"/>
              </a:solidFill>
              <a:latin typeface="Assistant"/>
              <a:ea typeface="Assistant"/>
              <a:cs typeface="Assistant"/>
              <a:sym typeface="Assistan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
        <p:nvSpPr>
          <p:cNvPr id="429" name="Google Shape;429;p56"/>
          <p:cNvSpPr txBox="1"/>
          <p:nvPr>
            <p:ph type="title"/>
          </p:nvPr>
        </p:nvSpPr>
        <p:spPr>
          <a:xfrm>
            <a:off x="311700" y="266700"/>
            <a:ext cx="8100000" cy="20940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800"/>
              <a:buNone/>
            </a:pPr>
            <a:r>
              <a:rPr lang="en"/>
              <a:t>Thanks a lot!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7"/>
          <p:cNvSpPr txBox="1"/>
          <p:nvPr>
            <p:ph type="title"/>
          </p:nvPr>
        </p:nvSpPr>
        <p:spPr>
          <a:xfrm>
            <a:off x="311700" y="679950"/>
            <a:ext cx="3999000" cy="2270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Before you go…</a:t>
            </a:r>
            <a:endParaRPr/>
          </a:p>
        </p:txBody>
      </p:sp>
      <p:sp>
        <p:nvSpPr>
          <p:cNvPr id="435" name="Google Shape;435;p57"/>
          <p:cNvSpPr txBox="1"/>
          <p:nvPr>
            <p:ph idx="1" type="subTitle"/>
          </p:nvPr>
        </p:nvSpPr>
        <p:spPr>
          <a:xfrm>
            <a:off x="311700" y="2950350"/>
            <a:ext cx="3999000" cy="1235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800"/>
              <a:t>Please take 2 minutes to give us feedback on today’s lesson.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This feedback is </a:t>
            </a:r>
            <a:r>
              <a:rPr b="1" lang="en" sz="1800">
                <a:solidFill>
                  <a:schemeClr val="accent4"/>
                </a:solidFill>
              </a:rPr>
              <a:t>anonymous</a:t>
            </a:r>
            <a:r>
              <a:rPr lang="en" sz="1800"/>
              <a:t> and only seen by </a:t>
            </a:r>
            <a:r>
              <a:rPr b="1" lang="en" sz="1800">
                <a:solidFill>
                  <a:schemeClr val="accent4"/>
                </a:solidFill>
              </a:rPr>
              <a:t>the DCP team</a:t>
            </a:r>
            <a:r>
              <a:rPr lang="en" sz="1800"/>
              <a:t>!</a:t>
            </a:r>
            <a:endParaRPr sz="1800"/>
          </a:p>
        </p:txBody>
      </p:sp>
      <p:pic>
        <p:nvPicPr>
          <p:cNvPr id="436" name="Google Shape;436;p57"/>
          <p:cNvPicPr preferRelativeResize="0"/>
          <p:nvPr/>
        </p:nvPicPr>
        <p:blipFill>
          <a:blip r:embed="rId3">
            <a:alphaModFix/>
          </a:blip>
          <a:stretch>
            <a:fillRect/>
          </a:stretch>
        </p:blipFill>
        <p:spPr>
          <a:xfrm>
            <a:off x="5491600" y="1005977"/>
            <a:ext cx="3131550" cy="3131550"/>
          </a:xfrm>
          <a:prstGeom prst="rect">
            <a:avLst/>
          </a:prstGeom>
          <a:noFill/>
          <a:ln>
            <a:noFill/>
          </a:ln>
        </p:spPr>
      </p:pic>
      <p:sp>
        <p:nvSpPr>
          <p:cNvPr id="437" name="Google Shape;437;p57"/>
          <p:cNvSpPr txBox="1"/>
          <p:nvPr/>
        </p:nvSpPr>
        <p:spPr>
          <a:xfrm>
            <a:off x="4572000" y="4442525"/>
            <a:ext cx="4572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Assistant"/>
                <a:ea typeface="Assistant"/>
                <a:cs typeface="Assistant"/>
                <a:sym typeface="Assistant"/>
              </a:rPr>
              <a:t>Scan the QR code or go to: </a:t>
            </a:r>
            <a:r>
              <a:rPr b="1" lang="en" sz="1600" u="sng">
                <a:solidFill>
                  <a:schemeClr val="lt1"/>
                </a:solidFill>
                <a:latin typeface="Assistant"/>
                <a:ea typeface="Assistant"/>
                <a:cs typeface="Assistant"/>
                <a:sym typeface="Assistant"/>
                <a:hlinkClick r:id="rId4">
                  <a:extLst>
                    <a:ext uri="{A12FA001-AC4F-418D-AE19-62706E023703}">
                      <ahyp:hlinkClr val="tx"/>
                    </a:ext>
                  </a:extLst>
                </a:hlinkClick>
              </a:rPr>
              <a:t>https://redischool.typeform.com/lessonfeedback</a:t>
            </a:r>
            <a:r>
              <a:rPr b="1" lang="en" sz="1600">
                <a:solidFill>
                  <a:schemeClr val="lt1"/>
                </a:solidFill>
                <a:latin typeface="Assistant"/>
                <a:ea typeface="Assistant"/>
                <a:cs typeface="Assistant"/>
                <a:sym typeface="Assistant"/>
              </a:rPr>
              <a:t> </a:t>
            </a:r>
            <a:endParaRPr b="1" sz="1600">
              <a:solidFill>
                <a:schemeClr val="lt1"/>
              </a:solidFill>
              <a:latin typeface="Assistant"/>
              <a:ea typeface="Assistant"/>
              <a:cs typeface="Assistant"/>
              <a:sym typeface="Assistan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8"/>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Raising Exceptions</a:t>
            </a:r>
            <a:endParaRPr b="1">
              <a:latin typeface="Assistant"/>
              <a:ea typeface="Assistant"/>
              <a:cs typeface="Assistant"/>
              <a:sym typeface="Assistant"/>
            </a:endParaRPr>
          </a:p>
        </p:txBody>
      </p:sp>
      <p:sp>
        <p:nvSpPr>
          <p:cNvPr id="443" name="Google Shape;443;p58"/>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There are times where you may want to raise an exception on purpose.</a:t>
            </a:r>
            <a:endParaRPr/>
          </a:p>
          <a:p>
            <a:pPr indent="-342900" lvl="0" marL="457200" rtl="0" algn="l">
              <a:lnSpc>
                <a:spcPct val="115000"/>
              </a:lnSpc>
              <a:spcBef>
                <a:spcPts val="1000"/>
              </a:spcBef>
              <a:spcAft>
                <a:spcPts val="0"/>
              </a:spcAft>
              <a:buSzPts val="1800"/>
              <a:buChar char="●"/>
            </a:pPr>
            <a:r>
              <a:rPr lang="en"/>
              <a:t>In your application, when a particular line of code fails or an error occurs, you may think that it’s a critical failure even if Python doesn’t.</a:t>
            </a:r>
            <a:endParaRPr/>
          </a:p>
          <a:p>
            <a:pPr indent="-342900" lvl="0" marL="457200" rtl="0" algn="l">
              <a:lnSpc>
                <a:spcPct val="115000"/>
              </a:lnSpc>
              <a:spcBef>
                <a:spcPts val="1000"/>
              </a:spcBef>
              <a:spcAft>
                <a:spcPts val="0"/>
              </a:spcAft>
              <a:buSzPts val="1800"/>
              <a:buChar char="●"/>
            </a:pPr>
            <a:r>
              <a:rPr lang="en"/>
              <a:t>The error message from the built-in exceptions may not be sufficient for the user or for the log that you are keeping for the application.</a:t>
            </a:r>
            <a:endParaRPr/>
          </a:p>
          <a:p>
            <a:pPr indent="-342900" lvl="0" marL="457200" rtl="0" algn="l">
              <a:lnSpc>
                <a:spcPct val="115000"/>
              </a:lnSpc>
              <a:spcBef>
                <a:spcPts val="1000"/>
              </a:spcBef>
              <a:spcAft>
                <a:spcPts val="0"/>
              </a:spcAft>
              <a:buSzPts val="1800"/>
              <a:buChar char="●"/>
            </a:pPr>
            <a:r>
              <a:rPr lang="en"/>
              <a:t>Your application can generate errors that are custom only to your problem space</a:t>
            </a:r>
            <a:endParaRPr/>
          </a:p>
          <a:p>
            <a:pPr indent="-342900" lvl="0" marL="457200" rtl="0" algn="l">
              <a:lnSpc>
                <a:spcPct val="115000"/>
              </a:lnSpc>
              <a:spcBef>
                <a:spcPts val="1000"/>
              </a:spcBef>
              <a:spcAft>
                <a:spcPts val="0"/>
              </a:spcAft>
              <a:buSzPts val="1800"/>
              <a:buChar char="●"/>
            </a:pPr>
            <a:r>
              <a:rPr lang="en"/>
              <a:t>We can even create our own custom exceptions.</a:t>
            </a:r>
            <a:endParaRPr/>
          </a:p>
          <a:p>
            <a:pPr indent="0" lvl="0" marL="0" rtl="0" algn="l">
              <a:lnSpc>
                <a:spcPct val="115000"/>
              </a:lnSpc>
              <a:spcBef>
                <a:spcPts val="1000"/>
              </a:spcBef>
              <a:spcAft>
                <a:spcPts val="1000"/>
              </a:spcAft>
              <a:buNone/>
            </a:pPr>
            <a:r>
              <a:t/>
            </a:r>
            <a:endParaRPr/>
          </a:p>
        </p:txBody>
      </p:sp>
      <p:sp>
        <p:nvSpPr>
          <p:cNvPr id="444" name="Google Shape;444;p5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spcBef>
                <a:spcPts val="0"/>
              </a:spcBef>
              <a:spcAft>
                <a:spcPts val="0"/>
              </a:spcAft>
              <a:buClr>
                <a:srgbClr val="000000"/>
              </a:buClr>
              <a:buSzPct val="1000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Errors</a:t>
            </a:r>
            <a:endParaRPr b="1">
              <a:latin typeface="Assistant"/>
              <a:ea typeface="Assistant"/>
              <a:cs typeface="Assistant"/>
              <a:sym typeface="Assistant"/>
            </a:endParaRPr>
          </a:p>
        </p:txBody>
      </p:sp>
      <p:sp>
        <p:nvSpPr>
          <p:cNvPr id="157" name="Google Shape;157;p24"/>
          <p:cNvSpPr txBox="1"/>
          <p:nvPr>
            <p:ph idx="1" type="body"/>
          </p:nvPr>
        </p:nvSpPr>
        <p:spPr>
          <a:xfrm>
            <a:off x="311700" y="895400"/>
            <a:ext cx="8520600" cy="3747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t>Errors in your code will happen</a:t>
            </a:r>
            <a:endParaRPr/>
          </a:p>
          <a:p>
            <a:pPr indent="-342900" lvl="0" marL="457200" rtl="0" algn="l">
              <a:lnSpc>
                <a:spcPct val="115000"/>
              </a:lnSpc>
              <a:spcBef>
                <a:spcPts val="1000"/>
              </a:spcBef>
              <a:spcAft>
                <a:spcPts val="0"/>
              </a:spcAft>
              <a:buSzPts val="1800"/>
              <a:buChar char="●"/>
            </a:pPr>
            <a:r>
              <a:rPr lang="en"/>
              <a:t>When writing programs, we often think of the “ideal scenario”.</a:t>
            </a:r>
            <a:endParaRPr/>
          </a:p>
          <a:p>
            <a:pPr indent="-342900" lvl="0" marL="457200" rtl="0" algn="l">
              <a:lnSpc>
                <a:spcPct val="115000"/>
              </a:lnSpc>
              <a:spcBef>
                <a:spcPts val="1000"/>
              </a:spcBef>
              <a:spcAft>
                <a:spcPts val="0"/>
              </a:spcAft>
              <a:buSzPts val="1800"/>
              <a:buChar char="●"/>
            </a:pPr>
            <a:r>
              <a:rPr lang="en"/>
              <a:t>This ideal scenario is known as “the happy path”.</a:t>
            </a:r>
            <a:endParaRPr/>
          </a:p>
          <a:p>
            <a:pPr indent="-342900" lvl="0" marL="457200" rtl="0" algn="l">
              <a:spcBef>
                <a:spcPts val="1000"/>
              </a:spcBef>
              <a:spcAft>
                <a:spcPts val="0"/>
              </a:spcAft>
              <a:buSzPts val="1800"/>
              <a:buChar char="●"/>
            </a:pPr>
            <a:r>
              <a:rPr lang="en"/>
              <a:t>Focusing on the happy path, we potentially forget the “not so happy path(s)”.</a:t>
            </a:r>
            <a:endParaRPr/>
          </a:p>
          <a:p>
            <a:pPr indent="-342900" lvl="0" marL="457200" rtl="0" algn="l">
              <a:spcBef>
                <a:spcPts val="1000"/>
              </a:spcBef>
              <a:spcAft>
                <a:spcPts val="0"/>
              </a:spcAft>
              <a:buSzPts val="1800"/>
              <a:buChar char="●"/>
            </a:pPr>
            <a:r>
              <a:rPr lang="en"/>
              <a:t>When we start seeing the errors, we “retrofit” our code and that can become messy.</a:t>
            </a:r>
            <a:endParaRPr/>
          </a:p>
          <a:p>
            <a:pPr indent="0" lvl="0" marL="0" rtl="0" algn="l">
              <a:lnSpc>
                <a:spcPct val="115000"/>
              </a:lnSpc>
              <a:spcBef>
                <a:spcPts val="1000"/>
              </a:spcBef>
              <a:spcAft>
                <a:spcPts val="0"/>
              </a:spcAft>
              <a:buNone/>
            </a:pPr>
            <a:r>
              <a:rPr lang="en"/>
              <a:t>The job of a software developer is not just to write systems that work.</a:t>
            </a:r>
            <a:endParaRPr/>
          </a:p>
          <a:p>
            <a:pPr indent="0" lvl="0" marL="0" rtl="0" algn="l">
              <a:spcBef>
                <a:spcPts val="1000"/>
              </a:spcBef>
              <a:spcAft>
                <a:spcPts val="1000"/>
              </a:spcAft>
              <a:buNone/>
            </a:pPr>
            <a:r>
              <a:rPr lang="en"/>
              <a:t>It’s our job as software developers to create systems that work, are reliable (stable), maintainable and scalable.</a:t>
            </a:r>
            <a:endParaRPr/>
          </a:p>
        </p:txBody>
      </p:sp>
      <p:sp>
        <p:nvSpPr>
          <p:cNvPr id="158" name="Google Shape;158;p2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Errors</a:t>
            </a:r>
            <a:endParaRPr b="1">
              <a:latin typeface="Assistant"/>
              <a:ea typeface="Assistant"/>
              <a:cs typeface="Assistant"/>
              <a:sym typeface="Assistant"/>
            </a:endParaRPr>
          </a:p>
        </p:txBody>
      </p:sp>
      <p:sp>
        <p:nvSpPr>
          <p:cNvPr id="164" name="Google Shape;164;p2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pic>
        <p:nvPicPr>
          <p:cNvPr descr="Google Shape;107;g2870abc782c_0_6" id="165" name="Google Shape;165;p25"/>
          <p:cNvPicPr preferRelativeResize="0"/>
          <p:nvPr/>
        </p:nvPicPr>
        <p:blipFill rotWithShape="1">
          <a:blip r:embed="rId3">
            <a:alphaModFix/>
          </a:blip>
          <a:srcRect b="0" l="0" r="0" t="0"/>
          <a:stretch/>
        </p:blipFill>
        <p:spPr>
          <a:xfrm>
            <a:off x="901313" y="915600"/>
            <a:ext cx="7341375" cy="3998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What Could Go Wrong?</a:t>
            </a:r>
            <a:endParaRPr b="1">
              <a:latin typeface="Assistant"/>
              <a:ea typeface="Assistant"/>
              <a:cs typeface="Assistant"/>
              <a:sym typeface="Assistant"/>
            </a:endParaRPr>
          </a:p>
        </p:txBody>
      </p:sp>
      <p:sp>
        <p:nvSpPr>
          <p:cNvPr id="171" name="Google Shape;171;p2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
        <p:nvSpPr>
          <p:cNvPr id="172" name="Google Shape;172;p26"/>
          <p:cNvSpPr txBox="1"/>
          <p:nvPr/>
        </p:nvSpPr>
        <p:spPr>
          <a:xfrm>
            <a:off x="517625" y="1334075"/>
            <a:ext cx="1794900" cy="461700"/>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000000"/>
              </a:buClr>
              <a:buSzPts val="5100"/>
              <a:buFont typeface="Helvetica Neue"/>
              <a:buNone/>
            </a:pPr>
            <a:r>
              <a:rPr i="0" lang="en" sz="1800" u="none">
                <a:solidFill>
                  <a:srgbClr val="0000FF"/>
                </a:solidFill>
                <a:latin typeface="Abril Fatface"/>
                <a:ea typeface="Abril Fatface"/>
                <a:cs typeface="Abril Fatface"/>
                <a:sym typeface="Abril Fatface"/>
              </a:rPr>
              <a:t>Input is Wrong</a:t>
            </a:r>
            <a:endParaRPr sz="1800">
              <a:solidFill>
                <a:srgbClr val="0000FF"/>
              </a:solidFill>
              <a:latin typeface="Abril Fatface"/>
              <a:ea typeface="Abril Fatface"/>
              <a:cs typeface="Abril Fatface"/>
              <a:sym typeface="Abril Fatface"/>
            </a:endParaRPr>
          </a:p>
        </p:txBody>
      </p:sp>
      <p:sp>
        <p:nvSpPr>
          <p:cNvPr id="173" name="Google Shape;173;p26"/>
          <p:cNvSpPr txBox="1"/>
          <p:nvPr/>
        </p:nvSpPr>
        <p:spPr>
          <a:xfrm>
            <a:off x="828283" y="3732350"/>
            <a:ext cx="2225100" cy="461700"/>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000000"/>
              </a:buClr>
              <a:buSzPts val="5100"/>
              <a:buFont typeface="Helvetica Neue"/>
              <a:buNone/>
            </a:pPr>
            <a:r>
              <a:rPr b="1" i="0" lang="en" sz="1800" u="none">
                <a:solidFill>
                  <a:srgbClr val="CC0000"/>
                </a:solidFill>
                <a:latin typeface="Oswald"/>
                <a:ea typeface="Oswald"/>
                <a:cs typeface="Oswald"/>
                <a:sym typeface="Oswald"/>
              </a:rPr>
              <a:t>Data is Corrupted</a:t>
            </a:r>
            <a:endParaRPr b="1" sz="1800">
              <a:solidFill>
                <a:srgbClr val="CC0000"/>
              </a:solidFill>
              <a:latin typeface="Oswald"/>
              <a:ea typeface="Oswald"/>
              <a:cs typeface="Oswald"/>
              <a:sym typeface="Oswald"/>
            </a:endParaRPr>
          </a:p>
        </p:txBody>
      </p:sp>
      <p:sp>
        <p:nvSpPr>
          <p:cNvPr id="174" name="Google Shape;174;p26"/>
          <p:cNvSpPr txBox="1"/>
          <p:nvPr/>
        </p:nvSpPr>
        <p:spPr>
          <a:xfrm>
            <a:off x="2243357" y="4336475"/>
            <a:ext cx="2948100" cy="492300"/>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000000"/>
              </a:buClr>
              <a:buSzPts val="5100"/>
              <a:buFont typeface="Helvetica Neue"/>
              <a:buNone/>
            </a:pPr>
            <a:r>
              <a:rPr i="0" lang="en" sz="2000" u="none">
                <a:solidFill>
                  <a:srgbClr val="674EA7"/>
                </a:solidFill>
                <a:latin typeface="Pacifico"/>
                <a:ea typeface="Pacifico"/>
                <a:cs typeface="Pacifico"/>
                <a:sym typeface="Pacifico"/>
              </a:rPr>
              <a:t>Permissions are Invalid</a:t>
            </a:r>
            <a:endParaRPr sz="2000">
              <a:solidFill>
                <a:srgbClr val="674EA7"/>
              </a:solidFill>
              <a:latin typeface="Pacifico"/>
              <a:ea typeface="Pacifico"/>
              <a:cs typeface="Pacifico"/>
              <a:sym typeface="Pacifico"/>
            </a:endParaRPr>
          </a:p>
        </p:txBody>
      </p:sp>
      <p:sp>
        <p:nvSpPr>
          <p:cNvPr id="175" name="Google Shape;175;p26"/>
          <p:cNvSpPr txBox="1"/>
          <p:nvPr/>
        </p:nvSpPr>
        <p:spPr>
          <a:xfrm>
            <a:off x="2927058" y="1726013"/>
            <a:ext cx="2264400" cy="461700"/>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000000"/>
              </a:buClr>
              <a:buSzPts val="5100"/>
              <a:buFont typeface="Helvetica Neue"/>
              <a:buNone/>
            </a:pPr>
            <a:r>
              <a:rPr b="1" i="0" lang="en" sz="1800" u="none">
                <a:solidFill>
                  <a:srgbClr val="990000"/>
                </a:solidFill>
                <a:latin typeface="Kalam"/>
                <a:ea typeface="Kalam"/>
                <a:cs typeface="Kalam"/>
                <a:sym typeface="Kalam"/>
              </a:rPr>
              <a:t>Network is Down</a:t>
            </a:r>
            <a:endParaRPr b="1" sz="1800">
              <a:solidFill>
                <a:srgbClr val="990000"/>
              </a:solidFill>
              <a:latin typeface="Kalam"/>
              <a:ea typeface="Kalam"/>
              <a:cs typeface="Kalam"/>
              <a:sym typeface="Kalam"/>
            </a:endParaRPr>
          </a:p>
        </p:txBody>
      </p:sp>
      <p:sp>
        <p:nvSpPr>
          <p:cNvPr id="176" name="Google Shape;176;p26"/>
          <p:cNvSpPr txBox="1"/>
          <p:nvPr/>
        </p:nvSpPr>
        <p:spPr>
          <a:xfrm>
            <a:off x="3830600" y="2417125"/>
            <a:ext cx="1883400" cy="861900"/>
          </a:xfrm>
          <a:prstGeom prst="rect">
            <a:avLst/>
          </a:prstGeom>
          <a:noFill/>
          <a:ln>
            <a:noFill/>
          </a:ln>
        </p:spPr>
        <p:txBody>
          <a:bodyPr anchorCtr="0" anchor="t" bIns="91375" lIns="91375" spcFirstLastPara="1" rIns="91375" wrap="square" tIns="91375">
            <a:spAutoFit/>
          </a:bodyPr>
          <a:lstStyle/>
          <a:p>
            <a:pPr indent="0" lvl="0" marL="0" marR="0" rtl="0" algn="ctr">
              <a:lnSpc>
                <a:spcPct val="100000"/>
              </a:lnSpc>
              <a:spcBef>
                <a:spcPts val="0"/>
              </a:spcBef>
              <a:spcAft>
                <a:spcPts val="0"/>
              </a:spcAft>
              <a:buClr>
                <a:srgbClr val="000000"/>
              </a:buClr>
              <a:buSzPts val="6100"/>
              <a:buFont typeface="Helvetica Neue"/>
              <a:buNone/>
            </a:pPr>
            <a:r>
              <a:rPr b="1" i="0" lang="en" sz="2200" u="none">
                <a:solidFill>
                  <a:srgbClr val="FF0000"/>
                </a:solidFill>
                <a:highlight>
                  <a:srgbClr val="FFFF00"/>
                </a:highlight>
                <a:latin typeface="Helvetica Neue"/>
                <a:ea typeface="Helvetica Neue"/>
                <a:cs typeface="Helvetica Neue"/>
                <a:sym typeface="Helvetica Neue"/>
              </a:rPr>
              <a:t>The User </a:t>
            </a:r>
            <a:endParaRPr b="1" sz="2200">
              <a:solidFill>
                <a:srgbClr val="FF0000"/>
              </a:solidFill>
              <a:highlight>
                <a:srgbClr val="FFFF00"/>
              </a:highlight>
            </a:endParaRPr>
          </a:p>
          <a:p>
            <a:pPr indent="0" lvl="0" marL="0" marR="0" rtl="0" algn="ctr">
              <a:lnSpc>
                <a:spcPct val="100000"/>
              </a:lnSpc>
              <a:spcBef>
                <a:spcPts val="0"/>
              </a:spcBef>
              <a:spcAft>
                <a:spcPts val="0"/>
              </a:spcAft>
              <a:buClr>
                <a:srgbClr val="000000"/>
              </a:buClr>
              <a:buSzPts val="6100"/>
              <a:buFont typeface="Helvetica Neue"/>
              <a:buNone/>
            </a:pPr>
            <a:r>
              <a:rPr b="1" i="0" lang="en" sz="2200" u="none">
                <a:solidFill>
                  <a:srgbClr val="FF0000"/>
                </a:solidFill>
                <a:highlight>
                  <a:srgbClr val="FFFF00"/>
                </a:highlight>
                <a:latin typeface="Helvetica Neue"/>
                <a:ea typeface="Helvetica Neue"/>
                <a:cs typeface="Helvetica Neue"/>
                <a:sym typeface="Helvetica Neue"/>
              </a:rPr>
              <a:t>is Malicious</a:t>
            </a:r>
            <a:endParaRPr b="1" sz="2200">
              <a:solidFill>
                <a:srgbClr val="FF0000"/>
              </a:solidFill>
              <a:highlight>
                <a:srgbClr val="FFFF00"/>
              </a:highlight>
            </a:endParaRPr>
          </a:p>
        </p:txBody>
      </p:sp>
      <p:sp>
        <p:nvSpPr>
          <p:cNvPr id="177" name="Google Shape;177;p26"/>
          <p:cNvSpPr txBox="1"/>
          <p:nvPr/>
        </p:nvSpPr>
        <p:spPr>
          <a:xfrm>
            <a:off x="5648682" y="1093913"/>
            <a:ext cx="2608800" cy="507900"/>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000000"/>
              </a:buClr>
              <a:buSzPts val="5100"/>
              <a:buFont typeface="Helvetica Neue"/>
              <a:buNone/>
            </a:pPr>
            <a:r>
              <a:rPr i="0" lang="en" sz="2100" u="none">
                <a:solidFill>
                  <a:srgbClr val="38761D"/>
                </a:solidFill>
                <a:latin typeface="Bebas Neue"/>
                <a:ea typeface="Bebas Neue"/>
                <a:cs typeface="Bebas Neue"/>
                <a:sym typeface="Bebas Neue"/>
              </a:rPr>
              <a:t>There’s No Space Left</a:t>
            </a:r>
            <a:endParaRPr sz="2100">
              <a:solidFill>
                <a:srgbClr val="38761D"/>
              </a:solidFill>
              <a:latin typeface="Bebas Neue"/>
              <a:ea typeface="Bebas Neue"/>
              <a:cs typeface="Bebas Neue"/>
              <a:sym typeface="Bebas Neue"/>
            </a:endParaRPr>
          </a:p>
        </p:txBody>
      </p:sp>
      <p:sp>
        <p:nvSpPr>
          <p:cNvPr id="178" name="Google Shape;178;p26"/>
          <p:cNvSpPr txBox="1"/>
          <p:nvPr/>
        </p:nvSpPr>
        <p:spPr>
          <a:xfrm>
            <a:off x="5182781" y="3576900"/>
            <a:ext cx="3540600" cy="461700"/>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000000"/>
              </a:buClr>
              <a:buSzPts val="5100"/>
              <a:buFont typeface="Helvetica Neue"/>
              <a:buNone/>
            </a:pPr>
            <a:r>
              <a:rPr i="0" lang="en" sz="1800" u="none">
                <a:solidFill>
                  <a:srgbClr val="741B47"/>
                </a:solidFill>
                <a:latin typeface="Impact"/>
                <a:ea typeface="Impact"/>
                <a:cs typeface="Impact"/>
                <a:sym typeface="Impact"/>
              </a:rPr>
              <a:t>User Landed Here By Accident</a:t>
            </a:r>
            <a:endParaRPr sz="1800">
              <a:solidFill>
                <a:srgbClr val="741B47"/>
              </a:solidFill>
              <a:latin typeface="Impact"/>
              <a:ea typeface="Impact"/>
              <a:cs typeface="Impact"/>
              <a:sym typeface="Impact"/>
            </a:endParaRPr>
          </a:p>
        </p:txBody>
      </p:sp>
      <p:sp>
        <p:nvSpPr>
          <p:cNvPr id="179" name="Google Shape;179;p26"/>
          <p:cNvSpPr txBox="1"/>
          <p:nvPr/>
        </p:nvSpPr>
        <p:spPr>
          <a:xfrm>
            <a:off x="6224057" y="2114225"/>
            <a:ext cx="2608800" cy="738600"/>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000000"/>
              </a:buClr>
              <a:buSzPts val="5100"/>
              <a:buFont typeface="Helvetica Neue"/>
              <a:buNone/>
            </a:pPr>
            <a:r>
              <a:rPr b="1" lang="en" sz="1800">
                <a:latin typeface="Helvetica Neue"/>
                <a:ea typeface="Helvetica Neue"/>
                <a:cs typeface="Helvetica Neue"/>
                <a:sym typeface="Helvetica Neue"/>
              </a:rPr>
              <a:t>Needed resources are unavailable.</a:t>
            </a:r>
            <a:endParaRPr b="1" sz="1800"/>
          </a:p>
        </p:txBody>
      </p:sp>
      <p:sp>
        <p:nvSpPr>
          <p:cNvPr id="180" name="Google Shape;180;p26"/>
          <p:cNvSpPr txBox="1"/>
          <p:nvPr/>
        </p:nvSpPr>
        <p:spPr>
          <a:xfrm>
            <a:off x="517626" y="2417125"/>
            <a:ext cx="2416200" cy="1015800"/>
          </a:xfrm>
          <a:prstGeom prst="rect">
            <a:avLst/>
          </a:prstGeom>
          <a:noFill/>
          <a:ln>
            <a:noFill/>
          </a:ln>
        </p:spPr>
        <p:txBody>
          <a:bodyPr anchorCtr="0" anchor="t" bIns="91375" lIns="91375" spcFirstLastPara="1" rIns="91375" wrap="square" tIns="91375">
            <a:spAutoFit/>
          </a:bodyPr>
          <a:lstStyle/>
          <a:p>
            <a:pPr indent="0" lvl="0" marL="0" marR="0" rtl="0" algn="l">
              <a:lnSpc>
                <a:spcPct val="100000"/>
              </a:lnSpc>
              <a:spcBef>
                <a:spcPts val="0"/>
              </a:spcBef>
              <a:spcAft>
                <a:spcPts val="0"/>
              </a:spcAft>
              <a:buClr>
                <a:srgbClr val="000000"/>
              </a:buClr>
              <a:buSzPts val="5100"/>
              <a:buFont typeface="Helvetica Neue"/>
              <a:buNone/>
            </a:pPr>
            <a:r>
              <a:rPr lang="en" sz="1800">
                <a:solidFill>
                  <a:srgbClr val="B45F06"/>
                </a:solidFill>
                <a:latin typeface="Bree Serif"/>
                <a:ea typeface="Bree Serif"/>
                <a:cs typeface="Bree Serif"/>
                <a:sym typeface="Bree Serif"/>
              </a:rPr>
              <a:t>The network is over-saturated and over-taxed</a:t>
            </a:r>
            <a:endParaRPr sz="1800">
              <a:solidFill>
                <a:srgbClr val="B45F06"/>
              </a:solidFill>
              <a:latin typeface="Bree Serif"/>
              <a:ea typeface="Bree Serif"/>
              <a:cs typeface="Bree Serif"/>
              <a:sym typeface="Bree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Types Of Errors</a:t>
            </a:r>
            <a:endParaRPr b="1">
              <a:latin typeface="Assistant"/>
              <a:ea typeface="Assistant"/>
              <a:cs typeface="Assistant"/>
              <a:sym typeface="Assistant"/>
            </a:endParaRPr>
          </a:p>
        </p:txBody>
      </p:sp>
      <p:sp>
        <p:nvSpPr>
          <p:cNvPr id="186" name="Google Shape;186;p2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pic>
        <p:nvPicPr>
          <p:cNvPr id="187" name="Google Shape;187;p27"/>
          <p:cNvPicPr preferRelativeResize="0"/>
          <p:nvPr/>
        </p:nvPicPr>
        <p:blipFill rotWithShape="1">
          <a:blip r:embed="rId3">
            <a:alphaModFix/>
          </a:blip>
          <a:srcRect b="0" l="0" r="0" t="0"/>
          <a:stretch/>
        </p:blipFill>
        <p:spPr>
          <a:xfrm>
            <a:off x="3504792" y="3834195"/>
            <a:ext cx="2134414" cy="8290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a:t>
            </a:r>
            <a:r>
              <a:rPr lang="en"/>
              <a:t>Errors</a:t>
            </a:r>
            <a:endParaRPr b="1">
              <a:latin typeface="Assistant"/>
              <a:ea typeface="Assistant"/>
              <a:cs typeface="Assistant"/>
              <a:sym typeface="Assistant"/>
            </a:endParaRPr>
          </a:p>
        </p:txBody>
      </p:sp>
      <p:sp>
        <p:nvSpPr>
          <p:cNvPr id="193" name="Google Shape;193;p28"/>
          <p:cNvSpPr txBox="1"/>
          <p:nvPr>
            <p:ph idx="1" type="body"/>
          </p:nvPr>
        </p:nvSpPr>
        <p:spPr>
          <a:xfrm>
            <a:off x="311700" y="895400"/>
            <a:ext cx="8520600" cy="374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Three types of errors</a:t>
            </a:r>
            <a:endParaRPr/>
          </a:p>
          <a:p>
            <a:pPr indent="-342900" lvl="0" marL="457200" rtl="0" algn="l">
              <a:lnSpc>
                <a:spcPct val="115000"/>
              </a:lnSpc>
              <a:spcBef>
                <a:spcPts val="1000"/>
              </a:spcBef>
              <a:spcAft>
                <a:spcPts val="0"/>
              </a:spcAft>
              <a:buSzPts val="1800"/>
              <a:buChar char="●"/>
            </a:pPr>
            <a:r>
              <a:rPr lang="en"/>
              <a:t>Syntax</a:t>
            </a:r>
            <a:endParaRPr/>
          </a:p>
          <a:p>
            <a:pPr indent="-342900" lvl="0" marL="457200" rtl="0" algn="l">
              <a:lnSpc>
                <a:spcPct val="115000"/>
              </a:lnSpc>
              <a:spcBef>
                <a:spcPts val="1000"/>
              </a:spcBef>
              <a:spcAft>
                <a:spcPts val="0"/>
              </a:spcAft>
              <a:buSzPts val="1800"/>
              <a:buChar char="●"/>
            </a:pPr>
            <a:r>
              <a:rPr lang="en"/>
              <a:t>Logic </a:t>
            </a:r>
            <a:endParaRPr/>
          </a:p>
          <a:p>
            <a:pPr indent="-342900" lvl="0" marL="457200" rtl="0" algn="l">
              <a:lnSpc>
                <a:spcPct val="115000"/>
              </a:lnSpc>
              <a:spcBef>
                <a:spcPts val="1000"/>
              </a:spcBef>
              <a:spcAft>
                <a:spcPts val="0"/>
              </a:spcAft>
              <a:buSzPts val="1800"/>
              <a:buChar char="●"/>
            </a:pPr>
            <a:r>
              <a:rPr lang="en"/>
              <a:t>Runtime</a:t>
            </a:r>
            <a:endParaRPr/>
          </a:p>
          <a:p>
            <a:pPr indent="0" lvl="0" marL="0" rtl="0" algn="l">
              <a:lnSpc>
                <a:spcPct val="115000"/>
              </a:lnSpc>
              <a:spcBef>
                <a:spcPts val="1000"/>
              </a:spcBef>
              <a:spcAft>
                <a:spcPts val="1000"/>
              </a:spcAft>
              <a:buNone/>
            </a:pPr>
            <a:r>
              <a:rPr lang="en"/>
              <a:t>Let’s look at each one of these</a:t>
            </a:r>
            <a:endParaRPr/>
          </a:p>
        </p:txBody>
      </p:sp>
      <p:sp>
        <p:nvSpPr>
          <p:cNvPr id="194" name="Google Shape;194;p2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Types of Errors</a:t>
            </a:r>
            <a:endParaRPr b="1">
              <a:latin typeface="Assistant"/>
              <a:ea typeface="Assistant"/>
              <a:cs typeface="Assistant"/>
              <a:sym typeface="Assistant"/>
            </a:endParaRPr>
          </a:p>
        </p:txBody>
      </p:sp>
      <p:sp>
        <p:nvSpPr>
          <p:cNvPr id="200" name="Google Shape;200;p29"/>
          <p:cNvSpPr txBox="1"/>
          <p:nvPr>
            <p:ph idx="1" type="body"/>
          </p:nvPr>
        </p:nvSpPr>
        <p:spPr>
          <a:xfrm>
            <a:off x="311700" y="895400"/>
            <a:ext cx="8520600" cy="374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Example of a Syntax Error</a:t>
            </a:r>
            <a:endParaRPr/>
          </a:p>
          <a:p>
            <a:pPr indent="0" lvl="0" marL="0" rtl="0" algn="l">
              <a:spcBef>
                <a:spcPts val="1000"/>
              </a:spcBef>
              <a:spcAft>
                <a:spcPts val="0"/>
              </a:spcAft>
              <a:buClr>
                <a:schemeClr val="dk1"/>
              </a:buClr>
              <a:buSzPts val="1100"/>
              <a:buFont typeface="Arial"/>
              <a:buNone/>
            </a:pPr>
            <a:r>
              <a:rPr b="1" lang="en">
                <a:solidFill>
                  <a:schemeClr val="accent4"/>
                </a:solidFill>
                <a:latin typeface="Inconsolata"/>
                <a:ea typeface="Inconsolata"/>
                <a:cs typeface="Inconsolata"/>
                <a:sym typeface="Inconsolata"/>
              </a:rPr>
              <a:t>    for x in range(10)</a:t>
            </a:r>
            <a:r>
              <a:rPr b="1" lang="en">
                <a:solidFill>
                  <a:schemeClr val="lt1"/>
                </a:solidFill>
                <a:latin typeface="Inconsolata"/>
                <a:ea typeface="Inconsolata"/>
                <a:cs typeface="Inconsolata"/>
                <a:sym typeface="Inconsolata"/>
              </a:rPr>
              <a:t>: </a:t>
            </a:r>
            <a:endParaRPr b="1">
              <a:solidFill>
                <a:schemeClr val="lt1"/>
              </a:solidFill>
              <a:latin typeface="Inconsolata"/>
              <a:ea typeface="Inconsolata"/>
              <a:cs typeface="Inconsolata"/>
              <a:sym typeface="Inconsolata"/>
            </a:endParaRPr>
          </a:p>
          <a:p>
            <a:pPr indent="0" lvl="0" marL="0" rtl="0" algn="l">
              <a:spcBef>
                <a:spcPts val="1000"/>
              </a:spcBef>
              <a:spcAft>
                <a:spcPts val="0"/>
              </a:spcAft>
              <a:buNone/>
            </a:pPr>
            <a:r>
              <a:rPr b="1" lang="en">
                <a:solidFill>
                  <a:schemeClr val="accent4"/>
                </a:solidFill>
                <a:latin typeface="Inconsolata"/>
                <a:ea typeface="Inconsolata"/>
                <a:cs typeface="Inconsolata"/>
                <a:sym typeface="Inconsolata"/>
              </a:rPr>
              <a:t>        </a:t>
            </a:r>
            <a:r>
              <a:rPr b="1" lang="en">
                <a:solidFill>
                  <a:srgbClr val="999999"/>
                </a:solidFill>
                <a:latin typeface="Inconsolata"/>
                <a:ea typeface="Inconsolata"/>
                <a:cs typeface="Inconsolata"/>
                <a:sym typeface="Inconsolata"/>
              </a:rPr>
              <a:t># Do Stuff</a:t>
            </a:r>
            <a:endParaRPr b="1">
              <a:solidFill>
                <a:srgbClr val="999999"/>
              </a:solidFill>
              <a:latin typeface="Inconsolata"/>
              <a:ea typeface="Inconsolata"/>
              <a:cs typeface="Inconsolata"/>
              <a:sym typeface="Inconsolata"/>
            </a:endParaRPr>
          </a:p>
          <a:p>
            <a:pPr indent="0" lvl="0" marL="0" rtl="0" algn="l">
              <a:lnSpc>
                <a:spcPct val="115000"/>
              </a:lnSpc>
              <a:spcBef>
                <a:spcPts val="1000"/>
              </a:spcBef>
              <a:spcAft>
                <a:spcPts val="0"/>
              </a:spcAft>
              <a:buNone/>
            </a:pPr>
            <a:r>
              <a:rPr lang="en"/>
              <a:t>VSCode will place a RED squiggly line to indicate that something is wrong or missing.</a:t>
            </a:r>
            <a:endParaRPr/>
          </a:p>
          <a:p>
            <a:pPr indent="457200" lvl="0" marL="0" rtl="0" algn="l">
              <a:lnSpc>
                <a:spcPct val="115000"/>
              </a:lnSpc>
              <a:spcBef>
                <a:spcPts val="1000"/>
              </a:spcBef>
              <a:spcAft>
                <a:spcPts val="0"/>
              </a:spcAft>
              <a:buNone/>
            </a:pPr>
            <a:r>
              <a:rPr lang="en"/>
              <a:t>In this case the </a:t>
            </a:r>
            <a:r>
              <a:rPr b="1" lang="en">
                <a:solidFill>
                  <a:schemeClr val="accent4"/>
                </a:solidFill>
                <a:latin typeface="Inconsolata"/>
                <a:ea typeface="Inconsolata"/>
                <a:cs typeface="Inconsolata"/>
                <a:sym typeface="Inconsolata"/>
              </a:rPr>
              <a:t>:</a:t>
            </a:r>
            <a:r>
              <a:rPr lang="en"/>
              <a:t> is missing.</a:t>
            </a:r>
            <a:endParaRPr/>
          </a:p>
          <a:p>
            <a:pPr indent="0" lvl="0" marL="0" rtl="0" algn="l">
              <a:lnSpc>
                <a:spcPct val="115000"/>
              </a:lnSpc>
              <a:spcBef>
                <a:spcPts val="1000"/>
              </a:spcBef>
              <a:spcAft>
                <a:spcPts val="0"/>
              </a:spcAft>
              <a:buNone/>
            </a:pPr>
            <a:r>
              <a:rPr lang="en"/>
              <a:t>We usually learn about these while writing our code (design time or coding time).</a:t>
            </a:r>
            <a:endParaRPr/>
          </a:p>
          <a:p>
            <a:pPr indent="0" lvl="0" marL="0" rtl="0" algn="l">
              <a:lnSpc>
                <a:spcPct val="115000"/>
              </a:lnSpc>
              <a:spcBef>
                <a:spcPts val="1000"/>
              </a:spcBef>
              <a:spcAft>
                <a:spcPts val="1000"/>
              </a:spcAft>
              <a:buNone/>
            </a:pPr>
            <a:r>
              <a:rPr lang="en"/>
              <a:t>We don’t necessarily need to run our code to find these. This is good!</a:t>
            </a:r>
            <a:endParaRPr/>
          </a:p>
        </p:txBody>
      </p:sp>
      <p:sp>
        <p:nvSpPr>
          <p:cNvPr id="201" name="Google Shape;201;p2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cxnSp>
        <p:nvCxnSpPr>
          <p:cNvPr id="202" name="Google Shape;202;p29"/>
          <p:cNvCxnSpPr/>
          <p:nvPr/>
        </p:nvCxnSpPr>
        <p:spPr>
          <a:xfrm>
            <a:off x="2910000" y="1698000"/>
            <a:ext cx="209700" cy="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D5D5D"/>
      </a:dk2>
      <a:lt2>
        <a:srgbClr val="DADADA"/>
      </a:lt2>
      <a:accent1>
        <a:srgbClr val="58ADC5"/>
      </a:accent1>
      <a:accent2>
        <a:srgbClr val="8AC6D6"/>
      </a:accent2>
      <a:accent3>
        <a:srgbClr val="CDE6EE"/>
      </a:accent3>
      <a:accent4>
        <a:srgbClr val="EA5B25"/>
      </a:accent4>
      <a:accent5>
        <a:srgbClr val="F08C66"/>
      </a:accent5>
      <a:accent6>
        <a:srgbClr val="F9CEBE"/>
      </a:accent6>
      <a:hlink>
        <a:srgbClr val="58AD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