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Lst>
  <p:sldSz cy="5143500" cx="9144000"/>
  <p:notesSz cx="6858000" cy="9144000"/>
  <p:embeddedFontLst>
    <p:embeddedFont>
      <p:font typeface="Inconsolata"/>
      <p:regular r:id="rId44"/>
      <p:bold r:id="rId45"/>
    </p:embeddedFont>
    <p:embeddedFont>
      <p:font typeface="Assistant"/>
      <p:regular r:id="rId46"/>
      <p:bold r:id="rId47"/>
    </p:embeddedFont>
    <p:embeddedFont>
      <p:font typeface="Titillium Web"/>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font" Target="fonts/Inconsolata-regular.fntdata"/><Relationship Id="rId43" Type="http://schemas.openxmlformats.org/officeDocument/2006/relationships/slide" Target="slides/slide39.xml"/><Relationship Id="rId46" Type="http://schemas.openxmlformats.org/officeDocument/2006/relationships/font" Target="fonts/Assistant-regular.fntdata"/><Relationship Id="rId45" Type="http://schemas.openxmlformats.org/officeDocument/2006/relationships/font" Target="fonts/Inconsolata-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TitilliumWeb-regular.fntdata"/><Relationship Id="rId47" Type="http://schemas.openxmlformats.org/officeDocument/2006/relationships/font" Target="fonts/Assistant-bold.fntdata"/><Relationship Id="rId49" Type="http://schemas.openxmlformats.org/officeDocument/2006/relationships/font" Target="fonts/TitilliumWeb-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TitilliumWeb-boldItalic.fntdata"/><Relationship Id="rId50" Type="http://schemas.openxmlformats.org/officeDocument/2006/relationships/font" Target="fonts/TitilliumWeb-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realpython.com/python-encodings-guide/" TargetMode="External"/><Relationship Id="rId3" Type="http://schemas.openxmlformats.org/officeDocument/2006/relationships/hyperlink" Target="https://en.wikipedia.org/wiki/ASCII" TargetMode="External"/><Relationship Id="rId4" Type="http://schemas.openxmlformats.org/officeDocument/2006/relationships/hyperlink" Target="https://en.wikipedia.org/wiki/Unicode" TargetMode="External"/><Relationship Id="rId11" Type="http://schemas.openxmlformats.org/officeDocument/2006/relationships/hyperlink" Target="https://www.freecodecamp.org/news/how-to-use-the-json-module-in-python/" TargetMode="External"/><Relationship Id="rId10" Type="http://schemas.openxmlformats.org/officeDocument/2006/relationships/hyperlink" Target="https://www.coursera.org/tutorials/python-exception-cheat-sheet" TargetMode="External"/><Relationship Id="rId9" Type="http://schemas.openxmlformats.org/officeDocument/2006/relationships/hyperlink" Target="https://www.geeksforgeeks.org/reading-binary-files-in-python/" TargetMode="External"/><Relationship Id="rId5" Type="http://schemas.openxmlformats.org/officeDocument/2006/relationships/hyperlink" Target="https://en.wikipedia.org/wiki/UTF-8" TargetMode="External"/><Relationship Id="rId6" Type="http://schemas.openxmlformats.org/officeDocument/2006/relationships/hyperlink" Target="https://en.wikipedia.org/wiki/UTF-16" TargetMode="External"/><Relationship Id="rId7" Type="http://schemas.openxmlformats.org/officeDocument/2006/relationships/hyperlink" Target="https://en.wikipedia.org/wiki/UTF-32" TargetMode="External"/><Relationship Id="rId8" Type="http://schemas.openxmlformats.org/officeDocument/2006/relationships/hyperlink" Target="https://www.freecodecamp.org/news/how-to-use-pathlib-module-in-python/" TargetMode="Externa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f6376aa8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g2f6376aa88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3b925572d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g33b925572d8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Encoding and Decoding are the terms for reading and writing data in a specific format.</a:t>
            </a:r>
            <a:endParaRPr sz="1400">
              <a:solidFill>
                <a:schemeClr val="dk1"/>
              </a:solidFill>
              <a:latin typeface="Titillium Web"/>
              <a:ea typeface="Titillium Web"/>
              <a:cs typeface="Titillium Web"/>
              <a:sym typeface="Titillium Web"/>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Encoding occurs when data is being written out to a file.</a:t>
            </a:r>
            <a:endParaRPr sz="1400">
              <a:solidFill>
                <a:schemeClr val="dk1"/>
              </a:solidFill>
              <a:latin typeface="Titillium Web"/>
              <a:ea typeface="Titillium Web"/>
              <a:cs typeface="Titillium Web"/>
              <a:sym typeface="Titillium Web"/>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Decoding occurs when data is being read in from a file.</a:t>
            </a:r>
            <a:endParaRPr sz="1400">
              <a:solidFill>
                <a:schemeClr val="dk1"/>
              </a:solidFill>
              <a:latin typeface="Titillium Web"/>
              <a:ea typeface="Titillium Web"/>
              <a:cs typeface="Titillium Web"/>
              <a:sym typeface="Titillium Web"/>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All data is represented by a series of 1s and 0s. A 1 or a 0 can be stored in a single </a:t>
            </a:r>
            <a:r>
              <a:rPr b="1" lang="en" sz="1400">
                <a:solidFill>
                  <a:schemeClr val="dk1"/>
                </a:solidFill>
                <a:latin typeface="Titillium Web"/>
                <a:ea typeface="Titillium Web"/>
                <a:cs typeface="Titillium Web"/>
                <a:sym typeface="Titillium Web"/>
              </a:rPr>
              <a:t>bit</a:t>
            </a:r>
            <a:r>
              <a:rPr lang="en" sz="1400">
                <a:solidFill>
                  <a:schemeClr val="dk1"/>
                </a:solidFill>
                <a:latin typeface="Titillium Web"/>
                <a:ea typeface="Titillium Web"/>
                <a:cs typeface="Titillium Web"/>
                <a:sym typeface="Titillium Web"/>
              </a:rPr>
              <a:t>.</a:t>
            </a:r>
            <a:endParaRPr sz="1400">
              <a:solidFill>
                <a:schemeClr val="dk1"/>
              </a:solidFill>
              <a:latin typeface="Titillium Web"/>
              <a:ea typeface="Titillium Web"/>
              <a:cs typeface="Titillium Web"/>
              <a:sym typeface="Titillium Web"/>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There are 8 bits in a </a:t>
            </a:r>
            <a:r>
              <a:rPr b="1" lang="en" sz="1400">
                <a:solidFill>
                  <a:schemeClr val="dk1"/>
                </a:solidFill>
                <a:latin typeface="Titillium Web"/>
                <a:ea typeface="Titillium Web"/>
                <a:cs typeface="Titillium Web"/>
                <a:sym typeface="Titillium Web"/>
              </a:rPr>
              <a:t>byte</a:t>
            </a:r>
            <a:r>
              <a:rPr lang="en" sz="1400">
                <a:solidFill>
                  <a:schemeClr val="dk1"/>
                </a:solidFill>
                <a:latin typeface="Titillium Web"/>
                <a:ea typeface="Titillium Web"/>
                <a:cs typeface="Titillium Web"/>
                <a:sym typeface="Titillium Web"/>
              </a:rPr>
              <a:t>. The decimal values for a byte can range from 0 to 255.</a:t>
            </a:r>
            <a:endParaRPr sz="1400">
              <a:solidFill>
                <a:schemeClr val="dk1"/>
              </a:solidFill>
              <a:latin typeface="Titillium Web"/>
              <a:ea typeface="Titillium Web"/>
              <a:cs typeface="Titillium Web"/>
              <a:sym typeface="Titillium Web"/>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ASCII - American Standard Code for Information Interchange is an old standard that consumes 7 of the 8 bits in a byte. This allowed for values from 0 to 127. The 8th bit wasn’t used.</a:t>
            </a:r>
            <a:endParaRPr sz="1400">
              <a:solidFill>
                <a:schemeClr val="dk1"/>
              </a:solidFill>
              <a:latin typeface="Titillium Web"/>
              <a:ea typeface="Titillium Web"/>
              <a:cs typeface="Titillium Web"/>
              <a:sym typeface="Titillium Web"/>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Unicode - formally The Unicode Standard, is designed to support the use of text in all of the world's writing systems that can be digitized. It’s a single standard for all languages and symbols. For example, emojis are also present in Unicode as are mathematical symbols and music notation.</a:t>
            </a:r>
            <a:endParaRPr sz="1400">
              <a:solidFill>
                <a:schemeClr val="dk1"/>
              </a:solidFill>
              <a:latin typeface="Titillium Web"/>
              <a:ea typeface="Titillium Web"/>
              <a:cs typeface="Titillium Web"/>
              <a:sym typeface="Titillium Web"/>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Before unicode, we couldn’t represent characters like ü or ǒ. </a:t>
            </a:r>
            <a:endParaRPr sz="1400">
              <a:solidFill>
                <a:schemeClr val="dk1"/>
              </a:solidFill>
              <a:latin typeface="Titillium Web"/>
              <a:ea typeface="Titillium Web"/>
              <a:cs typeface="Titillium Web"/>
              <a:sym typeface="Titillium Web"/>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UTF - UCS (UniCode Standard) Transformation Format.</a:t>
            </a:r>
            <a:endParaRPr sz="1400">
              <a:solidFill>
                <a:schemeClr val="dk1"/>
              </a:solidFill>
              <a:latin typeface="Titillium Web"/>
              <a:ea typeface="Titillium Web"/>
              <a:cs typeface="Titillium Web"/>
              <a:sym typeface="Titillium Web"/>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There are several formats under the Unicode standard including UTF-8, UTF-16, and UTF-32.</a:t>
            </a:r>
            <a:endParaRPr sz="1400">
              <a:solidFill>
                <a:schemeClr val="dk1"/>
              </a:solidFill>
              <a:latin typeface="Titillium Web"/>
              <a:ea typeface="Titillium Web"/>
              <a:cs typeface="Titillium Web"/>
              <a:sym typeface="Titillium Web"/>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UTF-8 (Unicode Transformation Format-8) - by far the most common format to use and most </a:t>
            </a:r>
            <a:r>
              <a:rPr lang="en" sz="1400">
                <a:solidFill>
                  <a:schemeClr val="dk1"/>
                </a:solidFill>
                <a:latin typeface="Titillium Web"/>
                <a:ea typeface="Titillium Web"/>
                <a:cs typeface="Titillium Web"/>
                <a:sym typeface="Titillium Web"/>
              </a:rPr>
              <a:t>applications</a:t>
            </a:r>
            <a:r>
              <a:rPr lang="en" sz="1400">
                <a:solidFill>
                  <a:schemeClr val="dk1"/>
                </a:solidFill>
                <a:latin typeface="Titillium Web"/>
                <a:ea typeface="Titillium Web"/>
                <a:cs typeface="Titillium Web"/>
                <a:sym typeface="Titillium Web"/>
              </a:rPr>
              <a:t> default to this standard. ASCII is still used widely as well.</a:t>
            </a:r>
            <a:endParaRPr sz="1400">
              <a:solidFill>
                <a:schemeClr val="dk1"/>
              </a:solidFill>
              <a:latin typeface="Titillium Web"/>
              <a:ea typeface="Titillium Web"/>
              <a:cs typeface="Titillium Web"/>
              <a:sym typeface="Titillium Web"/>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ASCII can be decoded to UTF-8, but UTF-8 cannot be reliably decoded to ASCII (any character with a decimal value above 127).</a:t>
            </a:r>
            <a:endParaRPr sz="1400">
              <a:solidFill>
                <a:schemeClr val="dk1"/>
              </a:solidFill>
              <a:latin typeface="Titillium Web"/>
              <a:ea typeface="Titillium Web"/>
              <a:cs typeface="Titillium Web"/>
              <a:sym typeface="Titillium Web"/>
            </a:endParaRPr>
          </a:p>
          <a:p>
            <a:pPr indent="0" lvl="0" marL="0" rtl="0" algn="l">
              <a:lnSpc>
                <a:spcPct val="100000"/>
              </a:lnSpc>
              <a:spcBef>
                <a:spcPts val="300"/>
              </a:spcBef>
              <a:spcAft>
                <a:spcPts val="0"/>
              </a:spcAft>
              <a:buSzPts val="1100"/>
              <a:buNone/>
            </a:pPr>
            <a:r>
              <a:t/>
            </a:r>
            <a:endParaRPr sz="1400">
              <a:latin typeface="Titillium Web"/>
              <a:ea typeface="Titillium Web"/>
              <a:cs typeface="Titillium Web"/>
              <a:sym typeface="Titillium Web"/>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3b925572d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g33b925572d8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When working with text files, always use UTF-8 unless you know that a file’s format is different. This indicates what you expect the encoding and decoding will be.</a:t>
            </a:r>
            <a:endParaRPr sz="1400">
              <a:solidFill>
                <a:schemeClr val="dk1"/>
              </a:solidFill>
              <a:latin typeface="Titillium Web"/>
              <a:ea typeface="Titillium Web"/>
              <a:cs typeface="Titillium Web"/>
              <a:sym typeface="Titillium Web"/>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When we open a file either for reading or writing, we can include the encoding / decoding we want. </a:t>
            </a:r>
            <a:endParaRPr sz="1400">
              <a:solidFill>
                <a:schemeClr val="dk1"/>
              </a:solidFill>
              <a:latin typeface="Titillium Web"/>
              <a:ea typeface="Titillium Web"/>
              <a:cs typeface="Titillium Web"/>
              <a:sym typeface="Titillium Web"/>
            </a:endParaRPr>
          </a:p>
          <a:p>
            <a:pPr indent="0" lvl="0" marL="0" rtl="0" algn="l">
              <a:lnSpc>
                <a:spcPct val="115000"/>
              </a:lnSpc>
              <a:spcBef>
                <a:spcPts val="300"/>
              </a:spcBef>
              <a:spcAft>
                <a:spcPts val="0"/>
              </a:spcAft>
              <a:buNone/>
            </a:pPr>
            <a:r>
              <a:t/>
            </a:r>
            <a:endParaRPr sz="1400">
              <a:solidFill>
                <a:schemeClr val="dk1"/>
              </a:solidFill>
              <a:latin typeface="Titillium Web"/>
              <a:ea typeface="Titillium Web"/>
              <a:cs typeface="Titillium Web"/>
              <a:sym typeface="Titillium Web"/>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from pathlib import Path</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path = Path.cwd() / "Story.txt"</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if path.exists():</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file = path.open(mode="r", </a:t>
            </a:r>
            <a:r>
              <a:rPr b="1" lang="en" sz="1400">
                <a:solidFill>
                  <a:srgbClr val="EA5B25"/>
                </a:solidFill>
                <a:highlight>
                  <a:srgbClr val="FFFF00"/>
                </a:highlight>
                <a:latin typeface="Consolas"/>
                <a:ea typeface="Consolas"/>
                <a:cs typeface="Consolas"/>
                <a:sym typeface="Consolas"/>
              </a:rPr>
              <a:t>encoding="utf-8"</a:t>
            </a:r>
            <a:r>
              <a:rPr b="1" lang="en" sz="1400">
                <a:solidFill>
                  <a:srgbClr val="EA5B25"/>
                </a:solidFill>
                <a:latin typeface="Consolas"/>
                <a:ea typeface="Consolas"/>
                <a:cs typeface="Consolas"/>
                <a:sym typeface="Consolas"/>
              </a:rPr>
              <a:t>)</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print(f"File </a:t>
            </a:r>
            <a:r>
              <a:rPr b="1" lang="en" sz="1400">
                <a:solidFill>
                  <a:srgbClr val="2C768B"/>
                </a:solidFill>
                <a:latin typeface="Consolas"/>
                <a:ea typeface="Consolas"/>
                <a:cs typeface="Consolas"/>
                <a:sym typeface="Consolas"/>
              </a:rPr>
              <a:t>{path}</a:t>
            </a:r>
            <a:r>
              <a:rPr b="1" lang="en" sz="1400">
                <a:solidFill>
                  <a:srgbClr val="EA5B25"/>
                </a:solidFill>
                <a:latin typeface="Consolas"/>
                <a:ea typeface="Consolas"/>
                <a:cs typeface="Consolas"/>
                <a:sym typeface="Consolas"/>
              </a:rPr>
              <a:t> is now open.")</a:t>
            </a:r>
            <a:endParaRPr b="1" sz="1400">
              <a:solidFill>
                <a:srgbClr val="EA5B25"/>
              </a:solidFill>
              <a:latin typeface="Consolas"/>
              <a:ea typeface="Consolas"/>
              <a:cs typeface="Consolas"/>
              <a:sym typeface="Consolas"/>
            </a:endParaRPr>
          </a:p>
          <a:p>
            <a:pPr indent="0" lvl="0" marL="0" rtl="0" algn="l">
              <a:lnSpc>
                <a:spcPct val="100000"/>
              </a:lnSpc>
              <a:spcBef>
                <a:spcPts val="300"/>
              </a:spcBef>
              <a:spcAft>
                <a:spcPts val="0"/>
              </a:spcAft>
              <a:buSzPts val="1100"/>
              <a:buNone/>
            </a:pPr>
            <a:r>
              <a:t/>
            </a:r>
            <a:endParaRPr sz="1400">
              <a:latin typeface="Titillium Web"/>
              <a:ea typeface="Titillium Web"/>
              <a:cs typeface="Titillium Web"/>
              <a:sym typeface="Titillium Web"/>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The mistake in this code is that the file wasn’t closed, which it should have been. </a:t>
            </a:r>
            <a:endParaRPr sz="1400">
              <a:solidFill>
                <a:schemeClr val="dk1"/>
              </a:solidFill>
              <a:latin typeface="Titillium Web"/>
              <a:ea typeface="Titillium Web"/>
              <a:cs typeface="Titillium Web"/>
              <a:sym typeface="Titillium Web"/>
            </a:endParaRPr>
          </a:p>
          <a:p>
            <a:pPr indent="0" lvl="0" marL="0" rtl="0" algn="l">
              <a:lnSpc>
                <a:spcPct val="100000"/>
              </a:lnSpc>
              <a:spcBef>
                <a:spcPts val="300"/>
              </a:spcBef>
              <a:spcAft>
                <a:spcPts val="0"/>
              </a:spcAft>
              <a:buSzPts val="1100"/>
              <a:buNone/>
            </a:pPr>
            <a:r>
              <a:t/>
            </a:r>
            <a:endParaRPr sz="1400">
              <a:latin typeface="Titillium Web"/>
              <a:ea typeface="Titillium Web"/>
              <a:cs typeface="Titillium Web"/>
              <a:sym typeface="Titillium Web"/>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395e1eccd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3395e1eccd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There are many different kinds of files that are stored on our computers.</a:t>
            </a:r>
            <a:endParaRPr sz="1400">
              <a:solidFill>
                <a:schemeClr val="dk1"/>
              </a:solidFill>
              <a:latin typeface="Titillium Web"/>
              <a:ea typeface="Titillium Web"/>
              <a:cs typeface="Titillium Web"/>
              <a:sym typeface="Titillium Web"/>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The extension of the filename should indicate the kind of file it is.</a:t>
            </a:r>
            <a:endParaRPr sz="1400">
              <a:solidFill>
                <a:schemeClr val="dk1"/>
              </a:solidFill>
              <a:latin typeface="Titillium Web"/>
              <a:ea typeface="Titillium Web"/>
              <a:cs typeface="Titillium Web"/>
              <a:sym typeface="Titillium Web"/>
            </a:endParaRPr>
          </a:p>
          <a:p>
            <a:pPr indent="-317500" lvl="1" marL="9144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.txt → text file</a:t>
            </a:r>
            <a:endParaRPr sz="1400">
              <a:solidFill>
                <a:schemeClr val="dk1"/>
              </a:solidFill>
              <a:latin typeface="Titillium Web"/>
              <a:ea typeface="Titillium Web"/>
              <a:cs typeface="Titillium Web"/>
              <a:sym typeface="Titillium Web"/>
            </a:endParaRPr>
          </a:p>
          <a:p>
            <a:pPr indent="-317500" lvl="1" marL="9144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.docx → Office document</a:t>
            </a:r>
            <a:endParaRPr sz="1400">
              <a:solidFill>
                <a:schemeClr val="dk1"/>
              </a:solidFill>
              <a:latin typeface="Titillium Web"/>
              <a:ea typeface="Titillium Web"/>
              <a:cs typeface="Titillium Web"/>
              <a:sym typeface="Titillium Web"/>
            </a:endParaRPr>
          </a:p>
          <a:p>
            <a:pPr indent="-317500" lvl="1" marL="9144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.pdf → PDF file</a:t>
            </a:r>
            <a:endParaRPr sz="1400">
              <a:solidFill>
                <a:schemeClr val="dk1"/>
              </a:solidFill>
              <a:latin typeface="Titillium Web"/>
              <a:ea typeface="Titillium Web"/>
              <a:cs typeface="Titillium Web"/>
              <a:sym typeface="Titillium Web"/>
            </a:endParaRPr>
          </a:p>
          <a:p>
            <a:pPr indent="-317500" lvl="1" marL="9144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.jpg → JPeg file</a:t>
            </a:r>
            <a:endParaRPr sz="1400">
              <a:solidFill>
                <a:schemeClr val="dk1"/>
              </a:solidFill>
              <a:latin typeface="Titillium Web"/>
              <a:ea typeface="Titillium Web"/>
              <a:cs typeface="Titillium Web"/>
              <a:sym typeface="Titillium Web"/>
            </a:endParaRPr>
          </a:p>
          <a:p>
            <a:pPr indent="-317500" lvl="1" marL="9144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.mp3 → audio file</a:t>
            </a:r>
            <a:endParaRPr sz="1400">
              <a:solidFill>
                <a:schemeClr val="dk1"/>
              </a:solidFill>
              <a:latin typeface="Titillium Web"/>
              <a:ea typeface="Titillium Web"/>
              <a:cs typeface="Titillium Web"/>
              <a:sym typeface="Titillium Web"/>
            </a:endParaRPr>
          </a:p>
          <a:p>
            <a:pPr indent="-317500" lvl="1" marL="9144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.mp4 → video file</a:t>
            </a:r>
            <a:endParaRPr sz="1400">
              <a:solidFill>
                <a:schemeClr val="dk1"/>
              </a:solidFill>
              <a:latin typeface="Titillium Web"/>
              <a:ea typeface="Titillium Web"/>
              <a:cs typeface="Titillium Web"/>
              <a:sym typeface="Titillium Web"/>
            </a:endParaRPr>
          </a:p>
          <a:p>
            <a:pPr indent="-317500" lvl="1" marL="9144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.py → python files</a:t>
            </a:r>
            <a:endParaRPr sz="1400">
              <a:solidFill>
                <a:schemeClr val="dk1"/>
              </a:solidFill>
              <a:latin typeface="Titillium Web"/>
              <a:ea typeface="Titillium Web"/>
              <a:cs typeface="Titillium Web"/>
              <a:sym typeface="Titillium Web"/>
            </a:endParaRPr>
          </a:p>
          <a:p>
            <a:pPr indent="-317500" lvl="1" marL="9144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.csv → comma-separated values file</a:t>
            </a:r>
            <a:endParaRPr sz="1400">
              <a:solidFill>
                <a:schemeClr val="dk1"/>
              </a:solidFill>
              <a:latin typeface="Titillium Web"/>
              <a:ea typeface="Titillium Web"/>
              <a:cs typeface="Titillium Web"/>
              <a:sym typeface="Titillium Web"/>
            </a:endParaRPr>
          </a:p>
          <a:p>
            <a:pPr indent="-317500" lvl="1" marL="9144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.json -&gt; JavaScript Object Notation file</a:t>
            </a:r>
            <a:endParaRPr sz="1400">
              <a:solidFill>
                <a:schemeClr val="dk1"/>
              </a:solidFill>
              <a:latin typeface="Titillium Web"/>
              <a:ea typeface="Titillium Web"/>
              <a:cs typeface="Titillium Web"/>
              <a:sym typeface="Titillium Web"/>
            </a:endParaRPr>
          </a:p>
          <a:p>
            <a:pPr indent="-317500" lvl="1" marL="9144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And many, many more!</a:t>
            </a:r>
            <a:endParaRPr sz="1400">
              <a:solidFill>
                <a:schemeClr val="dk1"/>
              </a:solidFill>
              <a:latin typeface="Titillium Web"/>
              <a:ea typeface="Titillium Web"/>
              <a:cs typeface="Titillium Web"/>
              <a:sym typeface="Titillium Web"/>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Python can support a number of different file types based on </a:t>
            </a:r>
            <a:r>
              <a:rPr lang="en" sz="1400">
                <a:solidFill>
                  <a:schemeClr val="dk1"/>
                </a:solidFill>
                <a:latin typeface="Titillium Web"/>
                <a:ea typeface="Titillium Web"/>
                <a:cs typeface="Titillium Web"/>
                <a:sym typeface="Titillium Web"/>
              </a:rPr>
              <a:t>the libraries used.</a:t>
            </a:r>
            <a:endParaRPr sz="1400">
              <a:solidFill>
                <a:schemeClr val="dk1"/>
              </a:solidFill>
              <a:latin typeface="Titillium Web"/>
              <a:ea typeface="Titillium Web"/>
              <a:cs typeface="Titillium Web"/>
              <a:sym typeface="Titillium Web"/>
            </a:endParaRPr>
          </a:p>
          <a:p>
            <a:pPr indent="0" lvl="0" marL="0" rtl="0" algn="l">
              <a:lnSpc>
                <a:spcPct val="100000"/>
              </a:lnSpc>
              <a:spcBef>
                <a:spcPts val="300"/>
              </a:spcBef>
              <a:spcAft>
                <a:spcPts val="0"/>
              </a:spcAft>
              <a:buSzPts val="1100"/>
              <a:buNone/>
            </a:pPr>
            <a:r>
              <a:t/>
            </a:r>
            <a:endParaRPr sz="1400">
              <a:latin typeface="Titillium Web"/>
              <a:ea typeface="Titillium Web"/>
              <a:cs typeface="Titillium Web"/>
              <a:sym typeface="Titillium Web"/>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f6376aa88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g2f6376aa885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400">
              <a:latin typeface="Titillium Web"/>
              <a:ea typeface="Titillium Web"/>
              <a:cs typeface="Titillium Web"/>
              <a:sym typeface="Titillium Web"/>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395e1eccd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g3395e1eccd9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When working with text files we do need to understand a couple of things.</a:t>
            </a:r>
            <a:endParaRPr sz="1400">
              <a:solidFill>
                <a:schemeClr val="dk1"/>
              </a:solidFill>
              <a:latin typeface="Titillium Web"/>
              <a:ea typeface="Titillium Web"/>
              <a:cs typeface="Titillium Web"/>
              <a:sym typeface="Titillium Web"/>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The first is what </a:t>
            </a:r>
            <a:r>
              <a:rPr b="1" lang="en" sz="1400">
                <a:solidFill>
                  <a:schemeClr val="dk1"/>
                </a:solidFill>
                <a:latin typeface="Titillium Web"/>
                <a:ea typeface="Titillium Web"/>
                <a:cs typeface="Titillium Web"/>
                <a:sym typeface="Titillium Web"/>
              </a:rPr>
              <a:t>encoding</a:t>
            </a:r>
            <a:r>
              <a:rPr lang="en" sz="1400">
                <a:solidFill>
                  <a:schemeClr val="dk1"/>
                </a:solidFill>
                <a:latin typeface="Titillium Web"/>
                <a:ea typeface="Titillium Web"/>
                <a:cs typeface="Titillium Web"/>
                <a:sym typeface="Titillium Web"/>
              </a:rPr>
              <a:t> was used to write the file.</a:t>
            </a:r>
            <a:endParaRPr sz="1400">
              <a:solidFill>
                <a:schemeClr val="dk1"/>
              </a:solidFill>
              <a:latin typeface="Titillium Web"/>
              <a:ea typeface="Titillium Web"/>
              <a:cs typeface="Titillium Web"/>
              <a:sym typeface="Titillium Web"/>
            </a:endParaRPr>
          </a:p>
          <a:p>
            <a:pPr indent="-317500" lvl="1" marL="9144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The default encoding will either be ASCII or UTF-8.</a:t>
            </a:r>
            <a:endParaRPr sz="1400">
              <a:solidFill>
                <a:schemeClr val="dk1"/>
              </a:solidFill>
              <a:latin typeface="Titillium Web"/>
              <a:ea typeface="Titillium Web"/>
              <a:cs typeface="Titillium Web"/>
              <a:sym typeface="Titillium Web"/>
            </a:endParaRPr>
          </a:p>
          <a:p>
            <a:pPr indent="-317500" lvl="1" marL="9144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To check this on Mac:</a:t>
            </a:r>
            <a:endParaRPr sz="1400">
              <a:solidFill>
                <a:schemeClr val="dk1"/>
              </a:solidFill>
              <a:latin typeface="Titillium Web"/>
              <a:ea typeface="Titillium Web"/>
              <a:cs typeface="Titillium Web"/>
              <a:sym typeface="Titillium Web"/>
            </a:endParaRPr>
          </a:p>
          <a:p>
            <a:pPr indent="-317500" lvl="2" marL="13716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Open a Terminal window.</a:t>
            </a:r>
            <a:endParaRPr sz="1400">
              <a:solidFill>
                <a:schemeClr val="dk1"/>
              </a:solidFill>
              <a:latin typeface="Titillium Web"/>
              <a:ea typeface="Titillium Web"/>
              <a:cs typeface="Titillium Web"/>
              <a:sym typeface="Titillium Web"/>
            </a:endParaRPr>
          </a:p>
          <a:p>
            <a:pPr indent="-317500" lvl="2" marL="13716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At the prompt, enter the command </a:t>
            </a:r>
            <a:r>
              <a:rPr b="1" lang="en" sz="1400">
                <a:solidFill>
                  <a:srgbClr val="EA5B25"/>
                </a:solidFill>
                <a:latin typeface="Consolas"/>
                <a:ea typeface="Consolas"/>
                <a:cs typeface="Consolas"/>
                <a:sym typeface="Consolas"/>
              </a:rPr>
              <a:t>file </a:t>
            </a:r>
            <a:r>
              <a:rPr b="1" lang="en" sz="1400">
                <a:solidFill>
                  <a:srgbClr val="EA5B25"/>
                </a:solidFill>
                <a:latin typeface="Consolas"/>
                <a:ea typeface="Consolas"/>
                <a:cs typeface="Consolas"/>
                <a:sym typeface="Consolas"/>
              </a:rPr>
              <a:t>--mime-encoding /path/to/file</a:t>
            </a:r>
            <a:r>
              <a:rPr lang="en" sz="1400">
                <a:solidFill>
                  <a:schemeClr val="dk1"/>
                </a:solidFill>
                <a:latin typeface="Titillium Web"/>
                <a:ea typeface="Titillium Web"/>
                <a:cs typeface="Titillium Web"/>
                <a:sym typeface="Titillium Web"/>
              </a:rPr>
              <a:t>.</a:t>
            </a:r>
            <a:endParaRPr sz="1400">
              <a:solidFill>
                <a:schemeClr val="dk1"/>
              </a:solidFill>
              <a:latin typeface="Titillium Web"/>
              <a:ea typeface="Titillium Web"/>
              <a:cs typeface="Titillium Web"/>
              <a:sym typeface="Titillium Web"/>
            </a:endParaRPr>
          </a:p>
          <a:p>
            <a:pPr indent="-317500" lvl="2" marL="13716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For example, </a:t>
            </a:r>
            <a:r>
              <a:rPr b="1" lang="en" sz="1400">
                <a:solidFill>
                  <a:srgbClr val="EA5B25"/>
                </a:solidFill>
                <a:latin typeface="Consolas"/>
                <a:ea typeface="Consolas"/>
                <a:cs typeface="Consolas"/>
                <a:sym typeface="Consolas"/>
              </a:rPr>
              <a:t>file --mime-encoding ~/Documents/RediSample1.txt</a:t>
            </a:r>
            <a:r>
              <a:rPr lang="en" sz="1400">
                <a:solidFill>
                  <a:schemeClr val="dk1"/>
                </a:solidFill>
                <a:latin typeface="Titillium Web"/>
                <a:ea typeface="Titillium Web"/>
                <a:cs typeface="Titillium Web"/>
                <a:sym typeface="Titillium Web"/>
              </a:rPr>
              <a:t>.</a:t>
            </a:r>
            <a:endParaRPr sz="1400">
              <a:solidFill>
                <a:schemeClr val="dk1"/>
              </a:solidFill>
              <a:latin typeface="Titillium Web"/>
              <a:ea typeface="Titillium Web"/>
              <a:cs typeface="Titillium Web"/>
              <a:sym typeface="Titillium Web"/>
            </a:endParaRPr>
          </a:p>
          <a:p>
            <a:pPr indent="-317500" lvl="2" marL="13716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Sometimes when using the command above the system will show ASCII instead of UTF-8 even though the file was written as UTF-8. That’s okay because translating anything from ASCII to UTF-8 will work.</a:t>
            </a:r>
            <a:endParaRPr sz="1400">
              <a:solidFill>
                <a:schemeClr val="dk1"/>
              </a:solidFill>
              <a:latin typeface="Titillium Web"/>
              <a:ea typeface="Titillium Web"/>
              <a:cs typeface="Titillium Web"/>
              <a:sym typeface="Titillium Web"/>
            </a:endParaRPr>
          </a:p>
          <a:p>
            <a:pPr indent="-317500" lvl="1" marL="9144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To check this on Windows:</a:t>
            </a:r>
            <a:endParaRPr sz="1400">
              <a:solidFill>
                <a:schemeClr val="dk1"/>
              </a:solidFill>
              <a:latin typeface="Titillium Web"/>
              <a:ea typeface="Titillium Web"/>
              <a:cs typeface="Titillium Web"/>
              <a:sym typeface="Titillium Web"/>
            </a:endParaRPr>
          </a:p>
          <a:p>
            <a:pPr indent="-317500" lvl="2" marL="13716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Open the file in Notepad</a:t>
            </a:r>
            <a:endParaRPr sz="1400">
              <a:solidFill>
                <a:schemeClr val="dk1"/>
              </a:solidFill>
              <a:latin typeface="Titillium Web"/>
              <a:ea typeface="Titillium Web"/>
              <a:cs typeface="Titillium Web"/>
              <a:sym typeface="Titillium Web"/>
            </a:endParaRPr>
          </a:p>
          <a:p>
            <a:pPr indent="-317500" lvl="2" marL="13716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On the View menu verify that Status Bar is selected and visible.</a:t>
            </a:r>
            <a:endParaRPr sz="1400">
              <a:solidFill>
                <a:schemeClr val="dk1"/>
              </a:solidFill>
              <a:latin typeface="Titillium Web"/>
              <a:ea typeface="Titillium Web"/>
              <a:cs typeface="Titillium Web"/>
              <a:sym typeface="Titillium Web"/>
            </a:endParaRPr>
          </a:p>
          <a:p>
            <a:pPr indent="-317500" lvl="2" marL="13716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On the status bar, the encoding type should be listed (UTF-8, ASCII, etc.)</a:t>
            </a:r>
            <a:endParaRPr sz="1400">
              <a:solidFill>
                <a:schemeClr val="dk1"/>
              </a:solidFill>
              <a:latin typeface="Titillium Web"/>
              <a:ea typeface="Titillium Web"/>
              <a:cs typeface="Titillium Web"/>
              <a:sym typeface="Titillium Web"/>
            </a:endParaRPr>
          </a:p>
          <a:p>
            <a:pPr indent="-317500" lvl="1" marL="9144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Since ASCII or UTF-8 are used by default, we can be pretty certain that text files are in these encoding formats. But, it is good practice to explicitly note which encoding you are expecting or using for clarity.</a:t>
            </a:r>
            <a:endParaRPr sz="1400">
              <a:solidFill>
                <a:schemeClr val="dk1"/>
              </a:solidFill>
              <a:latin typeface="Titillium Web"/>
              <a:ea typeface="Titillium Web"/>
              <a:cs typeface="Titillium Web"/>
              <a:sym typeface="Titillium Web"/>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The second is what </a:t>
            </a:r>
            <a:r>
              <a:rPr b="1" lang="en" sz="1400">
                <a:solidFill>
                  <a:schemeClr val="dk1"/>
                </a:solidFill>
                <a:latin typeface="Titillium Web"/>
                <a:ea typeface="Titillium Web"/>
                <a:cs typeface="Titillium Web"/>
                <a:sym typeface="Titillium Web"/>
              </a:rPr>
              <a:t>newline character(s)</a:t>
            </a:r>
            <a:r>
              <a:rPr lang="en" sz="1400">
                <a:solidFill>
                  <a:schemeClr val="dk1"/>
                </a:solidFill>
                <a:latin typeface="Titillium Web"/>
                <a:ea typeface="Titillium Web"/>
                <a:cs typeface="Titillium Web"/>
                <a:sym typeface="Titillium Web"/>
              </a:rPr>
              <a:t> were used to write the file.</a:t>
            </a:r>
            <a:endParaRPr sz="1400">
              <a:solidFill>
                <a:schemeClr val="dk1"/>
              </a:solidFill>
              <a:latin typeface="Titillium Web"/>
              <a:ea typeface="Titillium Web"/>
              <a:cs typeface="Titillium Web"/>
              <a:sym typeface="Titillium Web"/>
            </a:endParaRPr>
          </a:p>
          <a:p>
            <a:pPr indent="-317500" lvl="1" marL="9144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There are two newline characters that can be used: </a:t>
            </a:r>
            <a:r>
              <a:rPr b="1" lang="en" sz="1400">
                <a:solidFill>
                  <a:srgbClr val="EA5B25"/>
                </a:solidFill>
                <a:latin typeface="Consolas"/>
                <a:ea typeface="Consolas"/>
                <a:cs typeface="Consolas"/>
                <a:sym typeface="Consolas"/>
              </a:rPr>
              <a:t>\r</a:t>
            </a:r>
            <a:r>
              <a:rPr lang="en" sz="1400">
                <a:solidFill>
                  <a:schemeClr val="dk1"/>
                </a:solidFill>
                <a:latin typeface="Titillium Web"/>
                <a:ea typeface="Titillium Web"/>
                <a:cs typeface="Titillium Web"/>
                <a:sym typeface="Titillium Web"/>
              </a:rPr>
              <a:t> and </a:t>
            </a:r>
            <a:r>
              <a:rPr b="1" lang="en" sz="1400">
                <a:solidFill>
                  <a:srgbClr val="EA5B25"/>
                </a:solidFill>
                <a:latin typeface="Consolas"/>
                <a:ea typeface="Consolas"/>
                <a:cs typeface="Consolas"/>
                <a:sym typeface="Consolas"/>
              </a:rPr>
              <a:t>\n</a:t>
            </a:r>
            <a:r>
              <a:rPr lang="en" sz="1400">
                <a:solidFill>
                  <a:schemeClr val="dk1"/>
                </a:solidFill>
                <a:latin typeface="Titillium Web"/>
                <a:ea typeface="Titillium Web"/>
                <a:cs typeface="Titillium Web"/>
                <a:sym typeface="Titillium Web"/>
              </a:rPr>
              <a:t>.</a:t>
            </a:r>
            <a:endParaRPr sz="1400">
              <a:solidFill>
                <a:schemeClr val="dk1"/>
              </a:solidFill>
              <a:latin typeface="Titillium Web"/>
              <a:ea typeface="Titillium Web"/>
              <a:cs typeface="Titillium Web"/>
              <a:sym typeface="Titillium Web"/>
            </a:endParaRPr>
          </a:p>
          <a:p>
            <a:pPr indent="-317500" lvl="1" marL="9144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This mimics the old-style typewriters where, when you reached the end of the line you would push a large handle from left to right which would perform a linefeed and then move the carriage to the right.</a:t>
            </a:r>
            <a:endParaRPr sz="1400">
              <a:solidFill>
                <a:schemeClr val="dk1"/>
              </a:solidFill>
              <a:latin typeface="Titillium Web"/>
              <a:ea typeface="Titillium Web"/>
              <a:cs typeface="Titillium Web"/>
              <a:sym typeface="Titillium Web"/>
            </a:endParaRPr>
          </a:p>
          <a:p>
            <a:pPr indent="-317500" lvl="1" marL="914400" rtl="0" algn="l">
              <a:lnSpc>
                <a:spcPct val="115000"/>
              </a:lnSpc>
              <a:spcBef>
                <a:spcPts val="300"/>
              </a:spcBef>
              <a:spcAft>
                <a:spcPts val="0"/>
              </a:spcAft>
              <a:buClr>
                <a:schemeClr val="dk1"/>
              </a:buClr>
              <a:buSzPts val="1400"/>
              <a:buFont typeface="Titillium Web"/>
              <a:buChar char="○"/>
            </a:pPr>
            <a:r>
              <a:rPr b="1" lang="en" sz="1400">
                <a:solidFill>
                  <a:srgbClr val="EA5B25"/>
                </a:solidFill>
                <a:latin typeface="Consolas"/>
                <a:ea typeface="Consolas"/>
                <a:cs typeface="Consolas"/>
                <a:sym typeface="Consolas"/>
              </a:rPr>
              <a:t>\r</a:t>
            </a:r>
            <a:r>
              <a:rPr lang="en" sz="1400">
                <a:solidFill>
                  <a:schemeClr val="dk1"/>
                </a:solidFill>
                <a:latin typeface="Titillium Web"/>
                <a:ea typeface="Titillium Web"/>
                <a:cs typeface="Titillium Web"/>
                <a:sym typeface="Titillium Web"/>
              </a:rPr>
              <a:t> is the “carriage return” action → pushing the carriage from left to right.</a:t>
            </a:r>
            <a:endParaRPr sz="1400">
              <a:solidFill>
                <a:schemeClr val="dk1"/>
              </a:solidFill>
              <a:latin typeface="Titillium Web"/>
              <a:ea typeface="Titillium Web"/>
              <a:cs typeface="Titillium Web"/>
              <a:sym typeface="Titillium Web"/>
            </a:endParaRPr>
          </a:p>
          <a:p>
            <a:pPr indent="-317500" lvl="1" marL="914400" rtl="0" algn="l">
              <a:lnSpc>
                <a:spcPct val="115000"/>
              </a:lnSpc>
              <a:spcBef>
                <a:spcPts val="300"/>
              </a:spcBef>
              <a:spcAft>
                <a:spcPts val="0"/>
              </a:spcAft>
              <a:buClr>
                <a:schemeClr val="dk1"/>
              </a:buClr>
              <a:buSzPts val="1400"/>
              <a:buFont typeface="Titillium Web"/>
              <a:buChar char="○"/>
            </a:pPr>
            <a:r>
              <a:rPr b="1" lang="en" sz="1400">
                <a:solidFill>
                  <a:srgbClr val="EA5B25"/>
                </a:solidFill>
                <a:latin typeface="Consolas"/>
                <a:ea typeface="Consolas"/>
                <a:cs typeface="Consolas"/>
                <a:sym typeface="Consolas"/>
              </a:rPr>
              <a:t>\n</a:t>
            </a:r>
            <a:r>
              <a:rPr lang="en" sz="1400">
                <a:solidFill>
                  <a:schemeClr val="dk1"/>
                </a:solidFill>
                <a:latin typeface="Titillium Web"/>
                <a:ea typeface="Titillium Web"/>
                <a:cs typeface="Titillium Web"/>
                <a:sym typeface="Titillium Web"/>
              </a:rPr>
              <a:t> is the “line feed” action → advancing the drum to the next line on the paper.</a:t>
            </a:r>
            <a:endParaRPr sz="1400">
              <a:solidFill>
                <a:schemeClr val="dk1"/>
              </a:solidFill>
              <a:latin typeface="Titillium Web"/>
              <a:ea typeface="Titillium Web"/>
              <a:cs typeface="Titillium Web"/>
              <a:sym typeface="Titillium Web"/>
            </a:endParaRPr>
          </a:p>
          <a:p>
            <a:pPr indent="-317500" lvl="1" marL="9144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On Mac and Linux, </a:t>
            </a:r>
            <a:r>
              <a:rPr b="1" lang="en" sz="1400">
                <a:solidFill>
                  <a:srgbClr val="EA5B25"/>
                </a:solidFill>
                <a:latin typeface="Consolas"/>
                <a:ea typeface="Consolas"/>
                <a:cs typeface="Consolas"/>
                <a:sym typeface="Consolas"/>
              </a:rPr>
              <a:t>\r</a:t>
            </a:r>
            <a:r>
              <a:rPr lang="en" sz="1400">
                <a:solidFill>
                  <a:schemeClr val="dk1"/>
                </a:solidFill>
                <a:latin typeface="Titillium Web"/>
                <a:ea typeface="Titillium Web"/>
                <a:cs typeface="Titillium Web"/>
                <a:sym typeface="Titillium Web"/>
              </a:rPr>
              <a:t> and </a:t>
            </a:r>
            <a:r>
              <a:rPr b="1" lang="en" sz="1400">
                <a:solidFill>
                  <a:srgbClr val="EA5B25"/>
                </a:solidFill>
                <a:latin typeface="Consolas"/>
                <a:ea typeface="Consolas"/>
                <a:cs typeface="Consolas"/>
                <a:sym typeface="Consolas"/>
              </a:rPr>
              <a:t>\n</a:t>
            </a:r>
            <a:r>
              <a:rPr lang="en" sz="1400">
                <a:solidFill>
                  <a:schemeClr val="dk1"/>
                </a:solidFill>
                <a:latin typeface="Titillium Web"/>
                <a:ea typeface="Titillium Web"/>
                <a:cs typeface="Titillium Web"/>
                <a:sym typeface="Titillium Web"/>
              </a:rPr>
              <a:t> are both considered newline characters. Line endings in text are represented by </a:t>
            </a:r>
            <a:r>
              <a:rPr b="1" lang="en" sz="1400">
                <a:solidFill>
                  <a:srgbClr val="EA5B25"/>
                </a:solidFill>
                <a:latin typeface="Consolas"/>
                <a:ea typeface="Consolas"/>
                <a:cs typeface="Consolas"/>
                <a:sym typeface="Consolas"/>
              </a:rPr>
              <a:t>\r</a:t>
            </a:r>
            <a:r>
              <a:rPr lang="en" sz="1400">
                <a:solidFill>
                  <a:schemeClr val="dk1"/>
                </a:solidFill>
                <a:latin typeface="Titillium Web"/>
                <a:ea typeface="Titillium Web"/>
                <a:cs typeface="Titillium Web"/>
                <a:sym typeface="Titillium Web"/>
              </a:rPr>
              <a:t> only.</a:t>
            </a:r>
            <a:endParaRPr sz="1400">
              <a:solidFill>
                <a:schemeClr val="dk1"/>
              </a:solidFill>
              <a:latin typeface="Titillium Web"/>
              <a:ea typeface="Titillium Web"/>
              <a:cs typeface="Titillium Web"/>
              <a:sym typeface="Titillium Web"/>
            </a:endParaRPr>
          </a:p>
          <a:p>
            <a:pPr indent="-317500" lvl="1" marL="9144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On Windows, </a:t>
            </a:r>
            <a:r>
              <a:rPr b="1" lang="en" sz="1400">
                <a:solidFill>
                  <a:srgbClr val="EA5B25"/>
                </a:solidFill>
                <a:latin typeface="Consolas"/>
                <a:ea typeface="Consolas"/>
                <a:cs typeface="Consolas"/>
                <a:sym typeface="Consolas"/>
              </a:rPr>
              <a:t>\r</a:t>
            </a:r>
            <a:r>
              <a:rPr lang="en" sz="1400">
                <a:solidFill>
                  <a:schemeClr val="dk1"/>
                </a:solidFill>
                <a:latin typeface="Titillium Web"/>
                <a:ea typeface="Titillium Web"/>
                <a:cs typeface="Titillium Web"/>
                <a:sym typeface="Titillium Web"/>
              </a:rPr>
              <a:t> and </a:t>
            </a:r>
            <a:r>
              <a:rPr b="1" lang="en" sz="1400">
                <a:solidFill>
                  <a:srgbClr val="EA5B25"/>
                </a:solidFill>
                <a:latin typeface="Consolas"/>
                <a:ea typeface="Consolas"/>
                <a:cs typeface="Consolas"/>
                <a:sym typeface="Consolas"/>
              </a:rPr>
              <a:t>\n</a:t>
            </a:r>
            <a:r>
              <a:rPr lang="en" sz="1400">
                <a:solidFill>
                  <a:schemeClr val="dk1"/>
                </a:solidFill>
                <a:latin typeface="Titillium Web"/>
                <a:ea typeface="Titillium Web"/>
                <a:cs typeface="Titillium Web"/>
                <a:sym typeface="Titillium Web"/>
              </a:rPr>
              <a:t> have different meanings, one being carriage return and the other being line feed. Therefore, line endings are represented by </a:t>
            </a:r>
            <a:r>
              <a:rPr b="1" lang="en" sz="1400">
                <a:solidFill>
                  <a:srgbClr val="EA5B25"/>
                </a:solidFill>
                <a:latin typeface="Consolas"/>
                <a:ea typeface="Consolas"/>
                <a:cs typeface="Consolas"/>
                <a:sym typeface="Consolas"/>
              </a:rPr>
              <a:t>\r</a:t>
            </a:r>
            <a:r>
              <a:rPr lang="en" sz="1400">
                <a:solidFill>
                  <a:schemeClr val="dk1"/>
                </a:solidFill>
                <a:latin typeface="Titillium Web"/>
                <a:ea typeface="Titillium Web"/>
                <a:cs typeface="Titillium Web"/>
                <a:sym typeface="Titillium Web"/>
              </a:rPr>
              <a:t> and </a:t>
            </a:r>
            <a:r>
              <a:rPr b="1" lang="en" sz="1400">
                <a:solidFill>
                  <a:srgbClr val="EA5B25"/>
                </a:solidFill>
                <a:latin typeface="Consolas"/>
                <a:ea typeface="Consolas"/>
                <a:cs typeface="Consolas"/>
                <a:sym typeface="Consolas"/>
              </a:rPr>
              <a:t>\n</a:t>
            </a:r>
            <a:r>
              <a:rPr lang="en" sz="1400">
                <a:solidFill>
                  <a:schemeClr val="dk1"/>
                </a:solidFill>
                <a:latin typeface="Titillium Web"/>
                <a:ea typeface="Titillium Web"/>
                <a:cs typeface="Titillium Web"/>
                <a:sym typeface="Titillium Web"/>
              </a:rPr>
              <a:t> together.</a:t>
            </a:r>
            <a:endParaRPr sz="1400">
              <a:solidFill>
                <a:schemeClr val="dk1"/>
              </a:solidFill>
              <a:latin typeface="Titillium Web"/>
              <a:ea typeface="Titillium Web"/>
              <a:cs typeface="Titillium Web"/>
              <a:sym typeface="Titillium Web"/>
            </a:endParaRPr>
          </a:p>
          <a:p>
            <a:pPr indent="-317500" lvl="1" marL="914400" rtl="0" algn="l">
              <a:lnSpc>
                <a:spcPct val="115000"/>
              </a:lnSpc>
              <a:spcBef>
                <a:spcPts val="300"/>
              </a:spcBef>
              <a:spcAft>
                <a:spcPts val="30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If, on a Mac or Linux system, we open a text file that was created on Windows, it is possible that we would see blank lines throughout the document since Mac and Linux would see the </a:t>
            </a:r>
            <a:r>
              <a:rPr b="1" lang="en" sz="1400">
                <a:solidFill>
                  <a:srgbClr val="EA5B25"/>
                </a:solidFill>
                <a:latin typeface="Consolas"/>
                <a:ea typeface="Consolas"/>
                <a:cs typeface="Consolas"/>
                <a:sym typeface="Consolas"/>
              </a:rPr>
              <a:t>\r</a:t>
            </a:r>
            <a:r>
              <a:rPr lang="en" sz="1400">
                <a:solidFill>
                  <a:schemeClr val="dk1"/>
                </a:solidFill>
                <a:latin typeface="Titillium Web"/>
                <a:ea typeface="Titillium Web"/>
                <a:cs typeface="Titillium Web"/>
                <a:sym typeface="Titillium Web"/>
              </a:rPr>
              <a:t> and </a:t>
            </a:r>
            <a:r>
              <a:rPr b="1" lang="en" sz="1400">
                <a:solidFill>
                  <a:srgbClr val="EA5B25"/>
                </a:solidFill>
                <a:latin typeface="Consolas"/>
                <a:ea typeface="Consolas"/>
                <a:cs typeface="Consolas"/>
                <a:sym typeface="Consolas"/>
              </a:rPr>
              <a:t>\n</a:t>
            </a:r>
            <a:r>
              <a:rPr lang="en" sz="1400">
                <a:solidFill>
                  <a:schemeClr val="dk1"/>
                </a:solidFill>
                <a:latin typeface="Titillium Web"/>
                <a:ea typeface="Titillium Web"/>
                <a:cs typeface="Titillium Web"/>
                <a:sym typeface="Titillium Web"/>
              </a:rPr>
              <a:t> as two separate line feed characters.</a:t>
            </a:r>
            <a:endParaRPr sz="1400">
              <a:solidFill>
                <a:schemeClr val="dk1"/>
              </a:solidFill>
              <a:latin typeface="Titillium Web"/>
              <a:ea typeface="Titillium Web"/>
              <a:cs typeface="Titillium Web"/>
              <a:sym typeface="Titillium Web"/>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f6376aa885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2f6376aa885_0_4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Text Files are</a:t>
            </a:r>
            <a:endParaRPr sz="1400">
              <a:solidFill>
                <a:schemeClr val="dk1"/>
              </a:solidFill>
              <a:latin typeface="Titillium Web"/>
              <a:ea typeface="Titillium Web"/>
              <a:cs typeface="Titillium Web"/>
              <a:sym typeface="Titillium Web"/>
            </a:endParaRPr>
          </a:p>
          <a:p>
            <a:pPr indent="-317500" lvl="1" marL="9144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Human-readable → we can open the file in a text editor (Notepad or TextEdit) and read the contents of the file.</a:t>
            </a:r>
            <a:endParaRPr sz="1400">
              <a:solidFill>
                <a:schemeClr val="dk1"/>
              </a:solidFill>
              <a:latin typeface="Titillium Web"/>
              <a:ea typeface="Titillium Web"/>
              <a:cs typeface="Titillium Web"/>
              <a:sym typeface="Titillium Web"/>
            </a:endParaRPr>
          </a:p>
          <a:p>
            <a:pPr indent="0" lvl="0" marL="0" rtl="0" algn="l">
              <a:lnSpc>
                <a:spcPct val="115000"/>
              </a:lnSpc>
              <a:spcBef>
                <a:spcPts val="300"/>
              </a:spcBef>
              <a:spcAft>
                <a:spcPts val="0"/>
              </a:spcAft>
              <a:buNone/>
            </a:pPr>
            <a:r>
              <a:t/>
            </a:r>
            <a:endParaRPr sz="1400">
              <a:solidFill>
                <a:schemeClr val="dk1"/>
              </a:solidFill>
              <a:latin typeface="Titillium Web"/>
              <a:ea typeface="Titillium Web"/>
              <a:cs typeface="Titillium Web"/>
              <a:sym typeface="Titillium Web"/>
            </a:endParaRPr>
          </a:p>
          <a:p>
            <a:pPr indent="0" lvl="0" marL="45720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The fox and the grapes</a:t>
            </a:r>
            <a:endParaRPr b="1" sz="1400">
              <a:solidFill>
                <a:srgbClr val="EA5B25"/>
              </a:solidFill>
              <a:latin typeface="Inconsolata"/>
              <a:ea typeface="Inconsolata"/>
              <a:cs typeface="Inconsolata"/>
              <a:sym typeface="Inconsolata"/>
            </a:endParaRPr>
          </a:p>
          <a:p>
            <a:pPr indent="0" lvl="0" marL="457200" rtl="0" algn="l">
              <a:lnSpc>
                <a:spcPct val="115000"/>
              </a:lnSpc>
              <a:spcBef>
                <a:spcPts val="100"/>
              </a:spcBef>
              <a:spcAft>
                <a:spcPts val="0"/>
              </a:spcAft>
              <a:buNone/>
            </a:pPr>
            <a:r>
              <a:rPr b="1" lang="en" sz="1400">
                <a:solidFill>
                  <a:srgbClr val="EA5B25"/>
                </a:solidFill>
                <a:latin typeface="Inconsolata"/>
                <a:ea typeface="Inconsolata"/>
                <a:cs typeface="Inconsolata"/>
                <a:sym typeface="Inconsolata"/>
              </a:rPr>
              <a:t>One afternoon a fox was walking through the forest and spotted a bunch of grapes hanging from over a lofty branch.</a:t>
            </a:r>
            <a:endParaRPr b="1" sz="1400">
              <a:solidFill>
                <a:srgbClr val="EA5B25"/>
              </a:solidFill>
              <a:latin typeface="Inconsolata"/>
              <a:ea typeface="Inconsolata"/>
              <a:cs typeface="Inconsolata"/>
              <a:sym typeface="Inconsolata"/>
            </a:endParaRPr>
          </a:p>
          <a:p>
            <a:pPr indent="0" lvl="0" marL="457200" rtl="0" algn="l">
              <a:lnSpc>
                <a:spcPct val="115000"/>
              </a:lnSpc>
              <a:spcBef>
                <a:spcPts val="100"/>
              </a:spcBef>
              <a:spcAft>
                <a:spcPts val="0"/>
              </a:spcAft>
              <a:buNone/>
            </a:pPr>
            <a:r>
              <a:rPr b="1" lang="en" sz="1400">
                <a:solidFill>
                  <a:srgbClr val="EA5B25"/>
                </a:solidFill>
                <a:latin typeface="Inconsolata"/>
                <a:ea typeface="Inconsolata"/>
                <a:cs typeface="Inconsolata"/>
                <a:sym typeface="Inconsolata"/>
              </a:rPr>
              <a:t>"Just the thing to quench my thirst", he thought.</a:t>
            </a:r>
            <a:endParaRPr b="1" sz="1400">
              <a:solidFill>
                <a:srgbClr val="EA5B25"/>
              </a:solidFill>
              <a:latin typeface="Inconsolata"/>
              <a:ea typeface="Inconsolata"/>
              <a:cs typeface="Inconsolata"/>
              <a:sym typeface="Inconsolata"/>
            </a:endParaRPr>
          </a:p>
          <a:p>
            <a:pPr indent="0" lvl="0" marL="457200" rtl="0" algn="l">
              <a:lnSpc>
                <a:spcPct val="115000"/>
              </a:lnSpc>
              <a:spcBef>
                <a:spcPts val="100"/>
              </a:spcBef>
              <a:spcAft>
                <a:spcPts val="0"/>
              </a:spcAft>
              <a:buNone/>
            </a:pPr>
            <a:r>
              <a:rPr b="1" lang="en" sz="1400">
                <a:solidFill>
                  <a:srgbClr val="EA5B25"/>
                </a:solidFill>
                <a:latin typeface="Inconsolata"/>
                <a:ea typeface="Inconsolata"/>
                <a:cs typeface="Inconsolata"/>
                <a:sym typeface="Inconsolata"/>
              </a:rPr>
              <a:t>...</a:t>
            </a:r>
            <a:endParaRPr sz="1400">
              <a:solidFill>
                <a:schemeClr val="dk1"/>
              </a:solidFill>
              <a:latin typeface="Assistant"/>
              <a:ea typeface="Assistant"/>
              <a:cs typeface="Assistant"/>
              <a:sym typeface="Assistant"/>
            </a:endParaRPr>
          </a:p>
          <a:p>
            <a:pPr indent="0" lvl="0" marL="0" rtl="0" algn="l">
              <a:lnSpc>
                <a:spcPct val="115000"/>
              </a:lnSpc>
              <a:spcBef>
                <a:spcPts val="300"/>
              </a:spcBef>
              <a:spcAft>
                <a:spcPts val="0"/>
              </a:spcAft>
              <a:buNone/>
            </a:pPr>
            <a:r>
              <a:t/>
            </a:r>
            <a:endParaRPr sz="1400">
              <a:solidFill>
                <a:schemeClr val="dk1"/>
              </a:solidFill>
              <a:latin typeface="Titillium Web"/>
              <a:ea typeface="Titillium Web"/>
              <a:cs typeface="Titillium Web"/>
              <a:sym typeface="Titillium Web"/>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Text files are usually the easiest to work with since there is no formatting that we need to handle.</a:t>
            </a:r>
            <a:endParaRPr sz="1400">
              <a:solidFill>
                <a:schemeClr val="dk1"/>
              </a:solidFill>
              <a:latin typeface="Titillium Web"/>
              <a:ea typeface="Titillium Web"/>
              <a:cs typeface="Titillium Web"/>
              <a:sym typeface="Titillium Web"/>
            </a:endParaRPr>
          </a:p>
          <a:p>
            <a:pPr indent="0" lvl="0" marL="0" rtl="0" algn="l">
              <a:lnSpc>
                <a:spcPct val="100000"/>
              </a:lnSpc>
              <a:spcBef>
                <a:spcPts val="300"/>
              </a:spcBef>
              <a:spcAft>
                <a:spcPts val="0"/>
              </a:spcAft>
              <a:buSzPts val="1100"/>
              <a:buNone/>
            </a:pPr>
            <a:r>
              <a:t/>
            </a:r>
            <a:endParaRPr sz="14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33df39d78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g33df39d78e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It can be pretty easy to forget to close a file.</a:t>
            </a:r>
            <a:endParaRPr sz="1400">
              <a:solidFill>
                <a:schemeClr val="dk1"/>
              </a:solidFill>
              <a:latin typeface="Titillium Web"/>
              <a:ea typeface="Titillium Web"/>
              <a:cs typeface="Titillium Web"/>
              <a:sym typeface="Titillium Web"/>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Leaving a file open and ending your program is like leaving garbage around on the floor.</a:t>
            </a:r>
            <a:endParaRPr sz="1400">
              <a:solidFill>
                <a:schemeClr val="dk1"/>
              </a:solidFill>
              <a:latin typeface="Titillium Web"/>
              <a:ea typeface="Titillium Web"/>
              <a:cs typeface="Titillium Web"/>
              <a:sym typeface="Titillium Web"/>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Eventually the system will figure out that the file is no longer being accessed and will close it for you, but this is bad practice.</a:t>
            </a:r>
            <a:endParaRPr sz="1400">
              <a:solidFill>
                <a:schemeClr val="dk1"/>
              </a:solidFill>
              <a:latin typeface="Titillium Web"/>
              <a:ea typeface="Titillium Web"/>
              <a:cs typeface="Titillium Web"/>
              <a:sym typeface="Titillium Web"/>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To ensure that we close our files after opening them, we can and should use the </a:t>
            </a:r>
            <a:r>
              <a:rPr b="1" lang="en" sz="1400">
                <a:solidFill>
                  <a:srgbClr val="EA5B25"/>
                </a:solidFill>
                <a:latin typeface="Consolas"/>
                <a:ea typeface="Consolas"/>
                <a:cs typeface="Consolas"/>
                <a:sym typeface="Consolas"/>
              </a:rPr>
              <a:t>with</a:t>
            </a:r>
            <a:r>
              <a:rPr lang="en" sz="1400">
                <a:solidFill>
                  <a:schemeClr val="dk1"/>
                </a:solidFill>
                <a:latin typeface="Titillium Web"/>
                <a:ea typeface="Titillium Web"/>
                <a:cs typeface="Titillium Web"/>
                <a:sym typeface="Titillium Web"/>
              </a:rPr>
              <a:t> statement.</a:t>
            </a:r>
            <a:endParaRPr sz="1400">
              <a:solidFill>
                <a:schemeClr val="dk1"/>
              </a:solidFill>
              <a:latin typeface="Titillium Web"/>
              <a:ea typeface="Titillium Web"/>
              <a:cs typeface="Titillium Web"/>
              <a:sym typeface="Titillium Web"/>
            </a:endParaRPr>
          </a:p>
          <a:p>
            <a:pPr indent="0" lvl="0" marL="0" rtl="0" algn="l">
              <a:spcBef>
                <a:spcPts val="300"/>
              </a:spcBef>
              <a:spcAft>
                <a:spcPts val="0"/>
              </a:spcAft>
              <a:buNone/>
            </a:pPr>
            <a:r>
              <a:t/>
            </a:r>
            <a:endParaRPr b="1" sz="1400">
              <a:solidFill>
                <a:srgbClr val="EA5B25"/>
              </a:solidFill>
              <a:latin typeface="Consolas"/>
              <a:ea typeface="Consolas"/>
              <a:cs typeface="Consolas"/>
              <a:sym typeface="Consolas"/>
            </a:endParaRPr>
          </a:p>
          <a:p>
            <a:pPr indent="0" lvl="0" marL="0" rtl="0" algn="l">
              <a:spcBef>
                <a:spcPts val="0"/>
              </a:spcBef>
              <a:spcAft>
                <a:spcPts val="0"/>
              </a:spcAft>
              <a:buNone/>
            </a:pPr>
            <a:r>
              <a:rPr b="1" lang="en" sz="1400">
                <a:solidFill>
                  <a:srgbClr val="EA5B25"/>
                </a:solidFill>
                <a:latin typeface="Consolas"/>
                <a:ea typeface="Consolas"/>
                <a:cs typeface="Consolas"/>
                <a:sym typeface="Consolas"/>
              </a:rPr>
              <a:t>    </a:t>
            </a:r>
            <a:r>
              <a:rPr b="1" lang="en" sz="1400">
                <a:solidFill>
                  <a:srgbClr val="EA5B25"/>
                </a:solidFill>
                <a:latin typeface="Consolas"/>
                <a:ea typeface="Consolas"/>
                <a:cs typeface="Consolas"/>
                <a:sym typeface="Consolas"/>
              </a:rPr>
              <a:t>path = Path.cwd() / "Story.txt"</a:t>
            </a:r>
            <a:endParaRPr b="1" sz="1400">
              <a:solidFill>
                <a:srgbClr val="EA5B25"/>
              </a:solidFill>
              <a:latin typeface="Consolas"/>
              <a:ea typeface="Consolas"/>
              <a:cs typeface="Consolas"/>
              <a:sym typeface="Consolas"/>
            </a:endParaRPr>
          </a:p>
          <a:p>
            <a:pPr indent="0" lvl="0" marL="0" rtl="0" algn="l">
              <a:spcBef>
                <a:spcPts val="0"/>
              </a:spcBef>
              <a:spcAft>
                <a:spcPts val="0"/>
              </a:spcAft>
              <a:buNone/>
            </a:pPr>
            <a:r>
              <a:rPr b="1" lang="en" sz="1400">
                <a:solidFill>
                  <a:srgbClr val="EA5B25"/>
                </a:solidFill>
                <a:latin typeface="Consolas"/>
                <a:ea typeface="Consolas"/>
                <a:cs typeface="Consolas"/>
                <a:sym typeface="Consolas"/>
              </a:rPr>
              <a:t>    if path.exists():</a:t>
            </a:r>
            <a:endParaRPr b="1" sz="1400">
              <a:solidFill>
                <a:srgbClr val="EA5B25"/>
              </a:solidFill>
              <a:latin typeface="Consolas"/>
              <a:ea typeface="Consolas"/>
              <a:cs typeface="Consolas"/>
              <a:sym typeface="Consolas"/>
            </a:endParaRPr>
          </a:p>
          <a:p>
            <a:pPr indent="0" lvl="0" marL="0" rtl="0" algn="l">
              <a:spcBef>
                <a:spcPts val="0"/>
              </a:spcBef>
              <a:spcAft>
                <a:spcPts val="0"/>
              </a:spcAft>
              <a:buNone/>
            </a:pPr>
            <a:r>
              <a:rPr b="1" lang="en" sz="1400">
                <a:solidFill>
                  <a:srgbClr val="EA5B25"/>
                </a:solidFill>
                <a:latin typeface="Consolas"/>
                <a:ea typeface="Consolas"/>
                <a:cs typeface="Consolas"/>
                <a:sym typeface="Consolas"/>
              </a:rPr>
              <a:t>        </a:t>
            </a:r>
            <a:r>
              <a:rPr b="1" lang="en" sz="1400">
                <a:solidFill>
                  <a:srgbClr val="EA5B25"/>
                </a:solidFill>
                <a:highlight>
                  <a:srgbClr val="FFFF00"/>
                </a:highlight>
                <a:latin typeface="Consolas"/>
                <a:ea typeface="Consolas"/>
                <a:cs typeface="Consolas"/>
                <a:sym typeface="Consolas"/>
              </a:rPr>
              <a:t>with path.open(mode="r", encoding="utf-8") as file</a:t>
            </a:r>
            <a:r>
              <a:rPr b="1" lang="en" sz="1400">
                <a:solidFill>
                  <a:srgbClr val="EA5B25"/>
                </a:solidFill>
                <a:latin typeface="Consolas"/>
                <a:ea typeface="Consolas"/>
                <a:cs typeface="Consolas"/>
                <a:sym typeface="Consolas"/>
              </a:rPr>
              <a:t>:</a:t>
            </a:r>
            <a:endParaRPr b="1" sz="1400">
              <a:solidFill>
                <a:srgbClr val="EA5B25"/>
              </a:solidFill>
              <a:latin typeface="Consolas"/>
              <a:ea typeface="Consolas"/>
              <a:cs typeface="Consolas"/>
              <a:sym typeface="Consolas"/>
            </a:endParaRPr>
          </a:p>
          <a:p>
            <a:pPr indent="0" lvl="0" marL="0" rtl="0" algn="l">
              <a:spcBef>
                <a:spcPts val="0"/>
              </a:spcBef>
              <a:spcAft>
                <a:spcPts val="0"/>
              </a:spcAft>
              <a:buNone/>
            </a:pPr>
            <a:r>
              <a:rPr b="1" lang="en" sz="1400">
                <a:solidFill>
                  <a:srgbClr val="EA5B25"/>
                </a:solidFill>
                <a:latin typeface="Consolas"/>
                <a:ea typeface="Consolas"/>
                <a:cs typeface="Consolas"/>
                <a:sym typeface="Consolas"/>
              </a:rPr>
              <a:t>            print(f"File </a:t>
            </a:r>
            <a:r>
              <a:rPr b="1" lang="en" sz="1400">
                <a:solidFill>
                  <a:srgbClr val="EA5B25"/>
                </a:solidFill>
                <a:latin typeface="Consolas"/>
                <a:ea typeface="Consolas"/>
                <a:cs typeface="Consolas"/>
                <a:sym typeface="Consolas"/>
              </a:rPr>
              <a:t>'</a:t>
            </a:r>
            <a:r>
              <a:rPr b="1" lang="en" sz="1400">
                <a:solidFill>
                  <a:srgbClr val="2C768B"/>
                </a:solidFill>
                <a:latin typeface="Consolas"/>
                <a:ea typeface="Consolas"/>
                <a:cs typeface="Consolas"/>
                <a:sym typeface="Consolas"/>
              </a:rPr>
              <a:t>{path.name}</a:t>
            </a:r>
            <a:r>
              <a:rPr b="1" lang="en" sz="1400">
                <a:solidFill>
                  <a:srgbClr val="EA5B25"/>
                </a:solidFill>
                <a:latin typeface="Consolas"/>
                <a:ea typeface="Consolas"/>
                <a:cs typeface="Consolas"/>
                <a:sym typeface="Consolas"/>
              </a:rPr>
              <a:t>' </a:t>
            </a:r>
            <a:r>
              <a:rPr b="1" lang="en" sz="1400">
                <a:solidFill>
                  <a:srgbClr val="EA5B25"/>
                </a:solidFill>
                <a:latin typeface="Consolas"/>
                <a:ea typeface="Consolas"/>
                <a:cs typeface="Consolas"/>
                <a:sym typeface="Consolas"/>
              </a:rPr>
              <a:t>is now open.")</a:t>
            </a:r>
            <a:endParaRPr b="1" sz="1400">
              <a:solidFill>
                <a:srgbClr val="EA5B25"/>
              </a:solidFill>
              <a:latin typeface="Consolas"/>
              <a:ea typeface="Consolas"/>
              <a:cs typeface="Consolas"/>
              <a:sym typeface="Consolas"/>
            </a:endParaRPr>
          </a:p>
          <a:p>
            <a:pPr indent="0" lvl="0" marL="0" rtl="0" algn="l">
              <a:spcBef>
                <a:spcPts val="0"/>
              </a:spcBef>
              <a:spcAft>
                <a:spcPts val="0"/>
              </a:spcAft>
              <a:buNone/>
            </a:pPr>
            <a:r>
              <a:t/>
            </a:r>
            <a:endParaRPr b="1" sz="1400">
              <a:solidFill>
                <a:srgbClr val="EA5B25"/>
              </a:solidFill>
              <a:latin typeface="Consolas"/>
              <a:ea typeface="Consolas"/>
              <a:cs typeface="Consolas"/>
              <a:sym typeface="Consolas"/>
            </a:endParaRPr>
          </a:p>
          <a:p>
            <a:pPr indent="0" lvl="0" marL="0" rtl="0" algn="l">
              <a:spcBef>
                <a:spcPts val="0"/>
              </a:spcBef>
              <a:spcAft>
                <a:spcPts val="0"/>
              </a:spcAft>
              <a:buNone/>
            </a:pPr>
            <a:r>
              <a:rPr b="1" lang="en" sz="1400">
                <a:solidFill>
                  <a:srgbClr val="EA5B25"/>
                </a:solidFill>
                <a:latin typeface="Consolas"/>
                <a:ea typeface="Consolas"/>
                <a:cs typeface="Consolas"/>
                <a:sym typeface="Consolas"/>
              </a:rPr>
              <a:t>        print(f"File </a:t>
            </a:r>
            <a:r>
              <a:rPr b="1" lang="en" sz="1400">
                <a:solidFill>
                  <a:srgbClr val="EA5B25"/>
                </a:solidFill>
                <a:latin typeface="Consolas"/>
                <a:ea typeface="Consolas"/>
                <a:cs typeface="Consolas"/>
                <a:sym typeface="Consolas"/>
              </a:rPr>
              <a:t>'</a:t>
            </a:r>
            <a:r>
              <a:rPr b="1" lang="en" sz="1400">
                <a:solidFill>
                  <a:srgbClr val="2C768B"/>
                </a:solidFill>
                <a:latin typeface="Consolas"/>
                <a:ea typeface="Consolas"/>
                <a:cs typeface="Consolas"/>
                <a:sym typeface="Consolas"/>
              </a:rPr>
              <a:t>{path.name}</a:t>
            </a:r>
            <a:r>
              <a:rPr b="1" lang="en" sz="1400">
                <a:solidFill>
                  <a:srgbClr val="EA5B25"/>
                </a:solidFill>
                <a:latin typeface="Consolas"/>
                <a:ea typeface="Consolas"/>
                <a:cs typeface="Consolas"/>
                <a:sym typeface="Consolas"/>
              </a:rPr>
              <a:t>'</a:t>
            </a:r>
            <a:r>
              <a:rPr b="1" lang="en" sz="1400">
                <a:solidFill>
                  <a:srgbClr val="EA5B25"/>
                </a:solidFill>
                <a:latin typeface="Consolas"/>
                <a:ea typeface="Consolas"/>
                <a:cs typeface="Consolas"/>
                <a:sym typeface="Consolas"/>
              </a:rPr>
              <a:t> is now closed.")</a:t>
            </a:r>
            <a:endParaRPr b="1" sz="1400">
              <a:solidFill>
                <a:srgbClr val="EA5B25"/>
              </a:solidFill>
              <a:latin typeface="Consolas"/>
              <a:ea typeface="Consolas"/>
              <a:cs typeface="Consolas"/>
              <a:sym typeface="Consolas"/>
            </a:endParaRPr>
          </a:p>
          <a:p>
            <a:pPr indent="0" lvl="0" marL="0" rtl="0" algn="l">
              <a:spcBef>
                <a:spcPts val="0"/>
              </a:spcBef>
              <a:spcAft>
                <a:spcPts val="0"/>
              </a:spcAft>
              <a:buNone/>
            </a:pPr>
            <a:r>
              <a:t/>
            </a:r>
            <a:endParaRPr b="1" sz="1400">
              <a:solidFill>
                <a:srgbClr val="EA5B25"/>
              </a:solidFill>
              <a:latin typeface="Consolas"/>
              <a:ea typeface="Consolas"/>
              <a:cs typeface="Consolas"/>
              <a:sym typeface="Consolas"/>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As long as the code under the </a:t>
            </a:r>
            <a:r>
              <a:rPr b="1" lang="en" sz="1400">
                <a:solidFill>
                  <a:srgbClr val="EA5B25"/>
                </a:solidFill>
                <a:latin typeface="Consolas"/>
                <a:ea typeface="Consolas"/>
                <a:cs typeface="Consolas"/>
                <a:sym typeface="Consolas"/>
              </a:rPr>
              <a:t>with</a:t>
            </a:r>
            <a:r>
              <a:rPr lang="en" sz="1400">
                <a:solidFill>
                  <a:schemeClr val="dk1"/>
                </a:solidFill>
                <a:latin typeface="Titillium Web"/>
                <a:ea typeface="Titillium Web"/>
                <a:cs typeface="Titillium Web"/>
                <a:sym typeface="Titillium Web"/>
              </a:rPr>
              <a:t> statement is running, the file will remain open.</a:t>
            </a:r>
            <a:endParaRPr sz="1400">
              <a:solidFill>
                <a:schemeClr val="dk1"/>
              </a:solidFill>
              <a:latin typeface="Titillium Web"/>
              <a:ea typeface="Titillium Web"/>
              <a:cs typeface="Titillium Web"/>
              <a:sym typeface="Titillium Web"/>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When the </a:t>
            </a:r>
            <a:r>
              <a:rPr b="1" lang="en" sz="1400">
                <a:solidFill>
                  <a:srgbClr val="EA5B25"/>
                </a:solidFill>
                <a:latin typeface="Consolas"/>
                <a:ea typeface="Consolas"/>
                <a:cs typeface="Consolas"/>
                <a:sym typeface="Consolas"/>
              </a:rPr>
              <a:t>with</a:t>
            </a:r>
            <a:r>
              <a:rPr lang="en" sz="1400">
                <a:solidFill>
                  <a:schemeClr val="dk1"/>
                </a:solidFill>
                <a:latin typeface="Titillium Web"/>
                <a:ea typeface="Titillium Web"/>
                <a:cs typeface="Titillium Web"/>
                <a:sym typeface="Titillium Web"/>
              </a:rPr>
              <a:t> statement ends, Python automatically closes the file.</a:t>
            </a:r>
            <a:endParaRPr sz="1400">
              <a:solidFill>
                <a:schemeClr val="dk1"/>
              </a:solidFill>
              <a:latin typeface="Titillium Web"/>
              <a:ea typeface="Titillium Web"/>
              <a:cs typeface="Titillium Web"/>
              <a:sym typeface="Titillium Web"/>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This occurs even if the program crashes within the </a:t>
            </a:r>
            <a:r>
              <a:rPr b="1" lang="en" sz="1400">
                <a:solidFill>
                  <a:srgbClr val="EA5B25"/>
                </a:solidFill>
                <a:latin typeface="Consolas"/>
                <a:ea typeface="Consolas"/>
                <a:cs typeface="Consolas"/>
                <a:sym typeface="Consolas"/>
              </a:rPr>
              <a:t>with</a:t>
            </a:r>
            <a:r>
              <a:rPr lang="en" sz="1400">
                <a:solidFill>
                  <a:schemeClr val="dk1"/>
                </a:solidFill>
                <a:latin typeface="Titillium Web"/>
                <a:ea typeface="Titillium Web"/>
                <a:cs typeface="Titillium Web"/>
                <a:sym typeface="Titillium Web"/>
              </a:rPr>
              <a:t> statement. So it’s well bulletproofed.</a:t>
            </a:r>
            <a:endParaRPr sz="1400">
              <a:solidFill>
                <a:schemeClr val="dk1"/>
              </a:solidFill>
              <a:latin typeface="Titillium Web"/>
              <a:ea typeface="Titillium Web"/>
              <a:cs typeface="Titillium Web"/>
              <a:sym typeface="Titillium Web"/>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There is really no reason not to use the </a:t>
            </a:r>
            <a:r>
              <a:rPr b="1" lang="en" sz="1400">
                <a:solidFill>
                  <a:srgbClr val="EA5B25"/>
                </a:solidFill>
                <a:latin typeface="Consolas"/>
                <a:ea typeface="Consolas"/>
                <a:cs typeface="Consolas"/>
                <a:sym typeface="Consolas"/>
              </a:rPr>
              <a:t>with</a:t>
            </a:r>
            <a:r>
              <a:rPr lang="en" sz="1400">
                <a:solidFill>
                  <a:schemeClr val="dk1"/>
                </a:solidFill>
                <a:latin typeface="Titillium Web"/>
                <a:ea typeface="Titillium Web"/>
                <a:cs typeface="Titillium Web"/>
                <a:sym typeface="Titillium Web"/>
              </a:rPr>
              <a:t> statement when working with files.</a:t>
            </a:r>
            <a:endParaRPr sz="1400">
              <a:solidFill>
                <a:schemeClr val="dk1"/>
              </a:solidFill>
              <a:latin typeface="Titillium Web"/>
              <a:ea typeface="Titillium Web"/>
              <a:cs typeface="Titillium Web"/>
              <a:sym typeface="Titillium Web"/>
            </a:endParaRPr>
          </a:p>
          <a:p>
            <a:pPr indent="-317500" lvl="0" marL="457200" rtl="0" algn="l">
              <a:lnSpc>
                <a:spcPct val="115000"/>
              </a:lnSpc>
              <a:spcBef>
                <a:spcPts val="300"/>
              </a:spcBef>
              <a:spcAft>
                <a:spcPts val="30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Furthermore, this is </a:t>
            </a:r>
            <a:r>
              <a:rPr b="1" lang="en" sz="1400">
                <a:solidFill>
                  <a:srgbClr val="FF0000"/>
                </a:solidFill>
                <a:latin typeface="Titillium Web"/>
                <a:ea typeface="Titillium Web"/>
                <a:cs typeface="Titillium Web"/>
                <a:sym typeface="Titillium Web"/>
              </a:rPr>
              <a:t>THE WAY</a:t>
            </a:r>
            <a:r>
              <a:rPr lang="en" sz="1400">
                <a:solidFill>
                  <a:schemeClr val="dk1"/>
                </a:solidFill>
                <a:latin typeface="Titillium Web"/>
                <a:ea typeface="Titillium Web"/>
                <a:cs typeface="Titillium Web"/>
                <a:sym typeface="Titillium Web"/>
              </a:rPr>
              <a:t> that this is done in Python.</a:t>
            </a:r>
            <a:endParaRPr sz="1400">
              <a:solidFill>
                <a:schemeClr val="dk1"/>
              </a:solidFill>
              <a:latin typeface="Titillium Web"/>
              <a:ea typeface="Titillium Web"/>
              <a:cs typeface="Titillium Web"/>
              <a:sym typeface="Titillium Web"/>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33bb045548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g33bb0455480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In order to read a text file, we need to do four things:</a:t>
            </a:r>
            <a:endParaRPr sz="1400">
              <a:solidFill>
                <a:schemeClr val="dk1"/>
              </a:solidFill>
              <a:latin typeface="Titillium Web"/>
              <a:ea typeface="Titillium Web"/>
              <a:cs typeface="Titillium Web"/>
              <a:sym typeface="Titillium Web"/>
            </a:endParaRPr>
          </a:p>
          <a:p>
            <a:pPr indent="-317500" lvl="1" marL="9144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Get the path to the file, which we learned earlier</a:t>
            </a:r>
            <a:endParaRPr sz="1400">
              <a:solidFill>
                <a:schemeClr val="dk1"/>
              </a:solidFill>
              <a:latin typeface="Titillium Web"/>
              <a:ea typeface="Titillium Web"/>
              <a:cs typeface="Titillium Web"/>
              <a:sym typeface="Titillium Web"/>
            </a:endParaRPr>
          </a:p>
          <a:p>
            <a:pPr indent="-317500" lvl="1" marL="9144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Use the </a:t>
            </a:r>
            <a:r>
              <a:rPr b="1" lang="en" sz="1400">
                <a:solidFill>
                  <a:srgbClr val="EA5B25"/>
                </a:solidFill>
                <a:latin typeface="Consolas"/>
                <a:ea typeface="Consolas"/>
                <a:cs typeface="Consolas"/>
                <a:sym typeface="Consolas"/>
              </a:rPr>
              <a:t>with</a:t>
            </a:r>
            <a:r>
              <a:rPr lang="en" sz="1400">
                <a:solidFill>
                  <a:schemeClr val="dk1"/>
                </a:solidFill>
                <a:latin typeface="Titillium Web"/>
                <a:ea typeface="Titillium Web"/>
                <a:cs typeface="Titillium Web"/>
                <a:sym typeface="Titillium Web"/>
              </a:rPr>
              <a:t> statement to ensure the file is closed after we’re done with it.</a:t>
            </a:r>
            <a:endParaRPr sz="1400">
              <a:solidFill>
                <a:schemeClr val="dk1"/>
              </a:solidFill>
              <a:latin typeface="Titillium Web"/>
              <a:ea typeface="Titillium Web"/>
              <a:cs typeface="Titillium Web"/>
              <a:sym typeface="Titillium Web"/>
            </a:endParaRPr>
          </a:p>
          <a:p>
            <a:pPr indent="-317500" lvl="1" marL="9144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Use the </a:t>
            </a:r>
            <a:r>
              <a:rPr b="1" lang="en" sz="1400">
                <a:solidFill>
                  <a:srgbClr val="EA5B25"/>
                </a:solidFill>
                <a:latin typeface="Consolas"/>
                <a:ea typeface="Consolas"/>
                <a:cs typeface="Consolas"/>
                <a:sym typeface="Consolas"/>
              </a:rPr>
              <a:t>open()</a:t>
            </a:r>
            <a:r>
              <a:rPr lang="en" sz="1400">
                <a:solidFill>
                  <a:schemeClr val="dk1"/>
                </a:solidFill>
                <a:latin typeface="Titillium Web"/>
                <a:ea typeface="Titillium Web"/>
                <a:cs typeface="Titillium Web"/>
                <a:sym typeface="Titillium Web"/>
              </a:rPr>
              <a:t> function to open the file. Here we specify the </a:t>
            </a:r>
            <a:r>
              <a:rPr b="1" lang="en" sz="1400">
                <a:solidFill>
                  <a:srgbClr val="EA5B25"/>
                </a:solidFill>
                <a:latin typeface="Consolas"/>
                <a:ea typeface="Consolas"/>
                <a:cs typeface="Consolas"/>
                <a:sym typeface="Consolas"/>
              </a:rPr>
              <a:t>mode</a:t>
            </a:r>
            <a:r>
              <a:rPr lang="en" sz="1400">
                <a:solidFill>
                  <a:schemeClr val="dk1"/>
                </a:solidFill>
                <a:latin typeface="Titillium Web"/>
                <a:ea typeface="Titillium Web"/>
                <a:cs typeface="Titillium Web"/>
                <a:sym typeface="Titillium Web"/>
              </a:rPr>
              <a:t> and </a:t>
            </a:r>
            <a:r>
              <a:rPr b="1" lang="en" sz="1400">
                <a:solidFill>
                  <a:srgbClr val="EA5B25"/>
                </a:solidFill>
                <a:latin typeface="Consolas"/>
                <a:ea typeface="Consolas"/>
                <a:cs typeface="Consolas"/>
                <a:sym typeface="Consolas"/>
              </a:rPr>
              <a:t>encoding</a:t>
            </a:r>
            <a:r>
              <a:rPr lang="en" sz="1400">
                <a:solidFill>
                  <a:schemeClr val="dk1"/>
                </a:solidFill>
                <a:latin typeface="Titillium Web"/>
                <a:ea typeface="Titillium Web"/>
                <a:cs typeface="Titillium Web"/>
                <a:sym typeface="Titillium Web"/>
              </a:rPr>
              <a:t>.</a:t>
            </a:r>
            <a:endParaRPr sz="1400">
              <a:solidFill>
                <a:schemeClr val="dk1"/>
              </a:solidFill>
              <a:latin typeface="Titillium Web"/>
              <a:ea typeface="Titillium Web"/>
              <a:cs typeface="Titillium Web"/>
              <a:sym typeface="Titillium Web"/>
            </a:endParaRPr>
          </a:p>
          <a:p>
            <a:pPr indent="-317500" lvl="1" marL="9144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Use the </a:t>
            </a:r>
            <a:r>
              <a:rPr b="1" lang="en" sz="1400">
                <a:solidFill>
                  <a:srgbClr val="EA5B25"/>
                </a:solidFill>
                <a:latin typeface="Consolas"/>
                <a:ea typeface="Consolas"/>
                <a:cs typeface="Consolas"/>
                <a:sym typeface="Consolas"/>
              </a:rPr>
              <a:t>read</a:t>
            </a:r>
            <a:r>
              <a:rPr b="1" lang="en" sz="1400">
                <a:solidFill>
                  <a:srgbClr val="EA5B25"/>
                </a:solidFill>
                <a:latin typeface="Consolas"/>
                <a:ea typeface="Consolas"/>
                <a:cs typeface="Consolas"/>
                <a:sym typeface="Consolas"/>
              </a:rPr>
              <a:t>()</a:t>
            </a:r>
            <a:r>
              <a:rPr lang="en" sz="1400">
                <a:solidFill>
                  <a:schemeClr val="dk1"/>
                </a:solidFill>
                <a:latin typeface="Titillium Web"/>
                <a:ea typeface="Titillium Web"/>
                <a:cs typeface="Titillium Web"/>
                <a:sym typeface="Titillium Web"/>
              </a:rPr>
              <a:t> function to read the contents of the file.</a:t>
            </a:r>
            <a:endParaRPr sz="1400">
              <a:solidFill>
                <a:schemeClr val="dk1"/>
              </a:solidFill>
              <a:latin typeface="Titillium Web"/>
              <a:ea typeface="Titillium Web"/>
              <a:cs typeface="Titillium Web"/>
              <a:sym typeface="Titillium Web"/>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For the remaining code, let’s write it up in the editor.</a:t>
            </a:r>
            <a:endParaRPr sz="1400">
              <a:solidFill>
                <a:schemeClr val="dk1"/>
              </a:solidFill>
              <a:latin typeface="Titillium Web"/>
              <a:ea typeface="Titillium Web"/>
              <a:cs typeface="Titillium Web"/>
              <a:sym typeface="Titillium Web"/>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Make sure that your editor is pointing to the folder you want to work in for these examples. Or, you can specify the complete path where your text files will be stored.</a:t>
            </a:r>
            <a:endParaRPr sz="1400">
              <a:solidFill>
                <a:schemeClr val="dk1"/>
              </a:solidFill>
              <a:latin typeface="Titillium Web"/>
              <a:ea typeface="Titillium Web"/>
              <a:cs typeface="Titillium Web"/>
              <a:sym typeface="Titillium Web"/>
            </a:endParaRPr>
          </a:p>
          <a:p>
            <a:pPr indent="-317500" lvl="1" marL="9144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(The code for the rest of this session is written in a Python file.)</a:t>
            </a:r>
            <a:endParaRPr sz="1400">
              <a:solidFill>
                <a:schemeClr val="dk1"/>
              </a:solidFill>
              <a:latin typeface="Titillium Web"/>
              <a:ea typeface="Titillium Web"/>
              <a:cs typeface="Titillium Web"/>
              <a:sym typeface="Titillium Web"/>
            </a:endParaRPr>
          </a:p>
          <a:p>
            <a:pPr indent="0" lvl="0" marL="0" rtl="0" algn="l">
              <a:lnSpc>
                <a:spcPct val="115000"/>
              </a:lnSpc>
              <a:spcBef>
                <a:spcPts val="300"/>
              </a:spcBef>
              <a:spcAft>
                <a:spcPts val="0"/>
              </a:spcAft>
              <a:buNone/>
            </a:pPr>
            <a:r>
              <a:t/>
            </a:r>
            <a:endParaRPr sz="1400">
              <a:solidFill>
                <a:schemeClr val="dk1"/>
              </a:solidFill>
              <a:latin typeface="Titillium Web"/>
              <a:ea typeface="Titillium Web"/>
              <a:cs typeface="Titillium Web"/>
              <a:sym typeface="Titillium Web"/>
            </a:endParaRPr>
          </a:p>
          <a:p>
            <a:pPr indent="0" lvl="0" marL="45720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p</a:t>
            </a:r>
            <a:r>
              <a:rPr b="1" lang="en" sz="1400">
                <a:solidFill>
                  <a:srgbClr val="EA5B25"/>
                </a:solidFill>
                <a:latin typeface="Inconsolata"/>
                <a:ea typeface="Inconsolata"/>
                <a:cs typeface="Inconsolata"/>
                <a:sym typeface="Inconsolata"/>
              </a:rPr>
              <a:t>ath = Path.cwd() / </a:t>
            </a:r>
            <a:r>
              <a:rPr b="1" lang="en" sz="1400">
                <a:solidFill>
                  <a:srgbClr val="EA5B25"/>
                </a:solidFill>
                <a:latin typeface="Inconsolata"/>
                <a:ea typeface="Inconsolata"/>
                <a:cs typeface="Inconsolata"/>
                <a:sym typeface="Inconsolata"/>
              </a:rPr>
              <a:t>"Story.txt"</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with </a:t>
            </a:r>
            <a:r>
              <a:rPr b="1" lang="en" sz="1400">
                <a:solidFill>
                  <a:srgbClr val="EA5B25"/>
                </a:solidFill>
                <a:highlight>
                  <a:srgbClr val="FFFF00"/>
                </a:highlight>
                <a:latin typeface="Inconsolata"/>
                <a:ea typeface="Inconsolata"/>
                <a:cs typeface="Inconsolata"/>
                <a:sym typeface="Inconsolata"/>
              </a:rPr>
              <a:t>path.open</a:t>
            </a:r>
            <a:r>
              <a:rPr b="1" lang="en" sz="1400">
                <a:solidFill>
                  <a:srgbClr val="EA5B25"/>
                </a:solidFill>
                <a:latin typeface="Inconsolata"/>
                <a:ea typeface="Inconsolata"/>
                <a:cs typeface="Inconsolata"/>
                <a:sym typeface="Inconsolata"/>
              </a:rPr>
              <a:t>(</a:t>
            </a:r>
            <a:r>
              <a:rPr b="1" lang="en" sz="1400">
                <a:solidFill>
                  <a:srgbClr val="EA5B25"/>
                </a:solidFill>
                <a:highlight>
                  <a:srgbClr val="FFFF00"/>
                </a:highlight>
                <a:latin typeface="Inconsolata"/>
                <a:ea typeface="Inconsolata"/>
                <a:cs typeface="Inconsolata"/>
                <a:sym typeface="Inconsolata"/>
              </a:rPr>
              <a:t>mode="r"</a:t>
            </a:r>
            <a:r>
              <a:rPr b="1" lang="en" sz="1400">
                <a:solidFill>
                  <a:srgbClr val="EA5B25"/>
                </a:solidFill>
                <a:latin typeface="Inconsolata"/>
                <a:ea typeface="Inconsolata"/>
                <a:cs typeface="Inconsolata"/>
                <a:sym typeface="Inconsolata"/>
              </a:rPr>
              <a:t>, </a:t>
            </a:r>
            <a:r>
              <a:rPr b="1" lang="en" sz="1400">
                <a:solidFill>
                  <a:srgbClr val="EA5B25"/>
                </a:solidFill>
                <a:highlight>
                  <a:srgbClr val="FFFF00"/>
                </a:highlight>
                <a:latin typeface="Inconsolata"/>
                <a:ea typeface="Inconsolata"/>
                <a:cs typeface="Inconsolata"/>
                <a:sym typeface="Inconsolata"/>
              </a:rPr>
              <a:t>encoding="utf-8"</a:t>
            </a:r>
            <a:r>
              <a:rPr b="1" lang="en" sz="1400">
                <a:solidFill>
                  <a:srgbClr val="EA5B25"/>
                </a:solidFill>
                <a:latin typeface="Inconsolata"/>
                <a:ea typeface="Inconsolata"/>
                <a:cs typeface="Inconsolata"/>
                <a:sym typeface="Inconsolata"/>
              </a:rPr>
              <a:t>) as file:</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print(f"The file '</a:t>
            </a:r>
            <a:r>
              <a:rPr b="1" lang="en" sz="1400">
                <a:solidFill>
                  <a:srgbClr val="2C768B"/>
                </a:solidFill>
                <a:latin typeface="Inconsolata"/>
                <a:ea typeface="Inconsolata"/>
                <a:cs typeface="Inconsolata"/>
                <a:sym typeface="Inconsolata"/>
              </a:rPr>
              <a:t>{path.name}</a:t>
            </a:r>
            <a:r>
              <a:rPr b="1" lang="en" sz="1400">
                <a:solidFill>
                  <a:srgbClr val="EA5B25"/>
                </a:solidFill>
                <a:latin typeface="Inconsolata"/>
                <a:ea typeface="Inconsolata"/>
                <a:cs typeface="Inconsolata"/>
                <a:sym typeface="Inconsolata"/>
              </a:rPr>
              <a:t>' is now open.")</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contents = </a:t>
            </a:r>
            <a:r>
              <a:rPr b="1" lang="en" sz="1400">
                <a:solidFill>
                  <a:srgbClr val="EA5B25"/>
                </a:solidFill>
                <a:highlight>
                  <a:srgbClr val="FFFF00"/>
                </a:highlight>
                <a:latin typeface="Inconsolata"/>
                <a:ea typeface="Inconsolata"/>
                <a:cs typeface="Inconsolata"/>
                <a:sym typeface="Inconsolata"/>
              </a:rPr>
              <a:t>file.read</a:t>
            </a:r>
            <a:r>
              <a:rPr b="1" lang="en" sz="1400">
                <a:solidFill>
                  <a:srgbClr val="EA5B25"/>
                </a:solidFill>
                <a:latin typeface="Inconsolata"/>
                <a:ea typeface="Inconsolata"/>
                <a:cs typeface="Inconsolata"/>
                <a:sym typeface="Inconsolata"/>
              </a:rPr>
              <a:t>()</a:t>
            </a:r>
            <a:br>
              <a:rPr b="1" lang="en" sz="1400">
                <a:solidFill>
                  <a:srgbClr val="EA5B25"/>
                </a:solidFill>
                <a:latin typeface="Inconsolata"/>
                <a:ea typeface="Inconsolata"/>
                <a:cs typeface="Inconsolata"/>
                <a:sym typeface="Inconsolata"/>
              </a:rPr>
            </a:br>
            <a:r>
              <a:rPr b="1" lang="en" sz="1400">
                <a:solidFill>
                  <a:srgbClr val="EA5B25"/>
                </a:solidFill>
                <a:latin typeface="Inconsolata"/>
                <a:ea typeface="Inconsolata"/>
                <a:cs typeface="Inconsolata"/>
                <a:sym typeface="Inconsolata"/>
              </a:rPr>
              <a:t>    print(f"\n{contents}")</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None/>
            </a:pPr>
            <a:r>
              <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print(f"The file '</a:t>
            </a:r>
            <a:r>
              <a:rPr b="1" lang="en" sz="1400">
                <a:solidFill>
                  <a:srgbClr val="2C768B"/>
                </a:solidFill>
                <a:latin typeface="Inconsolata"/>
                <a:ea typeface="Inconsolata"/>
                <a:cs typeface="Inconsolata"/>
                <a:sym typeface="Inconsolata"/>
              </a:rPr>
              <a:t>{path.name}</a:t>
            </a:r>
            <a:r>
              <a:rPr b="1" lang="en" sz="1400">
                <a:solidFill>
                  <a:srgbClr val="EA5B25"/>
                </a:solidFill>
                <a:latin typeface="Inconsolata"/>
                <a:ea typeface="Inconsolata"/>
                <a:cs typeface="Inconsolata"/>
                <a:sym typeface="Inconsolata"/>
              </a:rPr>
              <a:t>' is now closed.")</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t/>
            </a:r>
            <a:endParaRPr sz="1400"/>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The Python language also has </a:t>
            </a:r>
            <a:r>
              <a:rPr b="1" lang="en" sz="1400">
                <a:solidFill>
                  <a:srgbClr val="EA5B25"/>
                </a:solidFill>
                <a:latin typeface="Consolas"/>
                <a:ea typeface="Consolas"/>
                <a:cs typeface="Consolas"/>
                <a:sym typeface="Consolas"/>
              </a:rPr>
              <a:t>open()</a:t>
            </a:r>
            <a:r>
              <a:rPr lang="en" sz="1400">
                <a:solidFill>
                  <a:schemeClr val="dk1"/>
                </a:solidFill>
                <a:latin typeface="Titillium Web"/>
                <a:ea typeface="Titillium Web"/>
                <a:cs typeface="Titillium Web"/>
                <a:sym typeface="Titillium Web"/>
              </a:rPr>
              <a:t> and </a:t>
            </a:r>
            <a:r>
              <a:rPr b="1" lang="en" sz="1400">
                <a:solidFill>
                  <a:srgbClr val="EA5B25"/>
                </a:solidFill>
                <a:latin typeface="Consolas"/>
                <a:ea typeface="Consolas"/>
                <a:cs typeface="Consolas"/>
                <a:sym typeface="Consolas"/>
              </a:rPr>
              <a:t>close</a:t>
            </a:r>
            <a:r>
              <a:rPr b="1" lang="en" sz="1400">
                <a:solidFill>
                  <a:srgbClr val="EA5B25"/>
                </a:solidFill>
                <a:latin typeface="Consolas"/>
                <a:ea typeface="Consolas"/>
                <a:cs typeface="Consolas"/>
                <a:sym typeface="Consolas"/>
              </a:rPr>
              <a:t>()</a:t>
            </a:r>
            <a:r>
              <a:rPr lang="en" sz="1400">
                <a:solidFill>
                  <a:schemeClr val="dk1"/>
                </a:solidFill>
                <a:latin typeface="Titillium Web"/>
                <a:ea typeface="Titillium Web"/>
                <a:cs typeface="Titillium Web"/>
                <a:sym typeface="Titillium Web"/>
              </a:rPr>
              <a:t> functions to open and close files. These do not require the use of the </a:t>
            </a:r>
            <a:r>
              <a:rPr b="1" lang="en" sz="1400">
                <a:solidFill>
                  <a:srgbClr val="EA5B25"/>
                </a:solidFill>
                <a:latin typeface="Consolas"/>
                <a:ea typeface="Consolas"/>
                <a:cs typeface="Consolas"/>
                <a:sym typeface="Consolas"/>
              </a:rPr>
              <a:t>Path</a:t>
            </a:r>
            <a:r>
              <a:rPr lang="en" sz="1400">
                <a:solidFill>
                  <a:schemeClr val="dk1"/>
                </a:solidFill>
                <a:latin typeface="Titillium Web"/>
                <a:ea typeface="Titillium Web"/>
                <a:cs typeface="Titillium Web"/>
                <a:sym typeface="Titillium Web"/>
              </a:rPr>
              <a:t> library. However, the </a:t>
            </a:r>
            <a:r>
              <a:rPr b="1" lang="en" sz="1400">
                <a:solidFill>
                  <a:srgbClr val="EA5B25"/>
                </a:solidFill>
                <a:latin typeface="Consolas"/>
                <a:ea typeface="Consolas"/>
                <a:cs typeface="Consolas"/>
                <a:sym typeface="Consolas"/>
              </a:rPr>
              <a:t>Path</a:t>
            </a:r>
            <a:r>
              <a:rPr lang="en" sz="1400">
                <a:solidFill>
                  <a:schemeClr val="dk1"/>
                </a:solidFill>
                <a:latin typeface="Titillium Web"/>
                <a:ea typeface="Titillium Web"/>
                <a:cs typeface="Titillium Web"/>
                <a:sym typeface="Titillium Web"/>
              </a:rPr>
              <a:t> library has a lot of additional functionality including building a path to the file in question. In the examples for this session, the </a:t>
            </a:r>
            <a:r>
              <a:rPr b="1" lang="en" sz="1400">
                <a:solidFill>
                  <a:srgbClr val="EA5B25"/>
                </a:solidFill>
                <a:latin typeface="Consolas"/>
                <a:ea typeface="Consolas"/>
                <a:cs typeface="Consolas"/>
                <a:sym typeface="Consolas"/>
              </a:rPr>
              <a:t>Path</a:t>
            </a:r>
            <a:r>
              <a:rPr lang="en" sz="1400">
                <a:solidFill>
                  <a:schemeClr val="dk1"/>
                </a:solidFill>
                <a:latin typeface="Titillium Web"/>
                <a:ea typeface="Titillium Web"/>
                <a:cs typeface="Titillium Web"/>
                <a:sym typeface="Titillium Web"/>
              </a:rPr>
              <a:t> library is used exclusively.</a:t>
            </a:r>
            <a:endParaRPr sz="1400">
              <a:solidFill>
                <a:schemeClr val="dk1"/>
              </a:solidFill>
              <a:latin typeface="Titillium Web"/>
              <a:ea typeface="Titillium Web"/>
              <a:cs typeface="Titillium Web"/>
              <a:sym typeface="Titillium Web"/>
            </a:endParaRPr>
          </a:p>
          <a:p>
            <a:pPr indent="0" lvl="0" marL="0" rtl="0" algn="l">
              <a:lnSpc>
                <a:spcPct val="115000"/>
              </a:lnSpc>
              <a:spcBef>
                <a:spcPts val="300"/>
              </a:spcBef>
              <a:spcAft>
                <a:spcPts val="300"/>
              </a:spcAft>
              <a:buSzPts val="1100"/>
              <a:buNone/>
            </a:pPr>
            <a:r>
              <a:t/>
            </a:r>
            <a:endParaRPr sz="14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33bb045548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g33bb0455480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Oftentimes the data we get will be a set of records that we need to read one at a time. </a:t>
            </a:r>
            <a:endParaRPr sz="1400">
              <a:solidFill>
                <a:schemeClr val="dk1"/>
              </a:solidFill>
              <a:latin typeface="Titillium Web"/>
              <a:ea typeface="Titillium Web"/>
              <a:cs typeface="Titillium Web"/>
              <a:sym typeface="Titillium Web"/>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We can use the </a:t>
            </a:r>
            <a:r>
              <a:rPr b="1" lang="en" sz="1400">
                <a:solidFill>
                  <a:srgbClr val="EA5B25"/>
                </a:solidFill>
                <a:latin typeface="Inconsolata"/>
                <a:ea typeface="Inconsolata"/>
                <a:cs typeface="Inconsolata"/>
                <a:sym typeface="Inconsolata"/>
              </a:rPr>
              <a:t>readline()</a:t>
            </a:r>
            <a:r>
              <a:rPr lang="en" sz="1400">
                <a:solidFill>
                  <a:schemeClr val="dk1"/>
                </a:solidFill>
                <a:latin typeface="Titillium Web"/>
                <a:ea typeface="Titillium Web"/>
                <a:cs typeface="Titillium Web"/>
                <a:sym typeface="Titillium Web"/>
              </a:rPr>
              <a:t> function for this along with a loop.</a:t>
            </a:r>
            <a:endParaRPr sz="1400">
              <a:solidFill>
                <a:schemeClr val="dk1"/>
              </a:solidFill>
              <a:latin typeface="Titillium Web"/>
              <a:ea typeface="Titillium Web"/>
              <a:cs typeface="Titillium Web"/>
              <a:sym typeface="Titillium Web"/>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The </a:t>
            </a:r>
            <a:r>
              <a:rPr b="1" lang="en" sz="1400">
                <a:solidFill>
                  <a:srgbClr val="EA5B25"/>
                </a:solidFill>
                <a:latin typeface="Inconsolata"/>
                <a:ea typeface="Inconsolata"/>
                <a:cs typeface="Inconsolata"/>
                <a:sym typeface="Inconsolata"/>
              </a:rPr>
              <a:t>readline()</a:t>
            </a:r>
            <a:r>
              <a:rPr lang="en" sz="1400">
                <a:solidFill>
                  <a:schemeClr val="dk1"/>
                </a:solidFill>
                <a:latin typeface="Titillium Web"/>
                <a:ea typeface="Titillium Web"/>
                <a:cs typeface="Titillium Web"/>
                <a:sym typeface="Titillium Web"/>
              </a:rPr>
              <a:t> function will read up to the next newline character before it stops.</a:t>
            </a:r>
            <a:endParaRPr sz="1400">
              <a:solidFill>
                <a:schemeClr val="dk1"/>
              </a:solidFill>
              <a:latin typeface="Titillium Web"/>
              <a:ea typeface="Titillium Web"/>
              <a:cs typeface="Titillium Web"/>
              <a:sym typeface="Titillium Web"/>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In this case we need to check if we reached the end of the file (EOF). There are several ways to do this.</a:t>
            </a:r>
            <a:endParaRPr sz="1400">
              <a:solidFill>
                <a:schemeClr val="dk1"/>
              </a:solidFill>
              <a:latin typeface="Titillium Web"/>
              <a:ea typeface="Titillium Web"/>
              <a:cs typeface="Titillium Web"/>
              <a:sym typeface="Titillium Web"/>
            </a:endParaRPr>
          </a:p>
          <a:p>
            <a:pPr indent="0" lvl="0" marL="0" rtl="0" algn="l">
              <a:lnSpc>
                <a:spcPct val="115000"/>
              </a:lnSpc>
              <a:spcBef>
                <a:spcPts val="300"/>
              </a:spcBef>
              <a:spcAft>
                <a:spcPts val="0"/>
              </a:spcAft>
              <a:buNone/>
            </a:pPr>
            <a:r>
              <a:t/>
            </a:r>
            <a:endParaRPr sz="1400">
              <a:solidFill>
                <a:schemeClr val="dk1"/>
              </a:solidFill>
              <a:latin typeface="Consolas"/>
              <a:ea typeface="Consolas"/>
              <a:cs typeface="Consolas"/>
              <a:sym typeface="Consolas"/>
            </a:endParaRPr>
          </a:p>
          <a:p>
            <a:pPr indent="0" lvl="0" marL="0" rtl="0" algn="l">
              <a:lnSpc>
                <a:spcPct val="115000"/>
              </a:lnSpc>
              <a:spcBef>
                <a:spcPts val="300"/>
              </a:spcBef>
              <a:spcAft>
                <a:spcPts val="0"/>
              </a:spcAft>
              <a:buNone/>
            </a:pPr>
            <a:r>
              <a:rPr lang="en" sz="1400">
                <a:solidFill>
                  <a:schemeClr val="dk1"/>
                </a:solidFill>
                <a:latin typeface="Inconsolata"/>
                <a:ea typeface="Inconsolata"/>
                <a:cs typeface="Inconsolata"/>
                <a:sym typeface="Inconsolata"/>
              </a:rPr>
              <a:t>    </a:t>
            </a:r>
            <a:r>
              <a:rPr b="1" lang="en" sz="1400">
                <a:solidFill>
                  <a:srgbClr val="EA5B25"/>
                </a:solidFill>
                <a:latin typeface="Inconsolata"/>
                <a:ea typeface="Inconsolata"/>
                <a:cs typeface="Inconsolata"/>
                <a:sym typeface="Inconsolata"/>
              </a:rPr>
              <a:t>path = Path.cwd() / "</a:t>
            </a:r>
            <a:r>
              <a:rPr b="1" lang="en" sz="1400">
                <a:solidFill>
                  <a:srgbClr val="EA5B25"/>
                </a:solidFill>
                <a:highlight>
                  <a:srgbClr val="FFFF00"/>
                </a:highlight>
                <a:latin typeface="Inconsolata"/>
                <a:ea typeface="Inconsolata"/>
                <a:cs typeface="Inconsolata"/>
                <a:sym typeface="Inconsolata"/>
              </a:rPr>
              <a:t>SongPlaysWithoutHeaders.csv</a:t>
            </a:r>
            <a:r>
              <a:rPr b="1" lang="en" sz="1400">
                <a:solidFill>
                  <a:srgbClr val="EA5B25"/>
                </a:solidFill>
                <a:latin typeface="Inconsolata"/>
                <a:ea typeface="Inconsolata"/>
                <a:cs typeface="Inconsolata"/>
                <a:sym typeface="Inconsolata"/>
              </a:rPr>
              <a:t>"</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None/>
            </a:pPr>
            <a:r>
              <a:rPr lang="en" sz="1400">
                <a:solidFill>
                  <a:schemeClr val="dk1"/>
                </a:solidFill>
                <a:latin typeface="Inconsolata"/>
                <a:ea typeface="Inconsolata"/>
                <a:cs typeface="Inconsolata"/>
                <a:sym typeface="Inconsolata"/>
              </a:rPr>
              <a:t>    </a:t>
            </a:r>
            <a:r>
              <a:rPr b="1" lang="en" sz="1400">
                <a:solidFill>
                  <a:srgbClr val="EA5B25"/>
                </a:solidFill>
                <a:latin typeface="Inconsolata"/>
                <a:ea typeface="Inconsolata"/>
                <a:cs typeface="Inconsolata"/>
                <a:sym typeface="Inconsolata"/>
              </a:rPr>
              <a:t>with path.open(mode="r", encoding="utf-8") as file:</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None/>
            </a:pPr>
            <a:r>
              <a:rPr lang="en" sz="1400">
                <a:solidFill>
                  <a:schemeClr val="dk1"/>
                </a:solidFill>
                <a:latin typeface="Inconsolata"/>
                <a:ea typeface="Inconsolata"/>
                <a:cs typeface="Inconsolata"/>
                <a:sym typeface="Inconsolata"/>
              </a:rPr>
              <a:t>        </a:t>
            </a:r>
            <a:r>
              <a:rPr b="1" lang="en" sz="1400">
                <a:solidFill>
                  <a:srgbClr val="EA5B25"/>
                </a:solidFill>
                <a:latin typeface="Inconsolata"/>
                <a:ea typeface="Inconsolata"/>
                <a:cs typeface="Inconsolata"/>
                <a:sym typeface="Inconsolata"/>
              </a:rPr>
              <a:t>print(f"The file </a:t>
            </a:r>
            <a:r>
              <a:rPr b="1" lang="en" sz="1400">
                <a:solidFill>
                  <a:srgbClr val="EA5B25"/>
                </a:solidFill>
                <a:latin typeface="Inconsolata"/>
                <a:ea typeface="Inconsolata"/>
                <a:cs typeface="Inconsolata"/>
                <a:sym typeface="Inconsolata"/>
              </a:rPr>
              <a:t>'</a:t>
            </a:r>
            <a:r>
              <a:rPr b="1" lang="en" sz="1400">
                <a:solidFill>
                  <a:srgbClr val="2C768B"/>
                </a:solidFill>
                <a:latin typeface="Inconsolata"/>
                <a:ea typeface="Inconsolata"/>
                <a:cs typeface="Inconsolata"/>
                <a:sym typeface="Inconsolata"/>
              </a:rPr>
              <a:t>{path.name}</a:t>
            </a:r>
            <a:r>
              <a:rPr b="1" lang="en" sz="1400">
                <a:solidFill>
                  <a:srgbClr val="EA5B25"/>
                </a:solidFill>
                <a:latin typeface="Inconsolata"/>
                <a:ea typeface="Inconsolata"/>
                <a:cs typeface="Inconsolata"/>
                <a:sym typeface="Inconsolata"/>
              </a:rPr>
              <a:t>'</a:t>
            </a:r>
            <a:r>
              <a:rPr b="1" lang="en" sz="1400">
                <a:solidFill>
                  <a:srgbClr val="EA5B25"/>
                </a:solidFill>
                <a:latin typeface="Inconsolata"/>
                <a:ea typeface="Inconsolata"/>
                <a:cs typeface="Inconsolata"/>
                <a:sym typeface="Inconsolata"/>
              </a:rPr>
              <a:t> is now open.")</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None/>
            </a:pPr>
            <a:r>
              <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None/>
            </a:pPr>
            <a:r>
              <a:rPr lang="en" sz="1400">
                <a:solidFill>
                  <a:srgbClr val="999999"/>
                </a:solidFill>
                <a:latin typeface="Inconsolata"/>
                <a:ea typeface="Inconsolata"/>
                <a:cs typeface="Inconsolata"/>
                <a:sym typeface="Inconsolata"/>
              </a:rPr>
              <a:t>        </a:t>
            </a:r>
            <a:r>
              <a:rPr b="1" lang="en" sz="1400">
                <a:solidFill>
                  <a:srgbClr val="999999"/>
                </a:solidFill>
                <a:latin typeface="Inconsolata"/>
                <a:ea typeface="Inconsolata"/>
                <a:cs typeface="Inconsolata"/>
                <a:sym typeface="Inconsolata"/>
              </a:rPr>
              <a:t># Here we use readline() in a while loop to read </a:t>
            </a:r>
            <a:endParaRPr b="1" sz="1400">
              <a:solidFill>
                <a:srgbClr val="999999"/>
              </a:solidFill>
              <a:latin typeface="Inconsolata"/>
              <a:ea typeface="Inconsolata"/>
              <a:cs typeface="Inconsolata"/>
              <a:sym typeface="Inconsolata"/>
            </a:endParaRPr>
          </a:p>
          <a:p>
            <a:pPr indent="0" lvl="0" marL="0" rtl="0" algn="l">
              <a:lnSpc>
                <a:spcPct val="115000"/>
              </a:lnSpc>
              <a:spcBef>
                <a:spcPts val="300"/>
              </a:spcBef>
              <a:spcAft>
                <a:spcPts val="0"/>
              </a:spcAft>
              <a:buNone/>
            </a:pPr>
            <a:r>
              <a:rPr lang="en" sz="1400">
                <a:solidFill>
                  <a:srgbClr val="999999"/>
                </a:solidFill>
                <a:latin typeface="Inconsolata"/>
                <a:ea typeface="Inconsolata"/>
                <a:cs typeface="Inconsolata"/>
                <a:sym typeface="Inconsolata"/>
              </a:rPr>
              <a:t>        </a:t>
            </a:r>
            <a:r>
              <a:rPr b="1" lang="en" sz="1400">
                <a:solidFill>
                  <a:srgbClr val="999999"/>
                </a:solidFill>
                <a:latin typeface="Inconsolata"/>
                <a:ea typeface="Inconsolata"/>
                <a:cs typeface="Inconsolata"/>
                <a:sym typeface="Inconsolata"/>
              </a:rPr>
              <a:t># line-by-line.</a:t>
            </a:r>
            <a:endParaRPr b="1" sz="1400">
              <a:solidFill>
                <a:srgbClr val="999999"/>
              </a:solidFill>
              <a:latin typeface="Inconsolata"/>
              <a:ea typeface="Inconsolata"/>
              <a:cs typeface="Inconsolata"/>
              <a:sym typeface="Inconsolata"/>
            </a:endParaRPr>
          </a:p>
          <a:p>
            <a:pPr indent="0" lvl="0" marL="0" rtl="0" algn="l">
              <a:lnSpc>
                <a:spcPct val="115000"/>
              </a:lnSpc>
              <a:spcBef>
                <a:spcPts val="300"/>
              </a:spcBef>
              <a:spcAft>
                <a:spcPts val="0"/>
              </a:spcAft>
              <a:buNone/>
            </a:pPr>
            <a:r>
              <a:rPr lang="en" sz="1400">
                <a:solidFill>
                  <a:schemeClr val="dk1"/>
                </a:solidFill>
                <a:latin typeface="Inconsolata"/>
                <a:ea typeface="Inconsolata"/>
                <a:cs typeface="Inconsolata"/>
                <a:sym typeface="Inconsolata"/>
              </a:rPr>
              <a:t>        </a:t>
            </a:r>
            <a:r>
              <a:rPr b="1" lang="en" sz="1400">
                <a:solidFill>
                  <a:srgbClr val="EA5B25"/>
                </a:solidFill>
                <a:highlight>
                  <a:srgbClr val="FFFF00"/>
                </a:highlight>
                <a:latin typeface="Inconsolata"/>
                <a:ea typeface="Inconsolata"/>
                <a:cs typeface="Inconsolata"/>
                <a:sym typeface="Inconsolata"/>
              </a:rPr>
              <a:t>while True:</a:t>
            </a:r>
            <a:endParaRPr b="1" sz="1400">
              <a:solidFill>
                <a:srgbClr val="EA5B25"/>
              </a:solidFill>
              <a:highlight>
                <a:srgbClr val="FFFF00"/>
              </a:highlight>
              <a:latin typeface="Inconsolata"/>
              <a:ea typeface="Inconsolata"/>
              <a:cs typeface="Inconsolata"/>
              <a:sym typeface="Inconsolata"/>
            </a:endParaRPr>
          </a:p>
          <a:p>
            <a:pPr indent="0" lvl="0" marL="0" rtl="0" algn="l">
              <a:lnSpc>
                <a:spcPct val="115000"/>
              </a:lnSpc>
              <a:spcBef>
                <a:spcPts val="300"/>
              </a:spcBef>
              <a:spcAft>
                <a:spcPts val="0"/>
              </a:spcAft>
              <a:buNone/>
            </a:pPr>
            <a:r>
              <a:rPr lang="en" sz="1400">
                <a:solidFill>
                  <a:schemeClr val="dk1"/>
                </a:solidFill>
                <a:latin typeface="Inconsolata"/>
                <a:ea typeface="Inconsolata"/>
                <a:cs typeface="Inconsolata"/>
                <a:sym typeface="Inconsolata"/>
              </a:rPr>
              <a:t>            </a:t>
            </a:r>
            <a:r>
              <a:rPr b="1" lang="en" sz="1400">
                <a:solidFill>
                  <a:srgbClr val="EA5B25"/>
                </a:solidFill>
                <a:highlight>
                  <a:srgbClr val="FFFF00"/>
                </a:highlight>
                <a:latin typeface="Inconsolata"/>
                <a:ea typeface="Inconsolata"/>
                <a:cs typeface="Inconsolata"/>
                <a:sym typeface="Inconsolata"/>
              </a:rPr>
              <a:t>line = file.readline()</a:t>
            </a:r>
            <a:endParaRPr b="1" sz="1400">
              <a:solidFill>
                <a:srgbClr val="EA5B25"/>
              </a:solidFill>
              <a:highlight>
                <a:srgbClr val="FFFF00"/>
              </a:highlight>
              <a:latin typeface="Inconsolata"/>
              <a:ea typeface="Inconsolata"/>
              <a:cs typeface="Inconsolata"/>
              <a:sym typeface="Inconsolata"/>
            </a:endParaRPr>
          </a:p>
          <a:p>
            <a:pPr indent="0" lvl="0" marL="457200" rtl="0" algn="l">
              <a:lnSpc>
                <a:spcPct val="115000"/>
              </a:lnSpc>
              <a:spcBef>
                <a:spcPts val="300"/>
              </a:spcBef>
              <a:spcAft>
                <a:spcPts val="0"/>
              </a:spcAft>
              <a:buNone/>
            </a:pPr>
            <a:r>
              <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None/>
            </a:pPr>
            <a:r>
              <a:rPr lang="en" sz="1400">
                <a:solidFill>
                  <a:srgbClr val="999999"/>
                </a:solidFill>
                <a:latin typeface="Inconsolata"/>
                <a:ea typeface="Inconsolata"/>
                <a:cs typeface="Inconsolata"/>
                <a:sym typeface="Inconsolata"/>
              </a:rPr>
              <a:t>            </a:t>
            </a:r>
            <a:r>
              <a:rPr b="1" lang="en" sz="1400">
                <a:solidFill>
                  <a:srgbClr val="999999"/>
                </a:solidFill>
                <a:latin typeface="Inconsolata"/>
                <a:ea typeface="Inconsolata"/>
                <a:cs typeface="Inconsolata"/>
                <a:sym typeface="Inconsolata"/>
              </a:rPr>
              <a:t># This checks to see if we reached the end of the file.</a:t>
            </a:r>
            <a:endParaRPr b="1" sz="1400">
              <a:solidFill>
                <a:srgbClr val="999999"/>
              </a:solidFill>
              <a:latin typeface="Inconsolata"/>
              <a:ea typeface="Inconsolata"/>
              <a:cs typeface="Inconsolata"/>
              <a:sym typeface="Inconsolata"/>
            </a:endParaRPr>
          </a:p>
          <a:p>
            <a:pPr indent="0" lvl="0" marL="0" rtl="0" algn="l">
              <a:lnSpc>
                <a:spcPct val="115000"/>
              </a:lnSpc>
              <a:spcBef>
                <a:spcPts val="300"/>
              </a:spcBef>
              <a:spcAft>
                <a:spcPts val="0"/>
              </a:spcAft>
              <a:buNone/>
            </a:pPr>
            <a:r>
              <a:rPr lang="en" sz="1400">
                <a:solidFill>
                  <a:srgbClr val="999999"/>
                </a:solidFill>
                <a:latin typeface="Inconsolata"/>
                <a:ea typeface="Inconsolata"/>
                <a:cs typeface="Inconsolata"/>
                <a:sym typeface="Inconsolata"/>
              </a:rPr>
              <a:t>            </a:t>
            </a:r>
            <a:r>
              <a:rPr b="1" lang="en" sz="1400">
                <a:solidFill>
                  <a:srgbClr val="999999"/>
                </a:solidFill>
                <a:latin typeface="Inconsolata"/>
                <a:ea typeface="Inconsolata"/>
                <a:cs typeface="Inconsolata"/>
                <a:sym typeface="Inconsolata"/>
              </a:rPr>
              <a:t># We could also test against "", the empty string.</a:t>
            </a:r>
            <a:endParaRPr b="1" sz="1400">
              <a:solidFill>
                <a:srgbClr val="999999"/>
              </a:solidFill>
              <a:latin typeface="Inconsolata"/>
              <a:ea typeface="Inconsolata"/>
              <a:cs typeface="Inconsolata"/>
              <a:sym typeface="Inconsolata"/>
            </a:endParaRPr>
          </a:p>
          <a:p>
            <a:pPr indent="0" lvl="0" marL="0" rtl="0" algn="l">
              <a:lnSpc>
                <a:spcPct val="115000"/>
              </a:lnSpc>
              <a:spcBef>
                <a:spcPts val="300"/>
              </a:spcBef>
              <a:spcAft>
                <a:spcPts val="0"/>
              </a:spcAft>
              <a:buNone/>
            </a:pPr>
            <a:r>
              <a:rPr lang="en" sz="1400">
                <a:solidFill>
                  <a:schemeClr val="dk1"/>
                </a:solidFill>
                <a:latin typeface="Inconsolata"/>
                <a:ea typeface="Inconsolata"/>
                <a:cs typeface="Inconsolata"/>
                <a:sym typeface="Inconsolata"/>
              </a:rPr>
              <a:t>            </a:t>
            </a:r>
            <a:r>
              <a:rPr b="1" lang="en" sz="1400">
                <a:solidFill>
                  <a:srgbClr val="EA5B25"/>
                </a:solidFill>
                <a:highlight>
                  <a:srgbClr val="FFFF00"/>
                </a:highlight>
                <a:latin typeface="Inconsolata"/>
                <a:ea typeface="Inconsolata"/>
                <a:cs typeface="Inconsolata"/>
                <a:sym typeface="Inconsolata"/>
              </a:rPr>
              <a:t>if not line:</a:t>
            </a:r>
            <a:endParaRPr b="1" sz="1400">
              <a:solidFill>
                <a:srgbClr val="EA5B25"/>
              </a:solidFill>
              <a:highlight>
                <a:srgbClr val="FFFF00"/>
              </a:highlight>
              <a:latin typeface="Inconsolata"/>
              <a:ea typeface="Inconsolata"/>
              <a:cs typeface="Inconsolata"/>
              <a:sym typeface="Inconsolata"/>
            </a:endParaRPr>
          </a:p>
          <a:p>
            <a:pPr indent="0" lvl="0" marL="0" rtl="0" algn="l">
              <a:lnSpc>
                <a:spcPct val="115000"/>
              </a:lnSpc>
              <a:spcBef>
                <a:spcPts val="300"/>
              </a:spcBef>
              <a:spcAft>
                <a:spcPts val="0"/>
              </a:spcAft>
              <a:buNone/>
            </a:pPr>
            <a:r>
              <a:rPr lang="en" sz="1400">
                <a:solidFill>
                  <a:schemeClr val="dk1"/>
                </a:solidFill>
                <a:latin typeface="Inconsolata"/>
                <a:ea typeface="Inconsolata"/>
                <a:cs typeface="Inconsolata"/>
                <a:sym typeface="Inconsolata"/>
              </a:rPr>
              <a:t>                </a:t>
            </a:r>
            <a:r>
              <a:rPr b="1" lang="en" sz="1400">
                <a:solidFill>
                  <a:srgbClr val="EA5B25"/>
                </a:solidFill>
                <a:highlight>
                  <a:srgbClr val="FFFF00"/>
                </a:highlight>
                <a:latin typeface="Inconsolata"/>
                <a:ea typeface="Inconsolata"/>
                <a:cs typeface="Inconsolata"/>
                <a:sym typeface="Inconsolata"/>
              </a:rPr>
              <a:t>break</a:t>
            </a:r>
            <a:endParaRPr b="1" sz="1400">
              <a:solidFill>
                <a:srgbClr val="EA5B25"/>
              </a:solidFill>
              <a:highlight>
                <a:srgbClr val="FFFF00"/>
              </a:highlight>
              <a:latin typeface="Inconsolata"/>
              <a:ea typeface="Inconsolata"/>
              <a:cs typeface="Inconsolata"/>
              <a:sym typeface="Inconsolata"/>
            </a:endParaRPr>
          </a:p>
          <a:p>
            <a:pPr indent="0" lvl="0" marL="457200" rtl="0" algn="l">
              <a:lnSpc>
                <a:spcPct val="115000"/>
              </a:lnSpc>
              <a:spcBef>
                <a:spcPts val="300"/>
              </a:spcBef>
              <a:spcAft>
                <a:spcPts val="0"/>
              </a:spcAft>
              <a:buNone/>
            </a:pPr>
            <a:r>
              <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None/>
            </a:pPr>
            <a:r>
              <a:rPr lang="en" sz="1400">
                <a:solidFill>
                  <a:srgbClr val="999999"/>
                </a:solidFill>
                <a:latin typeface="Inconsolata"/>
                <a:ea typeface="Inconsolata"/>
                <a:cs typeface="Inconsolata"/>
                <a:sym typeface="Inconsolata"/>
              </a:rPr>
              <a:t>            </a:t>
            </a:r>
            <a:r>
              <a:rPr b="1" lang="en" sz="1400">
                <a:solidFill>
                  <a:srgbClr val="999999"/>
                </a:solidFill>
                <a:latin typeface="Inconsolata"/>
                <a:ea typeface="Inconsolata"/>
                <a:cs typeface="Inconsolata"/>
                <a:sym typeface="Inconsolata"/>
              </a:rPr>
              <a:t># The print() function inserts a newline character </a:t>
            </a:r>
            <a:endParaRPr b="1" sz="1400">
              <a:solidFill>
                <a:srgbClr val="999999"/>
              </a:solidFill>
              <a:latin typeface="Inconsolata"/>
              <a:ea typeface="Inconsolata"/>
              <a:cs typeface="Inconsolata"/>
              <a:sym typeface="Inconsolata"/>
            </a:endParaRPr>
          </a:p>
          <a:p>
            <a:pPr indent="0" lvl="0" marL="0" rtl="0" algn="l">
              <a:lnSpc>
                <a:spcPct val="115000"/>
              </a:lnSpc>
              <a:spcBef>
                <a:spcPts val="300"/>
              </a:spcBef>
              <a:spcAft>
                <a:spcPts val="0"/>
              </a:spcAft>
              <a:buNone/>
            </a:pPr>
            <a:r>
              <a:rPr lang="en" sz="1400">
                <a:solidFill>
                  <a:srgbClr val="999999"/>
                </a:solidFill>
                <a:latin typeface="Inconsolata"/>
                <a:ea typeface="Inconsolata"/>
                <a:cs typeface="Inconsolata"/>
                <a:sym typeface="Inconsolata"/>
              </a:rPr>
              <a:t>            </a:t>
            </a:r>
            <a:r>
              <a:rPr b="1" lang="en" sz="1400">
                <a:solidFill>
                  <a:srgbClr val="999999"/>
                </a:solidFill>
                <a:latin typeface="Inconsolata"/>
                <a:ea typeface="Inconsolata"/>
                <a:cs typeface="Inconsolata"/>
                <a:sym typeface="Inconsolata"/>
              </a:rPr>
              <a:t># at the end of every string it prints. Each line that</a:t>
            </a:r>
            <a:endParaRPr b="1" sz="1400">
              <a:solidFill>
                <a:srgbClr val="999999"/>
              </a:solidFill>
              <a:latin typeface="Inconsolata"/>
              <a:ea typeface="Inconsolata"/>
              <a:cs typeface="Inconsolata"/>
              <a:sym typeface="Inconsolata"/>
            </a:endParaRPr>
          </a:p>
          <a:p>
            <a:pPr indent="0" lvl="0" marL="0" rtl="0" algn="l">
              <a:lnSpc>
                <a:spcPct val="115000"/>
              </a:lnSpc>
              <a:spcBef>
                <a:spcPts val="300"/>
              </a:spcBef>
              <a:spcAft>
                <a:spcPts val="0"/>
              </a:spcAft>
              <a:buNone/>
            </a:pPr>
            <a:r>
              <a:rPr lang="en" sz="1400">
                <a:solidFill>
                  <a:srgbClr val="999999"/>
                </a:solidFill>
                <a:latin typeface="Inconsolata"/>
                <a:ea typeface="Inconsolata"/>
                <a:cs typeface="Inconsolata"/>
                <a:sym typeface="Inconsolata"/>
              </a:rPr>
              <a:t>            # </a:t>
            </a:r>
            <a:r>
              <a:rPr b="1" lang="en" sz="1400">
                <a:solidFill>
                  <a:srgbClr val="999999"/>
                </a:solidFill>
                <a:latin typeface="Inconsolata"/>
                <a:ea typeface="Inconsolata"/>
                <a:cs typeface="Inconsolata"/>
                <a:sym typeface="Inconsolata"/>
              </a:rPr>
              <a:t>is read in also has a line feed character at the</a:t>
            </a:r>
            <a:endParaRPr b="1" sz="1400">
              <a:solidFill>
                <a:srgbClr val="999999"/>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rgbClr val="999999"/>
                </a:solidFill>
                <a:latin typeface="Inconsolata"/>
                <a:ea typeface="Inconsolata"/>
                <a:cs typeface="Inconsolata"/>
                <a:sym typeface="Inconsolata"/>
              </a:rPr>
              <a:t>            # end of it. As a result, we see that the output shows</a:t>
            </a:r>
            <a:endParaRPr b="1" sz="1400">
              <a:solidFill>
                <a:srgbClr val="999999"/>
              </a:solidFill>
              <a:latin typeface="Inconsolata"/>
              <a:ea typeface="Inconsolata"/>
              <a:cs typeface="Inconsolata"/>
              <a:sym typeface="Inconsolata"/>
            </a:endParaRPr>
          </a:p>
          <a:p>
            <a:pPr indent="0" lvl="0" marL="0" rtl="0" algn="l">
              <a:lnSpc>
                <a:spcPct val="115000"/>
              </a:lnSpc>
              <a:spcBef>
                <a:spcPts val="300"/>
              </a:spcBef>
              <a:spcAft>
                <a:spcPts val="0"/>
              </a:spcAft>
              <a:buNone/>
            </a:pPr>
            <a:r>
              <a:rPr lang="en" sz="1400">
                <a:solidFill>
                  <a:srgbClr val="999999"/>
                </a:solidFill>
                <a:latin typeface="Inconsolata"/>
                <a:ea typeface="Inconsolata"/>
                <a:cs typeface="Inconsolata"/>
                <a:sym typeface="Inconsolata"/>
              </a:rPr>
              <a:t>            </a:t>
            </a:r>
            <a:r>
              <a:rPr b="1" lang="en" sz="1400">
                <a:solidFill>
                  <a:srgbClr val="999999"/>
                </a:solidFill>
                <a:latin typeface="Inconsolata"/>
                <a:ea typeface="Inconsolata"/>
                <a:cs typeface="Inconsolata"/>
                <a:sym typeface="Inconsolata"/>
              </a:rPr>
              <a:t># blank lines. We can fix that by including the 'end=' </a:t>
            </a:r>
            <a:endParaRPr b="1" sz="1400">
              <a:solidFill>
                <a:srgbClr val="999999"/>
              </a:solidFill>
              <a:latin typeface="Inconsolata"/>
              <a:ea typeface="Inconsolata"/>
              <a:cs typeface="Inconsolata"/>
              <a:sym typeface="Inconsolata"/>
            </a:endParaRPr>
          </a:p>
          <a:p>
            <a:pPr indent="0" lvl="0" marL="0" rtl="0" algn="l">
              <a:lnSpc>
                <a:spcPct val="115000"/>
              </a:lnSpc>
              <a:spcBef>
                <a:spcPts val="300"/>
              </a:spcBef>
              <a:spcAft>
                <a:spcPts val="0"/>
              </a:spcAft>
              <a:buNone/>
            </a:pPr>
            <a:r>
              <a:rPr lang="en" sz="1400">
                <a:solidFill>
                  <a:srgbClr val="999999"/>
                </a:solidFill>
                <a:latin typeface="Inconsolata"/>
                <a:ea typeface="Inconsolata"/>
                <a:cs typeface="Inconsolata"/>
                <a:sym typeface="Inconsolata"/>
              </a:rPr>
              <a:t>            </a:t>
            </a:r>
            <a:r>
              <a:rPr b="1" lang="en" sz="1400">
                <a:solidFill>
                  <a:srgbClr val="999999"/>
                </a:solidFill>
                <a:latin typeface="Inconsolata"/>
                <a:ea typeface="Inconsolata"/>
                <a:cs typeface="Inconsolata"/>
                <a:sym typeface="Inconsolata"/>
              </a:rPr>
              <a:t># parameter in the print call and assigning it an empty</a:t>
            </a:r>
            <a:endParaRPr b="1" sz="1400">
              <a:solidFill>
                <a:srgbClr val="999999"/>
              </a:solidFill>
              <a:latin typeface="Inconsolata"/>
              <a:ea typeface="Inconsolata"/>
              <a:cs typeface="Inconsolata"/>
              <a:sym typeface="Inconsolata"/>
            </a:endParaRPr>
          </a:p>
          <a:p>
            <a:pPr indent="0" lvl="0" marL="0" rtl="0" algn="l">
              <a:lnSpc>
                <a:spcPct val="115000"/>
              </a:lnSpc>
              <a:spcBef>
                <a:spcPts val="300"/>
              </a:spcBef>
              <a:spcAft>
                <a:spcPts val="0"/>
              </a:spcAft>
              <a:buNone/>
            </a:pPr>
            <a:r>
              <a:rPr lang="en" sz="1400">
                <a:solidFill>
                  <a:srgbClr val="999999"/>
                </a:solidFill>
                <a:latin typeface="Inconsolata"/>
                <a:ea typeface="Inconsolata"/>
                <a:cs typeface="Inconsolata"/>
                <a:sym typeface="Inconsolata"/>
              </a:rPr>
              <a:t>            </a:t>
            </a:r>
            <a:r>
              <a:rPr b="1" lang="en" sz="1400">
                <a:solidFill>
                  <a:srgbClr val="999999"/>
                </a:solidFill>
                <a:latin typeface="Inconsolata"/>
                <a:ea typeface="Inconsolata"/>
                <a:cs typeface="Inconsolata"/>
                <a:sym typeface="Inconsolata"/>
              </a:rPr>
              <a:t># string. This replaces the "\n" that the print function</a:t>
            </a:r>
            <a:endParaRPr b="1" sz="1400">
              <a:solidFill>
                <a:srgbClr val="999999"/>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rgbClr val="999999"/>
                </a:solidFill>
                <a:latin typeface="Inconsolata"/>
                <a:ea typeface="Inconsolata"/>
                <a:cs typeface="Inconsolata"/>
                <a:sym typeface="Inconsolata"/>
              </a:rPr>
              <a:t>            # writes out with "". This can be tested by uncommenting </a:t>
            </a:r>
            <a:endParaRPr b="1" sz="1400">
              <a:solidFill>
                <a:srgbClr val="999999"/>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rgbClr val="999999"/>
                </a:solidFill>
                <a:latin typeface="Inconsolata"/>
                <a:ea typeface="Inconsolata"/>
                <a:cs typeface="Inconsolata"/>
                <a:sym typeface="Inconsolata"/>
              </a:rPr>
              <a:t>            # the next and commenting out the line after that.</a:t>
            </a:r>
            <a:endParaRPr b="1" sz="1400">
              <a:solidFill>
                <a:srgbClr val="999999"/>
              </a:solidFill>
              <a:latin typeface="Inconsolata"/>
              <a:ea typeface="Inconsolata"/>
              <a:cs typeface="Inconsolata"/>
              <a:sym typeface="Inconsolata"/>
            </a:endParaRPr>
          </a:p>
          <a:p>
            <a:pPr indent="0" lvl="0" marL="0" rtl="0" algn="l">
              <a:lnSpc>
                <a:spcPct val="115000"/>
              </a:lnSpc>
              <a:spcBef>
                <a:spcPts val="300"/>
              </a:spcBef>
              <a:spcAft>
                <a:spcPts val="0"/>
              </a:spcAft>
              <a:buNone/>
            </a:pPr>
            <a:r>
              <a:rPr lang="en" sz="1400">
                <a:solidFill>
                  <a:schemeClr val="dk1"/>
                </a:solidFill>
                <a:latin typeface="Inconsolata"/>
                <a:ea typeface="Inconsolata"/>
                <a:cs typeface="Inconsolata"/>
                <a:sym typeface="Inconsolata"/>
              </a:rPr>
              <a:t>            </a:t>
            </a:r>
            <a:r>
              <a:rPr b="1" lang="en" sz="1400">
                <a:solidFill>
                  <a:srgbClr val="EA5B25"/>
                </a:solidFill>
                <a:latin typeface="Inconsolata"/>
                <a:ea typeface="Inconsolata"/>
                <a:cs typeface="Inconsolata"/>
                <a:sym typeface="Inconsolata"/>
              </a:rPr>
              <a:t>print(f"</a:t>
            </a:r>
            <a:r>
              <a:rPr b="1" lang="en" sz="1400">
                <a:solidFill>
                  <a:srgbClr val="2C768B"/>
                </a:solidFill>
                <a:latin typeface="Inconsolata"/>
                <a:ea typeface="Inconsolata"/>
                <a:cs typeface="Inconsolata"/>
                <a:sym typeface="Inconsolata"/>
              </a:rPr>
              <a:t>{line}</a:t>
            </a:r>
            <a:r>
              <a:rPr b="1" lang="en" sz="1400">
                <a:solidFill>
                  <a:srgbClr val="EA5B25"/>
                </a:solidFill>
                <a:latin typeface="Inconsolata"/>
                <a:ea typeface="Inconsolata"/>
                <a:cs typeface="Inconsolata"/>
                <a:sym typeface="Inconsolata"/>
              </a:rPr>
              <a:t>")</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None/>
            </a:pPr>
            <a:r>
              <a:rPr lang="en" sz="1400">
                <a:solidFill>
                  <a:schemeClr val="dk1"/>
                </a:solidFill>
                <a:latin typeface="Inconsolata"/>
                <a:ea typeface="Inconsolata"/>
                <a:cs typeface="Inconsolata"/>
                <a:sym typeface="Inconsolata"/>
              </a:rPr>
              <a:t>            </a:t>
            </a:r>
            <a:r>
              <a:rPr b="1" lang="en" sz="1400">
                <a:solidFill>
                  <a:srgbClr val="3C78D8"/>
                </a:solidFill>
                <a:latin typeface="Inconsolata"/>
                <a:ea typeface="Inconsolata"/>
                <a:cs typeface="Inconsolata"/>
                <a:sym typeface="Inconsolata"/>
              </a:rPr>
              <a:t>#print(f"{line}"</a:t>
            </a:r>
            <a:r>
              <a:rPr b="1" lang="en" sz="1400">
                <a:solidFill>
                  <a:srgbClr val="3C78D8"/>
                </a:solidFill>
                <a:highlight>
                  <a:srgbClr val="FFFF00"/>
                </a:highlight>
                <a:latin typeface="Inconsolata"/>
                <a:ea typeface="Inconsolata"/>
                <a:cs typeface="Inconsolata"/>
                <a:sym typeface="Inconsolata"/>
              </a:rPr>
              <a:t>, end=""</a:t>
            </a:r>
            <a:r>
              <a:rPr b="1" lang="en" sz="1400">
                <a:solidFill>
                  <a:srgbClr val="3C78D8"/>
                </a:solidFill>
                <a:latin typeface="Inconsolata"/>
                <a:ea typeface="Inconsolata"/>
                <a:cs typeface="Inconsolata"/>
                <a:sym typeface="Inconsolata"/>
              </a:rPr>
              <a:t>)</a:t>
            </a:r>
            <a:endParaRPr b="1" sz="1400">
              <a:solidFill>
                <a:srgbClr val="3C78D8"/>
              </a:solidFill>
              <a:latin typeface="Inconsolata"/>
              <a:ea typeface="Inconsolata"/>
              <a:cs typeface="Inconsolata"/>
              <a:sym typeface="Inconsolata"/>
            </a:endParaRPr>
          </a:p>
          <a:p>
            <a:pPr indent="0" lvl="0" marL="457200" rtl="0" algn="l">
              <a:lnSpc>
                <a:spcPct val="115000"/>
              </a:lnSpc>
              <a:spcBef>
                <a:spcPts val="300"/>
              </a:spcBef>
              <a:spcAft>
                <a:spcPts val="0"/>
              </a:spcAft>
              <a:buNone/>
            </a:pPr>
            <a:r>
              <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None/>
            </a:pPr>
            <a:r>
              <a:rPr lang="en" sz="1400">
                <a:solidFill>
                  <a:schemeClr val="dk1"/>
                </a:solidFill>
                <a:latin typeface="Inconsolata"/>
                <a:ea typeface="Inconsolata"/>
                <a:cs typeface="Inconsolata"/>
                <a:sym typeface="Inconsolata"/>
              </a:rPr>
              <a:t>        </a:t>
            </a:r>
            <a:r>
              <a:rPr b="1" lang="en" sz="1400">
                <a:solidFill>
                  <a:srgbClr val="EA5B25"/>
                </a:solidFill>
                <a:latin typeface="Inconsolata"/>
                <a:ea typeface="Inconsolata"/>
                <a:cs typeface="Inconsolata"/>
                <a:sym typeface="Inconsolata"/>
              </a:rPr>
              <a:t>print(f"The file </a:t>
            </a:r>
            <a:r>
              <a:rPr b="1" lang="en" sz="1400">
                <a:solidFill>
                  <a:srgbClr val="EA5B25"/>
                </a:solidFill>
                <a:latin typeface="Inconsolata"/>
                <a:ea typeface="Inconsolata"/>
                <a:cs typeface="Inconsolata"/>
                <a:sym typeface="Inconsolata"/>
              </a:rPr>
              <a:t>'</a:t>
            </a:r>
            <a:r>
              <a:rPr b="1" lang="en" sz="1400">
                <a:solidFill>
                  <a:srgbClr val="2C768B"/>
                </a:solidFill>
                <a:latin typeface="Inconsolata"/>
                <a:ea typeface="Inconsolata"/>
                <a:cs typeface="Inconsolata"/>
                <a:sym typeface="Inconsolata"/>
              </a:rPr>
              <a:t>{path.name}</a:t>
            </a:r>
            <a:r>
              <a:rPr b="1" lang="en" sz="1400">
                <a:solidFill>
                  <a:srgbClr val="EA5B25"/>
                </a:solidFill>
                <a:latin typeface="Inconsolata"/>
                <a:ea typeface="Inconsolata"/>
                <a:cs typeface="Inconsolata"/>
                <a:sym typeface="Inconsolata"/>
              </a:rPr>
              <a:t>'</a:t>
            </a:r>
            <a:r>
              <a:rPr b="1" lang="en" sz="1400">
                <a:solidFill>
                  <a:srgbClr val="EA5B25"/>
                </a:solidFill>
                <a:latin typeface="Inconsolata"/>
                <a:ea typeface="Inconsolata"/>
                <a:cs typeface="Inconsolata"/>
                <a:sym typeface="Inconsolata"/>
              </a:rPr>
              <a:t> is now closed.")</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t/>
            </a:r>
            <a:endParaRPr sz="1400">
              <a:latin typeface="Consolas"/>
              <a:ea typeface="Consolas"/>
              <a:cs typeface="Consolas"/>
              <a:sym typeface="Consolas"/>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Notice the additional argument </a:t>
            </a:r>
            <a:r>
              <a:rPr b="1" lang="en" sz="1400">
                <a:solidFill>
                  <a:srgbClr val="EA5B25"/>
                </a:solidFill>
                <a:latin typeface="Inconsolata"/>
                <a:ea typeface="Inconsolata"/>
                <a:cs typeface="Inconsolata"/>
                <a:sym typeface="Inconsolata"/>
              </a:rPr>
              <a:t>end=</a:t>
            </a:r>
            <a:r>
              <a:rPr b="1" lang="en" sz="1400">
                <a:solidFill>
                  <a:srgbClr val="EA5B25"/>
                </a:solidFill>
                <a:latin typeface="Inconsolata"/>
                <a:ea typeface="Inconsolata"/>
                <a:cs typeface="Inconsolata"/>
                <a:sym typeface="Inconsolata"/>
              </a:rPr>
              <a:t>""</a:t>
            </a:r>
            <a:r>
              <a:rPr lang="en" sz="1400">
                <a:solidFill>
                  <a:schemeClr val="dk1"/>
                </a:solidFill>
                <a:latin typeface="Titillium Web"/>
                <a:ea typeface="Titillium Web"/>
                <a:cs typeface="Titillium Web"/>
                <a:sym typeface="Titillium Web"/>
              </a:rPr>
              <a:t> </a:t>
            </a:r>
            <a:r>
              <a:rPr lang="en" sz="1400">
                <a:solidFill>
                  <a:schemeClr val="dk1"/>
                </a:solidFill>
                <a:latin typeface="Titillium Web"/>
                <a:ea typeface="Titillium Web"/>
                <a:cs typeface="Titillium Web"/>
                <a:sym typeface="Titillium Web"/>
              </a:rPr>
              <a:t>in the call to the </a:t>
            </a:r>
            <a:r>
              <a:rPr b="1" lang="en" sz="1400">
                <a:solidFill>
                  <a:srgbClr val="EA5B25"/>
                </a:solidFill>
                <a:latin typeface="Inconsolata"/>
                <a:ea typeface="Inconsolata"/>
                <a:cs typeface="Inconsolata"/>
                <a:sym typeface="Inconsolata"/>
              </a:rPr>
              <a:t>print()</a:t>
            </a:r>
            <a:r>
              <a:rPr lang="en" sz="1400">
                <a:solidFill>
                  <a:schemeClr val="dk1"/>
                </a:solidFill>
                <a:latin typeface="Titillium Web"/>
                <a:ea typeface="Titillium Web"/>
                <a:cs typeface="Titillium Web"/>
                <a:sym typeface="Titillium Web"/>
              </a:rPr>
              <a:t> function.</a:t>
            </a:r>
            <a:r>
              <a:rPr lang="en" sz="1400">
                <a:solidFill>
                  <a:schemeClr val="dk1"/>
                </a:solidFill>
                <a:latin typeface="Titillium Web"/>
                <a:ea typeface="Titillium Web"/>
                <a:cs typeface="Titillium Web"/>
                <a:sym typeface="Titillium Web"/>
              </a:rPr>
              <a:t> The </a:t>
            </a:r>
            <a:r>
              <a:rPr b="1" lang="en" sz="1400">
                <a:solidFill>
                  <a:srgbClr val="EA5B25"/>
                </a:solidFill>
                <a:latin typeface="Inconsolata"/>
                <a:ea typeface="Inconsolata"/>
                <a:cs typeface="Inconsolata"/>
                <a:sym typeface="Inconsolata"/>
              </a:rPr>
              <a:t>print()</a:t>
            </a:r>
            <a:r>
              <a:rPr lang="en" sz="1400">
                <a:solidFill>
                  <a:schemeClr val="dk1"/>
                </a:solidFill>
                <a:latin typeface="Titillium Web"/>
                <a:ea typeface="Titillium Web"/>
                <a:cs typeface="Titillium Web"/>
                <a:sym typeface="Titillium Web"/>
              </a:rPr>
              <a:t> function automatically inserts a newline character after the information that it printed to the terminal. </a:t>
            </a:r>
            <a:endParaRPr sz="1400">
              <a:solidFill>
                <a:schemeClr val="dk1"/>
              </a:solidFill>
              <a:latin typeface="Titillium Web"/>
              <a:ea typeface="Titillium Web"/>
              <a:cs typeface="Titillium Web"/>
              <a:sym typeface="Titillium Web"/>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However, the line of text that we read from a file also has a newline character.</a:t>
            </a:r>
            <a:endParaRPr sz="1400">
              <a:solidFill>
                <a:schemeClr val="dk1"/>
              </a:solidFill>
              <a:latin typeface="Titillium Web"/>
              <a:ea typeface="Titillium Web"/>
              <a:cs typeface="Titillium Web"/>
              <a:sym typeface="Titillium Web"/>
            </a:endParaRPr>
          </a:p>
          <a:p>
            <a:pPr indent="-317500" lvl="0" marL="457200" rtl="0" algn="l">
              <a:lnSpc>
                <a:spcPct val="115000"/>
              </a:lnSpc>
              <a:spcBef>
                <a:spcPts val="300"/>
              </a:spcBef>
              <a:spcAft>
                <a:spcPts val="30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If we don’t use the </a:t>
            </a:r>
            <a:r>
              <a:rPr b="1" lang="en" sz="1400">
                <a:solidFill>
                  <a:srgbClr val="EA5B25"/>
                </a:solidFill>
                <a:latin typeface="Inconsolata"/>
                <a:ea typeface="Inconsolata"/>
                <a:cs typeface="Inconsolata"/>
                <a:sym typeface="Inconsolata"/>
              </a:rPr>
              <a:t>end=""</a:t>
            </a:r>
            <a:r>
              <a:rPr lang="en" sz="1400">
                <a:solidFill>
                  <a:schemeClr val="dk1"/>
                </a:solidFill>
                <a:latin typeface="Titillium Web"/>
                <a:ea typeface="Titillium Web"/>
                <a:cs typeface="Titillium Web"/>
                <a:sym typeface="Titillium Web"/>
              </a:rPr>
              <a:t> argument when calling </a:t>
            </a:r>
            <a:r>
              <a:rPr b="1" lang="en" sz="1400">
                <a:solidFill>
                  <a:srgbClr val="EA5B25"/>
                </a:solidFill>
                <a:latin typeface="Inconsolata"/>
                <a:ea typeface="Inconsolata"/>
                <a:cs typeface="Inconsolata"/>
                <a:sym typeface="Inconsolata"/>
              </a:rPr>
              <a:t>print()</a:t>
            </a:r>
            <a:r>
              <a:rPr lang="en" sz="1400">
                <a:solidFill>
                  <a:schemeClr val="dk1"/>
                </a:solidFill>
                <a:latin typeface="Titillium Web"/>
                <a:ea typeface="Titillium Web"/>
                <a:cs typeface="Titillium Web"/>
                <a:sym typeface="Titillium Web"/>
              </a:rPr>
              <a:t>, we will see blank lines interspersed with the data. By specifying </a:t>
            </a:r>
            <a:r>
              <a:rPr b="1" lang="en" sz="1400">
                <a:solidFill>
                  <a:srgbClr val="EA5B25"/>
                </a:solidFill>
                <a:latin typeface="Inconsolata"/>
                <a:ea typeface="Inconsolata"/>
                <a:cs typeface="Inconsolata"/>
                <a:sym typeface="Inconsolata"/>
              </a:rPr>
              <a:t>end=""</a:t>
            </a:r>
            <a:r>
              <a:rPr lang="en" sz="1400">
                <a:solidFill>
                  <a:schemeClr val="dk1"/>
                </a:solidFill>
                <a:latin typeface="Titillium Web"/>
                <a:ea typeface="Titillium Web"/>
                <a:cs typeface="Titillium Web"/>
                <a:sym typeface="Titillium Web"/>
              </a:rPr>
              <a:t>, we tell the </a:t>
            </a:r>
            <a:r>
              <a:rPr b="1" lang="en" sz="1400">
                <a:solidFill>
                  <a:srgbClr val="EA5B25"/>
                </a:solidFill>
                <a:latin typeface="Inconsolata"/>
                <a:ea typeface="Inconsolata"/>
                <a:cs typeface="Inconsolata"/>
                <a:sym typeface="Inconsolata"/>
              </a:rPr>
              <a:t>print()</a:t>
            </a:r>
            <a:r>
              <a:rPr lang="en" sz="1400">
                <a:solidFill>
                  <a:schemeClr val="dk1"/>
                </a:solidFill>
                <a:latin typeface="Titillium Web"/>
                <a:ea typeface="Titillium Web"/>
                <a:cs typeface="Titillium Web"/>
                <a:sym typeface="Titillium Web"/>
              </a:rPr>
              <a:t> function NOT to write out a newline character after printing the content.</a:t>
            </a:r>
            <a:endParaRPr sz="14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33bb045548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g33bb0455480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We have different options of writing data to a text file as well.</a:t>
            </a:r>
            <a:endParaRPr sz="1400">
              <a:solidFill>
                <a:schemeClr val="dk1"/>
              </a:solidFill>
              <a:latin typeface="Titillium Web"/>
              <a:ea typeface="Titillium Web"/>
              <a:cs typeface="Titillium Web"/>
              <a:sym typeface="Titillium Web"/>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The </a:t>
            </a:r>
            <a:r>
              <a:rPr b="1" lang="en" sz="1400">
                <a:solidFill>
                  <a:srgbClr val="EA5B25"/>
                </a:solidFill>
                <a:latin typeface="Consolas"/>
                <a:ea typeface="Consolas"/>
                <a:cs typeface="Consolas"/>
                <a:sym typeface="Consolas"/>
              </a:rPr>
              <a:t>write()</a:t>
            </a:r>
            <a:r>
              <a:rPr lang="en" sz="1400">
                <a:solidFill>
                  <a:schemeClr val="dk1"/>
                </a:solidFill>
                <a:latin typeface="Titillium Web"/>
                <a:ea typeface="Titillium Web"/>
                <a:cs typeface="Titillium Web"/>
                <a:sym typeface="Titillium Web"/>
              </a:rPr>
              <a:t> function writes all contents that a variable is storing to the file. It returns the </a:t>
            </a:r>
            <a:r>
              <a:rPr lang="en" sz="1400">
                <a:solidFill>
                  <a:schemeClr val="dk1"/>
                </a:solidFill>
                <a:latin typeface="Titillium Web"/>
                <a:ea typeface="Titillium Web"/>
                <a:cs typeface="Titillium Web"/>
                <a:sym typeface="Titillium Web"/>
              </a:rPr>
              <a:t>number</a:t>
            </a:r>
            <a:r>
              <a:rPr lang="en" sz="1400">
                <a:solidFill>
                  <a:schemeClr val="dk1"/>
                </a:solidFill>
                <a:latin typeface="Titillium Web"/>
                <a:ea typeface="Titillium Web"/>
                <a:cs typeface="Titillium Web"/>
                <a:sym typeface="Titillium Web"/>
              </a:rPr>
              <a:t> of characters that were written to the file in case you need to use that data.</a:t>
            </a:r>
            <a:endParaRPr sz="1400">
              <a:solidFill>
                <a:schemeClr val="dk1"/>
              </a:solidFill>
              <a:latin typeface="Titillium Web"/>
              <a:ea typeface="Titillium Web"/>
              <a:cs typeface="Titillium Web"/>
              <a:sym typeface="Titillium Web"/>
            </a:endParaRPr>
          </a:p>
          <a:p>
            <a:pPr indent="0" lvl="0" marL="0" rtl="0" algn="l">
              <a:lnSpc>
                <a:spcPct val="115000"/>
              </a:lnSpc>
              <a:spcBef>
                <a:spcPts val="300"/>
              </a:spcBef>
              <a:spcAft>
                <a:spcPts val="0"/>
              </a:spcAft>
              <a:buNone/>
            </a:pPr>
            <a:r>
              <a:t/>
            </a:r>
            <a:endParaRPr sz="1400">
              <a:solidFill>
                <a:schemeClr val="dk1"/>
              </a:solidFill>
              <a:latin typeface="Titillium Web"/>
              <a:ea typeface="Titillium Web"/>
              <a:cs typeface="Titillium Web"/>
              <a:sym typeface="Titillium Web"/>
            </a:endParaRPr>
          </a:p>
          <a:p>
            <a:pPr indent="0" lvl="0" marL="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path = Path.cwd() / "Story.txt"</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if path.exists():</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contents = ""</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None/>
            </a:pPr>
            <a:r>
              <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rgbClr val="999999"/>
                </a:solidFill>
                <a:latin typeface="Inconsolata"/>
                <a:ea typeface="Inconsolata"/>
                <a:cs typeface="Inconsolata"/>
                <a:sym typeface="Inconsolata"/>
              </a:rPr>
              <a:t>        </a:t>
            </a:r>
            <a:r>
              <a:rPr b="1" lang="en" sz="1400">
                <a:solidFill>
                  <a:srgbClr val="EA5B25"/>
                </a:solidFill>
                <a:latin typeface="Inconsolata"/>
                <a:ea typeface="Inconsolata"/>
                <a:cs typeface="Inconsolata"/>
                <a:sym typeface="Inconsolata"/>
              </a:rPr>
              <a:t>with path.open(mode="r", encoding="utf-8") as file:</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contents = file.read()</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None/>
            </a:pPr>
            <a:r>
              <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rgbClr val="999999"/>
                </a:solidFill>
                <a:latin typeface="Inconsolata"/>
                <a:ea typeface="Inconsolata"/>
                <a:cs typeface="Inconsolata"/>
                <a:sym typeface="Inconsolata"/>
              </a:rPr>
              <a:t>    # If the file exists, delete it so we can create a new one.</a:t>
            </a:r>
            <a:endParaRPr b="1" sz="1400">
              <a:solidFill>
                <a:srgbClr val="999999"/>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rgbClr val="999999"/>
                </a:solidFill>
                <a:latin typeface="Inconsolata"/>
                <a:ea typeface="Inconsolata"/>
                <a:cs typeface="Inconsolata"/>
                <a:sym typeface="Inconsolata"/>
              </a:rPr>
              <a:t>    </a:t>
            </a:r>
            <a:r>
              <a:rPr b="1" lang="en" sz="1400">
                <a:solidFill>
                  <a:srgbClr val="EA5B25"/>
                </a:solidFill>
                <a:latin typeface="Inconsolata"/>
                <a:ea typeface="Inconsolata"/>
                <a:cs typeface="Inconsolata"/>
                <a:sym typeface="Inconsolata"/>
              </a:rPr>
              <a:t>output_file = Path.cwd() / "Output1.txt"</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if output_file.exists():</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output_file.unlink()</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None/>
            </a:pPr>
            <a:r>
              <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a:t>
            </a:r>
            <a:r>
              <a:rPr b="1" lang="en" sz="1400">
                <a:solidFill>
                  <a:srgbClr val="999999"/>
                </a:solidFill>
                <a:latin typeface="Inconsolata"/>
                <a:ea typeface="Inconsolata"/>
                <a:cs typeface="Inconsolata"/>
                <a:sym typeface="Inconsolata"/>
              </a:rPr>
              <a:t># Write the data to the file and show the number of characters </a:t>
            </a:r>
            <a:endParaRPr b="1" sz="1400">
              <a:solidFill>
                <a:srgbClr val="999999"/>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rgbClr val="999999"/>
                </a:solidFill>
                <a:latin typeface="Inconsolata"/>
                <a:ea typeface="Inconsolata"/>
                <a:cs typeface="Inconsolata"/>
                <a:sym typeface="Inconsolata"/>
              </a:rPr>
              <a:t>    # written.</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with output_file.open(mode=</a:t>
            </a:r>
            <a:r>
              <a:rPr b="1" lang="en" sz="1400">
                <a:solidFill>
                  <a:srgbClr val="EA5B25"/>
                </a:solidFill>
                <a:highlight>
                  <a:srgbClr val="FFFF00"/>
                </a:highlight>
                <a:latin typeface="Inconsolata"/>
                <a:ea typeface="Inconsolata"/>
                <a:cs typeface="Inconsolata"/>
                <a:sym typeface="Inconsolata"/>
              </a:rPr>
              <a:t>"w"</a:t>
            </a:r>
            <a:r>
              <a:rPr b="1" lang="en" sz="1400">
                <a:solidFill>
                  <a:srgbClr val="EA5B25"/>
                </a:solidFill>
                <a:latin typeface="Inconsolata"/>
                <a:ea typeface="Inconsolata"/>
                <a:cs typeface="Inconsolata"/>
                <a:sym typeface="Inconsolata"/>
              </a:rPr>
              <a:t>, encoding="utf-8") as file:</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a:t>
            </a:r>
            <a:r>
              <a:rPr b="1" lang="en" sz="1400">
                <a:solidFill>
                  <a:srgbClr val="EA5B25"/>
                </a:solidFill>
                <a:highlight>
                  <a:srgbClr val="FFFF00"/>
                </a:highlight>
                <a:latin typeface="Inconsolata"/>
                <a:ea typeface="Inconsolata"/>
                <a:cs typeface="Inconsolata"/>
                <a:sym typeface="Inconsolata"/>
              </a:rPr>
              <a:t>chars_written = file.write(contents)</a:t>
            </a:r>
            <a:endParaRPr b="1" sz="1400">
              <a:solidFill>
                <a:srgbClr val="EA5B25"/>
              </a:solidFill>
              <a:highlight>
                <a:srgbClr val="FFFF00"/>
              </a:highlight>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print(f"Wrote </a:t>
            </a:r>
            <a:r>
              <a:rPr b="1" lang="en" sz="1400">
                <a:solidFill>
                  <a:srgbClr val="2C768B"/>
                </a:solidFill>
                <a:latin typeface="Inconsolata"/>
                <a:ea typeface="Inconsolata"/>
                <a:cs typeface="Inconsolata"/>
                <a:sym typeface="Inconsolata"/>
              </a:rPr>
              <a:t>{chars_written}</a:t>
            </a:r>
            <a:r>
              <a:rPr b="1" lang="en" sz="1400">
                <a:solidFill>
                  <a:srgbClr val="EA5B25"/>
                </a:solidFill>
                <a:latin typeface="Inconsolata"/>
                <a:ea typeface="Inconsolata"/>
                <a:cs typeface="Inconsolata"/>
                <a:sym typeface="Inconsolata"/>
              </a:rPr>
              <a:t> characters to '</a:t>
            </a:r>
            <a:r>
              <a:rPr b="1" lang="en" sz="1400">
                <a:solidFill>
                  <a:srgbClr val="2C768B"/>
                </a:solidFill>
                <a:latin typeface="Inconsolata"/>
                <a:ea typeface="Inconsolata"/>
                <a:cs typeface="Inconsolata"/>
                <a:sym typeface="Inconsolata"/>
              </a:rPr>
              <a:t>{path.name}</a:t>
            </a:r>
            <a:r>
              <a:rPr b="1" lang="en" sz="1400">
                <a:solidFill>
                  <a:srgbClr val="EA5B25"/>
                </a:solidFill>
                <a:latin typeface="Inconsolata"/>
                <a:ea typeface="Inconsolata"/>
                <a:cs typeface="Inconsolata"/>
                <a:sym typeface="Inconsolata"/>
              </a:rPr>
              <a:t>'.")</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None/>
            </a:pPr>
            <a:r>
              <a:t/>
            </a:r>
            <a:endParaRPr b="1" sz="1400">
              <a:solidFill>
                <a:srgbClr val="EA5B25"/>
              </a:solidFill>
              <a:latin typeface="Inconsolata"/>
              <a:ea typeface="Inconsolata"/>
              <a:cs typeface="Inconsolata"/>
              <a:sym typeface="Inconsolata"/>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The </a:t>
            </a:r>
            <a:r>
              <a:rPr b="1" lang="en" sz="1400">
                <a:solidFill>
                  <a:srgbClr val="EA5B25"/>
                </a:solidFill>
                <a:latin typeface="Consolas"/>
                <a:ea typeface="Consolas"/>
                <a:cs typeface="Consolas"/>
                <a:sym typeface="Consolas"/>
              </a:rPr>
              <a:t>writelines()</a:t>
            </a:r>
            <a:r>
              <a:rPr lang="en" sz="1400">
                <a:solidFill>
                  <a:schemeClr val="dk1"/>
                </a:solidFill>
                <a:latin typeface="Titillium Web"/>
                <a:ea typeface="Titillium Web"/>
                <a:cs typeface="Titillium Web"/>
                <a:sym typeface="Titillium Web"/>
              </a:rPr>
              <a:t> function can write all the data at once or when used in a loop, can write a “record” at a time. </a:t>
            </a:r>
            <a:endParaRPr sz="1400">
              <a:solidFill>
                <a:schemeClr val="dk1"/>
              </a:solidFill>
              <a:latin typeface="Titillium Web"/>
              <a:ea typeface="Titillium Web"/>
              <a:cs typeface="Titillium Web"/>
              <a:sym typeface="Titillium Web"/>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Unlike </a:t>
            </a:r>
            <a:r>
              <a:rPr b="1" lang="en" sz="1400">
                <a:solidFill>
                  <a:srgbClr val="EA5B25"/>
                </a:solidFill>
                <a:latin typeface="Consolas"/>
                <a:ea typeface="Consolas"/>
                <a:cs typeface="Consolas"/>
                <a:sym typeface="Consolas"/>
              </a:rPr>
              <a:t>write()</a:t>
            </a:r>
            <a:r>
              <a:rPr lang="en" sz="1400">
                <a:solidFill>
                  <a:schemeClr val="dk1"/>
                </a:solidFill>
                <a:latin typeface="Titillium Web"/>
                <a:ea typeface="Titillium Web"/>
                <a:cs typeface="Titillium Web"/>
                <a:sym typeface="Titillium Web"/>
              </a:rPr>
              <a:t>, the </a:t>
            </a:r>
            <a:r>
              <a:rPr b="1" lang="en" sz="1400">
                <a:solidFill>
                  <a:srgbClr val="EA5B25"/>
                </a:solidFill>
                <a:latin typeface="Consolas"/>
                <a:ea typeface="Consolas"/>
                <a:cs typeface="Consolas"/>
                <a:sym typeface="Consolas"/>
              </a:rPr>
              <a:t>writelines()</a:t>
            </a:r>
            <a:r>
              <a:rPr lang="en" sz="1400">
                <a:solidFill>
                  <a:schemeClr val="dk1"/>
                </a:solidFill>
                <a:latin typeface="Titillium Web"/>
                <a:ea typeface="Titillium Web"/>
                <a:cs typeface="Titillium Web"/>
                <a:sym typeface="Titillium Web"/>
              </a:rPr>
              <a:t> function does not return the number of characters written.</a:t>
            </a:r>
            <a:endParaRPr sz="1400">
              <a:solidFill>
                <a:schemeClr val="dk1"/>
              </a:solidFill>
              <a:latin typeface="Titillium Web"/>
              <a:ea typeface="Titillium Web"/>
              <a:cs typeface="Titillium Web"/>
              <a:sym typeface="Titillium Web"/>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Also, the </a:t>
            </a:r>
            <a:r>
              <a:rPr b="1" lang="en" sz="1400">
                <a:solidFill>
                  <a:srgbClr val="EA5B25"/>
                </a:solidFill>
                <a:latin typeface="Consolas"/>
                <a:ea typeface="Consolas"/>
                <a:cs typeface="Consolas"/>
                <a:sym typeface="Consolas"/>
              </a:rPr>
              <a:t>writelines()</a:t>
            </a:r>
            <a:r>
              <a:rPr lang="en" sz="1400">
                <a:solidFill>
                  <a:schemeClr val="dk1"/>
                </a:solidFill>
                <a:latin typeface="Titillium Web"/>
                <a:ea typeface="Titillium Web"/>
                <a:cs typeface="Titillium Web"/>
                <a:sym typeface="Titillium Web"/>
              </a:rPr>
              <a:t> function </a:t>
            </a:r>
            <a:r>
              <a:rPr b="1" lang="en" sz="1400">
                <a:solidFill>
                  <a:srgbClr val="FF0000"/>
                </a:solidFill>
                <a:latin typeface="Titillium Web"/>
                <a:ea typeface="Titillium Web"/>
                <a:cs typeface="Titillium Web"/>
                <a:sym typeface="Titillium Web"/>
              </a:rPr>
              <a:t>DOES NOT </a:t>
            </a:r>
            <a:r>
              <a:rPr lang="en" sz="1400">
                <a:solidFill>
                  <a:schemeClr val="dk1"/>
                </a:solidFill>
                <a:latin typeface="Titillium Web"/>
                <a:ea typeface="Titillium Web"/>
                <a:cs typeface="Titillium Web"/>
                <a:sym typeface="Titillium Web"/>
              </a:rPr>
              <a:t>include the </a:t>
            </a:r>
            <a:r>
              <a:rPr b="1" lang="en" sz="1400">
                <a:solidFill>
                  <a:srgbClr val="EA5B25"/>
                </a:solidFill>
                <a:latin typeface="Consolas"/>
                <a:ea typeface="Consolas"/>
                <a:cs typeface="Consolas"/>
                <a:sym typeface="Consolas"/>
              </a:rPr>
              <a:t>\n</a:t>
            </a:r>
            <a:r>
              <a:rPr lang="en" sz="1400">
                <a:solidFill>
                  <a:schemeClr val="dk1"/>
                </a:solidFill>
                <a:latin typeface="Titillium Web"/>
                <a:ea typeface="Titillium Web"/>
                <a:cs typeface="Titillium Web"/>
                <a:sym typeface="Titillium Web"/>
              </a:rPr>
              <a:t> character at the end of the data. If you want to write out multiple lines of data, you need to include the </a:t>
            </a:r>
            <a:r>
              <a:rPr b="1" lang="en" sz="1400">
                <a:solidFill>
                  <a:srgbClr val="EA5B25"/>
                </a:solidFill>
                <a:latin typeface="Consolas"/>
                <a:ea typeface="Consolas"/>
                <a:cs typeface="Consolas"/>
                <a:sym typeface="Consolas"/>
              </a:rPr>
              <a:t>\n</a:t>
            </a:r>
            <a:r>
              <a:rPr lang="en" sz="1400">
                <a:solidFill>
                  <a:schemeClr val="dk1"/>
                </a:solidFill>
                <a:latin typeface="Titillium Web"/>
                <a:ea typeface="Titillium Web"/>
                <a:cs typeface="Titillium Web"/>
                <a:sym typeface="Titillium Web"/>
              </a:rPr>
              <a:t> character in it. Otherwise, the </a:t>
            </a:r>
            <a:r>
              <a:rPr b="1" lang="en" sz="1400">
                <a:solidFill>
                  <a:srgbClr val="EA5B25"/>
                </a:solidFill>
                <a:latin typeface="Consolas"/>
                <a:ea typeface="Consolas"/>
                <a:cs typeface="Consolas"/>
                <a:sym typeface="Consolas"/>
              </a:rPr>
              <a:t>writelines()</a:t>
            </a:r>
            <a:r>
              <a:rPr lang="en" sz="1400">
                <a:solidFill>
                  <a:schemeClr val="dk1"/>
                </a:solidFill>
                <a:latin typeface="Titillium Web"/>
                <a:ea typeface="Titillium Web"/>
                <a:cs typeface="Titillium Web"/>
                <a:sym typeface="Titillium Web"/>
              </a:rPr>
              <a:t> function will operate just like the </a:t>
            </a:r>
            <a:r>
              <a:rPr b="1" lang="en" sz="1400">
                <a:solidFill>
                  <a:srgbClr val="EA5B25"/>
                </a:solidFill>
                <a:latin typeface="Consolas"/>
                <a:ea typeface="Consolas"/>
                <a:cs typeface="Consolas"/>
                <a:sym typeface="Consolas"/>
              </a:rPr>
              <a:t>write()</a:t>
            </a:r>
            <a:r>
              <a:rPr lang="en" sz="1400">
                <a:solidFill>
                  <a:schemeClr val="dk1"/>
                </a:solidFill>
                <a:latin typeface="Titillium Web"/>
                <a:ea typeface="Titillium Web"/>
                <a:cs typeface="Titillium Web"/>
                <a:sym typeface="Titillium Web"/>
              </a:rPr>
              <a:t> function.</a:t>
            </a:r>
            <a:endParaRPr sz="1400">
              <a:solidFill>
                <a:schemeClr val="dk1"/>
              </a:solidFill>
              <a:latin typeface="Titillium Web"/>
              <a:ea typeface="Titillium Web"/>
              <a:cs typeface="Titillium Web"/>
              <a:sym typeface="Titillium Web"/>
            </a:endParaRPr>
          </a:p>
          <a:p>
            <a:pPr indent="0" lvl="0" marL="457200" rtl="0" algn="l">
              <a:lnSpc>
                <a:spcPct val="115000"/>
              </a:lnSpc>
              <a:spcBef>
                <a:spcPts val="300"/>
              </a:spcBef>
              <a:spcAft>
                <a:spcPts val="0"/>
              </a:spcAft>
              <a:buNone/>
            </a:pPr>
            <a:r>
              <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contents = ""</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path = Path.cwd() / "SongPlaysWithoutHeaders.csv"</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with path.open(mode="r", encoding="utf-8") as file:</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contents = file.readlines()</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None/>
            </a:pPr>
            <a:r>
              <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a:t>
            </a:r>
            <a:r>
              <a:rPr b="1" lang="en" sz="1400">
                <a:solidFill>
                  <a:srgbClr val="999999"/>
                </a:solidFill>
                <a:latin typeface="Inconsolata"/>
                <a:ea typeface="Inconsolata"/>
                <a:cs typeface="Inconsolata"/>
                <a:sym typeface="Inconsolata"/>
              </a:rPr>
              <a:t># Write the contents with writelines().</a:t>
            </a:r>
            <a:endParaRPr b="1" sz="1400">
              <a:solidFill>
                <a:srgbClr val="999999"/>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output_file = Path.cwd() / "Output2.txt"</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with output_file.open(mode=</a:t>
            </a:r>
            <a:r>
              <a:rPr b="1" lang="en" sz="1400">
                <a:solidFill>
                  <a:srgbClr val="EA5B25"/>
                </a:solidFill>
                <a:highlight>
                  <a:srgbClr val="FFFF00"/>
                </a:highlight>
                <a:latin typeface="Inconsolata"/>
                <a:ea typeface="Inconsolata"/>
                <a:cs typeface="Inconsolata"/>
                <a:sym typeface="Inconsolata"/>
              </a:rPr>
              <a:t>"w"</a:t>
            </a:r>
            <a:r>
              <a:rPr b="1" lang="en" sz="1400">
                <a:solidFill>
                  <a:srgbClr val="EA5B25"/>
                </a:solidFill>
                <a:latin typeface="Inconsolata"/>
                <a:ea typeface="Inconsolata"/>
                <a:cs typeface="Inconsolata"/>
                <a:sym typeface="Inconsolata"/>
              </a:rPr>
              <a:t>, encoding="utf-8") as file:</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a:t>
            </a:r>
            <a:r>
              <a:rPr b="1" lang="en" sz="1400">
                <a:solidFill>
                  <a:srgbClr val="EA5B25"/>
                </a:solidFill>
                <a:highlight>
                  <a:srgbClr val="FFFF00"/>
                </a:highlight>
                <a:latin typeface="Inconsolata"/>
                <a:ea typeface="Inconsolata"/>
                <a:cs typeface="Inconsolata"/>
                <a:sym typeface="Inconsolata"/>
              </a:rPr>
              <a:t>file.writelines(contents)</a:t>
            </a:r>
            <a:endParaRPr b="1" sz="1400">
              <a:solidFill>
                <a:srgbClr val="EA5B25"/>
              </a:solidFill>
              <a:highlight>
                <a:srgbClr val="FFFF00"/>
              </a:highlight>
              <a:latin typeface="Inconsolata"/>
              <a:ea typeface="Inconsolata"/>
              <a:cs typeface="Inconsolata"/>
              <a:sym typeface="Inconsolata"/>
            </a:endParaRPr>
          </a:p>
          <a:p>
            <a:pPr indent="0" lvl="0" marL="0" rtl="0" algn="l">
              <a:lnSpc>
                <a:spcPct val="115000"/>
              </a:lnSpc>
              <a:spcBef>
                <a:spcPts val="300"/>
              </a:spcBef>
              <a:spcAft>
                <a:spcPts val="0"/>
              </a:spcAft>
              <a:buNone/>
            </a:pPr>
            <a:r>
              <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a:t>
            </a:r>
            <a:r>
              <a:rPr b="1" lang="en" sz="1400">
                <a:solidFill>
                  <a:srgbClr val="999999"/>
                </a:solidFill>
                <a:latin typeface="Inconsolata"/>
                <a:ea typeface="Inconsolata"/>
                <a:cs typeface="Inconsolata"/>
                <a:sym typeface="Inconsolata"/>
              </a:rPr>
              <a:t>           # ...or write a line at a time if something needs to</a:t>
            </a:r>
            <a:endParaRPr b="1" sz="1400">
              <a:solidFill>
                <a:srgbClr val="999999"/>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rgbClr val="999999"/>
                </a:solidFill>
                <a:latin typeface="Inconsolata"/>
                <a:ea typeface="Inconsolata"/>
                <a:cs typeface="Inconsolata"/>
                <a:sym typeface="Inconsolata"/>
              </a:rPr>
              <a:t>            </a:t>
            </a:r>
            <a:r>
              <a:rPr b="1" lang="en" sz="1400">
                <a:solidFill>
                  <a:srgbClr val="999999"/>
                </a:solidFill>
                <a:latin typeface="Inconsolata"/>
                <a:ea typeface="Inconsolata"/>
                <a:cs typeface="Inconsolata"/>
                <a:sym typeface="Inconsolata"/>
              </a:rPr>
              <a:t># change in the record before it is saved. We do this</a:t>
            </a:r>
            <a:endParaRPr b="1" sz="1400">
              <a:solidFill>
                <a:srgbClr val="999999"/>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rgbClr val="999999"/>
                </a:solidFill>
                <a:latin typeface="Inconsolata"/>
                <a:ea typeface="Inconsolata"/>
                <a:cs typeface="Inconsolata"/>
                <a:sym typeface="Inconsolata"/>
              </a:rPr>
              <a:t>            </a:t>
            </a:r>
            <a:r>
              <a:rPr b="1" lang="en" sz="1400">
                <a:solidFill>
                  <a:srgbClr val="999999"/>
                </a:solidFill>
                <a:latin typeface="Inconsolata"/>
                <a:ea typeface="Inconsolata"/>
                <a:cs typeface="Inconsolata"/>
                <a:sym typeface="Inconsolata"/>
              </a:rPr>
              <a:t># by using a for loop. In this case we include a line</a:t>
            </a:r>
            <a:endParaRPr b="1" sz="1400">
              <a:solidFill>
                <a:srgbClr val="999999"/>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rgbClr val="999999"/>
                </a:solidFill>
                <a:latin typeface="Inconsolata"/>
                <a:ea typeface="Inconsolata"/>
                <a:cs typeface="Inconsolata"/>
                <a:sym typeface="Inconsolata"/>
              </a:rPr>
              <a:t>            # number in front of the data.</a:t>
            </a:r>
            <a:endParaRPr b="1" sz="1400">
              <a:solidFill>
                <a:srgbClr val="999999"/>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rgbClr val="3C78D8"/>
                </a:solidFill>
                <a:latin typeface="Inconsolata"/>
                <a:ea typeface="Inconsolata"/>
                <a:cs typeface="Inconsolata"/>
                <a:sym typeface="Inconsolata"/>
              </a:rPr>
              <a:t>            #line_number = 1</a:t>
            </a:r>
            <a:endParaRPr b="1" sz="1400">
              <a:solidFill>
                <a:srgbClr val="3C78D8"/>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rgbClr val="3C78D8"/>
                </a:solidFill>
                <a:latin typeface="Inconsolata"/>
                <a:ea typeface="Inconsolata"/>
                <a:cs typeface="Inconsolata"/>
                <a:sym typeface="Inconsolata"/>
              </a:rPr>
              <a:t>            #</a:t>
            </a:r>
            <a:r>
              <a:rPr b="1" lang="en" sz="1400">
                <a:solidFill>
                  <a:srgbClr val="3C78D8"/>
                </a:solidFill>
                <a:latin typeface="Inconsolata"/>
                <a:ea typeface="Inconsolata"/>
                <a:cs typeface="Inconsolata"/>
                <a:sym typeface="Inconsolata"/>
              </a:rPr>
              <a:t>for line in contents:</a:t>
            </a:r>
            <a:endParaRPr b="1" sz="1400">
              <a:solidFill>
                <a:srgbClr val="3C78D8"/>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rgbClr val="3C78D8"/>
                </a:solidFill>
                <a:latin typeface="Inconsolata"/>
                <a:ea typeface="Inconsolata"/>
                <a:cs typeface="Inconsolata"/>
                <a:sym typeface="Inconsolata"/>
              </a:rPr>
              <a:t>                #</a:t>
            </a:r>
            <a:r>
              <a:rPr b="1" lang="en" sz="1400">
                <a:solidFill>
                  <a:srgbClr val="3C78D8"/>
                </a:solidFill>
                <a:latin typeface="Inconsolata"/>
                <a:ea typeface="Inconsolata"/>
                <a:cs typeface="Inconsolata"/>
                <a:sym typeface="Inconsolata"/>
              </a:rPr>
              <a:t>output_line = str(line_number) + ": " + line</a:t>
            </a:r>
            <a:endParaRPr b="1" sz="1400">
              <a:solidFill>
                <a:srgbClr val="3C78D8"/>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rgbClr val="3C78D8"/>
                </a:solidFill>
                <a:latin typeface="Inconsolata"/>
                <a:ea typeface="Inconsolata"/>
                <a:cs typeface="Inconsolata"/>
                <a:sym typeface="Inconsolata"/>
              </a:rPr>
              <a:t>                #</a:t>
            </a:r>
            <a:r>
              <a:rPr b="1" lang="en" sz="1400">
                <a:solidFill>
                  <a:srgbClr val="3C78D8"/>
                </a:solidFill>
                <a:highlight>
                  <a:srgbClr val="FFFF00"/>
                </a:highlight>
                <a:latin typeface="Inconsolata"/>
                <a:ea typeface="Inconsolata"/>
                <a:cs typeface="Inconsolata"/>
                <a:sym typeface="Inconsolata"/>
              </a:rPr>
              <a:t>file</a:t>
            </a:r>
            <a:r>
              <a:rPr b="1" lang="en" sz="1400">
                <a:solidFill>
                  <a:srgbClr val="3C78D8"/>
                </a:solidFill>
                <a:highlight>
                  <a:srgbClr val="FFFF00"/>
                </a:highlight>
                <a:latin typeface="Inconsolata"/>
                <a:ea typeface="Inconsolata"/>
                <a:cs typeface="Inconsolata"/>
                <a:sym typeface="Inconsolata"/>
              </a:rPr>
              <a:t>.writelines(output_line)</a:t>
            </a:r>
            <a:endParaRPr b="1" sz="1400">
              <a:solidFill>
                <a:srgbClr val="3C78D8"/>
              </a:solidFill>
              <a:highlight>
                <a:srgbClr val="FFFF00"/>
              </a:highlight>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rgbClr val="3C78D8"/>
                </a:solidFill>
                <a:latin typeface="Inconsolata"/>
                <a:ea typeface="Inconsolata"/>
                <a:cs typeface="Inconsolata"/>
                <a:sym typeface="Inconsolata"/>
              </a:rPr>
              <a:t>                #</a:t>
            </a:r>
            <a:r>
              <a:rPr b="1" lang="en" sz="1400">
                <a:solidFill>
                  <a:srgbClr val="3C78D8"/>
                </a:solidFill>
                <a:latin typeface="Inconsolata"/>
                <a:ea typeface="Inconsolata"/>
                <a:cs typeface="Inconsolata"/>
                <a:sym typeface="Inconsolata"/>
              </a:rPr>
              <a:t>line_number += 1</a:t>
            </a:r>
            <a:endParaRPr b="1" sz="1400">
              <a:solidFill>
                <a:srgbClr val="3C78D8"/>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t/>
            </a:r>
            <a:endParaRPr sz="1400"/>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When writing “records” out to a file, each </a:t>
            </a:r>
            <a:r>
              <a:rPr lang="en" sz="1400">
                <a:solidFill>
                  <a:schemeClr val="dk1"/>
                </a:solidFill>
                <a:latin typeface="Titillium Web"/>
                <a:ea typeface="Titillium Web"/>
                <a:cs typeface="Titillium Web"/>
                <a:sym typeface="Titillium Web"/>
              </a:rPr>
              <a:t>record</a:t>
            </a:r>
            <a:r>
              <a:rPr lang="en" sz="1400">
                <a:solidFill>
                  <a:schemeClr val="dk1"/>
                </a:solidFill>
                <a:latin typeface="Titillium Web"/>
                <a:ea typeface="Titillium Web"/>
                <a:cs typeface="Titillium Web"/>
                <a:sym typeface="Titillium Web"/>
              </a:rPr>
              <a:t> may need to be processed </a:t>
            </a:r>
            <a:r>
              <a:rPr lang="en" sz="1400">
                <a:solidFill>
                  <a:schemeClr val="dk1"/>
                </a:solidFill>
                <a:latin typeface="Titillium Web"/>
                <a:ea typeface="Titillium Web"/>
                <a:cs typeface="Titillium Web"/>
                <a:sym typeface="Titillium Web"/>
              </a:rPr>
              <a:t>before</a:t>
            </a:r>
            <a:r>
              <a:rPr lang="en" sz="1400">
                <a:solidFill>
                  <a:schemeClr val="dk1"/>
                </a:solidFill>
                <a:latin typeface="Titillium Web"/>
                <a:ea typeface="Titillium Web"/>
                <a:cs typeface="Titillium Web"/>
                <a:sym typeface="Titillium Web"/>
              </a:rPr>
              <a:t> it is written. For example, you may want to include the current date and time in the record as it is being </a:t>
            </a:r>
            <a:r>
              <a:rPr lang="en" sz="1400">
                <a:solidFill>
                  <a:schemeClr val="dk1"/>
                </a:solidFill>
                <a:latin typeface="Titillium Web"/>
                <a:ea typeface="Titillium Web"/>
                <a:cs typeface="Titillium Web"/>
                <a:sym typeface="Titillium Web"/>
              </a:rPr>
              <a:t>written out. Using the </a:t>
            </a:r>
            <a:r>
              <a:rPr b="1" lang="en" sz="1400">
                <a:solidFill>
                  <a:srgbClr val="EA5B25"/>
                </a:solidFill>
                <a:latin typeface="Consolas"/>
                <a:ea typeface="Consolas"/>
                <a:cs typeface="Consolas"/>
                <a:sym typeface="Consolas"/>
              </a:rPr>
              <a:t>writelines()</a:t>
            </a:r>
            <a:r>
              <a:rPr lang="en" sz="1400">
                <a:solidFill>
                  <a:schemeClr val="dk1"/>
                </a:solidFill>
                <a:latin typeface="Titillium Web"/>
                <a:ea typeface="Titillium Web"/>
                <a:cs typeface="Titillium Web"/>
                <a:sym typeface="Titillium Web"/>
              </a:rPr>
              <a:t> function within a </a:t>
            </a:r>
            <a:r>
              <a:rPr b="1" lang="en" sz="1400">
                <a:solidFill>
                  <a:srgbClr val="EA5B25"/>
                </a:solidFill>
                <a:latin typeface="Consolas"/>
                <a:ea typeface="Consolas"/>
                <a:cs typeface="Consolas"/>
                <a:sym typeface="Consolas"/>
              </a:rPr>
              <a:t>for</a:t>
            </a:r>
            <a:r>
              <a:rPr lang="en" sz="1400">
                <a:solidFill>
                  <a:schemeClr val="dk1"/>
                </a:solidFill>
                <a:latin typeface="Titillium Web"/>
                <a:ea typeface="Titillium Web"/>
                <a:cs typeface="Titillium Web"/>
                <a:sym typeface="Titillium Web"/>
              </a:rPr>
              <a:t> loop can accomplish this.</a:t>
            </a:r>
            <a:endParaRPr sz="1400">
              <a:solidFill>
                <a:schemeClr val="dk1"/>
              </a:solidFill>
              <a:latin typeface="Titillium Web"/>
              <a:ea typeface="Titillium Web"/>
              <a:cs typeface="Titillium Web"/>
              <a:sym typeface="Titillium Web"/>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It’s important to note that </a:t>
            </a:r>
            <a:r>
              <a:rPr b="1" lang="en" sz="1400">
                <a:solidFill>
                  <a:srgbClr val="EA5B25"/>
                </a:solidFill>
                <a:latin typeface="Consolas"/>
                <a:ea typeface="Consolas"/>
                <a:cs typeface="Consolas"/>
                <a:sym typeface="Consolas"/>
              </a:rPr>
              <a:t>writelines()</a:t>
            </a:r>
            <a:r>
              <a:rPr lang="en" sz="1400">
                <a:solidFill>
                  <a:schemeClr val="dk1"/>
                </a:solidFill>
                <a:latin typeface="Titillium Web"/>
                <a:ea typeface="Titillium Web"/>
                <a:cs typeface="Titillium Web"/>
                <a:sym typeface="Titillium Web"/>
              </a:rPr>
              <a:t> does not include a newline character when writing data to a file.</a:t>
            </a:r>
            <a:endParaRPr sz="1400">
              <a:solidFill>
                <a:schemeClr val="dk1"/>
              </a:solidFill>
              <a:latin typeface="Titillium Web"/>
              <a:ea typeface="Titillium Web"/>
              <a:cs typeface="Titillium Web"/>
              <a:sym typeface="Titillium Web"/>
            </a:endParaRPr>
          </a:p>
          <a:p>
            <a:pPr indent="-317500" lvl="1" marL="9144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The reason we are seeing the records on separate lines is because the newline characters were read in from the input file and saved in the </a:t>
            </a:r>
            <a:r>
              <a:rPr b="1" lang="en" sz="1400">
                <a:solidFill>
                  <a:srgbClr val="EA5B25"/>
                </a:solidFill>
                <a:latin typeface="Consolas"/>
                <a:ea typeface="Consolas"/>
                <a:cs typeface="Consolas"/>
                <a:sym typeface="Consolas"/>
              </a:rPr>
              <a:t>contents</a:t>
            </a:r>
            <a:r>
              <a:rPr lang="en" sz="1400">
                <a:solidFill>
                  <a:schemeClr val="dk1"/>
                </a:solidFill>
                <a:latin typeface="Titillium Web"/>
                <a:ea typeface="Titillium Web"/>
                <a:cs typeface="Titillium Web"/>
                <a:sym typeface="Titillium Web"/>
              </a:rPr>
              <a:t> variable. You can see this in the debugger.</a:t>
            </a:r>
            <a:endParaRPr sz="1400">
              <a:solidFill>
                <a:schemeClr val="dk1"/>
              </a:solidFill>
              <a:latin typeface="Titillium Web"/>
              <a:ea typeface="Titillium Web"/>
              <a:cs typeface="Titillium Web"/>
              <a:sym typeface="Titillium Web"/>
            </a:endParaRPr>
          </a:p>
          <a:p>
            <a:pPr indent="-317500" lvl="1" marL="9144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Examining the type of the </a:t>
            </a:r>
            <a:r>
              <a:rPr b="1" lang="en" sz="1400">
                <a:solidFill>
                  <a:srgbClr val="EA5B25"/>
                </a:solidFill>
                <a:latin typeface="Consolas"/>
                <a:ea typeface="Consolas"/>
                <a:cs typeface="Consolas"/>
                <a:sym typeface="Consolas"/>
              </a:rPr>
              <a:t>contents</a:t>
            </a:r>
            <a:r>
              <a:rPr lang="en" sz="1400">
                <a:solidFill>
                  <a:schemeClr val="dk1"/>
                </a:solidFill>
                <a:latin typeface="Titillium Web"/>
                <a:ea typeface="Titillium Web"/>
                <a:cs typeface="Titillium Web"/>
                <a:sym typeface="Titillium Web"/>
              </a:rPr>
              <a:t> variable shows that it is a list of strings </a:t>
            </a:r>
            <a:r>
              <a:rPr b="1" lang="en" sz="1400">
                <a:solidFill>
                  <a:srgbClr val="EA5B25"/>
                </a:solidFill>
                <a:latin typeface="Consolas"/>
                <a:ea typeface="Consolas"/>
                <a:cs typeface="Consolas"/>
                <a:sym typeface="Consolas"/>
              </a:rPr>
              <a:t>&lt;class 'list'&gt;</a:t>
            </a:r>
            <a:r>
              <a:rPr lang="en" sz="1400">
                <a:solidFill>
                  <a:schemeClr val="dk1"/>
                </a:solidFill>
                <a:latin typeface="Titillium Web"/>
                <a:ea typeface="Titillium Web"/>
                <a:cs typeface="Titillium Web"/>
                <a:sym typeface="Titillium Web"/>
              </a:rPr>
              <a:t> and the last character in each string is </a:t>
            </a:r>
            <a:r>
              <a:rPr b="1" lang="en" sz="1400">
                <a:solidFill>
                  <a:srgbClr val="EA5B25"/>
                </a:solidFill>
                <a:latin typeface="Consolas"/>
                <a:ea typeface="Consolas"/>
                <a:cs typeface="Consolas"/>
                <a:sym typeface="Consolas"/>
              </a:rPr>
              <a:t>\n</a:t>
            </a:r>
            <a:r>
              <a:rPr lang="en" sz="1400">
                <a:solidFill>
                  <a:schemeClr val="dk1"/>
                </a:solidFill>
                <a:latin typeface="Titillium Web"/>
                <a:ea typeface="Titillium Web"/>
                <a:cs typeface="Titillium Web"/>
                <a:sym typeface="Titillium Web"/>
              </a:rPr>
              <a:t>.</a:t>
            </a:r>
            <a:endParaRPr sz="1400">
              <a:solidFill>
                <a:schemeClr val="dk1"/>
              </a:solidFill>
              <a:latin typeface="Titillium Web"/>
              <a:ea typeface="Titillium Web"/>
              <a:cs typeface="Titillium Web"/>
              <a:sym typeface="Titillium Web"/>
            </a:endParaRPr>
          </a:p>
          <a:p>
            <a:pPr indent="-317500" lvl="1" marL="9144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If the newline characters </a:t>
            </a:r>
            <a:r>
              <a:rPr lang="en" sz="1400" u="sng">
                <a:solidFill>
                  <a:schemeClr val="dk1"/>
                </a:solidFill>
                <a:latin typeface="Titillium Web"/>
                <a:ea typeface="Titillium Web"/>
                <a:cs typeface="Titillium Web"/>
                <a:sym typeface="Titillium Web"/>
              </a:rPr>
              <a:t>were not</a:t>
            </a:r>
            <a:r>
              <a:rPr lang="en" sz="1400">
                <a:solidFill>
                  <a:schemeClr val="dk1"/>
                </a:solidFill>
                <a:latin typeface="Titillium Web"/>
                <a:ea typeface="Titillium Web"/>
                <a:cs typeface="Titillium Web"/>
                <a:sym typeface="Titillium Web"/>
              </a:rPr>
              <a:t> present in </a:t>
            </a:r>
            <a:r>
              <a:rPr b="1" lang="en" sz="1400">
                <a:solidFill>
                  <a:srgbClr val="EA5B25"/>
                </a:solidFill>
                <a:latin typeface="Consolas"/>
                <a:ea typeface="Consolas"/>
                <a:cs typeface="Consolas"/>
                <a:sym typeface="Consolas"/>
              </a:rPr>
              <a:t>Story.txt</a:t>
            </a:r>
            <a:r>
              <a:rPr lang="en" sz="1400">
                <a:solidFill>
                  <a:schemeClr val="dk1"/>
                </a:solidFill>
                <a:latin typeface="Titillium Web"/>
                <a:ea typeface="Titillium Web"/>
                <a:cs typeface="Titillium Web"/>
                <a:sym typeface="Titillium Web"/>
              </a:rPr>
              <a:t>, </a:t>
            </a:r>
            <a:r>
              <a:rPr b="1" lang="en" sz="1400">
                <a:solidFill>
                  <a:srgbClr val="EA5B25"/>
                </a:solidFill>
                <a:latin typeface="Consolas"/>
                <a:ea typeface="Consolas"/>
                <a:cs typeface="Consolas"/>
                <a:sym typeface="Consolas"/>
              </a:rPr>
              <a:t>contents</a:t>
            </a:r>
            <a:r>
              <a:rPr lang="en" sz="1400">
                <a:solidFill>
                  <a:schemeClr val="dk1"/>
                </a:solidFill>
                <a:latin typeface="Titillium Web"/>
                <a:ea typeface="Titillium Web"/>
                <a:cs typeface="Titillium Web"/>
                <a:sym typeface="Titillium Web"/>
              </a:rPr>
              <a:t> would be a single string and </a:t>
            </a:r>
            <a:r>
              <a:rPr b="1" lang="en" sz="1400">
                <a:solidFill>
                  <a:srgbClr val="EA5B25"/>
                </a:solidFill>
                <a:latin typeface="Consolas"/>
                <a:ea typeface="Consolas"/>
                <a:cs typeface="Consolas"/>
                <a:sym typeface="Consolas"/>
              </a:rPr>
              <a:t>writelines()</a:t>
            </a:r>
            <a:r>
              <a:rPr lang="en" sz="1400">
                <a:solidFill>
                  <a:schemeClr val="dk1"/>
                </a:solidFill>
                <a:latin typeface="Titillium Web"/>
                <a:ea typeface="Titillium Web"/>
                <a:cs typeface="Titillium Web"/>
                <a:sym typeface="Titillium Web"/>
              </a:rPr>
              <a:t> would have written out a single line of text to the file.</a:t>
            </a:r>
            <a:endParaRPr sz="1400">
              <a:solidFill>
                <a:schemeClr val="dk1"/>
              </a:solidFill>
              <a:latin typeface="Titillium Web"/>
              <a:ea typeface="Titillium Web"/>
              <a:cs typeface="Titillium Web"/>
              <a:sym typeface="Titillium Web"/>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Typically you use </a:t>
            </a:r>
            <a:r>
              <a:rPr b="1" lang="en" sz="1400">
                <a:solidFill>
                  <a:srgbClr val="EA5B25"/>
                </a:solidFill>
                <a:latin typeface="Consolas"/>
                <a:ea typeface="Consolas"/>
                <a:cs typeface="Consolas"/>
                <a:sym typeface="Consolas"/>
              </a:rPr>
              <a:t>writelines()</a:t>
            </a:r>
            <a:r>
              <a:rPr lang="en" sz="1400">
                <a:solidFill>
                  <a:schemeClr val="dk1"/>
                </a:solidFill>
                <a:latin typeface="Titillium Web"/>
                <a:ea typeface="Titillium Web"/>
                <a:cs typeface="Titillium Web"/>
                <a:sym typeface="Titillium Web"/>
              </a:rPr>
              <a:t> with a list of strings, where each string is a ‘record’.</a:t>
            </a:r>
            <a:endParaRPr sz="1400">
              <a:solidFill>
                <a:schemeClr val="dk1"/>
              </a:solidFill>
              <a:latin typeface="Titillium Web"/>
              <a:ea typeface="Titillium Web"/>
              <a:cs typeface="Titillium Web"/>
              <a:sym typeface="Titillium Web"/>
            </a:endParaRPr>
          </a:p>
          <a:p>
            <a:pPr indent="0" lvl="0" marL="0" rtl="0" algn="l">
              <a:lnSpc>
                <a:spcPct val="115000"/>
              </a:lnSpc>
              <a:spcBef>
                <a:spcPts val="300"/>
              </a:spcBef>
              <a:spcAft>
                <a:spcPts val="300"/>
              </a:spcAft>
              <a:buSzPts val="1100"/>
              <a:buNone/>
            </a:pPr>
            <a:r>
              <a:t/>
            </a:r>
            <a:endParaRPr sz="14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0069f08b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30069f08b1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33bb045548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g33bb0455480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We can append data to an existing file by setting the mode to </a:t>
            </a:r>
            <a:r>
              <a:rPr b="1" lang="en" sz="1400">
                <a:solidFill>
                  <a:srgbClr val="EA5B25"/>
                </a:solidFill>
                <a:latin typeface="Inconsolata"/>
                <a:ea typeface="Inconsolata"/>
                <a:cs typeface="Inconsolata"/>
                <a:sym typeface="Inconsolata"/>
              </a:rPr>
              <a:t>"a"</a:t>
            </a:r>
            <a:r>
              <a:rPr lang="en" sz="1400">
                <a:solidFill>
                  <a:schemeClr val="dk1"/>
                </a:solidFill>
                <a:latin typeface="Titillium Web"/>
                <a:ea typeface="Titillium Web"/>
                <a:cs typeface="Titillium Web"/>
                <a:sym typeface="Titillium Web"/>
              </a:rPr>
              <a:t> instead of </a:t>
            </a:r>
            <a:r>
              <a:rPr b="1" lang="en" sz="1400">
                <a:solidFill>
                  <a:srgbClr val="EA5B25"/>
                </a:solidFill>
                <a:latin typeface="Inconsolata"/>
                <a:ea typeface="Inconsolata"/>
                <a:cs typeface="Inconsolata"/>
                <a:sym typeface="Inconsolata"/>
              </a:rPr>
              <a:t>"w"</a:t>
            </a:r>
            <a:r>
              <a:rPr lang="en" sz="1400">
                <a:solidFill>
                  <a:schemeClr val="dk1"/>
                </a:solidFill>
                <a:latin typeface="Titillium Web"/>
                <a:ea typeface="Titillium Web"/>
                <a:cs typeface="Titillium Web"/>
                <a:sym typeface="Titillium Web"/>
              </a:rPr>
              <a:t>.</a:t>
            </a:r>
            <a:endParaRPr sz="1400">
              <a:solidFill>
                <a:schemeClr val="dk1"/>
              </a:solidFill>
              <a:latin typeface="Titillium Web"/>
              <a:ea typeface="Titillium Web"/>
              <a:cs typeface="Titillium Web"/>
              <a:sym typeface="Titillium Web"/>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Mode </a:t>
            </a:r>
            <a:r>
              <a:rPr b="1" lang="en" sz="1400">
                <a:solidFill>
                  <a:srgbClr val="EA5B25"/>
                </a:solidFill>
                <a:latin typeface="Inconsolata"/>
                <a:ea typeface="Inconsolata"/>
                <a:cs typeface="Inconsolata"/>
                <a:sym typeface="Inconsolata"/>
              </a:rPr>
              <a:t>"w"</a:t>
            </a:r>
            <a:r>
              <a:rPr lang="en" sz="1400">
                <a:solidFill>
                  <a:schemeClr val="dk1"/>
                </a:solidFill>
                <a:latin typeface="Titillium Web"/>
                <a:ea typeface="Titillium Web"/>
                <a:cs typeface="Titillium Web"/>
                <a:sym typeface="Titillium Web"/>
              </a:rPr>
              <a:t> overwrites an existing file while mode </a:t>
            </a:r>
            <a:r>
              <a:rPr b="1" lang="en" sz="1400">
                <a:solidFill>
                  <a:srgbClr val="EA5B25"/>
                </a:solidFill>
                <a:latin typeface="Inconsolata"/>
                <a:ea typeface="Inconsolata"/>
                <a:cs typeface="Inconsolata"/>
                <a:sym typeface="Inconsolata"/>
              </a:rPr>
              <a:t>"a"</a:t>
            </a:r>
            <a:r>
              <a:rPr lang="en" sz="1400">
                <a:solidFill>
                  <a:schemeClr val="dk1"/>
                </a:solidFill>
                <a:latin typeface="Titillium Web"/>
                <a:ea typeface="Titillium Web"/>
                <a:cs typeface="Titillium Web"/>
                <a:sym typeface="Titillium Web"/>
              </a:rPr>
              <a:t> appends to an existing file.</a:t>
            </a:r>
            <a:endParaRPr sz="1400">
              <a:solidFill>
                <a:schemeClr val="dk1"/>
              </a:solidFill>
              <a:latin typeface="Titillium Web"/>
              <a:ea typeface="Titillium Web"/>
              <a:cs typeface="Titillium Web"/>
              <a:sym typeface="Titillium Web"/>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If opening a file with mode </a:t>
            </a:r>
            <a:r>
              <a:rPr b="1" lang="en" sz="1400">
                <a:solidFill>
                  <a:srgbClr val="EA5B25"/>
                </a:solidFill>
                <a:latin typeface="Inconsolata"/>
                <a:ea typeface="Inconsolata"/>
                <a:cs typeface="Inconsolata"/>
                <a:sym typeface="Inconsolata"/>
              </a:rPr>
              <a:t>"a"</a:t>
            </a:r>
            <a:r>
              <a:rPr lang="en" sz="1400">
                <a:solidFill>
                  <a:schemeClr val="dk1"/>
                </a:solidFill>
                <a:latin typeface="Titillium Web"/>
                <a:ea typeface="Titillium Web"/>
                <a:cs typeface="Titillium Web"/>
                <a:sym typeface="Titillium Web"/>
              </a:rPr>
              <a:t> and the file doesn’t exist, the file will be created as if opening it with mode </a:t>
            </a:r>
            <a:r>
              <a:rPr b="1" lang="en" sz="1400">
                <a:solidFill>
                  <a:srgbClr val="EA5B25"/>
                </a:solidFill>
                <a:latin typeface="Inconsolata"/>
                <a:ea typeface="Inconsolata"/>
                <a:cs typeface="Inconsolata"/>
                <a:sym typeface="Inconsolata"/>
              </a:rPr>
              <a:t>"w"</a:t>
            </a:r>
            <a:r>
              <a:rPr lang="en" sz="1400">
                <a:solidFill>
                  <a:schemeClr val="dk1"/>
                </a:solidFill>
                <a:latin typeface="Titillium Web"/>
                <a:ea typeface="Titillium Web"/>
                <a:cs typeface="Titillium Web"/>
                <a:sym typeface="Titillium Web"/>
              </a:rPr>
              <a:t>.</a:t>
            </a:r>
            <a:endParaRPr sz="1400">
              <a:solidFill>
                <a:schemeClr val="dk1"/>
              </a:solidFill>
              <a:latin typeface="Titillium Web"/>
              <a:ea typeface="Titillium Web"/>
              <a:cs typeface="Titillium Web"/>
              <a:sym typeface="Titillium Web"/>
            </a:endParaRPr>
          </a:p>
          <a:p>
            <a:pPr indent="0" lvl="0" marL="0" rtl="0" algn="l">
              <a:lnSpc>
                <a:spcPct val="115000"/>
              </a:lnSpc>
              <a:spcBef>
                <a:spcPts val="300"/>
              </a:spcBef>
              <a:spcAft>
                <a:spcPts val="0"/>
              </a:spcAft>
              <a:buNone/>
            </a:pPr>
            <a:r>
              <a:t/>
            </a:r>
            <a:endParaRPr sz="1400">
              <a:solidFill>
                <a:schemeClr val="dk1"/>
              </a:solidFill>
              <a:latin typeface="Titillium Web"/>
              <a:ea typeface="Titillium Web"/>
              <a:cs typeface="Titillium Web"/>
              <a:sym typeface="Titillium Web"/>
            </a:endParaRPr>
          </a:p>
          <a:p>
            <a:pPr indent="0" lvl="0" marL="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verse = "Somewhere over the rainbow\n" \</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"Way up high\n" \</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"There's a land that I heard of\n" \</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"Once in a lullaby\n\n"</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None/>
            </a:pPr>
            <a:r>
              <a:t/>
            </a:r>
            <a:endParaRPr b="1" sz="1400">
              <a:solidFill>
                <a:srgbClr val="999999"/>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rgbClr val="999999"/>
                </a:solidFill>
                <a:latin typeface="Inconsolata"/>
                <a:ea typeface="Inconsolata"/>
                <a:cs typeface="Inconsolata"/>
                <a:sym typeface="Inconsolata"/>
              </a:rPr>
              <a:t>    # If the file doesn</a:t>
            </a:r>
            <a:r>
              <a:rPr b="1" lang="en" sz="1400">
                <a:solidFill>
                  <a:srgbClr val="999999"/>
                </a:solidFill>
                <a:latin typeface="Inconsolata"/>
                <a:ea typeface="Inconsolata"/>
                <a:cs typeface="Inconsolata"/>
                <a:sym typeface="Inconsolata"/>
              </a:rPr>
              <a:t>'t exist, path.open() will create </a:t>
            </a:r>
            <a:endParaRPr b="1" sz="1400">
              <a:solidFill>
                <a:srgbClr val="999999"/>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rgbClr val="999999"/>
                </a:solidFill>
                <a:latin typeface="Inconsolata"/>
                <a:ea typeface="Inconsolata"/>
                <a:cs typeface="Inconsolata"/>
                <a:sym typeface="Inconsolata"/>
              </a:rPr>
              <a:t>    # a new file even though we specify "a" as the mode.</a:t>
            </a:r>
            <a:endParaRPr b="1" sz="1400">
              <a:solidFill>
                <a:srgbClr val="999999"/>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path = Path.cwd() / "SomewhereOverTheRainbow.txt"</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if path.exists():</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print(f"Adding a verse to our song.")</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else:</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print(f"Writing a new song.")</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None/>
            </a:pPr>
            <a:r>
              <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a:t>
            </a:r>
            <a:r>
              <a:rPr b="1" lang="en" sz="1400">
                <a:solidFill>
                  <a:srgbClr val="EA5B25"/>
                </a:solidFill>
                <a:highlight>
                  <a:srgbClr val="FFFF00"/>
                </a:highlight>
                <a:latin typeface="Inconsolata"/>
                <a:ea typeface="Inconsolata"/>
                <a:cs typeface="Inconsolata"/>
                <a:sym typeface="Inconsolata"/>
              </a:rPr>
              <a:t>with path.open(mode="a", encoding="utf-8") as file:</a:t>
            </a:r>
            <a:endParaRPr b="1" sz="1400">
              <a:solidFill>
                <a:srgbClr val="EA5B25"/>
              </a:solidFill>
              <a:highlight>
                <a:srgbClr val="FFFF00"/>
              </a:highlight>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file.write(verse)</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None/>
            </a:pPr>
            <a:r>
              <a:t/>
            </a:r>
            <a:endParaRPr b="1" sz="1400">
              <a:solidFill>
                <a:srgbClr val="EA5B25"/>
              </a:solidFill>
              <a:latin typeface="Inconsolata"/>
              <a:ea typeface="Inconsolata"/>
              <a:cs typeface="Inconsolata"/>
              <a:sym typeface="Inconsolata"/>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Then change the </a:t>
            </a:r>
            <a:r>
              <a:rPr b="1" lang="en" sz="1400">
                <a:solidFill>
                  <a:srgbClr val="EA5B25"/>
                </a:solidFill>
                <a:latin typeface="Inconsolata"/>
                <a:ea typeface="Inconsolata"/>
                <a:cs typeface="Inconsolata"/>
                <a:sym typeface="Inconsolata"/>
              </a:rPr>
              <a:t>verse</a:t>
            </a:r>
            <a:r>
              <a:rPr lang="en" sz="1400">
                <a:solidFill>
                  <a:schemeClr val="dk1"/>
                </a:solidFill>
                <a:latin typeface="Titillium Web"/>
                <a:ea typeface="Titillium Web"/>
                <a:cs typeface="Titillium Web"/>
                <a:sym typeface="Titillium Web"/>
              </a:rPr>
              <a:t> variable to the following and rerun the program.</a:t>
            </a:r>
            <a:endParaRPr sz="1400">
              <a:solidFill>
                <a:schemeClr val="dk1"/>
              </a:solidFill>
              <a:latin typeface="Titillium Web"/>
              <a:ea typeface="Titillium Web"/>
              <a:cs typeface="Titillium Web"/>
              <a:sym typeface="Titillium Web"/>
            </a:endParaRPr>
          </a:p>
          <a:p>
            <a:pPr indent="0" lvl="0" marL="0" rtl="0" algn="l">
              <a:lnSpc>
                <a:spcPct val="115000"/>
              </a:lnSpc>
              <a:spcBef>
                <a:spcPts val="300"/>
              </a:spcBef>
              <a:spcAft>
                <a:spcPts val="0"/>
              </a:spcAft>
              <a:buNone/>
            </a:pPr>
            <a:r>
              <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verse = "Someday I'll wish upon a star\n" \</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"And wake up where the clouds are far behind me\n" \</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"Where troubles melt like lemon drops\n" \</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"Away above the chimney tops\n" \</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"That's where you'll find me\n\n" \</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"Somewhere over the rainbow\n" \</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"Bluebirds fly\n" \</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"Birds fly over the rainbow\n" \</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"Why, then, oh, why can't I?\n\n" \</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"If happy little bluebirds fly\n" \</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"Beyond the rainbow\n" \</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"Why, oh, why can't I?"</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t/>
            </a:r>
            <a:endParaRPr sz="1400"/>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And just like with </a:t>
            </a:r>
            <a:r>
              <a:rPr b="1" lang="en" sz="1400">
                <a:solidFill>
                  <a:srgbClr val="EA5B25"/>
                </a:solidFill>
                <a:latin typeface="Inconsolata"/>
                <a:ea typeface="Inconsolata"/>
                <a:cs typeface="Inconsolata"/>
                <a:sym typeface="Inconsolata"/>
              </a:rPr>
              <a:t>"w"</a:t>
            </a:r>
            <a:r>
              <a:rPr lang="en" sz="1400">
                <a:solidFill>
                  <a:schemeClr val="dk1"/>
                </a:solidFill>
                <a:latin typeface="Titillium Web"/>
                <a:ea typeface="Titillium Web"/>
                <a:cs typeface="Titillium Web"/>
                <a:sym typeface="Titillium Web"/>
              </a:rPr>
              <a:t> mode, we can append data either all at once or a line at a time. We use the same functions and approaches with </a:t>
            </a:r>
            <a:r>
              <a:rPr b="1" lang="en" sz="1400">
                <a:solidFill>
                  <a:srgbClr val="EA5B25"/>
                </a:solidFill>
                <a:latin typeface="Inconsolata"/>
                <a:ea typeface="Inconsolata"/>
                <a:cs typeface="Inconsolata"/>
                <a:sym typeface="Inconsolata"/>
              </a:rPr>
              <a:t>"a"</a:t>
            </a:r>
            <a:r>
              <a:rPr lang="en" sz="1400">
                <a:solidFill>
                  <a:schemeClr val="dk1"/>
                </a:solidFill>
                <a:latin typeface="Titillium Web"/>
                <a:ea typeface="Titillium Web"/>
                <a:cs typeface="Titillium Web"/>
                <a:sym typeface="Titillium Web"/>
              </a:rPr>
              <a:t> as we do with </a:t>
            </a:r>
            <a:r>
              <a:rPr b="1" lang="en" sz="1400">
                <a:solidFill>
                  <a:srgbClr val="EA5B25"/>
                </a:solidFill>
                <a:latin typeface="Inconsolata"/>
                <a:ea typeface="Inconsolata"/>
                <a:cs typeface="Inconsolata"/>
                <a:sym typeface="Inconsolata"/>
              </a:rPr>
              <a:t>"w"</a:t>
            </a:r>
            <a:r>
              <a:rPr lang="en" sz="1400">
                <a:solidFill>
                  <a:schemeClr val="dk1"/>
                </a:solidFill>
                <a:latin typeface="Titillium Web"/>
                <a:ea typeface="Titillium Web"/>
                <a:cs typeface="Titillium Web"/>
                <a:sym typeface="Titillium Web"/>
              </a:rPr>
              <a:t>.</a:t>
            </a:r>
            <a:endParaRPr sz="1400">
              <a:solidFill>
                <a:schemeClr val="dk1"/>
              </a:solidFill>
              <a:latin typeface="Titillium Web"/>
              <a:ea typeface="Titillium Web"/>
              <a:cs typeface="Titillium Web"/>
              <a:sym typeface="Titillium Web"/>
            </a:endParaRPr>
          </a:p>
          <a:p>
            <a:pPr indent="-317500" lvl="0" marL="457200" rtl="0" algn="l">
              <a:lnSpc>
                <a:spcPct val="115000"/>
              </a:lnSpc>
              <a:spcBef>
                <a:spcPts val="300"/>
              </a:spcBef>
              <a:spcAft>
                <a:spcPts val="30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It’s important to remember that </a:t>
            </a:r>
            <a:r>
              <a:rPr b="1" lang="en" sz="1400">
                <a:solidFill>
                  <a:srgbClr val="EA5B25"/>
                </a:solidFill>
                <a:latin typeface="Inconsolata"/>
                <a:ea typeface="Inconsolata"/>
                <a:cs typeface="Inconsolata"/>
                <a:sym typeface="Inconsolata"/>
              </a:rPr>
              <a:t>write()</a:t>
            </a:r>
            <a:r>
              <a:rPr lang="en" sz="1400">
                <a:solidFill>
                  <a:schemeClr val="dk1"/>
                </a:solidFill>
                <a:latin typeface="Titillium Web"/>
                <a:ea typeface="Titillium Web"/>
                <a:cs typeface="Titillium Web"/>
                <a:sym typeface="Titillium Web"/>
              </a:rPr>
              <a:t> and </a:t>
            </a:r>
            <a:r>
              <a:rPr b="1" lang="en" sz="1400">
                <a:solidFill>
                  <a:srgbClr val="EA5B25"/>
                </a:solidFill>
                <a:latin typeface="Inconsolata"/>
                <a:ea typeface="Inconsolata"/>
                <a:cs typeface="Inconsolata"/>
                <a:sym typeface="Inconsolata"/>
              </a:rPr>
              <a:t>writelines()</a:t>
            </a:r>
            <a:r>
              <a:rPr lang="en" sz="1400">
                <a:solidFill>
                  <a:schemeClr val="dk1"/>
                </a:solidFill>
                <a:latin typeface="Titillium Web"/>
                <a:ea typeface="Titillium Web"/>
                <a:cs typeface="Titillium Web"/>
                <a:sym typeface="Titillium Web"/>
              </a:rPr>
              <a:t> don’t write out the </a:t>
            </a:r>
            <a:r>
              <a:rPr b="1" lang="en" sz="1400">
                <a:solidFill>
                  <a:srgbClr val="EA5B25"/>
                </a:solidFill>
                <a:latin typeface="Inconsolata"/>
                <a:ea typeface="Inconsolata"/>
                <a:cs typeface="Inconsolata"/>
                <a:sym typeface="Inconsolata"/>
              </a:rPr>
              <a:t>\n</a:t>
            </a:r>
            <a:r>
              <a:rPr lang="en" sz="1400">
                <a:solidFill>
                  <a:schemeClr val="dk1"/>
                </a:solidFill>
                <a:latin typeface="Titillium Web"/>
                <a:ea typeface="Titillium Web"/>
                <a:cs typeface="Titillium Web"/>
                <a:sym typeface="Titillium Web"/>
              </a:rPr>
              <a:t> character. This character needs to be in your data.</a:t>
            </a:r>
            <a:endParaRPr sz="1400">
              <a:solidFill>
                <a:schemeClr val="dk1"/>
              </a:solidFill>
              <a:latin typeface="Titillium Web"/>
              <a:ea typeface="Titillium Web"/>
              <a:cs typeface="Titillium Web"/>
              <a:sym typeface="Titillium Web"/>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33bb045548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g33bb0455480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There are a host of different errors that can occur when working with the File System.</a:t>
            </a:r>
            <a:endParaRPr sz="1400">
              <a:solidFill>
                <a:schemeClr val="dk1"/>
              </a:solidFill>
              <a:latin typeface="Titillium Web"/>
              <a:ea typeface="Titillium Web"/>
              <a:cs typeface="Titillium Web"/>
              <a:sym typeface="Titillium Web"/>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We need to plan for these and we do this through a combination of checking for errors and exception handling.</a:t>
            </a:r>
            <a:endParaRPr sz="1400">
              <a:solidFill>
                <a:schemeClr val="dk1"/>
              </a:solidFill>
              <a:latin typeface="Titillium Web"/>
              <a:ea typeface="Titillium Web"/>
              <a:cs typeface="Titillium Web"/>
              <a:sym typeface="Titillium Web"/>
            </a:endParaRPr>
          </a:p>
          <a:p>
            <a:pPr indent="-317500" lvl="1" marL="9144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The file doesn’t exist.</a:t>
            </a:r>
            <a:endParaRPr sz="1400">
              <a:solidFill>
                <a:schemeClr val="dk1"/>
              </a:solidFill>
              <a:latin typeface="Titillium Web"/>
              <a:ea typeface="Titillium Web"/>
              <a:cs typeface="Titillium Web"/>
              <a:sym typeface="Titillium Web"/>
            </a:endParaRPr>
          </a:p>
          <a:p>
            <a:pPr indent="-317500" lvl="1" marL="9144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The file is set for read-only, so writing and appending will fail.</a:t>
            </a:r>
            <a:endParaRPr sz="1400">
              <a:solidFill>
                <a:schemeClr val="dk1"/>
              </a:solidFill>
              <a:latin typeface="Titillium Web"/>
              <a:ea typeface="Titillium Web"/>
              <a:cs typeface="Titillium Web"/>
              <a:sym typeface="Titillium Web"/>
            </a:endParaRPr>
          </a:p>
          <a:p>
            <a:pPr indent="-317500" lvl="1" marL="9144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The directory is secured so access is prohibited.</a:t>
            </a:r>
            <a:endParaRPr sz="1400">
              <a:solidFill>
                <a:schemeClr val="dk1"/>
              </a:solidFill>
              <a:latin typeface="Titillium Web"/>
              <a:ea typeface="Titillium Web"/>
              <a:cs typeface="Titillium Web"/>
              <a:sym typeface="Titillium Web"/>
            </a:endParaRPr>
          </a:p>
          <a:p>
            <a:pPr indent="-317500" lvl="1" marL="9144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The directory is set for read-only, so writing and appending will fail.</a:t>
            </a:r>
            <a:endParaRPr sz="1400">
              <a:solidFill>
                <a:schemeClr val="dk1"/>
              </a:solidFill>
              <a:latin typeface="Titillium Web"/>
              <a:ea typeface="Titillium Web"/>
              <a:cs typeface="Titillium Web"/>
              <a:sym typeface="Titillium Web"/>
            </a:endParaRPr>
          </a:p>
          <a:p>
            <a:pPr indent="-317500" lvl="1" marL="9144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The directory path doesn’t exist.</a:t>
            </a:r>
            <a:endParaRPr sz="1400">
              <a:solidFill>
                <a:schemeClr val="dk1"/>
              </a:solidFill>
              <a:latin typeface="Titillium Web"/>
              <a:ea typeface="Titillium Web"/>
              <a:cs typeface="Titillium Web"/>
              <a:sym typeface="Titillium Web"/>
            </a:endParaRPr>
          </a:p>
          <a:p>
            <a:pPr indent="-317500" lvl="1" marL="9144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There are invalid characters in the directory or filename. </a:t>
            </a:r>
            <a:endParaRPr sz="1400">
              <a:solidFill>
                <a:schemeClr val="dk1"/>
              </a:solidFill>
              <a:latin typeface="Titillium Web"/>
              <a:ea typeface="Titillium Web"/>
              <a:cs typeface="Titillium Web"/>
              <a:sym typeface="Titillium Web"/>
            </a:endParaRPr>
          </a:p>
          <a:p>
            <a:pPr indent="-317500" lvl="1" marL="9144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The format of the data in the file is unexpected.</a:t>
            </a:r>
            <a:endParaRPr sz="1400">
              <a:solidFill>
                <a:schemeClr val="dk1"/>
              </a:solidFill>
              <a:latin typeface="Titillium Web"/>
              <a:ea typeface="Titillium Web"/>
              <a:cs typeface="Titillium Web"/>
              <a:sym typeface="Titillium Web"/>
            </a:endParaRPr>
          </a:p>
          <a:p>
            <a:pPr indent="-317500" lvl="1" marL="9144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The account under which the program is running doesn’t have the right permissions.</a:t>
            </a:r>
            <a:endParaRPr sz="1400">
              <a:solidFill>
                <a:schemeClr val="dk1"/>
              </a:solidFill>
              <a:latin typeface="Titillium Web"/>
              <a:ea typeface="Titillium Web"/>
              <a:cs typeface="Titillium Web"/>
              <a:sym typeface="Titillium Web"/>
            </a:endParaRPr>
          </a:p>
          <a:p>
            <a:pPr indent="-317500" lvl="1" marL="9144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The code that is reading from or writing to the file has a bug.</a:t>
            </a:r>
            <a:endParaRPr sz="1400">
              <a:solidFill>
                <a:schemeClr val="dk1"/>
              </a:solidFill>
              <a:latin typeface="Titillium Web"/>
              <a:ea typeface="Titillium Web"/>
              <a:cs typeface="Titillium Web"/>
              <a:sym typeface="Titillium Web"/>
            </a:endParaRPr>
          </a:p>
          <a:p>
            <a:pPr indent="-317500" lvl="1" marL="9144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And others! We need to plan for this and other errors that may occur when working with files.</a:t>
            </a:r>
            <a:endParaRPr sz="1400">
              <a:solidFill>
                <a:schemeClr val="dk1"/>
              </a:solidFill>
              <a:latin typeface="Titillium Web"/>
              <a:ea typeface="Titillium Web"/>
              <a:cs typeface="Titillium Web"/>
              <a:sym typeface="Titillium Web"/>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Some of the errors that can </a:t>
            </a:r>
            <a:r>
              <a:rPr lang="en" sz="1400">
                <a:solidFill>
                  <a:schemeClr val="dk1"/>
                </a:solidFill>
                <a:latin typeface="Titillium Web"/>
                <a:ea typeface="Titillium Web"/>
                <a:cs typeface="Titillium Web"/>
                <a:sym typeface="Titillium Web"/>
              </a:rPr>
              <a:t>happen include:</a:t>
            </a:r>
            <a:endParaRPr sz="1400">
              <a:solidFill>
                <a:schemeClr val="dk1"/>
              </a:solidFill>
              <a:latin typeface="Titillium Web"/>
              <a:ea typeface="Titillium Web"/>
              <a:cs typeface="Titillium Web"/>
              <a:sym typeface="Titillium Web"/>
            </a:endParaRPr>
          </a:p>
          <a:p>
            <a:pPr indent="-317500" lvl="1" marL="914400" rtl="0" algn="l">
              <a:lnSpc>
                <a:spcPct val="115000"/>
              </a:lnSpc>
              <a:spcBef>
                <a:spcPts val="300"/>
              </a:spcBef>
              <a:spcAft>
                <a:spcPts val="0"/>
              </a:spcAft>
              <a:buClr>
                <a:schemeClr val="dk1"/>
              </a:buClr>
              <a:buSzPts val="1400"/>
              <a:buFont typeface="Titillium Web"/>
              <a:buChar char="○"/>
            </a:pPr>
            <a:r>
              <a:rPr b="1" lang="en" sz="1400">
                <a:solidFill>
                  <a:srgbClr val="EA5B25"/>
                </a:solidFill>
                <a:latin typeface="Consolas"/>
                <a:ea typeface="Consolas"/>
                <a:cs typeface="Consolas"/>
                <a:sym typeface="Consolas"/>
              </a:rPr>
              <a:t>EOFError</a:t>
            </a:r>
            <a:r>
              <a:rPr lang="en" sz="1400">
                <a:solidFill>
                  <a:schemeClr val="dk1"/>
                </a:solidFill>
                <a:latin typeface="Titillium Web"/>
                <a:ea typeface="Titillium Web"/>
                <a:cs typeface="Titillium Web"/>
                <a:sym typeface="Titillium Web"/>
              </a:rPr>
              <a:t> - EOF stands for end-of-file. This exception is raised when an </a:t>
            </a:r>
            <a:r>
              <a:rPr b="1" lang="en" sz="1400">
                <a:solidFill>
                  <a:srgbClr val="EA5B25"/>
                </a:solidFill>
                <a:latin typeface="Consolas"/>
                <a:ea typeface="Consolas"/>
                <a:cs typeface="Consolas"/>
                <a:sym typeface="Consolas"/>
              </a:rPr>
              <a:t>input()</a:t>
            </a:r>
            <a:r>
              <a:rPr lang="en" sz="1400">
                <a:solidFill>
                  <a:schemeClr val="dk1"/>
                </a:solidFill>
                <a:latin typeface="Titillium Web"/>
                <a:ea typeface="Titillium Web"/>
                <a:cs typeface="Titillium Web"/>
                <a:sym typeface="Titillium Web"/>
              </a:rPr>
              <a:t> function reaches an EOF condition without reading any data.</a:t>
            </a:r>
            <a:endParaRPr sz="1400">
              <a:solidFill>
                <a:schemeClr val="dk1"/>
              </a:solidFill>
              <a:latin typeface="Titillium Web"/>
              <a:ea typeface="Titillium Web"/>
              <a:cs typeface="Titillium Web"/>
              <a:sym typeface="Titillium Web"/>
            </a:endParaRPr>
          </a:p>
          <a:p>
            <a:pPr indent="-317500" lvl="1" marL="914400" rtl="0" algn="l">
              <a:lnSpc>
                <a:spcPct val="115000"/>
              </a:lnSpc>
              <a:spcBef>
                <a:spcPts val="300"/>
              </a:spcBef>
              <a:spcAft>
                <a:spcPts val="0"/>
              </a:spcAft>
              <a:buClr>
                <a:schemeClr val="dk1"/>
              </a:buClr>
              <a:buSzPts val="1400"/>
              <a:buFont typeface="Titillium Web"/>
              <a:buChar char="○"/>
            </a:pPr>
            <a:r>
              <a:rPr b="1" lang="en" sz="1400">
                <a:solidFill>
                  <a:srgbClr val="EA5B25"/>
                </a:solidFill>
                <a:latin typeface="Consolas"/>
                <a:ea typeface="Consolas"/>
                <a:cs typeface="Consolas"/>
                <a:sym typeface="Consolas"/>
              </a:rPr>
              <a:t>OSError</a:t>
            </a:r>
            <a:r>
              <a:rPr lang="en" sz="1400">
                <a:solidFill>
                  <a:schemeClr val="dk1"/>
                </a:solidFill>
                <a:latin typeface="Titillium Web"/>
                <a:ea typeface="Titillium Web"/>
                <a:cs typeface="Titillium Web"/>
                <a:sym typeface="Titillium Web"/>
              </a:rPr>
              <a:t> - Raised when a system-related error is returned by a system function. This could occur while working with files.</a:t>
            </a:r>
            <a:endParaRPr sz="1400">
              <a:solidFill>
                <a:schemeClr val="dk1"/>
              </a:solidFill>
              <a:latin typeface="Titillium Web"/>
              <a:ea typeface="Titillium Web"/>
              <a:cs typeface="Titillium Web"/>
              <a:sym typeface="Titillium Web"/>
            </a:endParaRPr>
          </a:p>
          <a:p>
            <a:pPr indent="-317500" lvl="1" marL="914400" rtl="0" algn="l">
              <a:lnSpc>
                <a:spcPct val="115000"/>
              </a:lnSpc>
              <a:spcBef>
                <a:spcPts val="300"/>
              </a:spcBef>
              <a:spcAft>
                <a:spcPts val="0"/>
              </a:spcAft>
              <a:buClr>
                <a:schemeClr val="dk1"/>
              </a:buClr>
              <a:buSzPts val="1400"/>
              <a:buFont typeface="Titillium Web"/>
              <a:buChar char="○"/>
            </a:pPr>
            <a:r>
              <a:rPr b="1" lang="en" sz="1400">
                <a:solidFill>
                  <a:srgbClr val="EA5B25"/>
                </a:solidFill>
                <a:latin typeface="Consolas"/>
                <a:ea typeface="Consolas"/>
                <a:cs typeface="Consolas"/>
                <a:sym typeface="Consolas"/>
              </a:rPr>
              <a:t>FileExistsError</a:t>
            </a:r>
            <a:r>
              <a:rPr lang="en" sz="1400">
                <a:solidFill>
                  <a:schemeClr val="dk1"/>
                </a:solidFill>
                <a:latin typeface="Titillium Web"/>
                <a:ea typeface="Titillium Web"/>
                <a:cs typeface="Titillium Web"/>
                <a:sym typeface="Titillium Web"/>
              </a:rPr>
              <a:t> - Creating a directory or file that already exists will raise this exception.</a:t>
            </a:r>
            <a:endParaRPr sz="1400">
              <a:solidFill>
                <a:schemeClr val="dk1"/>
              </a:solidFill>
              <a:latin typeface="Titillium Web"/>
              <a:ea typeface="Titillium Web"/>
              <a:cs typeface="Titillium Web"/>
              <a:sym typeface="Titillium Web"/>
            </a:endParaRPr>
          </a:p>
          <a:p>
            <a:pPr indent="-317500" lvl="1" marL="914400" rtl="0" algn="l">
              <a:lnSpc>
                <a:spcPct val="115000"/>
              </a:lnSpc>
              <a:spcBef>
                <a:spcPts val="300"/>
              </a:spcBef>
              <a:spcAft>
                <a:spcPts val="0"/>
              </a:spcAft>
              <a:buClr>
                <a:schemeClr val="dk1"/>
              </a:buClr>
              <a:buSzPts val="1400"/>
              <a:buFont typeface="Titillium Web"/>
              <a:buChar char="○"/>
            </a:pPr>
            <a:r>
              <a:rPr b="1" lang="en" sz="1400">
                <a:solidFill>
                  <a:srgbClr val="EA5B25"/>
                </a:solidFill>
                <a:latin typeface="Consolas"/>
                <a:ea typeface="Consolas"/>
                <a:cs typeface="Consolas"/>
                <a:sym typeface="Consolas"/>
              </a:rPr>
              <a:t>FileNotFoundError</a:t>
            </a:r>
            <a:r>
              <a:rPr lang="en" sz="1400">
                <a:solidFill>
                  <a:schemeClr val="dk1"/>
                </a:solidFill>
                <a:latin typeface="Titillium Web"/>
                <a:ea typeface="Titillium Web"/>
                <a:cs typeface="Titillium Web"/>
                <a:sym typeface="Titillium Web"/>
              </a:rPr>
              <a:t> - Requesting a directory or file that does not exist raises this exception.</a:t>
            </a:r>
            <a:endParaRPr sz="1400">
              <a:solidFill>
                <a:schemeClr val="dk1"/>
              </a:solidFill>
              <a:latin typeface="Titillium Web"/>
              <a:ea typeface="Titillium Web"/>
              <a:cs typeface="Titillium Web"/>
              <a:sym typeface="Titillium Web"/>
            </a:endParaRPr>
          </a:p>
          <a:p>
            <a:pPr indent="-317500" lvl="1" marL="914400" rtl="0" algn="l">
              <a:lnSpc>
                <a:spcPct val="115000"/>
              </a:lnSpc>
              <a:spcBef>
                <a:spcPts val="300"/>
              </a:spcBef>
              <a:spcAft>
                <a:spcPts val="0"/>
              </a:spcAft>
              <a:buClr>
                <a:schemeClr val="dk1"/>
              </a:buClr>
              <a:buSzPts val="1400"/>
              <a:buFont typeface="Titillium Web"/>
              <a:buChar char="○"/>
            </a:pPr>
            <a:r>
              <a:rPr b="1" lang="en" sz="1400">
                <a:solidFill>
                  <a:srgbClr val="EA5B25"/>
                </a:solidFill>
                <a:latin typeface="Consolas"/>
                <a:ea typeface="Consolas"/>
                <a:cs typeface="Consolas"/>
                <a:sym typeface="Consolas"/>
              </a:rPr>
              <a:t>IsADirectoryError</a:t>
            </a:r>
            <a:r>
              <a:rPr lang="en" sz="1400">
                <a:solidFill>
                  <a:schemeClr val="dk1"/>
                </a:solidFill>
                <a:latin typeface="Titillium Web"/>
                <a:ea typeface="Titillium Web"/>
                <a:cs typeface="Titillium Web"/>
                <a:sym typeface="Titillium Web"/>
              </a:rPr>
              <a:t> - Raised if a file operation is requested on a directory—for example, </a:t>
            </a:r>
            <a:r>
              <a:rPr b="1" lang="en" sz="1400">
                <a:solidFill>
                  <a:srgbClr val="EA5B25"/>
                </a:solidFill>
                <a:latin typeface="Consolas"/>
                <a:ea typeface="Consolas"/>
                <a:cs typeface="Consolas"/>
                <a:sym typeface="Consolas"/>
              </a:rPr>
              <a:t>os.remove()</a:t>
            </a:r>
            <a:r>
              <a:rPr lang="en" sz="1400">
                <a:solidFill>
                  <a:schemeClr val="dk1"/>
                </a:solidFill>
                <a:latin typeface="Titillium Web"/>
                <a:ea typeface="Titillium Web"/>
                <a:cs typeface="Titillium Web"/>
                <a:sym typeface="Titillium Web"/>
              </a:rPr>
              <a:t>.</a:t>
            </a:r>
            <a:endParaRPr sz="1400">
              <a:solidFill>
                <a:schemeClr val="dk1"/>
              </a:solidFill>
              <a:latin typeface="Titillium Web"/>
              <a:ea typeface="Titillium Web"/>
              <a:cs typeface="Titillium Web"/>
              <a:sym typeface="Titillium Web"/>
            </a:endParaRPr>
          </a:p>
          <a:p>
            <a:pPr indent="-317500" lvl="1" marL="914400" rtl="0" algn="l">
              <a:lnSpc>
                <a:spcPct val="115000"/>
              </a:lnSpc>
              <a:spcBef>
                <a:spcPts val="300"/>
              </a:spcBef>
              <a:spcAft>
                <a:spcPts val="0"/>
              </a:spcAft>
              <a:buClr>
                <a:schemeClr val="dk1"/>
              </a:buClr>
              <a:buSzPts val="1400"/>
              <a:buFont typeface="Titillium Web"/>
              <a:buChar char="○"/>
            </a:pPr>
            <a:r>
              <a:rPr b="1" lang="en" sz="1400">
                <a:solidFill>
                  <a:srgbClr val="EA5B25"/>
                </a:solidFill>
                <a:latin typeface="Consolas"/>
                <a:ea typeface="Consolas"/>
                <a:cs typeface="Consolas"/>
                <a:sym typeface="Consolas"/>
              </a:rPr>
              <a:t>NotADirectoryError</a:t>
            </a:r>
            <a:r>
              <a:rPr lang="en" sz="1400">
                <a:solidFill>
                  <a:schemeClr val="dk1"/>
                </a:solidFill>
                <a:latin typeface="Titillium Web"/>
                <a:ea typeface="Titillium Web"/>
                <a:cs typeface="Titillium Web"/>
                <a:sym typeface="Titillium Web"/>
              </a:rPr>
              <a:t> - Raised if a directory operation is requested on anything that isn’t a directory. May also be raised if an operation attempts to open or cross a file that isn’t a directory as if it were a directory.</a:t>
            </a:r>
            <a:endParaRPr sz="1400">
              <a:solidFill>
                <a:schemeClr val="dk1"/>
              </a:solidFill>
              <a:latin typeface="Titillium Web"/>
              <a:ea typeface="Titillium Web"/>
              <a:cs typeface="Titillium Web"/>
              <a:sym typeface="Titillium Web"/>
            </a:endParaRPr>
          </a:p>
          <a:p>
            <a:pPr indent="-317500" lvl="1" marL="914400" rtl="0" algn="l">
              <a:lnSpc>
                <a:spcPct val="115000"/>
              </a:lnSpc>
              <a:spcBef>
                <a:spcPts val="300"/>
              </a:spcBef>
              <a:spcAft>
                <a:spcPts val="0"/>
              </a:spcAft>
              <a:buClr>
                <a:schemeClr val="dk1"/>
              </a:buClr>
              <a:buSzPts val="1400"/>
              <a:buFont typeface="Titillium Web"/>
              <a:buChar char="○"/>
            </a:pPr>
            <a:r>
              <a:rPr b="1" lang="en" sz="1400">
                <a:solidFill>
                  <a:srgbClr val="EA5B25"/>
                </a:solidFill>
                <a:latin typeface="Consolas"/>
                <a:ea typeface="Consolas"/>
                <a:cs typeface="Consolas"/>
                <a:sym typeface="Consolas"/>
              </a:rPr>
              <a:t>PermissionError</a:t>
            </a:r>
            <a:r>
              <a:rPr lang="en" sz="1400">
                <a:solidFill>
                  <a:schemeClr val="dk1"/>
                </a:solidFill>
                <a:latin typeface="Titillium Web"/>
                <a:ea typeface="Titillium Web"/>
                <a:cs typeface="Titillium Web"/>
                <a:sym typeface="Titillium Web"/>
              </a:rPr>
              <a:t> - This exception is raised when attempting to run an operation without the proper permissions or access rights.</a:t>
            </a:r>
            <a:endParaRPr sz="1400">
              <a:solidFill>
                <a:schemeClr val="dk1"/>
              </a:solidFill>
              <a:latin typeface="Titillium Web"/>
              <a:ea typeface="Titillium Web"/>
              <a:cs typeface="Titillium Web"/>
              <a:sym typeface="Titillium Web"/>
            </a:endParaRPr>
          </a:p>
          <a:p>
            <a:pPr indent="-317500" lvl="1" marL="914400" rtl="0" algn="l">
              <a:lnSpc>
                <a:spcPct val="115000"/>
              </a:lnSpc>
              <a:spcBef>
                <a:spcPts val="300"/>
              </a:spcBef>
              <a:spcAft>
                <a:spcPts val="0"/>
              </a:spcAft>
              <a:buClr>
                <a:schemeClr val="dk1"/>
              </a:buClr>
              <a:buSzPts val="1400"/>
              <a:buFont typeface="Titillium Web"/>
              <a:buChar char="○"/>
            </a:pPr>
            <a:r>
              <a:rPr b="1" lang="en" sz="1400">
                <a:solidFill>
                  <a:srgbClr val="EA5B25"/>
                </a:solidFill>
                <a:latin typeface="Consolas"/>
                <a:ea typeface="Consolas"/>
                <a:cs typeface="Consolas"/>
                <a:sym typeface="Consolas"/>
              </a:rPr>
              <a:t>UnicodeError</a:t>
            </a:r>
            <a:r>
              <a:rPr lang="en" sz="1400">
                <a:solidFill>
                  <a:schemeClr val="dk1"/>
                </a:solidFill>
                <a:latin typeface="Titillium Web"/>
                <a:ea typeface="Titillium Web"/>
                <a:cs typeface="Titillium Web"/>
                <a:sym typeface="Titillium Web"/>
              </a:rPr>
              <a:t> - Raised when the encoding or decoding of a Unicode error occurs. While this can come up independent of files, it can also appear while working with files of different encodings.</a:t>
            </a:r>
            <a:endParaRPr sz="1400">
              <a:solidFill>
                <a:schemeClr val="dk1"/>
              </a:solidFill>
              <a:latin typeface="Titillium Web"/>
              <a:ea typeface="Titillium Web"/>
              <a:cs typeface="Titillium Web"/>
              <a:sym typeface="Titillium Web"/>
            </a:endParaRPr>
          </a:p>
          <a:p>
            <a:pPr indent="-317500" lvl="1" marL="914400" rtl="0" algn="l">
              <a:lnSpc>
                <a:spcPct val="115000"/>
              </a:lnSpc>
              <a:spcBef>
                <a:spcPts val="300"/>
              </a:spcBef>
              <a:spcAft>
                <a:spcPts val="0"/>
              </a:spcAft>
              <a:buClr>
                <a:schemeClr val="dk1"/>
              </a:buClr>
              <a:buSzPts val="1400"/>
              <a:buFont typeface="Titillium Web"/>
              <a:buChar char="○"/>
            </a:pPr>
            <a:r>
              <a:rPr b="1" lang="en" sz="1400">
                <a:solidFill>
                  <a:srgbClr val="EA5B25"/>
                </a:solidFill>
                <a:latin typeface="Consolas"/>
                <a:ea typeface="Consolas"/>
                <a:cs typeface="Consolas"/>
                <a:sym typeface="Consolas"/>
              </a:rPr>
              <a:t>UnicodeDecodeError</a:t>
            </a:r>
            <a:r>
              <a:rPr lang="en" sz="1400">
                <a:solidFill>
                  <a:schemeClr val="dk1"/>
                </a:solidFill>
                <a:latin typeface="Titillium Web"/>
                <a:ea typeface="Titillium Web"/>
                <a:cs typeface="Titillium Web"/>
                <a:sym typeface="Titillium Web"/>
              </a:rPr>
              <a:t> - Raised during decoding when a Unicode error occurs. While this can come up independent of files, it can also appear while working with files of different encodings.</a:t>
            </a:r>
            <a:endParaRPr sz="1400">
              <a:solidFill>
                <a:schemeClr val="dk1"/>
              </a:solidFill>
              <a:latin typeface="Titillium Web"/>
              <a:ea typeface="Titillium Web"/>
              <a:cs typeface="Titillium Web"/>
              <a:sym typeface="Titillium Web"/>
            </a:endParaRPr>
          </a:p>
          <a:p>
            <a:pPr indent="-317500" lvl="1" marL="914400" rtl="0" algn="l">
              <a:lnSpc>
                <a:spcPct val="115000"/>
              </a:lnSpc>
              <a:spcBef>
                <a:spcPts val="300"/>
              </a:spcBef>
              <a:spcAft>
                <a:spcPts val="0"/>
              </a:spcAft>
              <a:buClr>
                <a:schemeClr val="dk1"/>
              </a:buClr>
              <a:buSzPts val="1400"/>
              <a:buFont typeface="Titillium Web"/>
              <a:buChar char="○"/>
            </a:pPr>
            <a:r>
              <a:rPr b="1" lang="en" sz="1400">
                <a:solidFill>
                  <a:srgbClr val="EA5B25"/>
                </a:solidFill>
                <a:latin typeface="Consolas"/>
                <a:ea typeface="Consolas"/>
                <a:cs typeface="Consolas"/>
                <a:sym typeface="Consolas"/>
              </a:rPr>
              <a:t>UnicodeEncodeError</a:t>
            </a:r>
            <a:r>
              <a:rPr lang="en" sz="1400">
                <a:solidFill>
                  <a:schemeClr val="dk1"/>
                </a:solidFill>
                <a:latin typeface="Titillium Web"/>
                <a:ea typeface="Titillium Web"/>
                <a:cs typeface="Titillium Web"/>
                <a:sym typeface="Titillium Web"/>
              </a:rPr>
              <a:t> - Raised during encoding when a Unicode error occurs. While this can come up independent of files, it can also appear while working with files of different encodings.</a:t>
            </a:r>
            <a:endParaRPr sz="1400">
              <a:solidFill>
                <a:schemeClr val="dk1"/>
              </a:solidFill>
              <a:latin typeface="Titillium Web"/>
              <a:ea typeface="Titillium Web"/>
              <a:cs typeface="Titillium Web"/>
              <a:sym typeface="Titillium Web"/>
            </a:endParaRPr>
          </a:p>
          <a:p>
            <a:pPr indent="-317500" lvl="1" marL="914400" rtl="0" algn="l">
              <a:lnSpc>
                <a:spcPct val="115000"/>
              </a:lnSpc>
              <a:spcBef>
                <a:spcPts val="300"/>
              </a:spcBef>
              <a:spcAft>
                <a:spcPts val="0"/>
              </a:spcAft>
              <a:buClr>
                <a:schemeClr val="dk1"/>
              </a:buClr>
              <a:buSzPts val="1400"/>
              <a:buFont typeface="Titillium Web"/>
              <a:buChar char="○"/>
            </a:pPr>
            <a:r>
              <a:rPr b="1" lang="en" sz="1400">
                <a:solidFill>
                  <a:srgbClr val="EA5B25"/>
                </a:solidFill>
                <a:latin typeface="Consolas"/>
                <a:ea typeface="Consolas"/>
                <a:cs typeface="Consolas"/>
                <a:sym typeface="Consolas"/>
              </a:rPr>
              <a:t>UnicodeTranslateError</a:t>
            </a:r>
            <a:r>
              <a:rPr lang="en" sz="1400">
                <a:solidFill>
                  <a:schemeClr val="dk1"/>
                </a:solidFill>
                <a:latin typeface="Titillium Web"/>
                <a:ea typeface="Titillium Web"/>
                <a:cs typeface="Titillium Web"/>
                <a:sym typeface="Titillium Web"/>
              </a:rPr>
              <a:t> - Raised during translating when a Unicode error occurs. While this can come up independent of files, it can also appear while working with files of different encodings.</a:t>
            </a:r>
            <a:endParaRPr sz="1400">
              <a:solidFill>
                <a:schemeClr val="dk1"/>
              </a:solidFill>
              <a:latin typeface="Titillium Web"/>
              <a:ea typeface="Titillium Web"/>
              <a:cs typeface="Titillium Web"/>
              <a:sym typeface="Titillium Web"/>
            </a:endParaRPr>
          </a:p>
          <a:p>
            <a:pPr indent="-317500" lvl="1" marL="914400" rtl="0" algn="l">
              <a:lnSpc>
                <a:spcPct val="115000"/>
              </a:lnSpc>
              <a:spcBef>
                <a:spcPts val="300"/>
              </a:spcBef>
              <a:spcAft>
                <a:spcPts val="0"/>
              </a:spcAft>
              <a:buClr>
                <a:schemeClr val="dk1"/>
              </a:buClr>
              <a:buSzPts val="1400"/>
              <a:buFont typeface="Titillium Web"/>
              <a:buChar char="○"/>
            </a:pPr>
            <a:r>
              <a:rPr b="1" lang="en" sz="1400">
                <a:solidFill>
                  <a:srgbClr val="EA5B25"/>
                </a:solidFill>
                <a:latin typeface="Consolas"/>
                <a:ea typeface="Consolas"/>
                <a:cs typeface="Consolas"/>
                <a:sym typeface="Consolas"/>
              </a:rPr>
              <a:t>UnicodeWarning</a:t>
            </a:r>
            <a:r>
              <a:rPr lang="en" sz="1400">
                <a:solidFill>
                  <a:schemeClr val="dk1"/>
                </a:solidFill>
                <a:latin typeface="Titillium Web"/>
                <a:ea typeface="Titillium Web"/>
                <a:cs typeface="Titillium Web"/>
                <a:sym typeface="Titillium Web"/>
              </a:rPr>
              <a:t> - Category for Unicode-related warnings. While this can come up independent of files, it can also appear while working with files of different encodings.</a:t>
            </a:r>
            <a:endParaRPr sz="1400">
              <a:solidFill>
                <a:schemeClr val="dk1"/>
              </a:solidFill>
              <a:latin typeface="Titillium Web"/>
              <a:ea typeface="Titillium Web"/>
              <a:cs typeface="Titillium Web"/>
              <a:sym typeface="Titillium Web"/>
            </a:endParaRPr>
          </a:p>
          <a:p>
            <a:pPr indent="-317500" lvl="1" marL="914400" rtl="0" algn="l">
              <a:lnSpc>
                <a:spcPct val="115000"/>
              </a:lnSpc>
              <a:spcBef>
                <a:spcPts val="300"/>
              </a:spcBef>
              <a:spcAft>
                <a:spcPts val="0"/>
              </a:spcAft>
              <a:buClr>
                <a:schemeClr val="dk1"/>
              </a:buClr>
              <a:buSzPts val="1400"/>
              <a:buFont typeface="Titillium Web"/>
              <a:buChar char="○"/>
            </a:pPr>
            <a:r>
              <a:rPr b="1" lang="en" sz="1400">
                <a:solidFill>
                  <a:srgbClr val="EA5B25"/>
                </a:solidFill>
                <a:latin typeface="Consolas"/>
                <a:ea typeface="Consolas"/>
                <a:cs typeface="Consolas"/>
                <a:sym typeface="Consolas"/>
              </a:rPr>
              <a:t>BytesWarning</a:t>
            </a:r>
            <a:r>
              <a:rPr lang="en" sz="1400">
                <a:solidFill>
                  <a:schemeClr val="dk1"/>
                </a:solidFill>
                <a:latin typeface="Titillium Web"/>
                <a:ea typeface="Titillium Web"/>
                <a:cs typeface="Titillium Web"/>
                <a:sym typeface="Titillium Web"/>
              </a:rPr>
              <a:t> - Category for </a:t>
            </a:r>
            <a:r>
              <a:rPr b="1" lang="en" sz="1400">
                <a:solidFill>
                  <a:srgbClr val="EA5B25"/>
                </a:solidFill>
                <a:latin typeface="Consolas"/>
                <a:ea typeface="Consolas"/>
                <a:cs typeface="Consolas"/>
                <a:sym typeface="Consolas"/>
              </a:rPr>
              <a:t>bytearray</a:t>
            </a:r>
            <a:r>
              <a:rPr lang="en" sz="1400">
                <a:solidFill>
                  <a:schemeClr val="dk1"/>
                </a:solidFill>
                <a:latin typeface="Titillium Web"/>
                <a:ea typeface="Titillium Web"/>
                <a:cs typeface="Titillium Web"/>
                <a:sym typeface="Titillium Web"/>
              </a:rPr>
              <a:t> and </a:t>
            </a:r>
            <a:r>
              <a:rPr b="1" lang="en" sz="1400">
                <a:solidFill>
                  <a:srgbClr val="EA5B25"/>
                </a:solidFill>
                <a:latin typeface="Consolas"/>
                <a:ea typeface="Consolas"/>
                <a:cs typeface="Consolas"/>
                <a:sym typeface="Consolas"/>
              </a:rPr>
              <a:t>bytes</a:t>
            </a:r>
            <a:r>
              <a:rPr lang="en" sz="1400">
                <a:solidFill>
                  <a:schemeClr val="dk1"/>
                </a:solidFill>
                <a:latin typeface="Titillium Web"/>
                <a:ea typeface="Titillium Web"/>
                <a:cs typeface="Titillium Web"/>
                <a:sym typeface="Titillium Web"/>
              </a:rPr>
              <a:t>-related warnings.</a:t>
            </a:r>
            <a:endParaRPr sz="1400">
              <a:solidFill>
                <a:schemeClr val="dk1"/>
              </a:solidFill>
              <a:latin typeface="Titillium Web"/>
              <a:ea typeface="Titillium Web"/>
              <a:cs typeface="Titillium Web"/>
              <a:sym typeface="Titillium Web"/>
            </a:endParaRPr>
          </a:p>
          <a:p>
            <a:pPr indent="0" lvl="0" marL="0" rtl="0" algn="l">
              <a:lnSpc>
                <a:spcPct val="115000"/>
              </a:lnSpc>
              <a:spcBef>
                <a:spcPts val="300"/>
              </a:spcBef>
              <a:spcAft>
                <a:spcPts val="300"/>
              </a:spcAft>
              <a:buSzPts val="1100"/>
              <a:buNone/>
            </a:pPr>
            <a:r>
              <a:t/>
            </a:r>
            <a:endParaRPr sz="14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33c4bc9ca6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g33c4bc9ca6c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The following code will generate an error if </a:t>
            </a:r>
            <a:r>
              <a:rPr b="1" lang="en" sz="1400">
                <a:solidFill>
                  <a:srgbClr val="EA5B25"/>
                </a:solidFill>
                <a:latin typeface="Inconsolata"/>
                <a:ea typeface="Inconsolata"/>
                <a:cs typeface="Inconsolata"/>
                <a:sym typeface="Inconsolata"/>
              </a:rPr>
              <a:t>SomeFile</a:t>
            </a:r>
            <a:r>
              <a:rPr b="1" lang="en" sz="1400">
                <a:solidFill>
                  <a:srgbClr val="EA5B25"/>
                </a:solidFill>
                <a:latin typeface="Consolas"/>
                <a:ea typeface="Consolas"/>
                <a:cs typeface="Consolas"/>
                <a:sym typeface="Consolas"/>
              </a:rPr>
              <a:t>.txt</a:t>
            </a:r>
            <a:r>
              <a:rPr lang="en" sz="1400">
                <a:solidFill>
                  <a:schemeClr val="dk1"/>
                </a:solidFill>
                <a:latin typeface="Titillium Web"/>
                <a:ea typeface="Titillium Web"/>
                <a:cs typeface="Titillium Web"/>
                <a:sym typeface="Titillium Web"/>
              </a:rPr>
              <a:t> doesn’t exist or if it has permissions set such that you can’t open it</a:t>
            </a:r>
            <a:r>
              <a:rPr lang="en" sz="1400">
                <a:solidFill>
                  <a:schemeClr val="dk1"/>
                </a:solidFill>
                <a:latin typeface="Titillium Web"/>
                <a:ea typeface="Titillium Web"/>
                <a:cs typeface="Titillium Web"/>
                <a:sym typeface="Titillium Web"/>
              </a:rPr>
              <a:t>:</a:t>
            </a:r>
            <a:endParaRPr sz="1400">
              <a:solidFill>
                <a:schemeClr val="dk1"/>
              </a:solidFill>
              <a:latin typeface="Titillium Web"/>
              <a:ea typeface="Titillium Web"/>
              <a:cs typeface="Titillium Web"/>
              <a:sym typeface="Titillium Web"/>
            </a:endParaRPr>
          </a:p>
          <a:p>
            <a:pPr indent="0" lvl="0" marL="0" rtl="0" algn="l">
              <a:lnSpc>
                <a:spcPct val="115000"/>
              </a:lnSpc>
              <a:spcBef>
                <a:spcPts val="300"/>
              </a:spcBef>
              <a:spcAft>
                <a:spcPts val="0"/>
              </a:spcAft>
              <a:buNone/>
            </a:pPr>
            <a:r>
              <a:t/>
            </a:r>
            <a:endParaRPr sz="1400">
              <a:solidFill>
                <a:schemeClr val="dk1"/>
              </a:solidFill>
              <a:latin typeface="Titillium Web"/>
              <a:ea typeface="Titillium Web"/>
              <a:cs typeface="Titillium Web"/>
              <a:sym typeface="Titillium Web"/>
            </a:endParaRPr>
          </a:p>
          <a:p>
            <a:pPr indent="0" lvl="0" marL="0" rtl="0" algn="l">
              <a:lnSpc>
                <a:spcPct val="115000"/>
              </a:lnSpc>
              <a:spcBef>
                <a:spcPts val="300"/>
              </a:spcBef>
              <a:spcAft>
                <a:spcPts val="0"/>
              </a:spcAft>
              <a:buNone/>
            </a:pPr>
            <a:r>
              <a:rPr lang="en" sz="1400">
                <a:solidFill>
                  <a:schemeClr val="dk1"/>
                </a:solidFill>
                <a:latin typeface="Consolas"/>
                <a:ea typeface="Consolas"/>
                <a:cs typeface="Consolas"/>
                <a:sym typeface="Consolas"/>
              </a:rPr>
              <a:t>    </a:t>
            </a:r>
            <a:r>
              <a:rPr b="1" lang="en" sz="1400">
                <a:solidFill>
                  <a:srgbClr val="EA5B25"/>
                </a:solidFill>
                <a:latin typeface="Inconsolata"/>
                <a:ea typeface="Inconsolata"/>
                <a:cs typeface="Inconsolata"/>
                <a:sym typeface="Inconsolata"/>
              </a:rPr>
              <a:t>path = Path.cwd() / </a:t>
            </a:r>
            <a:r>
              <a:rPr b="1" lang="en" sz="1400">
                <a:solidFill>
                  <a:srgbClr val="EA5B25"/>
                </a:solidFill>
                <a:highlight>
                  <a:srgbClr val="FFFF00"/>
                </a:highlight>
                <a:latin typeface="Inconsolata"/>
                <a:ea typeface="Inconsolata"/>
                <a:cs typeface="Inconsolata"/>
                <a:sym typeface="Inconsolata"/>
              </a:rPr>
              <a:t>"SomeFile.txt"</a:t>
            </a:r>
            <a:endParaRPr b="1" sz="1400">
              <a:solidFill>
                <a:srgbClr val="EA5B25"/>
              </a:solidFill>
              <a:highlight>
                <a:srgbClr val="FFFF00"/>
              </a:highlight>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a:t>
            </a:r>
            <a:r>
              <a:rPr b="1" lang="en" sz="1400">
                <a:solidFill>
                  <a:srgbClr val="EA5B25"/>
                </a:solidFill>
                <a:latin typeface="Inconsolata"/>
                <a:ea typeface="Inconsolata"/>
                <a:cs typeface="Inconsolata"/>
                <a:sym typeface="Inconsolata"/>
              </a:rPr>
              <a:t>with path.open(mode="r", encoding="utf-8") as file:</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a:t>
            </a:r>
            <a:r>
              <a:rPr b="1" lang="en" sz="1400">
                <a:solidFill>
                  <a:srgbClr val="EA5B25"/>
                </a:solidFill>
                <a:latin typeface="Inconsolata"/>
                <a:ea typeface="Inconsolata"/>
                <a:cs typeface="Inconsolata"/>
                <a:sym typeface="Inconsolata"/>
              </a:rPr>
              <a:t>contents = file.read()</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a:t>
            </a:r>
            <a:r>
              <a:rPr b="1" lang="en" sz="1400">
                <a:solidFill>
                  <a:srgbClr val="EA5B25"/>
                </a:solidFill>
                <a:latin typeface="Inconsolata"/>
                <a:ea typeface="Inconsolata"/>
                <a:cs typeface="Inconsolata"/>
                <a:sym typeface="Inconsolata"/>
              </a:rPr>
              <a:t>print(f"\n</a:t>
            </a:r>
            <a:r>
              <a:rPr b="1" lang="en" sz="1400">
                <a:solidFill>
                  <a:srgbClr val="2C768B"/>
                </a:solidFill>
                <a:latin typeface="Inconsolata"/>
                <a:ea typeface="Inconsolata"/>
                <a:cs typeface="Inconsolata"/>
                <a:sym typeface="Inconsolata"/>
              </a:rPr>
              <a:t>{contents}</a:t>
            </a:r>
            <a:r>
              <a:rPr b="1" lang="en" sz="1400">
                <a:solidFill>
                  <a:srgbClr val="EA5B25"/>
                </a:solidFill>
                <a:latin typeface="Inconsolata"/>
                <a:ea typeface="Inconsolata"/>
                <a:cs typeface="Inconsolata"/>
                <a:sym typeface="Inconsolata"/>
              </a:rPr>
              <a:t>\n")</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None/>
            </a:pPr>
            <a:r>
              <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rgbClr val="FF0000"/>
                </a:solidFill>
                <a:latin typeface="Inconsolata"/>
                <a:ea typeface="Inconsolata"/>
                <a:cs typeface="Inconsolata"/>
                <a:sym typeface="Inconsolata"/>
              </a:rPr>
              <a:t>    </a:t>
            </a:r>
            <a:r>
              <a:rPr b="1" lang="en" sz="1400">
                <a:solidFill>
                  <a:srgbClr val="FF0000"/>
                </a:solidFill>
                <a:latin typeface="Inconsolata"/>
                <a:ea typeface="Inconsolata"/>
                <a:cs typeface="Inconsolata"/>
                <a:sym typeface="Inconsolata"/>
              </a:rPr>
              <a:t>Traceback (most recent call last):</a:t>
            </a:r>
            <a:endParaRPr b="1" sz="1400">
              <a:solidFill>
                <a:srgbClr val="FF0000"/>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rgbClr val="FF0000"/>
                </a:solidFill>
                <a:latin typeface="Inconsolata"/>
                <a:ea typeface="Inconsolata"/>
                <a:cs typeface="Inconsolata"/>
                <a:sym typeface="Inconsolata"/>
              </a:rPr>
              <a:t>      File "/Users/&lt;username&gt;/main.py", line 7, in &lt;module&gt;</a:t>
            </a:r>
            <a:endParaRPr b="1" sz="1400">
              <a:solidFill>
                <a:srgbClr val="FF0000"/>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rgbClr val="FF0000"/>
                </a:solidFill>
                <a:latin typeface="Inconsolata"/>
                <a:ea typeface="Inconsolata"/>
                <a:cs typeface="Inconsolata"/>
                <a:sym typeface="Inconsolata"/>
              </a:rPr>
              <a:t>        with path.open(mode="r", encoding="utf-8") as file:</a:t>
            </a:r>
            <a:endParaRPr b="1" sz="1400">
              <a:solidFill>
                <a:srgbClr val="FF0000"/>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rgbClr val="FF0000"/>
                </a:solidFill>
                <a:latin typeface="Inconsolata"/>
                <a:ea typeface="Inconsolata"/>
                <a:cs typeface="Inconsolata"/>
                <a:sym typeface="Inconsolata"/>
              </a:rPr>
              <a:t>             ~~~~~~~~~^^^^^^^^^^^^^^^^^^^^^^^^^^^^</a:t>
            </a:r>
            <a:endParaRPr b="1" sz="1400">
              <a:solidFill>
                <a:srgbClr val="FF0000"/>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rgbClr val="FF0000"/>
                </a:solidFill>
                <a:latin typeface="Inconsolata"/>
                <a:ea typeface="Inconsolata"/>
                <a:cs typeface="Inconsolata"/>
                <a:sym typeface="Inconsolata"/>
              </a:rPr>
              <a:t>      File "/Library/Frameworks/Python.framework/Versions/3.13/lib/python3.13/pathlib/_local.py", line 537, in open</a:t>
            </a:r>
            <a:endParaRPr b="1" sz="1400">
              <a:solidFill>
                <a:srgbClr val="FF0000"/>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rgbClr val="FF0000"/>
                </a:solidFill>
                <a:latin typeface="Inconsolata"/>
                <a:ea typeface="Inconsolata"/>
                <a:cs typeface="Inconsolata"/>
                <a:sym typeface="Inconsolata"/>
              </a:rPr>
              <a:t>        return io.open(self, mode, buffering, encoding, errors, newline)</a:t>
            </a:r>
            <a:endParaRPr b="1" sz="1400">
              <a:solidFill>
                <a:srgbClr val="FF0000"/>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rgbClr val="FF0000"/>
                </a:solidFill>
                <a:latin typeface="Inconsolata"/>
                <a:ea typeface="Inconsolata"/>
                <a:cs typeface="Inconsolata"/>
                <a:sym typeface="Inconsolata"/>
              </a:rPr>
              <a:t>               ~~~~~~~^^^^^^^^^^^^^^^^^^^^^^^^^^^^^^^^^^^^^^^^^^^^^^^^^^</a:t>
            </a:r>
            <a:endParaRPr b="1" sz="1400">
              <a:solidFill>
                <a:srgbClr val="FF0000"/>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rgbClr val="FF0000"/>
                </a:solidFill>
                <a:latin typeface="Inconsolata"/>
                <a:ea typeface="Inconsolata"/>
                <a:cs typeface="Inconsolata"/>
                <a:sym typeface="Inconsolata"/>
              </a:rPr>
              <a:t>    FileNotFoundError: [Errno 2] No such file or directory: '/Users/&lt;username&gt;/SomeFile.txt'</a:t>
            </a:r>
            <a:endParaRPr b="1" sz="1400">
              <a:solidFill>
                <a:srgbClr val="FF0000"/>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t/>
            </a:r>
            <a:endParaRPr sz="1400"/>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Adding checks and error handling will reduce the chances of this code from failing.</a:t>
            </a:r>
            <a:endParaRPr sz="1400">
              <a:solidFill>
                <a:schemeClr val="dk1"/>
              </a:solidFill>
              <a:latin typeface="Titillium Web"/>
              <a:ea typeface="Titillium Web"/>
              <a:cs typeface="Titillium Web"/>
              <a:sym typeface="Titillium Web"/>
            </a:endParaRPr>
          </a:p>
          <a:p>
            <a:pPr indent="0" lvl="0" marL="0" rtl="0" algn="l">
              <a:lnSpc>
                <a:spcPct val="115000"/>
              </a:lnSpc>
              <a:spcBef>
                <a:spcPts val="300"/>
              </a:spcBef>
              <a:spcAft>
                <a:spcPts val="0"/>
              </a:spcAft>
              <a:buNone/>
            </a:pPr>
            <a:r>
              <a:t/>
            </a:r>
            <a:endParaRPr sz="1400">
              <a:solidFill>
                <a:schemeClr val="dk1"/>
              </a:solidFill>
              <a:latin typeface="Titillium Web"/>
              <a:ea typeface="Titillium Web"/>
              <a:cs typeface="Titillium Web"/>
              <a:sym typeface="Titillium Web"/>
            </a:endParaRPr>
          </a:p>
          <a:p>
            <a:pPr indent="0" lvl="0" marL="0" rtl="0" algn="l">
              <a:lnSpc>
                <a:spcPct val="115000"/>
              </a:lnSpc>
              <a:spcBef>
                <a:spcPts val="300"/>
              </a:spcBef>
              <a:spcAft>
                <a:spcPts val="0"/>
              </a:spcAft>
              <a:buNone/>
            </a:pPr>
            <a:r>
              <a:rPr lang="en" sz="1400">
                <a:solidFill>
                  <a:schemeClr val="dk1"/>
                </a:solidFill>
                <a:latin typeface="Consolas"/>
                <a:ea typeface="Consolas"/>
                <a:cs typeface="Consolas"/>
                <a:sym typeface="Consolas"/>
              </a:rPr>
              <a:t>    </a:t>
            </a:r>
            <a:r>
              <a:rPr b="1" lang="en" sz="1400">
                <a:solidFill>
                  <a:srgbClr val="EA5B25"/>
                </a:solidFill>
                <a:latin typeface="Inconsolata"/>
                <a:ea typeface="Inconsolata"/>
                <a:cs typeface="Inconsolata"/>
                <a:sym typeface="Inconsolata"/>
              </a:rPr>
              <a:t>path = Path.cwd() / "</a:t>
            </a:r>
            <a:r>
              <a:rPr b="1" lang="en" sz="1400">
                <a:solidFill>
                  <a:srgbClr val="EA5B25"/>
                </a:solidFill>
                <a:latin typeface="Inconsolata"/>
                <a:ea typeface="Inconsolata"/>
                <a:cs typeface="Inconsolata"/>
                <a:sym typeface="Inconsolata"/>
              </a:rPr>
              <a:t>SomeFile</a:t>
            </a:r>
            <a:r>
              <a:rPr b="1" lang="en" sz="1400">
                <a:solidFill>
                  <a:srgbClr val="EA5B25"/>
                </a:solidFill>
                <a:latin typeface="Inconsolata"/>
                <a:ea typeface="Inconsolata"/>
                <a:cs typeface="Inconsolata"/>
                <a:sym typeface="Inconsolata"/>
              </a:rPr>
              <a:t>.txt"</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a:t>
            </a:r>
            <a:r>
              <a:rPr b="1" lang="en" sz="1400">
                <a:solidFill>
                  <a:srgbClr val="EA5B25"/>
                </a:solidFill>
                <a:highlight>
                  <a:srgbClr val="FFFF00"/>
                </a:highlight>
                <a:latin typeface="Inconsolata"/>
                <a:ea typeface="Inconsolata"/>
                <a:cs typeface="Inconsolata"/>
                <a:sym typeface="Inconsolata"/>
              </a:rPr>
              <a:t>try:</a:t>
            </a:r>
            <a:endParaRPr b="1" sz="1400">
              <a:solidFill>
                <a:srgbClr val="EA5B25"/>
              </a:solidFill>
              <a:highlight>
                <a:srgbClr val="FFFF00"/>
              </a:highlight>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a:t>
            </a:r>
            <a:r>
              <a:rPr b="1" lang="en" sz="1400">
                <a:solidFill>
                  <a:srgbClr val="EA5B25"/>
                </a:solidFill>
                <a:latin typeface="Consolas"/>
                <a:ea typeface="Consolas"/>
                <a:cs typeface="Consolas"/>
                <a:sym typeface="Consolas"/>
              </a:rPr>
              <a:t>    </a:t>
            </a:r>
            <a:r>
              <a:rPr b="1" lang="en" sz="1400">
                <a:solidFill>
                  <a:srgbClr val="EA5B25"/>
                </a:solidFill>
                <a:latin typeface="Inconsolata"/>
                <a:ea typeface="Inconsolata"/>
                <a:cs typeface="Inconsolata"/>
                <a:sym typeface="Inconsolata"/>
              </a:rPr>
              <a:t>with path.open(mode="r", encoding="utf-8") as file:</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a:t>
            </a:r>
            <a:r>
              <a:rPr b="1" lang="en" sz="1400">
                <a:solidFill>
                  <a:srgbClr val="EA5B25"/>
                </a:solidFill>
                <a:latin typeface="Inconsolata"/>
                <a:ea typeface="Inconsolata"/>
                <a:cs typeface="Inconsolata"/>
                <a:sym typeface="Inconsolata"/>
              </a:rPr>
              <a:t>contents = file.read()</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a:t>
            </a:r>
            <a:r>
              <a:rPr b="1" lang="en" sz="1400">
                <a:solidFill>
                  <a:srgbClr val="EA5B25"/>
                </a:solidFill>
                <a:latin typeface="Inconsolata"/>
                <a:ea typeface="Inconsolata"/>
                <a:cs typeface="Inconsolata"/>
                <a:sym typeface="Inconsolata"/>
              </a:rPr>
              <a:t>print(f"</a:t>
            </a:r>
            <a:r>
              <a:rPr b="1" lang="en" sz="1400">
                <a:solidFill>
                  <a:srgbClr val="2C768B"/>
                </a:solidFill>
                <a:latin typeface="Inconsolata"/>
                <a:ea typeface="Inconsolata"/>
                <a:cs typeface="Inconsolata"/>
                <a:sym typeface="Inconsolata"/>
              </a:rPr>
              <a:t>{contents}</a:t>
            </a:r>
            <a:r>
              <a:rPr b="1" lang="en" sz="1400">
                <a:solidFill>
                  <a:srgbClr val="EA5B25"/>
                </a:solidFill>
                <a:latin typeface="Inconsolata"/>
                <a:ea typeface="Inconsolata"/>
                <a:cs typeface="Inconsolata"/>
                <a:sym typeface="Inconsolata"/>
              </a:rPr>
              <a:t>")</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a:t>
            </a:r>
            <a:r>
              <a:rPr b="1" lang="en" sz="1400">
                <a:solidFill>
                  <a:srgbClr val="EA5B25"/>
                </a:solidFill>
                <a:highlight>
                  <a:srgbClr val="FFFF00"/>
                </a:highlight>
                <a:latin typeface="Inconsolata"/>
                <a:ea typeface="Inconsolata"/>
                <a:cs typeface="Inconsolata"/>
                <a:sym typeface="Inconsolata"/>
              </a:rPr>
              <a:t>except FileNotFoundError:</a:t>
            </a:r>
            <a:endParaRPr b="1" sz="1400">
              <a:solidFill>
                <a:srgbClr val="EA5B25"/>
              </a:solidFill>
              <a:highlight>
                <a:srgbClr val="FFFF00"/>
              </a:highlight>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a:t>
            </a:r>
            <a:r>
              <a:rPr b="1" lang="en" sz="1400">
                <a:solidFill>
                  <a:srgbClr val="EA5B25"/>
                </a:solidFill>
                <a:highlight>
                  <a:srgbClr val="FFFF00"/>
                </a:highlight>
                <a:latin typeface="Inconsolata"/>
                <a:ea typeface="Inconsolata"/>
                <a:cs typeface="Inconsolata"/>
                <a:sym typeface="Inconsolata"/>
              </a:rPr>
              <a:t>print(f"File '</a:t>
            </a:r>
            <a:r>
              <a:rPr b="1" lang="en" sz="1400">
                <a:solidFill>
                  <a:srgbClr val="2C768B"/>
                </a:solidFill>
                <a:highlight>
                  <a:srgbClr val="FFFF00"/>
                </a:highlight>
                <a:latin typeface="Inconsolata"/>
                <a:ea typeface="Inconsolata"/>
                <a:cs typeface="Inconsolata"/>
                <a:sym typeface="Inconsolata"/>
              </a:rPr>
              <a:t>{path}</a:t>
            </a:r>
            <a:r>
              <a:rPr b="1" lang="en" sz="1400">
                <a:solidFill>
                  <a:srgbClr val="EA5B25"/>
                </a:solidFill>
                <a:highlight>
                  <a:srgbClr val="FFFF00"/>
                </a:highlight>
                <a:latin typeface="Inconsolata"/>
                <a:ea typeface="Inconsolata"/>
                <a:cs typeface="Inconsolata"/>
                <a:sym typeface="Inconsolata"/>
              </a:rPr>
              <a:t>' does not exist.")</a:t>
            </a:r>
            <a:endParaRPr b="1" sz="1400">
              <a:solidFill>
                <a:srgbClr val="EA5B25"/>
              </a:solidFill>
              <a:highlight>
                <a:srgbClr val="FFFF00"/>
              </a:highlight>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a:t>
            </a:r>
            <a:r>
              <a:rPr b="1" lang="en" sz="1400">
                <a:solidFill>
                  <a:srgbClr val="EA5B25"/>
                </a:solidFill>
                <a:highlight>
                  <a:srgbClr val="FFFF00"/>
                </a:highlight>
                <a:latin typeface="Inconsolata"/>
                <a:ea typeface="Inconsolata"/>
                <a:cs typeface="Inconsolata"/>
                <a:sym typeface="Inconsolata"/>
              </a:rPr>
              <a:t>except Exception as e:</a:t>
            </a:r>
            <a:endParaRPr b="1" sz="1400">
              <a:solidFill>
                <a:srgbClr val="EA5B25"/>
              </a:solidFill>
              <a:highlight>
                <a:srgbClr val="FFFF00"/>
              </a:highlight>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a:t>
            </a:r>
            <a:r>
              <a:rPr b="1" lang="en" sz="1400">
                <a:solidFill>
                  <a:srgbClr val="EA5B25"/>
                </a:solidFill>
                <a:highlight>
                  <a:srgbClr val="FFFF00"/>
                </a:highlight>
                <a:latin typeface="Inconsolata"/>
                <a:ea typeface="Inconsolata"/>
                <a:cs typeface="Inconsolata"/>
                <a:sym typeface="Inconsolata"/>
              </a:rPr>
              <a:t>print(f"An unexpected error occurred: </a:t>
            </a:r>
            <a:r>
              <a:rPr b="1" lang="en" sz="1400">
                <a:solidFill>
                  <a:srgbClr val="EA5B25"/>
                </a:solidFill>
                <a:highlight>
                  <a:srgbClr val="FFFF00"/>
                </a:highlight>
                <a:latin typeface="Inconsolata"/>
                <a:ea typeface="Inconsolata"/>
                <a:cs typeface="Inconsolata"/>
                <a:sym typeface="Inconsolata"/>
              </a:rPr>
              <a:t>'</a:t>
            </a:r>
            <a:r>
              <a:rPr b="1" lang="en" sz="1400">
                <a:solidFill>
                  <a:srgbClr val="2C768B"/>
                </a:solidFill>
                <a:highlight>
                  <a:srgbClr val="FFFF00"/>
                </a:highlight>
                <a:latin typeface="Inconsolata"/>
                <a:ea typeface="Inconsolata"/>
                <a:cs typeface="Inconsolata"/>
                <a:sym typeface="Inconsolata"/>
              </a:rPr>
              <a:t>{e}</a:t>
            </a:r>
            <a:r>
              <a:rPr b="1" lang="en" sz="1400">
                <a:solidFill>
                  <a:srgbClr val="EA5B25"/>
                </a:solidFill>
                <a:highlight>
                  <a:srgbClr val="FFFF00"/>
                </a:highlight>
                <a:latin typeface="Inconsolata"/>
                <a:ea typeface="Inconsolata"/>
                <a:cs typeface="Inconsolata"/>
                <a:sym typeface="Inconsolata"/>
              </a:rPr>
              <a:t>'</a:t>
            </a:r>
            <a:r>
              <a:rPr b="1" lang="en" sz="1400">
                <a:solidFill>
                  <a:srgbClr val="EA5B25"/>
                </a:solidFill>
                <a:highlight>
                  <a:srgbClr val="FFFF00"/>
                </a:highlight>
                <a:latin typeface="Inconsolata"/>
                <a:ea typeface="Inconsolata"/>
                <a:cs typeface="Inconsolata"/>
                <a:sym typeface="Inconsolata"/>
              </a:rPr>
              <a:t>.")</a:t>
            </a:r>
            <a:endParaRPr b="1" sz="1400">
              <a:solidFill>
                <a:srgbClr val="EA5B25"/>
              </a:solidFill>
              <a:highlight>
                <a:srgbClr val="FFFF00"/>
              </a:highlight>
              <a:latin typeface="Inconsolata"/>
              <a:ea typeface="Inconsolata"/>
              <a:cs typeface="Inconsolata"/>
              <a:sym typeface="Inconsolata"/>
            </a:endParaRPr>
          </a:p>
          <a:p>
            <a:pPr indent="0" lvl="0" marL="0" rtl="0" algn="l">
              <a:lnSpc>
                <a:spcPct val="115000"/>
              </a:lnSpc>
              <a:spcBef>
                <a:spcPts val="300"/>
              </a:spcBef>
              <a:spcAft>
                <a:spcPts val="0"/>
              </a:spcAft>
              <a:buNone/>
            </a:pPr>
            <a:r>
              <a:t/>
            </a:r>
            <a:endParaRPr b="1" sz="1400">
              <a:solidFill>
                <a:srgbClr val="EA5B25"/>
              </a:solidFill>
              <a:latin typeface="Inconsolata"/>
              <a:ea typeface="Inconsolata"/>
              <a:cs typeface="Inconsolata"/>
              <a:sym typeface="Inconsolata"/>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This allows us to catch the error, provide good information to the user, and if needed shut down the program gracefully</a:t>
            </a:r>
            <a:r>
              <a:rPr lang="en" sz="1400">
                <a:solidFill>
                  <a:schemeClr val="dk1"/>
                </a:solidFill>
                <a:latin typeface="Titillium Web"/>
                <a:ea typeface="Titillium Web"/>
                <a:cs typeface="Titillium Web"/>
                <a:sym typeface="Titillium Web"/>
              </a:rPr>
              <a:t>.</a:t>
            </a:r>
            <a:endParaRPr sz="1400">
              <a:solidFill>
                <a:schemeClr val="dk1"/>
              </a:solidFill>
              <a:latin typeface="Titillium Web"/>
              <a:ea typeface="Titillium Web"/>
              <a:cs typeface="Titillium Web"/>
              <a:sym typeface="Titillium Web"/>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Notice the second handler → it is a “catch-all” handler for errors that we aren’t explicitly handling like </a:t>
            </a:r>
            <a:r>
              <a:rPr b="1" lang="en" sz="1400">
                <a:solidFill>
                  <a:srgbClr val="EA5B25"/>
                </a:solidFill>
                <a:latin typeface="Consolas"/>
                <a:ea typeface="Consolas"/>
                <a:cs typeface="Consolas"/>
                <a:sym typeface="Consolas"/>
              </a:rPr>
              <a:t>FileNotFoundError</a:t>
            </a:r>
            <a:r>
              <a:rPr lang="en" sz="1400">
                <a:solidFill>
                  <a:schemeClr val="dk1"/>
                </a:solidFill>
                <a:latin typeface="Titillium Web"/>
                <a:ea typeface="Titillium Web"/>
                <a:cs typeface="Titillium Web"/>
                <a:sym typeface="Titillium Web"/>
              </a:rPr>
              <a:t>. </a:t>
            </a:r>
            <a:endParaRPr sz="1400">
              <a:solidFill>
                <a:schemeClr val="dk1"/>
              </a:solidFill>
              <a:latin typeface="Titillium Web"/>
              <a:ea typeface="Titillium Web"/>
              <a:cs typeface="Titillium Web"/>
              <a:sym typeface="Titillium Web"/>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Through your testing as you uncover what errors you may encounter, you can add the explicit handlers BEFORE the “catch-all” </a:t>
            </a:r>
            <a:r>
              <a:rPr b="1" lang="en" sz="1400">
                <a:solidFill>
                  <a:srgbClr val="EA5B25"/>
                </a:solidFill>
                <a:latin typeface="Consolas"/>
                <a:ea typeface="Consolas"/>
                <a:cs typeface="Consolas"/>
                <a:sym typeface="Consolas"/>
              </a:rPr>
              <a:t>Exception</a:t>
            </a:r>
            <a:r>
              <a:rPr lang="en" sz="1400">
                <a:solidFill>
                  <a:schemeClr val="dk1"/>
                </a:solidFill>
                <a:latin typeface="Titillium Web"/>
                <a:ea typeface="Titillium Web"/>
                <a:cs typeface="Titillium Web"/>
                <a:sym typeface="Titillium Web"/>
              </a:rPr>
              <a:t> handler. You can leave the “catch-all” </a:t>
            </a:r>
            <a:r>
              <a:rPr b="1" lang="en" sz="1400">
                <a:solidFill>
                  <a:srgbClr val="EA5B25"/>
                </a:solidFill>
                <a:latin typeface="Consolas"/>
                <a:ea typeface="Consolas"/>
                <a:cs typeface="Consolas"/>
                <a:sym typeface="Consolas"/>
              </a:rPr>
              <a:t>Exception</a:t>
            </a:r>
            <a:r>
              <a:rPr lang="en" sz="1400">
                <a:solidFill>
                  <a:schemeClr val="dk1"/>
                </a:solidFill>
                <a:latin typeface="Titillium Web"/>
                <a:ea typeface="Titillium Web"/>
                <a:cs typeface="Titillium Web"/>
                <a:sym typeface="Titillium Web"/>
              </a:rPr>
              <a:t> handler in, making sure it’s the LAST handler in the list. Remember, exception handlers are processed top-down.</a:t>
            </a:r>
            <a:endParaRPr sz="1400">
              <a:solidFill>
                <a:schemeClr val="dk1"/>
              </a:solidFill>
              <a:latin typeface="Titillium Web"/>
              <a:ea typeface="Titillium Web"/>
              <a:cs typeface="Titillium Web"/>
              <a:sym typeface="Titillium Web"/>
            </a:endParaRPr>
          </a:p>
          <a:p>
            <a:pPr indent="0" lvl="0" marL="0" rtl="0" algn="l">
              <a:lnSpc>
                <a:spcPct val="115000"/>
              </a:lnSpc>
              <a:spcBef>
                <a:spcPts val="300"/>
              </a:spcBef>
              <a:spcAft>
                <a:spcPts val="300"/>
              </a:spcAft>
              <a:buSzPts val="1100"/>
              <a:buNone/>
            </a:pPr>
            <a:r>
              <a:t/>
            </a:r>
            <a:endParaRPr sz="14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333104830d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g333104830d5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
              </a:spcBef>
              <a:spcAft>
                <a:spcPts val="0"/>
              </a:spcAft>
              <a:buSzPts val="1100"/>
              <a:buNone/>
            </a:pPr>
            <a:r>
              <a:rPr b="1" lang="en" sz="1400">
                <a:solidFill>
                  <a:schemeClr val="dk1"/>
                </a:solidFill>
                <a:latin typeface="Titillium Web"/>
                <a:ea typeface="Titillium Web"/>
                <a:cs typeface="Titillium Web"/>
                <a:sym typeface="Titillium Web"/>
              </a:rPr>
              <a:t>Text File for this Practice</a:t>
            </a:r>
            <a:r>
              <a:rPr lang="en" sz="1400">
                <a:solidFill>
                  <a:schemeClr val="dk1"/>
                </a:solidFill>
                <a:latin typeface="Titillium Web"/>
                <a:ea typeface="Titillium Web"/>
                <a:cs typeface="Titillium Web"/>
                <a:sym typeface="Titillium Web"/>
              </a:rPr>
              <a:t>:</a:t>
            </a:r>
            <a:endParaRPr sz="1400">
              <a:solidFill>
                <a:schemeClr val="dk1"/>
              </a:solidFill>
              <a:latin typeface="Titillium Web"/>
              <a:ea typeface="Titillium Web"/>
              <a:cs typeface="Titillium Web"/>
              <a:sym typeface="Titillium Web"/>
            </a:endParaRPr>
          </a:p>
          <a:p>
            <a:pPr indent="0" lvl="0" marL="0" rtl="0" algn="l">
              <a:lnSpc>
                <a:spcPct val="115000"/>
              </a:lnSpc>
              <a:spcBef>
                <a:spcPts val="300"/>
              </a:spcBef>
              <a:spcAft>
                <a:spcPts val="0"/>
              </a:spcAft>
              <a:buSzPts val="1100"/>
              <a:buNone/>
            </a:pPr>
            <a:r>
              <a:rPr b="1" lang="en" sz="1400">
                <a:solidFill>
                  <a:schemeClr val="accent3"/>
                </a:solidFill>
                <a:latin typeface="Inconsolata"/>
                <a:ea typeface="Inconsolata"/>
                <a:cs typeface="Inconsolata"/>
                <a:sym typeface="Inconsolata"/>
              </a:rPr>
              <a:t>One, two,</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accent3"/>
                </a:solidFill>
                <a:latin typeface="Inconsolata"/>
                <a:ea typeface="Inconsolata"/>
                <a:cs typeface="Inconsolata"/>
                <a:sym typeface="Inconsolata"/>
              </a:rPr>
              <a:t>Buckle my shoe;</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accent3"/>
                </a:solidFill>
                <a:latin typeface="Inconsolata"/>
                <a:ea typeface="Inconsolata"/>
                <a:cs typeface="Inconsolata"/>
                <a:sym typeface="Inconsolata"/>
              </a:rPr>
              <a:t>Three, four,</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accent3"/>
                </a:solidFill>
                <a:latin typeface="Inconsolata"/>
                <a:ea typeface="Inconsolata"/>
                <a:cs typeface="Inconsolata"/>
                <a:sym typeface="Inconsolata"/>
              </a:rPr>
              <a:t>Knock at the door;</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accent3"/>
                </a:solidFill>
                <a:latin typeface="Inconsolata"/>
                <a:ea typeface="Inconsolata"/>
                <a:cs typeface="Inconsolata"/>
                <a:sym typeface="Inconsolata"/>
              </a:rPr>
              <a:t>Five, six,</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accent3"/>
                </a:solidFill>
                <a:latin typeface="Inconsolata"/>
                <a:ea typeface="Inconsolata"/>
                <a:cs typeface="Inconsolata"/>
                <a:sym typeface="Inconsolata"/>
              </a:rPr>
              <a:t>Pick up sticks;</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accent3"/>
                </a:solidFill>
                <a:latin typeface="Inconsolata"/>
                <a:ea typeface="Inconsolata"/>
                <a:cs typeface="Inconsolata"/>
                <a:sym typeface="Inconsolata"/>
              </a:rPr>
              <a:t>Seven, eight,</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accent3"/>
                </a:solidFill>
                <a:latin typeface="Inconsolata"/>
                <a:ea typeface="Inconsolata"/>
                <a:cs typeface="Inconsolata"/>
                <a:sym typeface="Inconsolata"/>
              </a:rPr>
              <a:t>Lay them straight;</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accent3"/>
                </a:solidFill>
                <a:latin typeface="Inconsolata"/>
                <a:ea typeface="Inconsolata"/>
                <a:cs typeface="Inconsolata"/>
                <a:sym typeface="Inconsolata"/>
              </a:rPr>
              <a:t>Nine, ten,</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accent3"/>
                </a:solidFill>
                <a:latin typeface="Inconsolata"/>
                <a:ea typeface="Inconsolata"/>
                <a:cs typeface="Inconsolata"/>
                <a:sym typeface="Inconsolata"/>
              </a:rPr>
              <a:t>A clucking hen;</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accent3"/>
                </a:solidFill>
                <a:latin typeface="Inconsolata"/>
                <a:ea typeface="Inconsolata"/>
                <a:cs typeface="Inconsolata"/>
                <a:sym typeface="Inconsolata"/>
              </a:rPr>
              <a:t>Eleven, twelve,</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accent3"/>
                </a:solidFill>
                <a:latin typeface="Inconsolata"/>
                <a:ea typeface="Inconsolata"/>
                <a:cs typeface="Inconsolata"/>
                <a:sym typeface="Inconsolata"/>
              </a:rPr>
              <a:t>Dig and delve;</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accent3"/>
                </a:solidFill>
                <a:latin typeface="Inconsolata"/>
                <a:ea typeface="Inconsolata"/>
                <a:cs typeface="Inconsolata"/>
                <a:sym typeface="Inconsolata"/>
              </a:rPr>
              <a:t>Thirteen, fourteen,</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accent3"/>
                </a:solidFill>
                <a:latin typeface="Inconsolata"/>
                <a:ea typeface="Inconsolata"/>
                <a:cs typeface="Inconsolata"/>
                <a:sym typeface="Inconsolata"/>
              </a:rPr>
              <a:t>Crows reporting;</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accent3"/>
                </a:solidFill>
                <a:latin typeface="Inconsolata"/>
                <a:ea typeface="Inconsolata"/>
                <a:cs typeface="Inconsolata"/>
                <a:sym typeface="Inconsolata"/>
              </a:rPr>
              <a:t>Fifteen, sixteen,</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accent3"/>
                </a:solidFill>
                <a:latin typeface="Inconsolata"/>
                <a:ea typeface="Inconsolata"/>
                <a:cs typeface="Inconsolata"/>
                <a:sym typeface="Inconsolata"/>
              </a:rPr>
              <a:t>Kids in the kitchen;</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accent3"/>
                </a:solidFill>
                <a:latin typeface="Inconsolata"/>
                <a:ea typeface="Inconsolata"/>
                <a:cs typeface="Inconsolata"/>
                <a:sym typeface="Inconsolata"/>
              </a:rPr>
              <a:t>Seventeen, eighteen,</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accent3"/>
                </a:solidFill>
                <a:latin typeface="Inconsolata"/>
                <a:ea typeface="Inconsolata"/>
                <a:cs typeface="Inconsolata"/>
                <a:sym typeface="Inconsolata"/>
              </a:rPr>
              <a:t>Mom's a-waiting;</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accent3"/>
                </a:solidFill>
                <a:latin typeface="Inconsolata"/>
                <a:ea typeface="Inconsolata"/>
                <a:cs typeface="Inconsolata"/>
                <a:sym typeface="Inconsolata"/>
              </a:rPr>
              <a:t>Nineteen, twenty,</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accent3"/>
                </a:solidFill>
                <a:latin typeface="Inconsolata"/>
                <a:ea typeface="Inconsolata"/>
                <a:cs typeface="Inconsolata"/>
                <a:sym typeface="Inconsolata"/>
              </a:rPr>
              <a:t>Kids' plates empty.</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t/>
            </a:r>
            <a:endParaRPr sz="1400">
              <a:solidFill>
                <a:schemeClr val="dk1"/>
              </a:solidFill>
              <a:latin typeface="Titillium Web"/>
              <a:ea typeface="Titillium Web"/>
              <a:cs typeface="Titillium Web"/>
              <a:sym typeface="Titillium Web"/>
            </a:endParaRPr>
          </a:p>
          <a:p>
            <a:pPr indent="0" lvl="0" marL="0" rtl="0" algn="l">
              <a:lnSpc>
                <a:spcPct val="115000"/>
              </a:lnSpc>
              <a:spcBef>
                <a:spcPts val="300"/>
              </a:spcBef>
              <a:spcAft>
                <a:spcPts val="0"/>
              </a:spcAft>
              <a:buSzPts val="1100"/>
              <a:buNone/>
            </a:pPr>
            <a:r>
              <a:rPr b="1" lang="en" sz="1400">
                <a:solidFill>
                  <a:schemeClr val="dk1"/>
                </a:solidFill>
                <a:latin typeface="Titillium Web"/>
                <a:ea typeface="Titillium Web"/>
                <a:cs typeface="Titillium Web"/>
                <a:sym typeface="Titillium Web"/>
              </a:rPr>
              <a:t>Output for Exercise 1</a:t>
            </a:r>
            <a:r>
              <a:rPr lang="en" sz="1400">
                <a:solidFill>
                  <a:schemeClr val="dk1"/>
                </a:solidFill>
                <a:latin typeface="Titillium Web"/>
                <a:ea typeface="Titillium Web"/>
                <a:cs typeface="Titillium Web"/>
                <a:sym typeface="Titillium Web"/>
              </a:rPr>
              <a:t>:</a:t>
            </a:r>
            <a:endParaRPr sz="1400">
              <a:solidFill>
                <a:schemeClr val="dk1"/>
              </a:solidFill>
              <a:latin typeface="Titillium Web"/>
              <a:ea typeface="Titillium Web"/>
              <a:cs typeface="Titillium Web"/>
              <a:sym typeface="Titillium Web"/>
            </a:endParaRPr>
          </a:p>
          <a:p>
            <a:pPr indent="0" lvl="0" marL="0" rtl="0" algn="l">
              <a:lnSpc>
                <a:spcPct val="115000"/>
              </a:lnSpc>
              <a:spcBef>
                <a:spcPts val="300"/>
              </a:spcBef>
              <a:spcAft>
                <a:spcPts val="0"/>
              </a:spcAft>
              <a:buSzPts val="1100"/>
              <a:buNone/>
            </a:pPr>
            <a:r>
              <a:rPr b="1" lang="en" sz="1400">
                <a:solidFill>
                  <a:srgbClr val="EA5B25"/>
                </a:solidFill>
                <a:latin typeface="Inconsolata"/>
                <a:ea typeface="Inconsolata"/>
                <a:cs typeface="Inconsolata"/>
                <a:sym typeface="Inconsolata"/>
              </a:rPr>
              <a:t>One, two,</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rgbClr val="EA5B25"/>
                </a:solidFill>
                <a:latin typeface="Inconsolata"/>
                <a:ea typeface="Inconsolata"/>
                <a:cs typeface="Inconsolata"/>
                <a:sym typeface="Inconsolata"/>
              </a:rPr>
              <a:t>Buckle my shoe;</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rgbClr val="EA5B25"/>
                </a:solidFill>
                <a:latin typeface="Inconsolata"/>
                <a:ea typeface="Inconsolata"/>
                <a:cs typeface="Inconsolata"/>
                <a:sym typeface="Inconsolata"/>
              </a:rPr>
              <a:t>Three, four,</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rgbClr val="EA5B25"/>
                </a:solidFill>
                <a:latin typeface="Inconsolata"/>
                <a:ea typeface="Inconsolata"/>
                <a:cs typeface="Inconsolata"/>
                <a:sym typeface="Inconsolata"/>
              </a:rPr>
              <a:t>Knock at the door;</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rgbClr val="EA5B25"/>
                </a:solidFill>
                <a:latin typeface="Inconsolata"/>
                <a:ea typeface="Inconsolata"/>
                <a:cs typeface="Inconsolata"/>
                <a:sym typeface="Inconsolata"/>
              </a:rPr>
              <a:t>Five, six,</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rgbClr val="EA5B25"/>
                </a:solidFill>
                <a:latin typeface="Inconsolata"/>
                <a:ea typeface="Inconsolata"/>
                <a:cs typeface="Inconsolata"/>
                <a:sym typeface="Inconsolata"/>
              </a:rPr>
              <a:t>Pick up sticks;</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rgbClr val="EA5B25"/>
                </a:solidFill>
                <a:latin typeface="Inconsolata"/>
                <a:ea typeface="Inconsolata"/>
                <a:cs typeface="Inconsolata"/>
                <a:sym typeface="Inconsolata"/>
              </a:rPr>
              <a:t>Seven, eight,</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rgbClr val="EA5B25"/>
                </a:solidFill>
                <a:latin typeface="Inconsolata"/>
                <a:ea typeface="Inconsolata"/>
                <a:cs typeface="Inconsolata"/>
                <a:sym typeface="Inconsolata"/>
              </a:rPr>
              <a:t>Lay them straight;</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rgbClr val="EA5B25"/>
                </a:solidFill>
                <a:latin typeface="Inconsolata"/>
                <a:ea typeface="Inconsolata"/>
                <a:cs typeface="Inconsolata"/>
                <a:sym typeface="Inconsolata"/>
              </a:rPr>
              <a:t>Nine, ten,</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rgbClr val="EA5B25"/>
                </a:solidFill>
                <a:latin typeface="Inconsolata"/>
                <a:ea typeface="Inconsolata"/>
                <a:cs typeface="Inconsolata"/>
                <a:sym typeface="Inconsolata"/>
              </a:rPr>
              <a:t>A clucking hen;</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rgbClr val="EA5B25"/>
                </a:solidFill>
                <a:latin typeface="Inconsolata"/>
                <a:ea typeface="Inconsolata"/>
                <a:cs typeface="Inconsolata"/>
                <a:sym typeface="Inconsolata"/>
              </a:rPr>
              <a:t>Eleven, twelve,</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rgbClr val="EA5B25"/>
                </a:solidFill>
                <a:latin typeface="Inconsolata"/>
                <a:ea typeface="Inconsolata"/>
                <a:cs typeface="Inconsolata"/>
                <a:sym typeface="Inconsolata"/>
              </a:rPr>
              <a:t>Dig and delve;</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rgbClr val="EA5B25"/>
                </a:solidFill>
                <a:latin typeface="Inconsolata"/>
                <a:ea typeface="Inconsolata"/>
                <a:cs typeface="Inconsolata"/>
                <a:sym typeface="Inconsolata"/>
              </a:rPr>
              <a:t>Thirteen, fourteen,</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rgbClr val="EA5B25"/>
                </a:solidFill>
                <a:latin typeface="Inconsolata"/>
                <a:ea typeface="Inconsolata"/>
                <a:cs typeface="Inconsolata"/>
                <a:sym typeface="Inconsolata"/>
              </a:rPr>
              <a:t>Crows reporting;</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rgbClr val="EA5B25"/>
                </a:solidFill>
                <a:latin typeface="Inconsolata"/>
                <a:ea typeface="Inconsolata"/>
                <a:cs typeface="Inconsolata"/>
                <a:sym typeface="Inconsolata"/>
              </a:rPr>
              <a:t>Fifteen, sixteen,</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rgbClr val="EA5B25"/>
                </a:solidFill>
                <a:latin typeface="Inconsolata"/>
                <a:ea typeface="Inconsolata"/>
                <a:cs typeface="Inconsolata"/>
                <a:sym typeface="Inconsolata"/>
              </a:rPr>
              <a:t>Kids in the kitchen;</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rgbClr val="EA5B25"/>
                </a:solidFill>
                <a:latin typeface="Inconsolata"/>
                <a:ea typeface="Inconsolata"/>
                <a:cs typeface="Inconsolata"/>
                <a:sym typeface="Inconsolata"/>
              </a:rPr>
              <a:t>Seventeen, eighteen,</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rgbClr val="EA5B25"/>
                </a:solidFill>
                <a:latin typeface="Inconsolata"/>
                <a:ea typeface="Inconsolata"/>
                <a:cs typeface="Inconsolata"/>
                <a:sym typeface="Inconsolata"/>
              </a:rPr>
              <a:t>Mom's a-waiting;</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rgbClr val="EA5B25"/>
                </a:solidFill>
                <a:latin typeface="Inconsolata"/>
                <a:ea typeface="Inconsolata"/>
                <a:cs typeface="Inconsolata"/>
                <a:sym typeface="Inconsolata"/>
              </a:rPr>
              <a:t>Nineteen, twenty,</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rgbClr val="EA5B25"/>
                </a:solidFill>
                <a:latin typeface="Inconsolata"/>
                <a:ea typeface="Inconsolata"/>
                <a:cs typeface="Inconsolata"/>
                <a:sym typeface="Inconsolata"/>
              </a:rPr>
              <a:t>Kids' plates empty.</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dk1"/>
                </a:solidFill>
                <a:latin typeface="Titillium Web"/>
                <a:ea typeface="Titillium Web"/>
                <a:cs typeface="Titillium Web"/>
                <a:sym typeface="Titillium Web"/>
              </a:rPr>
              <a:t>Output for Exercise 2</a:t>
            </a:r>
            <a:r>
              <a:rPr lang="en" sz="1400">
                <a:solidFill>
                  <a:schemeClr val="dk1"/>
                </a:solidFill>
                <a:latin typeface="Titillium Web"/>
                <a:ea typeface="Titillium Web"/>
                <a:cs typeface="Titillium Web"/>
                <a:sym typeface="Titillium Web"/>
              </a:rPr>
              <a:t>:</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rgbClr val="EA5B25"/>
                </a:solidFill>
                <a:latin typeface="Inconsolata"/>
                <a:ea typeface="Inconsolata"/>
                <a:cs typeface="Inconsolata"/>
                <a:sym typeface="Inconsolata"/>
              </a:rPr>
              <a:t>One, two, Buckle my shoe;</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rgbClr val="EA5B25"/>
                </a:solidFill>
                <a:latin typeface="Inconsolata"/>
                <a:ea typeface="Inconsolata"/>
                <a:cs typeface="Inconsolata"/>
                <a:sym typeface="Inconsolata"/>
              </a:rPr>
              <a:t>Three, four, Knock at the door;</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rgbClr val="EA5B25"/>
                </a:solidFill>
                <a:latin typeface="Inconsolata"/>
                <a:ea typeface="Inconsolata"/>
                <a:cs typeface="Inconsolata"/>
                <a:sym typeface="Inconsolata"/>
              </a:rPr>
              <a:t>Five, six, Pick up sticks;</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rgbClr val="EA5B25"/>
                </a:solidFill>
                <a:latin typeface="Inconsolata"/>
                <a:ea typeface="Inconsolata"/>
                <a:cs typeface="Inconsolata"/>
                <a:sym typeface="Inconsolata"/>
              </a:rPr>
              <a:t>Seven, eight, Lay them straight;</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rgbClr val="EA5B25"/>
                </a:solidFill>
                <a:latin typeface="Inconsolata"/>
                <a:ea typeface="Inconsolata"/>
                <a:cs typeface="Inconsolata"/>
                <a:sym typeface="Inconsolata"/>
              </a:rPr>
              <a:t>Nine, ten, A clucking hen;</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rgbClr val="EA5B25"/>
                </a:solidFill>
                <a:latin typeface="Inconsolata"/>
                <a:ea typeface="Inconsolata"/>
                <a:cs typeface="Inconsolata"/>
                <a:sym typeface="Inconsolata"/>
              </a:rPr>
              <a:t>Eleven, twelve, Dig and delve;</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rgbClr val="EA5B25"/>
                </a:solidFill>
                <a:latin typeface="Inconsolata"/>
                <a:ea typeface="Inconsolata"/>
                <a:cs typeface="Inconsolata"/>
                <a:sym typeface="Inconsolata"/>
              </a:rPr>
              <a:t>Thirteen, fourteen, Crows reporting;</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rgbClr val="EA5B25"/>
                </a:solidFill>
                <a:latin typeface="Inconsolata"/>
                <a:ea typeface="Inconsolata"/>
                <a:cs typeface="Inconsolata"/>
                <a:sym typeface="Inconsolata"/>
              </a:rPr>
              <a:t>Fifteen, sixteen, Kids in the kitchen;</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rgbClr val="EA5B25"/>
                </a:solidFill>
                <a:latin typeface="Inconsolata"/>
                <a:ea typeface="Inconsolata"/>
                <a:cs typeface="Inconsolata"/>
                <a:sym typeface="Inconsolata"/>
              </a:rPr>
              <a:t>Seventeen, eighteen, Mom's a-waiting;</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rgbClr val="EA5B25"/>
                </a:solidFill>
                <a:latin typeface="Inconsolata"/>
                <a:ea typeface="Inconsolata"/>
                <a:cs typeface="Inconsolata"/>
                <a:sym typeface="Inconsolata"/>
              </a:rPr>
              <a:t>Nineteen, twenty, Kids' plates empty.</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dk1"/>
                </a:solidFill>
                <a:latin typeface="Titillium Web"/>
                <a:ea typeface="Titillium Web"/>
                <a:cs typeface="Titillium Web"/>
                <a:sym typeface="Titillium Web"/>
              </a:rPr>
              <a:t>Output for Exercise 3</a:t>
            </a:r>
            <a:r>
              <a:rPr lang="en" sz="1400">
                <a:solidFill>
                  <a:schemeClr val="dk1"/>
                </a:solidFill>
                <a:latin typeface="Titillium Web"/>
                <a:ea typeface="Titillium Web"/>
                <a:cs typeface="Titillium Web"/>
                <a:sym typeface="Titillium Web"/>
              </a:rPr>
              <a:t>:</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rgbClr val="EA5B25"/>
                </a:solidFill>
                <a:latin typeface="Inconsolata"/>
                <a:ea typeface="Inconsolata"/>
                <a:cs typeface="Inconsolata"/>
                <a:sym typeface="Inconsolata"/>
              </a:rPr>
              <a:t>File OneTwoBuckleMyShoe-Reformatted.txt exists... deleting.</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rgbClr val="EA5B25"/>
                </a:solidFill>
                <a:latin typeface="Inconsolata"/>
                <a:ea typeface="Inconsolata"/>
                <a:cs typeface="Inconsolata"/>
                <a:sym typeface="Inconsolata"/>
              </a:rPr>
              <a:t>The file OneTwoBuckleMyShoe-Reformatted.txt was deleted.</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dk1"/>
                </a:solidFill>
                <a:latin typeface="Titillium Web"/>
                <a:ea typeface="Titillium Web"/>
                <a:cs typeface="Titillium Web"/>
                <a:sym typeface="Titillium Web"/>
              </a:rPr>
              <a:t>Text File Output for Exercise 3</a:t>
            </a:r>
            <a:r>
              <a:rPr lang="en" sz="1400">
                <a:solidFill>
                  <a:schemeClr val="dk1"/>
                </a:solidFill>
                <a:latin typeface="Titillium Web"/>
                <a:ea typeface="Titillium Web"/>
                <a:cs typeface="Titillium Web"/>
                <a:sym typeface="Titillium Web"/>
              </a:rPr>
              <a:t>:</a:t>
            </a:r>
            <a:endParaRPr sz="1400">
              <a:solidFill>
                <a:schemeClr val="dk1"/>
              </a:solidFill>
              <a:latin typeface="Titillium Web"/>
              <a:ea typeface="Titillium Web"/>
              <a:cs typeface="Titillium Web"/>
              <a:sym typeface="Titillium Web"/>
            </a:endParaRPr>
          </a:p>
          <a:p>
            <a:pPr indent="0" lvl="0" marL="0" rtl="0" algn="l">
              <a:lnSpc>
                <a:spcPct val="115000"/>
              </a:lnSpc>
              <a:spcBef>
                <a:spcPts val="300"/>
              </a:spcBef>
              <a:spcAft>
                <a:spcPts val="0"/>
              </a:spcAft>
              <a:buSzPts val="1100"/>
              <a:buNone/>
            </a:pPr>
            <a:r>
              <a:rPr b="1" lang="en" sz="1400">
                <a:solidFill>
                  <a:srgbClr val="EA5B25"/>
                </a:solidFill>
                <a:latin typeface="Inconsolata"/>
                <a:ea typeface="Inconsolata"/>
                <a:cs typeface="Inconsolata"/>
                <a:sym typeface="Inconsolata"/>
              </a:rPr>
              <a:t>One, two, Buckle my shoe;</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rgbClr val="EA5B25"/>
                </a:solidFill>
                <a:latin typeface="Inconsolata"/>
                <a:ea typeface="Inconsolata"/>
                <a:cs typeface="Inconsolata"/>
                <a:sym typeface="Inconsolata"/>
              </a:rPr>
              <a:t>Three, four, Knock at the door;</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rgbClr val="EA5B25"/>
                </a:solidFill>
                <a:latin typeface="Inconsolata"/>
                <a:ea typeface="Inconsolata"/>
                <a:cs typeface="Inconsolata"/>
                <a:sym typeface="Inconsolata"/>
              </a:rPr>
              <a:t>Five, six, Pick up sticks;</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rgbClr val="EA5B25"/>
                </a:solidFill>
                <a:latin typeface="Inconsolata"/>
                <a:ea typeface="Inconsolata"/>
                <a:cs typeface="Inconsolata"/>
                <a:sym typeface="Inconsolata"/>
              </a:rPr>
              <a:t>Seven, eight, Lay them straight;</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rgbClr val="EA5B25"/>
                </a:solidFill>
                <a:latin typeface="Inconsolata"/>
                <a:ea typeface="Inconsolata"/>
                <a:cs typeface="Inconsolata"/>
                <a:sym typeface="Inconsolata"/>
              </a:rPr>
              <a:t>Nine, ten, A clucking hen;</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rgbClr val="EA5B25"/>
                </a:solidFill>
                <a:latin typeface="Inconsolata"/>
                <a:ea typeface="Inconsolata"/>
                <a:cs typeface="Inconsolata"/>
                <a:sym typeface="Inconsolata"/>
              </a:rPr>
              <a:t>Eleven, twelve, Dig and delve;</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rgbClr val="EA5B25"/>
                </a:solidFill>
                <a:latin typeface="Inconsolata"/>
                <a:ea typeface="Inconsolata"/>
                <a:cs typeface="Inconsolata"/>
                <a:sym typeface="Inconsolata"/>
              </a:rPr>
              <a:t>Thirteen, fourteen, Crows reporting;</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rgbClr val="EA5B25"/>
                </a:solidFill>
                <a:latin typeface="Inconsolata"/>
                <a:ea typeface="Inconsolata"/>
                <a:cs typeface="Inconsolata"/>
                <a:sym typeface="Inconsolata"/>
              </a:rPr>
              <a:t>Fifteen, sixteen, Kids in the kitchen;</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rgbClr val="EA5B25"/>
                </a:solidFill>
                <a:latin typeface="Inconsolata"/>
                <a:ea typeface="Inconsolata"/>
                <a:cs typeface="Inconsolata"/>
                <a:sym typeface="Inconsolata"/>
              </a:rPr>
              <a:t>Seventeen, eighteen, Mom's a-waiting;</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rgbClr val="EA5B25"/>
                </a:solidFill>
                <a:latin typeface="Inconsolata"/>
                <a:ea typeface="Inconsolata"/>
                <a:cs typeface="Inconsolata"/>
                <a:sym typeface="Inconsolata"/>
              </a:rPr>
              <a:t>Nineteen, twenty, Kids' plates empty.</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300"/>
              </a:spcAft>
              <a:buClr>
                <a:schemeClr val="dk1"/>
              </a:buClr>
              <a:buSzPts val="1100"/>
              <a:buFont typeface="Arial"/>
              <a:buNone/>
            </a:pPr>
            <a:r>
              <a:t/>
            </a:r>
            <a:endParaRPr b="1" sz="1400">
              <a:solidFill>
                <a:srgbClr val="EA5B25"/>
              </a:solidFill>
              <a:latin typeface="Inconsolata"/>
              <a:ea typeface="Inconsolata"/>
              <a:cs typeface="Inconsolata"/>
              <a:sym typeface="Inconsolata"/>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33c4bc9ca6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g33c4bc9ca6c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400">
              <a:latin typeface="Titillium Web"/>
              <a:ea typeface="Titillium Web"/>
              <a:cs typeface="Titillium Web"/>
              <a:sym typeface="Titillium Web"/>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33c4bc9ca6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g33c4bc9ca6c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CSV stands for Comma-Separated Value.</a:t>
            </a:r>
            <a:endParaRPr sz="1400">
              <a:solidFill>
                <a:schemeClr val="dk1"/>
              </a:solidFill>
              <a:latin typeface="Titillium Web"/>
              <a:ea typeface="Titillium Web"/>
              <a:cs typeface="Titillium Web"/>
              <a:sym typeface="Titillium Web"/>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These are text files, but with additional formatting.</a:t>
            </a:r>
            <a:endParaRPr sz="1400">
              <a:solidFill>
                <a:schemeClr val="dk1"/>
              </a:solidFill>
              <a:latin typeface="Titillium Web"/>
              <a:ea typeface="Titillium Web"/>
              <a:cs typeface="Titillium Web"/>
              <a:sym typeface="Titillium Web"/>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Numbers will be read in as strings and therefore will need to be converted if you want to perform math with them.</a:t>
            </a:r>
            <a:endParaRPr sz="1400">
              <a:solidFill>
                <a:schemeClr val="dk1"/>
              </a:solidFill>
              <a:latin typeface="Titillium Web"/>
              <a:ea typeface="Titillium Web"/>
              <a:cs typeface="Titillium Web"/>
              <a:sym typeface="Titillium Web"/>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These files can be generated in different ways such as by hand, by exporting a spreadsheet, and by querying a database and exporting the results.</a:t>
            </a:r>
            <a:endParaRPr sz="1400">
              <a:solidFill>
                <a:schemeClr val="dk1"/>
              </a:solidFill>
              <a:latin typeface="Titillium Web"/>
              <a:ea typeface="Titillium Web"/>
              <a:cs typeface="Titillium Web"/>
              <a:sym typeface="Titillium Web"/>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Assuming we’re tracking the number of times a song is played on a daily basis, we have the spreadsheet file as shown on the slide.</a:t>
            </a:r>
            <a:endParaRPr sz="1400">
              <a:solidFill>
                <a:schemeClr val="dk1"/>
              </a:solidFill>
              <a:latin typeface="Titillium Web"/>
              <a:ea typeface="Titillium Web"/>
              <a:cs typeface="Titillium Web"/>
              <a:sym typeface="Titillium Web"/>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If this file is exported from Google docs as a CSV, we would get a file that looks like the following:</a:t>
            </a:r>
            <a:endParaRPr sz="1400">
              <a:solidFill>
                <a:schemeClr val="dk1"/>
              </a:solidFill>
              <a:latin typeface="Titillium Web"/>
              <a:ea typeface="Titillium Web"/>
              <a:cs typeface="Titillium Web"/>
              <a:sym typeface="Titillium Web"/>
            </a:endParaRPr>
          </a:p>
          <a:p>
            <a:pPr indent="0" lvl="0" marL="0" rtl="0" algn="l">
              <a:lnSpc>
                <a:spcPct val="115000"/>
              </a:lnSpc>
              <a:spcBef>
                <a:spcPts val="300"/>
              </a:spcBef>
              <a:spcAft>
                <a:spcPts val="0"/>
              </a:spcAft>
              <a:buNone/>
            </a:pPr>
            <a:r>
              <a:t/>
            </a:r>
            <a:endParaRPr sz="1400">
              <a:solidFill>
                <a:schemeClr val="dk1"/>
              </a:solidFill>
              <a:latin typeface="Titillium Web"/>
              <a:ea typeface="Titillium Web"/>
              <a:cs typeface="Titillium Web"/>
              <a:sym typeface="Titillium Web"/>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Week,Sunday,Monday,Tuesday,Wednesday,Thursday,Friday,Saturday</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Week 1,743,952,475,300,238,548,714</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Week 2,654,398,657,923,511,387,456</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Week 3,287,995,125,388,527,875,355</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Week 4,1045,844,1187,1091,760,938,995</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TOTAL,2729,3189,2444,2702,2036,2748,2520</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t/>
            </a:r>
            <a:endParaRPr sz="1400">
              <a:solidFill>
                <a:schemeClr val="dk1"/>
              </a:solidFill>
              <a:latin typeface="Titillium Web"/>
              <a:ea typeface="Titillium Web"/>
              <a:cs typeface="Titillium Web"/>
              <a:sym typeface="Titillium Web"/>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The file can be opened in any text editor.</a:t>
            </a:r>
            <a:endParaRPr sz="1400">
              <a:solidFill>
                <a:schemeClr val="dk1"/>
              </a:solidFill>
              <a:latin typeface="Titillium Web"/>
              <a:ea typeface="Titillium Web"/>
              <a:cs typeface="Titillium Web"/>
              <a:sym typeface="Titillium Web"/>
            </a:endParaRPr>
          </a:p>
          <a:p>
            <a:pPr indent="0" lvl="0" marL="0" rtl="0" algn="l">
              <a:lnSpc>
                <a:spcPct val="115000"/>
              </a:lnSpc>
              <a:spcBef>
                <a:spcPts val="300"/>
              </a:spcBef>
              <a:spcAft>
                <a:spcPts val="300"/>
              </a:spcAft>
              <a:buSzPts val="1100"/>
              <a:buNone/>
            </a:pPr>
            <a:r>
              <a:t/>
            </a:r>
            <a:endParaRPr sz="140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33c4bc9ca6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g33c4bc9ca6c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One way we could work with this file is to remove the column and row headers manually to generate a file like this</a:t>
            </a:r>
            <a:r>
              <a:rPr lang="en" sz="1400">
                <a:solidFill>
                  <a:schemeClr val="dk1"/>
                </a:solidFill>
                <a:latin typeface="Titillium Web"/>
                <a:ea typeface="Titillium Web"/>
                <a:cs typeface="Titillium Web"/>
                <a:sym typeface="Titillium Web"/>
              </a:rPr>
              <a:t>:</a:t>
            </a:r>
            <a:endParaRPr sz="1400">
              <a:solidFill>
                <a:schemeClr val="dk1"/>
              </a:solidFill>
              <a:latin typeface="Titillium Web"/>
              <a:ea typeface="Titillium Web"/>
              <a:cs typeface="Titillium Web"/>
              <a:sym typeface="Titillium Web"/>
            </a:endParaRPr>
          </a:p>
          <a:p>
            <a:pPr indent="0" lvl="0" marL="0" rtl="0" algn="l">
              <a:lnSpc>
                <a:spcPct val="115000"/>
              </a:lnSpc>
              <a:spcBef>
                <a:spcPts val="300"/>
              </a:spcBef>
              <a:spcAft>
                <a:spcPts val="0"/>
              </a:spcAft>
              <a:buNone/>
            </a:pPr>
            <a:r>
              <a:t/>
            </a:r>
            <a:endParaRPr sz="1400">
              <a:solidFill>
                <a:schemeClr val="dk1"/>
              </a:solidFill>
              <a:latin typeface="Titillium Web"/>
              <a:ea typeface="Titillium Web"/>
              <a:cs typeface="Titillium Web"/>
              <a:sym typeface="Titillium Web"/>
            </a:endParaRPr>
          </a:p>
          <a:p>
            <a:pPr indent="0" lvl="0" marL="0" rtl="0" algn="l">
              <a:lnSpc>
                <a:spcPct val="115000"/>
              </a:lnSpc>
              <a:spcBef>
                <a:spcPts val="300"/>
              </a:spcBef>
              <a:spcAft>
                <a:spcPts val="0"/>
              </a:spcAft>
              <a:buClr>
                <a:schemeClr val="dk1"/>
              </a:buClr>
              <a:buSzPts val="1100"/>
              <a:buFont typeface="Arial"/>
              <a:buNone/>
            </a:pPr>
            <a:r>
              <a:rPr b="1" lang="en" sz="1400">
                <a:solidFill>
                  <a:srgbClr val="EA5B25"/>
                </a:solidFill>
                <a:latin typeface="Consolas"/>
                <a:ea typeface="Consolas"/>
                <a:cs typeface="Consolas"/>
                <a:sym typeface="Consolas"/>
              </a:rPr>
              <a:t>        </a:t>
            </a:r>
            <a:r>
              <a:rPr b="1" lang="en" sz="1400">
                <a:solidFill>
                  <a:srgbClr val="EA5B25"/>
                </a:solidFill>
                <a:latin typeface="Consolas"/>
                <a:ea typeface="Consolas"/>
                <a:cs typeface="Consolas"/>
                <a:sym typeface="Consolas"/>
              </a:rPr>
              <a:t>743,952,475,300,238,548,714</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Clr>
                <a:schemeClr val="dk1"/>
              </a:buClr>
              <a:buSzPts val="1100"/>
              <a:buFont typeface="Arial"/>
              <a:buNone/>
            </a:pPr>
            <a:r>
              <a:rPr b="1" lang="en" sz="1400">
                <a:solidFill>
                  <a:srgbClr val="EA5B25"/>
                </a:solidFill>
                <a:latin typeface="Consolas"/>
                <a:ea typeface="Consolas"/>
                <a:cs typeface="Consolas"/>
                <a:sym typeface="Consolas"/>
              </a:rPr>
              <a:t>        </a:t>
            </a:r>
            <a:r>
              <a:rPr b="1" lang="en" sz="1400">
                <a:solidFill>
                  <a:srgbClr val="EA5B25"/>
                </a:solidFill>
                <a:latin typeface="Consolas"/>
                <a:ea typeface="Consolas"/>
                <a:cs typeface="Consolas"/>
                <a:sym typeface="Consolas"/>
              </a:rPr>
              <a:t>654,398,657,923,511,387,456</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Clr>
                <a:schemeClr val="dk1"/>
              </a:buClr>
              <a:buSzPts val="1100"/>
              <a:buFont typeface="Arial"/>
              <a:buNone/>
            </a:pPr>
            <a:r>
              <a:rPr b="1" lang="en" sz="1400">
                <a:solidFill>
                  <a:srgbClr val="EA5B25"/>
                </a:solidFill>
                <a:latin typeface="Consolas"/>
                <a:ea typeface="Consolas"/>
                <a:cs typeface="Consolas"/>
                <a:sym typeface="Consolas"/>
              </a:rPr>
              <a:t>        </a:t>
            </a:r>
            <a:r>
              <a:rPr b="1" lang="en" sz="1400">
                <a:solidFill>
                  <a:srgbClr val="EA5B25"/>
                </a:solidFill>
                <a:latin typeface="Consolas"/>
                <a:ea typeface="Consolas"/>
                <a:cs typeface="Consolas"/>
                <a:sym typeface="Consolas"/>
              </a:rPr>
              <a:t>287,995,125,388,527,875,355</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Clr>
                <a:schemeClr val="dk1"/>
              </a:buClr>
              <a:buSzPts val="1100"/>
              <a:buFont typeface="Arial"/>
              <a:buNone/>
            </a:pPr>
            <a:r>
              <a:rPr b="1" lang="en" sz="1400">
                <a:solidFill>
                  <a:srgbClr val="EA5B25"/>
                </a:solidFill>
                <a:latin typeface="Consolas"/>
                <a:ea typeface="Consolas"/>
                <a:cs typeface="Consolas"/>
                <a:sym typeface="Consolas"/>
              </a:rPr>
              <a:t>        </a:t>
            </a:r>
            <a:r>
              <a:rPr b="1" lang="en" sz="1400">
                <a:solidFill>
                  <a:srgbClr val="EA5B25"/>
                </a:solidFill>
                <a:latin typeface="Consolas"/>
                <a:ea typeface="Consolas"/>
                <a:cs typeface="Consolas"/>
                <a:sym typeface="Consolas"/>
              </a:rPr>
              <a:t>1045,844,1187,1091,760,938,995</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Clr>
                <a:schemeClr val="dk1"/>
              </a:buClr>
              <a:buSzPts val="1100"/>
              <a:buFont typeface="Arial"/>
              <a:buNone/>
            </a:pPr>
            <a:r>
              <a:rPr b="1" lang="en" sz="1400">
                <a:solidFill>
                  <a:srgbClr val="EA5B25"/>
                </a:solidFill>
                <a:latin typeface="Consolas"/>
                <a:ea typeface="Consolas"/>
                <a:cs typeface="Consolas"/>
                <a:sym typeface="Consolas"/>
              </a:rPr>
              <a:t>        </a:t>
            </a:r>
            <a:r>
              <a:rPr b="1" lang="en" sz="1400">
                <a:solidFill>
                  <a:srgbClr val="EA5B25"/>
                </a:solidFill>
                <a:latin typeface="Consolas"/>
                <a:ea typeface="Consolas"/>
                <a:cs typeface="Consolas"/>
                <a:sym typeface="Consolas"/>
              </a:rPr>
              <a:t>2729,3189,2444,2702,2036,2748,2520</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t/>
            </a:r>
            <a:endParaRPr sz="1400">
              <a:solidFill>
                <a:schemeClr val="dk1"/>
              </a:solidFill>
              <a:latin typeface="Titillium Web"/>
              <a:ea typeface="Titillium Web"/>
              <a:cs typeface="Titillium Web"/>
              <a:sym typeface="Titillium Web"/>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Import the </a:t>
            </a:r>
            <a:r>
              <a:rPr b="1" lang="en" sz="1400">
                <a:solidFill>
                  <a:srgbClr val="EA5B25"/>
                </a:solidFill>
                <a:latin typeface="Consolas"/>
                <a:ea typeface="Consolas"/>
                <a:cs typeface="Consolas"/>
                <a:sym typeface="Consolas"/>
              </a:rPr>
              <a:t>csv</a:t>
            </a:r>
            <a:r>
              <a:rPr lang="en" sz="1400">
                <a:solidFill>
                  <a:schemeClr val="dk1"/>
                </a:solidFill>
                <a:latin typeface="Titillium Web"/>
                <a:ea typeface="Titillium Web"/>
                <a:cs typeface="Titillium Web"/>
                <a:sym typeface="Titillium Web"/>
              </a:rPr>
              <a:t> module. </a:t>
            </a:r>
            <a:r>
              <a:rPr lang="en" sz="1400">
                <a:solidFill>
                  <a:schemeClr val="dk1"/>
                </a:solidFill>
                <a:latin typeface="Titillium Web"/>
                <a:ea typeface="Titillium Web"/>
                <a:cs typeface="Titillium Web"/>
                <a:sym typeface="Titillium Web"/>
              </a:rPr>
              <a:t>This helps us by converting data to strings when writing the data. This means we don’t have to do it in our code. </a:t>
            </a:r>
            <a:endParaRPr sz="1400">
              <a:solidFill>
                <a:schemeClr val="dk1"/>
              </a:solidFill>
              <a:latin typeface="Titillium Web"/>
              <a:ea typeface="Titillium Web"/>
              <a:cs typeface="Titillium Web"/>
              <a:sym typeface="Titillium Web"/>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We then use the </a:t>
            </a:r>
            <a:r>
              <a:rPr b="1" lang="en" sz="1400">
                <a:solidFill>
                  <a:srgbClr val="EA5B25"/>
                </a:solidFill>
                <a:latin typeface="Consolas"/>
                <a:ea typeface="Consolas"/>
                <a:cs typeface="Consolas"/>
                <a:sym typeface="Consolas"/>
              </a:rPr>
              <a:t>csv.reader()</a:t>
            </a:r>
            <a:r>
              <a:rPr lang="en" sz="1400">
                <a:solidFill>
                  <a:schemeClr val="dk1"/>
                </a:solidFill>
                <a:latin typeface="Titillium Web"/>
                <a:ea typeface="Titillium Web"/>
                <a:cs typeface="Titillium Web"/>
                <a:sym typeface="Titillium Web"/>
              </a:rPr>
              <a:t> to read the data in.</a:t>
            </a:r>
            <a:endParaRPr sz="1400">
              <a:solidFill>
                <a:schemeClr val="dk1"/>
              </a:solidFill>
              <a:latin typeface="Titillium Web"/>
              <a:ea typeface="Titillium Web"/>
              <a:cs typeface="Titillium Web"/>
              <a:sym typeface="Titillium Web"/>
            </a:endParaRPr>
          </a:p>
          <a:p>
            <a:pPr indent="0" lvl="0" marL="0" rtl="0" algn="l">
              <a:lnSpc>
                <a:spcPct val="115000"/>
              </a:lnSpc>
              <a:spcBef>
                <a:spcPts val="300"/>
              </a:spcBef>
              <a:spcAft>
                <a:spcPts val="0"/>
              </a:spcAft>
              <a:buNone/>
            </a:pPr>
            <a:r>
              <a:t/>
            </a:r>
            <a:endParaRPr sz="1400">
              <a:solidFill>
                <a:schemeClr val="dk1"/>
              </a:solidFill>
              <a:latin typeface="Titillium Web"/>
              <a:ea typeface="Titillium Web"/>
              <a:cs typeface="Titillium Web"/>
              <a:sym typeface="Titillium Web"/>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from pathlib import Path</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a:t>
            </a:r>
            <a:r>
              <a:rPr b="1" lang="en" sz="1400">
                <a:solidFill>
                  <a:srgbClr val="EA5B25"/>
                </a:solidFill>
                <a:highlight>
                  <a:srgbClr val="FFFF00"/>
                </a:highlight>
                <a:latin typeface="Consolas"/>
                <a:ea typeface="Consolas"/>
                <a:cs typeface="Consolas"/>
                <a:sym typeface="Consolas"/>
              </a:rPr>
              <a:t>import csv</a:t>
            </a:r>
            <a:endParaRPr b="1" sz="1400">
              <a:solidFill>
                <a:srgbClr val="EA5B25"/>
              </a:solidFill>
              <a:highlight>
                <a:srgbClr val="FFFF00"/>
              </a:highlight>
              <a:latin typeface="Consolas"/>
              <a:ea typeface="Consolas"/>
              <a:cs typeface="Consolas"/>
              <a:sym typeface="Consolas"/>
            </a:endParaRPr>
          </a:p>
          <a:p>
            <a:pPr indent="0" lvl="0" marL="0" rtl="0" algn="l">
              <a:lnSpc>
                <a:spcPct val="115000"/>
              </a:lnSpc>
              <a:spcBef>
                <a:spcPts val="300"/>
              </a:spcBef>
              <a:spcAft>
                <a:spcPts val="0"/>
              </a:spcAft>
              <a:buNone/>
            </a:pPr>
            <a:r>
              <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a:t>
            </a:r>
            <a:r>
              <a:rPr b="1" lang="en" sz="1400">
                <a:solidFill>
                  <a:srgbClr val="EA5B25"/>
                </a:solidFill>
                <a:highlight>
                  <a:srgbClr val="FFFF00"/>
                </a:highlight>
                <a:latin typeface="Consolas"/>
                <a:ea typeface="Consolas"/>
                <a:cs typeface="Consolas"/>
                <a:sym typeface="Consolas"/>
              </a:rPr>
              <a:t>path = Path.cwd() / "SongPlaysWithoutHeaders.csv"</a:t>
            </a:r>
            <a:endParaRPr b="1" sz="1400">
              <a:solidFill>
                <a:srgbClr val="EA5B25"/>
              </a:solidFill>
              <a:highlight>
                <a:srgbClr val="FFFF00"/>
              </a:highlight>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a:t>
            </a:r>
            <a:r>
              <a:rPr b="1" lang="en" sz="1400">
                <a:solidFill>
                  <a:srgbClr val="EA5B25"/>
                </a:solidFill>
                <a:highlight>
                  <a:srgbClr val="FFFF00"/>
                </a:highlight>
                <a:latin typeface="Consolas"/>
                <a:ea typeface="Consolas"/>
                <a:cs typeface="Consolas"/>
                <a:sym typeface="Consolas"/>
              </a:rPr>
              <a:t>song_plays = []</a:t>
            </a:r>
            <a:endParaRPr b="1" sz="1400">
              <a:solidFill>
                <a:srgbClr val="EA5B25"/>
              </a:solidFill>
              <a:highlight>
                <a:srgbClr val="FFFF00"/>
              </a:highlight>
              <a:latin typeface="Consolas"/>
              <a:ea typeface="Consolas"/>
              <a:cs typeface="Consolas"/>
              <a:sym typeface="Consolas"/>
            </a:endParaRPr>
          </a:p>
          <a:p>
            <a:pPr indent="0" lvl="0" marL="0" rtl="0" algn="l">
              <a:lnSpc>
                <a:spcPct val="115000"/>
              </a:lnSpc>
              <a:spcBef>
                <a:spcPts val="300"/>
              </a:spcBef>
              <a:spcAft>
                <a:spcPts val="0"/>
              </a:spcAft>
              <a:buNone/>
            </a:pPr>
            <a:r>
              <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Clr>
                <a:schemeClr val="dk1"/>
              </a:buClr>
              <a:buSzPts val="1100"/>
              <a:buFont typeface="Arial"/>
              <a:buNone/>
            </a:pPr>
            <a:r>
              <a:rPr b="1" lang="en" sz="1400">
                <a:solidFill>
                  <a:srgbClr val="EA5B25"/>
                </a:solidFill>
                <a:latin typeface="Consolas"/>
                <a:ea typeface="Consolas"/>
                <a:cs typeface="Consolas"/>
                <a:sym typeface="Consolas"/>
              </a:rPr>
              <a:t>    </a:t>
            </a:r>
            <a:r>
              <a:rPr b="1" lang="en" sz="1400">
                <a:solidFill>
                  <a:srgbClr val="EA5B25"/>
                </a:solidFill>
                <a:latin typeface="Consolas"/>
                <a:ea typeface="Consolas"/>
                <a:cs typeface="Consolas"/>
                <a:sym typeface="Consolas"/>
              </a:rPr>
              <a:t>try:</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Clr>
                <a:schemeClr val="dk1"/>
              </a:buClr>
              <a:buSzPts val="1100"/>
              <a:buFont typeface="Arial"/>
              <a:buNone/>
            </a:pPr>
            <a:r>
              <a:rPr b="1" lang="en" sz="1400">
                <a:solidFill>
                  <a:srgbClr val="EA5B25"/>
                </a:solidFill>
                <a:latin typeface="Consolas"/>
                <a:ea typeface="Consolas"/>
                <a:cs typeface="Consolas"/>
                <a:sym typeface="Consolas"/>
              </a:rPr>
              <a:t>        with path.open(mode="r", encoding="utf-8") as file:</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Clr>
                <a:schemeClr val="dk1"/>
              </a:buClr>
              <a:buSzPts val="1100"/>
              <a:buFont typeface="Arial"/>
              <a:buNone/>
            </a:pPr>
            <a:r>
              <a:rPr b="1" lang="en" sz="1400">
                <a:solidFill>
                  <a:srgbClr val="EA5B25"/>
                </a:solidFill>
                <a:latin typeface="Consolas"/>
                <a:ea typeface="Consolas"/>
                <a:cs typeface="Consolas"/>
                <a:sym typeface="Consolas"/>
              </a:rPr>
              <a:t>            </a:t>
            </a:r>
            <a:r>
              <a:rPr b="1" lang="en" sz="1400">
                <a:solidFill>
                  <a:srgbClr val="EA5B25"/>
                </a:solidFill>
                <a:highlight>
                  <a:srgbClr val="FFFF00"/>
                </a:highlight>
                <a:latin typeface="Consolas"/>
                <a:ea typeface="Consolas"/>
                <a:cs typeface="Consolas"/>
                <a:sym typeface="Consolas"/>
              </a:rPr>
              <a:t>reader = csv.reader(file)</a:t>
            </a:r>
            <a:endParaRPr b="1" sz="1400">
              <a:solidFill>
                <a:srgbClr val="EA5B25"/>
              </a:solidFill>
              <a:highlight>
                <a:srgbClr val="FFFF00"/>
              </a:highlight>
              <a:latin typeface="Consolas"/>
              <a:ea typeface="Consolas"/>
              <a:cs typeface="Consolas"/>
              <a:sym typeface="Consolas"/>
            </a:endParaRPr>
          </a:p>
          <a:p>
            <a:pPr indent="0" lvl="0" marL="0" rtl="0" algn="l">
              <a:lnSpc>
                <a:spcPct val="115000"/>
              </a:lnSpc>
              <a:spcBef>
                <a:spcPts val="300"/>
              </a:spcBef>
              <a:spcAft>
                <a:spcPts val="0"/>
              </a:spcAft>
              <a:buClr>
                <a:schemeClr val="dk1"/>
              </a:buClr>
              <a:buSzPts val="1100"/>
              <a:buFont typeface="Arial"/>
              <a:buNone/>
            </a:pPr>
            <a:r>
              <a:rPr b="1" lang="en" sz="1400">
                <a:solidFill>
                  <a:srgbClr val="EA5B25"/>
                </a:solidFill>
                <a:latin typeface="Consolas"/>
                <a:ea typeface="Consolas"/>
                <a:cs typeface="Consolas"/>
                <a:sym typeface="Consolas"/>
              </a:rPr>
              <a:t>            </a:t>
            </a:r>
            <a:r>
              <a:rPr b="1" lang="en" sz="1400">
                <a:solidFill>
                  <a:srgbClr val="EA5B25"/>
                </a:solidFill>
                <a:highlight>
                  <a:srgbClr val="FFFF00"/>
                </a:highlight>
                <a:latin typeface="Consolas"/>
                <a:ea typeface="Consolas"/>
                <a:cs typeface="Consolas"/>
                <a:sym typeface="Consolas"/>
              </a:rPr>
              <a:t>for row in reader:</a:t>
            </a:r>
            <a:endParaRPr b="1" sz="1400">
              <a:solidFill>
                <a:srgbClr val="EA5B25"/>
              </a:solidFill>
              <a:highlight>
                <a:srgbClr val="FFFF00"/>
              </a:highlight>
              <a:latin typeface="Consolas"/>
              <a:ea typeface="Consolas"/>
              <a:cs typeface="Consolas"/>
              <a:sym typeface="Consolas"/>
            </a:endParaRPr>
          </a:p>
          <a:p>
            <a:pPr indent="0" lvl="0" marL="457200" rtl="0" algn="l">
              <a:lnSpc>
                <a:spcPct val="115000"/>
              </a:lnSpc>
              <a:spcBef>
                <a:spcPts val="300"/>
              </a:spcBef>
              <a:spcAft>
                <a:spcPts val="0"/>
              </a:spcAft>
              <a:buNone/>
            </a:pPr>
            <a:r>
              <a:rPr b="1" lang="en" sz="1400">
                <a:solidFill>
                  <a:srgbClr val="999999"/>
                </a:solidFill>
                <a:latin typeface="Consolas"/>
                <a:ea typeface="Consolas"/>
                <a:cs typeface="Consolas"/>
                <a:sym typeface="Consolas"/>
              </a:rPr>
              <a:t>            # Convert the string values to integers. This is </a:t>
            </a:r>
            <a:endParaRPr b="1" sz="1400">
              <a:solidFill>
                <a:srgbClr val="999999"/>
              </a:solidFill>
              <a:latin typeface="Consolas"/>
              <a:ea typeface="Consolas"/>
              <a:cs typeface="Consolas"/>
              <a:sym typeface="Consolas"/>
            </a:endParaRPr>
          </a:p>
          <a:p>
            <a:pPr indent="0" lvl="0" marL="457200" rtl="0" algn="l">
              <a:lnSpc>
                <a:spcPct val="115000"/>
              </a:lnSpc>
              <a:spcBef>
                <a:spcPts val="300"/>
              </a:spcBef>
              <a:spcAft>
                <a:spcPts val="0"/>
              </a:spcAft>
              <a:buNone/>
            </a:pPr>
            <a:r>
              <a:rPr b="1" lang="en" sz="1400">
                <a:solidFill>
                  <a:srgbClr val="999999"/>
                </a:solidFill>
                <a:latin typeface="Consolas"/>
                <a:ea typeface="Consolas"/>
                <a:cs typeface="Consolas"/>
                <a:sym typeface="Consolas"/>
              </a:rPr>
              <a:t>            # required because ALL TEXT FILES are strings. With </a:t>
            </a:r>
            <a:endParaRPr b="1" sz="1400">
              <a:solidFill>
                <a:srgbClr val="999999"/>
              </a:solidFill>
              <a:latin typeface="Consolas"/>
              <a:ea typeface="Consolas"/>
              <a:cs typeface="Consolas"/>
              <a:sym typeface="Consolas"/>
            </a:endParaRPr>
          </a:p>
          <a:p>
            <a:pPr indent="0" lvl="0" marL="457200" rtl="0" algn="l">
              <a:lnSpc>
                <a:spcPct val="115000"/>
              </a:lnSpc>
              <a:spcBef>
                <a:spcPts val="300"/>
              </a:spcBef>
              <a:spcAft>
                <a:spcPts val="0"/>
              </a:spcAft>
              <a:buNone/>
            </a:pPr>
            <a:r>
              <a:rPr b="1" lang="en" sz="1400">
                <a:solidFill>
                  <a:srgbClr val="999999"/>
                </a:solidFill>
                <a:latin typeface="Consolas"/>
                <a:ea typeface="Consolas"/>
                <a:cs typeface="Consolas"/>
                <a:sym typeface="Consolas"/>
              </a:rPr>
              <a:t>            # </a:t>
            </a:r>
            <a:r>
              <a:rPr b="1" lang="en" sz="1400">
                <a:solidFill>
                  <a:srgbClr val="999999"/>
                </a:solidFill>
                <a:latin typeface="Consolas"/>
                <a:ea typeface="Consolas"/>
                <a:cs typeface="Consolas"/>
                <a:sym typeface="Consolas"/>
              </a:rPr>
              <a:t>numeric data, we need to convert the strings to </a:t>
            </a:r>
            <a:endParaRPr b="1" sz="1400">
              <a:solidFill>
                <a:srgbClr val="999999"/>
              </a:solidFill>
              <a:latin typeface="Consolas"/>
              <a:ea typeface="Consolas"/>
              <a:cs typeface="Consolas"/>
              <a:sym typeface="Consolas"/>
            </a:endParaRPr>
          </a:p>
          <a:p>
            <a:pPr indent="0" lvl="0" marL="457200" rtl="0" algn="l">
              <a:lnSpc>
                <a:spcPct val="115000"/>
              </a:lnSpc>
              <a:spcBef>
                <a:spcPts val="300"/>
              </a:spcBef>
              <a:spcAft>
                <a:spcPts val="0"/>
              </a:spcAft>
              <a:buNone/>
            </a:pPr>
            <a:r>
              <a:rPr b="1" lang="en" sz="1400">
                <a:solidFill>
                  <a:srgbClr val="999999"/>
                </a:solidFill>
                <a:latin typeface="Consolas"/>
                <a:ea typeface="Consolas"/>
                <a:cs typeface="Consolas"/>
                <a:sym typeface="Consolas"/>
              </a:rPr>
              <a:t>            # </a:t>
            </a:r>
            <a:r>
              <a:rPr b="1" lang="en" sz="1400">
                <a:solidFill>
                  <a:srgbClr val="999999"/>
                </a:solidFill>
                <a:latin typeface="Consolas"/>
                <a:ea typeface="Consolas"/>
                <a:cs typeface="Consolas"/>
                <a:sym typeface="Consolas"/>
              </a:rPr>
              <a:t>numbers. The method below is a list </a:t>
            </a:r>
            <a:endParaRPr b="1" sz="1400">
              <a:solidFill>
                <a:srgbClr val="999999"/>
              </a:solidFill>
              <a:latin typeface="Consolas"/>
              <a:ea typeface="Consolas"/>
              <a:cs typeface="Consolas"/>
              <a:sym typeface="Consolas"/>
            </a:endParaRPr>
          </a:p>
          <a:p>
            <a:pPr indent="0" lvl="0" marL="457200" rtl="0" algn="l">
              <a:lnSpc>
                <a:spcPct val="115000"/>
              </a:lnSpc>
              <a:spcBef>
                <a:spcPts val="300"/>
              </a:spcBef>
              <a:spcAft>
                <a:spcPts val="0"/>
              </a:spcAft>
              <a:buNone/>
            </a:pPr>
            <a:r>
              <a:rPr b="1" lang="en" sz="1400">
                <a:solidFill>
                  <a:srgbClr val="999999"/>
                </a:solidFill>
                <a:latin typeface="Consolas"/>
                <a:ea typeface="Consolas"/>
                <a:cs typeface="Consolas"/>
                <a:sym typeface="Consolas"/>
              </a:rPr>
              <a:t>            # comprehension, which is a shorthand way of </a:t>
            </a:r>
            <a:endParaRPr b="1" sz="1400">
              <a:solidFill>
                <a:srgbClr val="999999"/>
              </a:solidFill>
              <a:latin typeface="Consolas"/>
              <a:ea typeface="Consolas"/>
              <a:cs typeface="Consolas"/>
              <a:sym typeface="Consolas"/>
            </a:endParaRPr>
          </a:p>
          <a:p>
            <a:pPr indent="0" lvl="0" marL="457200" rtl="0" algn="l">
              <a:lnSpc>
                <a:spcPct val="115000"/>
              </a:lnSpc>
              <a:spcBef>
                <a:spcPts val="300"/>
              </a:spcBef>
              <a:spcAft>
                <a:spcPts val="0"/>
              </a:spcAft>
              <a:buNone/>
            </a:pPr>
            <a:r>
              <a:rPr b="1" lang="en" sz="1400">
                <a:solidFill>
                  <a:srgbClr val="999999"/>
                </a:solidFill>
                <a:latin typeface="Consolas"/>
                <a:ea typeface="Consolas"/>
                <a:cs typeface="Consolas"/>
                <a:sym typeface="Consolas"/>
              </a:rPr>
              <a:t>            # creating a loop. This is a popular Pythonic way </a:t>
            </a:r>
            <a:endParaRPr b="1" sz="1400">
              <a:solidFill>
                <a:srgbClr val="999999"/>
              </a:solidFill>
              <a:latin typeface="Consolas"/>
              <a:ea typeface="Consolas"/>
              <a:cs typeface="Consolas"/>
              <a:sym typeface="Consolas"/>
            </a:endParaRPr>
          </a:p>
          <a:p>
            <a:pPr indent="0" lvl="0" marL="457200" rtl="0" algn="l">
              <a:lnSpc>
                <a:spcPct val="115000"/>
              </a:lnSpc>
              <a:spcBef>
                <a:spcPts val="300"/>
              </a:spcBef>
              <a:spcAft>
                <a:spcPts val="0"/>
              </a:spcAft>
              <a:buNone/>
            </a:pPr>
            <a:r>
              <a:rPr b="1" lang="en" sz="1400">
                <a:solidFill>
                  <a:srgbClr val="999999"/>
                </a:solidFill>
                <a:latin typeface="Consolas"/>
                <a:ea typeface="Consolas"/>
                <a:cs typeface="Consolas"/>
                <a:sym typeface="Consolas"/>
              </a:rPr>
              <a:t>            # to loop through a collection.</a:t>
            </a:r>
            <a:endParaRPr b="1" sz="1400">
              <a:solidFill>
                <a:srgbClr val="999999"/>
              </a:solidFill>
              <a:latin typeface="Consolas"/>
              <a:ea typeface="Consolas"/>
              <a:cs typeface="Consolas"/>
              <a:sym typeface="Consolas"/>
            </a:endParaRPr>
          </a:p>
          <a:p>
            <a:pPr indent="0" lvl="0" marL="457200" rtl="0" algn="l">
              <a:lnSpc>
                <a:spcPct val="115000"/>
              </a:lnSpc>
              <a:spcBef>
                <a:spcPts val="300"/>
              </a:spcBef>
              <a:spcAft>
                <a:spcPts val="0"/>
              </a:spcAft>
              <a:buNone/>
            </a:pPr>
            <a:r>
              <a:rPr b="1" lang="en" sz="1400">
                <a:solidFill>
                  <a:srgbClr val="999999"/>
                </a:solidFill>
                <a:latin typeface="Consolas"/>
                <a:ea typeface="Consolas"/>
                <a:cs typeface="Consolas"/>
                <a:sym typeface="Consolas"/>
              </a:rPr>
              <a:t>            # result= [expression......loop.......]</a:t>
            </a:r>
            <a:endParaRPr b="1" sz="1400">
              <a:solidFill>
                <a:srgbClr val="999999"/>
              </a:solidFill>
              <a:latin typeface="Consolas"/>
              <a:ea typeface="Consolas"/>
              <a:cs typeface="Consolas"/>
              <a:sym typeface="Consolas"/>
            </a:endParaRPr>
          </a:p>
          <a:p>
            <a:pPr indent="0" lvl="0" marL="45720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a:t>
            </a:r>
            <a:r>
              <a:rPr b="1" lang="en" sz="1400">
                <a:solidFill>
                  <a:srgbClr val="EA5B25"/>
                </a:solidFill>
                <a:highlight>
                  <a:srgbClr val="FFFF00"/>
                </a:highlight>
                <a:latin typeface="Consolas"/>
                <a:ea typeface="Consolas"/>
                <a:cs typeface="Consolas"/>
                <a:sym typeface="Consolas"/>
              </a:rPr>
              <a:t>int_row = [int(value) for value in row]</a:t>
            </a:r>
            <a:endParaRPr b="1" sz="1400">
              <a:solidFill>
                <a:srgbClr val="EA5B25"/>
              </a:solidFill>
              <a:highlight>
                <a:srgbClr val="FFFF00"/>
              </a:highlight>
              <a:latin typeface="Consolas"/>
              <a:ea typeface="Consolas"/>
              <a:cs typeface="Consolas"/>
              <a:sym typeface="Consolas"/>
            </a:endParaRPr>
          </a:p>
          <a:p>
            <a:pPr indent="0" lvl="0" marL="457200" rtl="0" algn="l">
              <a:lnSpc>
                <a:spcPct val="115000"/>
              </a:lnSpc>
              <a:spcBef>
                <a:spcPts val="300"/>
              </a:spcBef>
              <a:spcAft>
                <a:spcPts val="0"/>
              </a:spcAft>
              <a:buNone/>
            </a:pPr>
            <a:r>
              <a:t/>
            </a:r>
            <a:endParaRPr b="1" sz="1400">
              <a:solidFill>
                <a:srgbClr val="EA5B25"/>
              </a:solidFill>
              <a:latin typeface="Consolas"/>
              <a:ea typeface="Consolas"/>
              <a:cs typeface="Consolas"/>
              <a:sym typeface="Consolas"/>
            </a:endParaRPr>
          </a:p>
          <a:p>
            <a:pPr indent="0" lvl="0" marL="457200" rtl="0" algn="l">
              <a:lnSpc>
                <a:spcPct val="115000"/>
              </a:lnSpc>
              <a:spcBef>
                <a:spcPts val="300"/>
              </a:spcBef>
              <a:spcAft>
                <a:spcPts val="0"/>
              </a:spcAft>
              <a:buNone/>
            </a:pPr>
            <a:r>
              <a:rPr b="1" lang="en" sz="1400">
                <a:solidFill>
                  <a:srgbClr val="999999"/>
                </a:solidFill>
                <a:latin typeface="Consolas"/>
                <a:ea typeface="Consolas"/>
                <a:cs typeface="Consolas"/>
                <a:sym typeface="Consolas"/>
              </a:rPr>
              <a:t>            # If you don't want to use a list comprehension, </a:t>
            </a:r>
            <a:endParaRPr b="1" sz="1400">
              <a:solidFill>
                <a:srgbClr val="999999"/>
              </a:solidFill>
              <a:latin typeface="Consolas"/>
              <a:ea typeface="Consolas"/>
              <a:cs typeface="Consolas"/>
              <a:sym typeface="Consolas"/>
            </a:endParaRPr>
          </a:p>
          <a:p>
            <a:pPr indent="0" lvl="0" marL="457200" rtl="0" algn="l">
              <a:lnSpc>
                <a:spcPct val="115000"/>
              </a:lnSpc>
              <a:spcBef>
                <a:spcPts val="300"/>
              </a:spcBef>
              <a:spcAft>
                <a:spcPts val="0"/>
              </a:spcAft>
              <a:buNone/>
            </a:pPr>
            <a:r>
              <a:rPr b="1" lang="en" sz="1400">
                <a:solidFill>
                  <a:srgbClr val="999999"/>
                </a:solidFill>
                <a:latin typeface="Consolas"/>
                <a:ea typeface="Consolas"/>
                <a:cs typeface="Consolas"/>
                <a:sym typeface="Consolas"/>
              </a:rPr>
              <a:t>            # you can use the traditional approach. If you </a:t>
            </a:r>
            <a:endParaRPr b="1" sz="1400">
              <a:solidFill>
                <a:srgbClr val="999999"/>
              </a:solidFill>
              <a:latin typeface="Consolas"/>
              <a:ea typeface="Consolas"/>
              <a:cs typeface="Consolas"/>
              <a:sym typeface="Consolas"/>
            </a:endParaRPr>
          </a:p>
          <a:p>
            <a:pPr indent="0" lvl="0" marL="457200" rtl="0" algn="l">
              <a:lnSpc>
                <a:spcPct val="115000"/>
              </a:lnSpc>
              <a:spcBef>
                <a:spcPts val="300"/>
              </a:spcBef>
              <a:spcAft>
                <a:spcPts val="0"/>
              </a:spcAft>
              <a:buNone/>
            </a:pPr>
            <a:r>
              <a:rPr b="1" lang="en" sz="1400">
                <a:solidFill>
                  <a:srgbClr val="999999"/>
                </a:solidFill>
                <a:latin typeface="Consolas"/>
                <a:ea typeface="Consolas"/>
                <a:cs typeface="Consolas"/>
                <a:sym typeface="Consolas"/>
              </a:rPr>
              <a:t>            # compare this approach with the one above, you can </a:t>
            </a:r>
            <a:endParaRPr b="1" sz="1400">
              <a:solidFill>
                <a:srgbClr val="999999"/>
              </a:solidFill>
              <a:latin typeface="Consolas"/>
              <a:ea typeface="Consolas"/>
              <a:cs typeface="Consolas"/>
              <a:sym typeface="Consolas"/>
            </a:endParaRPr>
          </a:p>
          <a:p>
            <a:pPr indent="0" lvl="0" marL="457200" rtl="0" algn="l">
              <a:lnSpc>
                <a:spcPct val="115000"/>
              </a:lnSpc>
              <a:spcBef>
                <a:spcPts val="300"/>
              </a:spcBef>
              <a:spcAft>
                <a:spcPts val="0"/>
              </a:spcAft>
              <a:buNone/>
            </a:pPr>
            <a:r>
              <a:rPr b="1" lang="en" sz="1400">
                <a:solidFill>
                  <a:srgbClr val="999999"/>
                </a:solidFill>
                <a:latin typeface="Consolas"/>
                <a:ea typeface="Consolas"/>
                <a:cs typeface="Consolas"/>
                <a:sym typeface="Consolas"/>
              </a:rPr>
              <a:t>            # see the loop in the list comprehension.</a:t>
            </a:r>
            <a:endParaRPr b="1" sz="1400">
              <a:solidFill>
                <a:srgbClr val="999999"/>
              </a:solidFill>
              <a:latin typeface="Consolas"/>
              <a:ea typeface="Consolas"/>
              <a:cs typeface="Consolas"/>
              <a:sym typeface="Consolas"/>
            </a:endParaRPr>
          </a:p>
          <a:p>
            <a:pPr indent="0" lvl="0" marL="457200" rtl="0" algn="l">
              <a:lnSpc>
                <a:spcPct val="115000"/>
              </a:lnSpc>
              <a:spcBef>
                <a:spcPts val="300"/>
              </a:spcBef>
              <a:spcAft>
                <a:spcPts val="0"/>
              </a:spcAft>
              <a:buNone/>
            </a:pPr>
            <a:r>
              <a:rPr b="1" lang="en" sz="1400">
                <a:solidFill>
                  <a:srgbClr val="3C78D8"/>
                </a:solidFill>
                <a:latin typeface="Consolas"/>
                <a:ea typeface="Consolas"/>
                <a:cs typeface="Consolas"/>
                <a:sym typeface="Consolas"/>
              </a:rPr>
              <a:t>            </a:t>
            </a:r>
            <a:r>
              <a:rPr b="1" lang="en" sz="1400">
                <a:solidFill>
                  <a:srgbClr val="3C78D8"/>
                </a:solidFill>
                <a:highlight>
                  <a:srgbClr val="FFFF00"/>
                </a:highlight>
                <a:latin typeface="Consolas"/>
                <a:ea typeface="Consolas"/>
                <a:cs typeface="Consolas"/>
                <a:sym typeface="Consolas"/>
              </a:rPr>
              <a:t>#int_row = []</a:t>
            </a:r>
            <a:endParaRPr b="1" sz="1400">
              <a:solidFill>
                <a:srgbClr val="3C78D8"/>
              </a:solidFill>
              <a:highlight>
                <a:srgbClr val="FFFF00"/>
              </a:highlight>
              <a:latin typeface="Consolas"/>
              <a:ea typeface="Consolas"/>
              <a:cs typeface="Consolas"/>
              <a:sym typeface="Consolas"/>
            </a:endParaRPr>
          </a:p>
          <a:p>
            <a:pPr indent="0" lvl="0" marL="457200" rtl="0" algn="l">
              <a:lnSpc>
                <a:spcPct val="115000"/>
              </a:lnSpc>
              <a:spcBef>
                <a:spcPts val="300"/>
              </a:spcBef>
              <a:spcAft>
                <a:spcPts val="0"/>
              </a:spcAft>
              <a:buNone/>
            </a:pPr>
            <a:r>
              <a:rPr b="1" lang="en" sz="1400">
                <a:solidFill>
                  <a:srgbClr val="3C78D8"/>
                </a:solidFill>
                <a:latin typeface="Consolas"/>
                <a:ea typeface="Consolas"/>
                <a:cs typeface="Consolas"/>
                <a:sym typeface="Consolas"/>
              </a:rPr>
              <a:t>            </a:t>
            </a:r>
            <a:r>
              <a:rPr b="1" lang="en" sz="1400">
                <a:solidFill>
                  <a:srgbClr val="3C78D8"/>
                </a:solidFill>
                <a:highlight>
                  <a:srgbClr val="FFFF00"/>
                </a:highlight>
                <a:latin typeface="Consolas"/>
                <a:ea typeface="Consolas"/>
                <a:cs typeface="Consolas"/>
                <a:sym typeface="Consolas"/>
              </a:rPr>
              <a:t>#for value in row:</a:t>
            </a:r>
            <a:endParaRPr b="1" sz="1400">
              <a:solidFill>
                <a:srgbClr val="3C78D8"/>
              </a:solidFill>
              <a:highlight>
                <a:srgbClr val="FFFF00"/>
              </a:highlight>
              <a:latin typeface="Consolas"/>
              <a:ea typeface="Consolas"/>
              <a:cs typeface="Consolas"/>
              <a:sym typeface="Consolas"/>
            </a:endParaRPr>
          </a:p>
          <a:p>
            <a:pPr indent="0" lvl="0" marL="457200" rtl="0" algn="l">
              <a:lnSpc>
                <a:spcPct val="115000"/>
              </a:lnSpc>
              <a:spcBef>
                <a:spcPts val="300"/>
              </a:spcBef>
              <a:spcAft>
                <a:spcPts val="0"/>
              </a:spcAft>
              <a:buNone/>
            </a:pPr>
            <a:r>
              <a:rPr b="1" lang="en" sz="1400">
                <a:solidFill>
                  <a:srgbClr val="3C78D8"/>
                </a:solidFill>
                <a:latin typeface="Consolas"/>
                <a:ea typeface="Consolas"/>
                <a:cs typeface="Consolas"/>
                <a:sym typeface="Consolas"/>
              </a:rPr>
              <a:t>            </a:t>
            </a:r>
            <a:r>
              <a:rPr b="1" lang="en" sz="1400">
                <a:solidFill>
                  <a:srgbClr val="3C78D8"/>
                </a:solidFill>
                <a:highlight>
                  <a:srgbClr val="FFFF00"/>
                </a:highlight>
                <a:latin typeface="Consolas"/>
                <a:ea typeface="Consolas"/>
                <a:cs typeface="Consolas"/>
                <a:sym typeface="Consolas"/>
              </a:rPr>
              <a:t>#    int_row.append(int(value))</a:t>
            </a:r>
            <a:endParaRPr b="1" sz="1400">
              <a:solidFill>
                <a:srgbClr val="3C78D8"/>
              </a:solidFill>
              <a:highlight>
                <a:srgbClr val="FFFF00"/>
              </a:highlight>
              <a:latin typeface="Consolas"/>
              <a:ea typeface="Consolas"/>
              <a:cs typeface="Consolas"/>
              <a:sym typeface="Consolas"/>
            </a:endParaRPr>
          </a:p>
          <a:p>
            <a:pPr indent="0" lvl="0" marL="457200" rtl="0" algn="l">
              <a:lnSpc>
                <a:spcPct val="115000"/>
              </a:lnSpc>
              <a:spcBef>
                <a:spcPts val="300"/>
              </a:spcBef>
              <a:spcAft>
                <a:spcPts val="0"/>
              </a:spcAft>
              <a:buNone/>
            </a:pPr>
            <a:r>
              <a:t/>
            </a:r>
            <a:endParaRPr b="1" sz="1400">
              <a:solidFill>
                <a:srgbClr val="EA5B25"/>
              </a:solidFill>
              <a:latin typeface="Consolas"/>
              <a:ea typeface="Consolas"/>
              <a:cs typeface="Consolas"/>
              <a:sym typeface="Consolas"/>
            </a:endParaRPr>
          </a:p>
          <a:p>
            <a:pPr indent="0" lvl="0" marL="45720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a:t>
            </a:r>
            <a:r>
              <a:rPr b="1" lang="en" sz="1400">
                <a:solidFill>
                  <a:srgbClr val="EA5B25"/>
                </a:solidFill>
                <a:highlight>
                  <a:srgbClr val="FFFF00"/>
                </a:highlight>
                <a:latin typeface="Consolas"/>
                <a:ea typeface="Consolas"/>
                <a:cs typeface="Consolas"/>
                <a:sym typeface="Consolas"/>
              </a:rPr>
              <a:t>song_plays.append(int_row)</a:t>
            </a:r>
            <a:endParaRPr b="1" sz="1400">
              <a:solidFill>
                <a:srgbClr val="EA5B25"/>
              </a:solidFill>
              <a:highlight>
                <a:srgbClr val="FFFF00"/>
              </a:highlight>
              <a:latin typeface="Consolas"/>
              <a:ea typeface="Consolas"/>
              <a:cs typeface="Consolas"/>
              <a:sym typeface="Consolas"/>
            </a:endParaRPr>
          </a:p>
          <a:p>
            <a:pPr indent="0" lvl="0" marL="0" rtl="0" algn="l">
              <a:lnSpc>
                <a:spcPct val="115000"/>
              </a:lnSpc>
              <a:spcBef>
                <a:spcPts val="300"/>
              </a:spcBef>
              <a:spcAft>
                <a:spcPts val="0"/>
              </a:spcAft>
              <a:buClr>
                <a:schemeClr val="dk1"/>
              </a:buClr>
              <a:buSzPts val="1100"/>
              <a:buFont typeface="Arial"/>
              <a:buNone/>
            </a:pPr>
            <a:r>
              <a:rPr b="1" lang="en" sz="1400">
                <a:solidFill>
                  <a:srgbClr val="EA5B25"/>
                </a:solidFill>
                <a:latin typeface="Consolas"/>
                <a:ea typeface="Consolas"/>
                <a:cs typeface="Consolas"/>
                <a:sym typeface="Consolas"/>
              </a:rPr>
              <a:t>    </a:t>
            </a:r>
            <a:r>
              <a:rPr b="1" lang="en" sz="1400">
                <a:solidFill>
                  <a:srgbClr val="EA5B25"/>
                </a:solidFill>
                <a:latin typeface="Consolas"/>
                <a:ea typeface="Consolas"/>
                <a:cs typeface="Consolas"/>
                <a:sym typeface="Consolas"/>
              </a:rPr>
              <a:t>except FileNotFoundError:</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Clr>
                <a:schemeClr val="dk1"/>
              </a:buClr>
              <a:buSzPts val="1100"/>
              <a:buFont typeface="Arial"/>
              <a:buNone/>
            </a:pPr>
            <a:r>
              <a:rPr b="1" lang="en" sz="1400">
                <a:solidFill>
                  <a:srgbClr val="EA5B25"/>
                </a:solidFill>
                <a:latin typeface="Consolas"/>
                <a:ea typeface="Consolas"/>
                <a:cs typeface="Consolas"/>
                <a:sym typeface="Consolas"/>
              </a:rPr>
              <a:t>        print(f"'</a:t>
            </a:r>
            <a:r>
              <a:rPr b="1" lang="en" sz="1400">
                <a:solidFill>
                  <a:srgbClr val="2C768B"/>
                </a:solidFill>
                <a:latin typeface="Consolas"/>
                <a:ea typeface="Consolas"/>
                <a:cs typeface="Consolas"/>
                <a:sym typeface="Consolas"/>
              </a:rPr>
              <a:t>{path}</a:t>
            </a:r>
            <a:r>
              <a:rPr b="1" lang="en" sz="1400">
                <a:solidFill>
                  <a:srgbClr val="EA5B25"/>
                </a:solidFill>
                <a:latin typeface="Consolas"/>
                <a:ea typeface="Consolas"/>
                <a:cs typeface="Consolas"/>
                <a:sym typeface="Consolas"/>
              </a:rPr>
              <a:t>' does not exist.")</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Clr>
                <a:schemeClr val="dk1"/>
              </a:buClr>
              <a:buSzPts val="1100"/>
              <a:buFont typeface="Arial"/>
              <a:buNone/>
            </a:pPr>
            <a:r>
              <a:rPr b="1" lang="en" sz="1400">
                <a:solidFill>
                  <a:srgbClr val="EA5B25"/>
                </a:solidFill>
                <a:latin typeface="Consolas"/>
                <a:ea typeface="Consolas"/>
                <a:cs typeface="Consolas"/>
                <a:sym typeface="Consolas"/>
              </a:rPr>
              <a:t>    except Exception as e:</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print(f"Unexpected error: '</a:t>
            </a:r>
            <a:r>
              <a:rPr b="1" lang="en" sz="1400">
                <a:solidFill>
                  <a:srgbClr val="2C768B"/>
                </a:solidFill>
                <a:latin typeface="Consolas"/>
                <a:ea typeface="Consolas"/>
                <a:cs typeface="Consolas"/>
                <a:sym typeface="Consolas"/>
              </a:rPr>
              <a:t>{e}</a:t>
            </a:r>
            <a:r>
              <a:rPr b="1" lang="en" sz="1400">
                <a:solidFill>
                  <a:srgbClr val="EA5B25"/>
                </a:solidFill>
                <a:latin typeface="Consolas"/>
                <a:ea typeface="Consolas"/>
                <a:cs typeface="Consolas"/>
                <a:sym typeface="Consolas"/>
              </a:rPr>
              <a:t>'")</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Clr>
                <a:schemeClr val="dk1"/>
              </a:buClr>
              <a:buSzPts val="1100"/>
              <a:buFont typeface="Arial"/>
              <a:buNone/>
            </a:pPr>
            <a:r>
              <a:rPr b="1" lang="en" sz="1400">
                <a:solidFill>
                  <a:srgbClr val="EA5B25"/>
                </a:solidFill>
                <a:latin typeface="Consolas"/>
                <a:ea typeface="Consolas"/>
                <a:cs typeface="Consolas"/>
                <a:sym typeface="Consolas"/>
              </a:rPr>
              <a:t>    else:</a:t>
            </a:r>
            <a:endParaRPr b="1" sz="1400">
              <a:solidFill>
                <a:srgbClr val="EA5B25"/>
              </a:solidFill>
              <a:latin typeface="Consolas"/>
              <a:ea typeface="Consolas"/>
              <a:cs typeface="Consolas"/>
              <a:sym typeface="Consolas"/>
            </a:endParaRPr>
          </a:p>
          <a:p>
            <a:pPr indent="0" lvl="0" marL="457200" rtl="0" algn="l">
              <a:lnSpc>
                <a:spcPct val="115000"/>
              </a:lnSpc>
              <a:spcBef>
                <a:spcPts val="300"/>
              </a:spcBef>
              <a:spcAft>
                <a:spcPts val="0"/>
              </a:spcAft>
              <a:buNone/>
            </a:pPr>
            <a:r>
              <a:rPr b="1" lang="en" sz="1400">
                <a:solidFill>
                  <a:srgbClr val="3C78D8"/>
                </a:solidFill>
                <a:latin typeface="Consolas"/>
                <a:ea typeface="Consolas"/>
                <a:cs typeface="Consolas"/>
                <a:sym typeface="Consolas"/>
              </a:rPr>
              <a:t>   </a:t>
            </a:r>
            <a:r>
              <a:rPr b="1" lang="en" sz="1400">
                <a:solidFill>
                  <a:srgbClr val="3C78D8"/>
                </a:solidFill>
                <a:highlight>
                  <a:srgbClr val="FFFF00"/>
                </a:highlight>
                <a:latin typeface="Consolas"/>
                <a:ea typeface="Consolas"/>
                <a:cs typeface="Consolas"/>
                <a:sym typeface="Consolas"/>
              </a:rPr>
              <a:t>#print(type(song_plays)) # &lt;&lt;== should be List</a:t>
            </a:r>
            <a:endParaRPr b="1" sz="1400">
              <a:solidFill>
                <a:srgbClr val="3C78D8"/>
              </a:solidFill>
              <a:highlight>
                <a:srgbClr val="FFFF00"/>
              </a:highlight>
              <a:latin typeface="Consolas"/>
              <a:ea typeface="Consolas"/>
              <a:cs typeface="Consolas"/>
              <a:sym typeface="Consolas"/>
            </a:endParaRPr>
          </a:p>
          <a:p>
            <a:pPr indent="0" lvl="0" marL="45720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a:t>
            </a:r>
            <a:r>
              <a:rPr b="1" lang="en" sz="1400">
                <a:solidFill>
                  <a:srgbClr val="EA5B25"/>
                </a:solidFill>
                <a:highlight>
                  <a:srgbClr val="FFFF00"/>
                </a:highlight>
                <a:latin typeface="Consolas"/>
                <a:ea typeface="Consolas"/>
                <a:cs typeface="Consolas"/>
                <a:sym typeface="Consolas"/>
              </a:rPr>
              <a:t>print(song_plays)</a:t>
            </a:r>
            <a:endParaRPr b="1" sz="1400">
              <a:solidFill>
                <a:srgbClr val="EA5B25"/>
              </a:solidFill>
              <a:highlight>
                <a:srgbClr val="FFFF00"/>
              </a:highlight>
              <a:latin typeface="Consolas"/>
              <a:ea typeface="Consolas"/>
              <a:cs typeface="Consolas"/>
              <a:sym typeface="Consolas"/>
            </a:endParaRPr>
          </a:p>
          <a:p>
            <a:pPr indent="0" lvl="0" marL="0" rtl="0" algn="l">
              <a:lnSpc>
                <a:spcPct val="115000"/>
              </a:lnSpc>
              <a:spcBef>
                <a:spcPts val="300"/>
              </a:spcBef>
              <a:spcAft>
                <a:spcPts val="0"/>
              </a:spcAft>
              <a:buNone/>
            </a:pPr>
            <a:r>
              <a:t/>
            </a:r>
            <a:endParaRPr sz="1400">
              <a:solidFill>
                <a:schemeClr val="dk1"/>
              </a:solidFill>
              <a:latin typeface="Titillium Web"/>
              <a:ea typeface="Titillium Web"/>
              <a:cs typeface="Titillium Web"/>
              <a:sym typeface="Titillium Web"/>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While the option above is possible, imagine if you had tens or thousands of records with 150 </a:t>
            </a:r>
            <a:r>
              <a:rPr lang="en" sz="1400">
                <a:solidFill>
                  <a:schemeClr val="dk1"/>
                </a:solidFill>
                <a:latin typeface="Titillium Web"/>
                <a:ea typeface="Titillium Web"/>
                <a:cs typeface="Titillium Web"/>
                <a:sym typeface="Titillium Web"/>
              </a:rPr>
              <a:t>columns of data. Removing all those headers manually would be time-consuming and error-prone.</a:t>
            </a:r>
            <a:endParaRPr sz="1400">
              <a:solidFill>
                <a:schemeClr val="dk1"/>
              </a:solidFill>
              <a:latin typeface="Titillium Web"/>
              <a:ea typeface="Titillium Web"/>
              <a:cs typeface="Titillium Web"/>
              <a:sym typeface="Titillium Web"/>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33c4bc9ca6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g33c4bc9ca6c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Import the </a:t>
            </a:r>
            <a:r>
              <a:rPr b="1" lang="en" sz="1400">
                <a:solidFill>
                  <a:srgbClr val="EA5B25"/>
                </a:solidFill>
                <a:latin typeface="Consolas"/>
                <a:ea typeface="Consolas"/>
                <a:cs typeface="Consolas"/>
                <a:sym typeface="Consolas"/>
              </a:rPr>
              <a:t>csv</a:t>
            </a:r>
            <a:r>
              <a:rPr lang="en" sz="1400">
                <a:solidFill>
                  <a:schemeClr val="dk1"/>
                </a:solidFill>
                <a:latin typeface="Titillium Web"/>
                <a:ea typeface="Titillium Web"/>
                <a:cs typeface="Titillium Web"/>
                <a:sym typeface="Titillium Web"/>
              </a:rPr>
              <a:t> module. This</a:t>
            </a:r>
            <a:r>
              <a:rPr lang="en" sz="1400">
                <a:solidFill>
                  <a:schemeClr val="dk1"/>
                </a:solidFill>
                <a:latin typeface="Titillium Web"/>
                <a:ea typeface="Titillium Web"/>
                <a:cs typeface="Titillium Web"/>
                <a:sym typeface="Titillium Web"/>
              </a:rPr>
              <a:t> also helps us more easily read in CSV data with headers.</a:t>
            </a:r>
            <a:endParaRPr sz="1400">
              <a:solidFill>
                <a:schemeClr val="dk1"/>
              </a:solidFill>
              <a:latin typeface="Titillium Web"/>
              <a:ea typeface="Titillium Web"/>
              <a:cs typeface="Titillium Web"/>
              <a:sym typeface="Titillium Web"/>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Using the following code, we can read in the file so that it maintains the headers:</a:t>
            </a:r>
            <a:endParaRPr sz="1400">
              <a:solidFill>
                <a:schemeClr val="dk1"/>
              </a:solidFill>
              <a:latin typeface="Titillium Web"/>
              <a:ea typeface="Titillium Web"/>
              <a:cs typeface="Titillium Web"/>
              <a:sym typeface="Titillium Web"/>
            </a:endParaRPr>
          </a:p>
          <a:p>
            <a:pPr indent="0" lvl="0" marL="0" rtl="0" algn="l">
              <a:lnSpc>
                <a:spcPct val="115000"/>
              </a:lnSpc>
              <a:spcBef>
                <a:spcPts val="300"/>
              </a:spcBef>
              <a:spcAft>
                <a:spcPts val="0"/>
              </a:spcAft>
              <a:buNone/>
            </a:pPr>
            <a:r>
              <a:t/>
            </a:r>
            <a:endParaRPr sz="1400">
              <a:solidFill>
                <a:schemeClr val="dk1"/>
              </a:solidFill>
              <a:latin typeface="Titillium Web"/>
              <a:ea typeface="Titillium Web"/>
              <a:cs typeface="Titillium Web"/>
              <a:sym typeface="Titillium Web"/>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from pathlib import Path</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import csv</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t/>
            </a:r>
            <a:endParaRPr b="1" sz="1400">
              <a:solidFill>
                <a:srgbClr val="999999"/>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999999"/>
                </a:solidFill>
                <a:latin typeface="Consolas"/>
                <a:ea typeface="Consolas"/>
                <a:cs typeface="Consolas"/>
                <a:sym typeface="Consolas"/>
              </a:rPr>
              <a:t>    # Sometimes the CSV data will have headers (e.g. a spreadsheet</a:t>
            </a:r>
            <a:endParaRPr b="1" sz="1400">
              <a:solidFill>
                <a:srgbClr val="999999"/>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999999"/>
                </a:solidFill>
                <a:latin typeface="Consolas"/>
                <a:ea typeface="Consolas"/>
                <a:cs typeface="Consolas"/>
                <a:sym typeface="Consolas"/>
              </a:rPr>
              <a:t>    # that was written to a CSV). We need to take the headers into </a:t>
            </a:r>
            <a:endParaRPr b="1" sz="1400">
              <a:solidFill>
                <a:srgbClr val="999999"/>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999999"/>
                </a:solidFill>
                <a:latin typeface="Consolas"/>
                <a:ea typeface="Consolas"/>
                <a:cs typeface="Consolas"/>
                <a:sym typeface="Consolas"/>
              </a:rPr>
              <a:t>    # account.</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path = Path.cwd() / "SongPlaysWithHeaders.csv"</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try:</a:t>
            </a:r>
            <a:endParaRPr b="1" sz="1400">
              <a:solidFill>
                <a:srgbClr val="EA5B25"/>
              </a:solidFill>
              <a:latin typeface="Consolas"/>
              <a:ea typeface="Consolas"/>
              <a:cs typeface="Consolas"/>
              <a:sym typeface="Consolas"/>
            </a:endParaRPr>
          </a:p>
          <a:p>
            <a:pPr indent="0" lvl="0" marL="45720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with path.open(mode="r", encoding="utf-8") as file:</a:t>
            </a:r>
            <a:endParaRPr b="1" sz="1400">
              <a:solidFill>
                <a:srgbClr val="EA5B25"/>
              </a:solidFill>
              <a:latin typeface="Consolas"/>
              <a:ea typeface="Consolas"/>
              <a:cs typeface="Consolas"/>
              <a:sym typeface="Consolas"/>
            </a:endParaRPr>
          </a:p>
          <a:p>
            <a:pPr indent="0" lvl="0" marL="45720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a:t>
            </a:r>
            <a:r>
              <a:rPr b="1" lang="en" sz="1400">
                <a:solidFill>
                  <a:srgbClr val="999999"/>
                </a:solidFill>
                <a:latin typeface="Consolas"/>
                <a:ea typeface="Consolas"/>
                <a:cs typeface="Consolas"/>
                <a:sym typeface="Consolas"/>
              </a:rPr>
              <a:t># We use the DictReader rather than the Reader.</a:t>
            </a:r>
            <a:endParaRPr b="1" sz="1400">
              <a:solidFill>
                <a:srgbClr val="999999"/>
              </a:solidFill>
              <a:latin typeface="Consolas"/>
              <a:ea typeface="Consolas"/>
              <a:cs typeface="Consolas"/>
              <a:sym typeface="Consolas"/>
            </a:endParaRPr>
          </a:p>
          <a:p>
            <a:pPr indent="0" lvl="0" marL="45720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a:t>
            </a:r>
            <a:r>
              <a:rPr b="1" lang="en" sz="1400">
                <a:solidFill>
                  <a:srgbClr val="EA5B25"/>
                </a:solidFill>
                <a:highlight>
                  <a:srgbClr val="FFFF00"/>
                </a:highlight>
                <a:latin typeface="Consolas"/>
                <a:ea typeface="Consolas"/>
                <a:cs typeface="Consolas"/>
                <a:sym typeface="Consolas"/>
              </a:rPr>
              <a:t>reader = csv.DictReader(file)</a:t>
            </a:r>
            <a:endParaRPr b="1" sz="1400">
              <a:solidFill>
                <a:srgbClr val="EA5B25"/>
              </a:solidFill>
              <a:highlight>
                <a:srgbClr val="FFFF00"/>
              </a:highlight>
              <a:latin typeface="Consolas"/>
              <a:ea typeface="Consolas"/>
              <a:cs typeface="Consolas"/>
              <a:sym typeface="Consolas"/>
            </a:endParaRPr>
          </a:p>
          <a:p>
            <a:pPr indent="0" lvl="0" marL="457200" rtl="0" algn="l">
              <a:lnSpc>
                <a:spcPct val="115000"/>
              </a:lnSpc>
              <a:spcBef>
                <a:spcPts val="300"/>
              </a:spcBef>
              <a:spcAft>
                <a:spcPts val="0"/>
              </a:spcAft>
              <a:buNone/>
            </a:pPr>
            <a:r>
              <a:t/>
            </a:r>
            <a:endParaRPr b="1" sz="1400">
              <a:solidFill>
                <a:srgbClr val="EA5B25"/>
              </a:solidFill>
              <a:latin typeface="Consolas"/>
              <a:ea typeface="Consolas"/>
              <a:cs typeface="Consolas"/>
              <a:sym typeface="Consolas"/>
            </a:endParaRPr>
          </a:p>
          <a:p>
            <a:pPr indent="0" lvl="0" marL="45720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a:t>
            </a:r>
            <a:r>
              <a:rPr b="1" lang="en" sz="1400">
                <a:solidFill>
                  <a:srgbClr val="999999"/>
                </a:solidFill>
                <a:latin typeface="Consolas"/>
                <a:ea typeface="Consolas"/>
                <a:cs typeface="Consolas"/>
                <a:sym typeface="Consolas"/>
              </a:rPr>
              <a:t># First, read the column headers in.</a:t>
            </a:r>
            <a:endParaRPr b="1" sz="1400">
              <a:solidFill>
                <a:srgbClr val="999999"/>
              </a:solidFill>
              <a:latin typeface="Consolas"/>
              <a:ea typeface="Consolas"/>
              <a:cs typeface="Consolas"/>
              <a:sym typeface="Consolas"/>
            </a:endParaRPr>
          </a:p>
          <a:p>
            <a:pPr indent="0" lvl="0" marL="45720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a:t>
            </a:r>
            <a:r>
              <a:rPr b="1" lang="en" sz="1400">
                <a:solidFill>
                  <a:srgbClr val="EA5B25"/>
                </a:solidFill>
                <a:highlight>
                  <a:srgbClr val="FFFF00"/>
                </a:highlight>
                <a:latin typeface="Consolas"/>
                <a:ea typeface="Consolas"/>
                <a:cs typeface="Consolas"/>
                <a:sym typeface="Consolas"/>
              </a:rPr>
              <a:t>print(reader.fieldnames)</a:t>
            </a:r>
            <a:endParaRPr b="1" sz="1400">
              <a:solidFill>
                <a:srgbClr val="EA5B25"/>
              </a:solidFill>
              <a:highlight>
                <a:srgbClr val="FFFF00"/>
              </a:highlight>
              <a:latin typeface="Consolas"/>
              <a:ea typeface="Consolas"/>
              <a:cs typeface="Consolas"/>
              <a:sym typeface="Consolas"/>
            </a:endParaRPr>
          </a:p>
          <a:p>
            <a:pPr indent="0" lvl="0" marL="45720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a:t>
            </a:r>
            <a:endParaRPr b="1" sz="1400">
              <a:solidFill>
                <a:srgbClr val="EA5B25"/>
              </a:solidFill>
              <a:latin typeface="Consolas"/>
              <a:ea typeface="Consolas"/>
              <a:cs typeface="Consolas"/>
              <a:sym typeface="Consolas"/>
            </a:endParaRPr>
          </a:p>
          <a:p>
            <a:pPr indent="0" lvl="0" marL="45720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a:t>
            </a:r>
            <a:r>
              <a:rPr b="1" lang="en" sz="1400">
                <a:solidFill>
                  <a:srgbClr val="999999"/>
                </a:solidFill>
                <a:latin typeface="Consolas"/>
                <a:ea typeface="Consolas"/>
                <a:cs typeface="Consolas"/>
                <a:sym typeface="Consolas"/>
              </a:rPr>
              <a:t># Then read the data. Read them one at a time so we</a:t>
            </a:r>
            <a:endParaRPr b="1" sz="1400">
              <a:solidFill>
                <a:srgbClr val="999999"/>
              </a:solidFill>
              <a:latin typeface="Consolas"/>
              <a:ea typeface="Consolas"/>
              <a:cs typeface="Consolas"/>
              <a:sym typeface="Consolas"/>
            </a:endParaRPr>
          </a:p>
          <a:p>
            <a:pPr indent="0" lvl="0" marL="457200" rtl="0" algn="l">
              <a:lnSpc>
                <a:spcPct val="115000"/>
              </a:lnSpc>
              <a:spcBef>
                <a:spcPts val="300"/>
              </a:spcBef>
              <a:spcAft>
                <a:spcPts val="0"/>
              </a:spcAft>
              <a:buNone/>
            </a:pPr>
            <a:r>
              <a:rPr b="1" lang="en" sz="1400">
                <a:solidFill>
                  <a:srgbClr val="999999"/>
                </a:solidFill>
                <a:latin typeface="Consolas"/>
                <a:ea typeface="Consolas"/>
                <a:cs typeface="Consolas"/>
                <a:sym typeface="Consolas"/>
              </a:rPr>
              <a:t>        # can remove the row header before working with the </a:t>
            </a:r>
            <a:endParaRPr b="1" sz="1400">
              <a:solidFill>
                <a:srgbClr val="999999"/>
              </a:solidFill>
              <a:latin typeface="Consolas"/>
              <a:ea typeface="Consolas"/>
              <a:cs typeface="Consolas"/>
              <a:sym typeface="Consolas"/>
            </a:endParaRPr>
          </a:p>
          <a:p>
            <a:pPr indent="0" lvl="0" marL="457200" rtl="0" algn="l">
              <a:lnSpc>
                <a:spcPct val="115000"/>
              </a:lnSpc>
              <a:spcBef>
                <a:spcPts val="300"/>
              </a:spcBef>
              <a:spcAft>
                <a:spcPts val="0"/>
              </a:spcAft>
              <a:buNone/>
            </a:pPr>
            <a:r>
              <a:rPr b="1" lang="en" sz="1400">
                <a:solidFill>
                  <a:srgbClr val="999999"/>
                </a:solidFill>
                <a:latin typeface="Consolas"/>
                <a:ea typeface="Consolas"/>
                <a:cs typeface="Consolas"/>
                <a:sym typeface="Consolas"/>
              </a:rPr>
              <a:t>        # numeric data.</a:t>
            </a:r>
            <a:endParaRPr b="1" sz="1400">
              <a:solidFill>
                <a:srgbClr val="999999"/>
              </a:solidFill>
              <a:latin typeface="Consolas"/>
              <a:ea typeface="Consolas"/>
              <a:cs typeface="Consolas"/>
              <a:sym typeface="Consolas"/>
            </a:endParaRPr>
          </a:p>
          <a:p>
            <a:pPr indent="0" lvl="0" marL="45720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a:t>
            </a:r>
            <a:r>
              <a:rPr b="1" lang="en" sz="1400">
                <a:solidFill>
                  <a:srgbClr val="EA5B25"/>
                </a:solidFill>
                <a:highlight>
                  <a:srgbClr val="FFFF00"/>
                </a:highlight>
                <a:latin typeface="Consolas"/>
                <a:ea typeface="Consolas"/>
                <a:cs typeface="Consolas"/>
                <a:sym typeface="Consolas"/>
              </a:rPr>
              <a:t>for row in reader</a:t>
            </a:r>
            <a:r>
              <a:rPr b="1" lang="en" sz="1400">
                <a:solidFill>
                  <a:srgbClr val="EA5B25"/>
                </a:solidFill>
                <a:latin typeface="Consolas"/>
                <a:ea typeface="Consolas"/>
                <a:cs typeface="Consolas"/>
                <a:sym typeface="Consolas"/>
              </a:rPr>
              <a:t>:</a:t>
            </a:r>
            <a:endParaRPr b="1" sz="1400">
              <a:solidFill>
                <a:srgbClr val="EA5B25"/>
              </a:solidFill>
              <a:latin typeface="Consolas"/>
              <a:ea typeface="Consolas"/>
              <a:cs typeface="Consolas"/>
              <a:sym typeface="Consolas"/>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999999"/>
                </a:solidFill>
                <a:latin typeface="Consolas"/>
                <a:ea typeface="Consolas"/>
                <a:cs typeface="Consolas"/>
                <a:sym typeface="Consolas"/>
              </a:rPr>
              <a:t>            # Remove the header from the row. We use the </a:t>
            </a:r>
            <a:endParaRPr b="1" sz="1400">
              <a:solidFill>
                <a:srgbClr val="999999"/>
              </a:solidFill>
              <a:latin typeface="Consolas"/>
              <a:ea typeface="Consolas"/>
              <a:cs typeface="Consolas"/>
              <a:sym typeface="Consolas"/>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999999"/>
                </a:solidFill>
                <a:latin typeface="Consolas"/>
                <a:ea typeface="Consolas"/>
                <a:cs typeface="Consolas"/>
                <a:sym typeface="Consolas"/>
              </a:rPr>
              <a:t>            # dictionary pop() function for this, specifying </a:t>
            </a:r>
            <a:endParaRPr b="1" sz="1400">
              <a:solidFill>
                <a:srgbClr val="999999"/>
              </a:solidFill>
              <a:latin typeface="Consolas"/>
              <a:ea typeface="Consolas"/>
              <a:cs typeface="Consolas"/>
              <a:sym typeface="Consolas"/>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999999"/>
                </a:solidFill>
                <a:latin typeface="Consolas"/>
                <a:ea typeface="Consolas"/>
                <a:cs typeface="Consolas"/>
                <a:sym typeface="Consolas"/>
              </a:rPr>
              <a:t>            # the key to be removed. The pop() function returns </a:t>
            </a:r>
            <a:endParaRPr b="1" sz="1400">
              <a:solidFill>
                <a:srgbClr val="999999"/>
              </a:solidFill>
              <a:latin typeface="Consolas"/>
              <a:ea typeface="Consolas"/>
              <a:cs typeface="Consolas"/>
              <a:sym typeface="Consolas"/>
            </a:endParaRPr>
          </a:p>
          <a:p>
            <a:pPr indent="0" lvl="0" marL="457200" rtl="0" algn="l">
              <a:lnSpc>
                <a:spcPct val="115000"/>
              </a:lnSpc>
              <a:spcBef>
                <a:spcPts val="300"/>
              </a:spcBef>
              <a:spcAft>
                <a:spcPts val="0"/>
              </a:spcAft>
              <a:buNone/>
            </a:pPr>
            <a:r>
              <a:rPr b="1" lang="en" sz="1400">
                <a:solidFill>
                  <a:srgbClr val="999999"/>
                </a:solidFill>
                <a:latin typeface="Consolas"/>
                <a:ea typeface="Consolas"/>
                <a:cs typeface="Consolas"/>
                <a:sym typeface="Consolas"/>
              </a:rPr>
              <a:t>            # the value to us so we can use it if we need it.</a:t>
            </a:r>
            <a:endParaRPr b="1" sz="1400">
              <a:solidFill>
                <a:srgbClr val="999999"/>
              </a:solidFill>
              <a:latin typeface="Consolas"/>
              <a:ea typeface="Consolas"/>
              <a:cs typeface="Consolas"/>
              <a:sym typeface="Consolas"/>
            </a:endParaRPr>
          </a:p>
          <a:p>
            <a:pPr indent="0" lvl="0" marL="45720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a:t>
            </a:r>
            <a:r>
              <a:rPr b="1" lang="en" sz="1400">
                <a:solidFill>
                  <a:srgbClr val="EA5B25"/>
                </a:solidFill>
                <a:highlight>
                  <a:srgbClr val="FFFF00"/>
                </a:highlight>
                <a:latin typeface="Consolas"/>
                <a:ea typeface="Consolas"/>
                <a:cs typeface="Consolas"/>
                <a:sym typeface="Consolas"/>
              </a:rPr>
              <a:t>week_number = row.pop("Week")</a:t>
            </a:r>
            <a:endParaRPr b="1" sz="1400">
              <a:solidFill>
                <a:srgbClr val="EA5B25"/>
              </a:solidFill>
              <a:highlight>
                <a:srgbClr val="FFFF00"/>
              </a:highlight>
              <a:latin typeface="Consolas"/>
              <a:ea typeface="Consolas"/>
              <a:cs typeface="Consolas"/>
              <a:sym typeface="Consolas"/>
            </a:endParaRPr>
          </a:p>
          <a:p>
            <a:pPr indent="0" lvl="0" marL="45720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average_plays = 0</a:t>
            </a:r>
            <a:endParaRPr b="1" sz="1400">
              <a:solidFill>
                <a:srgbClr val="EA5B25"/>
              </a:solidFill>
              <a:latin typeface="Consolas"/>
              <a:ea typeface="Consolas"/>
              <a:cs typeface="Consolas"/>
              <a:sym typeface="Consolas"/>
            </a:endParaRPr>
          </a:p>
          <a:p>
            <a:pPr indent="0" lvl="0" marL="457200" rtl="0" algn="l">
              <a:lnSpc>
                <a:spcPct val="115000"/>
              </a:lnSpc>
              <a:spcBef>
                <a:spcPts val="300"/>
              </a:spcBef>
              <a:spcAft>
                <a:spcPts val="0"/>
              </a:spcAft>
              <a:buNone/>
            </a:pPr>
            <a:r>
              <a:t/>
            </a:r>
            <a:endParaRPr b="1" sz="1400">
              <a:solidFill>
                <a:srgbClr val="EA5B25"/>
              </a:solidFill>
              <a:latin typeface="Consolas"/>
              <a:ea typeface="Consolas"/>
              <a:cs typeface="Consolas"/>
              <a:sym typeface="Consolas"/>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Consolas"/>
                <a:ea typeface="Consolas"/>
                <a:cs typeface="Consolas"/>
                <a:sym typeface="Consolas"/>
              </a:rPr>
              <a:t>            </a:t>
            </a:r>
            <a:r>
              <a:rPr b="1" lang="en" sz="1400">
                <a:solidFill>
                  <a:srgbClr val="999999"/>
                </a:solidFill>
                <a:latin typeface="Consolas"/>
                <a:ea typeface="Consolas"/>
                <a:cs typeface="Consolas"/>
                <a:sym typeface="Consolas"/>
              </a:rPr>
              <a:t># Convert the string-based numbers to integers. The </a:t>
            </a:r>
            <a:endParaRPr b="1" sz="1400">
              <a:solidFill>
                <a:srgbClr val="999999"/>
              </a:solidFill>
              <a:latin typeface="Consolas"/>
              <a:ea typeface="Consolas"/>
              <a:cs typeface="Consolas"/>
              <a:sym typeface="Consolas"/>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Consolas"/>
                <a:ea typeface="Consolas"/>
                <a:cs typeface="Consolas"/>
                <a:sym typeface="Consolas"/>
              </a:rPr>
              <a:t>            </a:t>
            </a:r>
            <a:r>
              <a:rPr b="1" lang="en" sz="1400">
                <a:solidFill>
                  <a:srgbClr val="999999"/>
                </a:solidFill>
                <a:latin typeface="Consolas"/>
                <a:ea typeface="Consolas"/>
                <a:cs typeface="Consolas"/>
                <a:sym typeface="Consolas"/>
              </a:rPr>
              <a:t># keys are the names of each day and the values are </a:t>
            </a:r>
            <a:endParaRPr b="1" sz="1400">
              <a:solidFill>
                <a:srgbClr val="999999"/>
              </a:solidFill>
              <a:latin typeface="Consolas"/>
              <a:ea typeface="Consolas"/>
              <a:cs typeface="Consolas"/>
              <a:sym typeface="Consolas"/>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Consolas"/>
                <a:ea typeface="Consolas"/>
                <a:cs typeface="Consolas"/>
                <a:sym typeface="Consolas"/>
              </a:rPr>
              <a:t>            </a:t>
            </a:r>
            <a:r>
              <a:rPr b="1" lang="en" sz="1400">
                <a:solidFill>
                  <a:srgbClr val="999999"/>
                </a:solidFill>
                <a:latin typeface="Consolas"/>
                <a:ea typeface="Consolas"/>
                <a:cs typeface="Consolas"/>
                <a:sym typeface="Consolas"/>
              </a:rPr>
              <a:t># the numbers. Since we are working with </a:t>
            </a:r>
            <a:endParaRPr b="1" sz="1400">
              <a:solidFill>
                <a:srgbClr val="999999"/>
              </a:solidFill>
              <a:latin typeface="Consolas"/>
              <a:ea typeface="Consolas"/>
              <a:cs typeface="Consolas"/>
              <a:sym typeface="Consolas"/>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Consolas"/>
                <a:ea typeface="Consolas"/>
                <a:cs typeface="Consolas"/>
                <a:sym typeface="Consolas"/>
              </a:rPr>
              <a:t>            </a:t>
            </a:r>
            <a:r>
              <a:rPr b="1" lang="en" sz="1400">
                <a:solidFill>
                  <a:srgbClr val="999999"/>
                </a:solidFill>
                <a:latin typeface="Consolas"/>
                <a:ea typeface="Consolas"/>
                <a:cs typeface="Consolas"/>
                <a:sym typeface="Consolas"/>
              </a:rPr>
              <a:t># dictionaries, we can use the keys to access the </a:t>
            </a:r>
            <a:endParaRPr b="1" sz="1400">
              <a:solidFill>
                <a:srgbClr val="999999"/>
              </a:solidFill>
              <a:latin typeface="Consolas"/>
              <a:ea typeface="Consolas"/>
              <a:cs typeface="Consolas"/>
              <a:sym typeface="Consolas"/>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Consolas"/>
                <a:ea typeface="Consolas"/>
                <a:cs typeface="Consolas"/>
                <a:sym typeface="Consolas"/>
              </a:rPr>
              <a:t>            </a:t>
            </a:r>
            <a:r>
              <a:rPr b="1" lang="en" sz="1400">
                <a:solidFill>
                  <a:srgbClr val="999999"/>
                </a:solidFill>
                <a:latin typeface="Consolas"/>
                <a:ea typeface="Consolas"/>
                <a:cs typeface="Consolas"/>
                <a:sym typeface="Consolas"/>
              </a:rPr>
              <a:t># values.</a:t>
            </a:r>
            <a:endParaRPr b="1" sz="1400">
              <a:solidFill>
                <a:srgbClr val="EA5B25"/>
              </a:solidFill>
              <a:latin typeface="Consolas"/>
              <a:ea typeface="Consolas"/>
              <a:cs typeface="Consolas"/>
              <a:sym typeface="Consolas"/>
            </a:endParaRPr>
          </a:p>
          <a:p>
            <a:pPr indent="0" lvl="0" marL="45720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a:t>
            </a:r>
            <a:r>
              <a:rPr b="1" lang="en" sz="1400">
                <a:solidFill>
                  <a:srgbClr val="EA5B25"/>
                </a:solidFill>
                <a:highlight>
                  <a:srgbClr val="FFFF00"/>
                </a:highlight>
                <a:latin typeface="Consolas"/>
                <a:ea typeface="Consolas"/>
                <a:cs typeface="Consolas"/>
                <a:sym typeface="Consolas"/>
              </a:rPr>
              <a:t>for key in row:</a:t>
            </a:r>
            <a:endParaRPr b="1" sz="1400">
              <a:solidFill>
                <a:srgbClr val="EA5B25"/>
              </a:solidFill>
              <a:highlight>
                <a:srgbClr val="FFFF00"/>
              </a:highlight>
              <a:latin typeface="Consolas"/>
              <a:ea typeface="Consolas"/>
              <a:cs typeface="Consolas"/>
              <a:sym typeface="Consolas"/>
            </a:endParaRPr>
          </a:p>
          <a:p>
            <a:pPr indent="0" lvl="0" marL="45720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a:t>
            </a:r>
            <a:r>
              <a:rPr b="1" lang="en" sz="1400">
                <a:solidFill>
                  <a:srgbClr val="EA5B25"/>
                </a:solidFill>
                <a:highlight>
                  <a:srgbClr val="FFFF00"/>
                </a:highlight>
                <a:latin typeface="Consolas"/>
                <a:ea typeface="Consolas"/>
                <a:cs typeface="Consolas"/>
                <a:sym typeface="Consolas"/>
              </a:rPr>
              <a:t>average_plays += int(row.get(key))</a:t>
            </a:r>
            <a:endParaRPr b="1" sz="1400">
              <a:solidFill>
                <a:srgbClr val="EA5B25"/>
              </a:solidFill>
              <a:highlight>
                <a:srgbClr val="FFFF00"/>
              </a:highlight>
              <a:latin typeface="Consolas"/>
              <a:ea typeface="Consolas"/>
              <a:cs typeface="Consolas"/>
              <a:sym typeface="Consolas"/>
            </a:endParaRPr>
          </a:p>
          <a:p>
            <a:pPr indent="0" lvl="0" marL="457200" rtl="0" algn="l">
              <a:lnSpc>
                <a:spcPct val="115000"/>
              </a:lnSpc>
              <a:spcBef>
                <a:spcPts val="300"/>
              </a:spcBef>
              <a:spcAft>
                <a:spcPts val="0"/>
              </a:spcAft>
              <a:buNone/>
            </a:pPr>
            <a:r>
              <a:t/>
            </a:r>
            <a:endParaRPr b="1" sz="1400">
              <a:solidFill>
                <a:srgbClr val="EA5B25"/>
              </a:solidFill>
              <a:latin typeface="Consolas"/>
              <a:ea typeface="Consolas"/>
              <a:cs typeface="Consolas"/>
              <a:sym typeface="Consolas"/>
            </a:endParaRPr>
          </a:p>
          <a:p>
            <a:pPr indent="0" lvl="0" marL="45720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a:t>
            </a:r>
            <a:r>
              <a:rPr b="1" lang="en" sz="1400">
                <a:solidFill>
                  <a:srgbClr val="999999"/>
                </a:solidFill>
                <a:latin typeface="Consolas"/>
                <a:ea typeface="Consolas"/>
                <a:cs typeface="Consolas"/>
                <a:sym typeface="Consolas"/>
              </a:rPr>
              <a:t># Compute and print out the average.</a:t>
            </a:r>
            <a:endParaRPr b="1" sz="1400">
              <a:solidFill>
                <a:srgbClr val="999999"/>
              </a:solidFill>
              <a:latin typeface="Consolas"/>
              <a:ea typeface="Consolas"/>
              <a:cs typeface="Consolas"/>
              <a:sym typeface="Consolas"/>
            </a:endParaRPr>
          </a:p>
          <a:p>
            <a:pPr indent="0" lvl="0" marL="45720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average_plays /= len(row)</a:t>
            </a:r>
            <a:endParaRPr b="1" sz="1400">
              <a:solidFill>
                <a:srgbClr val="EA5B25"/>
              </a:solidFill>
              <a:latin typeface="Consolas"/>
              <a:ea typeface="Consolas"/>
              <a:cs typeface="Consolas"/>
              <a:sym typeface="Consolas"/>
            </a:endParaRPr>
          </a:p>
          <a:p>
            <a:pPr indent="0" lvl="0" marL="45720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print(f"For </a:t>
            </a:r>
            <a:r>
              <a:rPr b="1" lang="en" sz="1400">
                <a:solidFill>
                  <a:srgbClr val="2C768B"/>
                </a:solidFill>
                <a:latin typeface="Consolas"/>
                <a:ea typeface="Consolas"/>
                <a:cs typeface="Consolas"/>
                <a:sym typeface="Consolas"/>
              </a:rPr>
              <a:t>{week_number}</a:t>
            </a:r>
            <a:r>
              <a:rPr b="1" lang="en" sz="1400">
                <a:solidFill>
                  <a:srgbClr val="EA5B25"/>
                </a:solidFill>
                <a:latin typeface="Consolas"/>
                <a:ea typeface="Consolas"/>
                <a:cs typeface="Consolas"/>
                <a:sym typeface="Consolas"/>
              </a:rPr>
              <a:t> the song was played " \</a:t>
            </a:r>
            <a:endParaRPr b="1" sz="1400">
              <a:solidFill>
                <a:srgbClr val="EA5B25"/>
              </a:solidFill>
              <a:latin typeface="Consolas"/>
              <a:ea typeface="Consolas"/>
              <a:cs typeface="Consolas"/>
              <a:sym typeface="Consolas"/>
            </a:endParaRPr>
          </a:p>
          <a:p>
            <a:pPr indent="0" lvl="0" marL="45720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f"an average of </a:t>
            </a:r>
            <a:r>
              <a:rPr b="1" lang="en" sz="1400">
                <a:solidFill>
                  <a:srgbClr val="2C768B"/>
                </a:solidFill>
                <a:latin typeface="Consolas"/>
                <a:ea typeface="Consolas"/>
                <a:cs typeface="Consolas"/>
                <a:sym typeface="Consolas"/>
              </a:rPr>
              <a:t>{average_plays}</a:t>
            </a:r>
            <a:r>
              <a:rPr b="1" lang="en" sz="1400">
                <a:solidFill>
                  <a:srgbClr val="EA5B25"/>
                </a:solidFill>
                <a:latin typeface="Consolas"/>
                <a:ea typeface="Consolas"/>
                <a:cs typeface="Consolas"/>
                <a:sym typeface="Consolas"/>
              </a:rPr>
              <a:t> times.")</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except FileNotFoundError:</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print(f"{path} does not exist.")</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except Exception as e:</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print(f"Unexpected error: {e}")</a:t>
            </a:r>
            <a:endParaRPr b="1" sz="1400">
              <a:solidFill>
                <a:srgbClr val="EA5B25"/>
              </a:solidFill>
              <a:latin typeface="Consolas"/>
              <a:ea typeface="Consolas"/>
              <a:cs typeface="Consolas"/>
              <a:sym typeface="Consolas"/>
            </a:endParaRPr>
          </a:p>
          <a:p>
            <a:pPr indent="0" lvl="0" marL="457200" rtl="0" algn="l">
              <a:lnSpc>
                <a:spcPct val="115000"/>
              </a:lnSpc>
              <a:spcBef>
                <a:spcPts val="300"/>
              </a:spcBef>
              <a:spcAft>
                <a:spcPts val="0"/>
              </a:spcAft>
              <a:buNone/>
            </a:pPr>
            <a:r>
              <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t/>
            </a:r>
            <a:endParaRPr b="1" sz="1400">
              <a:solidFill>
                <a:srgbClr val="EA5B25"/>
              </a:solidFill>
              <a:latin typeface="Consolas"/>
              <a:ea typeface="Consolas"/>
              <a:cs typeface="Consolas"/>
              <a:sym typeface="Consolas"/>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The output of the above code would then look like the following:</a:t>
            </a:r>
            <a:endParaRPr sz="1400">
              <a:solidFill>
                <a:schemeClr val="dk1"/>
              </a:solidFill>
              <a:latin typeface="Titillium Web"/>
              <a:ea typeface="Titillium Web"/>
              <a:cs typeface="Titillium Web"/>
              <a:sym typeface="Titillium Web"/>
            </a:endParaRPr>
          </a:p>
          <a:p>
            <a:pPr indent="0" lvl="0" marL="0" rtl="0" algn="l">
              <a:lnSpc>
                <a:spcPct val="115000"/>
              </a:lnSpc>
              <a:spcBef>
                <a:spcPts val="300"/>
              </a:spcBef>
              <a:spcAft>
                <a:spcPts val="0"/>
              </a:spcAft>
              <a:buNone/>
            </a:pPr>
            <a:r>
              <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a:t>
            </a:r>
            <a:r>
              <a:rPr b="1" lang="en" sz="1400">
                <a:solidFill>
                  <a:srgbClr val="EA5B25"/>
                </a:solidFill>
                <a:latin typeface="Consolas"/>
                <a:ea typeface="Consolas"/>
                <a:cs typeface="Consolas"/>
                <a:sym typeface="Consolas"/>
              </a:rPr>
              <a:t>For Week 1 the song was played an average of 567.1428571428571 times.</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a:t>
            </a:r>
            <a:r>
              <a:rPr b="1" lang="en" sz="1400">
                <a:solidFill>
                  <a:srgbClr val="EA5B25"/>
                </a:solidFill>
                <a:latin typeface="Consolas"/>
                <a:ea typeface="Consolas"/>
                <a:cs typeface="Consolas"/>
                <a:sym typeface="Consolas"/>
              </a:rPr>
              <a:t>For Week 2 the song was played an average of 569.4285714285714 times.</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a:t>
            </a:r>
            <a:r>
              <a:rPr b="1" lang="en" sz="1400">
                <a:solidFill>
                  <a:srgbClr val="EA5B25"/>
                </a:solidFill>
                <a:latin typeface="Consolas"/>
                <a:ea typeface="Consolas"/>
                <a:cs typeface="Consolas"/>
                <a:sym typeface="Consolas"/>
              </a:rPr>
              <a:t>For Week 3 the song was played an average of 507.42857142857144 times.</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a:t>
            </a:r>
            <a:r>
              <a:rPr b="1" lang="en" sz="1400">
                <a:solidFill>
                  <a:srgbClr val="EA5B25"/>
                </a:solidFill>
                <a:latin typeface="Consolas"/>
                <a:ea typeface="Consolas"/>
                <a:cs typeface="Consolas"/>
                <a:sym typeface="Consolas"/>
              </a:rPr>
              <a:t>For Week 4 the song was played an average of 980.0 times.</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a:t>
            </a:r>
            <a:r>
              <a:rPr b="1" lang="en" sz="1400">
                <a:solidFill>
                  <a:srgbClr val="EA5B25"/>
                </a:solidFill>
                <a:latin typeface="Consolas"/>
                <a:ea typeface="Consolas"/>
                <a:cs typeface="Consolas"/>
                <a:sym typeface="Consolas"/>
              </a:rPr>
              <a:t>For TOTAL the song was played an average of 2624.0 times.</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t/>
            </a:r>
            <a:endParaRPr sz="1400">
              <a:solidFill>
                <a:schemeClr val="dk1"/>
              </a:solidFill>
              <a:latin typeface="Titillium Web"/>
              <a:ea typeface="Titillium Web"/>
              <a:cs typeface="Titillium Web"/>
              <a:sym typeface="Titillium Web"/>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Notice that the column headers are read first. We print this out through the </a:t>
            </a:r>
            <a:r>
              <a:rPr b="1" lang="en" sz="1400">
                <a:solidFill>
                  <a:srgbClr val="EA5B25"/>
                </a:solidFill>
                <a:latin typeface="Consolas"/>
                <a:ea typeface="Consolas"/>
                <a:cs typeface="Consolas"/>
                <a:sym typeface="Consolas"/>
              </a:rPr>
              <a:t>reader.fieldnames</a:t>
            </a:r>
            <a:r>
              <a:rPr lang="en" sz="1400">
                <a:solidFill>
                  <a:schemeClr val="dk1"/>
                </a:solidFill>
                <a:latin typeface="Titillium Web"/>
                <a:ea typeface="Titillium Web"/>
                <a:cs typeface="Titillium Web"/>
                <a:sym typeface="Titillium Web"/>
              </a:rPr>
              <a:t> property.</a:t>
            </a:r>
            <a:endParaRPr sz="1400">
              <a:solidFill>
                <a:schemeClr val="dk1"/>
              </a:solidFill>
              <a:latin typeface="Titillium Web"/>
              <a:ea typeface="Titillium Web"/>
              <a:cs typeface="Titillium Web"/>
              <a:sym typeface="Titillium Web"/>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Then the data is read in as dictionaries → key-value pairs, one dictionary for each week. The column headers are used as the keys in the dictionaries.</a:t>
            </a:r>
            <a:endParaRPr sz="1400">
              <a:solidFill>
                <a:schemeClr val="dk1"/>
              </a:solidFill>
              <a:latin typeface="Titillium Web"/>
              <a:ea typeface="Titillium Web"/>
              <a:cs typeface="Titillium Web"/>
              <a:sym typeface="Titillium Web"/>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If we need to process each record on the way in from the file, we can use a </a:t>
            </a:r>
            <a:r>
              <a:rPr b="1" lang="en" sz="1400">
                <a:solidFill>
                  <a:srgbClr val="EA5B25"/>
                </a:solidFill>
                <a:latin typeface="Consolas"/>
                <a:ea typeface="Consolas"/>
                <a:cs typeface="Consolas"/>
                <a:sym typeface="Consolas"/>
              </a:rPr>
              <a:t>for</a:t>
            </a:r>
            <a:r>
              <a:rPr lang="en" sz="1400">
                <a:solidFill>
                  <a:schemeClr val="dk1"/>
                </a:solidFill>
                <a:latin typeface="Titillium Web"/>
                <a:ea typeface="Titillium Web"/>
                <a:cs typeface="Titillium Web"/>
                <a:sym typeface="Titillium Web"/>
              </a:rPr>
              <a:t> loop. For </a:t>
            </a:r>
            <a:r>
              <a:rPr lang="en" sz="1400">
                <a:solidFill>
                  <a:schemeClr val="dk1"/>
                </a:solidFill>
                <a:latin typeface="Titillium Web"/>
                <a:ea typeface="Titillium Web"/>
                <a:cs typeface="Titillium Web"/>
                <a:sym typeface="Titillium Web"/>
              </a:rPr>
              <a:t>example, we may want to place a line number in the front of each row and show it to the user so they can see how many rows were read in.</a:t>
            </a:r>
            <a:endParaRPr sz="1400">
              <a:solidFill>
                <a:schemeClr val="dk1"/>
              </a:solidFill>
              <a:latin typeface="Titillium Web"/>
              <a:ea typeface="Titillium Web"/>
              <a:cs typeface="Titillium Web"/>
              <a:sym typeface="Titillium Web"/>
            </a:endParaRPr>
          </a:p>
          <a:p>
            <a:pPr indent="0" lvl="0" marL="0" rtl="0" algn="l">
              <a:lnSpc>
                <a:spcPct val="115000"/>
              </a:lnSpc>
              <a:spcBef>
                <a:spcPts val="300"/>
              </a:spcBef>
              <a:spcAft>
                <a:spcPts val="0"/>
              </a:spcAft>
              <a:buNone/>
            </a:pPr>
            <a:r>
              <a:t/>
            </a:r>
            <a:endParaRPr sz="1400">
              <a:solidFill>
                <a:schemeClr val="dk1"/>
              </a:solidFill>
              <a:latin typeface="Titillium Web"/>
              <a:ea typeface="Titillium Web"/>
              <a:cs typeface="Titillium Web"/>
              <a:sym typeface="Titillium Web"/>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with path.open(mode="r", encoding="utf-8", newline="") as file:</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reader = csv.DictReader(file)</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print(f"{reader.fieldnames}")</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a:t>
            </a:r>
            <a:r>
              <a:rPr b="1" lang="en" sz="1400">
                <a:solidFill>
                  <a:srgbClr val="EA5B25"/>
                </a:solidFill>
                <a:highlight>
                  <a:srgbClr val="FFFF00"/>
                </a:highlight>
                <a:latin typeface="Consolas"/>
                <a:ea typeface="Consolas"/>
                <a:cs typeface="Consolas"/>
                <a:sym typeface="Consolas"/>
              </a:rPr>
              <a:t>line_number = 1</a:t>
            </a:r>
            <a:endParaRPr b="1" sz="1400">
              <a:solidFill>
                <a:srgbClr val="EA5B25"/>
              </a:solidFill>
              <a:highlight>
                <a:srgbClr val="FFFF00"/>
              </a:highlight>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for row in reader:</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print(f"</a:t>
            </a:r>
            <a:r>
              <a:rPr b="1" lang="en" sz="1400">
                <a:solidFill>
                  <a:srgbClr val="2C768B"/>
                </a:solidFill>
                <a:latin typeface="Consolas"/>
                <a:ea typeface="Consolas"/>
                <a:cs typeface="Consolas"/>
                <a:sym typeface="Consolas"/>
              </a:rPr>
              <a:t>{line_number}</a:t>
            </a:r>
            <a:r>
              <a:rPr b="1" lang="en" sz="1400">
                <a:solidFill>
                  <a:srgbClr val="EA5B25"/>
                </a:solidFill>
                <a:latin typeface="Consolas"/>
                <a:ea typeface="Consolas"/>
                <a:cs typeface="Consolas"/>
                <a:sym typeface="Consolas"/>
              </a:rPr>
              <a:t>: </a:t>
            </a:r>
            <a:r>
              <a:rPr b="1" lang="en" sz="1400">
                <a:solidFill>
                  <a:srgbClr val="2C768B"/>
                </a:solidFill>
                <a:latin typeface="Consolas"/>
                <a:ea typeface="Consolas"/>
                <a:cs typeface="Consolas"/>
                <a:sym typeface="Consolas"/>
              </a:rPr>
              <a:t>{row}</a:t>
            </a:r>
            <a:r>
              <a:rPr b="1" lang="en" sz="1400">
                <a:solidFill>
                  <a:srgbClr val="EA5B25"/>
                </a:solidFill>
                <a:latin typeface="Consolas"/>
                <a:ea typeface="Consolas"/>
                <a:cs typeface="Consolas"/>
                <a:sym typeface="Consolas"/>
              </a:rPr>
              <a:t>")</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a:t>
            </a:r>
            <a:r>
              <a:rPr b="1" lang="en" sz="1400">
                <a:solidFill>
                  <a:srgbClr val="EA5B25"/>
                </a:solidFill>
                <a:highlight>
                  <a:srgbClr val="FFFF00"/>
                </a:highlight>
                <a:latin typeface="Consolas"/>
                <a:ea typeface="Consolas"/>
                <a:cs typeface="Consolas"/>
                <a:sym typeface="Consolas"/>
              </a:rPr>
              <a:t>line_number += 1</a:t>
            </a:r>
            <a:endParaRPr b="1" sz="1400">
              <a:solidFill>
                <a:srgbClr val="EA5B25"/>
              </a:solidFill>
              <a:highlight>
                <a:srgbClr val="FFFF00"/>
              </a:highlight>
              <a:latin typeface="Consolas"/>
              <a:ea typeface="Consolas"/>
              <a:cs typeface="Consolas"/>
              <a:sym typeface="Consolas"/>
            </a:endParaRPr>
          </a:p>
          <a:p>
            <a:pPr indent="0" lvl="0" marL="0" rtl="0" algn="l">
              <a:lnSpc>
                <a:spcPct val="115000"/>
              </a:lnSpc>
              <a:spcBef>
                <a:spcPts val="300"/>
              </a:spcBef>
              <a:spcAft>
                <a:spcPts val="0"/>
              </a:spcAft>
              <a:buNone/>
            </a:pPr>
            <a:r>
              <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['Week', 'Sunday', 'Monday', 'Tuesday', 'Wednesday', 'Thursday', 'Friday', 'Saturday']</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highlight>
                  <a:srgbClr val="FFFF00"/>
                </a:highlight>
                <a:latin typeface="Consolas"/>
                <a:ea typeface="Consolas"/>
                <a:cs typeface="Consolas"/>
                <a:sym typeface="Consolas"/>
              </a:rPr>
              <a:t>1: </a:t>
            </a:r>
            <a:r>
              <a:rPr b="1" lang="en" sz="1400">
                <a:solidFill>
                  <a:srgbClr val="EA5B25"/>
                </a:solidFill>
                <a:latin typeface="Consolas"/>
                <a:ea typeface="Consolas"/>
                <a:cs typeface="Consolas"/>
                <a:sym typeface="Consolas"/>
              </a:rPr>
              <a:t>{'Week': 'Week 1', 'Sunday': '743', 'Monday': '952', 'Tuesday': '475', 'Wednesday': '300', 'Thursday': '238', 'Friday': '548', 'Saturday': '714'}</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For Week 1 the song was played an average of 567.1428571428571 times.</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highlight>
                  <a:srgbClr val="FFFF00"/>
                </a:highlight>
                <a:latin typeface="Consolas"/>
                <a:ea typeface="Consolas"/>
                <a:cs typeface="Consolas"/>
                <a:sym typeface="Consolas"/>
              </a:rPr>
              <a:t>2: </a:t>
            </a:r>
            <a:r>
              <a:rPr b="1" lang="en" sz="1400">
                <a:solidFill>
                  <a:srgbClr val="EA5B25"/>
                </a:solidFill>
                <a:latin typeface="Consolas"/>
                <a:ea typeface="Consolas"/>
                <a:cs typeface="Consolas"/>
                <a:sym typeface="Consolas"/>
              </a:rPr>
              <a:t>{'Week': 'Week 2', 'Sunday': '654', 'Monday': '398', 'Tuesday': '657', 'Wednesday': '923', 'Thursday': '511', 'Friday': '387', 'Saturday': '456'}</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For Week 2 the song was played an average of 569.4285714285714 times.</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highlight>
                  <a:srgbClr val="FFFF00"/>
                </a:highlight>
                <a:latin typeface="Consolas"/>
                <a:ea typeface="Consolas"/>
                <a:cs typeface="Consolas"/>
                <a:sym typeface="Consolas"/>
              </a:rPr>
              <a:t>3: </a:t>
            </a:r>
            <a:r>
              <a:rPr b="1" lang="en" sz="1400">
                <a:solidFill>
                  <a:srgbClr val="EA5B25"/>
                </a:solidFill>
                <a:latin typeface="Consolas"/>
                <a:ea typeface="Consolas"/>
                <a:cs typeface="Consolas"/>
                <a:sym typeface="Consolas"/>
              </a:rPr>
              <a:t>{'Week': 'Week 3', 'Sunday': '287', 'Monday': '995', 'Tuesday': '125', 'Wednesday': '388', 'Thursday': '527', 'Friday': '875', 'Saturday': '355'}</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For Week 3 the song was played an average of 507.42857142857144 times.</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highlight>
                  <a:srgbClr val="FFFF00"/>
                </a:highlight>
                <a:latin typeface="Consolas"/>
                <a:ea typeface="Consolas"/>
                <a:cs typeface="Consolas"/>
                <a:sym typeface="Consolas"/>
              </a:rPr>
              <a:t>4: </a:t>
            </a:r>
            <a:r>
              <a:rPr b="1" lang="en" sz="1400">
                <a:solidFill>
                  <a:srgbClr val="EA5B25"/>
                </a:solidFill>
                <a:latin typeface="Consolas"/>
                <a:ea typeface="Consolas"/>
                <a:cs typeface="Consolas"/>
                <a:sym typeface="Consolas"/>
              </a:rPr>
              <a:t>{'Week': 'Week 4', 'Sunday': '1045', 'Monday': '844', 'Tuesday': '1187', 'Wednesday': '1091', 'Thursday': '760', 'Friday': '938', 'Saturday': '995'}</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For Week 4 the song was played an average of 980.0 times.</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highlight>
                  <a:srgbClr val="FFFF00"/>
                </a:highlight>
                <a:latin typeface="Consolas"/>
                <a:ea typeface="Consolas"/>
                <a:cs typeface="Consolas"/>
                <a:sym typeface="Consolas"/>
              </a:rPr>
              <a:t>5: </a:t>
            </a:r>
            <a:r>
              <a:rPr b="1" lang="en" sz="1400">
                <a:solidFill>
                  <a:srgbClr val="EA5B25"/>
                </a:solidFill>
                <a:latin typeface="Consolas"/>
                <a:ea typeface="Consolas"/>
                <a:cs typeface="Consolas"/>
                <a:sym typeface="Consolas"/>
              </a:rPr>
              <a:t>{'Week': 'TOTAL', 'Sunday': '2729', 'Monday': '3189', 'Tuesday': '2444', 'Wednesday': '2702', 'Thursday': '2036', 'Friday': '2748', 'Saturday': '2520'}</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300"/>
              </a:spcAft>
              <a:buNone/>
            </a:pPr>
            <a:r>
              <a:rPr b="1" lang="en" sz="1400">
                <a:solidFill>
                  <a:srgbClr val="EA5B25"/>
                </a:solidFill>
                <a:latin typeface="Consolas"/>
                <a:ea typeface="Consolas"/>
                <a:cs typeface="Consolas"/>
                <a:sym typeface="Consolas"/>
              </a:rPr>
              <a:t>For TOTAL the song was played an average of 2624.0 times.</a:t>
            </a:r>
            <a:endParaRPr b="1" sz="1400">
              <a:solidFill>
                <a:srgbClr val="EA5B25"/>
              </a:solidFill>
              <a:latin typeface="Consolas"/>
              <a:ea typeface="Consolas"/>
              <a:cs typeface="Consolas"/>
              <a:sym typeface="Consola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33c4bc9ca6c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g33c4bc9ca6c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Using the following code, we can read in the file so that it maintains the headers. Notice the </a:t>
            </a:r>
            <a:r>
              <a:rPr lang="en" sz="1400">
                <a:solidFill>
                  <a:schemeClr val="dk1"/>
                </a:solidFill>
                <a:latin typeface="Titillium Web"/>
                <a:ea typeface="Titillium Web"/>
                <a:cs typeface="Titillium Web"/>
                <a:sym typeface="Titillium Web"/>
              </a:rPr>
              <a:t>argument</a:t>
            </a:r>
            <a:r>
              <a:rPr lang="en" sz="1400">
                <a:solidFill>
                  <a:schemeClr val="dk1"/>
                </a:solidFill>
                <a:latin typeface="Titillium Web"/>
                <a:ea typeface="Titillium Web"/>
                <a:cs typeface="Titillium Web"/>
                <a:sym typeface="Titillium Web"/>
              </a:rPr>
              <a:t> </a:t>
            </a:r>
            <a:r>
              <a:rPr b="1" lang="en" sz="1400">
                <a:solidFill>
                  <a:srgbClr val="EA5B25"/>
                </a:solidFill>
                <a:latin typeface="Consolas"/>
                <a:ea typeface="Consolas"/>
                <a:cs typeface="Consolas"/>
                <a:sym typeface="Consolas"/>
              </a:rPr>
              <a:t>newline=</a:t>
            </a:r>
            <a:r>
              <a:rPr b="1" lang="en" sz="1400">
                <a:solidFill>
                  <a:srgbClr val="EA5B25"/>
                </a:solidFill>
                <a:latin typeface="Consolas"/>
                <a:ea typeface="Consolas"/>
                <a:cs typeface="Consolas"/>
                <a:sym typeface="Consolas"/>
              </a:rPr>
              <a:t>""</a:t>
            </a:r>
            <a:r>
              <a:rPr lang="en" sz="1400">
                <a:solidFill>
                  <a:schemeClr val="dk1"/>
                </a:solidFill>
                <a:latin typeface="Titillium Web"/>
                <a:ea typeface="Titillium Web"/>
                <a:cs typeface="Titillium Web"/>
                <a:sym typeface="Titillium Web"/>
              </a:rPr>
              <a:t> in the </a:t>
            </a:r>
            <a:r>
              <a:rPr b="1" lang="en" sz="1400">
                <a:solidFill>
                  <a:srgbClr val="EA5B25"/>
                </a:solidFill>
                <a:latin typeface="Consolas"/>
                <a:ea typeface="Consolas"/>
                <a:cs typeface="Consolas"/>
                <a:sym typeface="Consolas"/>
              </a:rPr>
              <a:t>with</a:t>
            </a:r>
            <a:r>
              <a:rPr lang="en" sz="1400">
                <a:solidFill>
                  <a:schemeClr val="dk1"/>
                </a:solidFill>
                <a:latin typeface="Titillium Web"/>
                <a:ea typeface="Titillium Web"/>
                <a:cs typeface="Titillium Web"/>
                <a:sym typeface="Titillium Web"/>
              </a:rPr>
              <a:t> statement. We include that because the </a:t>
            </a:r>
            <a:r>
              <a:rPr b="1" lang="en" sz="1400">
                <a:solidFill>
                  <a:srgbClr val="EA5B25"/>
                </a:solidFill>
                <a:latin typeface="Consolas"/>
                <a:ea typeface="Consolas"/>
                <a:cs typeface="Consolas"/>
                <a:sym typeface="Consolas"/>
              </a:rPr>
              <a:t>csv</a:t>
            </a:r>
            <a:r>
              <a:rPr lang="en" sz="1400">
                <a:solidFill>
                  <a:schemeClr val="dk1"/>
                </a:solidFill>
                <a:latin typeface="Titillium Web"/>
                <a:ea typeface="Titillium Web"/>
                <a:cs typeface="Titillium Web"/>
                <a:sym typeface="Titillium Web"/>
              </a:rPr>
              <a:t> module does its own newline character conversions. If we don’t include </a:t>
            </a:r>
            <a:r>
              <a:rPr b="1" lang="en" sz="1400">
                <a:solidFill>
                  <a:srgbClr val="EA5B25"/>
                </a:solidFill>
                <a:latin typeface="Consolas"/>
                <a:ea typeface="Consolas"/>
                <a:cs typeface="Consolas"/>
                <a:sym typeface="Consolas"/>
              </a:rPr>
              <a:t>newline=""</a:t>
            </a:r>
            <a:r>
              <a:rPr lang="en" sz="1400">
                <a:solidFill>
                  <a:schemeClr val="dk1"/>
                </a:solidFill>
                <a:latin typeface="Titillium Web"/>
                <a:ea typeface="Titillium Web"/>
                <a:cs typeface="Titillium Web"/>
                <a:sym typeface="Titillium Web"/>
              </a:rPr>
              <a:t> then some operating systems like Windows will interpret newlines incorrectly and insert a second newline after each line in the file. We can test this on Windows by omitting the </a:t>
            </a:r>
            <a:r>
              <a:rPr b="1" lang="en" sz="1400">
                <a:solidFill>
                  <a:srgbClr val="EA5B25"/>
                </a:solidFill>
                <a:latin typeface="Consolas"/>
                <a:ea typeface="Consolas"/>
                <a:cs typeface="Consolas"/>
                <a:sym typeface="Consolas"/>
              </a:rPr>
              <a:t>newline=""</a:t>
            </a:r>
            <a:r>
              <a:rPr lang="en" sz="1400">
                <a:solidFill>
                  <a:schemeClr val="dk1"/>
                </a:solidFill>
                <a:latin typeface="Titillium Web"/>
                <a:ea typeface="Titillium Web"/>
                <a:cs typeface="Titillium Web"/>
                <a:sym typeface="Titillium Web"/>
              </a:rPr>
              <a:t> argument.</a:t>
            </a:r>
            <a:endParaRPr sz="1400">
              <a:solidFill>
                <a:schemeClr val="dk1"/>
              </a:solidFill>
              <a:latin typeface="Titillium Web"/>
              <a:ea typeface="Titillium Web"/>
              <a:cs typeface="Titillium Web"/>
              <a:sym typeface="Titillium Web"/>
            </a:endParaRPr>
          </a:p>
          <a:p>
            <a:pPr indent="0" lvl="0" marL="0" rtl="0" algn="l">
              <a:lnSpc>
                <a:spcPct val="115000"/>
              </a:lnSpc>
              <a:spcBef>
                <a:spcPts val="300"/>
              </a:spcBef>
              <a:spcAft>
                <a:spcPts val="0"/>
              </a:spcAft>
              <a:buNone/>
            </a:pPr>
            <a:r>
              <a:t/>
            </a:r>
            <a:endParaRPr sz="1400">
              <a:solidFill>
                <a:schemeClr val="dk1"/>
              </a:solidFill>
              <a:latin typeface="Titillium Web"/>
              <a:ea typeface="Titillium Web"/>
              <a:cs typeface="Titillium Web"/>
              <a:sym typeface="Titillium Web"/>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a:t>
            </a:r>
            <a:r>
              <a:rPr b="1" lang="en" sz="1400">
                <a:solidFill>
                  <a:srgbClr val="999999"/>
                </a:solidFill>
                <a:latin typeface="Consolas"/>
                <a:ea typeface="Consolas"/>
                <a:cs typeface="Consolas"/>
                <a:sym typeface="Consolas"/>
              </a:rPr>
              <a:t># A list of dictionaries.</a:t>
            </a:r>
            <a:endParaRPr b="1" sz="1400">
              <a:solidFill>
                <a:srgbClr val="999999"/>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favorite_bands_and_songs = [</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{"Name": "Led Zeppelin", "Song": "The Ocean"},</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{"Name": "Michael Buble", "Song": "Sway"},</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{"Name": "Rush", "Song": "Tom Sawyer"},</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{"Name": "Boston", "Song": "Rock and Roll Band"},</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{"Name": "Van Halen", "Song": "Unchained"},</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{"Name": "Devo", "Song": "Whip It"},</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{"Name": "AC/DC", "Song": "Back in Black"},</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{"Name": "Kansas", "Song": "Carry on Wayward Song"},</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{"Name": "Alien Ant Farm", "Song": "Smooth Criminal"},</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{"Name": "The White Stripes", "Song": "Icky Thump"},</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{"Name": "Michael Jackson", "Song": "Beat It"},</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path = Path.cwd() / "BandsAndSongs.csv"</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try:</a:t>
            </a:r>
            <a:endParaRPr b="1" sz="1400">
              <a:solidFill>
                <a:srgbClr val="EA5B25"/>
              </a:solidFill>
              <a:latin typeface="Consolas"/>
              <a:ea typeface="Consolas"/>
              <a:cs typeface="Consolas"/>
              <a:sym typeface="Consolas"/>
            </a:endParaRPr>
          </a:p>
          <a:p>
            <a:pPr indent="0" lvl="0" marL="45720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with path.open(mode=</a:t>
            </a:r>
            <a:r>
              <a:rPr b="1" lang="en" sz="1400">
                <a:solidFill>
                  <a:srgbClr val="EA5B25"/>
                </a:solidFill>
                <a:highlight>
                  <a:srgbClr val="FFFF00"/>
                </a:highlight>
                <a:latin typeface="Consolas"/>
                <a:ea typeface="Consolas"/>
                <a:cs typeface="Consolas"/>
                <a:sym typeface="Consolas"/>
              </a:rPr>
              <a:t>"w"</a:t>
            </a:r>
            <a:r>
              <a:rPr b="1" lang="en" sz="1400">
                <a:solidFill>
                  <a:srgbClr val="EA5B25"/>
                </a:solidFill>
                <a:latin typeface="Consolas"/>
                <a:ea typeface="Consolas"/>
                <a:cs typeface="Consolas"/>
                <a:sym typeface="Consolas"/>
              </a:rPr>
              <a:t>, encoding="utf-8"</a:t>
            </a:r>
            <a:r>
              <a:rPr b="1" lang="en" sz="1400">
                <a:solidFill>
                  <a:srgbClr val="EA5B25"/>
                </a:solidFill>
                <a:highlight>
                  <a:srgbClr val="FFFF00"/>
                </a:highlight>
                <a:latin typeface="Consolas"/>
                <a:ea typeface="Consolas"/>
                <a:cs typeface="Consolas"/>
                <a:sym typeface="Consolas"/>
              </a:rPr>
              <a:t>, newline="")</a:t>
            </a:r>
            <a:r>
              <a:rPr b="1" lang="en" sz="1400">
                <a:solidFill>
                  <a:srgbClr val="EA5B25"/>
                </a:solidFill>
                <a:latin typeface="Consolas"/>
                <a:ea typeface="Consolas"/>
                <a:cs typeface="Consolas"/>
                <a:sym typeface="Consolas"/>
              </a:rPr>
              <a:t> as file:</a:t>
            </a:r>
            <a:endParaRPr b="1" sz="1400">
              <a:solidFill>
                <a:srgbClr val="EA5B25"/>
              </a:solidFill>
              <a:latin typeface="Consolas"/>
              <a:ea typeface="Consolas"/>
              <a:cs typeface="Consolas"/>
              <a:sym typeface="Consolas"/>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999999"/>
                </a:solidFill>
                <a:latin typeface="Consolas"/>
                <a:ea typeface="Consolas"/>
                <a:cs typeface="Consolas"/>
                <a:sym typeface="Consolas"/>
              </a:rPr>
              <a:t>        # Here we use the DictWriter rather than the Writer. </a:t>
            </a:r>
            <a:endParaRPr b="1" sz="1400">
              <a:solidFill>
                <a:srgbClr val="999999"/>
              </a:solidFill>
              <a:latin typeface="Consolas"/>
              <a:ea typeface="Consolas"/>
              <a:cs typeface="Consolas"/>
              <a:sym typeface="Consolas"/>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999999"/>
                </a:solidFill>
                <a:latin typeface="Consolas"/>
                <a:ea typeface="Consolas"/>
                <a:cs typeface="Consolas"/>
                <a:sym typeface="Consolas"/>
              </a:rPr>
              <a:t>        # Since we have a dictionary, we will use the keys as </a:t>
            </a:r>
            <a:endParaRPr b="1" sz="1400">
              <a:solidFill>
                <a:srgbClr val="999999"/>
              </a:solidFill>
              <a:latin typeface="Consolas"/>
              <a:ea typeface="Consolas"/>
              <a:cs typeface="Consolas"/>
              <a:sym typeface="Consolas"/>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999999"/>
                </a:solidFill>
                <a:latin typeface="Consolas"/>
                <a:ea typeface="Consolas"/>
                <a:cs typeface="Consolas"/>
                <a:sym typeface="Consolas"/>
              </a:rPr>
              <a:t>        # the headers for the CSV data. Alternatively, these </a:t>
            </a:r>
            <a:endParaRPr b="1" sz="1400">
              <a:solidFill>
                <a:srgbClr val="999999"/>
              </a:solidFill>
              <a:latin typeface="Consolas"/>
              <a:ea typeface="Consolas"/>
              <a:cs typeface="Consolas"/>
              <a:sym typeface="Consolas"/>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999999"/>
                </a:solidFill>
                <a:latin typeface="Consolas"/>
                <a:ea typeface="Consolas"/>
                <a:cs typeface="Consolas"/>
                <a:sym typeface="Consolas"/>
              </a:rPr>
              <a:t>        # could also be hard-coded as strings (commented out).</a:t>
            </a:r>
            <a:endParaRPr b="1" sz="1400">
              <a:solidFill>
                <a:srgbClr val="999999"/>
              </a:solidFill>
              <a:latin typeface="Consolas"/>
              <a:ea typeface="Consolas"/>
              <a:cs typeface="Consolas"/>
              <a:sym typeface="Consolas"/>
            </a:endParaRPr>
          </a:p>
          <a:p>
            <a:pPr indent="0" lvl="0" marL="45720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a:t>
            </a:r>
            <a:r>
              <a:rPr b="1" lang="en" sz="1400">
                <a:solidFill>
                  <a:srgbClr val="3C78D8"/>
                </a:solidFill>
                <a:highlight>
                  <a:srgbClr val="FFFF00"/>
                </a:highlight>
                <a:latin typeface="Consolas"/>
                <a:ea typeface="Consolas"/>
                <a:cs typeface="Consolas"/>
                <a:sym typeface="Consolas"/>
              </a:rPr>
              <a:t>#writer = csv.DictWriter(file, fieldnames=["Name", "Song"])</a:t>
            </a:r>
            <a:endParaRPr b="1" sz="1400">
              <a:solidFill>
                <a:srgbClr val="3C78D8"/>
              </a:solidFill>
              <a:highlight>
                <a:srgbClr val="FFFF00"/>
              </a:highlight>
              <a:latin typeface="Consolas"/>
              <a:ea typeface="Consolas"/>
              <a:cs typeface="Consolas"/>
              <a:sym typeface="Consolas"/>
            </a:endParaRPr>
          </a:p>
          <a:p>
            <a:pPr indent="0" lvl="0" marL="45720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a:t>
            </a:r>
            <a:r>
              <a:rPr b="1" lang="en" sz="1400">
                <a:solidFill>
                  <a:srgbClr val="EA5B25"/>
                </a:solidFill>
                <a:highlight>
                  <a:srgbClr val="FFFF00"/>
                </a:highlight>
                <a:latin typeface="Consolas"/>
                <a:ea typeface="Consolas"/>
                <a:cs typeface="Consolas"/>
                <a:sym typeface="Consolas"/>
              </a:rPr>
              <a:t>writer = csv.DictWriter(file, fieldnames=favorite_bands_and_songs[0].keys())</a:t>
            </a:r>
            <a:endParaRPr b="1" sz="1400">
              <a:solidFill>
                <a:srgbClr val="EA5B25"/>
              </a:solidFill>
              <a:highlight>
                <a:srgbClr val="FFFF00"/>
              </a:highlight>
              <a:latin typeface="Consolas"/>
              <a:ea typeface="Consolas"/>
              <a:cs typeface="Consolas"/>
              <a:sym typeface="Consolas"/>
            </a:endParaRPr>
          </a:p>
          <a:p>
            <a:pPr indent="0" lvl="0" marL="457200" rtl="0" algn="l">
              <a:lnSpc>
                <a:spcPct val="115000"/>
              </a:lnSpc>
              <a:spcBef>
                <a:spcPts val="300"/>
              </a:spcBef>
              <a:spcAft>
                <a:spcPts val="0"/>
              </a:spcAft>
              <a:buNone/>
            </a:pPr>
            <a:r>
              <a:t/>
            </a:r>
            <a:endParaRPr b="1" sz="1400">
              <a:solidFill>
                <a:srgbClr val="999999"/>
              </a:solidFill>
              <a:latin typeface="Consolas"/>
              <a:ea typeface="Consolas"/>
              <a:cs typeface="Consolas"/>
              <a:sym typeface="Consolas"/>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999999"/>
                </a:solidFill>
                <a:latin typeface="Consolas"/>
                <a:ea typeface="Consolas"/>
                <a:cs typeface="Consolas"/>
                <a:sym typeface="Consolas"/>
              </a:rPr>
              <a:t>        # Write the header (fieldnames) first. These will </a:t>
            </a:r>
            <a:endParaRPr b="1" sz="1400">
              <a:solidFill>
                <a:srgbClr val="999999"/>
              </a:solidFill>
              <a:latin typeface="Consolas"/>
              <a:ea typeface="Consolas"/>
              <a:cs typeface="Consolas"/>
              <a:sym typeface="Consolas"/>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999999"/>
                </a:solidFill>
                <a:latin typeface="Consolas"/>
                <a:ea typeface="Consolas"/>
                <a:cs typeface="Consolas"/>
                <a:sym typeface="Consolas"/>
              </a:rPr>
              <a:t>        # appear in a comma-delimited list in the first line of </a:t>
            </a:r>
            <a:endParaRPr b="1" sz="1400">
              <a:solidFill>
                <a:srgbClr val="999999"/>
              </a:solidFill>
              <a:latin typeface="Consolas"/>
              <a:ea typeface="Consolas"/>
              <a:cs typeface="Consolas"/>
              <a:sym typeface="Consolas"/>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999999"/>
                </a:solidFill>
                <a:latin typeface="Consolas"/>
                <a:ea typeface="Consolas"/>
                <a:cs typeface="Consolas"/>
                <a:sym typeface="Consolas"/>
              </a:rPr>
              <a:t>        # the file.</a:t>
            </a:r>
            <a:endParaRPr b="1" sz="1400">
              <a:solidFill>
                <a:srgbClr val="999999"/>
              </a:solidFill>
              <a:latin typeface="Consolas"/>
              <a:ea typeface="Consolas"/>
              <a:cs typeface="Consolas"/>
              <a:sym typeface="Consolas"/>
            </a:endParaRPr>
          </a:p>
          <a:p>
            <a:pPr indent="0" lvl="0" marL="45720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a:t>
            </a:r>
            <a:r>
              <a:rPr b="1" lang="en" sz="1400">
                <a:solidFill>
                  <a:srgbClr val="EA5B25"/>
                </a:solidFill>
                <a:highlight>
                  <a:srgbClr val="FFFF00"/>
                </a:highlight>
                <a:latin typeface="Consolas"/>
                <a:ea typeface="Consolas"/>
                <a:cs typeface="Consolas"/>
                <a:sym typeface="Consolas"/>
              </a:rPr>
              <a:t>writer.writeheader()</a:t>
            </a:r>
            <a:endParaRPr b="1" sz="1400">
              <a:solidFill>
                <a:srgbClr val="EA5B25"/>
              </a:solidFill>
              <a:highlight>
                <a:srgbClr val="FFFF00"/>
              </a:highlight>
              <a:latin typeface="Consolas"/>
              <a:ea typeface="Consolas"/>
              <a:cs typeface="Consolas"/>
              <a:sym typeface="Consolas"/>
            </a:endParaRPr>
          </a:p>
          <a:p>
            <a:pPr indent="0" lvl="0" marL="457200" rtl="0" algn="l">
              <a:lnSpc>
                <a:spcPct val="115000"/>
              </a:lnSpc>
              <a:spcBef>
                <a:spcPts val="300"/>
              </a:spcBef>
              <a:spcAft>
                <a:spcPts val="0"/>
              </a:spcAft>
              <a:buNone/>
            </a:pPr>
            <a:r>
              <a:t/>
            </a:r>
            <a:endParaRPr b="1" sz="1400">
              <a:solidFill>
                <a:srgbClr val="EA5B25"/>
              </a:solidFill>
              <a:latin typeface="Consolas"/>
              <a:ea typeface="Consolas"/>
              <a:cs typeface="Consolas"/>
              <a:sym typeface="Consolas"/>
            </a:endParaRPr>
          </a:p>
          <a:p>
            <a:pPr indent="0" lvl="0" marL="45720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a:t>
            </a:r>
            <a:r>
              <a:rPr b="1" lang="en" sz="1400">
                <a:solidFill>
                  <a:srgbClr val="999999"/>
                </a:solidFill>
                <a:latin typeface="Consolas"/>
                <a:ea typeface="Consolas"/>
                <a:cs typeface="Consolas"/>
                <a:sym typeface="Consolas"/>
              </a:rPr>
              <a:t># Then write the data.</a:t>
            </a:r>
            <a:endParaRPr b="1" sz="1400">
              <a:solidFill>
                <a:srgbClr val="999999"/>
              </a:solidFill>
              <a:latin typeface="Consolas"/>
              <a:ea typeface="Consolas"/>
              <a:cs typeface="Consolas"/>
              <a:sym typeface="Consolas"/>
            </a:endParaRPr>
          </a:p>
          <a:p>
            <a:pPr indent="0" lvl="0" marL="45720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a:t>
            </a:r>
            <a:r>
              <a:rPr b="1" lang="en" sz="1400">
                <a:solidFill>
                  <a:srgbClr val="EA5B25"/>
                </a:solidFill>
                <a:highlight>
                  <a:srgbClr val="FFFF00"/>
                </a:highlight>
                <a:latin typeface="Consolas"/>
                <a:ea typeface="Consolas"/>
                <a:cs typeface="Consolas"/>
                <a:sym typeface="Consolas"/>
              </a:rPr>
              <a:t>writer.writerows(favorite_bands_and_songs)</a:t>
            </a:r>
            <a:endParaRPr b="1" sz="1400">
              <a:solidFill>
                <a:srgbClr val="EA5B25"/>
              </a:solidFill>
              <a:highlight>
                <a:srgbClr val="FFFF00"/>
              </a:highlight>
              <a:latin typeface="Consolas"/>
              <a:ea typeface="Consolas"/>
              <a:cs typeface="Consolas"/>
              <a:sym typeface="Consolas"/>
            </a:endParaRPr>
          </a:p>
          <a:p>
            <a:pPr indent="0" lvl="0" marL="457200" rtl="0" algn="l">
              <a:lnSpc>
                <a:spcPct val="115000"/>
              </a:lnSpc>
              <a:spcBef>
                <a:spcPts val="300"/>
              </a:spcBef>
              <a:spcAft>
                <a:spcPts val="0"/>
              </a:spcAft>
              <a:buNone/>
            </a:pPr>
            <a:r>
              <a:rPr b="1" lang="en" sz="1400">
                <a:solidFill>
                  <a:srgbClr val="EA5B25"/>
                </a:solidFill>
                <a:latin typeface="Consolas"/>
                <a:ea typeface="Consolas"/>
                <a:cs typeface="Consolas"/>
                <a:sym typeface="Consolas"/>
              </a:rPr>
              <a:t>except FileNotFoundError:</a:t>
            </a:r>
            <a:endParaRPr b="1" sz="1400">
              <a:solidFill>
                <a:srgbClr val="EA5B25"/>
              </a:solidFill>
              <a:latin typeface="Consolas"/>
              <a:ea typeface="Consolas"/>
              <a:cs typeface="Consolas"/>
              <a:sym typeface="Consolas"/>
            </a:endParaRPr>
          </a:p>
          <a:p>
            <a:pPr indent="0" lvl="0" marL="45720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print(f"'</a:t>
            </a:r>
            <a:r>
              <a:rPr b="1" lang="en" sz="1400">
                <a:solidFill>
                  <a:srgbClr val="2C768B"/>
                </a:solidFill>
                <a:latin typeface="Consolas"/>
                <a:ea typeface="Consolas"/>
                <a:cs typeface="Consolas"/>
                <a:sym typeface="Consolas"/>
              </a:rPr>
              <a:t>{path}</a:t>
            </a:r>
            <a:r>
              <a:rPr b="1" lang="en" sz="1400">
                <a:solidFill>
                  <a:srgbClr val="EA5B25"/>
                </a:solidFill>
                <a:latin typeface="Consolas"/>
                <a:ea typeface="Consolas"/>
                <a:cs typeface="Consolas"/>
                <a:sym typeface="Consolas"/>
              </a:rPr>
              <a:t>' does not exist.")</a:t>
            </a:r>
            <a:endParaRPr b="1" sz="1400">
              <a:solidFill>
                <a:srgbClr val="EA5B25"/>
              </a:solidFill>
              <a:latin typeface="Consolas"/>
              <a:ea typeface="Consolas"/>
              <a:cs typeface="Consolas"/>
              <a:sym typeface="Consolas"/>
            </a:endParaRPr>
          </a:p>
          <a:p>
            <a:pPr indent="0" lvl="0" marL="457200" rtl="0" algn="l">
              <a:lnSpc>
                <a:spcPct val="115000"/>
              </a:lnSpc>
              <a:spcBef>
                <a:spcPts val="300"/>
              </a:spcBef>
              <a:spcAft>
                <a:spcPts val="0"/>
              </a:spcAft>
              <a:buNone/>
            </a:pPr>
            <a:r>
              <a:rPr b="1" lang="en" sz="1400">
                <a:solidFill>
                  <a:srgbClr val="EA5B25"/>
                </a:solidFill>
                <a:latin typeface="Consolas"/>
                <a:ea typeface="Consolas"/>
                <a:cs typeface="Consolas"/>
                <a:sym typeface="Consolas"/>
              </a:rPr>
              <a:t>e</a:t>
            </a:r>
            <a:r>
              <a:rPr b="1" lang="en" sz="1400">
                <a:solidFill>
                  <a:srgbClr val="EA5B25"/>
                </a:solidFill>
                <a:latin typeface="Consolas"/>
                <a:ea typeface="Consolas"/>
                <a:cs typeface="Consolas"/>
                <a:sym typeface="Consolas"/>
              </a:rPr>
              <a:t>xcept Exception as e:</a:t>
            </a:r>
            <a:endParaRPr b="1" sz="1400">
              <a:solidFill>
                <a:srgbClr val="EA5B25"/>
              </a:solidFill>
              <a:latin typeface="Consolas"/>
              <a:ea typeface="Consolas"/>
              <a:cs typeface="Consolas"/>
              <a:sym typeface="Consolas"/>
            </a:endParaRPr>
          </a:p>
          <a:p>
            <a:pPr indent="0" lvl="0" marL="45720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print(f"Unexpected error: '</a:t>
            </a:r>
            <a:r>
              <a:rPr b="1" lang="en" sz="1400">
                <a:solidFill>
                  <a:srgbClr val="2C768B"/>
                </a:solidFill>
                <a:latin typeface="Consolas"/>
                <a:ea typeface="Consolas"/>
                <a:cs typeface="Consolas"/>
                <a:sym typeface="Consolas"/>
              </a:rPr>
              <a:t>{e}</a:t>
            </a:r>
            <a:r>
              <a:rPr b="1" lang="en" sz="1400">
                <a:solidFill>
                  <a:srgbClr val="EA5B25"/>
                </a:solidFill>
                <a:latin typeface="Consolas"/>
                <a:ea typeface="Consolas"/>
                <a:cs typeface="Consolas"/>
                <a:sym typeface="Consolas"/>
              </a:rPr>
              <a:t>'")</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t/>
            </a:r>
            <a:endParaRPr b="1" sz="1400">
              <a:solidFill>
                <a:srgbClr val="EA5B25"/>
              </a:solidFill>
              <a:latin typeface="Consolas"/>
              <a:ea typeface="Consolas"/>
              <a:cs typeface="Consolas"/>
              <a:sym typeface="Consolas"/>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The resulting CSV file</a:t>
            </a:r>
            <a:r>
              <a:rPr lang="en" sz="1400">
                <a:solidFill>
                  <a:schemeClr val="dk1"/>
                </a:solidFill>
                <a:latin typeface="Titillium Web"/>
                <a:ea typeface="Titillium Web"/>
                <a:cs typeface="Titillium Web"/>
                <a:sym typeface="Titillium Web"/>
              </a:rPr>
              <a:t>:</a:t>
            </a:r>
            <a:endParaRPr sz="1400">
              <a:solidFill>
                <a:schemeClr val="dk1"/>
              </a:solidFill>
              <a:latin typeface="Titillium Web"/>
              <a:ea typeface="Titillium Web"/>
              <a:cs typeface="Titillium Web"/>
              <a:sym typeface="Titillium Web"/>
            </a:endParaRPr>
          </a:p>
          <a:p>
            <a:pPr indent="0" lvl="0" marL="0" rtl="0" algn="l">
              <a:lnSpc>
                <a:spcPct val="115000"/>
              </a:lnSpc>
              <a:spcBef>
                <a:spcPts val="300"/>
              </a:spcBef>
              <a:spcAft>
                <a:spcPts val="0"/>
              </a:spcAft>
              <a:buNone/>
            </a:pPr>
            <a:r>
              <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a:t>
            </a:r>
            <a:r>
              <a:rPr b="1" lang="en" sz="1400">
                <a:solidFill>
                  <a:srgbClr val="EA5B25"/>
                </a:solidFill>
                <a:latin typeface="Consolas"/>
                <a:ea typeface="Consolas"/>
                <a:cs typeface="Consolas"/>
                <a:sym typeface="Consolas"/>
              </a:rPr>
              <a:t>Name,Song</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a:t>
            </a:r>
            <a:r>
              <a:rPr b="1" lang="en" sz="1400">
                <a:solidFill>
                  <a:srgbClr val="EA5B25"/>
                </a:solidFill>
                <a:latin typeface="Consolas"/>
                <a:ea typeface="Consolas"/>
                <a:cs typeface="Consolas"/>
                <a:sym typeface="Consolas"/>
              </a:rPr>
              <a:t>Led Zeppelin,The Ocean</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a:t>
            </a:r>
            <a:r>
              <a:rPr b="1" lang="en" sz="1400">
                <a:solidFill>
                  <a:srgbClr val="EA5B25"/>
                </a:solidFill>
                <a:latin typeface="Consolas"/>
                <a:ea typeface="Consolas"/>
                <a:cs typeface="Consolas"/>
                <a:sym typeface="Consolas"/>
              </a:rPr>
              <a:t>Michael Buble,Sway</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a:t>
            </a:r>
            <a:r>
              <a:rPr b="1" lang="en" sz="1400">
                <a:solidFill>
                  <a:srgbClr val="EA5B25"/>
                </a:solidFill>
                <a:latin typeface="Consolas"/>
                <a:ea typeface="Consolas"/>
                <a:cs typeface="Consolas"/>
                <a:sym typeface="Consolas"/>
              </a:rPr>
              <a:t>Rush,Tom Sawyer</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a:t>
            </a:r>
            <a:r>
              <a:rPr b="1" lang="en" sz="1400">
                <a:solidFill>
                  <a:srgbClr val="EA5B25"/>
                </a:solidFill>
                <a:latin typeface="Consolas"/>
                <a:ea typeface="Consolas"/>
                <a:cs typeface="Consolas"/>
                <a:sym typeface="Consolas"/>
              </a:rPr>
              <a:t>Boston,Rock and Roll Band</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a:t>
            </a:r>
            <a:r>
              <a:rPr b="1" lang="en" sz="1400">
                <a:solidFill>
                  <a:srgbClr val="EA5B25"/>
                </a:solidFill>
                <a:latin typeface="Consolas"/>
                <a:ea typeface="Consolas"/>
                <a:cs typeface="Consolas"/>
                <a:sym typeface="Consolas"/>
              </a:rPr>
              <a:t>Van Halen,Unchained</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a:t>
            </a:r>
            <a:r>
              <a:rPr b="1" lang="en" sz="1400">
                <a:solidFill>
                  <a:srgbClr val="EA5B25"/>
                </a:solidFill>
                <a:latin typeface="Consolas"/>
                <a:ea typeface="Consolas"/>
                <a:cs typeface="Consolas"/>
                <a:sym typeface="Consolas"/>
              </a:rPr>
              <a:t>Devo,Whip It</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a:t>
            </a:r>
            <a:r>
              <a:rPr b="1" lang="en" sz="1400">
                <a:solidFill>
                  <a:srgbClr val="EA5B25"/>
                </a:solidFill>
                <a:latin typeface="Consolas"/>
                <a:ea typeface="Consolas"/>
                <a:cs typeface="Consolas"/>
                <a:sym typeface="Consolas"/>
              </a:rPr>
              <a:t>AC/DC,Back in Black</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a:t>
            </a:r>
            <a:r>
              <a:rPr b="1" lang="en" sz="1400">
                <a:solidFill>
                  <a:srgbClr val="EA5B25"/>
                </a:solidFill>
                <a:latin typeface="Consolas"/>
                <a:ea typeface="Consolas"/>
                <a:cs typeface="Consolas"/>
                <a:sym typeface="Consolas"/>
              </a:rPr>
              <a:t>Kansas,Carry on Wayward Song</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a:t>
            </a:r>
            <a:r>
              <a:rPr b="1" lang="en" sz="1400">
                <a:solidFill>
                  <a:srgbClr val="EA5B25"/>
                </a:solidFill>
                <a:latin typeface="Consolas"/>
                <a:ea typeface="Consolas"/>
                <a:cs typeface="Consolas"/>
                <a:sym typeface="Consolas"/>
              </a:rPr>
              <a:t>Alien Ant Farm,Smooth Criminal</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a:t>
            </a:r>
            <a:r>
              <a:rPr b="1" lang="en" sz="1400">
                <a:solidFill>
                  <a:srgbClr val="EA5B25"/>
                </a:solidFill>
                <a:latin typeface="Consolas"/>
                <a:ea typeface="Consolas"/>
                <a:cs typeface="Consolas"/>
                <a:sym typeface="Consolas"/>
              </a:rPr>
              <a:t>The White Stripes,Icky Thump</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a:t>
            </a:r>
            <a:r>
              <a:rPr b="1" lang="en" sz="1400">
                <a:solidFill>
                  <a:srgbClr val="EA5B25"/>
                </a:solidFill>
                <a:latin typeface="Consolas"/>
                <a:ea typeface="Consolas"/>
                <a:cs typeface="Consolas"/>
                <a:sym typeface="Consolas"/>
              </a:rPr>
              <a:t>Michael Jackson,Beat It</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t/>
            </a:r>
            <a:endParaRPr sz="1400">
              <a:solidFill>
                <a:schemeClr val="dk1"/>
              </a:solidFill>
              <a:latin typeface="Titillium Web"/>
              <a:ea typeface="Titillium Web"/>
              <a:cs typeface="Titillium Web"/>
              <a:sym typeface="Titillium Web"/>
            </a:endParaRPr>
          </a:p>
          <a:p>
            <a:pPr indent="-317500" lvl="0" marL="457200" rtl="0" algn="l">
              <a:lnSpc>
                <a:spcPct val="115000"/>
              </a:lnSpc>
              <a:spcBef>
                <a:spcPts val="300"/>
              </a:spcBef>
              <a:spcAft>
                <a:spcPts val="30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This file could be read in by Google Sheets or Excel to create a spreadsheet. It could also be imported into a database.</a:t>
            </a:r>
            <a:endParaRPr sz="1400">
              <a:solidFill>
                <a:schemeClr val="dk1"/>
              </a:solidFill>
              <a:latin typeface="Titillium Web"/>
              <a:ea typeface="Titillium Web"/>
              <a:cs typeface="Titillium Web"/>
              <a:sym typeface="Titillium Web"/>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333104830d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2" name="Google Shape;332;g333104830d5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b="1" lang="en" sz="1400">
                <a:solidFill>
                  <a:schemeClr val="dk1"/>
                </a:solidFill>
                <a:latin typeface="Titillium Web"/>
                <a:ea typeface="Titillium Web"/>
                <a:cs typeface="Titillium Web"/>
                <a:sym typeface="Titillium Web"/>
              </a:rPr>
              <a:t>GameScoresNoHeaders.csv file</a:t>
            </a:r>
            <a:r>
              <a:rPr lang="en" sz="1400">
                <a:solidFill>
                  <a:schemeClr val="dk1"/>
                </a:solidFill>
                <a:latin typeface="Titillium Web"/>
                <a:ea typeface="Titillium Web"/>
                <a:cs typeface="Titillium Web"/>
                <a:sym typeface="Titillium Web"/>
              </a:rPr>
              <a:t>:</a:t>
            </a:r>
            <a:endParaRPr sz="1400">
              <a:solidFill>
                <a:schemeClr val="dk1"/>
              </a:solidFill>
              <a:latin typeface="Titillium Web"/>
              <a:ea typeface="Titillium Web"/>
              <a:cs typeface="Titillium Web"/>
              <a:sym typeface="Titillium Web"/>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384,291,465,109,288,489,507</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93,101,522,270,83,427,311</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177,545,320,517,329,139,241</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523,174,280,381,513,522,77</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t/>
            </a:r>
            <a:endParaRPr sz="1400">
              <a:solidFill>
                <a:schemeClr val="dk1"/>
              </a:solidFill>
              <a:latin typeface="Titillium Web"/>
              <a:ea typeface="Titillium Web"/>
              <a:cs typeface="Titillium Web"/>
              <a:sym typeface="Titillium Web"/>
            </a:endParaRPr>
          </a:p>
          <a:p>
            <a:pPr indent="0" lvl="0" marL="0" rtl="0" algn="l">
              <a:lnSpc>
                <a:spcPct val="115000"/>
              </a:lnSpc>
              <a:spcBef>
                <a:spcPts val="300"/>
              </a:spcBef>
              <a:spcAft>
                <a:spcPts val="0"/>
              </a:spcAft>
              <a:buClr>
                <a:schemeClr val="dk1"/>
              </a:buClr>
              <a:buSzPts val="1100"/>
              <a:buFont typeface="Arial"/>
              <a:buNone/>
            </a:pPr>
            <a:r>
              <a:rPr b="1" lang="en" sz="1400">
                <a:solidFill>
                  <a:schemeClr val="dk1"/>
                </a:solidFill>
                <a:latin typeface="Titillium Web"/>
                <a:ea typeface="Titillium Web"/>
                <a:cs typeface="Titillium Web"/>
                <a:sym typeface="Titillium Web"/>
              </a:rPr>
              <a:t>GameScoresWithHeaders.csv file</a:t>
            </a:r>
            <a:r>
              <a:rPr lang="en" sz="1400">
                <a:solidFill>
                  <a:schemeClr val="dk1"/>
                </a:solidFill>
                <a:latin typeface="Titillium Web"/>
                <a:ea typeface="Titillium Web"/>
                <a:cs typeface="Titillium Web"/>
                <a:sym typeface="Titillium Web"/>
              </a:rPr>
              <a:t>:</a:t>
            </a:r>
            <a:endParaRPr sz="1400">
              <a:solidFill>
                <a:schemeClr val="dk1"/>
              </a:solidFill>
              <a:latin typeface="Titillium Web"/>
              <a:ea typeface="Titillium Web"/>
              <a:cs typeface="Titillium Web"/>
              <a:sym typeface="Titillium Web"/>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Player,Match 1, Match 2, Match 3, Match 4, Match 5, Match 6, Match 7</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David,384,291,465,109,288,489,507</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Michelle,93,101,522,270,83,427,311</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Stanley,177,545,320,517,329,139,241</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rPr b="1" lang="en" sz="1400">
                <a:solidFill>
                  <a:schemeClr val="accent3"/>
                </a:solidFill>
                <a:latin typeface="Inconsolata"/>
                <a:ea typeface="Inconsolata"/>
                <a:cs typeface="Inconsolata"/>
                <a:sym typeface="Inconsolata"/>
              </a:rPr>
              <a:t>Jessica,523,174,280,381,513,522,77</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t/>
            </a:r>
            <a:endParaRPr sz="1400">
              <a:solidFill>
                <a:schemeClr val="dk1"/>
              </a:solidFill>
              <a:latin typeface="Titillium Web"/>
              <a:ea typeface="Titillium Web"/>
              <a:cs typeface="Titillium Web"/>
              <a:sym typeface="Titillium Web"/>
            </a:endParaRPr>
          </a:p>
          <a:p>
            <a:pPr indent="0" lvl="0" marL="0" rtl="0" algn="l">
              <a:lnSpc>
                <a:spcPct val="115000"/>
              </a:lnSpc>
              <a:spcBef>
                <a:spcPts val="300"/>
              </a:spcBef>
              <a:spcAft>
                <a:spcPts val="0"/>
              </a:spcAft>
              <a:buNone/>
            </a:pPr>
            <a:r>
              <a:rPr b="1" lang="en" sz="1400">
                <a:solidFill>
                  <a:schemeClr val="dk1"/>
                </a:solidFill>
                <a:latin typeface="Titillium Web"/>
                <a:ea typeface="Titillium Web"/>
                <a:cs typeface="Titillium Web"/>
                <a:sym typeface="Titillium Web"/>
              </a:rPr>
              <a:t>Output for Exercise 1</a:t>
            </a:r>
            <a:r>
              <a:rPr lang="en" sz="1400">
                <a:solidFill>
                  <a:schemeClr val="dk1"/>
                </a:solidFill>
                <a:latin typeface="Titillium Web"/>
                <a:ea typeface="Titillium Web"/>
                <a:cs typeface="Titillium Web"/>
                <a:sym typeface="Titillium Web"/>
              </a:rPr>
              <a:t>:</a:t>
            </a:r>
            <a:endParaRPr sz="1400">
              <a:solidFill>
                <a:schemeClr val="dk1"/>
              </a:solidFill>
              <a:latin typeface="Titillium Web"/>
              <a:ea typeface="Titillium Web"/>
              <a:cs typeface="Titillium Web"/>
              <a:sym typeface="Titillium Web"/>
            </a:endParaRPr>
          </a:p>
          <a:p>
            <a:pPr indent="0" lvl="0" marL="0" rtl="0" algn="l">
              <a:lnSpc>
                <a:spcPct val="115000"/>
              </a:lnSpc>
              <a:spcBef>
                <a:spcPts val="300"/>
              </a:spcBef>
              <a:spcAft>
                <a:spcPts val="0"/>
              </a:spcAft>
              <a:buClr>
                <a:schemeClr val="dk1"/>
              </a:buClr>
              <a:buSzPts val="1100"/>
              <a:buFont typeface="Arial"/>
              <a:buNone/>
            </a:pPr>
            <a:r>
              <a:rPr b="1" lang="en" sz="1400">
                <a:solidFill>
                  <a:schemeClr val="accent3"/>
                </a:solidFill>
                <a:latin typeface="Inconsolata"/>
                <a:ea typeface="Inconsolata"/>
                <a:cs typeface="Inconsolata"/>
                <a:sym typeface="Inconsolata"/>
              </a:rPr>
              <a:t>['Player', 'Match 1', ' Match 2', ' Match 3', ' Match 4', ' Match 5', ' Match 6', ' Match 7']</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rPr b="1" lang="en" sz="1400">
                <a:solidFill>
                  <a:schemeClr val="accent3"/>
                </a:solidFill>
                <a:latin typeface="Inconsolata"/>
                <a:ea typeface="Inconsolata"/>
                <a:cs typeface="Inconsolata"/>
                <a:sym typeface="Inconsolata"/>
              </a:rPr>
              <a:t>['David', '384', '291', '465', '109', '288', '489', '507']</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rPr b="1" lang="en" sz="1400">
                <a:solidFill>
                  <a:schemeClr val="accent3"/>
                </a:solidFill>
                <a:latin typeface="Inconsolata"/>
                <a:ea typeface="Inconsolata"/>
                <a:cs typeface="Inconsolata"/>
                <a:sym typeface="Inconsolata"/>
              </a:rPr>
              <a:t>['Michelle', '93', '101', '522', '270', '83', '427', '311']</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rPr b="1" lang="en" sz="1400">
                <a:solidFill>
                  <a:schemeClr val="accent3"/>
                </a:solidFill>
                <a:latin typeface="Inconsolata"/>
                <a:ea typeface="Inconsolata"/>
                <a:cs typeface="Inconsolata"/>
                <a:sym typeface="Inconsolata"/>
              </a:rPr>
              <a:t>['Stanley', '177', '545', '320', '517', '329', '139', '241']</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rPr b="1" lang="en" sz="1400">
                <a:solidFill>
                  <a:schemeClr val="accent3"/>
                </a:solidFill>
                <a:latin typeface="Inconsolata"/>
                <a:ea typeface="Inconsolata"/>
                <a:cs typeface="Inconsolata"/>
                <a:sym typeface="Inconsolata"/>
              </a:rPr>
              <a:t>['Jessica', '523', '174', '280', '381', '513', '522', '77']</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t/>
            </a:r>
            <a:endParaRPr b="1" sz="1400">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dk1"/>
                </a:solidFill>
                <a:latin typeface="Titillium Web"/>
                <a:ea typeface="Titillium Web"/>
                <a:cs typeface="Titillium Web"/>
                <a:sym typeface="Titillium Web"/>
              </a:rPr>
              <a:t>Output for Exercise 2</a:t>
            </a:r>
            <a:r>
              <a:rPr lang="en" sz="1400">
                <a:solidFill>
                  <a:schemeClr val="dk1"/>
                </a:solidFill>
                <a:latin typeface="Titillium Web"/>
                <a:ea typeface="Titillium Web"/>
                <a:cs typeface="Titillium Web"/>
                <a:sym typeface="Titillium Web"/>
              </a:rPr>
              <a:t>:</a:t>
            </a:r>
            <a:endParaRPr sz="1400">
              <a:solidFill>
                <a:schemeClr val="dk1"/>
              </a:solidFill>
              <a:latin typeface="Titillium Web"/>
              <a:ea typeface="Titillium Web"/>
              <a:cs typeface="Titillium Web"/>
              <a:sym typeface="Titillium Web"/>
            </a:endParaRPr>
          </a:p>
          <a:p>
            <a:pPr indent="0" lvl="0" marL="0" rtl="0" algn="l">
              <a:lnSpc>
                <a:spcPct val="115000"/>
              </a:lnSpc>
              <a:spcBef>
                <a:spcPts val="300"/>
              </a:spcBef>
              <a:spcAft>
                <a:spcPts val="0"/>
              </a:spcAft>
              <a:buClr>
                <a:schemeClr val="dk1"/>
              </a:buClr>
              <a:buSzPts val="1100"/>
              <a:buFont typeface="Arial"/>
              <a:buNone/>
            </a:pPr>
            <a:r>
              <a:rPr b="1" lang="en" sz="1400">
                <a:solidFill>
                  <a:schemeClr val="accent3"/>
                </a:solidFill>
                <a:latin typeface="Inconsolata"/>
                <a:ea typeface="Inconsolata"/>
                <a:cs typeface="Inconsolata"/>
                <a:sym typeface="Inconsolata"/>
              </a:rPr>
              <a:t>Player 1: Average score: 361, Losses: 1.</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rPr b="1" lang="en" sz="1400">
                <a:solidFill>
                  <a:schemeClr val="accent3"/>
                </a:solidFill>
                <a:latin typeface="Inconsolata"/>
                <a:ea typeface="Inconsolata"/>
                <a:cs typeface="Inconsolata"/>
                <a:sym typeface="Inconsolata"/>
              </a:rPr>
              <a:t>Player 2: Average score: 258, Losses: 1.</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rPr b="1" lang="en" sz="1400">
                <a:solidFill>
                  <a:schemeClr val="accent3"/>
                </a:solidFill>
                <a:latin typeface="Inconsolata"/>
                <a:ea typeface="Inconsolata"/>
                <a:cs typeface="Inconsolata"/>
                <a:sym typeface="Inconsolata"/>
              </a:rPr>
              <a:t>Player 3: Average score: 324, Losses: 2.</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rPr b="1" lang="en" sz="1400">
                <a:solidFill>
                  <a:schemeClr val="accent3"/>
                </a:solidFill>
                <a:latin typeface="Inconsolata"/>
                <a:ea typeface="Inconsolata"/>
                <a:cs typeface="Inconsolata"/>
                <a:sym typeface="Inconsolata"/>
              </a:rPr>
              <a:t>Player 4: Average score: 352, Losses: 3.</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t/>
            </a:r>
            <a:endParaRPr b="1" sz="1400">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rPr b="1" lang="en" sz="1400">
                <a:solidFill>
                  <a:schemeClr val="dk1"/>
                </a:solidFill>
                <a:latin typeface="Titillium Web"/>
                <a:ea typeface="Titillium Web"/>
                <a:cs typeface="Titillium Web"/>
                <a:sym typeface="Titillium Web"/>
              </a:rPr>
              <a:t>Output for Exercise 3</a:t>
            </a:r>
            <a:r>
              <a:rPr lang="en" sz="1400">
                <a:solidFill>
                  <a:schemeClr val="dk1"/>
                </a:solidFill>
                <a:latin typeface="Titillium Web"/>
                <a:ea typeface="Titillium Web"/>
                <a:cs typeface="Titillium Web"/>
                <a:sym typeface="Titillium Web"/>
              </a:rPr>
              <a:t>:</a:t>
            </a:r>
            <a:endParaRPr b="1" sz="1400">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rPr b="1" lang="en" sz="1400">
                <a:solidFill>
                  <a:schemeClr val="accent3"/>
                </a:solidFill>
                <a:latin typeface="Inconsolata"/>
                <a:ea typeface="Inconsolata"/>
                <a:cs typeface="Inconsolata"/>
                <a:sym typeface="Inconsolata"/>
              </a:rPr>
              <a:t>David: Average score: 361, Losses: 1.</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rPr b="1" lang="en" sz="1400">
                <a:solidFill>
                  <a:schemeClr val="accent3"/>
                </a:solidFill>
                <a:latin typeface="Inconsolata"/>
                <a:ea typeface="Inconsolata"/>
                <a:cs typeface="Inconsolata"/>
                <a:sym typeface="Inconsolata"/>
              </a:rPr>
              <a:t>Michelle: Average score: 258, Losses: 1.</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rPr b="1" lang="en" sz="1400">
                <a:solidFill>
                  <a:schemeClr val="accent3"/>
                </a:solidFill>
                <a:latin typeface="Inconsolata"/>
                <a:ea typeface="Inconsolata"/>
                <a:cs typeface="Inconsolata"/>
                <a:sym typeface="Inconsolata"/>
              </a:rPr>
              <a:t>Stanley: Average score: 324, Losses: 2.</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rPr b="1" lang="en" sz="1400">
                <a:solidFill>
                  <a:schemeClr val="accent3"/>
                </a:solidFill>
                <a:latin typeface="Inconsolata"/>
                <a:ea typeface="Inconsolata"/>
                <a:cs typeface="Inconsolata"/>
                <a:sym typeface="Inconsolata"/>
              </a:rPr>
              <a:t>Jessica: Average score: 352, Losses: 3.</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t/>
            </a:r>
            <a:endParaRPr b="1" sz="1400">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rPr b="1" lang="en" sz="1400">
                <a:solidFill>
                  <a:schemeClr val="dk1"/>
                </a:solidFill>
                <a:latin typeface="Titillium Web"/>
                <a:ea typeface="Titillium Web"/>
                <a:cs typeface="Titillium Web"/>
                <a:sym typeface="Titillium Web"/>
              </a:rPr>
              <a:t>Output for Extra Credit</a:t>
            </a:r>
            <a:r>
              <a:rPr lang="en" sz="1400">
                <a:solidFill>
                  <a:schemeClr val="dk1"/>
                </a:solidFill>
                <a:latin typeface="Titillium Web"/>
                <a:ea typeface="Titillium Web"/>
                <a:cs typeface="Titillium Web"/>
                <a:sym typeface="Titillium Web"/>
              </a:rPr>
              <a:t>:</a:t>
            </a:r>
            <a:endParaRPr b="1" sz="1400">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accent3"/>
                </a:solidFill>
                <a:latin typeface="Inconsolata"/>
                <a:ea typeface="Inconsolata"/>
                <a:cs typeface="Inconsolata"/>
                <a:sym typeface="Inconsolata"/>
              </a:rPr>
              <a:t>Player    Match 1  Match 2  Match 3  Match 4  Match 5  Match 6  Match 7  Average  Losses</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accent3"/>
                </a:solidFill>
                <a:latin typeface="Inconsolata"/>
                <a:ea typeface="Inconsolata"/>
                <a:cs typeface="Inconsolata"/>
                <a:sym typeface="Inconsolata"/>
              </a:rPr>
              <a:t>—---------------------------------------------------------------------------------------</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rPr b="1" lang="en" sz="1400">
                <a:solidFill>
                  <a:schemeClr val="accent3"/>
                </a:solidFill>
                <a:latin typeface="Inconsolata"/>
                <a:ea typeface="Inconsolata"/>
                <a:cs typeface="Inconsolata"/>
                <a:sym typeface="Inconsolata"/>
              </a:rPr>
              <a:t>David:      384      291      465      109      288      489      507      316       1</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rPr b="1" lang="en" sz="1400">
                <a:solidFill>
                  <a:schemeClr val="accent3"/>
                </a:solidFill>
                <a:latin typeface="Inconsolata"/>
                <a:ea typeface="Inconsolata"/>
                <a:cs typeface="Inconsolata"/>
                <a:sym typeface="Inconsolata"/>
              </a:rPr>
              <a:t>Michelle:    93      101      522      270       83      427      311      258       1</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rPr b="1" lang="en" sz="1400">
                <a:solidFill>
                  <a:schemeClr val="accent3"/>
                </a:solidFill>
                <a:latin typeface="Inconsolata"/>
                <a:ea typeface="Inconsolata"/>
                <a:cs typeface="Inconsolata"/>
                <a:sym typeface="Inconsolata"/>
              </a:rPr>
              <a:t>Stanley:    177      545      320      517      329      139      241      324       2</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accent3"/>
                </a:solidFill>
                <a:latin typeface="Inconsolata"/>
                <a:ea typeface="Inconsolata"/>
                <a:cs typeface="Inconsolata"/>
                <a:sym typeface="Inconsolata"/>
              </a:rPr>
              <a:t>Jessica:    523      174      280      381      513      522       77      352       3</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dk1"/>
                </a:solidFill>
                <a:latin typeface="Titillium Web"/>
                <a:ea typeface="Titillium Web"/>
                <a:cs typeface="Titillium Web"/>
                <a:sym typeface="Titillium Web"/>
              </a:rPr>
              <a:t>Output for Extra Extra Credit</a:t>
            </a:r>
            <a:r>
              <a:rPr lang="en" sz="1400">
                <a:solidFill>
                  <a:schemeClr val="dk1"/>
                </a:solidFill>
                <a:latin typeface="Titillium Web"/>
                <a:ea typeface="Titillium Web"/>
                <a:cs typeface="Titillium Web"/>
                <a:sym typeface="Titillium Web"/>
              </a:rPr>
              <a:t>:</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accent3"/>
                </a:solidFill>
                <a:latin typeface="Inconsolata"/>
                <a:ea typeface="Inconsolata"/>
                <a:cs typeface="Inconsolata"/>
                <a:sym typeface="Inconsolata"/>
              </a:rPr>
              <a:t>***** Michelle won the tournament!!!!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accent3"/>
                </a:solidFill>
                <a:latin typeface="Inconsolata"/>
                <a:ea typeface="Inconsolata"/>
                <a:cs typeface="Inconsolata"/>
                <a:sym typeface="Inconsolata"/>
              </a:rPr>
              <a:t>David placed Second!</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accent3"/>
                </a:solidFill>
                <a:latin typeface="Inconsolata"/>
                <a:ea typeface="Inconsolata"/>
                <a:cs typeface="Inconsolata"/>
                <a:sym typeface="Inconsolata"/>
              </a:rPr>
              <a:t>Stanley placed Third!</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300"/>
              </a:spcAft>
              <a:buClr>
                <a:schemeClr val="dk1"/>
              </a:buClr>
              <a:buSzPts val="1100"/>
              <a:buFont typeface="Arial"/>
              <a:buNone/>
            </a:pPr>
            <a:r>
              <a:rPr b="1" lang="en" sz="1400">
                <a:solidFill>
                  <a:schemeClr val="accent3"/>
                </a:solidFill>
                <a:latin typeface="Inconsolata"/>
                <a:ea typeface="Inconsolata"/>
                <a:cs typeface="Inconsolata"/>
                <a:sym typeface="Inconsolata"/>
              </a:rPr>
              <a:t>Jessica placed Fourth!</a:t>
            </a:r>
            <a:endParaRPr b="1" sz="1400">
              <a:solidFill>
                <a:schemeClr val="accent3"/>
              </a:solidFill>
              <a:latin typeface="Inconsolata"/>
              <a:ea typeface="Inconsolata"/>
              <a:cs typeface="Inconsolata"/>
              <a:sym typeface="Inconsolat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f6376aa88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g2f6376aa885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33c4bc9ca6c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 name="Google Shape;339;g33c4bc9ca6c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400">
              <a:latin typeface="Titillium Web"/>
              <a:ea typeface="Titillium Web"/>
              <a:cs typeface="Titillium Web"/>
              <a:sym typeface="Titillium Web"/>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33c4bc9ca6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g33c4bc9ca6c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JSON</a:t>
            </a:r>
            <a:r>
              <a:rPr lang="en" sz="1400">
                <a:solidFill>
                  <a:schemeClr val="dk1"/>
                </a:solidFill>
                <a:latin typeface="Titillium Web"/>
                <a:ea typeface="Titillium Web"/>
                <a:cs typeface="Titillium Web"/>
                <a:sym typeface="Titillium Web"/>
              </a:rPr>
              <a:t> stands for JavaScript Object Notation.</a:t>
            </a:r>
            <a:endParaRPr sz="1400">
              <a:solidFill>
                <a:schemeClr val="dk1"/>
              </a:solidFill>
              <a:latin typeface="Titillium Web"/>
              <a:ea typeface="Titillium Web"/>
              <a:cs typeface="Titillium Web"/>
              <a:sym typeface="Titillium Web"/>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Started in JavaScript but is used in many different applications with different languages</a:t>
            </a:r>
            <a:endParaRPr sz="1400">
              <a:solidFill>
                <a:schemeClr val="dk1"/>
              </a:solidFill>
              <a:latin typeface="Titillium Web"/>
              <a:ea typeface="Titillium Web"/>
              <a:cs typeface="Titillium Web"/>
              <a:sym typeface="Titillium Web"/>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These are text files, but with additional formatting including </a:t>
            </a:r>
            <a:r>
              <a:rPr b="1" lang="en" sz="1400">
                <a:solidFill>
                  <a:srgbClr val="EA5B25"/>
                </a:solidFill>
                <a:latin typeface="Consolas"/>
                <a:ea typeface="Consolas"/>
                <a:cs typeface="Consolas"/>
                <a:sym typeface="Consolas"/>
              </a:rPr>
              <a:t>{}</a:t>
            </a:r>
            <a:r>
              <a:rPr lang="en" sz="1400">
                <a:solidFill>
                  <a:schemeClr val="dk1"/>
                </a:solidFill>
                <a:latin typeface="Titillium Web"/>
                <a:ea typeface="Titillium Web"/>
                <a:cs typeface="Titillium Web"/>
                <a:sym typeface="Titillium Web"/>
              </a:rPr>
              <a:t>, </a:t>
            </a:r>
            <a:r>
              <a:rPr b="1" lang="en" sz="1400">
                <a:solidFill>
                  <a:srgbClr val="EA5B25"/>
                </a:solidFill>
                <a:latin typeface="Consolas"/>
                <a:ea typeface="Consolas"/>
                <a:cs typeface="Consolas"/>
                <a:sym typeface="Consolas"/>
              </a:rPr>
              <a:t>[]</a:t>
            </a:r>
            <a:r>
              <a:rPr lang="en" sz="1400">
                <a:solidFill>
                  <a:schemeClr val="dk1"/>
                </a:solidFill>
                <a:latin typeface="Titillium Web"/>
                <a:ea typeface="Titillium Web"/>
                <a:cs typeface="Titillium Web"/>
                <a:sym typeface="Titillium Web"/>
              </a:rPr>
              <a:t>, commas, and optionally, whitespace.</a:t>
            </a:r>
            <a:endParaRPr sz="1400">
              <a:solidFill>
                <a:schemeClr val="dk1"/>
              </a:solidFill>
              <a:latin typeface="Titillium Web"/>
              <a:ea typeface="Titillium Web"/>
              <a:cs typeface="Titillium Web"/>
              <a:sym typeface="Titillium Web"/>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These can be generated in different ways such as by hand, querying a database and writing it out in the proper format, etc.</a:t>
            </a:r>
            <a:endParaRPr sz="1400">
              <a:solidFill>
                <a:schemeClr val="dk1"/>
              </a:solidFill>
              <a:latin typeface="Titillium Web"/>
              <a:ea typeface="Titillium Web"/>
              <a:cs typeface="Titillium Web"/>
              <a:sym typeface="Titillium Web"/>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The structure is important because JSON parsers </a:t>
            </a:r>
            <a:r>
              <a:rPr lang="en" sz="1400">
                <a:solidFill>
                  <a:schemeClr val="dk1"/>
                </a:solidFill>
                <a:latin typeface="Titillium Web"/>
                <a:ea typeface="Titillium Web"/>
                <a:cs typeface="Titillium Web"/>
                <a:sym typeface="Titillium Web"/>
              </a:rPr>
              <a:t>expect</a:t>
            </a:r>
            <a:r>
              <a:rPr lang="en" sz="1400">
                <a:solidFill>
                  <a:schemeClr val="dk1"/>
                </a:solidFill>
                <a:latin typeface="Titillium Web"/>
                <a:ea typeface="Titillium Web"/>
                <a:cs typeface="Titillium Web"/>
                <a:sym typeface="Titillium Web"/>
              </a:rPr>
              <a:t> the data to follow JSON rules:</a:t>
            </a:r>
            <a:endParaRPr sz="1400">
              <a:solidFill>
                <a:schemeClr val="dk1"/>
              </a:solidFill>
              <a:latin typeface="Titillium Web"/>
              <a:ea typeface="Titillium Web"/>
              <a:cs typeface="Titillium Web"/>
              <a:sym typeface="Titillium Web"/>
            </a:endParaRPr>
          </a:p>
          <a:p>
            <a:pPr indent="0" lvl="0" marL="0" rtl="0" algn="l">
              <a:lnSpc>
                <a:spcPct val="115000"/>
              </a:lnSpc>
              <a:spcBef>
                <a:spcPts val="300"/>
              </a:spcBef>
              <a:spcAft>
                <a:spcPts val="0"/>
              </a:spcAft>
              <a:buNone/>
            </a:pPr>
            <a:r>
              <a:t/>
            </a:r>
            <a:endParaRPr sz="1400">
              <a:solidFill>
                <a:schemeClr val="dk1"/>
              </a:solidFill>
              <a:latin typeface="Titillium Web"/>
              <a:ea typeface="Titillium Web"/>
              <a:cs typeface="Titillium Web"/>
              <a:sym typeface="Titillium Web"/>
            </a:endParaRPr>
          </a:p>
          <a:p>
            <a:pPr indent="0" lvl="0" marL="0" rtl="0" algn="l">
              <a:spcBef>
                <a:spcPts val="300"/>
              </a:spcBef>
              <a:spcAft>
                <a:spcPts val="0"/>
              </a:spcAft>
              <a:buClr>
                <a:schemeClr val="dk1"/>
              </a:buClr>
              <a:buSzPts val="1100"/>
              <a:buFont typeface="Arial"/>
              <a:buNone/>
            </a:pPr>
            <a:r>
              <a:rPr lang="en" sz="1400">
                <a:solidFill>
                  <a:schemeClr val="dk1"/>
                </a:solidFill>
                <a:latin typeface="Consolas"/>
                <a:ea typeface="Consolas"/>
                <a:cs typeface="Consolas"/>
                <a:sym typeface="Consolas"/>
              </a:rPr>
              <a:t>    </a:t>
            </a:r>
            <a:r>
              <a:rPr b="1" lang="en" sz="1400">
                <a:solidFill>
                  <a:srgbClr val="FF00FF"/>
                </a:solidFill>
                <a:latin typeface="Consolas"/>
                <a:ea typeface="Consolas"/>
                <a:cs typeface="Consolas"/>
                <a:sym typeface="Consolas"/>
              </a:rPr>
              <a:t>{</a:t>
            </a:r>
            <a:endParaRPr b="1" sz="1400">
              <a:solidFill>
                <a:srgbClr val="FF00FF"/>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sz="1400">
                <a:solidFill>
                  <a:srgbClr val="EA5B25"/>
                </a:solidFill>
                <a:latin typeface="Consolas"/>
                <a:ea typeface="Consolas"/>
                <a:cs typeface="Consolas"/>
                <a:sym typeface="Consolas"/>
              </a:rPr>
              <a:t>        "Name": "Johann"</a:t>
            </a:r>
            <a:r>
              <a:rPr b="1" lang="en" sz="1400">
                <a:solidFill>
                  <a:srgbClr val="0000FF"/>
                </a:solidFill>
                <a:latin typeface="Consolas"/>
                <a:ea typeface="Consolas"/>
                <a:cs typeface="Consolas"/>
                <a:sym typeface="Consolas"/>
              </a:rPr>
              <a:t>,</a:t>
            </a:r>
            <a:endParaRPr b="1" sz="1400">
              <a:solidFill>
                <a:srgbClr val="0000FF"/>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sz="1400">
                <a:solidFill>
                  <a:srgbClr val="EA5B25"/>
                </a:solidFill>
                <a:latin typeface="Consolas"/>
                <a:ea typeface="Consolas"/>
                <a:cs typeface="Consolas"/>
                <a:sym typeface="Consolas"/>
              </a:rPr>
              <a:t>        "Hobbies": </a:t>
            </a:r>
            <a:r>
              <a:rPr b="1" lang="en" sz="1400">
                <a:solidFill>
                  <a:srgbClr val="00FF00"/>
                </a:solidFill>
                <a:latin typeface="Consolas"/>
                <a:ea typeface="Consolas"/>
                <a:cs typeface="Consolas"/>
                <a:sym typeface="Consolas"/>
              </a:rPr>
              <a:t>[</a:t>
            </a:r>
            <a:r>
              <a:rPr b="1" lang="en" sz="1400">
                <a:solidFill>
                  <a:srgbClr val="EA5B25"/>
                </a:solidFill>
                <a:latin typeface="Consolas"/>
                <a:ea typeface="Consolas"/>
                <a:cs typeface="Consolas"/>
                <a:sym typeface="Consolas"/>
              </a:rPr>
              <a:t>"Music, "Gaming", "Traveling"</a:t>
            </a:r>
            <a:r>
              <a:rPr b="1" lang="en" sz="1400">
                <a:solidFill>
                  <a:srgbClr val="00FF00"/>
                </a:solidFill>
                <a:latin typeface="Consolas"/>
                <a:ea typeface="Consolas"/>
                <a:cs typeface="Consolas"/>
                <a:sym typeface="Consolas"/>
              </a:rPr>
              <a:t>]</a:t>
            </a:r>
            <a:r>
              <a:rPr b="1" lang="en" sz="1400">
                <a:solidFill>
                  <a:srgbClr val="0000FF"/>
                </a:solidFill>
                <a:latin typeface="Consolas"/>
                <a:ea typeface="Consolas"/>
                <a:cs typeface="Consolas"/>
                <a:sym typeface="Consolas"/>
              </a:rPr>
              <a:t>,</a:t>
            </a:r>
            <a:endParaRPr b="1" sz="1400">
              <a:solidFill>
                <a:srgbClr val="0000FF"/>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sz="1400">
                <a:solidFill>
                  <a:srgbClr val="EA5B25"/>
                </a:solidFill>
                <a:latin typeface="Consolas"/>
                <a:ea typeface="Consolas"/>
                <a:cs typeface="Consolas"/>
                <a:sym typeface="Consolas"/>
              </a:rPr>
              <a:t>        "Age": 27</a:t>
            </a:r>
            <a:r>
              <a:rPr b="1" lang="en" sz="1400">
                <a:solidFill>
                  <a:srgbClr val="0000FF"/>
                </a:solidFill>
                <a:latin typeface="Consolas"/>
                <a:ea typeface="Consolas"/>
                <a:cs typeface="Consolas"/>
                <a:sym typeface="Consolas"/>
              </a:rPr>
              <a:t>,</a:t>
            </a:r>
            <a:endParaRPr b="1" sz="1400">
              <a:solidFill>
                <a:srgbClr val="EA5B25"/>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sz="1400">
                <a:solidFill>
                  <a:srgbClr val="EA5B25"/>
                </a:solidFill>
                <a:latin typeface="Consolas"/>
                <a:ea typeface="Consolas"/>
                <a:cs typeface="Consolas"/>
                <a:sym typeface="Consolas"/>
              </a:rPr>
              <a:t>        "Address": </a:t>
            </a:r>
            <a:r>
              <a:rPr b="1" lang="en" sz="1400">
                <a:solidFill>
                  <a:srgbClr val="FF00FF"/>
                </a:solidFill>
                <a:latin typeface="Consolas"/>
                <a:ea typeface="Consolas"/>
                <a:cs typeface="Consolas"/>
                <a:sym typeface="Consolas"/>
              </a:rPr>
              <a:t>{</a:t>
            </a:r>
            <a:endParaRPr b="1" sz="1400">
              <a:solidFill>
                <a:srgbClr val="FF00FF"/>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sz="1400">
                <a:solidFill>
                  <a:srgbClr val="EA5B25"/>
                </a:solidFill>
                <a:latin typeface="Consolas"/>
                <a:ea typeface="Consolas"/>
                <a:cs typeface="Consolas"/>
                <a:sym typeface="Consolas"/>
              </a:rPr>
              <a:t>            "Work": null</a:t>
            </a:r>
            <a:r>
              <a:rPr b="1" lang="en" sz="1400">
                <a:solidFill>
                  <a:srgbClr val="0000FF"/>
                </a:solidFill>
                <a:latin typeface="Consolas"/>
                <a:ea typeface="Consolas"/>
                <a:cs typeface="Consolas"/>
                <a:sym typeface="Consolas"/>
              </a:rPr>
              <a:t>,</a:t>
            </a:r>
            <a:endParaRPr b="1" sz="1400">
              <a:solidFill>
                <a:srgbClr val="EA5B25"/>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sz="1400">
                <a:solidFill>
                  <a:srgbClr val="EA5B25"/>
                </a:solidFill>
                <a:latin typeface="Consolas"/>
                <a:ea typeface="Consolas"/>
                <a:cs typeface="Consolas"/>
                <a:sym typeface="Consolas"/>
              </a:rPr>
              <a:t>            "Home": </a:t>
            </a:r>
            <a:r>
              <a:rPr b="1" lang="en" sz="1400">
                <a:solidFill>
                  <a:srgbClr val="00FF00"/>
                </a:solidFill>
                <a:latin typeface="Consolas"/>
                <a:ea typeface="Consolas"/>
                <a:cs typeface="Consolas"/>
                <a:sym typeface="Consolas"/>
              </a:rPr>
              <a:t>[</a:t>
            </a:r>
            <a:r>
              <a:rPr b="1" lang="en" sz="1400">
                <a:solidFill>
                  <a:srgbClr val="EA5B25"/>
                </a:solidFill>
                <a:latin typeface="Consolas"/>
                <a:ea typeface="Consolas"/>
                <a:cs typeface="Consolas"/>
                <a:sym typeface="Consolas"/>
              </a:rPr>
              <a:t>"Berlin", "Germany"</a:t>
            </a:r>
            <a:r>
              <a:rPr b="1" lang="en" sz="1400">
                <a:solidFill>
                  <a:srgbClr val="00FF00"/>
                </a:solidFill>
                <a:latin typeface="Consolas"/>
                <a:ea typeface="Consolas"/>
                <a:cs typeface="Consolas"/>
                <a:sym typeface="Consolas"/>
              </a:rPr>
              <a:t>]</a:t>
            </a:r>
            <a:endParaRPr b="1" sz="1400">
              <a:solidFill>
                <a:srgbClr val="EA5B25"/>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sz="1400">
                <a:solidFill>
                  <a:srgbClr val="EA5B25"/>
                </a:solidFill>
                <a:latin typeface="Consolas"/>
                <a:ea typeface="Consolas"/>
                <a:cs typeface="Consolas"/>
                <a:sym typeface="Consolas"/>
              </a:rPr>
              <a:t>        </a:t>
            </a:r>
            <a:r>
              <a:rPr b="1" lang="en" sz="1400">
                <a:solidFill>
                  <a:srgbClr val="FF00FF"/>
                </a:solidFill>
                <a:latin typeface="Consolas"/>
                <a:ea typeface="Consolas"/>
                <a:cs typeface="Consolas"/>
                <a:sym typeface="Consolas"/>
              </a:rPr>
              <a:t>}</a:t>
            </a:r>
            <a:r>
              <a:rPr b="1" lang="en" sz="1400">
                <a:solidFill>
                  <a:srgbClr val="EA5B25"/>
                </a:solidFill>
                <a:latin typeface="Consolas"/>
                <a:ea typeface="Consolas"/>
                <a:cs typeface="Consolas"/>
                <a:sym typeface="Consolas"/>
              </a:rPr>
              <a:t>, </a:t>
            </a:r>
            <a:endParaRPr b="1" sz="1400">
              <a:solidFill>
                <a:srgbClr val="EA5B25"/>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sz="1400">
                <a:solidFill>
                  <a:srgbClr val="EA5B25"/>
                </a:solidFill>
                <a:latin typeface="Consolas"/>
                <a:ea typeface="Consolas"/>
                <a:cs typeface="Consolas"/>
                <a:sym typeface="Consolas"/>
              </a:rPr>
              <a:t>        "Friends": </a:t>
            </a:r>
            <a:r>
              <a:rPr b="1" lang="en" sz="1400">
                <a:solidFill>
                  <a:srgbClr val="00FF00"/>
                </a:solidFill>
                <a:latin typeface="Consolas"/>
                <a:ea typeface="Consolas"/>
                <a:cs typeface="Consolas"/>
                <a:sym typeface="Consolas"/>
              </a:rPr>
              <a:t>[</a:t>
            </a:r>
            <a:endParaRPr b="1" sz="1400">
              <a:solidFill>
                <a:srgbClr val="EA5B25"/>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sz="1400">
                <a:solidFill>
                  <a:srgbClr val="EA5B25"/>
                </a:solidFill>
                <a:latin typeface="Consolas"/>
                <a:ea typeface="Consolas"/>
                <a:cs typeface="Consolas"/>
                <a:sym typeface="Consolas"/>
              </a:rPr>
              <a:t>            </a:t>
            </a:r>
            <a:r>
              <a:rPr b="1" lang="en" sz="1400">
                <a:solidFill>
                  <a:srgbClr val="FF00FF"/>
                </a:solidFill>
                <a:latin typeface="Consolas"/>
                <a:ea typeface="Consolas"/>
                <a:cs typeface="Consolas"/>
                <a:sym typeface="Consolas"/>
              </a:rPr>
              <a:t>{</a:t>
            </a:r>
            <a:endParaRPr b="1" sz="1400">
              <a:solidFill>
                <a:srgbClr val="FF00FF"/>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sz="1400">
                <a:solidFill>
                  <a:srgbClr val="EA5B25"/>
                </a:solidFill>
                <a:latin typeface="Consolas"/>
                <a:ea typeface="Consolas"/>
                <a:cs typeface="Consolas"/>
                <a:sym typeface="Consolas"/>
              </a:rPr>
              <a:t>                "Name": "Philipp"</a:t>
            </a:r>
            <a:r>
              <a:rPr b="1" lang="en" sz="1400">
                <a:solidFill>
                  <a:srgbClr val="0000FF"/>
                </a:solidFill>
                <a:latin typeface="Consolas"/>
                <a:ea typeface="Consolas"/>
                <a:cs typeface="Consolas"/>
                <a:sym typeface="Consolas"/>
              </a:rPr>
              <a:t>,</a:t>
            </a:r>
            <a:endParaRPr b="1" sz="1400">
              <a:solidFill>
                <a:srgbClr val="EA5B25"/>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sz="1400">
                <a:solidFill>
                  <a:srgbClr val="EA5B25"/>
                </a:solidFill>
                <a:latin typeface="Consolas"/>
                <a:ea typeface="Consolas"/>
                <a:cs typeface="Consolas"/>
                <a:sym typeface="Consolas"/>
              </a:rPr>
              <a:t>                "Hobbies": </a:t>
            </a:r>
            <a:r>
              <a:rPr b="1" lang="en" sz="1400">
                <a:solidFill>
                  <a:srgbClr val="00FF00"/>
                </a:solidFill>
                <a:latin typeface="Consolas"/>
                <a:ea typeface="Consolas"/>
                <a:cs typeface="Consolas"/>
                <a:sym typeface="Consolas"/>
              </a:rPr>
              <a:t>[</a:t>
            </a:r>
            <a:r>
              <a:rPr b="1" lang="en" sz="1400">
                <a:solidFill>
                  <a:srgbClr val="EA5B25"/>
                </a:solidFill>
                <a:latin typeface="Consolas"/>
                <a:ea typeface="Consolas"/>
                <a:cs typeface="Consolas"/>
                <a:sym typeface="Consolas"/>
              </a:rPr>
              <a:t>"Eating", "Sleeping", "Reading"</a:t>
            </a:r>
            <a:r>
              <a:rPr b="1" lang="en" sz="1400">
                <a:solidFill>
                  <a:srgbClr val="00FF00"/>
                </a:solidFill>
                <a:latin typeface="Consolas"/>
                <a:ea typeface="Consolas"/>
                <a:cs typeface="Consolas"/>
                <a:sym typeface="Consolas"/>
              </a:rPr>
              <a:t>]</a:t>
            </a:r>
            <a:endParaRPr b="1" sz="1400">
              <a:solidFill>
                <a:srgbClr val="EA5B25"/>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sz="1400">
                <a:solidFill>
                  <a:srgbClr val="EA5B25"/>
                </a:solidFill>
                <a:latin typeface="Consolas"/>
                <a:ea typeface="Consolas"/>
                <a:cs typeface="Consolas"/>
                <a:sym typeface="Consolas"/>
              </a:rPr>
              <a:t>            </a:t>
            </a:r>
            <a:r>
              <a:rPr b="1" lang="en" sz="1400">
                <a:solidFill>
                  <a:srgbClr val="FF00FF"/>
                </a:solidFill>
                <a:latin typeface="Consolas"/>
                <a:ea typeface="Consolas"/>
                <a:cs typeface="Consolas"/>
                <a:sym typeface="Consolas"/>
              </a:rPr>
              <a:t>}</a:t>
            </a:r>
            <a:r>
              <a:rPr b="1" lang="en" sz="1400">
                <a:solidFill>
                  <a:srgbClr val="0000FF"/>
                </a:solidFill>
                <a:latin typeface="Consolas"/>
                <a:ea typeface="Consolas"/>
                <a:cs typeface="Consolas"/>
                <a:sym typeface="Consolas"/>
              </a:rPr>
              <a:t>,</a:t>
            </a:r>
            <a:endParaRPr b="1" sz="1400">
              <a:solidFill>
                <a:srgbClr val="EA5B25"/>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sz="1400">
                <a:solidFill>
                  <a:srgbClr val="EA5B25"/>
                </a:solidFill>
                <a:latin typeface="Consolas"/>
                <a:ea typeface="Consolas"/>
                <a:cs typeface="Consolas"/>
                <a:sym typeface="Consolas"/>
              </a:rPr>
              <a:t>            </a:t>
            </a:r>
            <a:r>
              <a:rPr b="1" lang="en" sz="1400">
                <a:solidFill>
                  <a:srgbClr val="FF00FF"/>
                </a:solidFill>
                <a:latin typeface="Consolas"/>
                <a:ea typeface="Consolas"/>
                <a:cs typeface="Consolas"/>
                <a:sym typeface="Consolas"/>
              </a:rPr>
              <a:t>{</a:t>
            </a:r>
            <a:endParaRPr b="1" sz="1400">
              <a:solidFill>
                <a:srgbClr val="FF00FF"/>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sz="1400">
                <a:solidFill>
                  <a:srgbClr val="EA5B25"/>
                </a:solidFill>
                <a:latin typeface="Consolas"/>
                <a:ea typeface="Consolas"/>
                <a:cs typeface="Consolas"/>
                <a:sym typeface="Consolas"/>
              </a:rPr>
              <a:t>                "Name": "Mitchell"</a:t>
            </a:r>
            <a:r>
              <a:rPr b="1" lang="en" sz="1400">
                <a:solidFill>
                  <a:srgbClr val="0000FF"/>
                </a:solidFill>
                <a:latin typeface="Consolas"/>
                <a:ea typeface="Consolas"/>
                <a:cs typeface="Consolas"/>
                <a:sym typeface="Consolas"/>
              </a:rPr>
              <a:t>,</a:t>
            </a:r>
            <a:endParaRPr b="1" sz="1400">
              <a:solidFill>
                <a:srgbClr val="EA5B25"/>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sz="1400">
                <a:solidFill>
                  <a:srgbClr val="EA5B25"/>
                </a:solidFill>
                <a:latin typeface="Consolas"/>
                <a:ea typeface="Consolas"/>
                <a:cs typeface="Consolas"/>
                <a:sym typeface="Consolas"/>
              </a:rPr>
              <a:t>                "Hobbies": </a:t>
            </a:r>
            <a:r>
              <a:rPr b="1" lang="en" sz="1400">
                <a:solidFill>
                  <a:srgbClr val="00FF00"/>
                </a:solidFill>
                <a:latin typeface="Consolas"/>
                <a:ea typeface="Consolas"/>
                <a:cs typeface="Consolas"/>
                <a:sym typeface="Consolas"/>
              </a:rPr>
              <a:t>[</a:t>
            </a:r>
            <a:r>
              <a:rPr b="1" lang="en" sz="1400">
                <a:solidFill>
                  <a:srgbClr val="EA5B25"/>
                </a:solidFill>
                <a:latin typeface="Consolas"/>
                <a:ea typeface="Consolas"/>
                <a:cs typeface="Consolas"/>
                <a:sym typeface="Consolas"/>
              </a:rPr>
              <a:t>"Running", "Snacking", "Writing"</a:t>
            </a:r>
            <a:r>
              <a:rPr b="1" lang="en" sz="1400">
                <a:solidFill>
                  <a:srgbClr val="00FF00"/>
                </a:solidFill>
                <a:latin typeface="Consolas"/>
                <a:ea typeface="Consolas"/>
                <a:cs typeface="Consolas"/>
                <a:sym typeface="Consolas"/>
              </a:rPr>
              <a:t>]</a:t>
            </a:r>
            <a:endParaRPr b="1" sz="1400">
              <a:solidFill>
                <a:srgbClr val="EA5B25"/>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sz="1400">
                <a:solidFill>
                  <a:srgbClr val="EA5B25"/>
                </a:solidFill>
                <a:latin typeface="Consolas"/>
                <a:ea typeface="Consolas"/>
                <a:cs typeface="Consolas"/>
                <a:sym typeface="Consolas"/>
              </a:rPr>
              <a:t>            </a:t>
            </a:r>
            <a:r>
              <a:rPr b="1" lang="en" sz="1400">
                <a:solidFill>
                  <a:srgbClr val="FF00FF"/>
                </a:solidFill>
                <a:latin typeface="Consolas"/>
                <a:ea typeface="Consolas"/>
                <a:cs typeface="Consolas"/>
                <a:sym typeface="Consolas"/>
              </a:rPr>
              <a:t>}</a:t>
            </a:r>
            <a:r>
              <a:rPr b="1" lang="en" sz="1400">
                <a:solidFill>
                  <a:srgbClr val="0000FF"/>
                </a:solidFill>
                <a:latin typeface="Consolas"/>
                <a:ea typeface="Consolas"/>
                <a:cs typeface="Consolas"/>
                <a:sym typeface="Consolas"/>
              </a:rPr>
              <a:t>,</a:t>
            </a:r>
            <a:endParaRPr b="1" sz="1400">
              <a:solidFill>
                <a:srgbClr val="EA5B25"/>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sz="1400">
                <a:solidFill>
                  <a:srgbClr val="EA5B25"/>
                </a:solidFill>
                <a:latin typeface="Consolas"/>
                <a:ea typeface="Consolas"/>
                <a:cs typeface="Consolas"/>
                <a:sym typeface="Consolas"/>
              </a:rPr>
              <a:t>        </a:t>
            </a:r>
            <a:r>
              <a:rPr b="1" lang="en" sz="1400">
                <a:solidFill>
                  <a:srgbClr val="00FF00"/>
                </a:solidFill>
                <a:latin typeface="Consolas"/>
                <a:ea typeface="Consolas"/>
                <a:cs typeface="Consolas"/>
                <a:sym typeface="Consolas"/>
              </a:rPr>
              <a:t>]</a:t>
            </a:r>
            <a:endParaRPr b="1" sz="1400">
              <a:solidFill>
                <a:srgbClr val="EA5B25"/>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sz="1400">
                <a:solidFill>
                  <a:srgbClr val="EA5B25"/>
                </a:solidFill>
                <a:latin typeface="Consolas"/>
                <a:ea typeface="Consolas"/>
                <a:cs typeface="Consolas"/>
                <a:sym typeface="Consolas"/>
              </a:rPr>
              <a:t>    </a:t>
            </a:r>
            <a:r>
              <a:rPr b="1" lang="en" sz="1400">
                <a:solidFill>
                  <a:srgbClr val="FF00FF"/>
                </a:solidFill>
                <a:latin typeface="Consolas"/>
                <a:ea typeface="Consolas"/>
                <a:cs typeface="Consolas"/>
                <a:sym typeface="Consolas"/>
              </a:rPr>
              <a:t>}</a:t>
            </a:r>
            <a:endParaRPr b="1" sz="1400">
              <a:solidFill>
                <a:srgbClr val="FF00FF"/>
              </a:solidFill>
              <a:latin typeface="Consolas"/>
              <a:ea typeface="Consolas"/>
              <a:cs typeface="Consolas"/>
              <a:sym typeface="Consolas"/>
            </a:endParaRPr>
          </a:p>
          <a:p>
            <a:pPr indent="0" lvl="0" marL="0" rtl="0" algn="l">
              <a:lnSpc>
                <a:spcPct val="115000"/>
              </a:lnSpc>
              <a:spcBef>
                <a:spcPts val="300"/>
              </a:spcBef>
              <a:spcAft>
                <a:spcPts val="0"/>
              </a:spcAft>
              <a:buNone/>
            </a:pPr>
            <a:r>
              <a:t/>
            </a:r>
            <a:endParaRPr sz="1400">
              <a:solidFill>
                <a:schemeClr val="dk1"/>
              </a:solidFill>
              <a:latin typeface="Titillium Web"/>
              <a:ea typeface="Titillium Web"/>
              <a:cs typeface="Titillium Web"/>
              <a:sym typeface="Titillium Web"/>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Fortunately, </a:t>
            </a:r>
            <a:r>
              <a:rPr lang="en" sz="1400">
                <a:solidFill>
                  <a:schemeClr val="dk1"/>
                </a:solidFill>
                <a:latin typeface="Titillium Web"/>
                <a:ea typeface="Titillium Web"/>
                <a:cs typeface="Titillium Web"/>
                <a:sym typeface="Titillium Web"/>
              </a:rPr>
              <a:t>Python</a:t>
            </a:r>
            <a:r>
              <a:rPr lang="en" sz="1400">
                <a:solidFill>
                  <a:schemeClr val="dk1"/>
                </a:solidFill>
                <a:latin typeface="Titillium Web"/>
                <a:ea typeface="Titillium Web"/>
                <a:cs typeface="Titillium Web"/>
                <a:sym typeface="Titillium Web"/>
              </a:rPr>
              <a:t> supports JSON as well.</a:t>
            </a:r>
            <a:endParaRPr sz="1400">
              <a:solidFill>
                <a:schemeClr val="dk1"/>
              </a:solidFill>
              <a:latin typeface="Titillium Web"/>
              <a:ea typeface="Titillium Web"/>
              <a:cs typeface="Titillium Web"/>
              <a:sym typeface="Titillium Web"/>
            </a:endParaRPr>
          </a:p>
          <a:p>
            <a:pPr indent="0" lvl="0" marL="0" rtl="0" algn="l">
              <a:lnSpc>
                <a:spcPct val="115000"/>
              </a:lnSpc>
              <a:spcBef>
                <a:spcPts val="300"/>
              </a:spcBef>
              <a:spcAft>
                <a:spcPts val="300"/>
              </a:spcAft>
              <a:buSzPts val="1100"/>
              <a:buNone/>
            </a:pPr>
            <a:r>
              <a:t/>
            </a:r>
            <a:endParaRPr sz="1400"/>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33c4bc9ca6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g33c4bc9ca6c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Notice how JSON uses a combination of key:value pairs, </a:t>
            </a:r>
            <a:r>
              <a:rPr lang="en" sz="1400">
                <a:solidFill>
                  <a:schemeClr val="dk1"/>
                </a:solidFill>
                <a:latin typeface="Titillium Web"/>
                <a:ea typeface="Titillium Web"/>
                <a:cs typeface="Titillium Web"/>
                <a:sym typeface="Titillium Web"/>
              </a:rPr>
              <a:t>lists</a:t>
            </a:r>
            <a:r>
              <a:rPr lang="en" sz="1400">
                <a:solidFill>
                  <a:schemeClr val="dk1"/>
                </a:solidFill>
                <a:latin typeface="Titillium Web"/>
                <a:ea typeface="Titillium Web"/>
                <a:cs typeface="Titillium Web"/>
                <a:sym typeface="Titillium Web"/>
              </a:rPr>
              <a:t> of values, and nested dictionaries. This maps nicely to Python lists and </a:t>
            </a:r>
            <a:r>
              <a:rPr lang="en" sz="1400">
                <a:solidFill>
                  <a:schemeClr val="dk1"/>
                </a:solidFill>
                <a:latin typeface="Titillium Web"/>
                <a:ea typeface="Titillium Web"/>
                <a:cs typeface="Titillium Web"/>
                <a:sym typeface="Titillium Web"/>
              </a:rPr>
              <a:t>dictionaries</a:t>
            </a:r>
            <a:r>
              <a:rPr lang="en" sz="1400">
                <a:solidFill>
                  <a:schemeClr val="dk1"/>
                </a:solidFill>
                <a:latin typeface="Titillium Web"/>
                <a:ea typeface="Titillium Web"/>
                <a:cs typeface="Titillium Web"/>
                <a:sym typeface="Titillium Web"/>
              </a:rPr>
              <a:t>.</a:t>
            </a:r>
            <a:endParaRPr sz="1400">
              <a:solidFill>
                <a:schemeClr val="dk1"/>
              </a:solidFill>
              <a:latin typeface="Titillium Web"/>
              <a:ea typeface="Titillium Web"/>
              <a:cs typeface="Titillium Web"/>
              <a:sym typeface="Titillium Web"/>
            </a:endParaRPr>
          </a:p>
          <a:p>
            <a:pPr indent="0" lvl="0" marL="0" rtl="0" algn="l">
              <a:lnSpc>
                <a:spcPct val="115000"/>
              </a:lnSpc>
              <a:spcBef>
                <a:spcPts val="300"/>
              </a:spcBef>
              <a:spcAft>
                <a:spcPts val="0"/>
              </a:spcAft>
              <a:buNone/>
            </a:pPr>
            <a:r>
              <a:t/>
            </a:r>
            <a:endParaRPr sz="1400">
              <a:solidFill>
                <a:schemeClr val="dk1"/>
              </a:solidFill>
              <a:latin typeface="Titillium Web"/>
              <a:ea typeface="Titillium Web"/>
              <a:cs typeface="Titillium Web"/>
              <a:sym typeface="Titillium Web"/>
            </a:endParaRPr>
          </a:p>
          <a:p>
            <a:pPr indent="0" lvl="0" marL="0" rtl="0" algn="l">
              <a:spcBef>
                <a:spcPts val="300"/>
              </a:spcBef>
              <a:spcAft>
                <a:spcPts val="0"/>
              </a:spcAft>
              <a:buNone/>
            </a:pPr>
            <a:r>
              <a:rPr lang="en" sz="1400">
                <a:solidFill>
                  <a:schemeClr val="dk1"/>
                </a:solidFill>
                <a:latin typeface="Consolas"/>
                <a:ea typeface="Consolas"/>
                <a:cs typeface="Consolas"/>
                <a:sym typeface="Consolas"/>
              </a:rPr>
              <a:t>    </a:t>
            </a:r>
            <a:r>
              <a:rPr b="1" lang="en" sz="1400">
                <a:solidFill>
                  <a:srgbClr val="FF00FF"/>
                </a:solidFill>
                <a:latin typeface="Consolas"/>
                <a:ea typeface="Consolas"/>
                <a:cs typeface="Consolas"/>
                <a:sym typeface="Consolas"/>
              </a:rPr>
              <a:t>{</a:t>
            </a:r>
            <a:endParaRPr b="1" sz="1400">
              <a:solidFill>
                <a:srgbClr val="FF00FF"/>
              </a:solidFill>
              <a:latin typeface="Consolas"/>
              <a:ea typeface="Consolas"/>
              <a:cs typeface="Consolas"/>
              <a:sym typeface="Consolas"/>
            </a:endParaRPr>
          </a:p>
          <a:p>
            <a:pPr indent="0" lvl="0" marL="0" rtl="0" algn="l">
              <a:spcBef>
                <a:spcPts val="0"/>
              </a:spcBef>
              <a:spcAft>
                <a:spcPts val="0"/>
              </a:spcAft>
              <a:buNone/>
            </a:pPr>
            <a:r>
              <a:rPr b="1" lang="en" sz="1400">
                <a:solidFill>
                  <a:srgbClr val="EA5B25"/>
                </a:solidFill>
                <a:latin typeface="Consolas"/>
                <a:ea typeface="Consolas"/>
                <a:cs typeface="Consolas"/>
                <a:sym typeface="Consolas"/>
              </a:rPr>
              <a:t>        "Key": "Value"</a:t>
            </a:r>
            <a:r>
              <a:rPr b="1" lang="en" sz="1400">
                <a:solidFill>
                  <a:srgbClr val="0000FF"/>
                </a:solidFill>
                <a:latin typeface="Consolas"/>
                <a:ea typeface="Consolas"/>
                <a:cs typeface="Consolas"/>
                <a:sym typeface="Consolas"/>
              </a:rPr>
              <a:t>,</a:t>
            </a:r>
            <a:endParaRPr b="1" sz="1400">
              <a:solidFill>
                <a:srgbClr val="0000FF"/>
              </a:solidFill>
              <a:latin typeface="Consolas"/>
              <a:ea typeface="Consolas"/>
              <a:cs typeface="Consolas"/>
              <a:sym typeface="Consolas"/>
            </a:endParaRPr>
          </a:p>
          <a:p>
            <a:pPr indent="0" lvl="0" marL="0" rtl="0" algn="l">
              <a:spcBef>
                <a:spcPts val="0"/>
              </a:spcBef>
              <a:spcAft>
                <a:spcPts val="0"/>
              </a:spcAft>
              <a:buNone/>
            </a:pPr>
            <a:r>
              <a:rPr b="1" lang="en" sz="1400">
                <a:solidFill>
                  <a:srgbClr val="EA5B25"/>
                </a:solidFill>
                <a:latin typeface="Consolas"/>
                <a:ea typeface="Consolas"/>
                <a:cs typeface="Consolas"/>
                <a:sym typeface="Consolas"/>
              </a:rPr>
              <a:t>        "Key": </a:t>
            </a:r>
            <a:r>
              <a:rPr b="1" lang="en" sz="1400">
                <a:solidFill>
                  <a:srgbClr val="00FF00"/>
                </a:solidFill>
                <a:latin typeface="Consolas"/>
                <a:ea typeface="Consolas"/>
                <a:cs typeface="Consolas"/>
                <a:sym typeface="Consolas"/>
              </a:rPr>
              <a:t>[</a:t>
            </a:r>
            <a:r>
              <a:rPr b="1" lang="en" sz="1400">
                <a:solidFill>
                  <a:srgbClr val="EA5B25"/>
                </a:solidFill>
                <a:latin typeface="Consolas"/>
                <a:ea typeface="Consolas"/>
                <a:cs typeface="Consolas"/>
                <a:sym typeface="Consolas"/>
              </a:rPr>
              <a:t>"Value1, "Value2", "Value3"</a:t>
            </a:r>
            <a:r>
              <a:rPr b="1" lang="en" sz="1400">
                <a:solidFill>
                  <a:srgbClr val="00FF00"/>
                </a:solidFill>
                <a:latin typeface="Consolas"/>
                <a:ea typeface="Consolas"/>
                <a:cs typeface="Consolas"/>
                <a:sym typeface="Consolas"/>
              </a:rPr>
              <a:t>]</a:t>
            </a:r>
            <a:r>
              <a:rPr b="1" lang="en" sz="1400">
                <a:solidFill>
                  <a:srgbClr val="0000FF"/>
                </a:solidFill>
                <a:latin typeface="Consolas"/>
                <a:ea typeface="Consolas"/>
                <a:cs typeface="Consolas"/>
                <a:sym typeface="Consolas"/>
              </a:rPr>
              <a:t>,</a:t>
            </a:r>
            <a:endParaRPr b="1" sz="1400">
              <a:solidFill>
                <a:srgbClr val="0000FF"/>
              </a:solidFill>
              <a:latin typeface="Consolas"/>
              <a:ea typeface="Consolas"/>
              <a:cs typeface="Consolas"/>
              <a:sym typeface="Consolas"/>
            </a:endParaRPr>
          </a:p>
          <a:p>
            <a:pPr indent="0" lvl="0" marL="0" rtl="0" algn="l">
              <a:spcBef>
                <a:spcPts val="0"/>
              </a:spcBef>
              <a:spcAft>
                <a:spcPts val="0"/>
              </a:spcAft>
              <a:buNone/>
            </a:pPr>
            <a:r>
              <a:rPr b="1" lang="en" sz="1400">
                <a:solidFill>
                  <a:srgbClr val="EA5B25"/>
                </a:solidFill>
                <a:latin typeface="Consolas"/>
                <a:ea typeface="Consolas"/>
                <a:cs typeface="Consolas"/>
                <a:sym typeface="Consolas"/>
              </a:rPr>
              <a:t>        "Key": Value</a:t>
            </a:r>
            <a:r>
              <a:rPr b="1" lang="en" sz="1400">
                <a:solidFill>
                  <a:srgbClr val="0000FF"/>
                </a:solidFill>
                <a:latin typeface="Consolas"/>
                <a:ea typeface="Consolas"/>
                <a:cs typeface="Consolas"/>
                <a:sym typeface="Consolas"/>
              </a:rPr>
              <a:t>,</a:t>
            </a:r>
            <a:endParaRPr b="1" sz="1400">
              <a:solidFill>
                <a:srgbClr val="EA5B25"/>
              </a:solidFill>
              <a:latin typeface="Consolas"/>
              <a:ea typeface="Consolas"/>
              <a:cs typeface="Consolas"/>
              <a:sym typeface="Consolas"/>
            </a:endParaRPr>
          </a:p>
          <a:p>
            <a:pPr indent="0" lvl="0" marL="0" rtl="0" algn="l">
              <a:spcBef>
                <a:spcPts val="0"/>
              </a:spcBef>
              <a:spcAft>
                <a:spcPts val="0"/>
              </a:spcAft>
              <a:buNone/>
            </a:pPr>
            <a:r>
              <a:rPr b="1" lang="en" sz="1400">
                <a:solidFill>
                  <a:srgbClr val="EA5B25"/>
                </a:solidFill>
                <a:latin typeface="Consolas"/>
                <a:ea typeface="Consolas"/>
                <a:cs typeface="Consolas"/>
                <a:sym typeface="Consolas"/>
              </a:rPr>
              <a:t>        "Key": </a:t>
            </a:r>
            <a:r>
              <a:rPr b="1" lang="en" sz="1400">
                <a:solidFill>
                  <a:srgbClr val="FF00FF"/>
                </a:solidFill>
                <a:latin typeface="Consolas"/>
                <a:ea typeface="Consolas"/>
                <a:cs typeface="Consolas"/>
                <a:sym typeface="Consolas"/>
              </a:rPr>
              <a:t>{</a:t>
            </a:r>
            <a:endParaRPr b="1" sz="1400">
              <a:solidFill>
                <a:srgbClr val="FF00FF"/>
              </a:solidFill>
              <a:latin typeface="Consolas"/>
              <a:ea typeface="Consolas"/>
              <a:cs typeface="Consolas"/>
              <a:sym typeface="Consolas"/>
            </a:endParaRPr>
          </a:p>
          <a:p>
            <a:pPr indent="0" lvl="0" marL="0" rtl="0" algn="l">
              <a:spcBef>
                <a:spcPts val="0"/>
              </a:spcBef>
              <a:spcAft>
                <a:spcPts val="0"/>
              </a:spcAft>
              <a:buNone/>
            </a:pPr>
            <a:r>
              <a:rPr b="1" lang="en" sz="1400">
                <a:solidFill>
                  <a:srgbClr val="EA5B25"/>
                </a:solidFill>
                <a:latin typeface="Consolas"/>
                <a:ea typeface="Consolas"/>
                <a:cs typeface="Consolas"/>
                <a:sym typeface="Consolas"/>
              </a:rPr>
              <a:t>            "Key": Value</a:t>
            </a:r>
            <a:r>
              <a:rPr b="1" lang="en" sz="1400">
                <a:solidFill>
                  <a:srgbClr val="0000FF"/>
                </a:solidFill>
                <a:latin typeface="Consolas"/>
                <a:ea typeface="Consolas"/>
                <a:cs typeface="Consolas"/>
                <a:sym typeface="Consolas"/>
              </a:rPr>
              <a:t>,</a:t>
            </a:r>
            <a:endParaRPr b="1" sz="1400">
              <a:solidFill>
                <a:srgbClr val="EA5B25"/>
              </a:solidFill>
              <a:latin typeface="Consolas"/>
              <a:ea typeface="Consolas"/>
              <a:cs typeface="Consolas"/>
              <a:sym typeface="Consolas"/>
            </a:endParaRPr>
          </a:p>
          <a:p>
            <a:pPr indent="0" lvl="0" marL="0" rtl="0" algn="l">
              <a:spcBef>
                <a:spcPts val="0"/>
              </a:spcBef>
              <a:spcAft>
                <a:spcPts val="0"/>
              </a:spcAft>
              <a:buNone/>
            </a:pPr>
            <a:r>
              <a:rPr b="1" lang="en" sz="1400">
                <a:solidFill>
                  <a:srgbClr val="EA5B25"/>
                </a:solidFill>
                <a:latin typeface="Consolas"/>
                <a:ea typeface="Consolas"/>
                <a:cs typeface="Consolas"/>
                <a:sym typeface="Consolas"/>
              </a:rPr>
              <a:t>            "Key": </a:t>
            </a:r>
            <a:r>
              <a:rPr b="1" lang="en" sz="1400">
                <a:solidFill>
                  <a:srgbClr val="00FF00"/>
                </a:solidFill>
                <a:latin typeface="Consolas"/>
                <a:ea typeface="Consolas"/>
                <a:cs typeface="Consolas"/>
                <a:sym typeface="Consolas"/>
              </a:rPr>
              <a:t>[</a:t>
            </a:r>
            <a:r>
              <a:rPr b="1" lang="en" sz="1400">
                <a:solidFill>
                  <a:srgbClr val="EA5B25"/>
                </a:solidFill>
                <a:latin typeface="Consolas"/>
                <a:ea typeface="Consolas"/>
                <a:cs typeface="Consolas"/>
                <a:sym typeface="Consolas"/>
              </a:rPr>
              <a:t>"Value1", "Value2"</a:t>
            </a:r>
            <a:r>
              <a:rPr b="1" lang="en" sz="1400">
                <a:solidFill>
                  <a:srgbClr val="00FF00"/>
                </a:solidFill>
                <a:latin typeface="Consolas"/>
                <a:ea typeface="Consolas"/>
                <a:cs typeface="Consolas"/>
                <a:sym typeface="Consolas"/>
              </a:rPr>
              <a:t>]</a:t>
            </a:r>
            <a:endParaRPr b="1" sz="1400">
              <a:solidFill>
                <a:srgbClr val="EA5B25"/>
              </a:solidFill>
              <a:latin typeface="Consolas"/>
              <a:ea typeface="Consolas"/>
              <a:cs typeface="Consolas"/>
              <a:sym typeface="Consolas"/>
            </a:endParaRPr>
          </a:p>
          <a:p>
            <a:pPr indent="0" lvl="0" marL="0" rtl="0" algn="l">
              <a:spcBef>
                <a:spcPts val="0"/>
              </a:spcBef>
              <a:spcAft>
                <a:spcPts val="0"/>
              </a:spcAft>
              <a:buNone/>
            </a:pPr>
            <a:r>
              <a:rPr b="1" lang="en" sz="1400">
                <a:solidFill>
                  <a:srgbClr val="EA5B25"/>
                </a:solidFill>
                <a:latin typeface="Consolas"/>
                <a:ea typeface="Consolas"/>
                <a:cs typeface="Consolas"/>
                <a:sym typeface="Consolas"/>
              </a:rPr>
              <a:t>        </a:t>
            </a:r>
            <a:r>
              <a:rPr b="1" lang="en" sz="1400">
                <a:solidFill>
                  <a:srgbClr val="FF00FF"/>
                </a:solidFill>
                <a:latin typeface="Consolas"/>
                <a:ea typeface="Consolas"/>
                <a:cs typeface="Consolas"/>
                <a:sym typeface="Consolas"/>
              </a:rPr>
              <a:t>}</a:t>
            </a:r>
            <a:r>
              <a:rPr b="1" lang="en" sz="1400">
                <a:solidFill>
                  <a:srgbClr val="EA5B25"/>
                </a:solidFill>
                <a:latin typeface="Consolas"/>
                <a:ea typeface="Consolas"/>
                <a:cs typeface="Consolas"/>
                <a:sym typeface="Consolas"/>
              </a:rPr>
              <a:t>, </a:t>
            </a:r>
            <a:endParaRPr b="1" sz="1400">
              <a:solidFill>
                <a:srgbClr val="EA5B25"/>
              </a:solidFill>
              <a:latin typeface="Consolas"/>
              <a:ea typeface="Consolas"/>
              <a:cs typeface="Consolas"/>
              <a:sym typeface="Consolas"/>
            </a:endParaRPr>
          </a:p>
          <a:p>
            <a:pPr indent="0" lvl="0" marL="0" rtl="0" algn="l">
              <a:spcBef>
                <a:spcPts val="0"/>
              </a:spcBef>
              <a:spcAft>
                <a:spcPts val="0"/>
              </a:spcAft>
              <a:buNone/>
            </a:pPr>
            <a:r>
              <a:rPr b="1" lang="en" sz="1400">
                <a:solidFill>
                  <a:srgbClr val="EA5B25"/>
                </a:solidFill>
                <a:latin typeface="Consolas"/>
                <a:ea typeface="Consolas"/>
                <a:cs typeface="Consolas"/>
                <a:sym typeface="Consolas"/>
              </a:rPr>
              <a:t>        "Key": </a:t>
            </a:r>
            <a:r>
              <a:rPr b="1" lang="en" sz="1400">
                <a:solidFill>
                  <a:srgbClr val="00FF00"/>
                </a:solidFill>
                <a:latin typeface="Consolas"/>
                <a:ea typeface="Consolas"/>
                <a:cs typeface="Consolas"/>
                <a:sym typeface="Consolas"/>
              </a:rPr>
              <a:t>[</a:t>
            </a:r>
            <a:endParaRPr b="1" sz="1400">
              <a:solidFill>
                <a:srgbClr val="999999"/>
              </a:solidFill>
              <a:latin typeface="Consolas"/>
              <a:ea typeface="Consolas"/>
              <a:cs typeface="Consolas"/>
              <a:sym typeface="Consolas"/>
            </a:endParaRPr>
          </a:p>
          <a:p>
            <a:pPr indent="0" lvl="0" marL="0" rtl="0" algn="l">
              <a:spcBef>
                <a:spcPts val="0"/>
              </a:spcBef>
              <a:spcAft>
                <a:spcPts val="0"/>
              </a:spcAft>
              <a:buNone/>
            </a:pPr>
            <a:r>
              <a:rPr b="1" lang="en" sz="1400">
                <a:solidFill>
                  <a:srgbClr val="EA5B25"/>
                </a:solidFill>
                <a:latin typeface="Consolas"/>
                <a:ea typeface="Consolas"/>
                <a:cs typeface="Consolas"/>
                <a:sym typeface="Consolas"/>
              </a:rPr>
              <a:t>            </a:t>
            </a:r>
            <a:r>
              <a:rPr b="1" lang="en" sz="1400">
                <a:solidFill>
                  <a:srgbClr val="FF00FF"/>
                </a:solidFill>
                <a:latin typeface="Consolas"/>
                <a:ea typeface="Consolas"/>
                <a:cs typeface="Consolas"/>
                <a:sym typeface="Consolas"/>
              </a:rPr>
              <a:t>{</a:t>
            </a:r>
            <a:endParaRPr b="1" sz="1400">
              <a:solidFill>
                <a:srgbClr val="FF00FF"/>
              </a:solidFill>
              <a:latin typeface="Consolas"/>
              <a:ea typeface="Consolas"/>
              <a:cs typeface="Consolas"/>
              <a:sym typeface="Consolas"/>
            </a:endParaRPr>
          </a:p>
          <a:p>
            <a:pPr indent="0" lvl="0" marL="0" rtl="0" algn="l">
              <a:spcBef>
                <a:spcPts val="0"/>
              </a:spcBef>
              <a:spcAft>
                <a:spcPts val="0"/>
              </a:spcAft>
              <a:buNone/>
            </a:pPr>
            <a:r>
              <a:rPr b="1" lang="en" sz="1400">
                <a:solidFill>
                  <a:srgbClr val="EA5B25"/>
                </a:solidFill>
                <a:latin typeface="Consolas"/>
                <a:ea typeface="Consolas"/>
                <a:cs typeface="Consolas"/>
                <a:sym typeface="Consolas"/>
              </a:rPr>
              <a:t>                "Key": "Value"</a:t>
            </a:r>
            <a:r>
              <a:rPr b="1" lang="en" sz="1400">
                <a:solidFill>
                  <a:srgbClr val="0000FF"/>
                </a:solidFill>
                <a:latin typeface="Consolas"/>
                <a:ea typeface="Consolas"/>
                <a:cs typeface="Consolas"/>
                <a:sym typeface="Consolas"/>
              </a:rPr>
              <a:t>,</a:t>
            </a:r>
            <a:endParaRPr b="1" sz="1400">
              <a:solidFill>
                <a:srgbClr val="EA5B25"/>
              </a:solidFill>
              <a:latin typeface="Consolas"/>
              <a:ea typeface="Consolas"/>
              <a:cs typeface="Consolas"/>
              <a:sym typeface="Consolas"/>
            </a:endParaRPr>
          </a:p>
          <a:p>
            <a:pPr indent="0" lvl="0" marL="0" rtl="0" algn="l">
              <a:spcBef>
                <a:spcPts val="0"/>
              </a:spcBef>
              <a:spcAft>
                <a:spcPts val="0"/>
              </a:spcAft>
              <a:buNone/>
            </a:pPr>
            <a:r>
              <a:rPr b="1" lang="en" sz="1400">
                <a:solidFill>
                  <a:srgbClr val="EA5B25"/>
                </a:solidFill>
                <a:latin typeface="Consolas"/>
                <a:ea typeface="Consolas"/>
                <a:cs typeface="Consolas"/>
                <a:sym typeface="Consolas"/>
              </a:rPr>
              <a:t>                "Key": </a:t>
            </a:r>
            <a:r>
              <a:rPr b="1" lang="en" sz="1400">
                <a:solidFill>
                  <a:srgbClr val="00FF00"/>
                </a:solidFill>
                <a:latin typeface="Consolas"/>
                <a:ea typeface="Consolas"/>
                <a:cs typeface="Consolas"/>
                <a:sym typeface="Consolas"/>
              </a:rPr>
              <a:t>[</a:t>
            </a:r>
            <a:r>
              <a:rPr b="1" lang="en" sz="1400">
                <a:solidFill>
                  <a:srgbClr val="EA5B25"/>
                </a:solidFill>
                <a:latin typeface="Consolas"/>
                <a:ea typeface="Consolas"/>
                <a:cs typeface="Consolas"/>
                <a:sym typeface="Consolas"/>
              </a:rPr>
              <a:t>"Value1", "Value2", "Value3"</a:t>
            </a:r>
            <a:r>
              <a:rPr b="1" lang="en" sz="1400">
                <a:solidFill>
                  <a:srgbClr val="00FF00"/>
                </a:solidFill>
                <a:latin typeface="Consolas"/>
                <a:ea typeface="Consolas"/>
                <a:cs typeface="Consolas"/>
                <a:sym typeface="Consolas"/>
              </a:rPr>
              <a:t>]</a:t>
            </a:r>
            <a:endParaRPr b="1" sz="1400">
              <a:solidFill>
                <a:srgbClr val="EA5B25"/>
              </a:solidFill>
              <a:latin typeface="Consolas"/>
              <a:ea typeface="Consolas"/>
              <a:cs typeface="Consolas"/>
              <a:sym typeface="Consolas"/>
            </a:endParaRPr>
          </a:p>
          <a:p>
            <a:pPr indent="0" lvl="0" marL="0" rtl="0" algn="l">
              <a:spcBef>
                <a:spcPts val="0"/>
              </a:spcBef>
              <a:spcAft>
                <a:spcPts val="0"/>
              </a:spcAft>
              <a:buNone/>
            </a:pPr>
            <a:r>
              <a:rPr b="1" lang="en" sz="1400">
                <a:solidFill>
                  <a:srgbClr val="EA5B25"/>
                </a:solidFill>
                <a:latin typeface="Consolas"/>
                <a:ea typeface="Consolas"/>
                <a:cs typeface="Consolas"/>
                <a:sym typeface="Consolas"/>
              </a:rPr>
              <a:t>            </a:t>
            </a:r>
            <a:r>
              <a:rPr b="1" lang="en" sz="1400">
                <a:solidFill>
                  <a:srgbClr val="FF00FF"/>
                </a:solidFill>
                <a:latin typeface="Consolas"/>
                <a:ea typeface="Consolas"/>
                <a:cs typeface="Consolas"/>
                <a:sym typeface="Consolas"/>
              </a:rPr>
              <a:t>}</a:t>
            </a:r>
            <a:endParaRPr b="1" sz="1400">
              <a:solidFill>
                <a:srgbClr val="EA5B25"/>
              </a:solidFill>
              <a:latin typeface="Consolas"/>
              <a:ea typeface="Consolas"/>
              <a:cs typeface="Consolas"/>
              <a:sym typeface="Consolas"/>
            </a:endParaRPr>
          </a:p>
          <a:p>
            <a:pPr indent="0" lvl="0" marL="0" rtl="0" algn="l">
              <a:spcBef>
                <a:spcPts val="0"/>
              </a:spcBef>
              <a:spcAft>
                <a:spcPts val="0"/>
              </a:spcAft>
              <a:buNone/>
            </a:pPr>
            <a:r>
              <a:rPr b="1" lang="en" sz="1400">
                <a:solidFill>
                  <a:srgbClr val="EA5B25"/>
                </a:solidFill>
                <a:latin typeface="Consolas"/>
                <a:ea typeface="Consolas"/>
                <a:cs typeface="Consolas"/>
                <a:sym typeface="Consolas"/>
              </a:rPr>
              <a:t>            </a:t>
            </a:r>
            <a:r>
              <a:rPr b="1" lang="en" sz="1400">
                <a:solidFill>
                  <a:srgbClr val="FF00FF"/>
                </a:solidFill>
                <a:latin typeface="Consolas"/>
                <a:ea typeface="Consolas"/>
                <a:cs typeface="Consolas"/>
                <a:sym typeface="Consolas"/>
              </a:rPr>
              <a:t>{</a:t>
            </a:r>
            <a:endParaRPr b="1" sz="1400">
              <a:solidFill>
                <a:srgbClr val="FF00FF"/>
              </a:solidFill>
              <a:latin typeface="Consolas"/>
              <a:ea typeface="Consolas"/>
              <a:cs typeface="Consolas"/>
              <a:sym typeface="Consolas"/>
            </a:endParaRPr>
          </a:p>
          <a:p>
            <a:pPr indent="0" lvl="0" marL="0" rtl="0" algn="l">
              <a:spcBef>
                <a:spcPts val="0"/>
              </a:spcBef>
              <a:spcAft>
                <a:spcPts val="0"/>
              </a:spcAft>
              <a:buNone/>
            </a:pPr>
            <a:r>
              <a:rPr b="1" lang="en" sz="1400">
                <a:solidFill>
                  <a:srgbClr val="EA5B25"/>
                </a:solidFill>
                <a:latin typeface="Consolas"/>
                <a:ea typeface="Consolas"/>
                <a:cs typeface="Consolas"/>
                <a:sym typeface="Consolas"/>
              </a:rPr>
              <a:t>                "Key": "Value"</a:t>
            </a:r>
            <a:r>
              <a:rPr b="1" lang="en" sz="1400">
                <a:solidFill>
                  <a:srgbClr val="0000FF"/>
                </a:solidFill>
                <a:latin typeface="Consolas"/>
                <a:ea typeface="Consolas"/>
                <a:cs typeface="Consolas"/>
                <a:sym typeface="Consolas"/>
              </a:rPr>
              <a:t>,</a:t>
            </a:r>
            <a:endParaRPr b="1" sz="1400">
              <a:solidFill>
                <a:srgbClr val="EA5B25"/>
              </a:solidFill>
              <a:latin typeface="Consolas"/>
              <a:ea typeface="Consolas"/>
              <a:cs typeface="Consolas"/>
              <a:sym typeface="Consolas"/>
            </a:endParaRPr>
          </a:p>
          <a:p>
            <a:pPr indent="0" lvl="0" marL="0" rtl="0" algn="l">
              <a:spcBef>
                <a:spcPts val="0"/>
              </a:spcBef>
              <a:spcAft>
                <a:spcPts val="0"/>
              </a:spcAft>
              <a:buNone/>
            </a:pPr>
            <a:r>
              <a:rPr b="1" lang="en" sz="1400">
                <a:solidFill>
                  <a:srgbClr val="EA5B25"/>
                </a:solidFill>
                <a:latin typeface="Consolas"/>
                <a:ea typeface="Consolas"/>
                <a:cs typeface="Consolas"/>
                <a:sym typeface="Consolas"/>
              </a:rPr>
              <a:t>                "Key": </a:t>
            </a:r>
            <a:r>
              <a:rPr b="1" lang="en" sz="1400">
                <a:solidFill>
                  <a:srgbClr val="00FF00"/>
                </a:solidFill>
                <a:latin typeface="Consolas"/>
                <a:ea typeface="Consolas"/>
                <a:cs typeface="Consolas"/>
                <a:sym typeface="Consolas"/>
              </a:rPr>
              <a:t>[</a:t>
            </a:r>
            <a:r>
              <a:rPr b="1" lang="en" sz="1400">
                <a:solidFill>
                  <a:srgbClr val="EA5B25"/>
                </a:solidFill>
                <a:latin typeface="Consolas"/>
                <a:ea typeface="Consolas"/>
                <a:cs typeface="Consolas"/>
                <a:sym typeface="Consolas"/>
              </a:rPr>
              <a:t>"Value1", "Value2", "Value3"</a:t>
            </a:r>
            <a:r>
              <a:rPr b="1" lang="en" sz="1400">
                <a:solidFill>
                  <a:srgbClr val="00FF00"/>
                </a:solidFill>
                <a:latin typeface="Consolas"/>
                <a:ea typeface="Consolas"/>
                <a:cs typeface="Consolas"/>
                <a:sym typeface="Consolas"/>
              </a:rPr>
              <a:t>]</a:t>
            </a:r>
            <a:endParaRPr b="1" sz="1400">
              <a:solidFill>
                <a:srgbClr val="EA5B25"/>
              </a:solidFill>
              <a:latin typeface="Consolas"/>
              <a:ea typeface="Consolas"/>
              <a:cs typeface="Consolas"/>
              <a:sym typeface="Consolas"/>
            </a:endParaRPr>
          </a:p>
          <a:p>
            <a:pPr indent="0" lvl="0" marL="0" rtl="0" algn="l">
              <a:spcBef>
                <a:spcPts val="0"/>
              </a:spcBef>
              <a:spcAft>
                <a:spcPts val="0"/>
              </a:spcAft>
              <a:buNone/>
            </a:pPr>
            <a:r>
              <a:rPr b="1" lang="en" sz="1400">
                <a:solidFill>
                  <a:srgbClr val="EA5B25"/>
                </a:solidFill>
                <a:latin typeface="Consolas"/>
                <a:ea typeface="Consolas"/>
                <a:cs typeface="Consolas"/>
                <a:sym typeface="Consolas"/>
              </a:rPr>
              <a:t>            </a:t>
            </a:r>
            <a:r>
              <a:rPr b="1" lang="en" sz="1400">
                <a:solidFill>
                  <a:srgbClr val="FF00FF"/>
                </a:solidFill>
                <a:latin typeface="Consolas"/>
                <a:ea typeface="Consolas"/>
                <a:cs typeface="Consolas"/>
                <a:sym typeface="Consolas"/>
              </a:rPr>
              <a:t>}</a:t>
            </a:r>
            <a:endParaRPr b="1" sz="1400">
              <a:solidFill>
                <a:srgbClr val="EA5B25"/>
              </a:solidFill>
              <a:latin typeface="Consolas"/>
              <a:ea typeface="Consolas"/>
              <a:cs typeface="Consolas"/>
              <a:sym typeface="Consolas"/>
            </a:endParaRPr>
          </a:p>
          <a:p>
            <a:pPr indent="0" lvl="0" marL="0" rtl="0" algn="l">
              <a:spcBef>
                <a:spcPts val="0"/>
              </a:spcBef>
              <a:spcAft>
                <a:spcPts val="0"/>
              </a:spcAft>
              <a:buNone/>
            </a:pPr>
            <a:r>
              <a:rPr b="1" lang="en" sz="1400">
                <a:solidFill>
                  <a:srgbClr val="EA5B25"/>
                </a:solidFill>
                <a:latin typeface="Consolas"/>
                <a:ea typeface="Consolas"/>
                <a:cs typeface="Consolas"/>
                <a:sym typeface="Consolas"/>
              </a:rPr>
              <a:t>        </a:t>
            </a:r>
            <a:r>
              <a:rPr b="1" lang="en" sz="1400">
                <a:solidFill>
                  <a:srgbClr val="00FF00"/>
                </a:solidFill>
                <a:latin typeface="Consolas"/>
                <a:ea typeface="Consolas"/>
                <a:cs typeface="Consolas"/>
                <a:sym typeface="Consolas"/>
              </a:rPr>
              <a:t>]</a:t>
            </a:r>
            <a:endParaRPr b="1" sz="1400">
              <a:solidFill>
                <a:srgbClr val="EA5B25"/>
              </a:solidFill>
              <a:latin typeface="Consolas"/>
              <a:ea typeface="Consolas"/>
              <a:cs typeface="Consolas"/>
              <a:sym typeface="Consolas"/>
            </a:endParaRPr>
          </a:p>
          <a:p>
            <a:pPr indent="0" lvl="0" marL="0" rtl="0" algn="l">
              <a:spcBef>
                <a:spcPts val="0"/>
              </a:spcBef>
              <a:spcAft>
                <a:spcPts val="0"/>
              </a:spcAft>
              <a:buNone/>
            </a:pPr>
            <a:r>
              <a:rPr b="1" lang="en" sz="1400">
                <a:solidFill>
                  <a:srgbClr val="EA5B25"/>
                </a:solidFill>
                <a:latin typeface="Consolas"/>
                <a:ea typeface="Consolas"/>
                <a:cs typeface="Consolas"/>
                <a:sym typeface="Consolas"/>
              </a:rPr>
              <a:t>    </a:t>
            </a:r>
            <a:r>
              <a:rPr b="1" lang="en" sz="1400">
                <a:solidFill>
                  <a:srgbClr val="FF00FF"/>
                </a:solidFill>
                <a:latin typeface="Consolas"/>
                <a:ea typeface="Consolas"/>
                <a:cs typeface="Consolas"/>
                <a:sym typeface="Consolas"/>
              </a:rPr>
              <a:t>}</a:t>
            </a:r>
            <a:endParaRPr b="1" sz="1400">
              <a:solidFill>
                <a:srgbClr val="FF00FF"/>
              </a:solidFill>
              <a:latin typeface="Consolas"/>
              <a:ea typeface="Consolas"/>
              <a:cs typeface="Consolas"/>
              <a:sym typeface="Consolas"/>
            </a:endParaRPr>
          </a:p>
          <a:p>
            <a:pPr indent="0" lvl="0" marL="0" rtl="0" algn="l">
              <a:lnSpc>
                <a:spcPct val="115000"/>
              </a:lnSpc>
              <a:spcBef>
                <a:spcPts val="300"/>
              </a:spcBef>
              <a:spcAft>
                <a:spcPts val="0"/>
              </a:spcAft>
              <a:buNone/>
            </a:pPr>
            <a:r>
              <a:t/>
            </a:r>
            <a:endParaRPr sz="1400">
              <a:solidFill>
                <a:schemeClr val="dk1"/>
              </a:solidFill>
              <a:latin typeface="Titillium Web"/>
              <a:ea typeface="Titillium Web"/>
              <a:cs typeface="Titillium Web"/>
              <a:sym typeface="Titillium Web"/>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Fortunately, Python supports JSON as well.</a:t>
            </a:r>
            <a:endParaRPr sz="1400">
              <a:solidFill>
                <a:schemeClr val="dk1"/>
              </a:solidFill>
              <a:latin typeface="Titillium Web"/>
              <a:ea typeface="Titillium Web"/>
              <a:cs typeface="Titillium Web"/>
              <a:sym typeface="Titillium Web"/>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What you can’t do with JSON is:</a:t>
            </a:r>
            <a:endParaRPr sz="1400">
              <a:solidFill>
                <a:schemeClr val="dk1"/>
              </a:solidFill>
              <a:latin typeface="Titillium Web"/>
              <a:ea typeface="Titillium Web"/>
              <a:cs typeface="Titillium Web"/>
              <a:sym typeface="Titillium Web"/>
            </a:endParaRPr>
          </a:p>
          <a:p>
            <a:pPr indent="-317500" lvl="1" marL="9144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Include comments as these are not supported.</a:t>
            </a:r>
            <a:endParaRPr sz="1400">
              <a:solidFill>
                <a:schemeClr val="dk1"/>
              </a:solidFill>
              <a:latin typeface="Titillium Web"/>
              <a:ea typeface="Titillium Web"/>
              <a:cs typeface="Titillium Web"/>
              <a:sym typeface="Titillium Web"/>
            </a:endParaRPr>
          </a:p>
          <a:p>
            <a:pPr indent="-317500" lvl="1" marL="9144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Include trailing commas which is common in Python.</a:t>
            </a:r>
            <a:endParaRPr sz="1400">
              <a:solidFill>
                <a:schemeClr val="dk1"/>
              </a:solidFill>
              <a:latin typeface="Titillium Web"/>
              <a:ea typeface="Titillium Web"/>
              <a:cs typeface="Titillium Web"/>
              <a:sym typeface="Titillium Web"/>
            </a:endParaRPr>
          </a:p>
          <a:p>
            <a:pPr indent="-317500" lvl="1" marL="9144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Single</a:t>
            </a:r>
            <a:r>
              <a:rPr lang="en" sz="1400">
                <a:solidFill>
                  <a:schemeClr val="dk1"/>
                </a:solidFill>
                <a:latin typeface="Titillium Web"/>
                <a:ea typeface="Titillium Web"/>
                <a:cs typeface="Titillium Web"/>
                <a:sym typeface="Titillium Web"/>
              </a:rPr>
              <a:t>-quoting strings which Python supports. </a:t>
            </a:r>
            <a:endParaRPr sz="1400">
              <a:solidFill>
                <a:schemeClr val="dk1"/>
              </a:solidFill>
              <a:latin typeface="Titillium Web"/>
              <a:ea typeface="Titillium Web"/>
              <a:cs typeface="Titillium Web"/>
              <a:sym typeface="Titillium Web"/>
            </a:endParaRPr>
          </a:p>
          <a:p>
            <a:pPr indent="0" lvl="0" marL="0" rtl="0" algn="l">
              <a:lnSpc>
                <a:spcPct val="115000"/>
              </a:lnSpc>
              <a:spcBef>
                <a:spcPts val="300"/>
              </a:spcBef>
              <a:spcAft>
                <a:spcPts val="300"/>
              </a:spcAft>
              <a:buSzPts val="1100"/>
              <a:buNone/>
            </a:pPr>
            <a:r>
              <a:t/>
            </a:r>
            <a:endParaRPr sz="1400"/>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33c4bc9ca6c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2" name="Google Shape;362;g33c4bc9ca6c_0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Converting data into JSON is called </a:t>
            </a:r>
            <a:r>
              <a:rPr b="1" lang="en" sz="1400">
                <a:solidFill>
                  <a:schemeClr val="dk1"/>
                </a:solidFill>
                <a:latin typeface="Titillium Web"/>
                <a:ea typeface="Titillium Web"/>
                <a:cs typeface="Titillium Web"/>
                <a:sym typeface="Titillium Web"/>
              </a:rPr>
              <a:t>Serialization</a:t>
            </a:r>
            <a:r>
              <a:rPr lang="en" sz="1400">
                <a:solidFill>
                  <a:schemeClr val="dk1"/>
                </a:solidFill>
                <a:latin typeface="Titillium Web"/>
                <a:ea typeface="Titillium Web"/>
                <a:cs typeface="Titillium Web"/>
                <a:sym typeface="Titillium Web"/>
              </a:rPr>
              <a:t>. Converting JSON to native Python data structures is called </a:t>
            </a:r>
            <a:r>
              <a:rPr b="1" lang="en" sz="1400">
                <a:solidFill>
                  <a:schemeClr val="dk1"/>
                </a:solidFill>
                <a:latin typeface="Titillium Web"/>
                <a:ea typeface="Titillium Web"/>
                <a:cs typeface="Titillium Web"/>
                <a:sym typeface="Titillium Web"/>
              </a:rPr>
              <a:t>Deserialization</a:t>
            </a:r>
            <a:r>
              <a:rPr lang="en" sz="1400">
                <a:solidFill>
                  <a:schemeClr val="dk1"/>
                </a:solidFill>
                <a:latin typeface="Titillium Web"/>
                <a:ea typeface="Titillium Web"/>
                <a:cs typeface="Titillium Web"/>
                <a:sym typeface="Titillium Web"/>
              </a:rPr>
              <a:t>.</a:t>
            </a:r>
            <a:endParaRPr sz="1400">
              <a:solidFill>
                <a:schemeClr val="dk1"/>
              </a:solidFill>
              <a:latin typeface="Titillium Web"/>
              <a:ea typeface="Titillium Web"/>
              <a:cs typeface="Titillium Web"/>
              <a:sym typeface="Titillium Web"/>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We import that </a:t>
            </a:r>
            <a:r>
              <a:rPr b="1" lang="en" sz="1400">
                <a:solidFill>
                  <a:srgbClr val="EA5B25"/>
                </a:solidFill>
                <a:latin typeface="Consolas"/>
                <a:ea typeface="Consolas"/>
                <a:cs typeface="Consolas"/>
                <a:sym typeface="Consolas"/>
              </a:rPr>
              <a:t>json</a:t>
            </a:r>
            <a:r>
              <a:rPr lang="en" sz="1400">
                <a:solidFill>
                  <a:schemeClr val="dk1"/>
                </a:solidFill>
                <a:latin typeface="Titillium Web"/>
                <a:ea typeface="Titillium Web"/>
                <a:cs typeface="Titillium Web"/>
                <a:sym typeface="Titillium Web"/>
              </a:rPr>
              <a:t> library to work with JSON.</a:t>
            </a:r>
            <a:endParaRPr sz="1400">
              <a:solidFill>
                <a:schemeClr val="dk1"/>
              </a:solidFill>
              <a:latin typeface="Titillium Web"/>
              <a:ea typeface="Titillium Web"/>
              <a:cs typeface="Titillium Web"/>
              <a:sym typeface="Titillium Web"/>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Use </a:t>
            </a:r>
            <a:r>
              <a:rPr b="1" lang="en" sz="1400">
                <a:solidFill>
                  <a:srgbClr val="EA5B25"/>
                </a:solidFill>
                <a:latin typeface="Consolas"/>
                <a:ea typeface="Consolas"/>
                <a:cs typeface="Consolas"/>
                <a:sym typeface="Consolas"/>
              </a:rPr>
              <a:t>json.dumps()</a:t>
            </a:r>
            <a:r>
              <a:rPr lang="en" sz="1400">
                <a:solidFill>
                  <a:schemeClr val="dk1"/>
                </a:solidFill>
                <a:latin typeface="Titillium Web"/>
                <a:ea typeface="Titillium Web"/>
                <a:cs typeface="Titillium Web"/>
                <a:sym typeface="Titillium Web"/>
              </a:rPr>
              <a:t> to return the JSON data as a string.</a:t>
            </a:r>
            <a:endParaRPr sz="1400">
              <a:solidFill>
                <a:schemeClr val="dk1"/>
              </a:solidFill>
              <a:latin typeface="Titillium Web"/>
              <a:ea typeface="Titillium Web"/>
              <a:cs typeface="Titillium Web"/>
              <a:sym typeface="Titillium Web"/>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Use </a:t>
            </a:r>
            <a:r>
              <a:rPr b="1" lang="en" sz="1400">
                <a:solidFill>
                  <a:srgbClr val="EA5B25"/>
                </a:solidFill>
                <a:latin typeface="Consolas"/>
                <a:ea typeface="Consolas"/>
                <a:cs typeface="Consolas"/>
                <a:sym typeface="Consolas"/>
              </a:rPr>
              <a:t>json.dump()</a:t>
            </a:r>
            <a:r>
              <a:rPr lang="en" sz="1400">
                <a:solidFill>
                  <a:schemeClr val="dk1"/>
                </a:solidFill>
                <a:latin typeface="Titillium Web"/>
                <a:ea typeface="Titillium Web"/>
                <a:cs typeface="Titillium Web"/>
                <a:sym typeface="Titillium Web"/>
              </a:rPr>
              <a:t> to write JSON data to a file.</a:t>
            </a:r>
            <a:endParaRPr sz="1400">
              <a:solidFill>
                <a:schemeClr val="dk1"/>
              </a:solidFill>
              <a:latin typeface="Titillium Web"/>
              <a:ea typeface="Titillium Web"/>
              <a:cs typeface="Titillium Web"/>
              <a:sym typeface="Titillium Web"/>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Use </a:t>
            </a:r>
            <a:r>
              <a:rPr b="1" lang="en" sz="1400">
                <a:solidFill>
                  <a:srgbClr val="EA5B25"/>
                </a:solidFill>
                <a:latin typeface="Consolas"/>
                <a:ea typeface="Consolas"/>
                <a:cs typeface="Consolas"/>
                <a:sym typeface="Consolas"/>
              </a:rPr>
              <a:t>json.loads()</a:t>
            </a:r>
            <a:r>
              <a:rPr lang="en" sz="1400">
                <a:solidFill>
                  <a:schemeClr val="dk1"/>
                </a:solidFill>
                <a:latin typeface="Titillium Web"/>
                <a:ea typeface="Titillium Web"/>
                <a:cs typeface="Titillium Web"/>
                <a:sym typeface="Titillium Web"/>
              </a:rPr>
              <a:t> to format data in the program to JSON.</a:t>
            </a:r>
            <a:endParaRPr sz="1400">
              <a:solidFill>
                <a:schemeClr val="dk1"/>
              </a:solidFill>
              <a:latin typeface="Titillium Web"/>
              <a:ea typeface="Titillium Web"/>
              <a:cs typeface="Titillium Web"/>
              <a:sym typeface="Titillium Web"/>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Use </a:t>
            </a:r>
            <a:r>
              <a:rPr b="1" lang="en" sz="1400">
                <a:solidFill>
                  <a:srgbClr val="EA5B25"/>
                </a:solidFill>
                <a:latin typeface="Consolas"/>
                <a:ea typeface="Consolas"/>
                <a:cs typeface="Consolas"/>
                <a:sym typeface="Consolas"/>
              </a:rPr>
              <a:t>json.load()</a:t>
            </a:r>
            <a:r>
              <a:rPr lang="en" sz="1400">
                <a:solidFill>
                  <a:schemeClr val="dk1"/>
                </a:solidFill>
                <a:latin typeface="Titillium Web"/>
                <a:ea typeface="Titillium Web"/>
                <a:cs typeface="Titillium Web"/>
                <a:sym typeface="Titillium Web"/>
              </a:rPr>
              <a:t> to read JSON data from a file.</a:t>
            </a:r>
            <a:endParaRPr sz="1400">
              <a:solidFill>
                <a:schemeClr val="dk1"/>
              </a:solidFill>
              <a:latin typeface="Titillium Web"/>
              <a:ea typeface="Titillium Web"/>
              <a:cs typeface="Titillium Web"/>
              <a:sym typeface="Titillium Web"/>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The JSON data that is displayed to the terminal or written to a file does not need to have all the linefeeds and indenting. As long as it has the correct structure per JSON requirements, the data can be on all one line.</a:t>
            </a:r>
            <a:endParaRPr sz="1400">
              <a:solidFill>
                <a:schemeClr val="dk1"/>
              </a:solidFill>
              <a:latin typeface="Titillium Web"/>
              <a:ea typeface="Titillium Web"/>
              <a:cs typeface="Titillium Web"/>
              <a:sym typeface="Titillium Web"/>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But, if we need to read this file, then formatting it properly really helps.</a:t>
            </a:r>
            <a:endParaRPr sz="1400">
              <a:solidFill>
                <a:schemeClr val="dk1"/>
              </a:solidFill>
              <a:latin typeface="Titillium Web"/>
              <a:ea typeface="Titillium Web"/>
              <a:cs typeface="Titillium Web"/>
              <a:sym typeface="Titillium Web"/>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When using </a:t>
            </a:r>
            <a:r>
              <a:rPr b="1" lang="en" sz="1400">
                <a:solidFill>
                  <a:srgbClr val="EA5B25"/>
                </a:solidFill>
                <a:latin typeface="Consolas"/>
                <a:ea typeface="Consolas"/>
                <a:cs typeface="Consolas"/>
                <a:sym typeface="Consolas"/>
              </a:rPr>
              <a:t>json.dump()</a:t>
            </a:r>
            <a:r>
              <a:rPr lang="en" sz="1400">
                <a:solidFill>
                  <a:schemeClr val="dk1"/>
                </a:solidFill>
                <a:latin typeface="Titillium Web"/>
                <a:ea typeface="Titillium Web"/>
                <a:cs typeface="Titillium Web"/>
                <a:sym typeface="Titillium Web"/>
              </a:rPr>
              <a:t> or </a:t>
            </a:r>
            <a:r>
              <a:rPr b="1" lang="en" sz="1400">
                <a:solidFill>
                  <a:srgbClr val="EA5B25"/>
                </a:solidFill>
                <a:latin typeface="Consolas"/>
                <a:ea typeface="Consolas"/>
                <a:cs typeface="Consolas"/>
                <a:sym typeface="Consolas"/>
              </a:rPr>
              <a:t>json.dumps()</a:t>
            </a:r>
            <a:r>
              <a:rPr lang="en" sz="1400">
                <a:solidFill>
                  <a:schemeClr val="dk1"/>
                </a:solidFill>
                <a:latin typeface="Titillium Web"/>
                <a:ea typeface="Titillium Web"/>
                <a:cs typeface="Titillium Web"/>
                <a:sym typeface="Titillium Web"/>
              </a:rPr>
              <a:t> use the </a:t>
            </a:r>
            <a:r>
              <a:rPr b="1" lang="en" sz="1400">
                <a:solidFill>
                  <a:srgbClr val="EA5B25"/>
                </a:solidFill>
                <a:latin typeface="Consolas"/>
                <a:ea typeface="Consolas"/>
                <a:cs typeface="Consolas"/>
                <a:sym typeface="Consolas"/>
              </a:rPr>
              <a:t>indent</a:t>
            </a:r>
            <a:r>
              <a:rPr lang="en" sz="1400">
                <a:solidFill>
                  <a:schemeClr val="dk1"/>
                </a:solidFill>
                <a:latin typeface="Titillium Web"/>
                <a:ea typeface="Titillium Web"/>
                <a:cs typeface="Titillium Web"/>
                <a:sym typeface="Titillium Web"/>
              </a:rPr>
              <a:t> argument to set the indent value (number of spaces) for indenting. Common values are </a:t>
            </a:r>
            <a:r>
              <a:rPr b="1" lang="en" sz="1400">
                <a:solidFill>
                  <a:srgbClr val="EA5B25"/>
                </a:solidFill>
                <a:latin typeface="Consolas"/>
                <a:ea typeface="Consolas"/>
                <a:cs typeface="Consolas"/>
                <a:sym typeface="Consolas"/>
              </a:rPr>
              <a:t>2</a:t>
            </a:r>
            <a:r>
              <a:rPr lang="en" sz="1400">
                <a:solidFill>
                  <a:schemeClr val="dk1"/>
                </a:solidFill>
                <a:latin typeface="Titillium Web"/>
                <a:ea typeface="Titillium Web"/>
                <a:cs typeface="Titillium Web"/>
                <a:sym typeface="Titillium Web"/>
              </a:rPr>
              <a:t> and </a:t>
            </a:r>
            <a:r>
              <a:rPr b="1" lang="en" sz="1400">
                <a:solidFill>
                  <a:srgbClr val="EA5B25"/>
                </a:solidFill>
                <a:latin typeface="Consolas"/>
                <a:ea typeface="Consolas"/>
                <a:cs typeface="Consolas"/>
                <a:sym typeface="Consolas"/>
              </a:rPr>
              <a:t>4</a:t>
            </a:r>
            <a:r>
              <a:rPr lang="en" sz="1400">
                <a:solidFill>
                  <a:schemeClr val="dk1"/>
                </a:solidFill>
                <a:latin typeface="Titillium Web"/>
                <a:ea typeface="Titillium Web"/>
                <a:cs typeface="Titillium Web"/>
                <a:sym typeface="Titillium Web"/>
              </a:rPr>
              <a:t>. This will include the indenting and linefeeds to aid us in reading the data.</a:t>
            </a:r>
            <a:endParaRPr sz="1400">
              <a:solidFill>
                <a:schemeClr val="dk1"/>
              </a:solidFill>
              <a:latin typeface="Titillium Web"/>
              <a:ea typeface="Titillium Web"/>
              <a:cs typeface="Titillium Web"/>
              <a:sym typeface="Titillium Web"/>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The data in JSON files is limited to 6 types:</a:t>
            </a:r>
            <a:endParaRPr sz="1400">
              <a:solidFill>
                <a:schemeClr val="dk1"/>
              </a:solidFill>
              <a:latin typeface="Titillium Web"/>
              <a:ea typeface="Titillium Web"/>
              <a:cs typeface="Titillium Web"/>
              <a:sym typeface="Titillium Web"/>
            </a:endParaRPr>
          </a:p>
          <a:p>
            <a:pPr indent="-317500" lvl="1" marL="9144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Object: a collection of key:value pairs inside </a:t>
            </a:r>
            <a:r>
              <a:rPr b="1" lang="en" sz="1400">
                <a:solidFill>
                  <a:srgbClr val="EA5B25"/>
                </a:solidFill>
                <a:latin typeface="Consolas"/>
                <a:ea typeface="Consolas"/>
                <a:cs typeface="Consolas"/>
                <a:sym typeface="Consolas"/>
              </a:rPr>
              <a:t>{</a:t>
            </a:r>
            <a:r>
              <a:rPr lang="en" sz="1400">
                <a:solidFill>
                  <a:schemeClr val="dk1"/>
                </a:solidFill>
                <a:latin typeface="Titillium Web"/>
                <a:ea typeface="Titillium Web"/>
                <a:cs typeface="Titillium Web"/>
                <a:sym typeface="Titillium Web"/>
              </a:rPr>
              <a:t> and </a:t>
            </a:r>
            <a:r>
              <a:rPr b="1" lang="en" sz="1400">
                <a:solidFill>
                  <a:srgbClr val="EA5B25"/>
                </a:solidFill>
                <a:latin typeface="Consolas"/>
                <a:ea typeface="Consolas"/>
                <a:cs typeface="Consolas"/>
                <a:sym typeface="Consolas"/>
              </a:rPr>
              <a:t>}</a:t>
            </a:r>
            <a:r>
              <a:rPr lang="en" sz="1400">
                <a:solidFill>
                  <a:schemeClr val="dk1"/>
                </a:solidFill>
                <a:latin typeface="Titillium Web"/>
                <a:ea typeface="Titillium Web"/>
                <a:cs typeface="Titillium Web"/>
                <a:sym typeface="Titillium Web"/>
              </a:rPr>
              <a:t>.</a:t>
            </a:r>
            <a:endParaRPr sz="1400">
              <a:solidFill>
                <a:schemeClr val="dk1"/>
              </a:solidFill>
              <a:latin typeface="Titillium Web"/>
              <a:ea typeface="Titillium Web"/>
              <a:cs typeface="Titillium Web"/>
              <a:sym typeface="Titillium Web"/>
            </a:endParaRPr>
          </a:p>
          <a:p>
            <a:pPr indent="-317500" lvl="1" marL="9144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Array: </a:t>
            </a:r>
            <a:r>
              <a:rPr lang="en" sz="1400">
                <a:solidFill>
                  <a:schemeClr val="dk1"/>
                </a:solidFill>
                <a:latin typeface="Titillium Web"/>
                <a:ea typeface="Titillium Web"/>
                <a:cs typeface="Titillium Web"/>
                <a:sym typeface="Titillium Web"/>
              </a:rPr>
              <a:t>a list of values wrapped inside </a:t>
            </a:r>
            <a:r>
              <a:rPr b="1" lang="en" sz="1400">
                <a:solidFill>
                  <a:srgbClr val="EA5B25"/>
                </a:solidFill>
                <a:latin typeface="Consolas"/>
                <a:ea typeface="Consolas"/>
                <a:cs typeface="Consolas"/>
                <a:sym typeface="Consolas"/>
              </a:rPr>
              <a:t>[</a:t>
            </a:r>
            <a:r>
              <a:rPr lang="en" sz="1400">
                <a:solidFill>
                  <a:schemeClr val="dk1"/>
                </a:solidFill>
                <a:latin typeface="Titillium Web"/>
                <a:ea typeface="Titillium Web"/>
                <a:cs typeface="Titillium Web"/>
                <a:sym typeface="Titillium Web"/>
              </a:rPr>
              <a:t> and </a:t>
            </a:r>
            <a:r>
              <a:rPr b="1" lang="en" sz="1400">
                <a:solidFill>
                  <a:srgbClr val="EA5B25"/>
                </a:solidFill>
                <a:latin typeface="Consolas"/>
                <a:ea typeface="Consolas"/>
                <a:cs typeface="Consolas"/>
                <a:sym typeface="Consolas"/>
              </a:rPr>
              <a:t>]</a:t>
            </a:r>
            <a:r>
              <a:rPr lang="en" sz="1400">
                <a:solidFill>
                  <a:schemeClr val="dk1"/>
                </a:solidFill>
                <a:latin typeface="Titillium Web"/>
                <a:ea typeface="Titillium Web"/>
                <a:cs typeface="Titillium Web"/>
                <a:sym typeface="Titillium Web"/>
              </a:rPr>
              <a:t>.</a:t>
            </a:r>
            <a:endParaRPr sz="1400">
              <a:solidFill>
                <a:schemeClr val="dk1"/>
              </a:solidFill>
              <a:latin typeface="Titillium Web"/>
              <a:ea typeface="Titillium Web"/>
              <a:cs typeface="Titillium Web"/>
              <a:sym typeface="Titillium Web"/>
            </a:endParaRPr>
          </a:p>
          <a:p>
            <a:pPr indent="-317500" lvl="1" marL="9144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String: text wrapped inside </a:t>
            </a:r>
            <a:r>
              <a:rPr b="1" lang="en" sz="1400">
                <a:solidFill>
                  <a:srgbClr val="EA5B25"/>
                </a:solidFill>
                <a:latin typeface="Consolas"/>
                <a:ea typeface="Consolas"/>
                <a:cs typeface="Consolas"/>
                <a:sym typeface="Consolas"/>
              </a:rPr>
              <a:t>"</a:t>
            </a:r>
            <a:r>
              <a:rPr lang="en" sz="1400">
                <a:solidFill>
                  <a:schemeClr val="dk1"/>
                </a:solidFill>
                <a:latin typeface="Titillium Web"/>
                <a:ea typeface="Titillium Web"/>
                <a:cs typeface="Titillium Web"/>
                <a:sym typeface="Titillium Web"/>
              </a:rPr>
              <a:t> and </a:t>
            </a:r>
            <a:r>
              <a:rPr b="1" lang="en" sz="1400">
                <a:solidFill>
                  <a:srgbClr val="EA5B25"/>
                </a:solidFill>
                <a:latin typeface="Consolas"/>
                <a:ea typeface="Consolas"/>
                <a:cs typeface="Consolas"/>
                <a:sym typeface="Consolas"/>
              </a:rPr>
              <a:t>"</a:t>
            </a:r>
            <a:r>
              <a:rPr lang="en" sz="1400">
                <a:solidFill>
                  <a:schemeClr val="dk1"/>
                </a:solidFill>
                <a:latin typeface="Titillium Web"/>
                <a:ea typeface="Titillium Web"/>
                <a:cs typeface="Titillium Web"/>
                <a:sym typeface="Titillium Web"/>
              </a:rPr>
              <a:t>.</a:t>
            </a:r>
            <a:endParaRPr sz="1400">
              <a:solidFill>
                <a:schemeClr val="dk1"/>
              </a:solidFill>
              <a:latin typeface="Titillium Web"/>
              <a:ea typeface="Titillium Web"/>
              <a:cs typeface="Titillium Web"/>
              <a:sym typeface="Titillium Web"/>
            </a:endParaRPr>
          </a:p>
          <a:p>
            <a:pPr indent="-317500" lvl="1" marL="9144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Number: integers and floating-point numbers.</a:t>
            </a:r>
            <a:endParaRPr sz="1400">
              <a:solidFill>
                <a:schemeClr val="dk1"/>
              </a:solidFill>
              <a:latin typeface="Titillium Web"/>
              <a:ea typeface="Titillium Web"/>
              <a:cs typeface="Titillium Web"/>
              <a:sym typeface="Titillium Web"/>
            </a:endParaRPr>
          </a:p>
          <a:p>
            <a:pPr indent="-317500" lvl="1" marL="9144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Boolean: represented by </a:t>
            </a:r>
            <a:r>
              <a:rPr b="1" lang="en" sz="1400">
                <a:solidFill>
                  <a:srgbClr val="EA5B25"/>
                </a:solidFill>
                <a:latin typeface="Consolas"/>
                <a:ea typeface="Consolas"/>
                <a:cs typeface="Consolas"/>
                <a:sym typeface="Consolas"/>
              </a:rPr>
              <a:t>true</a:t>
            </a:r>
            <a:r>
              <a:rPr lang="en" sz="1400">
                <a:solidFill>
                  <a:schemeClr val="dk1"/>
                </a:solidFill>
                <a:latin typeface="Titillium Web"/>
                <a:ea typeface="Titillium Web"/>
                <a:cs typeface="Titillium Web"/>
                <a:sym typeface="Titillium Web"/>
              </a:rPr>
              <a:t> and </a:t>
            </a:r>
            <a:r>
              <a:rPr b="1" lang="en" sz="1400">
                <a:solidFill>
                  <a:srgbClr val="EA5B25"/>
                </a:solidFill>
                <a:latin typeface="Consolas"/>
                <a:ea typeface="Consolas"/>
                <a:cs typeface="Consolas"/>
                <a:sym typeface="Consolas"/>
              </a:rPr>
              <a:t>false</a:t>
            </a:r>
            <a:r>
              <a:rPr lang="en" sz="1400">
                <a:solidFill>
                  <a:schemeClr val="dk1"/>
                </a:solidFill>
                <a:latin typeface="Titillium Web"/>
                <a:ea typeface="Titillium Web"/>
                <a:cs typeface="Titillium Web"/>
                <a:sym typeface="Titillium Web"/>
              </a:rPr>
              <a:t>.</a:t>
            </a:r>
            <a:r>
              <a:rPr lang="en" sz="1400">
                <a:solidFill>
                  <a:schemeClr val="dk1"/>
                </a:solidFill>
                <a:latin typeface="Titillium Web"/>
                <a:ea typeface="Titillium Web"/>
                <a:cs typeface="Titillium Web"/>
                <a:sym typeface="Titillium Web"/>
              </a:rPr>
              <a:t> This is </a:t>
            </a:r>
            <a:r>
              <a:rPr lang="en" sz="1400">
                <a:solidFill>
                  <a:schemeClr val="dk1"/>
                </a:solidFill>
                <a:latin typeface="Titillium Web"/>
                <a:ea typeface="Titillium Web"/>
                <a:cs typeface="Titillium Web"/>
                <a:sym typeface="Titillium Web"/>
              </a:rPr>
              <a:t>different</a:t>
            </a:r>
            <a:r>
              <a:rPr lang="en" sz="1400">
                <a:solidFill>
                  <a:schemeClr val="dk1"/>
                </a:solidFill>
                <a:latin typeface="Titillium Web"/>
                <a:ea typeface="Titillium Web"/>
                <a:cs typeface="Titillium Web"/>
                <a:sym typeface="Titillium Web"/>
              </a:rPr>
              <a:t> from Python’s boolean values of </a:t>
            </a:r>
            <a:r>
              <a:rPr b="1" lang="en" sz="1400">
                <a:solidFill>
                  <a:srgbClr val="EA5B25"/>
                </a:solidFill>
                <a:latin typeface="Consolas"/>
                <a:ea typeface="Consolas"/>
                <a:cs typeface="Consolas"/>
                <a:sym typeface="Consolas"/>
              </a:rPr>
              <a:t>True</a:t>
            </a:r>
            <a:r>
              <a:rPr lang="en" sz="1400">
                <a:solidFill>
                  <a:schemeClr val="dk1"/>
                </a:solidFill>
                <a:latin typeface="Titillium Web"/>
                <a:ea typeface="Titillium Web"/>
                <a:cs typeface="Titillium Web"/>
                <a:sym typeface="Titillium Web"/>
              </a:rPr>
              <a:t> and </a:t>
            </a:r>
            <a:r>
              <a:rPr b="1" lang="en" sz="1400">
                <a:solidFill>
                  <a:srgbClr val="EA5B25"/>
                </a:solidFill>
                <a:latin typeface="Consolas"/>
                <a:ea typeface="Consolas"/>
                <a:cs typeface="Consolas"/>
                <a:sym typeface="Consolas"/>
              </a:rPr>
              <a:t>False</a:t>
            </a:r>
            <a:r>
              <a:rPr lang="en" sz="1400">
                <a:solidFill>
                  <a:schemeClr val="dk1"/>
                </a:solidFill>
                <a:latin typeface="Titillium Web"/>
                <a:ea typeface="Titillium Web"/>
                <a:cs typeface="Titillium Web"/>
                <a:sym typeface="Titillium Web"/>
              </a:rPr>
              <a:t>.</a:t>
            </a:r>
            <a:endParaRPr sz="1400">
              <a:solidFill>
                <a:schemeClr val="dk1"/>
              </a:solidFill>
              <a:latin typeface="Titillium Web"/>
              <a:ea typeface="Titillium Web"/>
              <a:cs typeface="Titillium Web"/>
              <a:sym typeface="Titillium Web"/>
            </a:endParaRPr>
          </a:p>
          <a:p>
            <a:pPr indent="-317500" lvl="1" marL="9144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Null: representing missing values.</a:t>
            </a:r>
            <a:endParaRPr sz="1400">
              <a:solidFill>
                <a:schemeClr val="dk1"/>
              </a:solidFill>
              <a:latin typeface="Titillium Web"/>
              <a:ea typeface="Titillium Web"/>
              <a:cs typeface="Titillium Web"/>
              <a:sym typeface="Titillium Web"/>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When serializing data from Python to JSON, the following conversions take place (Python type on the left, JSON type on the right):</a:t>
            </a:r>
            <a:endParaRPr sz="1400">
              <a:solidFill>
                <a:schemeClr val="dk1"/>
              </a:solidFill>
              <a:latin typeface="Titillium Web"/>
              <a:ea typeface="Titillium Web"/>
              <a:cs typeface="Titillium Web"/>
              <a:sym typeface="Titillium Web"/>
            </a:endParaRPr>
          </a:p>
          <a:p>
            <a:pPr indent="-317500" lvl="1" marL="9144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dict → object</a:t>
            </a:r>
            <a:endParaRPr sz="1400">
              <a:solidFill>
                <a:schemeClr val="dk1"/>
              </a:solidFill>
              <a:latin typeface="Titillium Web"/>
              <a:ea typeface="Titillium Web"/>
              <a:cs typeface="Titillium Web"/>
              <a:sym typeface="Titillium Web"/>
            </a:endParaRPr>
          </a:p>
          <a:p>
            <a:pPr indent="-317500" lvl="1" marL="9144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l</a:t>
            </a:r>
            <a:r>
              <a:rPr lang="en" sz="1400">
                <a:solidFill>
                  <a:schemeClr val="dk1"/>
                </a:solidFill>
                <a:latin typeface="Titillium Web"/>
                <a:ea typeface="Titillium Web"/>
                <a:cs typeface="Titillium Web"/>
                <a:sym typeface="Titillium Web"/>
              </a:rPr>
              <a:t>ist → array</a:t>
            </a:r>
            <a:endParaRPr sz="1400">
              <a:solidFill>
                <a:schemeClr val="dk1"/>
              </a:solidFill>
              <a:latin typeface="Titillium Web"/>
              <a:ea typeface="Titillium Web"/>
              <a:cs typeface="Titillium Web"/>
              <a:sym typeface="Titillium Web"/>
            </a:endParaRPr>
          </a:p>
          <a:p>
            <a:pPr indent="-317500" lvl="1" marL="9144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t</a:t>
            </a:r>
            <a:r>
              <a:rPr lang="en" sz="1400">
                <a:solidFill>
                  <a:schemeClr val="dk1"/>
                </a:solidFill>
                <a:latin typeface="Titillium Web"/>
                <a:ea typeface="Titillium Web"/>
                <a:cs typeface="Titillium Web"/>
                <a:sym typeface="Titillium Web"/>
              </a:rPr>
              <a:t>uple → array</a:t>
            </a:r>
            <a:endParaRPr sz="1400">
              <a:solidFill>
                <a:schemeClr val="dk1"/>
              </a:solidFill>
              <a:latin typeface="Titillium Web"/>
              <a:ea typeface="Titillium Web"/>
              <a:cs typeface="Titillium Web"/>
              <a:sym typeface="Titillium Web"/>
            </a:endParaRPr>
          </a:p>
          <a:p>
            <a:pPr indent="-317500" lvl="1" marL="9144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s</a:t>
            </a:r>
            <a:r>
              <a:rPr lang="en" sz="1400">
                <a:solidFill>
                  <a:schemeClr val="dk1"/>
                </a:solidFill>
                <a:latin typeface="Titillium Web"/>
                <a:ea typeface="Titillium Web"/>
                <a:cs typeface="Titillium Web"/>
                <a:sym typeface="Titillium Web"/>
              </a:rPr>
              <a:t>tr → string</a:t>
            </a:r>
            <a:endParaRPr sz="1400">
              <a:solidFill>
                <a:schemeClr val="dk1"/>
              </a:solidFill>
              <a:latin typeface="Titillium Web"/>
              <a:ea typeface="Titillium Web"/>
              <a:cs typeface="Titillium Web"/>
              <a:sym typeface="Titillium Web"/>
            </a:endParaRPr>
          </a:p>
          <a:p>
            <a:pPr indent="-317500" lvl="1" marL="9144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i</a:t>
            </a:r>
            <a:r>
              <a:rPr lang="en" sz="1400">
                <a:solidFill>
                  <a:schemeClr val="dk1"/>
                </a:solidFill>
                <a:latin typeface="Titillium Web"/>
                <a:ea typeface="Titillium Web"/>
                <a:cs typeface="Titillium Web"/>
                <a:sym typeface="Titillium Web"/>
              </a:rPr>
              <a:t>nt → number</a:t>
            </a:r>
            <a:endParaRPr sz="1400">
              <a:solidFill>
                <a:schemeClr val="dk1"/>
              </a:solidFill>
              <a:latin typeface="Titillium Web"/>
              <a:ea typeface="Titillium Web"/>
              <a:cs typeface="Titillium Web"/>
              <a:sym typeface="Titillium Web"/>
            </a:endParaRPr>
          </a:p>
          <a:p>
            <a:pPr indent="-317500" lvl="1" marL="9144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f</a:t>
            </a:r>
            <a:r>
              <a:rPr lang="en" sz="1400">
                <a:solidFill>
                  <a:schemeClr val="dk1"/>
                </a:solidFill>
                <a:latin typeface="Titillium Web"/>
                <a:ea typeface="Titillium Web"/>
                <a:cs typeface="Titillium Web"/>
                <a:sym typeface="Titillium Web"/>
              </a:rPr>
              <a:t>loat → number</a:t>
            </a:r>
            <a:endParaRPr sz="1400">
              <a:solidFill>
                <a:schemeClr val="dk1"/>
              </a:solidFill>
              <a:latin typeface="Titillium Web"/>
              <a:ea typeface="Titillium Web"/>
              <a:cs typeface="Titillium Web"/>
              <a:sym typeface="Titillium Web"/>
            </a:endParaRPr>
          </a:p>
          <a:p>
            <a:pPr indent="-317500" lvl="1" marL="9144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True → true</a:t>
            </a:r>
            <a:endParaRPr sz="1400">
              <a:solidFill>
                <a:schemeClr val="dk1"/>
              </a:solidFill>
              <a:latin typeface="Titillium Web"/>
              <a:ea typeface="Titillium Web"/>
              <a:cs typeface="Titillium Web"/>
              <a:sym typeface="Titillium Web"/>
            </a:endParaRPr>
          </a:p>
          <a:p>
            <a:pPr indent="-317500" lvl="1" marL="9144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False → false</a:t>
            </a:r>
            <a:endParaRPr sz="1400">
              <a:solidFill>
                <a:schemeClr val="dk1"/>
              </a:solidFill>
              <a:latin typeface="Titillium Web"/>
              <a:ea typeface="Titillium Web"/>
              <a:cs typeface="Titillium Web"/>
              <a:sym typeface="Titillium Web"/>
            </a:endParaRPr>
          </a:p>
          <a:p>
            <a:pPr indent="-317500" lvl="1" marL="9144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None → null</a:t>
            </a:r>
            <a:endParaRPr sz="1400">
              <a:solidFill>
                <a:schemeClr val="dk1"/>
              </a:solidFill>
              <a:latin typeface="Titillium Web"/>
              <a:ea typeface="Titillium Web"/>
              <a:cs typeface="Titillium Web"/>
              <a:sym typeface="Titillium Web"/>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Because of these type conversions, when reading a file it is possible for deserialization to convert a JSON type into the wrong Python type. For example, if you want a tuple you will get a list. You would then need to convert that list to the tuple in your code.</a:t>
            </a:r>
            <a:endParaRPr sz="1400">
              <a:solidFill>
                <a:schemeClr val="dk1"/>
              </a:solidFill>
              <a:latin typeface="Titillium Web"/>
              <a:ea typeface="Titillium Web"/>
              <a:cs typeface="Titillium Web"/>
              <a:sym typeface="Titillium Web"/>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If you want to validate JSON data after you have written it to a file, you can use the command-line tool command: </a:t>
            </a:r>
            <a:r>
              <a:rPr b="1" lang="en" sz="1400">
                <a:solidFill>
                  <a:srgbClr val="EA5B25"/>
                </a:solidFill>
                <a:latin typeface="Consolas"/>
                <a:ea typeface="Consolas"/>
                <a:cs typeface="Consolas"/>
                <a:sym typeface="Consolas"/>
              </a:rPr>
              <a:t>python -m json.tool &lt;filename&gt;.json </a:t>
            </a:r>
            <a:r>
              <a:rPr b="1" lang="en" sz="1400">
                <a:solidFill>
                  <a:srgbClr val="EA5B25"/>
                </a:solidFill>
                <a:latin typeface="Consolas"/>
                <a:ea typeface="Consolas"/>
                <a:cs typeface="Consolas"/>
                <a:sym typeface="Consolas"/>
              </a:rPr>
              <a:t>--indent 4</a:t>
            </a:r>
            <a:r>
              <a:rPr lang="en" sz="1400">
                <a:solidFill>
                  <a:schemeClr val="dk1"/>
                </a:solidFill>
                <a:latin typeface="Titillium Web"/>
                <a:ea typeface="Titillium Web"/>
                <a:cs typeface="Titillium Web"/>
                <a:sym typeface="Titillium Web"/>
              </a:rPr>
              <a:t> (or </a:t>
            </a:r>
            <a:r>
              <a:rPr b="1" lang="en" sz="1400">
                <a:solidFill>
                  <a:srgbClr val="EA5B25"/>
                </a:solidFill>
                <a:latin typeface="Consolas"/>
                <a:ea typeface="Consolas"/>
                <a:cs typeface="Consolas"/>
                <a:sym typeface="Consolas"/>
              </a:rPr>
              <a:t>2</a:t>
            </a:r>
            <a:r>
              <a:rPr lang="en" sz="1400">
                <a:solidFill>
                  <a:schemeClr val="dk1"/>
                </a:solidFill>
                <a:latin typeface="Titillium Web"/>
                <a:ea typeface="Titillium Web"/>
                <a:cs typeface="Titillium Web"/>
                <a:sym typeface="Titillium Web"/>
              </a:rPr>
              <a:t>). You can use the </a:t>
            </a:r>
            <a:r>
              <a:rPr b="1" lang="en" sz="1400">
                <a:solidFill>
                  <a:srgbClr val="EA5B25"/>
                </a:solidFill>
                <a:latin typeface="Consolas"/>
                <a:ea typeface="Consolas"/>
                <a:cs typeface="Consolas"/>
                <a:sym typeface="Consolas"/>
              </a:rPr>
              <a:t>--compact</a:t>
            </a:r>
            <a:r>
              <a:rPr lang="en" sz="1400">
                <a:solidFill>
                  <a:schemeClr val="dk1"/>
                </a:solidFill>
                <a:latin typeface="Titillium Web"/>
                <a:ea typeface="Titillium Web"/>
                <a:cs typeface="Titillium Web"/>
                <a:sym typeface="Titillium Web"/>
              </a:rPr>
              <a:t> argument instead of </a:t>
            </a:r>
            <a:r>
              <a:rPr b="1" lang="en" sz="1400">
                <a:solidFill>
                  <a:srgbClr val="EA5B25"/>
                </a:solidFill>
                <a:latin typeface="Consolas"/>
                <a:ea typeface="Consolas"/>
                <a:cs typeface="Consolas"/>
                <a:sym typeface="Consolas"/>
              </a:rPr>
              <a:t>--indent</a:t>
            </a:r>
            <a:r>
              <a:rPr lang="en" sz="1400">
                <a:solidFill>
                  <a:schemeClr val="dk1"/>
                </a:solidFill>
                <a:latin typeface="Titillium Web"/>
                <a:ea typeface="Titillium Web"/>
                <a:cs typeface="Titillium Web"/>
                <a:sym typeface="Titillium Web"/>
              </a:rPr>
              <a:t> to remove all the whitespace. Only do this when size of data or space for storage is an issue.</a:t>
            </a:r>
            <a:endParaRPr sz="1400">
              <a:solidFill>
                <a:schemeClr val="dk1"/>
              </a:solidFill>
              <a:latin typeface="Titillium Web"/>
              <a:ea typeface="Titillium Web"/>
              <a:cs typeface="Titillium Web"/>
              <a:sym typeface="Titillium Web"/>
            </a:endParaRPr>
          </a:p>
          <a:p>
            <a:pPr indent="0" lvl="0" marL="0" rtl="0" algn="l">
              <a:lnSpc>
                <a:spcPct val="115000"/>
              </a:lnSpc>
              <a:spcBef>
                <a:spcPts val="300"/>
              </a:spcBef>
              <a:spcAft>
                <a:spcPts val="300"/>
              </a:spcAft>
              <a:buSzPts val="1100"/>
              <a:buNone/>
            </a:pPr>
            <a:r>
              <a:t/>
            </a:r>
            <a:endParaRPr sz="1400"/>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33c4bc9ca6c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Google Shape;369;g33c4bc9ca6c_0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First</a:t>
            </a:r>
            <a:r>
              <a:rPr lang="en" sz="1400">
                <a:solidFill>
                  <a:schemeClr val="dk1"/>
                </a:solidFill>
                <a:latin typeface="Titillium Web"/>
                <a:ea typeface="Titillium Web"/>
                <a:cs typeface="Titillium Web"/>
                <a:sym typeface="Titillium Web"/>
              </a:rPr>
              <a:t> import </a:t>
            </a:r>
            <a:r>
              <a:rPr b="1" lang="en" sz="1400">
                <a:solidFill>
                  <a:srgbClr val="EA5B25"/>
                </a:solidFill>
                <a:latin typeface="Consolas"/>
                <a:ea typeface="Consolas"/>
                <a:cs typeface="Consolas"/>
                <a:sym typeface="Consolas"/>
              </a:rPr>
              <a:t>json</a:t>
            </a:r>
            <a:r>
              <a:rPr lang="en" sz="1400">
                <a:solidFill>
                  <a:schemeClr val="dk1"/>
                </a:solidFill>
                <a:latin typeface="Titillium Web"/>
                <a:ea typeface="Titillium Web"/>
                <a:cs typeface="Titillium Web"/>
                <a:sym typeface="Titillium Web"/>
              </a:rPr>
              <a:t> library.</a:t>
            </a:r>
            <a:endParaRPr sz="1400">
              <a:solidFill>
                <a:schemeClr val="dk1"/>
              </a:solidFill>
              <a:latin typeface="Titillium Web"/>
              <a:ea typeface="Titillium Web"/>
              <a:cs typeface="Titillium Web"/>
              <a:sym typeface="Titillium Web"/>
            </a:endParaRPr>
          </a:p>
          <a:p>
            <a:pPr indent="0" lvl="0" marL="0" rtl="0" algn="l">
              <a:lnSpc>
                <a:spcPct val="115000"/>
              </a:lnSpc>
              <a:spcBef>
                <a:spcPts val="300"/>
              </a:spcBef>
              <a:spcAft>
                <a:spcPts val="0"/>
              </a:spcAft>
              <a:buNone/>
            </a:pPr>
            <a:r>
              <a:t/>
            </a:r>
            <a:endParaRPr sz="1400">
              <a:solidFill>
                <a:schemeClr val="dk1"/>
              </a:solidFill>
              <a:latin typeface="Titillium Web"/>
              <a:ea typeface="Titillium Web"/>
              <a:cs typeface="Titillium Web"/>
              <a:sym typeface="Titillium Web"/>
            </a:endParaRPr>
          </a:p>
          <a:p>
            <a:pPr indent="0" lvl="0" marL="0" rtl="0" algn="l">
              <a:lnSpc>
                <a:spcPct val="115000"/>
              </a:lnSpc>
              <a:spcBef>
                <a:spcPts val="300"/>
              </a:spcBef>
              <a:spcAft>
                <a:spcPts val="0"/>
              </a:spcAft>
              <a:buClr>
                <a:schemeClr val="dk1"/>
              </a:buClr>
              <a:buSzPts val="1100"/>
              <a:buFont typeface="Arial"/>
              <a:buNone/>
            </a:pPr>
            <a:r>
              <a:rPr b="1" lang="en" sz="1400">
                <a:solidFill>
                  <a:srgbClr val="EA5B25"/>
                </a:solidFill>
                <a:latin typeface="Consolas"/>
                <a:ea typeface="Consolas"/>
                <a:cs typeface="Consolas"/>
                <a:sym typeface="Consolas"/>
              </a:rPr>
              <a:t>   </a:t>
            </a:r>
            <a:r>
              <a:rPr b="1" lang="en" sz="1400">
                <a:solidFill>
                  <a:srgbClr val="EA5B25"/>
                </a:solidFill>
                <a:highlight>
                  <a:srgbClr val="FFFF00"/>
                </a:highlight>
                <a:latin typeface="Consolas"/>
                <a:ea typeface="Consolas"/>
                <a:cs typeface="Consolas"/>
                <a:sym typeface="Consolas"/>
              </a:rPr>
              <a:t>import json</a:t>
            </a:r>
            <a:endParaRPr sz="1400">
              <a:solidFill>
                <a:schemeClr val="dk1"/>
              </a:solidFill>
              <a:highlight>
                <a:srgbClr val="FFFF00"/>
              </a:highlight>
              <a:latin typeface="Titillium Web"/>
              <a:ea typeface="Titillium Web"/>
              <a:cs typeface="Titillium Web"/>
              <a:sym typeface="Titillium Web"/>
            </a:endParaRPr>
          </a:p>
          <a:p>
            <a:pPr indent="0" lvl="0" marL="0" rtl="0" algn="l">
              <a:lnSpc>
                <a:spcPct val="115000"/>
              </a:lnSpc>
              <a:spcBef>
                <a:spcPts val="300"/>
              </a:spcBef>
              <a:spcAft>
                <a:spcPts val="0"/>
              </a:spcAft>
              <a:buNone/>
            </a:pPr>
            <a:r>
              <a:t/>
            </a:r>
            <a:endParaRPr sz="1400">
              <a:solidFill>
                <a:schemeClr val="dk1"/>
              </a:solidFill>
              <a:latin typeface="Titillium Web"/>
              <a:ea typeface="Titillium Web"/>
              <a:cs typeface="Titillium Web"/>
              <a:sym typeface="Titillium Web"/>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Then create some JSON within the program:</a:t>
            </a:r>
            <a:endParaRPr sz="1400">
              <a:solidFill>
                <a:schemeClr val="dk1"/>
              </a:solidFill>
              <a:latin typeface="Titillium Web"/>
              <a:ea typeface="Titillium Web"/>
              <a:cs typeface="Titillium Web"/>
              <a:sym typeface="Titillium Web"/>
            </a:endParaRPr>
          </a:p>
          <a:p>
            <a:pPr indent="0" lvl="0" marL="0" rtl="0" algn="l">
              <a:lnSpc>
                <a:spcPct val="115000"/>
              </a:lnSpc>
              <a:spcBef>
                <a:spcPts val="300"/>
              </a:spcBef>
              <a:spcAft>
                <a:spcPts val="0"/>
              </a:spcAft>
              <a:buNone/>
            </a:pPr>
            <a:r>
              <a:t/>
            </a:r>
            <a:endParaRPr sz="1400">
              <a:solidFill>
                <a:schemeClr val="dk1"/>
              </a:solidFill>
              <a:latin typeface="Titillium Web"/>
              <a:ea typeface="Titillium Web"/>
              <a:cs typeface="Titillium Web"/>
              <a:sym typeface="Titillium Web"/>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favorite_band_and_song = {</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"Name": "Rush", </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"Song": "Tom Sawyer",</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"Singer": "Geddy Lee",</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"Bass Player": "Geddy Lee",</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"Guitarist": "Alex Lifeson",</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"Percussion": "Neil Peart",</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"Lyricist": "Neil Peart",</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"Albums": [</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"Album": "Rush",</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"Song": "Working Man"</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"Album": "2112",</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"Song": "Discovery"</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"Album": "Moving Pictures",</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"Song": "Limelight"</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"Album": "Clockwork Angels",</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"Song": "Caravan"</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t/>
            </a:r>
            <a:endParaRPr sz="1400">
              <a:solidFill>
                <a:schemeClr val="dk1"/>
              </a:solidFill>
              <a:latin typeface="Titillium Web"/>
              <a:ea typeface="Titillium Web"/>
              <a:cs typeface="Titillium Web"/>
              <a:sym typeface="Titillium Web"/>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Then use the following code to create a JSON file:</a:t>
            </a:r>
            <a:endParaRPr sz="1400">
              <a:solidFill>
                <a:schemeClr val="dk1"/>
              </a:solidFill>
              <a:latin typeface="Titillium Web"/>
              <a:ea typeface="Titillium Web"/>
              <a:cs typeface="Titillium Web"/>
              <a:sym typeface="Titillium Web"/>
            </a:endParaRPr>
          </a:p>
          <a:p>
            <a:pPr indent="0" lvl="0" marL="0" rtl="0" algn="l">
              <a:lnSpc>
                <a:spcPct val="115000"/>
              </a:lnSpc>
              <a:spcBef>
                <a:spcPts val="300"/>
              </a:spcBef>
              <a:spcAft>
                <a:spcPts val="0"/>
              </a:spcAft>
              <a:buNone/>
            </a:pPr>
            <a:r>
              <a:t/>
            </a:r>
            <a:endParaRPr sz="1400">
              <a:solidFill>
                <a:schemeClr val="dk1"/>
              </a:solidFill>
              <a:latin typeface="Titillium Web"/>
              <a:ea typeface="Titillium Web"/>
              <a:cs typeface="Titillium Web"/>
              <a:sym typeface="Titillium Web"/>
            </a:endParaRPr>
          </a:p>
          <a:p>
            <a:pPr indent="0" lvl="0" marL="457200" rtl="0" algn="l">
              <a:lnSpc>
                <a:spcPct val="115000"/>
              </a:lnSpc>
              <a:spcBef>
                <a:spcPts val="300"/>
              </a:spcBef>
              <a:spcAft>
                <a:spcPts val="0"/>
              </a:spcAft>
              <a:buNone/>
            </a:pPr>
            <a:r>
              <a:rPr b="1" lang="en" sz="1400">
                <a:solidFill>
                  <a:srgbClr val="EA5B25"/>
                </a:solidFill>
                <a:latin typeface="Consolas"/>
                <a:ea typeface="Consolas"/>
                <a:cs typeface="Consolas"/>
                <a:sym typeface="Consolas"/>
              </a:rPr>
              <a:t>try:</a:t>
            </a:r>
            <a:endParaRPr b="1" sz="1400">
              <a:solidFill>
                <a:srgbClr val="EA5B25"/>
              </a:solidFill>
              <a:latin typeface="Consolas"/>
              <a:ea typeface="Consolas"/>
              <a:cs typeface="Consolas"/>
              <a:sym typeface="Consolas"/>
            </a:endParaRPr>
          </a:p>
          <a:p>
            <a:pPr indent="0" lvl="0" marL="45720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path = Path.cwd() / "RushAlbumsAndSongs.json"</a:t>
            </a:r>
            <a:endParaRPr b="1" sz="1400">
              <a:solidFill>
                <a:srgbClr val="EA5B25"/>
              </a:solidFill>
              <a:latin typeface="Consolas"/>
              <a:ea typeface="Consolas"/>
              <a:cs typeface="Consolas"/>
              <a:sym typeface="Consolas"/>
            </a:endParaRPr>
          </a:p>
          <a:p>
            <a:pPr indent="0" lvl="0" marL="45720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with path.open(mode="w", encoding="utf-8") as file:</a:t>
            </a:r>
            <a:endParaRPr b="1" sz="1400">
              <a:solidFill>
                <a:srgbClr val="EA5B25"/>
              </a:solidFill>
              <a:latin typeface="Consolas"/>
              <a:ea typeface="Consolas"/>
              <a:cs typeface="Consolas"/>
              <a:sym typeface="Consolas"/>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999999"/>
                </a:solidFill>
                <a:latin typeface="Consolas"/>
                <a:ea typeface="Consolas"/>
                <a:cs typeface="Consolas"/>
                <a:sym typeface="Consolas"/>
              </a:rPr>
              <a:t>        # We use the json library to work with JSON data. As </a:t>
            </a:r>
            <a:endParaRPr b="1" sz="1400">
              <a:solidFill>
                <a:srgbClr val="999999"/>
              </a:solidFill>
              <a:latin typeface="Consolas"/>
              <a:ea typeface="Consolas"/>
              <a:cs typeface="Consolas"/>
              <a:sym typeface="Consolas"/>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999999"/>
                </a:solidFill>
                <a:latin typeface="Consolas"/>
                <a:ea typeface="Consolas"/>
                <a:cs typeface="Consolas"/>
                <a:sym typeface="Consolas"/>
              </a:rPr>
              <a:t>        # long as the data is stored correctly, writing it out </a:t>
            </a:r>
            <a:endParaRPr b="1" sz="1400">
              <a:solidFill>
                <a:srgbClr val="999999"/>
              </a:solidFill>
              <a:latin typeface="Consolas"/>
              <a:ea typeface="Consolas"/>
              <a:cs typeface="Consolas"/>
              <a:sym typeface="Consolas"/>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999999"/>
                </a:solidFill>
                <a:latin typeface="Consolas"/>
                <a:ea typeface="Consolas"/>
                <a:cs typeface="Consolas"/>
                <a:sym typeface="Consolas"/>
              </a:rPr>
              <a:t>        # is a single line of code. We include the indent </a:t>
            </a:r>
            <a:endParaRPr b="1" sz="1400">
              <a:solidFill>
                <a:srgbClr val="999999"/>
              </a:solidFill>
              <a:latin typeface="Consolas"/>
              <a:ea typeface="Consolas"/>
              <a:cs typeface="Consolas"/>
              <a:sym typeface="Consolas"/>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999999"/>
                </a:solidFill>
                <a:latin typeface="Consolas"/>
                <a:ea typeface="Consolas"/>
                <a:cs typeface="Consolas"/>
                <a:sym typeface="Consolas"/>
              </a:rPr>
              <a:t>        # argument with a value of 4 to ensure that when the </a:t>
            </a:r>
            <a:endParaRPr b="1" sz="1400">
              <a:solidFill>
                <a:srgbClr val="999999"/>
              </a:solidFill>
              <a:latin typeface="Consolas"/>
              <a:ea typeface="Consolas"/>
              <a:cs typeface="Consolas"/>
              <a:sym typeface="Consolas"/>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999999"/>
                </a:solidFill>
                <a:latin typeface="Consolas"/>
                <a:ea typeface="Consolas"/>
                <a:cs typeface="Consolas"/>
                <a:sym typeface="Consolas"/>
              </a:rPr>
              <a:t>        # data is written to the file, the proper white space </a:t>
            </a:r>
            <a:endParaRPr b="1" sz="1400">
              <a:solidFill>
                <a:srgbClr val="999999"/>
              </a:solidFill>
              <a:latin typeface="Consolas"/>
              <a:ea typeface="Consolas"/>
              <a:cs typeface="Consolas"/>
              <a:sym typeface="Consolas"/>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999999"/>
                </a:solidFill>
                <a:latin typeface="Consolas"/>
                <a:ea typeface="Consolas"/>
                <a:cs typeface="Consolas"/>
                <a:sym typeface="Consolas"/>
              </a:rPr>
              <a:t>        # and indenting is included.</a:t>
            </a:r>
            <a:endParaRPr b="1" sz="1400">
              <a:solidFill>
                <a:srgbClr val="999999"/>
              </a:solidFill>
              <a:latin typeface="Consolas"/>
              <a:ea typeface="Consolas"/>
              <a:cs typeface="Consolas"/>
              <a:sym typeface="Consolas"/>
            </a:endParaRPr>
          </a:p>
          <a:p>
            <a:pPr indent="0" lvl="0" marL="45720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a:t>
            </a:r>
            <a:r>
              <a:rPr b="1" lang="en" sz="1400">
                <a:solidFill>
                  <a:srgbClr val="EA5B25"/>
                </a:solidFill>
                <a:highlight>
                  <a:srgbClr val="FFFF00"/>
                </a:highlight>
                <a:latin typeface="Consolas"/>
                <a:ea typeface="Consolas"/>
                <a:cs typeface="Consolas"/>
                <a:sym typeface="Consolas"/>
              </a:rPr>
              <a:t>json.dump(favorite_band_and_song, file, indent=4)</a:t>
            </a:r>
            <a:endParaRPr b="1" sz="1400">
              <a:solidFill>
                <a:srgbClr val="EA5B25"/>
              </a:solidFill>
              <a:highlight>
                <a:srgbClr val="FFFF00"/>
              </a:highlight>
              <a:latin typeface="Consolas"/>
              <a:ea typeface="Consolas"/>
              <a:cs typeface="Consolas"/>
              <a:sym typeface="Consolas"/>
            </a:endParaRPr>
          </a:p>
          <a:p>
            <a:pPr indent="0" lvl="0" marL="457200" rtl="0" algn="l">
              <a:lnSpc>
                <a:spcPct val="115000"/>
              </a:lnSpc>
              <a:spcBef>
                <a:spcPts val="300"/>
              </a:spcBef>
              <a:spcAft>
                <a:spcPts val="0"/>
              </a:spcAft>
              <a:buNone/>
            </a:pPr>
            <a:r>
              <a:rPr b="1" lang="en" sz="1400">
                <a:solidFill>
                  <a:srgbClr val="EA5B25"/>
                </a:solidFill>
                <a:latin typeface="Consolas"/>
                <a:ea typeface="Consolas"/>
                <a:cs typeface="Consolas"/>
                <a:sym typeface="Consolas"/>
              </a:rPr>
              <a:t>except FileNotFoundError:</a:t>
            </a:r>
            <a:endParaRPr b="1" sz="1400">
              <a:solidFill>
                <a:srgbClr val="EA5B25"/>
              </a:solidFill>
              <a:latin typeface="Consolas"/>
              <a:ea typeface="Consolas"/>
              <a:cs typeface="Consolas"/>
              <a:sym typeface="Consolas"/>
            </a:endParaRPr>
          </a:p>
          <a:p>
            <a:pPr indent="0" lvl="0" marL="45720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print(f"</a:t>
            </a:r>
            <a:r>
              <a:rPr b="1" lang="en" sz="1400">
                <a:solidFill>
                  <a:srgbClr val="EA5B25"/>
                </a:solidFill>
                <a:latin typeface="Consolas"/>
                <a:ea typeface="Consolas"/>
                <a:cs typeface="Consolas"/>
                <a:sym typeface="Consolas"/>
              </a:rPr>
              <a:t>'</a:t>
            </a:r>
            <a:r>
              <a:rPr b="1" lang="en" sz="1400">
                <a:solidFill>
                  <a:srgbClr val="2C768B"/>
                </a:solidFill>
                <a:latin typeface="Consolas"/>
                <a:ea typeface="Consolas"/>
                <a:cs typeface="Consolas"/>
                <a:sym typeface="Consolas"/>
              </a:rPr>
              <a:t>{path}</a:t>
            </a:r>
            <a:r>
              <a:rPr b="1" lang="en" sz="1400">
                <a:solidFill>
                  <a:srgbClr val="EA5B25"/>
                </a:solidFill>
                <a:latin typeface="Consolas"/>
                <a:ea typeface="Consolas"/>
                <a:cs typeface="Consolas"/>
                <a:sym typeface="Consolas"/>
              </a:rPr>
              <a:t>'</a:t>
            </a:r>
            <a:r>
              <a:rPr b="1" lang="en" sz="1400">
                <a:solidFill>
                  <a:srgbClr val="EA5B25"/>
                </a:solidFill>
                <a:latin typeface="Consolas"/>
                <a:ea typeface="Consolas"/>
                <a:cs typeface="Consolas"/>
                <a:sym typeface="Consolas"/>
              </a:rPr>
              <a:t> does not exist.")</a:t>
            </a:r>
            <a:endParaRPr b="1" sz="1400">
              <a:solidFill>
                <a:srgbClr val="EA5B25"/>
              </a:solidFill>
              <a:latin typeface="Consolas"/>
              <a:ea typeface="Consolas"/>
              <a:cs typeface="Consolas"/>
              <a:sym typeface="Consolas"/>
            </a:endParaRPr>
          </a:p>
          <a:p>
            <a:pPr indent="0" lvl="0" marL="457200" rtl="0" algn="l">
              <a:lnSpc>
                <a:spcPct val="115000"/>
              </a:lnSpc>
              <a:spcBef>
                <a:spcPts val="300"/>
              </a:spcBef>
              <a:spcAft>
                <a:spcPts val="0"/>
              </a:spcAft>
              <a:buNone/>
            </a:pPr>
            <a:r>
              <a:rPr b="1" lang="en" sz="1400">
                <a:solidFill>
                  <a:srgbClr val="EA5B25"/>
                </a:solidFill>
                <a:latin typeface="Consolas"/>
                <a:ea typeface="Consolas"/>
                <a:cs typeface="Consolas"/>
                <a:sym typeface="Consolas"/>
              </a:rPr>
              <a:t>except Exception as e:</a:t>
            </a:r>
            <a:endParaRPr b="1" sz="1400">
              <a:solidFill>
                <a:srgbClr val="EA5B25"/>
              </a:solidFill>
              <a:latin typeface="Consolas"/>
              <a:ea typeface="Consolas"/>
              <a:cs typeface="Consolas"/>
              <a:sym typeface="Consolas"/>
            </a:endParaRPr>
          </a:p>
          <a:p>
            <a:pPr indent="0" lvl="0" marL="45720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print(f"Unexpected error: </a:t>
            </a:r>
            <a:r>
              <a:rPr b="1" lang="en" sz="1400">
                <a:solidFill>
                  <a:srgbClr val="EA5B25"/>
                </a:solidFill>
                <a:latin typeface="Consolas"/>
                <a:ea typeface="Consolas"/>
                <a:cs typeface="Consolas"/>
                <a:sym typeface="Consolas"/>
              </a:rPr>
              <a:t>'</a:t>
            </a:r>
            <a:r>
              <a:rPr b="1" lang="en" sz="1400">
                <a:solidFill>
                  <a:srgbClr val="2C768B"/>
                </a:solidFill>
                <a:latin typeface="Consolas"/>
                <a:ea typeface="Consolas"/>
                <a:cs typeface="Consolas"/>
                <a:sym typeface="Consolas"/>
              </a:rPr>
              <a:t>{e}</a:t>
            </a:r>
            <a:r>
              <a:rPr b="1" lang="en" sz="1400">
                <a:solidFill>
                  <a:srgbClr val="EA5B25"/>
                </a:solidFill>
                <a:latin typeface="Consolas"/>
                <a:ea typeface="Consolas"/>
                <a:cs typeface="Consolas"/>
                <a:sym typeface="Consolas"/>
              </a:rPr>
              <a:t>'</a:t>
            </a:r>
            <a:r>
              <a:rPr b="1" lang="en" sz="1400">
                <a:solidFill>
                  <a:srgbClr val="EA5B25"/>
                </a:solidFill>
                <a:latin typeface="Consolas"/>
                <a:ea typeface="Consolas"/>
                <a:cs typeface="Consolas"/>
                <a:sym typeface="Consolas"/>
              </a:rPr>
              <a:t>")</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SzPts val="1100"/>
              <a:buNone/>
            </a:pPr>
            <a:r>
              <a:t/>
            </a:r>
            <a:endParaRPr sz="1400"/>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Note that if you’re using PyCharm, they have a bug and a yellow squiggly line will appear under </a:t>
            </a:r>
            <a:r>
              <a:rPr b="1" lang="en" sz="1400">
                <a:solidFill>
                  <a:srgbClr val="EA5B25"/>
                </a:solidFill>
                <a:latin typeface="Consolas"/>
                <a:ea typeface="Consolas"/>
                <a:cs typeface="Consolas"/>
                <a:sym typeface="Consolas"/>
              </a:rPr>
              <a:t>file</a:t>
            </a:r>
            <a:r>
              <a:rPr lang="en" sz="1400">
                <a:solidFill>
                  <a:schemeClr val="dk1"/>
                </a:solidFill>
                <a:latin typeface="Titillium Web"/>
                <a:ea typeface="Titillium Web"/>
                <a:cs typeface="Titillium Web"/>
                <a:sym typeface="Titillium Web"/>
              </a:rPr>
              <a:t>. This is </a:t>
            </a:r>
            <a:r>
              <a:rPr lang="en" sz="1400">
                <a:solidFill>
                  <a:schemeClr val="dk1"/>
                </a:solidFill>
                <a:latin typeface="Titillium Web"/>
                <a:ea typeface="Titillium Web"/>
                <a:cs typeface="Titillium Web"/>
                <a:sym typeface="Titillium Web"/>
              </a:rPr>
              <a:t>currently</a:t>
            </a:r>
            <a:r>
              <a:rPr lang="en" sz="1400">
                <a:solidFill>
                  <a:schemeClr val="dk1"/>
                </a:solidFill>
                <a:latin typeface="Titillium Web"/>
                <a:ea typeface="Titillium Web"/>
                <a:cs typeface="Titillium Web"/>
                <a:sym typeface="Titillium Web"/>
              </a:rPr>
              <a:t> being tested and will be fixed soon.</a:t>
            </a:r>
            <a:endParaRPr sz="1400">
              <a:solidFill>
                <a:schemeClr val="dk1"/>
              </a:solidFill>
              <a:latin typeface="Titillium Web"/>
              <a:ea typeface="Titillium Web"/>
              <a:cs typeface="Titillium Web"/>
              <a:sym typeface="Titillium Web"/>
            </a:endParaRPr>
          </a:p>
          <a:p>
            <a:pPr indent="0" lvl="0" marL="0" rtl="0" algn="l">
              <a:lnSpc>
                <a:spcPct val="115000"/>
              </a:lnSpc>
              <a:spcBef>
                <a:spcPts val="300"/>
              </a:spcBef>
              <a:spcAft>
                <a:spcPts val="300"/>
              </a:spcAft>
              <a:buSzPts val="1100"/>
              <a:buNone/>
            </a:pPr>
            <a:r>
              <a:t/>
            </a:r>
            <a:endParaRPr sz="1400"/>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33c4bc9ca6c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6" name="Google Shape;376;g33c4bc9ca6c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First import </a:t>
            </a:r>
            <a:r>
              <a:rPr b="1" lang="en" sz="1400">
                <a:solidFill>
                  <a:srgbClr val="EA5B25"/>
                </a:solidFill>
                <a:latin typeface="Consolas"/>
                <a:ea typeface="Consolas"/>
                <a:cs typeface="Consolas"/>
                <a:sym typeface="Consolas"/>
              </a:rPr>
              <a:t>json</a:t>
            </a:r>
            <a:r>
              <a:rPr lang="en" sz="1400">
                <a:solidFill>
                  <a:schemeClr val="dk1"/>
                </a:solidFill>
                <a:latin typeface="Titillium Web"/>
                <a:ea typeface="Titillium Web"/>
                <a:cs typeface="Titillium Web"/>
                <a:sym typeface="Titillium Web"/>
              </a:rPr>
              <a:t> library.</a:t>
            </a:r>
            <a:endParaRPr sz="1400">
              <a:solidFill>
                <a:schemeClr val="dk1"/>
              </a:solidFill>
              <a:latin typeface="Titillium Web"/>
              <a:ea typeface="Titillium Web"/>
              <a:cs typeface="Titillium Web"/>
              <a:sym typeface="Titillium Web"/>
            </a:endParaRPr>
          </a:p>
          <a:p>
            <a:pPr indent="0" lvl="0" marL="0" rtl="0" algn="l">
              <a:lnSpc>
                <a:spcPct val="115000"/>
              </a:lnSpc>
              <a:spcBef>
                <a:spcPts val="300"/>
              </a:spcBef>
              <a:spcAft>
                <a:spcPts val="0"/>
              </a:spcAft>
              <a:buNone/>
            </a:pPr>
            <a:r>
              <a:t/>
            </a:r>
            <a:endParaRPr sz="1400">
              <a:solidFill>
                <a:schemeClr val="dk1"/>
              </a:solidFill>
              <a:latin typeface="Titillium Web"/>
              <a:ea typeface="Titillium Web"/>
              <a:cs typeface="Titillium Web"/>
              <a:sym typeface="Titillium Web"/>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import json</a:t>
            </a:r>
            <a:endParaRPr sz="1400">
              <a:solidFill>
                <a:schemeClr val="dk1"/>
              </a:solidFill>
              <a:latin typeface="Titillium Web"/>
              <a:ea typeface="Titillium Web"/>
              <a:cs typeface="Titillium Web"/>
              <a:sym typeface="Titillium Web"/>
            </a:endParaRPr>
          </a:p>
          <a:p>
            <a:pPr indent="0" lvl="0" marL="0" rtl="0" algn="l">
              <a:lnSpc>
                <a:spcPct val="115000"/>
              </a:lnSpc>
              <a:spcBef>
                <a:spcPts val="300"/>
              </a:spcBef>
              <a:spcAft>
                <a:spcPts val="0"/>
              </a:spcAft>
              <a:buNone/>
            </a:pPr>
            <a:r>
              <a:t/>
            </a:r>
            <a:endParaRPr sz="1400">
              <a:solidFill>
                <a:schemeClr val="dk1"/>
              </a:solidFill>
              <a:latin typeface="Titillium Web"/>
              <a:ea typeface="Titillium Web"/>
              <a:cs typeface="Titillium Web"/>
              <a:sym typeface="Titillium Web"/>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Then use the following code to read a JSON file:</a:t>
            </a:r>
            <a:endParaRPr sz="1400">
              <a:solidFill>
                <a:schemeClr val="dk1"/>
              </a:solidFill>
              <a:latin typeface="Titillium Web"/>
              <a:ea typeface="Titillium Web"/>
              <a:cs typeface="Titillium Web"/>
              <a:sym typeface="Titillium Web"/>
            </a:endParaRPr>
          </a:p>
          <a:p>
            <a:pPr indent="0" lvl="0" marL="0" rtl="0" algn="l">
              <a:lnSpc>
                <a:spcPct val="115000"/>
              </a:lnSpc>
              <a:spcBef>
                <a:spcPts val="300"/>
              </a:spcBef>
              <a:spcAft>
                <a:spcPts val="0"/>
              </a:spcAft>
              <a:buNone/>
            </a:pPr>
            <a:r>
              <a:t/>
            </a:r>
            <a:endParaRPr sz="1400">
              <a:solidFill>
                <a:schemeClr val="dk1"/>
              </a:solidFill>
              <a:latin typeface="Titillium Web"/>
              <a:ea typeface="Titillium Web"/>
              <a:cs typeface="Titillium Web"/>
              <a:sym typeface="Titillium Web"/>
            </a:endParaRPr>
          </a:p>
          <a:p>
            <a:pPr indent="0" lvl="0" marL="457200" rtl="0" algn="l">
              <a:lnSpc>
                <a:spcPct val="115000"/>
              </a:lnSpc>
              <a:spcBef>
                <a:spcPts val="300"/>
              </a:spcBef>
              <a:spcAft>
                <a:spcPts val="0"/>
              </a:spcAft>
              <a:buNone/>
            </a:pPr>
            <a:r>
              <a:rPr b="1" lang="en" sz="1400">
                <a:solidFill>
                  <a:srgbClr val="EA5B25"/>
                </a:solidFill>
                <a:latin typeface="Consolas"/>
                <a:ea typeface="Consolas"/>
                <a:cs typeface="Consolas"/>
                <a:sym typeface="Consolas"/>
              </a:rPr>
              <a:t>try:</a:t>
            </a:r>
            <a:endParaRPr b="1" sz="1400">
              <a:solidFill>
                <a:srgbClr val="EA5B25"/>
              </a:solidFill>
              <a:latin typeface="Consolas"/>
              <a:ea typeface="Consolas"/>
              <a:cs typeface="Consolas"/>
              <a:sym typeface="Consolas"/>
            </a:endParaRPr>
          </a:p>
          <a:p>
            <a:pPr indent="0" lvl="0" marL="45720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path = Path.cwd() / "RushAlbumsAndSongs.json"</a:t>
            </a:r>
            <a:endParaRPr b="1" sz="1400">
              <a:solidFill>
                <a:srgbClr val="EA5B25"/>
              </a:solidFill>
              <a:latin typeface="Consolas"/>
              <a:ea typeface="Consolas"/>
              <a:cs typeface="Consolas"/>
              <a:sym typeface="Consolas"/>
            </a:endParaRPr>
          </a:p>
          <a:p>
            <a:pPr indent="0" lvl="0" marL="45720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with path.open(mode=</a:t>
            </a:r>
            <a:r>
              <a:rPr b="1" lang="en" sz="1400">
                <a:solidFill>
                  <a:srgbClr val="EA5B25"/>
                </a:solidFill>
                <a:highlight>
                  <a:srgbClr val="FFFF00"/>
                </a:highlight>
                <a:latin typeface="Consolas"/>
                <a:ea typeface="Consolas"/>
                <a:cs typeface="Consolas"/>
                <a:sym typeface="Consolas"/>
              </a:rPr>
              <a:t>"r"</a:t>
            </a:r>
            <a:r>
              <a:rPr b="1" lang="en" sz="1400">
                <a:solidFill>
                  <a:srgbClr val="EA5B25"/>
                </a:solidFill>
                <a:latin typeface="Consolas"/>
                <a:ea typeface="Consolas"/>
                <a:cs typeface="Consolas"/>
                <a:sym typeface="Consolas"/>
              </a:rPr>
              <a:t>, encoding="utf-8") as file:</a:t>
            </a:r>
            <a:endParaRPr b="1" sz="1400">
              <a:solidFill>
                <a:srgbClr val="EA5B25"/>
              </a:solidFill>
              <a:latin typeface="Consolas"/>
              <a:ea typeface="Consolas"/>
              <a:cs typeface="Consolas"/>
              <a:sym typeface="Consolas"/>
            </a:endParaRPr>
          </a:p>
          <a:p>
            <a:pPr indent="0" lvl="0" marL="45720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a:t>
            </a:r>
            <a:r>
              <a:rPr b="1" lang="en" sz="1400">
                <a:solidFill>
                  <a:srgbClr val="999999"/>
                </a:solidFill>
                <a:latin typeface="Consolas"/>
                <a:ea typeface="Consolas"/>
                <a:cs typeface="Consolas"/>
                <a:sym typeface="Consolas"/>
              </a:rPr>
              <a:t># Very easy to read the data in.</a:t>
            </a:r>
            <a:endParaRPr b="1" sz="1400">
              <a:solidFill>
                <a:srgbClr val="999999"/>
              </a:solidFill>
              <a:latin typeface="Consolas"/>
              <a:ea typeface="Consolas"/>
              <a:cs typeface="Consolas"/>
              <a:sym typeface="Consolas"/>
            </a:endParaRPr>
          </a:p>
          <a:p>
            <a:pPr indent="0" lvl="0" marL="45720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a:t>
            </a:r>
            <a:r>
              <a:rPr b="1" lang="en" sz="1400">
                <a:solidFill>
                  <a:srgbClr val="EA5B25"/>
                </a:solidFill>
                <a:highlight>
                  <a:srgbClr val="FFFF00"/>
                </a:highlight>
                <a:latin typeface="Consolas"/>
                <a:ea typeface="Consolas"/>
                <a:cs typeface="Consolas"/>
                <a:sym typeface="Consolas"/>
              </a:rPr>
              <a:t>data = json.load(file)</a:t>
            </a:r>
            <a:endParaRPr b="1" sz="1400">
              <a:solidFill>
                <a:srgbClr val="EA5B25"/>
              </a:solidFill>
              <a:highlight>
                <a:srgbClr val="FFFF00"/>
              </a:highlight>
              <a:latin typeface="Consolas"/>
              <a:ea typeface="Consolas"/>
              <a:cs typeface="Consolas"/>
              <a:sym typeface="Consolas"/>
            </a:endParaRPr>
          </a:p>
          <a:p>
            <a:pPr indent="0" lvl="0" marL="45720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print(data)</a:t>
            </a:r>
            <a:endParaRPr b="1" sz="1400">
              <a:solidFill>
                <a:srgbClr val="EA5B25"/>
              </a:solidFill>
              <a:latin typeface="Consolas"/>
              <a:ea typeface="Consolas"/>
              <a:cs typeface="Consolas"/>
              <a:sym typeface="Consolas"/>
            </a:endParaRPr>
          </a:p>
          <a:p>
            <a:pPr indent="0" lvl="0" marL="457200" rtl="0" algn="l">
              <a:lnSpc>
                <a:spcPct val="115000"/>
              </a:lnSpc>
              <a:spcBef>
                <a:spcPts val="300"/>
              </a:spcBef>
              <a:spcAft>
                <a:spcPts val="0"/>
              </a:spcAft>
              <a:buNone/>
            </a:pPr>
            <a:r>
              <a:t/>
            </a:r>
            <a:endParaRPr b="1" sz="1400">
              <a:solidFill>
                <a:srgbClr val="EA5B25"/>
              </a:solidFill>
              <a:latin typeface="Consolas"/>
              <a:ea typeface="Consolas"/>
              <a:cs typeface="Consolas"/>
              <a:sym typeface="Consolas"/>
            </a:endParaRPr>
          </a:p>
          <a:p>
            <a:pPr indent="0" lvl="0" marL="45720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a:t>
            </a:r>
            <a:r>
              <a:rPr b="1" lang="en" sz="1400">
                <a:solidFill>
                  <a:srgbClr val="999999"/>
                </a:solidFill>
                <a:latin typeface="Consolas"/>
                <a:ea typeface="Consolas"/>
                <a:cs typeface="Consolas"/>
                <a:sym typeface="Consolas"/>
              </a:rPr>
              <a:t># The data should be in a dictionary data structure.</a:t>
            </a:r>
            <a:endParaRPr b="1" sz="1400">
              <a:solidFill>
                <a:srgbClr val="999999"/>
              </a:solidFill>
              <a:latin typeface="Consolas"/>
              <a:ea typeface="Consolas"/>
              <a:cs typeface="Consolas"/>
              <a:sym typeface="Consolas"/>
            </a:endParaRPr>
          </a:p>
          <a:p>
            <a:pPr indent="0" lvl="0" marL="45720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print(type(data))</a:t>
            </a:r>
            <a:endParaRPr b="1" sz="1400">
              <a:solidFill>
                <a:srgbClr val="EA5B25"/>
              </a:solidFill>
              <a:latin typeface="Consolas"/>
              <a:ea typeface="Consolas"/>
              <a:cs typeface="Consolas"/>
              <a:sym typeface="Consolas"/>
            </a:endParaRPr>
          </a:p>
          <a:p>
            <a:pPr indent="0" lvl="0" marL="457200" rtl="0" algn="l">
              <a:lnSpc>
                <a:spcPct val="115000"/>
              </a:lnSpc>
              <a:spcBef>
                <a:spcPts val="300"/>
              </a:spcBef>
              <a:spcAft>
                <a:spcPts val="0"/>
              </a:spcAft>
              <a:buNone/>
            </a:pPr>
            <a:r>
              <a:rPr b="1" lang="en" sz="1400">
                <a:solidFill>
                  <a:srgbClr val="EA5B25"/>
                </a:solidFill>
                <a:latin typeface="Consolas"/>
                <a:ea typeface="Consolas"/>
                <a:cs typeface="Consolas"/>
                <a:sym typeface="Consolas"/>
              </a:rPr>
              <a:t>except FileNotFoundError:</a:t>
            </a:r>
            <a:endParaRPr b="1" sz="1400">
              <a:solidFill>
                <a:srgbClr val="EA5B25"/>
              </a:solidFill>
              <a:latin typeface="Consolas"/>
              <a:ea typeface="Consolas"/>
              <a:cs typeface="Consolas"/>
              <a:sym typeface="Consolas"/>
            </a:endParaRPr>
          </a:p>
          <a:p>
            <a:pPr indent="0" lvl="0" marL="45720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print(f"'</a:t>
            </a:r>
            <a:r>
              <a:rPr b="1" lang="en" sz="1400">
                <a:solidFill>
                  <a:srgbClr val="2C768B"/>
                </a:solidFill>
                <a:latin typeface="Consolas"/>
                <a:ea typeface="Consolas"/>
                <a:cs typeface="Consolas"/>
                <a:sym typeface="Consolas"/>
              </a:rPr>
              <a:t>{path}</a:t>
            </a:r>
            <a:r>
              <a:rPr b="1" lang="en" sz="1400">
                <a:solidFill>
                  <a:srgbClr val="EA5B25"/>
                </a:solidFill>
                <a:latin typeface="Consolas"/>
                <a:ea typeface="Consolas"/>
                <a:cs typeface="Consolas"/>
                <a:sym typeface="Consolas"/>
              </a:rPr>
              <a:t>' does not exist.")</a:t>
            </a:r>
            <a:endParaRPr b="1" sz="1400">
              <a:solidFill>
                <a:srgbClr val="EA5B25"/>
              </a:solidFill>
              <a:latin typeface="Consolas"/>
              <a:ea typeface="Consolas"/>
              <a:cs typeface="Consolas"/>
              <a:sym typeface="Consolas"/>
            </a:endParaRPr>
          </a:p>
          <a:p>
            <a:pPr indent="0" lvl="0" marL="457200" rtl="0" algn="l">
              <a:lnSpc>
                <a:spcPct val="115000"/>
              </a:lnSpc>
              <a:spcBef>
                <a:spcPts val="300"/>
              </a:spcBef>
              <a:spcAft>
                <a:spcPts val="0"/>
              </a:spcAft>
              <a:buNone/>
            </a:pPr>
            <a:r>
              <a:rPr b="1" lang="en" sz="1400">
                <a:solidFill>
                  <a:srgbClr val="EA5B25"/>
                </a:solidFill>
                <a:latin typeface="Consolas"/>
                <a:ea typeface="Consolas"/>
                <a:cs typeface="Consolas"/>
                <a:sym typeface="Consolas"/>
              </a:rPr>
              <a:t>except Exception as e:</a:t>
            </a:r>
            <a:endParaRPr b="1" sz="1400">
              <a:solidFill>
                <a:srgbClr val="EA5B25"/>
              </a:solidFill>
              <a:latin typeface="Consolas"/>
              <a:ea typeface="Consolas"/>
              <a:cs typeface="Consolas"/>
              <a:sym typeface="Consolas"/>
            </a:endParaRPr>
          </a:p>
          <a:p>
            <a:pPr indent="0" lvl="0" marL="45720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print(f"Unexpected error: '</a:t>
            </a:r>
            <a:r>
              <a:rPr b="1" lang="en" sz="1400">
                <a:solidFill>
                  <a:srgbClr val="2C768B"/>
                </a:solidFill>
                <a:latin typeface="Consolas"/>
                <a:ea typeface="Consolas"/>
                <a:cs typeface="Consolas"/>
                <a:sym typeface="Consolas"/>
              </a:rPr>
              <a:t>{e}</a:t>
            </a:r>
            <a:r>
              <a:rPr b="1" lang="en" sz="1400">
                <a:solidFill>
                  <a:srgbClr val="EA5B25"/>
                </a:solidFill>
                <a:latin typeface="Consolas"/>
                <a:ea typeface="Consolas"/>
                <a:cs typeface="Consolas"/>
                <a:sym typeface="Consolas"/>
              </a:rPr>
              <a:t>'")</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SzPts val="1100"/>
              <a:buNone/>
            </a:pPr>
            <a:r>
              <a:t/>
            </a:r>
            <a:endParaRPr sz="1400">
              <a:latin typeface="Titillium Web"/>
              <a:ea typeface="Titillium Web"/>
              <a:cs typeface="Titillium Web"/>
              <a:sym typeface="Titillium Web"/>
            </a:endParaRPr>
          </a:p>
          <a:p>
            <a:pPr indent="-317500" lvl="0" marL="457200" rtl="0" algn="l">
              <a:lnSpc>
                <a:spcPct val="115000"/>
              </a:lnSpc>
              <a:spcBef>
                <a:spcPts val="300"/>
              </a:spcBef>
              <a:spcAft>
                <a:spcPts val="0"/>
              </a:spcAft>
              <a:buSzPts val="1400"/>
              <a:buFont typeface="Titillium Web"/>
              <a:buChar char="●"/>
            </a:pPr>
            <a:r>
              <a:rPr lang="en" sz="1400">
                <a:latin typeface="Titillium Web"/>
                <a:ea typeface="Titillium Web"/>
                <a:cs typeface="Titillium Web"/>
                <a:sym typeface="Titillium Web"/>
              </a:rPr>
              <a:t>The output would look like the following:</a:t>
            </a:r>
            <a:endParaRPr sz="1400">
              <a:latin typeface="Titillium Web"/>
              <a:ea typeface="Titillium Web"/>
              <a:cs typeface="Titillium Web"/>
              <a:sym typeface="Titillium Web"/>
            </a:endParaRPr>
          </a:p>
          <a:p>
            <a:pPr indent="0" lvl="0" marL="0" rtl="0" algn="l">
              <a:lnSpc>
                <a:spcPct val="115000"/>
              </a:lnSpc>
              <a:spcBef>
                <a:spcPts val="300"/>
              </a:spcBef>
              <a:spcAft>
                <a:spcPts val="0"/>
              </a:spcAft>
              <a:buNone/>
            </a:pPr>
            <a:r>
              <a:t/>
            </a:r>
            <a:endParaRPr sz="1400">
              <a:latin typeface="Titillium Web"/>
              <a:ea typeface="Titillium Web"/>
              <a:cs typeface="Titillium Web"/>
              <a:sym typeface="Titillium Web"/>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{'Name': 'Rush', 'Song': 'Tom Sawyer', 'Singer': 'Geddy Lee', 'Bass Player': 'Geddy Lee', 'Guitarist': 'Alex Lifeson', 'Percussion': 'Neil Peart', 'Lyricist': 'Neil Peart', 'Albums': [{'Album': 'Rush', 'Song': 'Working Man'}, {'Album': '2112', 'Song': 'Discovery'}, {'Album': 'Moving Pictures', 'Song': 'Limelight'}, {'Album': 'Clockwork Angels', 'Song': 'Caravan'}]}</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&lt;class 'dict'&gt;</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t/>
            </a:r>
            <a:endParaRPr b="1" sz="1400">
              <a:solidFill>
                <a:srgbClr val="EA5B25"/>
              </a:solidFill>
              <a:latin typeface="Consolas"/>
              <a:ea typeface="Consolas"/>
              <a:cs typeface="Consolas"/>
              <a:sym typeface="Consolas"/>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Because the JSON data is now in Python data structures, you would need to include the formatting when writing this data to the terminal.</a:t>
            </a:r>
            <a:endParaRPr sz="1400">
              <a:solidFill>
                <a:schemeClr val="dk1"/>
              </a:solidFill>
              <a:latin typeface="Titillium Web"/>
              <a:ea typeface="Titillium Web"/>
              <a:cs typeface="Titillium Web"/>
              <a:sym typeface="Titillium Web"/>
            </a:endParaRPr>
          </a:p>
          <a:p>
            <a:pPr indent="0" lvl="0" marL="0" rtl="0" algn="l">
              <a:lnSpc>
                <a:spcPct val="115000"/>
              </a:lnSpc>
              <a:spcBef>
                <a:spcPts val="300"/>
              </a:spcBef>
              <a:spcAft>
                <a:spcPts val="300"/>
              </a:spcAft>
              <a:buNone/>
            </a:pPr>
            <a:r>
              <a:t/>
            </a:r>
            <a:endParaRPr b="1" sz="1400">
              <a:solidFill>
                <a:srgbClr val="EA5B25"/>
              </a:solidFill>
              <a:latin typeface="Consolas"/>
              <a:ea typeface="Consolas"/>
              <a:cs typeface="Consolas"/>
              <a:sym typeface="Consolas"/>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333104830d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3" name="Google Shape;383;g333104830d5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b="1" lang="en" sz="1400">
                <a:solidFill>
                  <a:schemeClr val="dk1"/>
                </a:solidFill>
                <a:latin typeface="Titillium Web"/>
                <a:ea typeface="Titillium Web"/>
                <a:cs typeface="Titillium Web"/>
                <a:sym typeface="Titillium Web"/>
              </a:rPr>
              <a:t>Desserts.json</a:t>
            </a:r>
            <a:r>
              <a:rPr b="1" lang="en" sz="1400">
                <a:solidFill>
                  <a:schemeClr val="dk1"/>
                </a:solidFill>
                <a:latin typeface="Titillium Web"/>
                <a:ea typeface="Titillium Web"/>
                <a:cs typeface="Titillium Web"/>
                <a:sym typeface="Titillium Web"/>
              </a:rPr>
              <a:t> file</a:t>
            </a:r>
            <a:r>
              <a:rPr lang="en" sz="1400">
                <a:solidFill>
                  <a:schemeClr val="dk1"/>
                </a:solidFill>
                <a:latin typeface="Titillium Web"/>
                <a:ea typeface="Titillium Web"/>
                <a:cs typeface="Titillium Web"/>
                <a:sym typeface="Titillium Web"/>
              </a:rPr>
              <a:t>. Remember that </a:t>
            </a:r>
            <a:r>
              <a:rPr b="1" lang="en" sz="1400">
                <a:solidFill>
                  <a:schemeClr val="accent3"/>
                </a:solidFill>
                <a:latin typeface="Inconsolata"/>
                <a:ea typeface="Inconsolata"/>
                <a:cs typeface="Inconsolata"/>
                <a:sym typeface="Inconsolata"/>
              </a:rPr>
              <a:t>[</a:t>
            </a:r>
            <a:r>
              <a:rPr lang="en" sz="1400">
                <a:solidFill>
                  <a:schemeClr val="dk1"/>
                </a:solidFill>
                <a:latin typeface="Titillium Web"/>
                <a:ea typeface="Titillium Web"/>
                <a:cs typeface="Titillium Web"/>
                <a:sym typeface="Titillium Web"/>
              </a:rPr>
              <a:t> and </a:t>
            </a:r>
            <a:r>
              <a:rPr b="1" lang="en" sz="1400">
                <a:solidFill>
                  <a:schemeClr val="accent3"/>
                </a:solidFill>
                <a:latin typeface="Inconsolata"/>
                <a:ea typeface="Inconsolata"/>
                <a:cs typeface="Inconsolata"/>
                <a:sym typeface="Inconsolata"/>
              </a:rPr>
              <a:t>]</a:t>
            </a:r>
            <a:r>
              <a:rPr lang="en" sz="1400">
                <a:solidFill>
                  <a:schemeClr val="dk1"/>
                </a:solidFill>
                <a:latin typeface="Titillium Web"/>
                <a:ea typeface="Titillium Web"/>
                <a:cs typeface="Titillium Web"/>
                <a:sym typeface="Titillium Web"/>
              </a:rPr>
              <a:t> indicate an array (a List in Python) and </a:t>
            </a:r>
            <a:r>
              <a:rPr b="1" lang="en" sz="1400">
                <a:solidFill>
                  <a:schemeClr val="accent3"/>
                </a:solidFill>
                <a:latin typeface="Inconsolata"/>
                <a:ea typeface="Inconsolata"/>
                <a:cs typeface="Inconsolata"/>
                <a:sym typeface="Inconsolata"/>
              </a:rPr>
              <a:t>{</a:t>
            </a:r>
            <a:r>
              <a:rPr lang="en" sz="1400">
                <a:solidFill>
                  <a:schemeClr val="dk1"/>
                </a:solidFill>
                <a:latin typeface="Titillium Web"/>
                <a:ea typeface="Titillium Web"/>
                <a:cs typeface="Titillium Web"/>
                <a:sym typeface="Titillium Web"/>
              </a:rPr>
              <a:t> and </a:t>
            </a:r>
            <a:r>
              <a:rPr b="1" lang="en" sz="1400">
                <a:solidFill>
                  <a:schemeClr val="accent3"/>
                </a:solidFill>
                <a:latin typeface="Inconsolata"/>
                <a:ea typeface="Inconsolata"/>
                <a:cs typeface="Inconsolata"/>
                <a:sym typeface="Inconsolata"/>
              </a:rPr>
              <a:t>}</a:t>
            </a:r>
            <a:r>
              <a:rPr lang="en" sz="1400">
                <a:solidFill>
                  <a:schemeClr val="dk1"/>
                </a:solidFill>
                <a:latin typeface="Titillium Web"/>
                <a:ea typeface="Titillium Web"/>
                <a:cs typeface="Titillium Web"/>
                <a:sym typeface="Titillium Web"/>
              </a:rPr>
              <a:t> indicate a JSON object (a Dictionary in Python). In this file, the data starts as an array </a:t>
            </a:r>
            <a:r>
              <a:rPr lang="en" sz="1400">
                <a:solidFill>
                  <a:schemeClr val="dk1"/>
                </a:solidFill>
                <a:latin typeface="Titillium Web"/>
                <a:ea typeface="Titillium Web"/>
                <a:cs typeface="Titillium Web"/>
                <a:sym typeface="Titillium Web"/>
              </a:rPr>
              <a:t>(a Python List) </a:t>
            </a:r>
            <a:r>
              <a:rPr lang="en" sz="1400">
                <a:solidFill>
                  <a:schemeClr val="dk1"/>
                </a:solidFill>
                <a:latin typeface="Titillium Web"/>
                <a:ea typeface="Titillium Web"/>
                <a:cs typeface="Titillium Web"/>
                <a:sym typeface="Titillium Web"/>
              </a:rPr>
              <a:t>with objects (</a:t>
            </a:r>
            <a:r>
              <a:rPr lang="en" sz="1400">
                <a:solidFill>
                  <a:schemeClr val="dk1"/>
                </a:solidFill>
                <a:latin typeface="Titillium Web"/>
                <a:ea typeface="Titillium Web"/>
                <a:cs typeface="Titillium Web"/>
                <a:sym typeface="Titillium Web"/>
              </a:rPr>
              <a:t>Python Dictionaries) </a:t>
            </a:r>
            <a:r>
              <a:rPr lang="en" sz="1400">
                <a:solidFill>
                  <a:schemeClr val="dk1"/>
                </a:solidFill>
                <a:latin typeface="Titillium Web"/>
                <a:ea typeface="Titillium Web"/>
                <a:cs typeface="Titillium Web"/>
                <a:sym typeface="Titillium Web"/>
              </a:rPr>
              <a:t>inside of it:</a:t>
            </a:r>
            <a:endParaRPr sz="1400">
              <a:solidFill>
                <a:schemeClr val="dk1"/>
              </a:solidFill>
              <a:latin typeface="Titillium Web"/>
              <a:ea typeface="Titillium Web"/>
              <a:cs typeface="Titillium Web"/>
              <a:sym typeface="Titillium Web"/>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"pastry_type": "DONUTS",</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"pastries":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"id": "0001",</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"type": "Donut",</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"name": "Cake",</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"ppu": 0.55,</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"batters":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"id": "1001",</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"type": "Regular"</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"id": "1002",</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"type": "Chocolate"</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"id": "1003",</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"type": "Blueberry"</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"id": "1004",</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"type": "Devil's Food"</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"topping":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"id": "1005",</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"type": "None"</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"id": "1006",</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"type": "Glazed"</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"id": "1007",</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"type": "Sugar"</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"id": "1008",</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"type": "Powdered Sugar"</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"id": "1009",</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"type": "Chocolate with Sprinkles"</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"id": "1010",</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"type": "Chocolate"</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"id": "1011",</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"type": "Maple"</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"id": "0002",</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"type": "Donut",</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"name": "Raised",</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"ppu": 0.55,</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"batters":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"id": "2001",</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"type": "Regular"</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"topping":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"id": "2002",</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"type": "None"</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"id": "2003",</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"type": "Glazed"</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"id": "2004",</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"type": "Sugar"</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"id": "2005",</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"type": "Chocolate"</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"id": "2006",</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"type": "Maple"</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"id": "0003",</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"type": "Donut",</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"name": "Old Fashioned",</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"ppu": 0.55,</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"batters":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"id": "3001",</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"type": "Regular"</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"id": "3002",</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"type": "Chocolate"</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"topping":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"id": "3003",</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"type": "None"</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"id": "3004",</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"type": "Glazed"</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"id": "3005",</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"type": "Chocolate"</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"id": "3006",</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"type": "Maple"</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None/>
            </a:pPr>
            <a:r>
              <a:t/>
            </a:r>
            <a:endParaRPr sz="1400">
              <a:solidFill>
                <a:schemeClr val="dk1"/>
              </a:solidFill>
              <a:latin typeface="Titillium Web"/>
              <a:ea typeface="Titillium Web"/>
              <a:cs typeface="Titillium Web"/>
              <a:sym typeface="Titillium Web"/>
            </a:endParaRPr>
          </a:p>
          <a:p>
            <a:pPr indent="0" lvl="0" marL="0" rtl="0" algn="l">
              <a:lnSpc>
                <a:spcPct val="115000"/>
              </a:lnSpc>
              <a:spcBef>
                <a:spcPts val="300"/>
              </a:spcBef>
              <a:spcAft>
                <a:spcPts val="0"/>
              </a:spcAft>
              <a:buNone/>
            </a:pPr>
            <a:r>
              <a:rPr b="1" lang="en" sz="1400">
                <a:solidFill>
                  <a:schemeClr val="dk1"/>
                </a:solidFill>
                <a:latin typeface="Titillium Web"/>
                <a:ea typeface="Titillium Web"/>
                <a:cs typeface="Titillium Web"/>
                <a:sym typeface="Titillium Web"/>
              </a:rPr>
              <a:t>Output for Exercise 1</a:t>
            </a:r>
            <a:r>
              <a:rPr lang="en" sz="1400">
                <a:solidFill>
                  <a:schemeClr val="dk1"/>
                </a:solidFill>
                <a:latin typeface="Titillium Web"/>
                <a:ea typeface="Titillium Web"/>
                <a:cs typeface="Titillium Web"/>
                <a:sym typeface="Titillium Web"/>
              </a:rPr>
              <a:t>:</a:t>
            </a:r>
            <a:endParaRPr sz="1400">
              <a:solidFill>
                <a:schemeClr val="dk1"/>
              </a:solidFill>
              <a:latin typeface="Titillium Web"/>
              <a:ea typeface="Titillium Web"/>
              <a:cs typeface="Titillium Web"/>
              <a:sym typeface="Titillium Web"/>
            </a:endParaRPr>
          </a:p>
          <a:p>
            <a:pPr indent="0" lvl="0" marL="0" rtl="0" algn="l">
              <a:lnSpc>
                <a:spcPct val="115000"/>
              </a:lnSpc>
              <a:spcBef>
                <a:spcPts val="300"/>
              </a:spcBef>
              <a:spcAft>
                <a:spcPts val="0"/>
              </a:spcAft>
              <a:buSzPts val="1100"/>
              <a:buNone/>
            </a:pPr>
            <a:r>
              <a:rPr b="1" lang="en" sz="1400">
                <a:solidFill>
                  <a:schemeClr val="accent3"/>
                </a:solidFill>
                <a:latin typeface="Inconsolata"/>
                <a:ea typeface="Inconsolata"/>
                <a:cs typeface="Inconsolata"/>
                <a:sym typeface="Inconsolata"/>
              </a:rPr>
              <a:t>[{'pastry_type': 'DONUTS', 'pastries': [{'id': '0001', 'type': 'Donut', 'name': 'Cake', 'ppu': 0.55, 'batters': [{'id': '1001', 'type': 'Regular'}, {'id': '1002', 'type': 'Chocolate'}, {'id': '1003', 'type': 'Blueberry'}, {'id': '1004', 'type': "Devil's Food"}], 'topping': [{'id': '1005', 'type': 'None'}, {'id': '1006', 'type': 'Glazed'}, {'id': '1007', 'type': 'Sugar'}, {'id': '1008', 'type': 'Powdered Sugar'}, {'id': '1009', 'type': 'Chocolate with Sprinkles'}, {'id': '1010', 'type': 'Chocolate'}, {'id': '1011', 'type': 'Maple'}]}, {'id': '0002', 'type': 'Donut', 'name': 'Raised', 'ppu': 0.55, 'batters': [{'id': '2001', 'type': 'Regular'}], 'topping': [{'id': '2002', 'type': 'None'}, {'id': '2003', 'type': 'Glazed'}, {'id': '2004', 'type': 'Sugar'}, {'id': '2005', 'type': 'Chocolate'}, {'id': '2006', 'type': 'Maple'}]}, {'id': '0003', 'type': 'Donut', 'name': 'Old Fashioned', 'ppu': 0.55, 'batters': [{'id': '3001', 'type': 'Regular'}, {'id': '3002', 'type': 'Chocolate'}], 'topping': [{'id': '3003', 'type': 'None'}, {'id': '3004', 'type': 'Glazed'}, {'id': '3005', 'type': 'Chocolate'}, {'id': '3006', 'type': 'Maple'}]}]}]</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t/>
            </a:r>
            <a:endParaRPr b="1" sz="1400">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dk1"/>
                </a:solidFill>
                <a:latin typeface="Titillium Web"/>
                <a:ea typeface="Titillium Web"/>
                <a:cs typeface="Titillium Web"/>
                <a:sym typeface="Titillium Web"/>
              </a:rPr>
              <a:t>Output for Exercise 2</a:t>
            </a:r>
            <a:r>
              <a:rPr lang="en" sz="1400">
                <a:solidFill>
                  <a:schemeClr val="dk1"/>
                </a:solidFill>
                <a:latin typeface="Titillium Web"/>
                <a:ea typeface="Titillium Web"/>
                <a:cs typeface="Titillium Web"/>
                <a:sym typeface="Titillium Web"/>
              </a:rPr>
              <a:t>:</a:t>
            </a:r>
            <a:endParaRPr sz="1400">
              <a:solidFill>
                <a:schemeClr val="dk1"/>
              </a:solidFill>
              <a:latin typeface="Titillium Web"/>
              <a:ea typeface="Titillium Web"/>
              <a:cs typeface="Titillium Web"/>
              <a:sym typeface="Titillium Web"/>
            </a:endParaRPr>
          </a:p>
          <a:p>
            <a:pPr indent="0" lvl="0" marL="0" rtl="0" algn="l">
              <a:lnSpc>
                <a:spcPct val="115000"/>
              </a:lnSpc>
              <a:spcBef>
                <a:spcPts val="300"/>
              </a:spcBef>
              <a:spcAft>
                <a:spcPts val="0"/>
              </a:spcAft>
              <a:buClr>
                <a:schemeClr val="dk1"/>
              </a:buClr>
              <a:buSzPts val="1100"/>
              <a:buFont typeface="Arial"/>
              <a:buNone/>
            </a:pPr>
            <a:r>
              <a:rPr b="1" lang="en" sz="1400">
                <a:solidFill>
                  <a:schemeClr val="accent3"/>
                </a:solidFill>
                <a:latin typeface="Inconsolata"/>
                <a:ea typeface="Inconsolata"/>
                <a:cs typeface="Inconsolata"/>
                <a:sym typeface="Inconsolata"/>
              </a:rPr>
              <a:t>DONUTS</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rPr b="1" lang="en" sz="1400">
                <a:solidFill>
                  <a:schemeClr val="accent3"/>
                </a:solidFill>
                <a:latin typeface="Inconsolata"/>
                <a:ea typeface="Inconsolata"/>
                <a:cs typeface="Inconsolata"/>
                <a:sym typeface="Inconsolata"/>
              </a:rPr>
              <a:t>    Cake Donuts</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rPr b="1" lang="en" sz="1400">
                <a:solidFill>
                  <a:schemeClr val="accent3"/>
                </a:solidFill>
                <a:latin typeface="Inconsolata"/>
                <a:ea typeface="Inconsolata"/>
                <a:cs typeface="Inconsolata"/>
                <a:sym typeface="Inconsolata"/>
              </a:rPr>
              <a:t>        Types: Regular    Chocolate    Blueberry    Devil's Food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rPr b="1" lang="en" sz="1400">
                <a:solidFill>
                  <a:schemeClr val="accent3"/>
                </a:solidFill>
                <a:latin typeface="Inconsolata"/>
                <a:ea typeface="Inconsolata"/>
                <a:cs typeface="Inconsolata"/>
                <a:sym typeface="Inconsolata"/>
              </a:rPr>
              <a:t>        Toppings: None    Glazed    Sugar    Powdered Sugar    Chocolate with Sprinkles    Chocolate    Maple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rPr b="1" lang="en" sz="1400">
                <a:solidFill>
                  <a:schemeClr val="accent3"/>
                </a:solidFill>
                <a:latin typeface="Inconsolata"/>
                <a:ea typeface="Inconsolata"/>
                <a:cs typeface="Inconsolata"/>
                <a:sym typeface="Inconsolata"/>
              </a:rPr>
              <a:t>    Raised Donuts</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rPr b="1" lang="en" sz="1400">
                <a:solidFill>
                  <a:schemeClr val="accent3"/>
                </a:solidFill>
                <a:latin typeface="Inconsolata"/>
                <a:ea typeface="Inconsolata"/>
                <a:cs typeface="Inconsolata"/>
                <a:sym typeface="Inconsolata"/>
              </a:rPr>
              <a:t>        Types: Regular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rPr b="1" lang="en" sz="1400">
                <a:solidFill>
                  <a:schemeClr val="accent3"/>
                </a:solidFill>
                <a:latin typeface="Inconsolata"/>
                <a:ea typeface="Inconsolata"/>
                <a:cs typeface="Inconsolata"/>
                <a:sym typeface="Inconsolata"/>
              </a:rPr>
              <a:t>        Toppings: None    Glazed    Sugar    Chocolate    Maple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rPr b="1" lang="en" sz="1400">
                <a:solidFill>
                  <a:schemeClr val="accent3"/>
                </a:solidFill>
                <a:latin typeface="Inconsolata"/>
                <a:ea typeface="Inconsolata"/>
                <a:cs typeface="Inconsolata"/>
                <a:sym typeface="Inconsolata"/>
              </a:rPr>
              <a:t>    Old Fashioned Donuts</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rPr b="1" lang="en" sz="1400">
                <a:solidFill>
                  <a:schemeClr val="accent3"/>
                </a:solidFill>
                <a:latin typeface="Inconsolata"/>
                <a:ea typeface="Inconsolata"/>
                <a:cs typeface="Inconsolata"/>
                <a:sym typeface="Inconsolata"/>
              </a:rPr>
              <a:t>        Types: Regular    Chocolate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rPr b="1" lang="en" sz="1400">
                <a:solidFill>
                  <a:schemeClr val="accent3"/>
                </a:solidFill>
                <a:latin typeface="Inconsolata"/>
                <a:ea typeface="Inconsolata"/>
                <a:cs typeface="Inconsolata"/>
                <a:sym typeface="Inconsolata"/>
              </a:rPr>
              <a:t>        Toppings: None    Glazed    Chocolate    Maple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t/>
            </a:r>
            <a:endParaRPr b="1" sz="1400">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rPr b="1" lang="en" sz="1400">
                <a:solidFill>
                  <a:schemeClr val="dk1"/>
                </a:solidFill>
                <a:latin typeface="Titillium Web"/>
                <a:ea typeface="Titillium Web"/>
                <a:cs typeface="Titillium Web"/>
                <a:sym typeface="Titillium Web"/>
              </a:rPr>
              <a:t>Output for Extra Credit</a:t>
            </a:r>
            <a:r>
              <a:rPr lang="en" sz="1400">
                <a:solidFill>
                  <a:schemeClr val="dk1"/>
                </a:solidFill>
                <a:latin typeface="Titillium Web"/>
                <a:ea typeface="Titillium Web"/>
                <a:cs typeface="Titillium Web"/>
                <a:sym typeface="Titillium Web"/>
              </a:rPr>
              <a:t>:</a:t>
            </a:r>
            <a:endParaRPr sz="1400">
              <a:solidFill>
                <a:schemeClr val="dk1"/>
              </a:solidFill>
              <a:latin typeface="Titillium Web"/>
              <a:ea typeface="Titillium Web"/>
              <a:cs typeface="Titillium Web"/>
              <a:sym typeface="Titillium Web"/>
            </a:endParaRPr>
          </a:p>
          <a:p>
            <a:pPr indent="0" lvl="0" marL="0" rtl="0" algn="l">
              <a:lnSpc>
                <a:spcPct val="115000"/>
              </a:lnSpc>
              <a:spcBef>
                <a:spcPts val="300"/>
              </a:spcBef>
              <a:spcAft>
                <a:spcPts val="0"/>
              </a:spcAft>
              <a:buSzPts val="1100"/>
              <a:buNone/>
            </a:pPr>
            <a:r>
              <a:rPr b="1" lang="en" sz="1400">
                <a:solidFill>
                  <a:schemeClr val="accent3"/>
                </a:solidFill>
                <a:latin typeface="Inconsolata"/>
                <a:ea typeface="Inconsolata"/>
                <a:cs typeface="Inconsolata"/>
                <a:sym typeface="Inconsolata"/>
              </a:rPr>
              <a:t>DONUTS</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accent3"/>
                </a:solidFill>
                <a:latin typeface="Inconsolata"/>
                <a:ea typeface="Inconsolata"/>
                <a:cs typeface="Inconsolata"/>
                <a:sym typeface="Inconsolata"/>
              </a:rPr>
              <a:t>    Cake Donuts</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accent3"/>
                </a:solidFill>
                <a:latin typeface="Inconsolata"/>
                <a:ea typeface="Inconsolata"/>
                <a:cs typeface="Inconsolata"/>
                <a:sym typeface="Inconsolata"/>
              </a:rPr>
              <a:t>        Types: Regular    Chocolate    Blueberry    Devil's Food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accent3"/>
                </a:solidFill>
                <a:latin typeface="Inconsolata"/>
                <a:ea typeface="Inconsolata"/>
                <a:cs typeface="Inconsolata"/>
                <a:sym typeface="Inconsolata"/>
              </a:rPr>
              <a:t>        Toppings: None    Glazed    Sugar    Powdered Sugar    Chocolate with Sprinkles    Chocolate    Maple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accent3"/>
                </a:solidFill>
                <a:latin typeface="Inconsolata"/>
                <a:ea typeface="Inconsolata"/>
                <a:cs typeface="Inconsolata"/>
                <a:sym typeface="Inconsolata"/>
              </a:rPr>
              <a:t>    Raised Donuts</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accent3"/>
                </a:solidFill>
                <a:latin typeface="Inconsolata"/>
                <a:ea typeface="Inconsolata"/>
                <a:cs typeface="Inconsolata"/>
                <a:sym typeface="Inconsolata"/>
              </a:rPr>
              <a:t>        Types: Regular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accent3"/>
                </a:solidFill>
                <a:latin typeface="Inconsolata"/>
                <a:ea typeface="Inconsolata"/>
                <a:cs typeface="Inconsolata"/>
                <a:sym typeface="Inconsolata"/>
              </a:rPr>
              <a:t>        Toppings: None    Glazed    Sugar    Chocolate    Maple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accent3"/>
                </a:solidFill>
                <a:latin typeface="Inconsolata"/>
                <a:ea typeface="Inconsolata"/>
                <a:cs typeface="Inconsolata"/>
                <a:sym typeface="Inconsolata"/>
              </a:rPr>
              <a:t>    Old Fashioned Donuts</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accent3"/>
                </a:solidFill>
                <a:latin typeface="Inconsolata"/>
                <a:ea typeface="Inconsolata"/>
                <a:cs typeface="Inconsolata"/>
                <a:sym typeface="Inconsolata"/>
              </a:rPr>
              <a:t>        Types: Regular    Chocolate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accent3"/>
                </a:solidFill>
                <a:latin typeface="Inconsolata"/>
                <a:ea typeface="Inconsolata"/>
                <a:cs typeface="Inconsolata"/>
                <a:sym typeface="Inconsolata"/>
              </a:rPr>
              <a:t>        Toppings: None    Glazed    Chocolate    Maple</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accent3"/>
                </a:solidFill>
                <a:latin typeface="Inconsolata"/>
                <a:ea typeface="Inconsolata"/>
                <a:cs typeface="Inconsolata"/>
                <a:sym typeface="Inconsolata"/>
              </a:rPr>
              <a:t>CAKES</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accent3"/>
                </a:solidFill>
                <a:latin typeface="Inconsolata"/>
                <a:ea typeface="Inconsolata"/>
                <a:cs typeface="Inconsolata"/>
                <a:sym typeface="Inconsolata"/>
              </a:rPr>
              <a:t>    Layer Cakes</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accent3"/>
                </a:solidFill>
                <a:latin typeface="Inconsolata"/>
                <a:ea typeface="Inconsolata"/>
                <a:cs typeface="Inconsolata"/>
                <a:sym typeface="Inconsolata"/>
              </a:rPr>
              <a:t>        Types: Chocolate    Vanilla    Devil’s Food    Sponge</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accent3"/>
                </a:solidFill>
                <a:latin typeface="Inconsolata"/>
                <a:ea typeface="Inconsolata"/>
                <a:cs typeface="Inconsolata"/>
                <a:sym typeface="Inconsolata"/>
              </a:rPr>
              <a:t>        Toppings: Chocolate    Vanilla    Oreo    Caramel    Buttercream    Dark Chocolate</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accent3"/>
                </a:solidFill>
                <a:latin typeface="Inconsolata"/>
                <a:ea typeface="Inconsolata"/>
                <a:cs typeface="Inconsolata"/>
                <a:sym typeface="Inconsolata"/>
              </a:rPr>
              <a:t>    Cheese Cakes</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accent3"/>
                </a:solidFill>
                <a:latin typeface="Inconsolata"/>
                <a:ea typeface="Inconsolata"/>
                <a:cs typeface="Inconsolata"/>
                <a:sym typeface="Inconsolata"/>
              </a:rPr>
              <a:t>        Types: Plain    Chocolate    Quark</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accent3"/>
                </a:solidFill>
                <a:latin typeface="Inconsolata"/>
                <a:ea typeface="Inconsolata"/>
                <a:cs typeface="Inconsolata"/>
                <a:sym typeface="Inconsolata"/>
              </a:rPr>
              <a:t>        Toppings: None    Strawberries    Raspberries    Blueberries    Chocolate    Dark Chocolate    Whipped Cream</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rPr b="1" lang="en" sz="1400">
                <a:solidFill>
                  <a:schemeClr val="accent3"/>
                </a:solidFill>
                <a:latin typeface="Inconsolata"/>
                <a:ea typeface="Inconsolata"/>
                <a:cs typeface="Inconsolata"/>
                <a:sym typeface="Inconsolata"/>
              </a:rPr>
              <a:t>    Torte Cakes</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accent3"/>
                </a:solidFill>
                <a:latin typeface="Inconsolata"/>
                <a:ea typeface="Inconsolata"/>
                <a:cs typeface="Inconsolata"/>
                <a:sym typeface="Inconsolata"/>
              </a:rPr>
              <a:t>        Types: Black Forest    Napoleon    Prinzregententorte    Runeberg Torte    Whiskey Torte</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rPr b="1" lang="en" sz="1400">
                <a:solidFill>
                  <a:schemeClr val="accent3"/>
                </a:solidFill>
                <a:latin typeface="Inconsolata"/>
                <a:ea typeface="Inconsolata"/>
                <a:cs typeface="Inconsolata"/>
                <a:sym typeface="Inconsolata"/>
              </a:rPr>
              <a:t>        Toppings: Powdered Sugar    Fruit    Icing    Chocolate    Nutella    Dark Chocolate    Whipped Cream</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300"/>
              </a:spcAft>
              <a:buClr>
                <a:schemeClr val="dk1"/>
              </a:buClr>
              <a:buSzPts val="1100"/>
              <a:buFont typeface="Arial"/>
              <a:buNone/>
            </a:pPr>
            <a:r>
              <a:t/>
            </a:r>
            <a:endParaRPr b="1" sz="1400">
              <a:solidFill>
                <a:schemeClr val="accent3"/>
              </a:solidFill>
              <a:latin typeface="Inconsolata"/>
              <a:ea typeface="Inconsolata"/>
              <a:cs typeface="Inconsolata"/>
              <a:sym typeface="Inconsolata"/>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f6376aa885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0" name="Google Shape;390;g2f6376aa885_0_2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u="sng">
                <a:solidFill>
                  <a:srgbClr val="58ADC5"/>
                </a:solidFill>
                <a:latin typeface="Assistant"/>
                <a:ea typeface="Assistant"/>
                <a:cs typeface="Assistant"/>
                <a:sym typeface="Assistant"/>
                <a:hlinkClick r:id="rId2">
                  <a:extLst>
                    <a:ext uri="{A12FA001-AC4F-418D-AE19-62706E023703}">
                      <ahyp:hlinkClr val="tx"/>
                    </a:ext>
                  </a:extLst>
                </a:hlinkClick>
              </a:rPr>
              <a:t>https://realpython.com/python-encodings-guide/</a:t>
            </a:r>
            <a:endParaRPr/>
          </a:p>
          <a:p>
            <a:pPr indent="-317500" lvl="0" marL="457200" rtl="0" algn="l">
              <a:spcBef>
                <a:spcPts val="0"/>
              </a:spcBef>
              <a:spcAft>
                <a:spcPts val="0"/>
              </a:spcAft>
              <a:buSzPts val="1400"/>
              <a:buChar char="●"/>
            </a:pPr>
            <a:r>
              <a:rPr lang="en" sz="1400" u="sng">
                <a:solidFill>
                  <a:srgbClr val="58ADC5"/>
                </a:solidFill>
                <a:latin typeface="Assistant"/>
                <a:ea typeface="Assistant"/>
                <a:cs typeface="Assistant"/>
                <a:sym typeface="Assistant"/>
                <a:hlinkClick r:id="rId3">
                  <a:extLst>
                    <a:ext uri="{A12FA001-AC4F-418D-AE19-62706E023703}">
                      <ahyp:hlinkClr val="tx"/>
                    </a:ext>
                  </a:extLst>
                </a:hlinkClick>
              </a:rPr>
              <a:t>https://en.wikipedia.org/wiki/ASCII</a:t>
            </a:r>
            <a:endParaRPr sz="1400"/>
          </a:p>
          <a:p>
            <a:pPr indent="-317500" lvl="0" marL="457200" rtl="0" algn="l">
              <a:spcBef>
                <a:spcPts val="0"/>
              </a:spcBef>
              <a:spcAft>
                <a:spcPts val="0"/>
              </a:spcAft>
              <a:buSzPts val="1400"/>
              <a:buChar char="●"/>
            </a:pPr>
            <a:r>
              <a:rPr lang="en" sz="1400" u="sng">
                <a:solidFill>
                  <a:srgbClr val="58ADC5"/>
                </a:solidFill>
                <a:latin typeface="Assistant"/>
                <a:ea typeface="Assistant"/>
                <a:cs typeface="Assistant"/>
                <a:sym typeface="Assistant"/>
                <a:hlinkClick r:id="rId4">
                  <a:extLst>
                    <a:ext uri="{A12FA001-AC4F-418D-AE19-62706E023703}">
                      <ahyp:hlinkClr val="tx"/>
                    </a:ext>
                  </a:extLst>
                </a:hlinkClick>
              </a:rPr>
              <a:t>https://en.wikipedia.org/wiki/Unicode</a:t>
            </a:r>
            <a:endParaRPr sz="1400">
              <a:solidFill>
                <a:schemeClr val="dk1"/>
              </a:solidFill>
              <a:latin typeface="Assistant"/>
              <a:ea typeface="Assistant"/>
              <a:cs typeface="Assistant"/>
              <a:sym typeface="Assistant"/>
            </a:endParaRPr>
          </a:p>
          <a:p>
            <a:pPr indent="-317500" lvl="0" marL="457200" rtl="0" algn="l">
              <a:spcBef>
                <a:spcPts val="0"/>
              </a:spcBef>
              <a:spcAft>
                <a:spcPts val="0"/>
              </a:spcAft>
              <a:buSzPts val="1400"/>
              <a:buChar char="●"/>
            </a:pPr>
            <a:r>
              <a:rPr lang="en" sz="1400" u="sng">
                <a:solidFill>
                  <a:srgbClr val="58ADC5"/>
                </a:solidFill>
                <a:latin typeface="Assistant"/>
                <a:ea typeface="Assistant"/>
                <a:cs typeface="Assistant"/>
                <a:sym typeface="Assistant"/>
                <a:hlinkClick r:id="rId5">
                  <a:extLst>
                    <a:ext uri="{A12FA001-AC4F-418D-AE19-62706E023703}">
                      <ahyp:hlinkClr val="tx"/>
                    </a:ext>
                  </a:extLst>
                </a:hlinkClick>
              </a:rPr>
              <a:t>https://en.wikipedia.org/wiki/UTF-8</a:t>
            </a:r>
            <a:endParaRPr sz="1400"/>
          </a:p>
          <a:p>
            <a:pPr indent="-317500" lvl="0" marL="457200" rtl="0" algn="l">
              <a:spcBef>
                <a:spcPts val="0"/>
              </a:spcBef>
              <a:spcAft>
                <a:spcPts val="0"/>
              </a:spcAft>
              <a:buSzPts val="1400"/>
              <a:buChar char="●"/>
            </a:pPr>
            <a:r>
              <a:rPr lang="en" sz="1400" u="sng">
                <a:solidFill>
                  <a:srgbClr val="58ADC5"/>
                </a:solidFill>
                <a:latin typeface="Assistant"/>
                <a:ea typeface="Assistant"/>
                <a:cs typeface="Assistant"/>
                <a:sym typeface="Assistant"/>
                <a:hlinkClick r:id="rId6">
                  <a:extLst>
                    <a:ext uri="{A12FA001-AC4F-418D-AE19-62706E023703}">
                      <ahyp:hlinkClr val="tx"/>
                    </a:ext>
                  </a:extLst>
                </a:hlinkClick>
              </a:rPr>
              <a:t>https://en.wikipedia.org/wiki/UTF-16</a:t>
            </a:r>
            <a:endParaRPr sz="1400">
              <a:solidFill>
                <a:schemeClr val="dk1"/>
              </a:solidFill>
              <a:latin typeface="Assistant"/>
              <a:ea typeface="Assistant"/>
              <a:cs typeface="Assistant"/>
              <a:sym typeface="Assistant"/>
            </a:endParaRPr>
          </a:p>
          <a:p>
            <a:pPr indent="-317500" lvl="0" marL="457200" rtl="0" algn="l">
              <a:spcBef>
                <a:spcPts val="0"/>
              </a:spcBef>
              <a:spcAft>
                <a:spcPts val="0"/>
              </a:spcAft>
              <a:buSzPts val="1400"/>
              <a:buChar char="●"/>
            </a:pPr>
            <a:r>
              <a:rPr lang="en" sz="1400" u="sng">
                <a:solidFill>
                  <a:srgbClr val="58ADC5"/>
                </a:solidFill>
                <a:latin typeface="Assistant"/>
                <a:ea typeface="Assistant"/>
                <a:cs typeface="Assistant"/>
                <a:sym typeface="Assistant"/>
                <a:hlinkClick r:id="rId7">
                  <a:extLst>
                    <a:ext uri="{A12FA001-AC4F-418D-AE19-62706E023703}">
                      <ahyp:hlinkClr val="tx"/>
                    </a:ext>
                  </a:extLst>
                </a:hlinkClick>
              </a:rPr>
              <a:t>https://en.wikipedia.org/wiki/UTF-32</a:t>
            </a:r>
            <a:endParaRPr sz="1400">
              <a:solidFill>
                <a:srgbClr val="58ADC5"/>
              </a:solidFill>
              <a:latin typeface="Assistant"/>
              <a:ea typeface="Assistant"/>
              <a:cs typeface="Assistant"/>
              <a:sym typeface="Assistant"/>
            </a:endParaRPr>
          </a:p>
          <a:p>
            <a:pPr indent="-317500" lvl="0" marL="457200" rtl="0" algn="l">
              <a:spcBef>
                <a:spcPts val="0"/>
              </a:spcBef>
              <a:spcAft>
                <a:spcPts val="0"/>
              </a:spcAft>
              <a:buSzPts val="1400"/>
              <a:buChar char="●"/>
            </a:pPr>
            <a:r>
              <a:rPr lang="en" sz="1400" u="sng">
                <a:solidFill>
                  <a:srgbClr val="58ADC5"/>
                </a:solidFill>
                <a:latin typeface="Assistant"/>
                <a:ea typeface="Assistant"/>
                <a:cs typeface="Assistant"/>
                <a:sym typeface="Assistant"/>
                <a:hlinkClick r:id="rId8">
                  <a:extLst>
                    <a:ext uri="{A12FA001-AC4F-418D-AE19-62706E023703}">
                      <ahyp:hlinkClr val="tx"/>
                    </a:ext>
                  </a:extLst>
                </a:hlinkClick>
              </a:rPr>
              <a:t>https://www.freecodecamp.org/news/how-to-use-pathlib-module-in-python/</a:t>
            </a:r>
            <a:endParaRPr sz="1400">
              <a:solidFill>
                <a:schemeClr val="dk1"/>
              </a:solidFill>
              <a:latin typeface="Assistant"/>
              <a:ea typeface="Assistant"/>
              <a:cs typeface="Assistant"/>
              <a:sym typeface="Assistant"/>
            </a:endParaRPr>
          </a:p>
          <a:p>
            <a:pPr indent="-317500" lvl="0" marL="457200" rtl="0" algn="l">
              <a:spcBef>
                <a:spcPts val="0"/>
              </a:spcBef>
              <a:spcAft>
                <a:spcPts val="0"/>
              </a:spcAft>
              <a:buSzPts val="1400"/>
              <a:buChar char="●"/>
            </a:pPr>
            <a:r>
              <a:rPr lang="en" sz="1400" u="sng">
                <a:solidFill>
                  <a:srgbClr val="58ADC5"/>
                </a:solidFill>
                <a:latin typeface="Assistant"/>
                <a:ea typeface="Assistant"/>
                <a:cs typeface="Assistant"/>
                <a:sym typeface="Assistant"/>
                <a:hlinkClick r:id="rId9">
                  <a:extLst>
                    <a:ext uri="{A12FA001-AC4F-418D-AE19-62706E023703}">
                      <ahyp:hlinkClr val="tx"/>
                    </a:ext>
                  </a:extLst>
                </a:hlinkClick>
              </a:rPr>
              <a:t>https://www.geeksforgeeks.org/reading-binary-files-in-python/</a:t>
            </a:r>
            <a:endParaRPr sz="1400">
              <a:solidFill>
                <a:schemeClr val="dk1"/>
              </a:solidFill>
              <a:latin typeface="Assistant"/>
              <a:ea typeface="Assistant"/>
              <a:cs typeface="Assistant"/>
              <a:sym typeface="Assistant"/>
            </a:endParaRPr>
          </a:p>
          <a:p>
            <a:pPr indent="-317500" lvl="0" marL="457200" rtl="0" algn="l">
              <a:spcBef>
                <a:spcPts val="0"/>
              </a:spcBef>
              <a:spcAft>
                <a:spcPts val="0"/>
              </a:spcAft>
              <a:buSzPts val="1400"/>
              <a:buChar char="●"/>
            </a:pPr>
            <a:r>
              <a:rPr lang="en" sz="1400" u="sng">
                <a:solidFill>
                  <a:srgbClr val="58ADC5"/>
                </a:solidFill>
                <a:latin typeface="Assistant"/>
                <a:ea typeface="Assistant"/>
                <a:cs typeface="Assistant"/>
                <a:sym typeface="Assistant"/>
                <a:hlinkClick r:id="rId10">
                  <a:extLst>
                    <a:ext uri="{A12FA001-AC4F-418D-AE19-62706E023703}">
                      <ahyp:hlinkClr val="tx"/>
                    </a:ext>
                  </a:extLst>
                </a:hlinkClick>
              </a:rPr>
              <a:t>https://www.coursera.org/tutorials/python-exception-cheat-sheet</a:t>
            </a:r>
            <a:endParaRPr sz="1400">
              <a:solidFill>
                <a:schemeClr val="dk1"/>
              </a:solidFill>
              <a:latin typeface="Assistant"/>
              <a:ea typeface="Assistant"/>
              <a:cs typeface="Assistant"/>
              <a:sym typeface="Assistant"/>
            </a:endParaRPr>
          </a:p>
          <a:p>
            <a:pPr indent="-317500" lvl="0" marL="457200" rtl="0" algn="l">
              <a:spcBef>
                <a:spcPts val="0"/>
              </a:spcBef>
              <a:spcAft>
                <a:spcPts val="0"/>
              </a:spcAft>
              <a:buSzPts val="1400"/>
              <a:buChar char="●"/>
            </a:pPr>
            <a:r>
              <a:rPr lang="en" sz="1400" u="sng">
                <a:solidFill>
                  <a:srgbClr val="58ADC5"/>
                </a:solidFill>
                <a:latin typeface="Assistant"/>
                <a:ea typeface="Assistant"/>
                <a:cs typeface="Assistant"/>
                <a:sym typeface="Assistant"/>
                <a:hlinkClick r:id="rId11">
                  <a:extLst>
                    <a:ext uri="{A12FA001-AC4F-418D-AE19-62706E023703}">
                      <ahyp:hlinkClr val="tx"/>
                    </a:ext>
                  </a:extLst>
                </a:hlinkClick>
              </a:rPr>
              <a:t>https://www.freecodecamp.org/news/how-to-use-the-json-module-in-python/</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8" name="Google Shape;398;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2fe9c68449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2fe9c6844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026cd0cf32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3026cd0cf32_0_1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The purpose of a File System is two fold:</a:t>
            </a:r>
            <a:endParaRPr sz="1400">
              <a:solidFill>
                <a:schemeClr val="dk1"/>
              </a:solidFill>
              <a:latin typeface="Titillium Web"/>
              <a:ea typeface="Titillium Web"/>
              <a:cs typeface="Titillium Web"/>
              <a:sym typeface="Titillium Web"/>
            </a:endParaRPr>
          </a:p>
          <a:p>
            <a:pPr indent="-317500" lvl="1" marL="9144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It provides a user-readable representation of the devices connected to the computer and the data stored on those devices.</a:t>
            </a:r>
            <a:endParaRPr sz="1400">
              <a:solidFill>
                <a:schemeClr val="dk1"/>
              </a:solidFill>
              <a:latin typeface="Titillium Web"/>
              <a:ea typeface="Titillium Web"/>
              <a:cs typeface="Titillium Web"/>
              <a:sym typeface="Titillium Web"/>
            </a:endParaRPr>
          </a:p>
          <a:p>
            <a:pPr indent="-317500" lvl="1" marL="9144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It interfaces with devices to control the </a:t>
            </a:r>
            <a:r>
              <a:rPr lang="en" sz="1400">
                <a:solidFill>
                  <a:schemeClr val="dk1"/>
                </a:solidFill>
                <a:latin typeface="Titillium Web"/>
                <a:ea typeface="Titillium Web"/>
                <a:cs typeface="Titillium Web"/>
                <a:sym typeface="Titillium Web"/>
              </a:rPr>
              <a:t>storage</a:t>
            </a:r>
            <a:r>
              <a:rPr lang="en" sz="1400">
                <a:solidFill>
                  <a:schemeClr val="dk1"/>
                </a:solidFill>
                <a:latin typeface="Titillium Web"/>
                <a:ea typeface="Titillium Web"/>
                <a:cs typeface="Titillium Web"/>
                <a:sym typeface="Titillium Web"/>
              </a:rPr>
              <a:t> and retrieval of file data.</a:t>
            </a:r>
            <a:endParaRPr sz="1400">
              <a:solidFill>
                <a:schemeClr val="dk1"/>
              </a:solidFill>
              <a:latin typeface="Titillium Web"/>
              <a:ea typeface="Titillium Web"/>
              <a:cs typeface="Titillium Web"/>
              <a:sym typeface="Titillium Web"/>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Different file systems have different features and some may not be compatible with each other.</a:t>
            </a:r>
            <a:endParaRPr sz="1400">
              <a:solidFill>
                <a:schemeClr val="dk1"/>
              </a:solidFill>
              <a:latin typeface="Titillium Web"/>
              <a:ea typeface="Titillium Web"/>
              <a:cs typeface="Titillium Web"/>
              <a:sym typeface="Titillium Web"/>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Examples of some differences:</a:t>
            </a:r>
            <a:endParaRPr sz="1400">
              <a:solidFill>
                <a:schemeClr val="dk1"/>
              </a:solidFill>
              <a:latin typeface="Titillium Web"/>
              <a:ea typeface="Titillium Web"/>
              <a:cs typeface="Titillium Web"/>
              <a:sym typeface="Titillium Web"/>
            </a:endParaRPr>
          </a:p>
          <a:p>
            <a:pPr indent="-317500" lvl="1" marL="914400" rtl="0" algn="l">
              <a:lnSpc>
                <a:spcPct val="115000"/>
              </a:lnSpc>
              <a:spcBef>
                <a:spcPts val="300"/>
              </a:spcBef>
              <a:spcAft>
                <a:spcPts val="0"/>
              </a:spcAft>
              <a:buClr>
                <a:schemeClr val="dk1"/>
              </a:buClr>
              <a:buSzPts val="1400"/>
              <a:buFont typeface="Titillium Web"/>
              <a:buChar char="○"/>
            </a:pPr>
            <a:r>
              <a:rPr b="1" lang="en" sz="1400">
                <a:solidFill>
                  <a:schemeClr val="dk1"/>
                </a:solidFill>
                <a:latin typeface="Titillium Web"/>
                <a:ea typeface="Titillium Web"/>
                <a:cs typeface="Titillium Web"/>
                <a:sym typeface="Titillium Web"/>
              </a:rPr>
              <a:t>Windows</a:t>
            </a:r>
            <a:r>
              <a:rPr lang="en" sz="1400">
                <a:solidFill>
                  <a:schemeClr val="dk1"/>
                </a:solidFill>
                <a:latin typeface="Titillium Web"/>
                <a:ea typeface="Titillium Web"/>
                <a:cs typeface="Titillium Web"/>
                <a:sym typeface="Titillium Web"/>
              </a:rPr>
              <a:t>:</a:t>
            </a:r>
            <a:endParaRPr sz="1400">
              <a:solidFill>
                <a:schemeClr val="dk1"/>
              </a:solidFill>
              <a:latin typeface="Titillium Web"/>
              <a:ea typeface="Titillium Web"/>
              <a:cs typeface="Titillium Web"/>
              <a:sym typeface="Titillium Web"/>
            </a:endParaRPr>
          </a:p>
          <a:p>
            <a:pPr indent="-317500" lvl="2" marL="13716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Each device is shown as a separate “hard drive” in the format of a letter followed by a colon and a backslash (</a:t>
            </a:r>
            <a:r>
              <a:rPr b="1" lang="en" sz="1400">
                <a:solidFill>
                  <a:srgbClr val="EA5B25"/>
                </a:solidFill>
                <a:latin typeface="Consolas"/>
                <a:ea typeface="Consolas"/>
                <a:cs typeface="Consolas"/>
                <a:sym typeface="Consolas"/>
              </a:rPr>
              <a:t>C:\</a:t>
            </a:r>
            <a:r>
              <a:rPr lang="en" sz="1400">
                <a:solidFill>
                  <a:schemeClr val="dk1"/>
                </a:solidFill>
                <a:latin typeface="Titillium Web"/>
                <a:ea typeface="Titillium Web"/>
                <a:cs typeface="Titillium Web"/>
                <a:sym typeface="Titillium Web"/>
              </a:rPr>
              <a:t>).</a:t>
            </a:r>
            <a:endParaRPr sz="1400">
              <a:solidFill>
                <a:schemeClr val="dk1"/>
              </a:solidFill>
              <a:latin typeface="Titillium Web"/>
              <a:ea typeface="Titillium Web"/>
              <a:cs typeface="Titillium Web"/>
              <a:sym typeface="Titillium Web"/>
            </a:endParaRPr>
          </a:p>
          <a:p>
            <a:pPr indent="-317500" lvl="2" marL="13716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Uses a </a:t>
            </a:r>
            <a:r>
              <a:rPr b="1" lang="en" sz="1400">
                <a:solidFill>
                  <a:srgbClr val="EA5B25"/>
                </a:solidFill>
                <a:latin typeface="Consolas"/>
                <a:ea typeface="Consolas"/>
                <a:cs typeface="Consolas"/>
                <a:sym typeface="Consolas"/>
              </a:rPr>
              <a:t>\</a:t>
            </a:r>
            <a:r>
              <a:rPr lang="en" sz="1400">
                <a:solidFill>
                  <a:schemeClr val="dk1"/>
                </a:solidFill>
                <a:latin typeface="Titillium Web"/>
                <a:ea typeface="Titillium Web"/>
                <a:cs typeface="Titillium Web"/>
                <a:sym typeface="Titillium Web"/>
              </a:rPr>
              <a:t> as the separator between folders (</a:t>
            </a:r>
            <a:r>
              <a:rPr b="1" lang="en" sz="1400">
                <a:solidFill>
                  <a:srgbClr val="EA5B25"/>
                </a:solidFill>
                <a:latin typeface="Consolas"/>
                <a:ea typeface="Consolas"/>
                <a:cs typeface="Consolas"/>
                <a:sym typeface="Consolas"/>
              </a:rPr>
              <a:t>C:</a:t>
            </a:r>
            <a:r>
              <a:rPr b="1" lang="en" sz="1400">
                <a:solidFill>
                  <a:srgbClr val="EA5B25"/>
                </a:solidFill>
                <a:latin typeface="Consolas"/>
                <a:ea typeface="Consolas"/>
                <a:cs typeface="Consolas"/>
                <a:sym typeface="Consolas"/>
              </a:rPr>
              <a:t>\Users\&lt;username&gt;</a:t>
            </a:r>
            <a:r>
              <a:rPr b="1" lang="en" sz="1400">
                <a:solidFill>
                  <a:srgbClr val="EA5B25"/>
                </a:solidFill>
                <a:latin typeface="Consolas"/>
                <a:ea typeface="Consolas"/>
                <a:cs typeface="Consolas"/>
                <a:sym typeface="Consolas"/>
              </a:rPr>
              <a:t>\Documents\MyStuff</a:t>
            </a:r>
            <a:r>
              <a:rPr lang="en" sz="1400">
                <a:solidFill>
                  <a:schemeClr val="dk1"/>
                </a:solidFill>
                <a:latin typeface="Titillium Web"/>
                <a:ea typeface="Titillium Web"/>
                <a:cs typeface="Titillium Web"/>
                <a:sym typeface="Titillium Web"/>
              </a:rPr>
              <a:t>).</a:t>
            </a:r>
            <a:endParaRPr sz="1400">
              <a:solidFill>
                <a:schemeClr val="dk1"/>
              </a:solidFill>
              <a:latin typeface="Titillium Web"/>
              <a:ea typeface="Titillium Web"/>
              <a:cs typeface="Titillium Web"/>
              <a:sym typeface="Titillium Web"/>
            </a:endParaRPr>
          </a:p>
          <a:p>
            <a:pPr indent="-317500" lvl="2" marL="13716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By default, a user’s folder is found in </a:t>
            </a:r>
            <a:r>
              <a:rPr b="1" lang="en" sz="1400">
                <a:solidFill>
                  <a:srgbClr val="EA5B25"/>
                </a:solidFill>
                <a:latin typeface="Consolas"/>
                <a:ea typeface="Consolas"/>
                <a:cs typeface="Consolas"/>
                <a:sym typeface="Consolas"/>
              </a:rPr>
              <a:t>C:\Users\&lt;username&gt;</a:t>
            </a:r>
            <a:r>
              <a:rPr lang="en" sz="1400">
                <a:solidFill>
                  <a:schemeClr val="dk1"/>
                </a:solidFill>
                <a:latin typeface="Titillium Web"/>
                <a:ea typeface="Titillium Web"/>
                <a:cs typeface="Titillium Web"/>
                <a:sym typeface="Titillium Web"/>
              </a:rPr>
              <a:t> as in </a:t>
            </a:r>
            <a:r>
              <a:rPr b="1" lang="en" sz="1400">
                <a:solidFill>
                  <a:srgbClr val="EA5B25"/>
                </a:solidFill>
                <a:latin typeface="Consolas"/>
                <a:ea typeface="Consolas"/>
                <a:cs typeface="Consolas"/>
                <a:sym typeface="Consolas"/>
              </a:rPr>
              <a:t>C:\Users\Kevin</a:t>
            </a:r>
            <a:r>
              <a:rPr lang="en" sz="1400">
                <a:solidFill>
                  <a:schemeClr val="dk1"/>
                </a:solidFill>
                <a:latin typeface="Titillium Web"/>
                <a:ea typeface="Titillium Web"/>
                <a:cs typeface="Titillium Web"/>
                <a:sym typeface="Titillium Web"/>
              </a:rPr>
              <a:t>.</a:t>
            </a:r>
            <a:endParaRPr sz="1400">
              <a:solidFill>
                <a:schemeClr val="dk1"/>
              </a:solidFill>
              <a:latin typeface="Titillium Web"/>
              <a:ea typeface="Titillium Web"/>
              <a:cs typeface="Titillium Web"/>
              <a:sym typeface="Titillium Web"/>
            </a:endParaRPr>
          </a:p>
          <a:p>
            <a:pPr indent="-317500" lvl="1" marL="914400" rtl="0" algn="l">
              <a:lnSpc>
                <a:spcPct val="115000"/>
              </a:lnSpc>
              <a:spcBef>
                <a:spcPts val="300"/>
              </a:spcBef>
              <a:spcAft>
                <a:spcPts val="0"/>
              </a:spcAft>
              <a:buClr>
                <a:schemeClr val="dk1"/>
              </a:buClr>
              <a:buSzPts val="1400"/>
              <a:buFont typeface="Titillium Web"/>
              <a:buChar char="○"/>
            </a:pPr>
            <a:r>
              <a:rPr b="1" lang="en" sz="1400">
                <a:solidFill>
                  <a:schemeClr val="dk1"/>
                </a:solidFill>
                <a:latin typeface="Titillium Web"/>
                <a:ea typeface="Titillium Web"/>
                <a:cs typeface="Titillium Web"/>
                <a:sym typeface="Titillium Web"/>
              </a:rPr>
              <a:t>MacOS</a:t>
            </a:r>
            <a:r>
              <a:rPr lang="en" sz="1400">
                <a:solidFill>
                  <a:schemeClr val="dk1"/>
                </a:solidFill>
                <a:latin typeface="Titillium Web"/>
                <a:ea typeface="Titillium Web"/>
                <a:cs typeface="Titillium Web"/>
                <a:sym typeface="Titillium Web"/>
              </a:rPr>
              <a:t>:</a:t>
            </a:r>
            <a:endParaRPr sz="1400">
              <a:solidFill>
                <a:schemeClr val="dk1"/>
              </a:solidFill>
              <a:latin typeface="Titillium Web"/>
              <a:ea typeface="Titillium Web"/>
              <a:cs typeface="Titillium Web"/>
              <a:sym typeface="Titillium Web"/>
            </a:endParaRPr>
          </a:p>
          <a:p>
            <a:pPr indent="-317500" lvl="2" marL="13716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Shows a single root folder. All devices and drives are shown as subfolders under the root folder.</a:t>
            </a:r>
            <a:endParaRPr sz="1400">
              <a:solidFill>
                <a:schemeClr val="dk1"/>
              </a:solidFill>
              <a:latin typeface="Titillium Web"/>
              <a:ea typeface="Titillium Web"/>
              <a:cs typeface="Titillium Web"/>
              <a:sym typeface="Titillium Web"/>
            </a:endParaRPr>
          </a:p>
          <a:p>
            <a:pPr indent="-317500" lvl="2" marL="13716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Uses a </a:t>
            </a:r>
            <a:r>
              <a:rPr b="1" lang="en" sz="1400">
                <a:solidFill>
                  <a:srgbClr val="EA5B25"/>
                </a:solidFill>
                <a:latin typeface="Consolas"/>
                <a:ea typeface="Consolas"/>
                <a:cs typeface="Consolas"/>
                <a:sym typeface="Consolas"/>
              </a:rPr>
              <a:t>/</a:t>
            </a:r>
            <a:r>
              <a:rPr lang="en" sz="1400">
                <a:solidFill>
                  <a:schemeClr val="dk1"/>
                </a:solidFill>
                <a:latin typeface="Titillium Web"/>
                <a:ea typeface="Titillium Web"/>
                <a:cs typeface="Titillium Web"/>
                <a:sym typeface="Titillium Web"/>
              </a:rPr>
              <a:t> as the separator between folders (</a:t>
            </a:r>
            <a:r>
              <a:rPr b="1" lang="en" sz="1400">
                <a:solidFill>
                  <a:srgbClr val="EA5B25"/>
                </a:solidFill>
                <a:latin typeface="Consolas"/>
                <a:ea typeface="Consolas"/>
                <a:cs typeface="Consolas"/>
                <a:sym typeface="Consolas"/>
              </a:rPr>
              <a:t>/Users/&lt;username&gt;/Downloads</a:t>
            </a:r>
            <a:r>
              <a:rPr lang="en" sz="1400">
                <a:solidFill>
                  <a:schemeClr val="dk1"/>
                </a:solidFill>
                <a:latin typeface="Titillium Web"/>
                <a:ea typeface="Titillium Web"/>
                <a:cs typeface="Titillium Web"/>
                <a:sym typeface="Titillium Web"/>
              </a:rPr>
              <a:t>).</a:t>
            </a:r>
            <a:endParaRPr sz="1400">
              <a:solidFill>
                <a:schemeClr val="dk1"/>
              </a:solidFill>
              <a:latin typeface="Titillium Web"/>
              <a:ea typeface="Titillium Web"/>
              <a:cs typeface="Titillium Web"/>
              <a:sym typeface="Titillium Web"/>
            </a:endParaRPr>
          </a:p>
          <a:p>
            <a:pPr indent="-317500" lvl="2" marL="13716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By default, a user’s folder is found in </a:t>
            </a:r>
            <a:r>
              <a:rPr b="1" lang="en" sz="1400">
                <a:solidFill>
                  <a:srgbClr val="EA5B25"/>
                </a:solidFill>
                <a:latin typeface="Consolas"/>
                <a:ea typeface="Consolas"/>
                <a:cs typeface="Consolas"/>
                <a:sym typeface="Consolas"/>
              </a:rPr>
              <a:t>/Users/&lt;username&gt;</a:t>
            </a:r>
            <a:r>
              <a:rPr lang="en" sz="1400">
                <a:solidFill>
                  <a:schemeClr val="dk1"/>
                </a:solidFill>
                <a:latin typeface="Titillium Web"/>
                <a:ea typeface="Titillium Web"/>
                <a:cs typeface="Titillium Web"/>
                <a:sym typeface="Titillium Web"/>
              </a:rPr>
              <a:t> as in </a:t>
            </a:r>
            <a:r>
              <a:rPr b="1" lang="en" sz="1400">
                <a:solidFill>
                  <a:srgbClr val="EA5B25"/>
                </a:solidFill>
                <a:latin typeface="Consolas"/>
                <a:ea typeface="Consolas"/>
                <a:cs typeface="Consolas"/>
                <a:sym typeface="Consolas"/>
              </a:rPr>
              <a:t>/Users/Kevin</a:t>
            </a:r>
            <a:r>
              <a:rPr lang="en" sz="1400">
                <a:solidFill>
                  <a:schemeClr val="dk1"/>
                </a:solidFill>
                <a:latin typeface="Titillium Web"/>
                <a:ea typeface="Titillium Web"/>
                <a:cs typeface="Titillium Web"/>
                <a:sym typeface="Titillium Web"/>
              </a:rPr>
              <a:t>.</a:t>
            </a:r>
            <a:endParaRPr sz="1400">
              <a:solidFill>
                <a:schemeClr val="dk1"/>
              </a:solidFill>
              <a:latin typeface="Titillium Web"/>
              <a:ea typeface="Titillium Web"/>
              <a:cs typeface="Titillium Web"/>
              <a:sym typeface="Titillium Web"/>
            </a:endParaRPr>
          </a:p>
          <a:p>
            <a:pPr indent="-317500" lvl="1" marL="914400" rtl="0" algn="l">
              <a:lnSpc>
                <a:spcPct val="115000"/>
              </a:lnSpc>
              <a:spcBef>
                <a:spcPts val="300"/>
              </a:spcBef>
              <a:spcAft>
                <a:spcPts val="0"/>
              </a:spcAft>
              <a:buClr>
                <a:schemeClr val="dk1"/>
              </a:buClr>
              <a:buSzPts val="1400"/>
              <a:buFont typeface="Titillium Web"/>
              <a:buChar char="○"/>
            </a:pPr>
            <a:r>
              <a:rPr b="1" lang="en" sz="1400">
                <a:solidFill>
                  <a:schemeClr val="dk1"/>
                </a:solidFill>
                <a:latin typeface="Titillium Web"/>
                <a:ea typeface="Titillium Web"/>
                <a:cs typeface="Titillium Web"/>
                <a:sym typeface="Titillium Web"/>
              </a:rPr>
              <a:t>Linux</a:t>
            </a:r>
            <a:r>
              <a:rPr lang="en" sz="1400">
                <a:solidFill>
                  <a:schemeClr val="dk1"/>
                </a:solidFill>
                <a:latin typeface="Titillium Web"/>
                <a:ea typeface="Titillium Web"/>
                <a:cs typeface="Titillium Web"/>
                <a:sym typeface="Titillium Web"/>
              </a:rPr>
              <a:t>:</a:t>
            </a:r>
            <a:endParaRPr sz="1400">
              <a:solidFill>
                <a:schemeClr val="dk1"/>
              </a:solidFill>
              <a:latin typeface="Titillium Web"/>
              <a:ea typeface="Titillium Web"/>
              <a:cs typeface="Titillium Web"/>
              <a:sym typeface="Titillium Web"/>
            </a:endParaRPr>
          </a:p>
          <a:p>
            <a:pPr indent="-317500" lvl="2" marL="13716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Shows a single root folder. All devices and drives are shown as subfolders under the root folder.</a:t>
            </a:r>
            <a:endParaRPr sz="1400">
              <a:solidFill>
                <a:schemeClr val="dk1"/>
              </a:solidFill>
              <a:latin typeface="Titillium Web"/>
              <a:ea typeface="Titillium Web"/>
              <a:cs typeface="Titillium Web"/>
              <a:sym typeface="Titillium Web"/>
            </a:endParaRPr>
          </a:p>
          <a:p>
            <a:pPr indent="-317500" lvl="2" marL="13716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Uses a </a:t>
            </a:r>
            <a:r>
              <a:rPr b="1" lang="en" sz="1400">
                <a:solidFill>
                  <a:srgbClr val="EA5B25"/>
                </a:solidFill>
                <a:latin typeface="Consolas"/>
                <a:ea typeface="Consolas"/>
                <a:cs typeface="Consolas"/>
                <a:sym typeface="Consolas"/>
              </a:rPr>
              <a:t>/</a:t>
            </a:r>
            <a:r>
              <a:rPr lang="en" sz="1400">
                <a:solidFill>
                  <a:schemeClr val="dk1"/>
                </a:solidFill>
                <a:latin typeface="Titillium Web"/>
                <a:ea typeface="Titillium Web"/>
                <a:cs typeface="Titillium Web"/>
                <a:sym typeface="Titillium Web"/>
              </a:rPr>
              <a:t> as the separator between folders (</a:t>
            </a:r>
            <a:r>
              <a:rPr b="1" lang="en" sz="1400">
                <a:solidFill>
                  <a:srgbClr val="EA5B25"/>
                </a:solidFill>
                <a:latin typeface="Consolas"/>
                <a:ea typeface="Consolas"/>
                <a:cs typeface="Consolas"/>
                <a:sym typeface="Consolas"/>
              </a:rPr>
              <a:t>/Users/&lt;username&gt;/Downloads</a:t>
            </a:r>
            <a:r>
              <a:rPr lang="en" sz="1400">
                <a:solidFill>
                  <a:schemeClr val="dk1"/>
                </a:solidFill>
                <a:latin typeface="Titillium Web"/>
                <a:ea typeface="Titillium Web"/>
                <a:cs typeface="Titillium Web"/>
                <a:sym typeface="Titillium Web"/>
              </a:rPr>
              <a:t>).</a:t>
            </a:r>
            <a:endParaRPr sz="1400">
              <a:solidFill>
                <a:schemeClr val="dk1"/>
              </a:solidFill>
              <a:latin typeface="Titillium Web"/>
              <a:ea typeface="Titillium Web"/>
              <a:cs typeface="Titillium Web"/>
              <a:sym typeface="Titillium Web"/>
            </a:endParaRPr>
          </a:p>
          <a:p>
            <a:pPr indent="-317500" lvl="2" marL="13716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By default, a user’s folder is found in </a:t>
            </a:r>
            <a:r>
              <a:rPr b="1" lang="en" sz="1400">
                <a:solidFill>
                  <a:srgbClr val="EA5B25"/>
                </a:solidFill>
                <a:latin typeface="Consolas"/>
                <a:ea typeface="Consolas"/>
                <a:cs typeface="Consolas"/>
                <a:sym typeface="Consolas"/>
              </a:rPr>
              <a:t>/home/&lt;username&gt;</a:t>
            </a:r>
            <a:r>
              <a:rPr lang="en" sz="1400">
                <a:solidFill>
                  <a:schemeClr val="dk1"/>
                </a:solidFill>
                <a:latin typeface="Titillium Web"/>
                <a:ea typeface="Titillium Web"/>
                <a:cs typeface="Titillium Web"/>
                <a:sym typeface="Titillium Web"/>
              </a:rPr>
              <a:t> as in </a:t>
            </a:r>
            <a:r>
              <a:rPr b="1" lang="en" sz="1400">
                <a:solidFill>
                  <a:srgbClr val="EA5B25"/>
                </a:solidFill>
                <a:latin typeface="Consolas"/>
                <a:ea typeface="Consolas"/>
                <a:cs typeface="Consolas"/>
                <a:sym typeface="Consolas"/>
              </a:rPr>
              <a:t>/home/Kevin</a:t>
            </a:r>
            <a:r>
              <a:rPr lang="en" sz="1400">
                <a:solidFill>
                  <a:schemeClr val="dk1"/>
                </a:solidFill>
                <a:latin typeface="Titillium Web"/>
                <a:ea typeface="Titillium Web"/>
                <a:cs typeface="Titillium Web"/>
                <a:sym typeface="Titillium Web"/>
              </a:rPr>
              <a:t>.</a:t>
            </a:r>
            <a:endParaRPr sz="1400">
              <a:solidFill>
                <a:schemeClr val="dk1"/>
              </a:solidFill>
              <a:latin typeface="Titillium Web"/>
              <a:ea typeface="Titillium Web"/>
              <a:cs typeface="Titillium Web"/>
              <a:sym typeface="Titillium Web"/>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Fortunately, Python helps us with some of these differences so that we don’t have to worry about them, but it’s good to know about these in case of errors.</a:t>
            </a:r>
            <a:endParaRPr sz="1400">
              <a:latin typeface="Consolas"/>
              <a:ea typeface="Consolas"/>
              <a:cs typeface="Consolas"/>
              <a:sym typeface="Consolas"/>
            </a:endParaRPr>
          </a:p>
          <a:p>
            <a:pPr indent="0" lvl="0" marL="0" rtl="0" algn="l">
              <a:lnSpc>
                <a:spcPct val="100000"/>
              </a:lnSpc>
              <a:spcBef>
                <a:spcPts val="300"/>
              </a:spcBef>
              <a:spcAft>
                <a:spcPts val="0"/>
              </a:spcAft>
              <a:buSzPts val="1100"/>
              <a:buNone/>
            </a:pPr>
            <a:r>
              <a:t/>
            </a:r>
            <a:endParaRPr sz="1200">
              <a:latin typeface="Titillium Web"/>
              <a:ea typeface="Titillium Web"/>
              <a:cs typeface="Titillium Web"/>
              <a:sym typeface="Titillium Web"/>
            </a:endParaRPr>
          </a:p>
          <a:p>
            <a:pPr indent="0" lvl="0" marL="0" rtl="0" algn="l">
              <a:lnSpc>
                <a:spcPct val="100000"/>
              </a:lnSpc>
              <a:spcBef>
                <a:spcPts val="0"/>
              </a:spcBef>
              <a:spcAft>
                <a:spcPts val="0"/>
              </a:spcAft>
              <a:buSzPts val="1100"/>
              <a:buNone/>
            </a:pPr>
            <a:r>
              <a:t/>
            </a:r>
            <a:endParaRPr sz="1200">
              <a:latin typeface="Titillium Web"/>
              <a:ea typeface="Titillium Web"/>
              <a:cs typeface="Titillium Web"/>
              <a:sym typeface="Titillium Web"/>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45f02ce19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g345f02ce19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Here are two different file systems, one for Mac and one for Windows. This demonstrates that</a:t>
            </a:r>
            <a:endParaRPr sz="1400">
              <a:solidFill>
                <a:schemeClr val="dk1"/>
              </a:solidFill>
              <a:latin typeface="Titillium Web"/>
              <a:ea typeface="Titillium Web"/>
              <a:cs typeface="Titillium Web"/>
              <a:sym typeface="Titillium Web"/>
            </a:endParaRPr>
          </a:p>
          <a:p>
            <a:pPr indent="-317500" lvl="1" marL="9144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Mac has a single root folder where everything including devices are found under the root, whereas Windows views each device as its own root. </a:t>
            </a:r>
            <a:endParaRPr sz="1400">
              <a:solidFill>
                <a:schemeClr val="dk1"/>
              </a:solidFill>
              <a:latin typeface="Titillium Web"/>
              <a:ea typeface="Titillium Web"/>
              <a:cs typeface="Titillium Web"/>
              <a:sym typeface="Titillium Web"/>
            </a:endParaRPr>
          </a:p>
          <a:p>
            <a:pPr indent="-317500" lvl="1" marL="9144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Mac uses </a:t>
            </a:r>
            <a:r>
              <a:rPr b="1" lang="en" sz="1400">
                <a:solidFill>
                  <a:srgbClr val="EA5B25"/>
                </a:solidFill>
                <a:latin typeface="Consolas"/>
                <a:ea typeface="Consolas"/>
                <a:cs typeface="Consolas"/>
                <a:sym typeface="Consolas"/>
              </a:rPr>
              <a:t>/</a:t>
            </a:r>
            <a:r>
              <a:rPr lang="en" sz="1400">
                <a:solidFill>
                  <a:schemeClr val="dk1"/>
                </a:solidFill>
                <a:latin typeface="Titillium Web"/>
                <a:ea typeface="Titillium Web"/>
                <a:cs typeface="Titillium Web"/>
                <a:sym typeface="Titillium Web"/>
              </a:rPr>
              <a:t> as the root folder name whereas Windows uses </a:t>
            </a:r>
            <a:r>
              <a:rPr b="1" lang="en" sz="1400">
                <a:solidFill>
                  <a:srgbClr val="EA5B25"/>
                </a:solidFill>
                <a:latin typeface="Consolas"/>
                <a:ea typeface="Consolas"/>
                <a:cs typeface="Consolas"/>
                <a:sym typeface="Consolas"/>
              </a:rPr>
              <a:t>C:\</a:t>
            </a:r>
            <a:r>
              <a:rPr lang="en" sz="1400">
                <a:solidFill>
                  <a:schemeClr val="dk1"/>
                </a:solidFill>
                <a:latin typeface="Titillium Web"/>
                <a:ea typeface="Titillium Web"/>
                <a:cs typeface="Titillium Web"/>
                <a:sym typeface="Titillium Web"/>
              </a:rPr>
              <a:t> and </a:t>
            </a:r>
            <a:r>
              <a:rPr b="1" lang="en" sz="1400">
                <a:solidFill>
                  <a:srgbClr val="EA5B25"/>
                </a:solidFill>
                <a:latin typeface="Consolas"/>
                <a:ea typeface="Consolas"/>
                <a:cs typeface="Consolas"/>
                <a:sym typeface="Consolas"/>
              </a:rPr>
              <a:t>D</a:t>
            </a:r>
            <a:r>
              <a:rPr b="1" lang="en" sz="1400">
                <a:solidFill>
                  <a:srgbClr val="EA5B25"/>
                </a:solidFill>
                <a:latin typeface="Consolas"/>
                <a:ea typeface="Consolas"/>
                <a:cs typeface="Consolas"/>
                <a:sym typeface="Consolas"/>
              </a:rPr>
              <a:t>:\</a:t>
            </a:r>
            <a:r>
              <a:rPr lang="en" sz="1400">
                <a:solidFill>
                  <a:schemeClr val="dk1"/>
                </a:solidFill>
                <a:latin typeface="Titillium Web"/>
                <a:ea typeface="Titillium Web"/>
                <a:cs typeface="Titillium Web"/>
                <a:sym typeface="Titillium Web"/>
              </a:rPr>
              <a:t>. Notice the </a:t>
            </a:r>
            <a:r>
              <a:rPr b="1" lang="en" sz="1400">
                <a:solidFill>
                  <a:srgbClr val="EA5B25"/>
                </a:solidFill>
                <a:latin typeface="Consolas"/>
                <a:ea typeface="Consolas"/>
                <a:cs typeface="Consolas"/>
                <a:sym typeface="Consolas"/>
              </a:rPr>
              <a:t>/</a:t>
            </a:r>
            <a:r>
              <a:rPr lang="en" sz="1400">
                <a:solidFill>
                  <a:schemeClr val="dk1"/>
                </a:solidFill>
                <a:latin typeface="Titillium Web"/>
                <a:ea typeface="Titillium Web"/>
                <a:cs typeface="Titillium Web"/>
                <a:sym typeface="Titillium Web"/>
              </a:rPr>
              <a:t> versus the </a:t>
            </a:r>
            <a:r>
              <a:rPr b="1" lang="en" sz="1400">
                <a:solidFill>
                  <a:srgbClr val="EA5B25"/>
                </a:solidFill>
                <a:latin typeface="Consolas"/>
                <a:ea typeface="Consolas"/>
                <a:cs typeface="Consolas"/>
                <a:sym typeface="Consolas"/>
              </a:rPr>
              <a:t>\</a:t>
            </a:r>
            <a:r>
              <a:rPr lang="en" sz="1400">
                <a:solidFill>
                  <a:schemeClr val="dk1"/>
                </a:solidFill>
                <a:latin typeface="Titillium Web"/>
                <a:ea typeface="Titillium Web"/>
                <a:cs typeface="Titillium Web"/>
                <a:sym typeface="Titillium Web"/>
              </a:rPr>
              <a:t>. </a:t>
            </a:r>
            <a:endParaRPr sz="1400">
              <a:solidFill>
                <a:schemeClr val="dk1"/>
              </a:solidFill>
              <a:latin typeface="Titillium Web"/>
              <a:ea typeface="Titillium Web"/>
              <a:cs typeface="Titillium Web"/>
              <a:sym typeface="Titillium Web"/>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Linux would more closely resemble Mac than Windows.</a:t>
            </a:r>
            <a:endParaRPr sz="1400">
              <a:solidFill>
                <a:schemeClr val="dk1"/>
              </a:solidFill>
              <a:latin typeface="Titillium Web"/>
              <a:ea typeface="Titillium Web"/>
              <a:cs typeface="Titillium Web"/>
              <a:sym typeface="Titillium Web"/>
            </a:endParaRPr>
          </a:p>
          <a:p>
            <a:pPr indent="0" lvl="0" marL="0" rtl="0" algn="l">
              <a:lnSpc>
                <a:spcPct val="100000"/>
              </a:lnSpc>
              <a:spcBef>
                <a:spcPts val="300"/>
              </a:spcBef>
              <a:spcAft>
                <a:spcPts val="0"/>
              </a:spcAft>
              <a:buSzPts val="1100"/>
              <a:buNone/>
            </a:pPr>
            <a:r>
              <a:t/>
            </a:r>
            <a:endParaRPr sz="1200">
              <a:latin typeface="Titillium Web"/>
              <a:ea typeface="Titillium Web"/>
              <a:cs typeface="Titillium Web"/>
              <a:sym typeface="Titillium Web"/>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3b925572d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g33b925572d8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To begin accessing the file system, we need to import the </a:t>
            </a:r>
            <a:r>
              <a:rPr b="1" lang="en" sz="1400">
                <a:solidFill>
                  <a:srgbClr val="EA5B25"/>
                </a:solidFill>
                <a:latin typeface="Consolas"/>
                <a:ea typeface="Consolas"/>
                <a:cs typeface="Consolas"/>
                <a:sym typeface="Consolas"/>
              </a:rPr>
              <a:t>Path</a:t>
            </a:r>
            <a:r>
              <a:rPr lang="en" sz="1400">
                <a:solidFill>
                  <a:schemeClr val="dk1"/>
                </a:solidFill>
                <a:latin typeface="Titillium Web"/>
                <a:ea typeface="Titillium Web"/>
                <a:cs typeface="Titillium Web"/>
                <a:sym typeface="Titillium Web"/>
              </a:rPr>
              <a:t> object from the </a:t>
            </a:r>
            <a:r>
              <a:rPr b="1" lang="en" sz="1400">
                <a:solidFill>
                  <a:srgbClr val="EA5B25"/>
                </a:solidFill>
                <a:latin typeface="Consolas"/>
                <a:ea typeface="Consolas"/>
                <a:cs typeface="Consolas"/>
                <a:sym typeface="Consolas"/>
              </a:rPr>
              <a:t>pathlib</a:t>
            </a:r>
            <a:r>
              <a:rPr lang="en" sz="1400">
                <a:solidFill>
                  <a:schemeClr val="dk1"/>
                </a:solidFill>
                <a:latin typeface="Titillium Web"/>
                <a:ea typeface="Titillium Web"/>
                <a:cs typeface="Titillium Web"/>
                <a:sym typeface="Titillium Web"/>
              </a:rPr>
              <a:t> module.</a:t>
            </a:r>
            <a:endParaRPr sz="1400">
              <a:solidFill>
                <a:schemeClr val="dk1"/>
              </a:solidFill>
              <a:latin typeface="Titillium Web"/>
              <a:ea typeface="Titillium Web"/>
              <a:cs typeface="Titillium Web"/>
              <a:sym typeface="Titillium Web"/>
            </a:endParaRPr>
          </a:p>
          <a:p>
            <a:pPr indent="0" lvl="0" marL="0" rtl="0" algn="l">
              <a:lnSpc>
                <a:spcPct val="115000"/>
              </a:lnSpc>
              <a:spcBef>
                <a:spcPts val="300"/>
              </a:spcBef>
              <a:spcAft>
                <a:spcPts val="0"/>
              </a:spcAft>
              <a:buNone/>
            </a:pPr>
            <a:r>
              <a:t/>
            </a:r>
            <a:endParaRPr b="1" sz="1400">
              <a:solidFill>
                <a:schemeClr val="dk1"/>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chemeClr val="dk1"/>
                </a:solidFill>
                <a:latin typeface="Consolas"/>
                <a:ea typeface="Consolas"/>
                <a:cs typeface="Consolas"/>
                <a:sym typeface="Consolas"/>
              </a:rPr>
              <a:t> </a:t>
            </a:r>
            <a:r>
              <a:rPr b="1" lang="en" sz="1400">
                <a:solidFill>
                  <a:srgbClr val="EA5B25"/>
                </a:solidFill>
                <a:latin typeface="Consolas"/>
                <a:ea typeface="Consolas"/>
                <a:cs typeface="Consolas"/>
                <a:sym typeface="Consolas"/>
              </a:rPr>
              <a:t>   </a:t>
            </a:r>
            <a:r>
              <a:rPr b="1" lang="en" sz="1400">
                <a:solidFill>
                  <a:srgbClr val="EA5B25"/>
                </a:solidFill>
                <a:highlight>
                  <a:srgbClr val="FFFF00"/>
                </a:highlight>
                <a:latin typeface="Consolas"/>
                <a:ea typeface="Consolas"/>
                <a:cs typeface="Consolas"/>
                <a:sym typeface="Consolas"/>
              </a:rPr>
              <a:t>from pathlib import Path</a:t>
            </a:r>
            <a:endParaRPr b="1" sz="1400">
              <a:solidFill>
                <a:srgbClr val="EA5B25"/>
              </a:solidFill>
              <a:highlight>
                <a:srgbClr val="FFFF00"/>
              </a:highlight>
              <a:latin typeface="Consolas"/>
              <a:ea typeface="Consolas"/>
              <a:cs typeface="Consolas"/>
              <a:sym typeface="Consolas"/>
            </a:endParaRPr>
          </a:p>
          <a:p>
            <a:pPr indent="0" lvl="0" marL="0" rtl="0" algn="l">
              <a:lnSpc>
                <a:spcPct val="115000"/>
              </a:lnSpc>
              <a:spcBef>
                <a:spcPts val="300"/>
              </a:spcBef>
              <a:spcAft>
                <a:spcPts val="0"/>
              </a:spcAft>
              <a:buNone/>
            </a:pPr>
            <a:r>
              <a:t/>
            </a:r>
            <a:endParaRPr b="1" sz="1400">
              <a:solidFill>
                <a:srgbClr val="EA5B25"/>
              </a:solidFill>
              <a:latin typeface="Consolas"/>
              <a:ea typeface="Consolas"/>
              <a:cs typeface="Consolas"/>
              <a:sym typeface="Consolas"/>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With the </a:t>
            </a:r>
            <a:r>
              <a:rPr b="1" lang="en" sz="1400">
                <a:solidFill>
                  <a:srgbClr val="EA5B25"/>
                </a:solidFill>
                <a:latin typeface="Consolas"/>
                <a:ea typeface="Consolas"/>
                <a:cs typeface="Consolas"/>
                <a:sym typeface="Consolas"/>
              </a:rPr>
              <a:t>Path</a:t>
            </a:r>
            <a:r>
              <a:rPr lang="en" sz="1400">
                <a:solidFill>
                  <a:schemeClr val="dk1"/>
                </a:solidFill>
                <a:latin typeface="Titillium Web"/>
                <a:ea typeface="Titillium Web"/>
                <a:cs typeface="Titillium Web"/>
                <a:sym typeface="Titillium Web"/>
              </a:rPr>
              <a:t> we can set a path using a string (</a:t>
            </a:r>
            <a:r>
              <a:rPr b="1" lang="en" sz="1400">
                <a:solidFill>
                  <a:srgbClr val="EA5B25"/>
                </a:solidFill>
                <a:latin typeface="Consolas"/>
                <a:ea typeface="Consolas"/>
                <a:cs typeface="Consolas"/>
                <a:sym typeface="Consolas"/>
              </a:rPr>
              <a:t>&lt;username&gt;</a:t>
            </a:r>
            <a:r>
              <a:rPr lang="en" sz="1400">
                <a:solidFill>
                  <a:schemeClr val="dk1"/>
                </a:solidFill>
                <a:latin typeface="Titillium Web"/>
                <a:ea typeface="Titillium Web"/>
                <a:cs typeface="Titillium Web"/>
                <a:sym typeface="Titillium Web"/>
              </a:rPr>
              <a:t> here means to replace it with an actual username).</a:t>
            </a:r>
            <a:endParaRPr sz="1400">
              <a:solidFill>
                <a:schemeClr val="dk1"/>
              </a:solidFill>
              <a:latin typeface="Titillium Web"/>
              <a:ea typeface="Titillium Web"/>
              <a:cs typeface="Titillium Web"/>
              <a:sym typeface="Titillium Web"/>
            </a:endParaRPr>
          </a:p>
          <a:p>
            <a:pPr indent="0" lvl="0" marL="0" rtl="0" algn="l">
              <a:lnSpc>
                <a:spcPct val="115000"/>
              </a:lnSpc>
              <a:spcBef>
                <a:spcPts val="300"/>
              </a:spcBef>
              <a:spcAft>
                <a:spcPts val="0"/>
              </a:spcAft>
              <a:buNone/>
            </a:pPr>
            <a:r>
              <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a:t>
            </a:r>
            <a:r>
              <a:rPr b="1" lang="en" sz="1400">
                <a:solidFill>
                  <a:srgbClr val="EA5B25"/>
                </a:solidFill>
                <a:highlight>
                  <a:srgbClr val="FFFF00"/>
                </a:highlight>
                <a:latin typeface="Consolas"/>
                <a:ea typeface="Consolas"/>
                <a:cs typeface="Consolas"/>
                <a:sym typeface="Consolas"/>
              </a:rPr>
              <a:t>path = Path("/Users/&lt;username&gt;")</a:t>
            </a:r>
            <a:endParaRPr b="1" sz="1400">
              <a:solidFill>
                <a:srgbClr val="EA5B25"/>
              </a:solidFill>
              <a:highlight>
                <a:srgbClr val="FFFF00"/>
              </a:highlight>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print(f"</a:t>
            </a:r>
            <a:r>
              <a:rPr b="1" lang="en" sz="1400">
                <a:solidFill>
                  <a:srgbClr val="2C768B"/>
                </a:solidFill>
                <a:latin typeface="Consolas"/>
                <a:ea typeface="Consolas"/>
                <a:cs typeface="Consolas"/>
                <a:sym typeface="Consolas"/>
              </a:rPr>
              <a:t>{path}</a:t>
            </a:r>
            <a:r>
              <a:rPr b="1" lang="en" sz="1400">
                <a:solidFill>
                  <a:srgbClr val="EA5B25"/>
                </a:solidFill>
                <a:latin typeface="Consolas"/>
                <a:ea typeface="Consolas"/>
                <a:cs typeface="Consolas"/>
                <a:sym typeface="Consolas"/>
              </a:rPr>
              <a:t>")</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t/>
            </a:r>
            <a:endParaRPr b="1" sz="1400">
              <a:solidFill>
                <a:srgbClr val="EA5B25"/>
              </a:solidFill>
              <a:latin typeface="Consolas"/>
              <a:ea typeface="Consolas"/>
              <a:cs typeface="Consolas"/>
              <a:sym typeface="Consolas"/>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This approach requires us to know the complete path and filename that we want.</a:t>
            </a:r>
            <a:endParaRPr sz="1400">
              <a:solidFill>
                <a:schemeClr val="dk1"/>
              </a:solidFill>
              <a:latin typeface="Titillium Web"/>
              <a:ea typeface="Titillium Web"/>
              <a:cs typeface="Titillium Web"/>
              <a:sym typeface="Titillium Web"/>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There is a problem with the differences between Mac / Linux paths and Windows.</a:t>
            </a:r>
            <a:endParaRPr sz="1400">
              <a:solidFill>
                <a:schemeClr val="dk1"/>
              </a:solidFill>
              <a:latin typeface="Titillium Web"/>
              <a:ea typeface="Titillium Web"/>
              <a:cs typeface="Titillium Web"/>
              <a:sym typeface="Titillium Web"/>
            </a:endParaRPr>
          </a:p>
          <a:p>
            <a:pPr indent="0" lvl="0" marL="0" rtl="0" algn="l">
              <a:lnSpc>
                <a:spcPct val="115000"/>
              </a:lnSpc>
              <a:spcBef>
                <a:spcPts val="300"/>
              </a:spcBef>
              <a:spcAft>
                <a:spcPts val="0"/>
              </a:spcAft>
              <a:buNone/>
            </a:pPr>
            <a:r>
              <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from pathlib import Path</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a:t>
            </a:r>
            <a:r>
              <a:rPr b="1" lang="en" sz="1400">
                <a:solidFill>
                  <a:srgbClr val="EA5B25"/>
                </a:solidFill>
                <a:highlight>
                  <a:srgbClr val="FFFF00"/>
                </a:highlight>
                <a:latin typeface="Consolas"/>
                <a:ea typeface="Consolas"/>
                <a:cs typeface="Consolas"/>
                <a:sym typeface="Consolas"/>
              </a:rPr>
              <a:t>path = Path("C:\Users\kevin\Documents\sometext.txt")</a:t>
            </a:r>
            <a:endParaRPr b="1" sz="1400">
              <a:solidFill>
                <a:srgbClr val="EA5B25"/>
              </a:solidFill>
              <a:highlight>
                <a:srgbClr val="FFFF00"/>
              </a:highlight>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print(f"</a:t>
            </a:r>
            <a:r>
              <a:rPr b="1" lang="en" sz="1400">
                <a:solidFill>
                  <a:srgbClr val="2C768B"/>
                </a:solidFill>
                <a:latin typeface="Consolas"/>
                <a:ea typeface="Consolas"/>
                <a:cs typeface="Consolas"/>
                <a:sym typeface="Consolas"/>
              </a:rPr>
              <a:t>{path}</a:t>
            </a:r>
            <a:r>
              <a:rPr b="1" lang="en" sz="1400">
                <a:solidFill>
                  <a:srgbClr val="EA5B25"/>
                </a:solidFill>
                <a:latin typeface="Consolas"/>
                <a:ea typeface="Consolas"/>
                <a:cs typeface="Consolas"/>
                <a:sym typeface="Consolas"/>
              </a:rPr>
              <a:t>")</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t/>
            </a:r>
            <a:endParaRPr b="1" sz="1400">
              <a:solidFill>
                <a:srgbClr val="EA5B25"/>
              </a:solidFill>
              <a:latin typeface="Consolas"/>
              <a:ea typeface="Consolas"/>
              <a:cs typeface="Consolas"/>
              <a:sym typeface="Consolas"/>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When we attempt to run this code we get the following exception.</a:t>
            </a:r>
            <a:endParaRPr sz="1400">
              <a:solidFill>
                <a:schemeClr val="dk1"/>
              </a:solidFill>
              <a:latin typeface="Titillium Web"/>
              <a:ea typeface="Titillium Web"/>
              <a:cs typeface="Titillium Web"/>
              <a:sym typeface="Titillium Web"/>
            </a:endParaRPr>
          </a:p>
          <a:p>
            <a:pPr indent="0" lvl="0" marL="0" rtl="0" algn="l">
              <a:lnSpc>
                <a:spcPct val="115000"/>
              </a:lnSpc>
              <a:spcBef>
                <a:spcPts val="300"/>
              </a:spcBef>
              <a:spcAft>
                <a:spcPts val="0"/>
              </a:spcAft>
              <a:buNone/>
            </a:pPr>
            <a:r>
              <a:t/>
            </a:r>
            <a:endParaRPr b="1" sz="1400">
              <a:solidFill>
                <a:srgbClr val="FF0000"/>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FF0000"/>
                </a:solidFill>
                <a:latin typeface="Consolas"/>
                <a:ea typeface="Consolas"/>
                <a:cs typeface="Consolas"/>
                <a:sym typeface="Consolas"/>
              </a:rPr>
              <a:t>    File "/</a:t>
            </a:r>
            <a:r>
              <a:rPr b="1" lang="en" sz="1400">
                <a:solidFill>
                  <a:srgbClr val="FF0000"/>
                </a:solidFill>
                <a:latin typeface="Consolas"/>
                <a:ea typeface="Consolas"/>
                <a:cs typeface="Consolas"/>
                <a:sym typeface="Consolas"/>
              </a:rPr>
              <a:t>VSCode</a:t>
            </a:r>
            <a:r>
              <a:rPr b="1" lang="en" sz="1400">
                <a:solidFill>
                  <a:srgbClr val="FF0000"/>
                </a:solidFill>
                <a:latin typeface="Consolas"/>
                <a:ea typeface="Consolas"/>
                <a:cs typeface="Consolas"/>
                <a:sym typeface="Consolas"/>
              </a:rPr>
              <a:t>/main</a:t>
            </a:r>
            <a:r>
              <a:rPr b="1" lang="en" sz="1400">
                <a:solidFill>
                  <a:srgbClr val="FF0000"/>
                </a:solidFill>
                <a:latin typeface="Consolas"/>
                <a:ea typeface="Consolas"/>
                <a:cs typeface="Consolas"/>
                <a:sym typeface="Consolas"/>
              </a:rPr>
              <a:t>.py</a:t>
            </a:r>
            <a:r>
              <a:rPr b="1" lang="en" sz="1400">
                <a:solidFill>
                  <a:srgbClr val="FF0000"/>
                </a:solidFill>
                <a:latin typeface="Consolas"/>
                <a:ea typeface="Consolas"/>
                <a:cs typeface="Consolas"/>
                <a:sym typeface="Consolas"/>
              </a:rPr>
              <a:t>", line 3</a:t>
            </a:r>
            <a:endParaRPr b="1" sz="1400">
              <a:solidFill>
                <a:srgbClr val="FF0000"/>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FF0000"/>
                </a:solidFill>
                <a:latin typeface="Consolas"/>
                <a:ea typeface="Consolas"/>
                <a:cs typeface="Consolas"/>
                <a:sym typeface="Consolas"/>
              </a:rPr>
              <a:t>      path = Path("C:\Users\kevin\Documents\sometext.txt")</a:t>
            </a:r>
            <a:endParaRPr b="1" sz="1400">
              <a:solidFill>
                <a:srgbClr val="FF0000"/>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FF0000"/>
                </a:solidFill>
                <a:latin typeface="Consolas"/>
                <a:ea typeface="Consolas"/>
                <a:cs typeface="Consolas"/>
                <a:sym typeface="Consolas"/>
              </a:rPr>
              <a:t>                  ^^^^^^^^^^^^^^^^^^^^^^^^^^^^^^^^^^^^^^^</a:t>
            </a:r>
            <a:endParaRPr b="1" sz="1400">
              <a:solidFill>
                <a:srgbClr val="FF0000"/>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FF0000"/>
                </a:solidFill>
                <a:latin typeface="Consolas"/>
                <a:ea typeface="Consolas"/>
                <a:cs typeface="Consolas"/>
                <a:sym typeface="Consolas"/>
              </a:rPr>
              <a:t>    SyntaxError: (unicode error) 'unicodeescape' codec can't decode bytes in position 2-3: truncated \UXXXXXXXX escape</a:t>
            </a:r>
            <a:endParaRPr b="1" sz="1400">
              <a:solidFill>
                <a:srgbClr val="FF0000"/>
              </a:solidFill>
              <a:latin typeface="Consolas"/>
              <a:ea typeface="Consolas"/>
              <a:cs typeface="Consolas"/>
              <a:sym typeface="Consolas"/>
            </a:endParaRPr>
          </a:p>
          <a:p>
            <a:pPr indent="0" lvl="0" marL="0" rtl="0" algn="l">
              <a:lnSpc>
                <a:spcPct val="115000"/>
              </a:lnSpc>
              <a:spcBef>
                <a:spcPts val="300"/>
              </a:spcBef>
              <a:spcAft>
                <a:spcPts val="0"/>
              </a:spcAft>
              <a:buNone/>
            </a:pPr>
            <a:r>
              <a:t/>
            </a:r>
            <a:endParaRPr b="1" sz="1400">
              <a:solidFill>
                <a:srgbClr val="FF0000"/>
              </a:solidFill>
              <a:latin typeface="Consolas"/>
              <a:ea typeface="Consolas"/>
              <a:cs typeface="Consolas"/>
              <a:sym typeface="Consolas"/>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The </a:t>
            </a:r>
            <a:r>
              <a:rPr b="1" lang="en" sz="1400">
                <a:solidFill>
                  <a:srgbClr val="EA5B25"/>
                </a:solidFill>
                <a:latin typeface="Consolas"/>
                <a:ea typeface="Consolas"/>
                <a:cs typeface="Consolas"/>
                <a:sym typeface="Consolas"/>
              </a:rPr>
              <a:t>\</a:t>
            </a:r>
            <a:r>
              <a:rPr lang="en" sz="1400">
                <a:solidFill>
                  <a:schemeClr val="dk1"/>
                </a:solidFill>
                <a:latin typeface="Titillium Web"/>
                <a:ea typeface="Titillium Web"/>
                <a:cs typeface="Titillium Web"/>
                <a:sym typeface="Titillium Web"/>
              </a:rPr>
              <a:t> character is the escape character in Python and many other programming languages. So in the code above Python thinks we’re trying to provide escape characters </a:t>
            </a:r>
            <a:r>
              <a:rPr b="1" lang="en" sz="1400">
                <a:solidFill>
                  <a:srgbClr val="EA5B25"/>
                </a:solidFill>
                <a:latin typeface="Consolas"/>
                <a:ea typeface="Consolas"/>
                <a:cs typeface="Consolas"/>
                <a:sym typeface="Consolas"/>
              </a:rPr>
              <a:t>\U</a:t>
            </a:r>
            <a:r>
              <a:rPr lang="en" sz="1400">
                <a:solidFill>
                  <a:schemeClr val="dk1"/>
                </a:solidFill>
                <a:latin typeface="Titillium Web"/>
                <a:ea typeface="Titillium Web"/>
                <a:cs typeface="Titillium Web"/>
                <a:sym typeface="Titillium Web"/>
              </a:rPr>
              <a:t>, </a:t>
            </a:r>
            <a:r>
              <a:rPr b="1" lang="en" sz="1400">
                <a:solidFill>
                  <a:srgbClr val="EA5B25"/>
                </a:solidFill>
                <a:latin typeface="Consolas"/>
                <a:ea typeface="Consolas"/>
                <a:cs typeface="Consolas"/>
                <a:sym typeface="Consolas"/>
              </a:rPr>
              <a:t>\k</a:t>
            </a:r>
            <a:r>
              <a:rPr lang="en" sz="1400">
                <a:solidFill>
                  <a:schemeClr val="dk1"/>
                </a:solidFill>
                <a:latin typeface="Titillium Web"/>
                <a:ea typeface="Titillium Web"/>
                <a:cs typeface="Titillium Web"/>
                <a:sym typeface="Titillium Web"/>
              </a:rPr>
              <a:t>, </a:t>
            </a:r>
            <a:r>
              <a:rPr b="1" lang="en" sz="1400">
                <a:solidFill>
                  <a:srgbClr val="EA5B25"/>
                </a:solidFill>
                <a:latin typeface="Consolas"/>
                <a:ea typeface="Consolas"/>
                <a:cs typeface="Consolas"/>
                <a:sym typeface="Consolas"/>
              </a:rPr>
              <a:t>\D</a:t>
            </a:r>
            <a:r>
              <a:rPr lang="en" sz="1400">
                <a:solidFill>
                  <a:schemeClr val="dk1"/>
                </a:solidFill>
                <a:latin typeface="Titillium Web"/>
                <a:ea typeface="Titillium Web"/>
                <a:cs typeface="Titillium Web"/>
                <a:sym typeface="Titillium Web"/>
              </a:rPr>
              <a:t>, and </a:t>
            </a:r>
            <a:r>
              <a:rPr b="1" lang="en" sz="1400">
                <a:solidFill>
                  <a:srgbClr val="EA5B25"/>
                </a:solidFill>
                <a:latin typeface="Consolas"/>
                <a:ea typeface="Consolas"/>
                <a:cs typeface="Consolas"/>
                <a:sym typeface="Consolas"/>
              </a:rPr>
              <a:t>\s</a:t>
            </a:r>
            <a:r>
              <a:rPr lang="en" sz="1400">
                <a:solidFill>
                  <a:schemeClr val="dk1"/>
                </a:solidFill>
                <a:latin typeface="Titillium Web"/>
                <a:ea typeface="Titillium Web"/>
                <a:cs typeface="Titillium Web"/>
                <a:sym typeface="Titillium Web"/>
              </a:rPr>
              <a:t>. Some of these aren’t even valid. However, the first one </a:t>
            </a:r>
            <a:r>
              <a:rPr b="1" lang="en" sz="1400">
                <a:solidFill>
                  <a:srgbClr val="EA5B25"/>
                </a:solidFill>
                <a:latin typeface="Consolas"/>
                <a:ea typeface="Consolas"/>
                <a:cs typeface="Consolas"/>
                <a:sym typeface="Consolas"/>
              </a:rPr>
              <a:t>\U</a:t>
            </a:r>
            <a:r>
              <a:rPr lang="en" sz="1400">
                <a:solidFill>
                  <a:schemeClr val="dk1"/>
                </a:solidFill>
                <a:latin typeface="Titillium Web"/>
                <a:ea typeface="Titillium Web"/>
                <a:cs typeface="Titillium Web"/>
                <a:sym typeface="Titillium Web"/>
              </a:rPr>
              <a:t> is the </a:t>
            </a:r>
            <a:r>
              <a:rPr lang="en" sz="1400">
                <a:solidFill>
                  <a:schemeClr val="dk1"/>
                </a:solidFill>
                <a:latin typeface="Titillium Web"/>
                <a:ea typeface="Titillium Web"/>
                <a:cs typeface="Titillium Web"/>
                <a:sym typeface="Titillium Web"/>
              </a:rPr>
              <a:t>escape</a:t>
            </a:r>
            <a:r>
              <a:rPr lang="en" sz="1400">
                <a:solidFill>
                  <a:schemeClr val="dk1"/>
                </a:solidFill>
                <a:latin typeface="Titillium Web"/>
                <a:ea typeface="Titillium Web"/>
                <a:cs typeface="Titillium Web"/>
                <a:sym typeface="Titillium Web"/>
              </a:rPr>
              <a:t> character to create a unicode </a:t>
            </a:r>
            <a:r>
              <a:rPr lang="en" sz="1400">
                <a:solidFill>
                  <a:schemeClr val="dk1"/>
                </a:solidFill>
                <a:latin typeface="Titillium Web"/>
                <a:ea typeface="Titillium Web"/>
                <a:cs typeface="Titillium Web"/>
                <a:sym typeface="Titillium Web"/>
              </a:rPr>
              <a:t>character (although it should be lowercase)</a:t>
            </a:r>
            <a:r>
              <a:rPr lang="en" sz="1400">
                <a:solidFill>
                  <a:schemeClr val="dk1"/>
                </a:solidFill>
                <a:latin typeface="Titillium Web"/>
                <a:ea typeface="Titillium Web"/>
                <a:cs typeface="Titillium Web"/>
                <a:sym typeface="Titillium Web"/>
              </a:rPr>
              <a:t>. The </a:t>
            </a:r>
            <a:r>
              <a:rPr b="1" lang="en" sz="1400">
                <a:solidFill>
                  <a:srgbClr val="EA5B25"/>
                </a:solidFill>
                <a:latin typeface="Consolas"/>
                <a:ea typeface="Consolas"/>
                <a:cs typeface="Consolas"/>
                <a:sym typeface="Consolas"/>
              </a:rPr>
              <a:t>\u</a:t>
            </a:r>
            <a:r>
              <a:rPr lang="en" sz="1400">
                <a:solidFill>
                  <a:schemeClr val="dk1"/>
                </a:solidFill>
                <a:latin typeface="Titillium Web"/>
                <a:ea typeface="Titillium Web"/>
                <a:cs typeface="Titillium Web"/>
                <a:sym typeface="Titillium Web"/>
              </a:rPr>
              <a:t> escape character should be followed by an </a:t>
            </a:r>
            <a:r>
              <a:rPr lang="en" sz="1400">
                <a:solidFill>
                  <a:schemeClr val="dk1"/>
                </a:solidFill>
                <a:latin typeface="Titillium Web"/>
                <a:ea typeface="Titillium Web"/>
                <a:cs typeface="Titillium Web"/>
                <a:sym typeface="Titillium Web"/>
              </a:rPr>
              <a:t>integer</a:t>
            </a:r>
            <a:r>
              <a:rPr lang="en" sz="1400">
                <a:solidFill>
                  <a:schemeClr val="dk1"/>
                </a:solidFill>
                <a:latin typeface="Titillium Web"/>
                <a:ea typeface="Titillium Web"/>
                <a:cs typeface="Titillium Web"/>
                <a:sym typeface="Titillium Web"/>
              </a:rPr>
              <a:t> indicating which character we want, for example, </a:t>
            </a:r>
            <a:r>
              <a:rPr b="1" lang="en" sz="1400">
                <a:solidFill>
                  <a:srgbClr val="EA5B25"/>
                </a:solidFill>
                <a:latin typeface="Consolas"/>
                <a:ea typeface="Consolas"/>
                <a:cs typeface="Consolas"/>
                <a:sym typeface="Consolas"/>
              </a:rPr>
              <a:t>print("\u0041")</a:t>
            </a:r>
            <a:r>
              <a:rPr lang="en" sz="1400">
                <a:solidFill>
                  <a:schemeClr val="dk1"/>
                </a:solidFill>
                <a:latin typeface="Titillium Web"/>
                <a:ea typeface="Titillium Web"/>
                <a:cs typeface="Titillium Web"/>
                <a:sym typeface="Titillium Web"/>
              </a:rPr>
              <a:t> which is </a:t>
            </a:r>
            <a:r>
              <a:rPr b="1" lang="en" sz="1400">
                <a:solidFill>
                  <a:srgbClr val="EA5B25"/>
                </a:solidFill>
                <a:latin typeface="Inconsolata"/>
                <a:ea typeface="Inconsolata"/>
                <a:cs typeface="Inconsolata"/>
                <a:sym typeface="Inconsolata"/>
              </a:rPr>
              <a:t>"A"</a:t>
            </a:r>
            <a:r>
              <a:rPr lang="en" sz="1400">
                <a:solidFill>
                  <a:schemeClr val="dk1"/>
                </a:solidFill>
                <a:latin typeface="Titillium Web"/>
                <a:ea typeface="Titillium Web"/>
                <a:cs typeface="Titillium Web"/>
                <a:sym typeface="Titillium Web"/>
              </a:rPr>
              <a:t>. Instead it is followed by text </a:t>
            </a:r>
            <a:r>
              <a:rPr b="1" lang="en" sz="1400">
                <a:solidFill>
                  <a:srgbClr val="EA5B25"/>
                </a:solidFill>
                <a:latin typeface="Consolas"/>
                <a:ea typeface="Consolas"/>
                <a:cs typeface="Consolas"/>
                <a:sym typeface="Consolas"/>
              </a:rPr>
              <a:t>"sers"</a:t>
            </a:r>
            <a:r>
              <a:rPr lang="en" sz="1400">
                <a:solidFill>
                  <a:schemeClr val="dk1"/>
                </a:solidFill>
                <a:latin typeface="Titillium Web"/>
                <a:ea typeface="Titillium Web"/>
                <a:cs typeface="Titillium Web"/>
                <a:sym typeface="Titillium Web"/>
              </a:rPr>
              <a:t>. This is the cause of the error.</a:t>
            </a:r>
            <a:endParaRPr sz="1400">
              <a:solidFill>
                <a:schemeClr val="dk1"/>
              </a:solidFill>
              <a:latin typeface="Titillium Web"/>
              <a:ea typeface="Titillium Web"/>
              <a:cs typeface="Titillium Web"/>
              <a:sym typeface="Titillium Web"/>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There are two ways to get around this:</a:t>
            </a:r>
            <a:endParaRPr sz="1400">
              <a:solidFill>
                <a:schemeClr val="dk1"/>
              </a:solidFill>
              <a:latin typeface="Titillium Web"/>
              <a:ea typeface="Titillium Web"/>
              <a:cs typeface="Titillium Web"/>
              <a:sym typeface="Titillium Web"/>
            </a:endParaRPr>
          </a:p>
          <a:p>
            <a:pPr indent="-317500" lvl="1" marL="9144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First, we can use the forward slash instead of backslash. Python will take care of interpreting this correctly for Windows.</a:t>
            </a:r>
            <a:endParaRPr sz="1400">
              <a:solidFill>
                <a:schemeClr val="dk1"/>
              </a:solidFill>
              <a:latin typeface="Titillium Web"/>
              <a:ea typeface="Titillium Web"/>
              <a:cs typeface="Titillium Web"/>
              <a:sym typeface="Titillium Web"/>
            </a:endParaRPr>
          </a:p>
          <a:p>
            <a:pPr indent="-317500" lvl="1" marL="9144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Second, we can use the </a:t>
            </a:r>
            <a:r>
              <a:rPr b="1" lang="en" sz="1400">
                <a:solidFill>
                  <a:srgbClr val="EA5B25"/>
                </a:solidFill>
                <a:latin typeface="Consolas"/>
                <a:ea typeface="Consolas"/>
                <a:cs typeface="Consolas"/>
                <a:sym typeface="Consolas"/>
              </a:rPr>
              <a:t>r</a:t>
            </a:r>
            <a:r>
              <a:rPr lang="en" sz="1400">
                <a:solidFill>
                  <a:schemeClr val="dk1"/>
                </a:solidFill>
                <a:latin typeface="Titillium Web"/>
                <a:ea typeface="Titillium Web"/>
                <a:cs typeface="Titillium Web"/>
                <a:sym typeface="Titillium Web"/>
              </a:rPr>
              <a:t> character to indicate we want to use a </a:t>
            </a:r>
            <a:r>
              <a:rPr b="1" lang="en" sz="1400">
                <a:solidFill>
                  <a:schemeClr val="dk1"/>
                </a:solidFill>
                <a:latin typeface="Titillium Web"/>
                <a:ea typeface="Titillium Web"/>
                <a:cs typeface="Titillium Web"/>
                <a:sym typeface="Titillium Web"/>
              </a:rPr>
              <a:t>raw</a:t>
            </a:r>
            <a:r>
              <a:rPr lang="en" sz="1400">
                <a:solidFill>
                  <a:schemeClr val="dk1"/>
                </a:solidFill>
                <a:latin typeface="Titillium Web"/>
                <a:ea typeface="Titillium Web"/>
                <a:cs typeface="Titillium Web"/>
                <a:sym typeface="Titillium Web"/>
              </a:rPr>
              <a:t> </a:t>
            </a:r>
            <a:r>
              <a:rPr b="1" lang="en" sz="1400">
                <a:solidFill>
                  <a:schemeClr val="dk1"/>
                </a:solidFill>
                <a:latin typeface="Titillium Web"/>
                <a:ea typeface="Titillium Web"/>
                <a:cs typeface="Titillium Web"/>
                <a:sym typeface="Titillium Web"/>
              </a:rPr>
              <a:t>string</a:t>
            </a:r>
            <a:r>
              <a:rPr lang="en" sz="1400">
                <a:solidFill>
                  <a:schemeClr val="dk1"/>
                </a:solidFill>
                <a:latin typeface="Titillium Web"/>
                <a:ea typeface="Titillium Web"/>
                <a:cs typeface="Titillium Web"/>
                <a:sym typeface="Titillium Web"/>
              </a:rPr>
              <a:t>. This tells Python not to interpret the </a:t>
            </a:r>
            <a:r>
              <a:rPr b="1" lang="en" sz="1400">
                <a:solidFill>
                  <a:srgbClr val="EA5B25"/>
                </a:solidFill>
                <a:latin typeface="Consolas"/>
                <a:ea typeface="Consolas"/>
                <a:cs typeface="Consolas"/>
                <a:sym typeface="Consolas"/>
              </a:rPr>
              <a:t>\</a:t>
            </a:r>
            <a:r>
              <a:rPr lang="en" sz="1400">
                <a:solidFill>
                  <a:schemeClr val="dk1"/>
                </a:solidFill>
                <a:latin typeface="Titillium Web"/>
                <a:ea typeface="Titillium Web"/>
                <a:cs typeface="Titillium Web"/>
                <a:sym typeface="Titillium Web"/>
              </a:rPr>
              <a:t> character as an escape character.</a:t>
            </a:r>
            <a:endParaRPr sz="1400">
              <a:solidFill>
                <a:schemeClr val="dk1"/>
              </a:solidFill>
              <a:latin typeface="Titillium Web"/>
              <a:ea typeface="Titillium Web"/>
              <a:cs typeface="Titillium Web"/>
              <a:sym typeface="Titillium Web"/>
            </a:endParaRPr>
          </a:p>
          <a:p>
            <a:pPr indent="0" lvl="0" marL="0" rtl="0" algn="l">
              <a:lnSpc>
                <a:spcPct val="115000"/>
              </a:lnSpc>
              <a:spcBef>
                <a:spcPts val="300"/>
              </a:spcBef>
              <a:spcAft>
                <a:spcPts val="0"/>
              </a:spcAft>
              <a:buNone/>
            </a:pPr>
            <a:r>
              <a:t/>
            </a:r>
            <a:endParaRPr sz="1400">
              <a:solidFill>
                <a:schemeClr val="dk1"/>
              </a:solidFill>
              <a:latin typeface="Titillium Web"/>
              <a:ea typeface="Titillium Web"/>
              <a:cs typeface="Titillium Web"/>
              <a:sym typeface="Titillium Web"/>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from pathlib import Path</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path = Path(</a:t>
            </a:r>
            <a:r>
              <a:rPr b="1" lang="en" sz="1400">
                <a:solidFill>
                  <a:srgbClr val="EA5B25"/>
                </a:solidFill>
                <a:highlight>
                  <a:srgbClr val="FFFF00"/>
                </a:highlight>
                <a:latin typeface="Consolas"/>
                <a:ea typeface="Consolas"/>
                <a:cs typeface="Consolas"/>
                <a:sym typeface="Consolas"/>
              </a:rPr>
              <a:t>r</a:t>
            </a:r>
            <a:r>
              <a:rPr b="1" lang="en" sz="1400">
                <a:solidFill>
                  <a:srgbClr val="EA5B25"/>
                </a:solidFill>
                <a:latin typeface="Consolas"/>
                <a:ea typeface="Consolas"/>
                <a:cs typeface="Consolas"/>
                <a:sym typeface="Consolas"/>
              </a:rPr>
              <a:t>"C:\Users\kevin\Documents\sometext.txt")</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print(f"</a:t>
            </a:r>
            <a:r>
              <a:rPr b="1" lang="en" sz="1400">
                <a:solidFill>
                  <a:srgbClr val="2C768B"/>
                </a:solidFill>
                <a:latin typeface="Consolas"/>
                <a:ea typeface="Consolas"/>
                <a:cs typeface="Consolas"/>
                <a:sym typeface="Consolas"/>
              </a:rPr>
              <a:t>{path}</a:t>
            </a:r>
            <a:r>
              <a:rPr b="1" lang="en" sz="1400">
                <a:solidFill>
                  <a:srgbClr val="EA5B25"/>
                </a:solidFill>
                <a:latin typeface="Consolas"/>
                <a:ea typeface="Consolas"/>
                <a:cs typeface="Consolas"/>
                <a:sym typeface="Consolas"/>
              </a:rPr>
              <a:t>")  </a:t>
            </a:r>
            <a:endParaRPr b="1" sz="1400">
              <a:solidFill>
                <a:srgbClr val="EA5B25"/>
              </a:solidFill>
              <a:latin typeface="Consolas"/>
              <a:ea typeface="Consolas"/>
              <a:cs typeface="Consolas"/>
              <a:sym typeface="Consolas"/>
            </a:endParaRPr>
          </a:p>
          <a:p>
            <a:pPr indent="0" lvl="0" marL="0" rtl="0" algn="l">
              <a:lnSpc>
                <a:spcPct val="100000"/>
              </a:lnSpc>
              <a:spcBef>
                <a:spcPts val="300"/>
              </a:spcBef>
              <a:spcAft>
                <a:spcPts val="0"/>
              </a:spcAft>
              <a:buSzPts val="1100"/>
              <a:buNone/>
            </a:pPr>
            <a:r>
              <a:t/>
            </a:r>
            <a:endParaRPr sz="1400">
              <a:latin typeface="Titillium Web"/>
              <a:ea typeface="Titillium Web"/>
              <a:cs typeface="Titillium Web"/>
              <a:sym typeface="Titillium Web"/>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3b925572d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g33b925572d8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With the </a:t>
            </a:r>
            <a:r>
              <a:rPr b="1" lang="en" sz="1400">
                <a:solidFill>
                  <a:srgbClr val="EA5B25"/>
                </a:solidFill>
                <a:latin typeface="Consolas"/>
                <a:ea typeface="Consolas"/>
                <a:cs typeface="Consolas"/>
                <a:sym typeface="Consolas"/>
              </a:rPr>
              <a:t>Path</a:t>
            </a:r>
            <a:r>
              <a:rPr lang="en" sz="1400">
                <a:solidFill>
                  <a:schemeClr val="dk1"/>
                </a:solidFill>
                <a:latin typeface="Titillium Web"/>
                <a:ea typeface="Titillium Web"/>
                <a:cs typeface="Titillium Web"/>
                <a:sym typeface="Titillium Web"/>
              </a:rPr>
              <a:t> object we can set a path using the </a:t>
            </a:r>
            <a:r>
              <a:rPr b="1" lang="en" sz="1400">
                <a:solidFill>
                  <a:srgbClr val="EA5B25"/>
                </a:solidFill>
                <a:latin typeface="Consolas"/>
                <a:ea typeface="Consolas"/>
                <a:cs typeface="Consolas"/>
                <a:sym typeface="Consolas"/>
              </a:rPr>
              <a:t>home()</a:t>
            </a:r>
            <a:r>
              <a:rPr lang="en" sz="1400">
                <a:solidFill>
                  <a:schemeClr val="dk1"/>
                </a:solidFill>
                <a:latin typeface="Titillium Web"/>
                <a:ea typeface="Titillium Web"/>
                <a:cs typeface="Titillium Web"/>
                <a:sym typeface="Titillium Web"/>
              </a:rPr>
              <a:t> function. This returns the root folder of the currently logged-in user.</a:t>
            </a:r>
            <a:endParaRPr sz="1400">
              <a:solidFill>
                <a:schemeClr val="dk1"/>
              </a:solidFill>
              <a:latin typeface="Titillium Web"/>
              <a:ea typeface="Titillium Web"/>
              <a:cs typeface="Titillium Web"/>
              <a:sym typeface="Titillium Web"/>
            </a:endParaRPr>
          </a:p>
          <a:p>
            <a:pPr indent="0" lvl="0" marL="0" rtl="0" algn="l">
              <a:lnSpc>
                <a:spcPct val="115000"/>
              </a:lnSpc>
              <a:spcBef>
                <a:spcPts val="300"/>
              </a:spcBef>
              <a:spcAft>
                <a:spcPts val="0"/>
              </a:spcAft>
              <a:buNone/>
            </a:pPr>
            <a:r>
              <a:t/>
            </a:r>
            <a:endParaRPr b="1" sz="1400">
              <a:solidFill>
                <a:schemeClr val="dk1"/>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chemeClr val="dk1"/>
                </a:solidFill>
                <a:latin typeface="Consolas"/>
                <a:ea typeface="Consolas"/>
                <a:cs typeface="Consolas"/>
                <a:sym typeface="Consolas"/>
              </a:rPr>
              <a:t>    </a:t>
            </a:r>
            <a:r>
              <a:rPr b="1" lang="en" sz="1400">
                <a:solidFill>
                  <a:srgbClr val="EA5B25"/>
                </a:solidFill>
                <a:latin typeface="Consolas"/>
                <a:ea typeface="Consolas"/>
                <a:cs typeface="Consolas"/>
                <a:sym typeface="Consolas"/>
              </a:rPr>
              <a:t>path = Path.</a:t>
            </a:r>
            <a:r>
              <a:rPr b="1" lang="en" sz="1400">
                <a:solidFill>
                  <a:srgbClr val="EA5B25"/>
                </a:solidFill>
                <a:highlight>
                  <a:srgbClr val="FFFF00"/>
                </a:highlight>
                <a:latin typeface="Consolas"/>
                <a:ea typeface="Consolas"/>
                <a:cs typeface="Consolas"/>
                <a:sym typeface="Consolas"/>
              </a:rPr>
              <a:t>home()</a:t>
            </a:r>
            <a:endParaRPr b="1" sz="1400">
              <a:solidFill>
                <a:srgbClr val="EA5B25"/>
              </a:solidFill>
              <a:highlight>
                <a:srgbClr val="FFFF00"/>
              </a:highlight>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chemeClr val="dk1"/>
                </a:solidFill>
                <a:latin typeface="Consolas"/>
                <a:ea typeface="Consolas"/>
                <a:cs typeface="Consolas"/>
                <a:sym typeface="Consolas"/>
              </a:rPr>
              <a:t>    </a:t>
            </a:r>
            <a:r>
              <a:rPr b="1" lang="en" sz="1400">
                <a:solidFill>
                  <a:srgbClr val="EA5B25"/>
                </a:solidFill>
                <a:latin typeface="Consolas"/>
                <a:ea typeface="Consolas"/>
                <a:cs typeface="Consolas"/>
                <a:sym typeface="Consolas"/>
              </a:rPr>
              <a:t>print(f"</a:t>
            </a:r>
            <a:r>
              <a:rPr b="1" lang="en" sz="1400">
                <a:solidFill>
                  <a:srgbClr val="2C768B"/>
                </a:solidFill>
                <a:latin typeface="Consolas"/>
                <a:ea typeface="Consolas"/>
                <a:cs typeface="Consolas"/>
                <a:sym typeface="Consolas"/>
              </a:rPr>
              <a:t>{path}</a:t>
            </a:r>
            <a:r>
              <a:rPr b="1" lang="en" sz="1400">
                <a:solidFill>
                  <a:srgbClr val="EA5B25"/>
                </a:solidFill>
                <a:latin typeface="Consolas"/>
                <a:ea typeface="Consolas"/>
                <a:cs typeface="Consolas"/>
                <a:sym typeface="Consolas"/>
              </a:rPr>
              <a:t>")</a:t>
            </a:r>
            <a:endParaRPr b="1" sz="1400">
              <a:solidFill>
                <a:schemeClr val="dk1"/>
              </a:solidFill>
              <a:latin typeface="Consolas"/>
              <a:ea typeface="Consolas"/>
              <a:cs typeface="Consolas"/>
              <a:sym typeface="Consolas"/>
            </a:endParaRPr>
          </a:p>
          <a:p>
            <a:pPr indent="0" lvl="0" marL="0" rtl="0" algn="l">
              <a:lnSpc>
                <a:spcPct val="115000"/>
              </a:lnSpc>
              <a:spcBef>
                <a:spcPts val="300"/>
              </a:spcBef>
              <a:spcAft>
                <a:spcPts val="0"/>
              </a:spcAft>
              <a:buNone/>
            </a:pPr>
            <a:r>
              <a:t/>
            </a:r>
            <a:endParaRPr b="1" sz="1400">
              <a:solidFill>
                <a:schemeClr val="dk1"/>
              </a:solidFill>
              <a:latin typeface="Consolas"/>
              <a:ea typeface="Consolas"/>
              <a:cs typeface="Consolas"/>
              <a:sym typeface="Consolas"/>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We can use the </a:t>
            </a:r>
            <a:r>
              <a:rPr b="1" lang="en" sz="1400">
                <a:solidFill>
                  <a:srgbClr val="EA5B25"/>
                </a:solidFill>
                <a:latin typeface="Consolas"/>
                <a:ea typeface="Consolas"/>
                <a:cs typeface="Consolas"/>
                <a:sym typeface="Consolas"/>
              </a:rPr>
              <a:t>cwd()</a:t>
            </a:r>
            <a:r>
              <a:rPr lang="en" sz="1400">
                <a:solidFill>
                  <a:schemeClr val="dk1"/>
                </a:solidFill>
                <a:latin typeface="Titillium Web"/>
                <a:ea typeface="Titillium Web"/>
                <a:cs typeface="Titillium Web"/>
                <a:sym typeface="Titillium Web"/>
              </a:rPr>
              <a:t> function to return the “current working directory” that the current user is in</a:t>
            </a:r>
            <a:r>
              <a:rPr lang="en" sz="1400">
                <a:solidFill>
                  <a:schemeClr val="dk1"/>
                </a:solidFill>
                <a:latin typeface="Titillium Web"/>
                <a:ea typeface="Titillium Web"/>
                <a:cs typeface="Titillium Web"/>
                <a:sym typeface="Titillium Web"/>
              </a:rPr>
              <a:t>. If the user hasn’t changed folders, it will be the same as the home folder. Otherwise it will be the current </a:t>
            </a:r>
            <a:r>
              <a:rPr lang="en" sz="1400">
                <a:solidFill>
                  <a:schemeClr val="dk1"/>
                </a:solidFill>
                <a:latin typeface="Titillium Web"/>
                <a:ea typeface="Titillium Web"/>
                <a:cs typeface="Titillium Web"/>
                <a:sym typeface="Titillium Web"/>
              </a:rPr>
              <a:t>directory</a:t>
            </a:r>
            <a:r>
              <a:rPr lang="en" sz="1400">
                <a:solidFill>
                  <a:schemeClr val="dk1"/>
                </a:solidFill>
                <a:latin typeface="Titillium Web"/>
                <a:ea typeface="Titillium Web"/>
                <a:cs typeface="Titillium Web"/>
                <a:sym typeface="Titillium Web"/>
              </a:rPr>
              <a:t> that the user is in.</a:t>
            </a:r>
            <a:endParaRPr sz="1400">
              <a:solidFill>
                <a:schemeClr val="dk1"/>
              </a:solidFill>
              <a:latin typeface="Titillium Web"/>
              <a:ea typeface="Titillium Web"/>
              <a:cs typeface="Titillium Web"/>
              <a:sym typeface="Titillium Web"/>
            </a:endParaRPr>
          </a:p>
          <a:p>
            <a:pPr indent="0" lvl="0" marL="0" rtl="0" algn="l">
              <a:lnSpc>
                <a:spcPct val="115000"/>
              </a:lnSpc>
              <a:spcBef>
                <a:spcPts val="300"/>
              </a:spcBef>
              <a:spcAft>
                <a:spcPts val="0"/>
              </a:spcAft>
              <a:buNone/>
            </a:pPr>
            <a:r>
              <a:t/>
            </a:r>
            <a:endParaRPr b="1" sz="1400">
              <a:solidFill>
                <a:schemeClr val="dk1"/>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chemeClr val="dk1"/>
                </a:solidFill>
                <a:latin typeface="Consolas"/>
                <a:ea typeface="Consolas"/>
                <a:cs typeface="Consolas"/>
                <a:sym typeface="Consolas"/>
              </a:rPr>
              <a:t>    </a:t>
            </a:r>
            <a:r>
              <a:rPr b="1" lang="en" sz="1400">
                <a:solidFill>
                  <a:srgbClr val="EA5B25"/>
                </a:solidFill>
                <a:latin typeface="Consolas"/>
                <a:ea typeface="Consolas"/>
                <a:cs typeface="Consolas"/>
                <a:sym typeface="Consolas"/>
              </a:rPr>
              <a:t>path = Path.</a:t>
            </a:r>
            <a:r>
              <a:rPr b="1" lang="en" sz="1400">
                <a:solidFill>
                  <a:srgbClr val="EA5B25"/>
                </a:solidFill>
                <a:highlight>
                  <a:srgbClr val="FFFF00"/>
                </a:highlight>
                <a:latin typeface="Consolas"/>
                <a:ea typeface="Consolas"/>
                <a:cs typeface="Consolas"/>
                <a:sym typeface="Consolas"/>
              </a:rPr>
              <a:t>cwd()</a:t>
            </a:r>
            <a:endParaRPr b="1" sz="1400">
              <a:solidFill>
                <a:srgbClr val="EA5B25"/>
              </a:solidFill>
              <a:highlight>
                <a:srgbClr val="FFFF00"/>
              </a:highlight>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chemeClr val="dk1"/>
                </a:solidFill>
                <a:latin typeface="Consolas"/>
                <a:ea typeface="Consolas"/>
                <a:cs typeface="Consolas"/>
                <a:sym typeface="Consolas"/>
              </a:rPr>
              <a:t>    </a:t>
            </a:r>
            <a:r>
              <a:rPr b="1" lang="en" sz="1400">
                <a:solidFill>
                  <a:srgbClr val="EA5B25"/>
                </a:solidFill>
                <a:latin typeface="Consolas"/>
                <a:ea typeface="Consolas"/>
                <a:cs typeface="Consolas"/>
                <a:sym typeface="Consolas"/>
              </a:rPr>
              <a:t>print(f"</a:t>
            </a:r>
            <a:r>
              <a:rPr b="1" lang="en" sz="1400">
                <a:solidFill>
                  <a:srgbClr val="2C768B"/>
                </a:solidFill>
                <a:latin typeface="Consolas"/>
                <a:ea typeface="Consolas"/>
                <a:cs typeface="Consolas"/>
                <a:sym typeface="Consolas"/>
              </a:rPr>
              <a:t>{path}</a:t>
            </a:r>
            <a:r>
              <a:rPr b="1" lang="en" sz="1400">
                <a:solidFill>
                  <a:srgbClr val="EA5B25"/>
                </a:solidFill>
                <a:latin typeface="Consolas"/>
                <a:ea typeface="Consolas"/>
                <a:cs typeface="Consolas"/>
                <a:sym typeface="Consolas"/>
              </a:rPr>
              <a:t>")</a:t>
            </a:r>
            <a:endParaRPr b="1" sz="1400">
              <a:solidFill>
                <a:schemeClr val="dk1"/>
              </a:solidFill>
              <a:latin typeface="Consolas"/>
              <a:ea typeface="Consolas"/>
              <a:cs typeface="Consolas"/>
              <a:sym typeface="Consolas"/>
            </a:endParaRPr>
          </a:p>
          <a:p>
            <a:pPr indent="0" lvl="0" marL="0" rtl="0" algn="l">
              <a:lnSpc>
                <a:spcPct val="115000"/>
              </a:lnSpc>
              <a:spcBef>
                <a:spcPts val="300"/>
              </a:spcBef>
              <a:spcAft>
                <a:spcPts val="0"/>
              </a:spcAft>
              <a:buNone/>
            </a:pPr>
            <a:r>
              <a:t/>
            </a:r>
            <a:endParaRPr b="1" sz="1400">
              <a:solidFill>
                <a:schemeClr val="dk1"/>
              </a:solidFill>
              <a:latin typeface="Consolas"/>
              <a:ea typeface="Consolas"/>
              <a:cs typeface="Consolas"/>
              <a:sym typeface="Consolas"/>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Be careful when using </a:t>
            </a:r>
            <a:r>
              <a:rPr b="1" lang="en" sz="1400">
                <a:solidFill>
                  <a:srgbClr val="EA5B25"/>
                </a:solidFill>
                <a:latin typeface="Consolas"/>
                <a:ea typeface="Consolas"/>
                <a:cs typeface="Consolas"/>
                <a:sym typeface="Consolas"/>
              </a:rPr>
              <a:t>Path.cwd()</a:t>
            </a:r>
            <a:r>
              <a:rPr lang="en" sz="1400">
                <a:solidFill>
                  <a:schemeClr val="dk1"/>
                </a:solidFill>
                <a:latin typeface="Titillium Web"/>
                <a:ea typeface="Titillium Web"/>
                <a:cs typeface="Titillium Web"/>
                <a:sym typeface="Titillium Web"/>
              </a:rPr>
              <a:t>. When you do, make sure you know exactly which folder the current working directory refers to. Otherwise you could be creating, opening, and deleting files and folders in the wrong location, or run into permission exceptions because you don’t have access to the current directory.</a:t>
            </a:r>
            <a:endParaRPr b="1" sz="1400">
              <a:solidFill>
                <a:schemeClr val="dk1"/>
              </a:solidFill>
              <a:latin typeface="Consolas"/>
              <a:ea typeface="Consolas"/>
              <a:cs typeface="Consolas"/>
              <a:sym typeface="Consolas"/>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We can also append path information to whatever </a:t>
            </a:r>
            <a:r>
              <a:rPr b="1" lang="en" sz="1400">
                <a:solidFill>
                  <a:srgbClr val="EA5B25"/>
                </a:solidFill>
                <a:latin typeface="Consolas"/>
                <a:ea typeface="Consolas"/>
                <a:cs typeface="Consolas"/>
                <a:sym typeface="Consolas"/>
              </a:rPr>
              <a:t>Path.home()</a:t>
            </a:r>
            <a:r>
              <a:rPr lang="en" sz="1400">
                <a:solidFill>
                  <a:schemeClr val="dk1"/>
                </a:solidFill>
                <a:latin typeface="Titillium Web"/>
                <a:ea typeface="Titillium Web"/>
                <a:cs typeface="Titillium Web"/>
                <a:sym typeface="Titillium Web"/>
              </a:rPr>
              <a:t> and </a:t>
            </a:r>
            <a:r>
              <a:rPr b="1" lang="en" sz="1400">
                <a:solidFill>
                  <a:srgbClr val="EA5B25"/>
                </a:solidFill>
                <a:latin typeface="Consolas"/>
                <a:ea typeface="Consolas"/>
                <a:cs typeface="Consolas"/>
                <a:sym typeface="Consolas"/>
              </a:rPr>
              <a:t>Path.cwd()</a:t>
            </a:r>
            <a:r>
              <a:rPr lang="en" sz="1400">
                <a:solidFill>
                  <a:schemeClr val="dk1"/>
                </a:solidFill>
                <a:latin typeface="Titillium Web"/>
                <a:ea typeface="Titillium Web"/>
                <a:cs typeface="Titillium Web"/>
                <a:sym typeface="Titillium Web"/>
              </a:rPr>
              <a:t> return using </a:t>
            </a:r>
            <a:r>
              <a:rPr b="1" lang="en" sz="1400">
                <a:solidFill>
                  <a:srgbClr val="EA5B25"/>
                </a:solidFill>
                <a:latin typeface="Consolas"/>
                <a:ea typeface="Consolas"/>
                <a:cs typeface="Consolas"/>
                <a:sym typeface="Consolas"/>
              </a:rPr>
              <a:t>/</a:t>
            </a:r>
            <a:r>
              <a:rPr lang="en" sz="1400">
                <a:solidFill>
                  <a:schemeClr val="dk1"/>
                </a:solidFill>
                <a:latin typeface="Titillium Web"/>
                <a:ea typeface="Titillium Web"/>
                <a:cs typeface="Titillium Web"/>
                <a:sym typeface="Titillium Web"/>
              </a:rPr>
              <a:t>. Remember this works on Windows as well even though we use </a:t>
            </a:r>
            <a:r>
              <a:rPr b="1" lang="en" sz="1400">
                <a:solidFill>
                  <a:srgbClr val="EA5B25"/>
                </a:solidFill>
                <a:latin typeface="Consolas"/>
                <a:ea typeface="Consolas"/>
                <a:cs typeface="Consolas"/>
                <a:sym typeface="Consolas"/>
              </a:rPr>
              <a:t>/</a:t>
            </a:r>
            <a:r>
              <a:rPr lang="en" sz="1400">
                <a:solidFill>
                  <a:schemeClr val="dk1"/>
                </a:solidFill>
                <a:latin typeface="Titillium Web"/>
                <a:ea typeface="Titillium Web"/>
                <a:cs typeface="Titillium Web"/>
                <a:sym typeface="Titillium Web"/>
              </a:rPr>
              <a:t> for the directory separator.</a:t>
            </a:r>
            <a:endParaRPr sz="1400">
              <a:solidFill>
                <a:schemeClr val="dk1"/>
              </a:solidFill>
              <a:latin typeface="Titillium Web"/>
              <a:ea typeface="Titillium Web"/>
              <a:cs typeface="Titillium Web"/>
              <a:sym typeface="Titillium Web"/>
            </a:endParaRPr>
          </a:p>
          <a:p>
            <a:pPr indent="0" lvl="0" marL="0" rtl="0" algn="l">
              <a:lnSpc>
                <a:spcPct val="115000"/>
              </a:lnSpc>
              <a:spcBef>
                <a:spcPts val="300"/>
              </a:spcBef>
              <a:spcAft>
                <a:spcPts val="0"/>
              </a:spcAft>
              <a:buNone/>
            </a:pPr>
            <a:r>
              <a:t/>
            </a:r>
            <a:endParaRPr b="1" sz="1400">
              <a:solidFill>
                <a:schemeClr val="dk1"/>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chemeClr val="dk1"/>
                </a:solidFill>
                <a:latin typeface="Consolas"/>
                <a:ea typeface="Consolas"/>
                <a:cs typeface="Consolas"/>
                <a:sym typeface="Consolas"/>
              </a:rPr>
              <a:t>    </a:t>
            </a:r>
            <a:r>
              <a:rPr b="1" lang="en" sz="1400">
                <a:solidFill>
                  <a:srgbClr val="EA5B25"/>
                </a:solidFill>
                <a:latin typeface="Consolas"/>
                <a:ea typeface="Consolas"/>
                <a:cs typeface="Consolas"/>
                <a:sym typeface="Consolas"/>
              </a:rPr>
              <a:t>path = Path.cwd()</a:t>
            </a:r>
            <a:r>
              <a:rPr b="1" lang="en" sz="1400">
                <a:solidFill>
                  <a:srgbClr val="EA5B25"/>
                </a:solidFill>
                <a:highlight>
                  <a:srgbClr val="FFFF00"/>
                </a:highlight>
                <a:latin typeface="Consolas"/>
                <a:ea typeface="Consolas"/>
                <a:cs typeface="Consolas"/>
                <a:sym typeface="Consolas"/>
              </a:rPr>
              <a:t> / "RediSample1.txt"</a:t>
            </a:r>
            <a:endParaRPr b="1" sz="1400">
              <a:solidFill>
                <a:srgbClr val="EA5B25"/>
              </a:solidFill>
              <a:highlight>
                <a:srgbClr val="FFFF00"/>
              </a:highlight>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chemeClr val="dk1"/>
                </a:solidFill>
                <a:latin typeface="Consolas"/>
                <a:ea typeface="Consolas"/>
                <a:cs typeface="Consolas"/>
                <a:sym typeface="Consolas"/>
              </a:rPr>
              <a:t>    </a:t>
            </a:r>
            <a:r>
              <a:rPr b="1" lang="en" sz="1400">
                <a:solidFill>
                  <a:srgbClr val="EA5B25"/>
                </a:solidFill>
                <a:latin typeface="Consolas"/>
                <a:ea typeface="Consolas"/>
                <a:cs typeface="Consolas"/>
                <a:sym typeface="Consolas"/>
              </a:rPr>
              <a:t>print(f"</a:t>
            </a:r>
            <a:r>
              <a:rPr b="1" lang="en" sz="1400">
                <a:solidFill>
                  <a:srgbClr val="2C768B"/>
                </a:solidFill>
                <a:latin typeface="Consolas"/>
                <a:ea typeface="Consolas"/>
                <a:cs typeface="Consolas"/>
                <a:sym typeface="Consolas"/>
              </a:rPr>
              <a:t>{path}</a:t>
            </a:r>
            <a:r>
              <a:rPr b="1" lang="en" sz="1400">
                <a:solidFill>
                  <a:srgbClr val="EA5B25"/>
                </a:solidFill>
                <a:latin typeface="Consolas"/>
                <a:ea typeface="Consolas"/>
                <a:cs typeface="Consolas"/>
                <a:sym typeface="Consolas"/>
              </a:rPr>
              <a:t>")</a:t>
            </a:r>
            <a:endParaRPr b="1" sz="1400">
              <a:solidFill>
                <a:schemeClr val="dk1"/>
              </a:solidFill>
              <a:latin typeface="Consolas"/>
              <a:ea typeface="Consolas"/>
              <a:cs typeface="Consolas"/>
              <a:sym typeface="Consolas"/>
            </a:endParaRPr>
          </a:p>
          <a:p>
            <a:pPr indent="0" lvl="0" marL="0" rtl="0" algn="l">
              <a:lnSpc>
                <a:spcPct val="115000"/>
              </a:lnSpc>
              <a:spcBef>
                <a:spcPts val="300"/>
              </a:spcBef>
              <a:spcAft>
                <a:spcPts val="0"/>
              </a:spcAft>
              <a:buClr>
                <a:schemeClr val="dk1"/>
              </a:buClr>
              <a:buSzPts val="1100"/>
              <a:buFont typeface="Arial"/>
              <a:buNone/>
            </a:pPr>
            <a:r>
              <a:t/>
            </a:r>
            <a:endParaRPr b="1" sz="1400">
              <a:solidFill>
                <a:schemeClr val="dk1"/>
              </a:solidFill>
              <a:latin typeface="Consolas"/>
              <a:ea typeface="Consolas"/>
              <a:cs typeface="Consolas"/>
              <a:sym typeface="Consolas"/>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The </a:t>
            </a:r>
            <a:r>
              <a:rPr b="1" lang="en" sz="1400">
                <a:solidFill>
                  <a:srgbClr val="EA5B25"/>
                </a:solidFill>
                <a:latin typeface="Consolas"/>
                <a:ea typeface="Consolas"/>
                <a:cs typeface="Consolas"/>
                <a:sym typeface="Consolas"/>
              </a:rPr>
              <a:t>/</a:t>
            </a:r>
            <a:r>
              <a:rPr lang="en" sz="1400">
                <a:solidFill>
                  <a:schemeClr val="dk1"/>
                </a:solidFill>
                <a:latin typeface="Titillium Web"/>
                <a:ea typeface="Titillium Web"/>
                <a:cs typeface="Titillium Web"/>
                <a:sym typeface="Titillium Web"/>
              </a:rPr>
              <a:t> operator must have a </a:t>
            </a:r>
            <a:r>
              <a:rPr b="1" lang="en" sz="1400">
                <a:solidFill>
                  <a:srgbClr val="EA5B25"/>
                </a:solidFill>
                <a:latin typeface="Consolas"/>
                <a:ea typeface="Consolas"/>
                <a:cs typeface="Consolas"/>
                <a:sym typeface="Consolas"/>
              </a:rPr>
              <a:t>Path</a:t>
            </a:r>
            <a:r>
              <a:rPr lang="en" sz="1400">
                <a:solidFill>
                  <a:schemeClr val="dk1"/>
                </a:solidFill>
                <a:latin typeface="Titillium Web"/>
                <a:ea typeface="Titillium Web"/>
                <a:cs typeface="Titillium Web"/>
                <a:sym typeface="Titillium Web"/>
              </a:rPr>
              <a:t> object on its left hand side (e.g. </a:t>
            </a:r>
            <a:r>
              <a:rPr b="1" lang="en" sz="1400">
                <a:solidFill>
                  <a:srgbClr val="EA5B25"/>
                </a:solidFill>
                <a:latin typeface="Consolas"/>
                <a:ea typeface="Consolas"/>
                <a:cs typeface="Consolas"/>
                <a:sym typeface="Consolas"/>
              </a:rPr>
              <a:t>Path.cwd()</a:t>
            </a:r>
            <a:r>
              <a:rPr lang="en" sz="1400">
                <a:solidFill>
                  <a:schemeClr val="dk1"/>
                </a:solidFill>
                <a:latin typeface="Titillium Web"/>
                <a:ea typeface="Titillium Web"/>
                <a:cs typeface="Titillium Web"/>
                <a:sym typeface="Titillium Web"/>
              </a:rPr>
              <a:t>). If there is anything else on the left hand side of the </a:t>
            </a:r>
            <a:r>
              <a:rPr b="1" lang="en" sz="1400">
                <a:solidFill>
                  <a:srgbClr val="EA5B25"/>
                </a:solidFill>
                <a:latin typeface="Consolas"/>
                <a:ea typeface="Consolas"/>
                <a:cs typeface="Consolas"/>
                <a:sym typeface="Consolas"/>
              </a:rPr>
              <a:t>/</a:t>
            </a:r>
            <a:r>
              <a:rPr lang="en" sz="1400">
                <a:solidFill>
                  <a:schemeClr val="dk1"/>
                </a:solidFill>
                <a:latin typeface="Titillium Web"/>
                <a:ea typeface="Titillium Web"/>
                <a:cs typeface="Titillium Web"/>
                <a:sym typeface="Titillium Web"/>
              </a:rPr>
              <a:t>, an exception will occur, mostly like a </a:t>
            </a:r>
            <a:r>
              <a:rPr b="1" lang="en" sz="1400">
                <a:solidFill>
                  <a:srgbClr val="EA5B25"/>
                </a:solidFill>
                <a:latin typeface="Consolas"/>
                <a:ea typeface="Consolas"/>
                <a:cs typeface="Consolas"/>
                <a:sym typeface="Consolas"/>
              </a:rPr>
              <a:t>TypeError</a:t>
            </a:r>
            <a:r>
              <a:rPr lang="en" sz="1400">
                <a:solidFill>
                  <a:schemeClr val="dk1"/>
                </a:solidFill>
                <a:latin typeface="Titillium Web"/>
                <a:ea typeface="Titillium Web"/>
                <a:cs typeface="Titillium Web"/>
                <a:sym typeface="Titillium Web"/>
              </a:rPr>
              <a:t> for an unsupported type when using the </a:t>
            </a:r>
            <a:r>
              <a:rPr b="1" lang="en" sz="1400">
                <a:solidFill>
                  <a:srgbClr val="EA5B25"/>
                </a:solidFill>
                <a:latin typeface="Consolas"/>
                <a:ea typeface="Consolas"/>
                <a:cs typeface="Consolas"/>
                <a:sym typeface="Consolas"/>
              </a:rPr>
              <a:t>/</a:t>
            </a:r>
            <a:r>
              <a:rPr lang="en" sz="1400">
                <a:solidFill>
                  <a:schemeClr val="dk1"/>
                </a:solidFill>
                <a:latin typeface="Titillium Web"/>
                <a:ea typeface="Titillium Web"/>
                <a:cs typeface="Titillium Web"/>
                <a:sym typeface="Titillium Web"/>
              </a:rPr>
              <a:t>.</a:t>
            </a:r>
            <a:endParaRPr sz="1400">
              <a:solidFill>
                <a:schemeClr val="dk1"/>
              </a:solidFill>
              <a:latin typeface="Titillium Web"/>
              <a:ea typeface="Titillium Web"/>
              <a:cs typeface="Titillium Web"/>
              <a:sym typeface="Titillium Web"/>
            </a:endParaRPr>
          </a:p>
          <a:p>
            <a:pPr indent="0" lvl="0" marL="0" rtl="0" algn="l">
              <a:lnSpc>
                <a:spcPct val="115000"/>
              </a:lnSpc>
              <a:spcBef>
                <a:spcPts val="300"/>
              </a:spcBef>
              <a:spcAft>
                <a:spcPts val="0"/>
              </a:spcAft>
              <a:buNone/>
            </a:pPr>
            <a:r>
              <a:t/>
            </a:r>
            <a:endParaRPr sz="1400">
              <a:solidFill>
                <a:schemeClr val="dk1"/>
              </a:solidFill>
              <a:latin typeface="Titillium Web"/>
              <a:ea typeface="Titillium Web"/>
              <a:cs typeface="Titillium Web"/>
              <a:sym typeface="Titillium Web"/>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a:t>
            </a:r>
            <a:r>
              <a:rPr b="1" lang="en" sz="1400">
                <a:solidFill>
                  <a:srgbClr val="EA5B25"/>
                </a:solidFill>
                <a:highlight>
                  <a:srgbClr val="FFFF00"/>
                </a:highlight>
                <a:latin typeface="Consolas"/>
                <a:ea typeface="Consolas"/>
                <a:cs typeface="Consolas"/>
                <a:sym typeface="Consolas"/>
              </a:rPr>
              <a:t>path = "Documents" / "SomeFile.txt"</a:t>
            </a:r>
            <a:endParaRPr b="1" sz="1400">
              <a:solidFill>
                <a:srgbClr val="EA5B25"/>
              </a:solidFill>
              <a:highlight>
                <a:srgbClr val="FFFF00"/>
              </a:highlight>
              <a:latin typeface="Consolas"/>
              <a:ea typeface="Consolas"/>
              <a:cs typeface="Consolas"/>
              <a:sym typeface="Consolas"/>
            </a:endParaRPr>
          </a:p>
          <a:p>
            <a:pPr indent="0" lvl="0" marL="0" rtl="0" algn="l">
              <a:lnSpc>
                <a:spcPct val="115000"/>
              </a:lnSpc>
              <a:spcBef>
                <a:spcPts val="300"/>
              </a:spcBef>
              <a:spcAft>
                <a:spcPts val="0"/>
              </a:spcAft>
              <a:buClr>
                <a:schemeClr val="dk1"/>
              </a:buClr>
              <a:buSzPts val="1100"/>
              <a:buFont typeface="Arial"/>
              <a:buNone/>
            </a:pPr>
            <a:r>
              <a:rPr b="1" lang="en" sz="1400">
                <a:solidFill>
                  <a:srgbClr val="FF0000"/>
                </a:solidFill>
                <a:latin typeface="Consolas"/>
                <a:ea typeface="Consolas"/>
                <a:cs typeface="Consolas"/>
                <a:sym typeface="Consolas"/>
              </a:rPr>
              <a:t>    TypeError: unsupported operand type(s) for /: 'str' and 'str'</a:t>
            </a:r>
            <a:endParaRPr b="1" sz="1400">
              <a:solidFill>
                <a:srgbClr val="FF0000"/>
              </a:solidFill>
              <a:latin typeface="Consolas"/>
              <a:ea typeface="Consolas"/>
              <a:cs typeface="Consolas"/>
              <a:sym typeface="Consolas"/>
            </a:endParaRPr>
          </a:p>
          <a:p>
            <a:pPr indent="0" lvl="0" marL="0" rtl="0" algn="l">
              <a:lnSpc>
                <a:spcPct val="115000"/>
              </a:lnSpc>
              <a:spcBef>
                <a:spcPts val="300"/>
              </a:spcBef>
              <a:spcAft>
                <a:spcPts val="0"/>
              </a:spcAft>
              <a:buClr>
                <a:schemeClr val="dk1"/>
              </a:buClr>
              <a:buSzPts val="1100"/>
              <a:buFont typeface="Arial"/>
              <a:buNone/>
            </a:pPr>
            <a:r>
              <a:t/>
            </a:r>
            <a:endParaRPr b="1" sz="1400">
              <a:solidFill>
                <a:schemeClr val="dk1"/>
              </a:solidFill>
              <a:latin typeface="Consolas"/>
              <a:ea typeface="Consolas"/>
              <a:cs typeface="Consolas"/>
              <a:sym typeface="Consolas"/>
            </a:endParaRPr>
          </a:p>
          <a:p>
            <a:pPr indent="0" lvl="0" marL="0" rtl="0" algn="l">
              <a:lnSpc>
                <a:spcPct val="115000"/>
              </a:lnSpc>
              <a:spcBef>
                <a:spcPts val="300"/>
              </a:spcBef>
              <a:spcAft>
                <a:spcPts val="300"/>
              </a:spcAft>
              <a:buClr>
                <a:schemeClr val="dk1"/>
              </a:buClr>
              <a:buSzPts val="1100"/>
              <a:buFont typeface="Arial"/>
              <a:buNone/>
            </a:pPr>
            <a:r>
              <a:t/>
            </a:r>
            <a:endParaRPr b="1" sz="1400">
              <a:solidFill>
                <a:schemeClr val="dk1"/>
              </a:solidFill>
              <a:latin typeface="Consolas"/>
              <a:ea typeface="Consolas"/>
              <a:cs typeface="Consolas"/>
              <a:sym typeface="Consola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3b925572d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g33b925572d8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If we know the location where files are stored, we can enumerate, or “walk through”, the folder to see what’s there by using the </a:t>
            </a:r>
            <a:r>
              <a:rPr b="1" lang="en" sz="1400">
                <a:solidFill>
                  <a:srgbClr val="EA5B25"/>
                </a:solidFill>
                <a:latin typeface="Consolas"/>
                <a:ea typeface="Consolas"/>
                <a:cs typeface="Consolas"/>
                <a:sym typeface="Consolas"/>
              </a:rPr>
              <a:t>iterdir()</a:t>
            </a:r>
            <a:r>
              <a:rPr lang="en" sz="1400">
                <a:solidFill>
                  <a:schemeClr val="dk1"/>
                </a:solidFill>
                <a:latin typeface="Titillium Web"/>
                <a:ea typeface="Titillium Web"/>
                <a:cs typeface="Titillium Web"/>
                <a:sym typeface="Titillium Web"/>
              </a:rPr>
              <a:t> function.</a:t>
            </a:r>
            <a:endParaRPr sz="1400">
              <a:solidFill>
                <a:schemeClr val="dk1"/>
              </a:solidFill>
              <a:latin typeface="Titillium Web"/>
              <a:ea typeface="Titillium Web"/>
              <a:cs typeface="Titillium Web"/>
              <a:sym typeface="Titillium Web"/>
            </a:endParaRPr>
          </a:p>
          <a:p>
            <a:pPr indent="0" lvl="0" marL="0" rtl="0" algn="l">
              <a:lnSpc>
                <a:spcPct val="115000"/>
              </a:lnSpc>
              <a:spcBef>
                <a:spcPts val="300"/>
              </a:spcBef>
              <a:spcAft>
                <a:spcPts val="0"/>
              </a:spcAft>
              <a:buNone/>
            </a:pPr>
            <a:r>
              <a:t/>
            </a:r>
            <a:endParaRPr b="1" sz="1400">
              <a:solidFill>
                <a:schemeClr val="dk1"/>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chemeClr val="dk1"/>
                </a:solidFill>
                <a:latin typeface="Consolas"/>
                <a:ea typeface="Consolas"/>
                <a:cs typeface="Consolas"/>
                <a:sym typeface="Consolas"/>
              </a:rPr>
              <a:t>    </a:t>
            </a:r>
            <a:r>
              <a:rPr b="1" lang="en" sz="1400">
                <a:solidFill>
                  <a:srgbClr val="EA5B25"/>
                </a:solidFill>
                <a:latin typeface="Consolas"/>
                <a:ea typeface="Consolas"/>
                <a:cs typeface="Consolas"/>
                <a:sym typeface="Consolas"/>
              </a:rPr>
              <a:t>from pathlib import Path</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path = Path.cwd()</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for item in path.</a:t>
            </a:r>
            <a:r>
              <a:rPr b="1" lang="en" sz="1400">
                <a:solidFill>
                  <a:srgbClr val="EA5B25"/>
                </a:solidFill>
                <a:highlight>
                  <a:srgbClr val="FFFF00"/>
                </a:highlight>
                <a:latin typeface="Consolas"/>
                <a:ea typeface="Consolas"/>
                <a:cs typeface="Consolas"/>
                <a:sym typeface="Consolas"/>
              </a:rPr>
              <a:t>iterdir()</a:t>
            </a:r>
            <a:r>
              <a:rPr b="1" lang="en" sz="1400">
                <a:solidFill>
                  <a:srgbClr val="EA5B25"/>
                </a:solidFill>
                <a:latin typeface="Consolas"/>
                <a:ea typeface="Consolas"/>
                <a:cs typeface="Consolas"/>
                <a:sym typeface="Consolas"/>
              </a:rPr>
              <a:t>:</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print(f"</a:t>
            </a:r>
            <a:r>
              <a:rPr b="1" lang="en" sz="1400">
                <a:solidFill>
                  <a:srgbClr val="2C768B"/>
                </a:solidFill>
                <a:latin typeface="Consolas"/>
                <a:ea typeface="Consolas"/>
                <a:cs typeface="Consolas"/>
                <a:sym typeface="Consolas"/>
              </a:rPr>
              <a:t>{item}</a:t>
            </a:r>
            <a:r>
              <a:rPr b="1" lang="en" sz="1400">
                <a:solidFill>
                  <a:srgbClr val="EA5B25"/>
                </a:solidFill>
                <a:latin typeface="Consolas"/>
                <a:ea typeface="Consolas"/>
                <a:cs typeface="Consolas"/>
                <a:sym typeface="Consolas"/>
              </a:rPr>
              <a:t>")</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t/>
            </a:r>
            <a:endParaRPr b="1" sz="1400">
              <a:solidFill>
                <a:srgbClr val="EA5B25"/>
              </a:solidFill>
              <a:latin typeface="Consolas"/>
              <a:ea typeface="Consolas"/>
              <a:cs typeface="Consolas"/>
              <a:sym typeface="Consolas"/>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If we want to make sure a file or folder is present </a:t>
            </a:r>
            <a:r>
              <a:rPr lang="en" sz="1400">
                <a:solidFill>
                  <a:schemeClr val="dk1"/>
                </a:solidFill>
                <a:latin typeface="Titillium Web"/>
                <a:ea typeface="Titillium Web"/>
                <a:cs typeface="Titillium Web"/>
                <a:sym typeface="Titillium Web"/>
              </a:rPr>
              <a:t>before</a:t>
            </a:r>
            <a:r>
              <a:rPr lang="en" sz="1400">
                <a:solidFill>
                  <a:schemeClr val="dk1"/>
                </a:solidFill>
                <a:latin typeface="Titillium Web"/>
                <a:ea typeface="Titillium Web"/>
                <a:cs typeface="Titillium Web"/>
                <a:sym typeface="Titillium Web"/>
              </a:rPr>
              <a:t> we begin working with it we can check to see if it </a:t>
            </a:r>
            <a:r>
              <a:rPr b="1" lang="en" sz="1400">
                <a:solidFill>
                  <a:srgbClr val="EA5B25"/>
                </a:solidFill>
                <a:latin typeface="Consolas"/>
                <a:ea typeface="Consolas"/>
                <a:cs typeface="Consolas"/>
                <a:sym typeface="Consolas"/>
              </a:rPr>
              <a:t>exists()</a:t>
            </a:r>
            <a:r>
              <a:rPr lang="en" sz="1400">
                <a:solidFill>
                  <a:schemeClr val="dk1"/>
                </a:solidFill>
                <a:latin typeface="Titillium Web"/>
                <a:ea typeface="Titillium Web"/>
                <a:cs typeface="Titillium Web"/>
                <a:sym typeface="Titillium Web"/>
              </a:rPr>
              <a:t> first.</a:t>
            </a:r>
            <a:endParaRPr sz="1400">
              <a:solidFill>
                <a:schemeClr val="dk1"/>
              </a:solidFill>
              <a:latin typeface="Titillium Web"/>
              <a:ea typeface="Titillium Web"/>
              <a:cs typeface="Titillium Web"/>
              <a:sym typeface="Titillium Web"/>
            </a:endParaRPr>
          </a:p>
          <a:p>
            <a:pPr indent="0" lvl="0" marL="0" rtl="0" algn="l">
              <a:lnSpc>
                <a:spcPct val="115000"/>
              </a:lnSpc>
              <a:spcBef>
                <a:spcPts val="300"/>
              </a:spcBef>
              <a:spcAft>
                <a:spcPts val="0"/>
              </a:spcAft>
              <a:buNone/>
            </a:pPr>
            <a:r>
              <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a:t>
            </a:r>
            <a:r>
              <a:rPr b="1" lang="en" sz="1400">
                <a:solidFill>
                  <a:srgbClr val="EA5B25"/>
                </a:solidFill>
                <a:latin typeface="Consolas"/>
                <a:ea typeface="Consolas"/>
                <a:cs typeface="Consolas"/>
                <a:sym typeface="Consolas"/>
              </a:rPr>
              <a:t>path = Path.cwd() / "RediSample1.txt"</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a:t>
            </a:r>
            <a:r>
              <a:rPr b="1" lang="en" sz="1400">
                <a:solidFill>
                  <a:srgbClr val="999999"/>
                </a:solidFill>
                <a:latin typeface="Consolas"/>
                <a:ea typeface="Consolas"/>
                <a:cs typeface="Consolas"/>
                <a:sym typeface="Consolas"/>
              </a:rPr>
              <a:t>#path = Path.cwd() / "Subdirectory"</a:t>
            </a:r>
            <a:endParaRPr b="1" sz="1400">
              <a:solidFill>
                <a:srgbClr val="999999"/>
              </a:solidFill>
              <a:latin typeface="Consolas"/>
              <a:ea typeface="Consolas"/>
              <a:cs typeface="Consolas"/>
              <a:sym typeface="Consolas"/>
            </a:endParaRPr>
          </a:p>
          <a:p>
            <a:pPr indent="0" lvl="0" marL="0" rtl="0" algn="l">
              <a:lnSpc>
                <a:spcPct val="115000"/>
              </a:lnSpc>
              <a:spcBef>
                <a:spcPts val="300"/>
              </a:spcBef>
              <a:spcAft>
                <a:spcPts val="0"/>
              </a:spcAft>
              <a:buNone/>
            </a:pPr>
            <a:r>
              <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if path.</a:t>
            </a:r>
            <a:r>
              <a:rPr b="1" lang="en" sz="1400">
                <a:solidFill>
                  <a:srgbClr val="EA5B25"/>
                </a:solidFill>
                <a:highlight>
                  <a:srgbClr val="FFFF00"/>
                </a:highlight>
                <a:latin typeface="Consolas"/>
                <a:ea typeface="Consolas"/>
                <a:cs typeface="Consolas"/>
                <a:sym typeface="Consolas"/>
              </a:rPr>
              <a:t>exists()</a:t>
            </a:r>
            <a:r>
              <a:rPr b="1" lang="en" sz="1400">
                <a:solidFill>
                  <a:srgbClr val="EA5B25"/>
                </a:solidFill>
                <a:latin typeface="Consolas"/>
                <a:ea typeface="Consolas"/>
                <a:cs typeface="Consolas"/>
                <a:sym typeface="Consolas"/>
              </a:rPr>
              <a:t>:</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for item in path.iterdir():</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print(f"</a:t>
            </a:r>
            <a:r>
              <a:rPr b="1" lang="en" sz="1400">
                <a:solidFill>
                  <a:srgbClr val="2C768B"/>
                </a:solidFill>
                <a:latin typeface="Consolas"/>
                <a:ea typeface="Consolas"/>
                <a:cs typeface="Consolas"/>
                <a:sym typeface="Consolas"/>
              </a:rPr>
              <a:t>{item}</a:t>
            </a:r>
            <a:r>
              <a:rPr b="1" lang="en" sz="1400">
                <a:solidFill>
                  <a:srgbClr val="EA5B25"/>
                </a:solidFill>
                <a:latin typeface="Consolas"/>
                <a:ea typeface="Consolas"/>
                <a:cs typeface="Consolas"/>
                <a:sym typeface="Consolas"/>
              </a:rPr>
              <a:t>")</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else:</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a:t>
            </a:r>
            <a:r>
              <a:rPr b="1" lang="en" sz="1400">
                <a:solidFill>
                  <a:srgbClr val="EA5B25"/>
                </a:solidFill>
                <a:latin typeface="Consolas"/>
                <a:ea typeface="Consolas"/>
                <a:cs typeface="Consolas"/>
                <a:sym typeface="Consolas"/>
              </a:rPr>
              <a:t>print(f"</a:t>
            </a:r>
            <a:r>
              <a:rPr b="1" lang="en" sz="1400">
                <a:solidFill>
                  <a:srgbClr val="2C768B"/>
                </a:solidFill>
                <a:latin typeface="Consolas"/>
                <a:ea typeface="Consolas"/>
                <a:cs typeface="Consolas"/>
                <a:sym typeface="Consolas"/>
              </a:rPr>
              <a:t>{path}</a:t>
            </a:r>
            <a:r>
              <a:rPr b="1" lang="en" sz="1400">
                <a:solidFill>
                  <a:srgbClr val="EA5B25"/>
                </a:solidFill>
                <a:latin typeface="Consolas"/>
                <a:ea typeface="Consolas"/>
                <a:cs typeface="Consolas"/>
                <a:sym typeface="Consolas"/>
              </a:rPr>
              <a:t> does not exist!")</a:t>
            </a:r>
            <a:endParaRPr b="1" sz="1400">
              <a:solidFill>
                <a:srgbClr val="EA5B25"/>
              </a:solidFill>
              <a:latin typeface="Consolas"/>
              <a:ea typeface="Consolas"/>
              <a:cs typeface="Consolas"/>
              <a:sym typeface="Consolas"/>
            </a:endParaRPr>
          </a:p>
          <a:p>
            <a:pPr indent="0" lvl="0" marL="0" rtl="0" algn="l">
              <a:lnSpc>
                <a:spcPct val="100000"/>
              </a:lnSpc>
              <a:spcBef>
                <a:spcPts val="300"/>
              </a:spcBef>
              <a:spcAft>
                <a:spcPts val="0"/>
              </a:spcAft>
              <a:buSzPts val="1100"/>
              <a:buNone/>
            </a:pPr>
            <a:r>
              <a:t/>
            </a:r>
            <a:endParaRPr sz="1400">
              <a:latin typeface="Titillium Web"/>
              <a:ea typeface="Titillium Web"/>
              <a:cs typeface="Titillium Web"/>
              <a:sym typeface="Titillium Web"/>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We can pull apart the name and the extension of a file by using </a:t>
            </a:r>
            <a:r>
              <a:rPr b="1" lang="en" sz="1400">
                <a:solidFill>
                  <a:srgbClr val="EA5B25"/>
                </a:solidFill>
                <a:latin typeface="Consolas"/>
                <a:ea typeface="Consolas"/>
                <a:cs typeface="Consolas"/>
                <a:sym typeface="Consolas"/>
              </a:rPr>
              <a:t>.stem</a:t>
            </a:r>
            <a:r>
              <a:rPr lang="en" sz="1400">
                <a:solidFill>
                  <a:schemeClr val="dk1"/>
                </a:solidFill>
                <a:latin typeface="Titillium Web"/>
                <a:ea typeface="Titillium Web"/>
                <a:cs typeface="Titillium Web"/>
                <a:sym typeface="Titillium Web"/>
              </a:rPr>
              <a:t> and </a:t>
            </a:r>
            <a:r>
              <a:rPr b="1" lang="en" sz="1400">
                <a:solidFill>
                  <a:srgbClr val="EA5B25"/>
                </a:solidFill>
                <a:latin typeface="Consolas"/>
                <a:ea typeface="Consolas"/>
                <a:cs typeface="Consolas"/>
                <a:sym typeface="Consolas"/>
              </a:rPr>
              <a:t>.suffix</a:t>
            </a:r>
            <a:r>
              <a:rPr lang="en" sz="1400">
                <a:solidFill>
                  <a:schemeClr val="dk1"/>
                </a:solidFill>
                <a:latin typeface="Titillium Web"/>
                <a:ea typeface="Titillium Web"/>
                <a:cs typeface="Titillium Web"/>
                <a:sym typeface="Titillium Web"/>
              </a:rPr>
              <a:t>.</a:t>
            </a:r>
            <a:endParaRPr sz="1400">
              <a:solidFill>
                <a:schemeClr val="dk1"/>
              </a:solidFill>
              <a:latin typeface="Titillium Web"/>
              <a:ea typeface="Titillium Web"/>
              <a:cs typeface="Titillium Web"/>
              <a:sym typeface="Titillium Web"/>
            </a:endParaRPr>
          </a:p>
          <a:p>
            <a:pPr indent="0" lvl="0" marL="0" rtl="0" algn="l">
              <a:lnSpc>
                <a:spcPct val="115000"/>
              </a:lnSpc>
              <a:spcBef>
                <a:spcPts val="300"/>
              </a:spcBef>
              <a:spcAft>
                <a:spcPts val="0"/>
              </a:spcAft>
              <a:buNone/>
            </a:pPr>
            <a:r>
              <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path = Path.cwd() / "RediSample1.txt"</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a:t>
            </a:r>
            <a:r>
              <a:rPr b="1" lang="en" sz="1400">
                <a:solidFill>
                  <a:srgbClr val="EA5B25"/>
                </a:solidFill>
                <a:highlight>
                  <a:srgbClr val="FFFF00"/>
                </a:highlight>
                <a:latin typeface="Consolas"/>
                <a:ea typeface="Consolas"/>
                <a:cs typeface="Consolas"/>
                <a:sym typeface="Consolas"/>
              </a:rPr>
              <a:t>print(f"</a:t>
            </a:r>
            <a:r>
              <a:rPr b="1" lang="en" sz="1400">
                <a:solidFill>
                  <a:srgbClr val="2C768B"/>
                </a:solidFill>
                <a:highlight>
                  <a:srgbClr val="FFFF00"/>
                </a:highlight>
                <a:latin typeface="Consolas"/>
                <a:ea typeface="Consolas"/>
                <a:cs typeface="Consolas"/>
                <a:sym typeface="Consolas"/>
              </a:rPr>
              <a:t>{path.stem}</a:t>
            </a:r>
            <a:r>
              <a:rPr b="1" lang="en" sz="1400">
                <a:solidFill>
                  <a:srgbClr val="EA5B25"/>
                </a:solidFill>
                <a:highlight>
                  <a:srgbClr val="FFFF00"/>
                </a:highlight>
                <a:latin typeface="Consolas"/>
                <a:ea typeface="Consolas"/>
                <a:cs typeface="Consolas"/>
                <a:sym typeface="Consolas"/>
              </a:rPr>
              <a:t> + </a:t>
            </a:r>
            <a:r>
              <a:rPr b="1" lang="en" sz="1400">
                <a:solidFill>
                  <a:srgbClr val="2C768B"/>
                </a:solidFill>
                <a:highlight>
                  <a:srgbClr val="FFFF00"/>
                </a:highlight>
                <a:latin typeface="Consolas"/>
                <a:ea typeface="Consolas"/>
                <a:cs typeface="Consolas"/>
                <a:sym typeface="Consolas"/>
              </a:rPr>
              <a:t>{path.suffix}</a:t>
            </a:r>
            <a:r>
              <a:rPr b="1" lang="en" sz="1400">
                <a:solidFill>
                  <a:srgbClr val="EA5B25"/>
                </a:solidFill>
                <a:highlight>
                  <a:srgbClr val="FFFF00"/>
                </a:highlight>
                <a:latin typeface="Consolas"/>
                <a:ea typeface="Consolas"/>
                <a:cs typeface="Consolas"/>
                <a:sym typeface="Consolas"/>
              </a:rPr>
              <a:t>")</a:t>
            </a:r>
            <a:endParaRPr b="1" sz="1400">
              <a:solidFill>
                <a:srgbClr val="EA5B25"/>
              </a:solidFill>
              <a:highlight>
                <a:srgbClr val="FFFF00"/>
              </a:highlight>
              <a:latin typeface="Consolas"/>
              <a:ea typeface="Consolas"/>
              <a:cs typeface="Consolas"/>
              <a:sym typeface="Consolas"/>
            </a:endParaRPr>
          </a:p>
          <a:p>
            <a:pPr indent="0" lvl="0" marL="0" rtl="0" algn="l">
              <a:lnSpc>
                <a:spcPct val="115000"/>
              </a:lnSpc>
              <a:spcBef>
                <a:spcPts val="300"/>
              </a:spcBef>
              <a:spcAft>
                <a:spcPts val="0"/>
              </a:spcAft>
              <a:buNone/>
            </a:pPr>
            <a:r>
              <a:rPr b="1" lang="en" sz="1400">
                <a:latin typeface="Consolas"/>
                <a:ea typeface="Consolas"/>
                <a:cs typeface="Consolas"/>
                <a:sym typeface="Consolas"/>
              </a:rPr>
              <a:t>    RediSample1 + .txt</a:t>
            </a:r>
            <a:endParaRPr b="1" sz="1400">
              <a:latin typeface="Consolas"/>
              <a:ea typeface="Consolas"/>
              <a:cs typeface="Consolas"/>
              <a:sym typeface="Consolas"/>
            </a:endParaRPr>
          </a:p>
          <a:p>
            <a:pPr indent="0" lvl="0" marL="0" rtl="0" algn="l">
              <a:lnSpc>
                <a:spcPct val="115000"/>
              </a:lnSpc>
              <a:spcBef>
                <a:spcPts val="300"/>
              </a:spcBef>
              <a:spcAft>
                <a:spcPts val="0"/>
              </a:spcAft>
              <a:buNone/>
            </a:pPr>
            <a:r>
              <a:t/>
            </a:r>
            <a:endParaRPr b="1" sz="1400">
              <a:solidFill>
                <a:srgbClr val="EA5B25"/>
              </a:solidFill>
              <a:latin typeface="Consolas"/>
              <a:ea typeface="Consolas"/>
              <a:cs typeface="Consolas"/>
              <a:sym typeface="Consolas"/>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We can create new directories with the </a:t>
            </a:r>
            <a:r>
              <a:rPr b="1" lang="en" sz="1400">
                <a:solidFill>
                  <a:srgbClr val="EA5B25"/>
                </a:solidFill>
                <a:latin typeface="Consolas"/>
                <a:ea typeface="Consolas"/>
                <a:cs typeface="Consolas"/>
                <a:sym typeface="Consolas"/>
              </a:rPr>
              <a:t>.mkdir()</a:t>
            </a:r>
            <a:r>
              <a:rPr lang="en" sz="1400">
                <a:solidFill>
                  <a:schemeClr val="dk1"/>
                </a:solidFill>
                <a:latin typeface="Titillium Web"/>
                <a:ea typeface="Titillium Web"/>
                <a:cs typeface="Titillium Web"/>
                <a:sym typeface="Titillium Web"/>
              </a:rPr>
              <a:t> function.</a:t>
            </a:r>
            <a:endParaRPr sz="1400">
              <a:solidFill>
                <a:schemeClr val="dk1"/>
              </a:solidFill>
              <a:latin typeface="Titillium Web"/>
              <a:ea typeface="Titillium Web"/>
              <a:cs typeface="Titillium Web"/>
              <a:sym typeface="Titillium Web"/>
            </a:endParaRPr>
          </a:p>
          <a:p>
            <a:pPr indent="0" lvl="0" marL="0" rtl="0" algn="l">
              <a:lnSpc>
                <a:spcPct val="115000"/>
              </a:lnSpc>
              <a:spcBef>
                <a:spcPts val="300"/>
              </a:spcBef>
              <a:spcAft>
                <a:spcPts val="0"/>
              </a:spcAft>
              <a:buNone/>
            </a:pPr>
            <a:r>
              <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new_dir = Path.cwd() / "New Directory"</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new_dir.</a:t>
            </a:r>
            <a:r>
              <a:rPr b="1" lang="en" sz="1400">
                <a:solidFill>
                  <a:srgbClr val="EA5B25"/>
                </a:solidFill>
                <a:highlight>
                  <a:srgbClr val="FFFF00"/>
                </a:highlight>
                <a:latin typeface="Consolas"/>
                <a:ea typeface="Consolas"/>
                <a:cs typeface="Consolas"/>
                <a:sym typeface="Consolas"/>
              </a:rPr>
              <a:t>mkdir()</a:t>
            </a:r>
            <a:endParaRPr b="1" sz="1400">
              <a:solidFill>
                <a:srgbClr val="EA5B25"/>
              </a:solidFill>
              <a:highlight>
                <a:srgbClr val="FFFF00"/>
              </a:highlight>
              <a:latin typeface="Consolas"/>
              <a:ea typeface="Consolas"/>
              <a:cs typeface="Consolas"/>
              <a:sym typeface="Consolas"/>
            </a:endParaRPr>
          </a:p>
          <a:p>
            <a:pPr indent="0" lvl="0" marL="0" rtl="0" algn="l">
              <a:lnSpc>
                <a:spcPct val="115000"/>
              </a:lnSpc>
              <a:spcBef>
                <a:spcPts val="300"/>
              </a:spcBef>
              <a:spcAft>
                <a:spcPts val="0"/>
              </a:spcAft>
              <a:buNone/>
            </a:pPr>
            <a:r>
              <a:t/>
            </a:r>
            <a:endParaRPr b="1" sz="1400">
              <a:solidFill>
                <a:srgbClr val="EA5B25"/>
              </a:solidFill>
              <a:latin typeface="Consolas"/>
              <a:ea typeface="Consolas"/>
              <a:cs typeface="Consolas"/>
              <a:sym typeface="Consolas"/>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However, if you attempt to create a new directory that already exists, an exception will occur. Run the code above a second time to see this occur:</a:t>
            </a:r>
            <a:endParaRPr sz="1400">
              <a:solidFill>
                <a:schemeClr val="dk1"/>
              </a:solidFill>
              <a:latin typeface="Titillium Web"/>
              <a:ea typeface="Titillium Web"/>
              <a:cs typeface="Titillium Web"/>
              <a:sym typeface="Titillium Web"/>
            </a:endParaRPr>
          </a:p>
          <a:p>
            <a:pPr indent="0" lvl="0" marL="0" rtl="0" algn="l">
              <a:lnSpc>
                <a:spcPct val="115000"/>
              </a:lnSpc>
              <a:spcBef>
                <a:spcPts val="300"/>
              </a:spcBef>
              <a:spcAft>
                <a:spcPts val="0"/>
              </a:spcAft>
              <a:buNone/>
            </a:pPr>
            <a:r>
              <a:t/>
            </a:r>
            <a:endParaRPr sz="1400">
              <a:solidFill>
                <a:schemeClr val="dk1"/>
              </a:solidFill>
              <a:latin typeface="Titillium Web"/>
              <a:ea typeface="Titillium Web"/>
              <a:cs typeface="Titillium Web"/>
              <a:sym typeface="Titillium Web"/>
            </a:endParaRPr>
          </a:p>
          <a:p>
            <a:pPr indent="0" lvl="0" marL="0" rtl="0" algn="l">
              <a:lnSpc>
                <a:spcPct val="115000"/>
              </a:lnSpc>
              <a:spcBef>
                <a:spcPts val="300"/>
              </a:spcBef>
              <a:spcAft>
                <a:spcPts val="0"/>
              </a:spcAft>
              <a:buNone/>
            </a:pPr>
            <a:r>
              <a:rPr b="1" lang="en" sz="1400">
                <a:solidFill>
                  <a:srgbClr val="FF0000"/>
                </a:solidFill>
                <a:latin typeface="Consolas"/>
                <a:ea typeface="Consolas"/>
                <a:cs typeface="Consolas"/>
                <a:sym typeface="Consolas"/>
              </a:rPr>
              <a:t>    FileExistsError: [Errno 17] File exists: '/VSCode/New Directory'</a:t>
            </a:r>
            <a:endParaRPr b="1" sz="1400">
              <a:solidFill>
                <a:srgbClr val="FF0000"/>
              </a:solidFill>
              <a:latin typeface="Consolas"/>
              <a:ea typeface="Consolas"/>
              <a:cs typeface="Consolas"/>
              <a:sym typeface="Consolas"/>
            </a:endParaRPr>
          </a:p>
          <a:p>
            <a:pPr indent="0" lvl="0" marL="0" rtl="0" algn="l">
              <a:lnSpc>
                <a:spcPct val="115000"/>
              </a:lnSpc>
              <a:spcBef>
                <a:spcPts val="300"/>
              </a:spcBef>
              <a:spcAft>
                <a:spcPts val="0"/>
              </a:spcAft>
              <a:buNone/>
            </a:pPr>
            <a:r>
              <a:t/>
            </a:r>
            <a:endParaRPr sz="1400">
              <a:solidFill>
                <a:schemeClr val="dk1"/>
              </a:solidFill>
              <a:latin typeface="Titillium Web"/>
              <a:ea typeface="Titillium Web"/>
              <a:cs typeface="Titillium Web"/>
              <a:sym typeface="Titillium Web"/>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You can do a couple of things with this. One option is to check if the directory exists first and only create it if it doesn’t. This gives us the chance to show a </a:t>
            </a:r>
            <a:r>
              <a:rPr lang="en" sz="1400">
                <a:solidFill>
                  <a:schemeClr val="dk1"/>
                </a:solidFill>
                <a:latin typeface="Titillium Web"/>
                <a:ea typeface="Titillium Web"/>
                <a:cs typeface="Titillium Web"/>
                <a:sym typeface="Titillium Web"/>
              </a:rPr>
              <a:t>message</a:t>
            </a:r>
            <a:r>
              <a:rPr lang="en" sz="1400">
                <a:solidFill>
                  <a:schemeClr val="dk1"/>
                </a:solidFill>
                <a:latin typeface="Titillium Web"/>
                <a:ea typeface="Titillium Web"/>
                <a:cs typeface="Titillium Web"/>
                <a:sym typeface="Titillium Web"/>
              </a:rPr>
              <a:t> if the directory already exists.:</a:t>
            </a:r>
            <a:endParaRPr sz="1400">
              <a:solidFill>
                <a:schemeClr val="dk1"/>
              </a:solidFill>
              <a:latin typeface="Titillium Web"/>
              <a:ea typeface="Titillium Web"/>
              <a:cs typeface="Titillium Web"/>
              <a:sym typeface="Titillium Web"/>
            </a:endParaRPr>
          </a:p>
          <a:p>
            <a:pPr indent="0" lvl="0" marL="0" rtl="0" algn="l">
              <a:lnSpc>
                <a:spcPct val="115000"/>
              </a:lnSpc>
              <a:spcBef>
                <a:spcPts val="300"/>
              </a:spcBef>
              <a:spcAft>
                <a:spcPts val="0"/>
              </a:spcAft>
              <a:buNone/>
            </a:pPr>
            <a:r>
              <a:t/>
            </a:r>
            <a:endParaRPr sz="1400">
              <a:solidFill>
                <a:schemeClr val="dk1"/>
              </a:solidFill>
              <a:latin typeface="Titillium Web"/>
              <a:ea typeface="Titillium Web"/>
              <a:cs typeface="Titillium Web"/>
              <a:sym typeface="Titillium Web"/>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if not new_dir.exists():</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new_dir.</a:t>
            </a:r>
            <a:r>
              <a:rPr b="1" lang="en" sz="1400">
                <a:solidFill>
                  <a:srgbClr val="EA5B25"/>
                </a:solidFill>
                <a:highlight>
                  <a:srgbClr val="FFFF00"/>
                </a:highlight>
                <a:latin typeface="Consolas"/>
                <a:ea typeface="Consolas"/>
                <a:cs typeface="Consolas"/>
                <a:sym typeface="Consolas"/>
              </a:rPr>
              <a:t>mkdir()</a:t>
            </a:r>
            <a:endParaRPr b="1" sz="1400">
              <a:solidFill>
                <a:srgbClr val="EA5B25"/>
              </a:solidFill>
              <a:highlight>
                <a:srgbClr val="FFFF00"/>
              </a:highlight>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else:</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print(f"Directory '{new_dir.name}' already exists.")</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t/>
            </a:r>
            <a:endParaRPr sz="1400">
              <a:solidFill>
                <a:srgbClr val="EA5B25"/>
              </a:solidFill>
              <a:latin typeface="Consolas"/>
              <a:ea typeface="Consolas"/>
              <a:cs typeface="Consolas"/>
              <a:sym typeface="Consolas"/>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The other option is to include the argument </a:t>
            </a:r>
            <a:r>
              <a:rPr b="1" lang="en" sz="1400">
                <a:solidFill>
                  <a:srgbClr val="EA5B25"/>
                </a:solidFill>
                <a:latin typeface="Consolas"/>
                <a:ea typeface="Consolas"/>
                <a:cs typeface="Consolas"/>
                <a:sym typeface="Consolas"/>
              </a:rPr>
              <a:t>exist_ok=True</a:t>
            </a:r>
            <a:r>
              <a:rPr lang="en" sz="1400">
                <a:solidFill>
                  <a:schemeClr val="dk1"/>
                </a:solidFill>
                <a:latin typeface="Titillium Web"/>
                <a:ea typeface="Titillium Web"/>
                <a:cs typeface="Titillium Web"/>
                <a:sym typeface="Titillium Web"/>
              </a:rPr>
              <a:t> when calling </a:t>
            </a:r>
            <a:r>
              <a:rPr b="1" lang="en" sz="1400">
                <a:solidFill>
                  <a:srgbClr val="EA5B25"/>
                </a:solidFill>
                <a:latin typeface="Consolas"/>
                <a:ea typeface="Consolas"/>
                <a:cs typeface="Consolas"/>
                <a:sym typeface="Consolas"/>
              </a:rPr>
              <a:t>mkdir()</a:t>
            </a:r>
            <a:r>
              <a:rPr lang="en" sz="1400">
                <a:solidFill>
                  <a:schemeClr val="dk1"/>
                </a:solidFill>
                <a:latin typeface="Titillium Web"/>
                <a:ea typeface="Titillium Web"/>
                <a:cs typeface="Titillium Web"/>
                <a:sym typeface="Titillium Web"/>
              </a:rPr>
              <a:t>. This does the same thing as using </a:t>
            </a:r>
            <a:r>
              <a:rPr b="1" lang="en" sz="1400">
                <a:solidFill>
                  <a:srgbClr val="EA5B25"/>
                </a:solidFill>
                <a:latin typeface="Consolas"/>
                <a:ea typeface="Consolas"/>
                <a:cs typeface="Consolas"/>
                <a:sym typeface="Consolas"/>
              </a:rPr>
              <a:t>exists()</a:t>
            </a:r>
            <a:r>
              <a:rPr lang="en" sz="1400">
                <a:solidFill>
                  <a:schemeClr val="dk1"/>
                </a:solidFill>
                <a:latin typeface="Titillium Web"/>
                <a:ea typeface="Titillium Web"/>
                <a:cs typeface="Titillium Web"/>
                <a:sym typeface="Titillium Web"/>
              </a:rPr>
              <a:t> and is less code to write, but you don’t have the option of displaying a message if the directory already exists.</a:t>
            </a:r>
            <a:endParaRPr sz="1400">
              <a:solidFill>
                <a:schemeClr val="dk1"/>
              </a:solidFill>
              <a:latin typeface="Titillium Web"/>
              <a:ea typeface="Titillium Web"/>
              <a:cs typeface="Titillium Web"/>
              <a:sym typeface="Titillium Web"/>
            </a:endParaRPr>
          </a:p>
          <a:p>
            <a:pPr indent="0" lvl="0" marL="0" rtl="0" algn="l">
              <a:lnSpc>
                <a:spcPct val="115000"/>
              </a:lnSpc>
              <a:spcBef>
                <a:spcPts val="300"/>
              </a:spcBef>
              <a:spcAft>
                <a:spcPts val="0"/>
              </a:spcAft>
              <a:buNone/>
            </a:pPr>
            <a:r>
              <a:t/>
            </a:r>
            <a:endParaRPr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lang="en" sz="1400">
                <a:solidFill>
                  <a:srgbClr val="EA5B25"/>
                </a:solidFill>
                <a:latin typeface="Consolas"/>
                <a:ea typeface="Consolas"/>
                <a:cs typeface="Consolas"/>
                <a:sym typeface="Consolas"/>
              </a:rPr>
              <a:t>    </a:t>
            </a:r>
            <a:r>
              <a:rPr b="1" lang="en" sz="1400">
                <a:solidFill>
                  <a:srgbClr val="EA5B25"/>
                </a:solidFill>
                <a:latin typeface="Consolas"/>
                <a:ea typeface="Consolas"/>
                <a:cs typeface="Consolas"/>
                <a:sym typeface="Consolas"/>
              </a:rPr>
              <a:t>new_dir.</a:t>
            </a:r>
            <a:r>
              <a:rPr b="1" lang="en" sz="1400">
                <a:solidFill>
                  <a:srgbClr val="EA5B25"/>
                </a:solidFill>
                <a:highlight>
                  <a:srgbClr val="FFFF00"/>
                </a:highlight>
                <a:latin typeface="Consolas"/>
                <a:ea typeface="Consolas"/>
                <a:cs typeface="Consolas"/>
                <a:sym typeface="Consolas"/>
              </a:rPr>
              <a:t>mkdir(exist_ok=True)</a:t>
            </a:r>
            <a:endParaRPr b="1" sz="1400">
              <a:solidFill>
                <a:srgbClr val="EA5B25"/>
              </a:solidFill>
              <a:highlight>
                <a:srgbClr val="FFFF00"/>
              </a:highlight>
              <a:latin typeface="Consolas"/>
              <a:ea typeface="Consolas"/>
              <a:cs typeface="Consolas"/>
              <a:sym typeface="Consolas"/>
            </a:endParaRPr>
          </a:p>
          <a:p>
            <a:pPr indent="0" lvl="0" marL="0" rtl="0" algn="l">
              <a:lnSpc>
                <a:spcPct val="115000"/>
              </a:lnSpc>
              <a:spcBef>
                <a:spcPts val="300"/>
              </a:spcBef>
              <a:spcAft>
                <a:spcPts val="0"/>
              </a:spcAft>
              <a:buNone/>
            </a:pPr>
            <a:r>
              <a:t/>
            </a:r>
            <a:endParaRPr sz="1400">
              <a:solidFill>
                <a:srgbClr val="EA5B25"/>
              </a:solidFill>
              <a:latin typeface="Consolas"/>
              <a:ea typeface="Consolas"/>
              <a:cs typeface="Consolas"/>
              <a:sym typeface="Consolas"/>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In the second option, if the directory already exists, nothing will occur and your code will continue to run without an exception.</a:t>
            </a:r>
            <a:endParaRPr sz="1400">
              <a:solidFill>
                <a:schemeClr val="dk1"/>
              </a:solidFill>
              <a:latin typeface="Titillium Web"/>
              <a:ea typeface="Titillium Web"/>
              <a:cs typeface="Titillium Web"/>
              <a:sym typeface="Titillium Web"/>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Note that the options above may not always apply to the situation you are trying to implement. For example, if you ask the user to enter a path and they provide a non-existent one, you may want to catch the exception and ask the user to make sure they want to create a new directory. They may not have intended to do that.</a:t>
            </a:r>
            <a:endParaRPr sz="1400">
              <a:solidFill>
                <a:schemeClr val="dk1"/>
              </a:solidFill>
              <a:latin typeface="Titillium Web"/>
              <a:ea typeface="Titillium Web"/>
              <a:cs typeface="Titillium Web"/>
              <a:sym typeface="Titillium Web"/>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If you want to create an empty file, </a:t>
            </a:r>
            <a:r>
              <a:rPr lang="en" sz="1400">
                <a:solidFill>
                  <a:schemeClr val="dk1"/>
                </a:solidFill>
                <a:latin typeface="Titillium Web"/>
                <a:ea typeface="Titillium Web"/>
                <a:cs typeface="Titillium Web"/>
                <a:sym typeface="Titillium Web"/>
              </a:rPr>
              <a:t>you can do it without actually opening it by using the </a:t>
            </a:r>
            <a:r>
              <a:rPr b="1" lang="en" sz="1400">
                <a:solidFill>
                  <a:srgbClr val="EA5B25"/>
                </a:solidFill>
                <a:latin typeface="Consolas"/>
                <a:ea typeface="Consolas"/>
                <a:cs typeface="Consolas"/>
                <a:sym typeface="Consolas"/>
              </a:rPr>
              <a:t>touch()</a:t>
            </a:r>
            <a:r>
              <a:rPr lang="en" sz="1400">
                <a:solidFill>
                  <a:schemeClr val="dk1"/>
                </a:solidFill>
                <a:latin typeface="Titillium Web"/>
                <a:ea typeface="Titillium Web"/>
                <a:cs typeface="Titillium Web"/>
                <a:sym typeface="Titillium Web"/>
              </a:rPr>
              <a:t> function:</a:t>
            </a:r>
            <a:endParaRPr sz="1400">
              <a:solidFill>
                <a:schemeClr val="dk1"/>
              </a:solidFill>
              <a:latin typeface="Titillium Web"/>
              <a:ea typeface="Titillium Web"/>
              <a:cs typeface="Titillium Web"/>
              <a:sym typeface="Titillium Web"/>
            </a:endParaRPr>
          </a:p>
          <a:p>
            <a:pPr indent="0" lvl="0" marL="0" rtl="0" algn="l">
              <a:lnSpc>
                <a:spcPct val="115000"/>
              </a:lnSpc>
              <a:spcBef>
                <a:spcPts val="300"/>
              </a:spcBef>
              <a:spcAft>
                <a:spcPts val="0"/>
              </a:spcAft>
              <a:buNone/>
            </a:pPr>
            <a:r>
              <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file_path = Path.cwd() / "SomeNewFile.txt"</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file_path.</a:t>
            </a:r>
            <a:r>
              <a:rPr b="1" lang="en" sz="1400">
                <a:solidFill>
                  <a:srgbClr val="EA5B25"/>
                </a:solidFill>
                <a:highlight>
                  <a:srgbClr val="FFFF00"/>
                </a:highlight>
                <a:latin typeface="Consolas"/>
                <a:ea typeface="Consolas"/>
                <a:cs typeface="Consolas"/>
                <a:sym typeface="Consolas"/>
              </a:rPr>
              <a:t>touch()</a:t>
            </a:r>
            <a:endParaRPr b="1" sz="1400">
              <a:solidFill>
                <a:srgbClr val="EA5B25"/>
              </a:solidFill>
              <a:highlight>
                <a:srgbClr val="FFFF00"/>
              </a:highlight>
              <a:latin typeface="Consolas"/>
              <a:ea typeface="Consolas"/>
              <a:cs typeface="Consolas"/>
              <a:sym typeface="Consolas"/>
            </a:endParaRPr>
          </a:p>
          <a:p>
            <a:pPr indent="0" lvl="0" marL="0" rtl="0" algn="l">
              <a:lnSpc>
                <a:spcPct val="115000"/>
              </a:lnSpc>
              <a:spcBef>
                <a:spcPts val="300"/>
              </a:spcBef>
              <a:spcAft>
                <a:spcPts val="0"/>
              </a:spcAft>
              <a:buNone/>
            </a:pPr>
            <a:r>
              <a:t/>
            </a:r>
            <a:endParaRPr b="1" sz="1400">
              <a:solidFill>
                <a:srgbClr val="EA5B25"/>
              </a:solidFill>
              <a:latin typeface="Consolas"/>
              <a:ea typeface="Consolas"/>
              <a:cs typeface="Consolas"/>
              <a:sym typeface="Consolas"/>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Unlike </a:t>
            </a:r>
            <a:r>
              <a:rPr b="1" lang="en" sz="1400">
                <a:solidFill>
                  <a:srgbClr val="EA5B25"/>
                </a:solidFill>
                <a:latin typeface="Consolas"/>
                <a:ea typeface="Consolas"/>
                <a:cs typeface="Consolas"/>
                <a:sym typeface="Consolas"/>
              </a:rPr>
              <a:t>mkdir()</a:t>
            </a:r>
            <a:r>
              <a:rPr lang="en" sz="1400">
                <a:solidFill>
                  <a:schemeClr val="dk1"/>
                </a:solidFill>
                <a:latin typeface="Titillium Web"/>
                <a:ea typeface="Titillium Web"/>
                <a:cs typeface="Titillium Web"/>
                <a:sym typeface="Titillium Web"/>
              </a:rPr>
              <a:t>, </a:t>
            </a:r>
            <a:r>
              <a:rPr b="1" lang="en" sz="1400">
                <a:solidFill>
                  <a:srgbClr val="EA5B25"/>
                </a:solidFill>
                <a:latin typeface="Consolas"/>
                <a:ea typeface="Consolas"/>
                <a:cs typeface="Consolas"/>
                <a:sym typeface="Consolas"/>
              </a:rPr>
              <a:t>touch()</a:t>
            </a:r>
            <a:r>
              <a:rPr lang="en" sz="1400">
                <a:solidFill>
                  <a:schemeClr val="dk1"/>
                </a:solidFill>
                <a:latin typeface="Titillium Web"/>
                <a:ea typeface="Titillium Web"/>
                <a:cs typeface="Titillium Web"/>
                <a:sym typeface="Titillium Web"/>
              </a:rPr>
              <a:t> will not raise an exception if the file already exists. It just simply won’t create the file. Rerun the code above to see this behavior.</a:t>
            </a:r>
            <a:endParaRPr sz="1400">
              <a:solidFill>
                <a:schemeClr val="dk1"/>
              </a:solidFill>
              <a:latin typeface="Titillium Web"/>
              <a:ea typeface="Titillium Web"/>
              <a:cs typeface="Titillium Web"/>
              <a:sym typeface="Titillium Web"/>
            </a:endParaRPr>
          </a:p>
          <a:p>
            <a:pPr indent="0" lvl="0" marL="0" rtl="0" algn="l">
              <a:lnSpc>
                <a:spcPct val="100000"/>
              </a:lnSpc>
              <a:spcBef>
                <a:spcPts val="300"/>
              </a:spcBef>
              <a:spcAft>
                <a:spcPts val="0"/>
              </a:spcAft>
              <a:buSzPts val="1100"/>
              <a:buNone/>
            </a:pPr>
            <a:r>
              <a:t/>
            </a:r>
            <a:endParaRPr sz="1400">
              <a:latin typeface="Titillium Web"/>
              <a:ea typeface="Titillium Web"/>
              <a:cs typeface="Titillium Web"/>
              <a:sym typeface="Titillium Web"/>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435ac0e70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g3435ac0e703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We can check if an item in a folder is a directory/folder or a file using </a:t>
            </a:r>
            <a:r>
              <a:rPr b="1" lang="en" sz="1400">
                <a:solidFill>
                  <a:srgbClr val="EA5B25"/>
                </a:solidFill>
                <a:latin typeface="Consolas"/>
                <a:ea typeface="Consolas"/>
                <a:cs typeface="Consolas"/>
                <a:sym typeface="Consolas"/>
              </a:rPr>
              <a:t>is_dir()</a:t>
            </a:r>
            <a:r>
              <a:rPr lang="en" sz="1400">
                <a:solidFill>
                  <a:schemeClr val="dk1"/>
                </a:solidFill>
                <a:latin typeface="Titillium Web"/>
                <a:ea typeface="Titillium Web"/>
                <a:cs typeface="Titillium Web"/>
                <a:sym typeface="Titillium Web"/>
              </a:rPr>
              <a:t> and </a:t>
            </a:r>
            <a:r>
              <a:rPr b="1" lang="en" sz="1400">
                <a:solidFill>
                  <a:srgbClr val="EA5B25"/>
                </a:solidFill>
                <a:latin typeface="Consolas"/>
                <a:ea typeface="Consolas"/>
                <a:cs typeface="Consolas"/>
                <a:sym typeface="Consolas"/>
              </a:rPr>
              <a:t>is_file()</a:t>
            </a:r>
            <a:r>
              <a:rPr lang="en" sz="1400">
                <a:solidFill>
                  <a:schemeClr val="dk1"/>
                </a:solidFill>
                <a:latin typeface="Titillium Web"/>
                <a:ea typeface="Titillium Web"/>
                <a:cs typeface="Titillium Web"/>
                <a:sym typeface="Titillium Web"/>
              </a:rPr>
              <a:t> respectively:</a:t>
            </a:r>
            <a:endParaRPr sz="1400">
              <a:solidFill>
                <a:schemeClr val="dk1"/>
              </a:solidFill>
              <a:latin typeface="Titillium Web"/>
              <a:ea typeface="Titillium Web"/>
              <a:cs typeface="Titillium Web"/>
              <a:sym typeface="Titillium Web"/>
            </a:endParaRPr>
          </a:p>
          <a:p>
            <a:pPr indent="0" lvl="0" marL="0" rtl="0" algn="l">
              <a:lnSpc>
                <a:spcPct val="115000"/>
              </a:lnSpc>
              <a:spcBef>
                <a:spcPts val="300"/>
              </a:spcBef>
              <a:spcAft>
                <a:spcPts val="0"/>
              </a:spcAft>
              <a:buNone/>
            </a:pPr>
            <a:r>
              <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a:t>
            </a:r>
            <a:r>
              <a:rPr b="1" lang="en" sz="1400">
                <a:solidFill>
                  <a:srgbClr val="EA5B25"/>
                </a:solidFill>
                <a:latin typeface="Consolas"/>
                <a:ea typeface="Consolas"/>
                <a:cs typeface="Consolas"/>
                <a:sym typeface="Consolas"/>
              </a:rPr>
              <a:t>new_dir = Path.cwd() / "New Directory"</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a:t>
            </a:r>
            <a:r>
              <a:rPr b="1" lang="en" sz="1400">
                <a:solidFill>
                  <a:srgbClr val="999999"/>
                </a:solidFill>
                <a:highlight>
                  <a:srgbClr val="FFFF00"/>
                </a:highlight>
                <a:latin typeface="Consolas"/>
                <a:ea typeface="Consolas"/>
                <a:cs typeface="Consolas"/>
                <a:sym typeface="Consolas"/>
              </a:rPr>
              <a:t>#new_dir.mkdir(exist_ok=True)</a:t>
            </a:r>
            <a:endParaRPr b="1" sz="1400">
              <a:solidFill>
                <a:srgbClr val="999999"/>
              </a:solidFill>
              <a:highlight>
                <a:srgbClr val="FFFF00"/>
              </a:highlight>
              <a:latin typeface="Consolas"/>
              <a:ea typeface="Consolas"/>
              <a:cs typeface="Consolas"/>
              <a:sym typeface="Consolas"/>
            </a:endParaRPr>
          </a:p>
          <a:p>
            <a:pPr indent="0" lvl="0" marL="0" rtl="0" algn="l">
              <a:lnSpc>
                <a:spcPct val="115000"/>
              </a:lnSpc>
              <a:spcBef>
                <a:spcPts val="300"/>
              </a:spcBef>
              <a:spcAft>
                <a:spcPts val="0"/>
              </a:spcAft>
              <a:buNone/>
            </a:pPr>
            <a:r>
              <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a:t>
            </a:r>
            <a:r>
              <a:rPr b="1" lang="en" sz="1400">
                <a:solidFill>
                  <a:srgbClr val="EA5B25"/>
                </a:solidFill>
                <a:latin typeface="Consolas"/>
                <a:ea typeface="Consolas"/>
                <a:cs typeface="Consolas"/>
                <a:sym typeface="Consolas"/>
              </a:rPr>
              <a:t>file_path = Path.cwd() / "SomeNewFile.txt"</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file_path.touch()</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a:t>
            </a:r>
            <a:r>
              <a:rPr b="1" lang="en" sz="1400">
                <a:solidFill>
                  <a:srgbClr val="EA5B25"/>
                </a:solidFill>
                <a:latin typeface="Consolas"/>
                <a:ea typeface="Consolas"/>
                <a:cs typeface="Consolas"/>
                <a:sym typeface="Consolas"/>
              </a:rPr>
              <a:t>if new_dir.exists():</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if new_dir.</a:t>
            </a:r>
            <a:r>
              <a:rPr b="1" lang="en" sz="1400">
                <a:solidFill>
                  <a:srgbClr val="EA5B25"/>
                </a:solidFill>
                <a:highlight>
                  <a:srgbClr val="FFFF00"/>
                </a:highlight>
                <a:latin typeface="Consolas"/>
                <a:ea typeface="Consolas"/>
                <a:cs typeface="Consolas"/>
                <a:sym typeface="Consolas"/>
              </a:rPr>
              <a:t>is_file()</a:t>
            </a:r>
            <a:r>
              <a:rPr b="1" lang="en" sz="1400">
                <a:solidFill>
                  <a:srgbClr val="EA5B25"/>
                </a:solidFill>
                <a:latin typeface="Consolas"/>
                <a:ea typeface="Consolas"/>
                <a:cs typeface="Consolas"/>
                <a:sym typeface="Consolas"/>
              </a:rPr>
              <a:t>:</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print(f"'</a:t>
            </a:r>
            <a:r>
              <a:rPr b="1" lang="en" sz="1400">
                <a:solidFill>
                  <a:srgbClr val="2C768B"/>
                </a:solidFill>
                <a:latin typeface="Consolas"/>
                <a:ea typeface="Consolas"/>
                <a:cs typeface="Consolas"/>
                <a:sym typeface="Consolas"/>
              </a:rPr>
              <a:t>{new_dir}</a:t>
            </a:r>
            <a:r>
              <a:rPr b="1" lang="en" sz="1400">
                <a:solidFill>
                  <a:srgbClr val="EA5B25"/>
                </a:solidFill>
                <a:latin typeface="Consolas"/>
                <a:ea typeface="Consolas"/>
                <a:cs typeface="Consolas"/>
                <a:sym typeface="Consolas"/>
              </a:rPr>
              <a:t>' is a file.")</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elif new_dir.</a:t>
            </a:r>
            <a:r>
              <a:rPr b="1" lang="en" sz="1400">
                <a:solidFill>
                  <a:srgbClr val="EA5B25"/>
                </a:solidFill>
                <a:highlight>
                  <a:srgbClr val="FFFF00"/>
                </a:highlight>
                <a:latin typeface="Consolas"/>
                <a:ea typeface="Consolas"/>
                <a:cs typeface="Consolas"/>
                <a:sym typeface="Consolas"/>
              </a:rPr>
              <a:t>is_dir()</a:t>
            </a:r>
            <a:r>
              <a:rPr b="1" lang="en" sz="1400">
                <a:solidFill>
                  <a:srgbClr val="EA5B25"/>
                </a:solidFill>
                <a:latin typeface="Consolas"/>
                <a:ea typeface="Consolas"/>
                <a:cs typeface="Consolas"/>
                <a:sym typeface="Consolas"/>
              </a:rPr>
              <a:t>:</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print(f"'</a:t>
            </a:r>
            <a:r>
              <a:rPr b="1" lang="en" sz="1400">
                <a:solidFill>
                  <a:srgbClr val="2C768B"/>
                </a:solidFill>
                <a:latin typeface="Consolas"/>
                <a:ea typeface="Consolas"/>
                <a:cs typeface="Consolas"/>
                <a:sym typeface="Consolas"/>
              </a:rPr>
              <a:t>{new_dir}</a:t>
            </a:r>
            <a:r>
              <a:rPr b="1" lang="en" sz="1400">
                <a:solidFill>
                  <a:srgbClr val="EA5B25"/>
                </a:solidFill>
                <a:latin typeface="Consolas"/>
                <a:ea typeface="Consolas"/>
                <a:cs typeface="Consolas"/>
                <a:sym typeface="Consolas"/>
              </a:rPr>
              <a:t>' is a folder.")</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else:</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print(f"The type of '</a:t>
            </a:r>
            <a:r>
              <a:rPr b="1" lang="en" sz="1400">
                <a:solidFill>
                  <a:srgbClr val="2C768B"/>
                </a:solidFill>
                <a:latin typeface="Consolas"/>
                <a:ea typeface="Consolas"/>
                <a:cs typeface="Consolas"/>
                <a:sym typeface="Consolas"/>
              </a:rPr>
              <a:t>{new_dir}</a:t>
            </a:r>
            <a:r>
              <a:rPr b="1" lang="en" sz="1400">
                <a:solidFill>
                  <a:srgbClr val="EA5B25"/>
                </a:solidFill>
                <a:latin typeface="Consolas"/>
                <a:ea typeface="Consolas"/>
                <a:cs typeface="Consolas"/>
                <a:sym typeface="Consolas"/>
              </a:rPr>
              <a:t>' is unknown.")</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else:</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print(f"'</a:t>
            </a:r>
            <a:r>
              <a:rPr b="1" lang="en" sz="1400">
                <a:solidFill>
                  <a:srgbClr val="2C768B"/>
                </a:solidFill>
                <a:latin typeface="Consolas"/>
                <a:ea typeface="Consolas"/>
                <a:cs typeface="Consolas"/>
                <a:sym typeface="Consolas"/>
              </a:rPr>
              <a:t>{new_dir}</a:t>
            </a:r>
            <a:r>
              <a:rPr b="1" lang="en" sz="1400">
                <a:solidFill>
                  <a:srgbClr val="EA5B25"/>
                </a:solidFill>
                <a:latin typeface="Consolas"/>
                <a:ea typeface="Consolas"/>
                <a:cs typeface="Consolas"/>
                <a:sym typeface="Consolas"/>
              </a:rPr>
              <a:t>' doesn't exist.")</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t/>
            </a:r>
            <a:endParaRPr b="1" sz="1400">
              <a:solidFill>
                <a:srgbClr val="EA5B25"/>
              </a:solidFill>
              <a:latin typeface="Consolas"/>
              <a:ea typeface="Consolas"/>
              <a:cs typeface="Consolas"/>
              <a:sym typeface="Consolas"/>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Once we find a file we can then delete it. Note that this does </a:t>
            </a:r>
            <a:r>
              <a:rPr b="1" lang="en" sz="1400">
                <a:solidFill>
                  <a:srgbClr val="FF0000"/>
                </a:solidFill>
                <a:latin typeface="Titillium Web"/>
                <a:ea typeface="Titillium Web"/>
                <a:cs typeface="Titillium Web"/>
                <a:sym typeface="Titillium Web"/>
              </a:rPr>
              <a:t>NOT</a:t>
            </a:r>
            <a:r>
              <a:rPr lang="en" sz="1400">
                <a:solidFill>
                  <a:schemeClr val="dk1"/>
                </a:solidFill>
                <a:latin typeface="Titillium Web"/>
                <a:ea typeface="Titillium Web"/>
                <a:cs typeface="Titillium Web"/>
                <a:sym typeface="Titillium Web"/>
              </a:rPr>
              <a:t> put the file in the Trash Bin or Recycle Bin nor does it give you a confirmation. It’s gone...permanently.</a:t>
            </a:r>
            <a:endParaRPr sz="1400">
              <a:solidFill>
                <a:schemeClr val="dk1"/>
              </a:solidFill>
              <a:latin typeface="Titillium Web"/>
              <a:ea typeface="Titillium Web"/>
              <a:cs typeface="Titillium Web"/>
              <a:sym typeface="Titillium Web"/>
            </a:endParaRPr>
          </a:p>
          <a:p>
            <a:pPr indent="0" lvl="0" marL="0" rtl="0" algn="l">
              <a:lnSpc>
                <a:spcPct val="115000"/>
              </a:lnSpc>
              <a:spcBef>
                <a:spcPts val="300"/>
              </a:spcBef>
              <a:spcAft>
                <a:spcPts val="0"/>
              </a:spcAft>
              <a:buNone/>
            </a:pPr>
            <a:r>
              <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if file_path.exists():</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file_path.</a:t>
            </a:r>
            <a:r>
              <a:rPr b="1" lang="en" sz="1400">
                <a:solidFill>
                  <a:srgbClr val="EA5B25"/>
                </a:solidFill>
                <a:highlight>
                  <a:srgbClr val="FFFF00"/>
                </a:highlight>
                <a:latin typeface="Consolas"/>
                <a:ea typeface="Consolas"/>
                <a:cs typeface="Consolas"/>
                <a:sym typeface="Consolas"/>
              </a:rPr>
              <a:t>unlink()</a:t>
            </a:r>
            <a:endParaRPr b="1" sz="1400">
              <a:solidFill>
                <a:srgbClr val="EA5B25"/>
              </a:solidFill>
              <a:highlight>
                <a:srgbClr val="FFFF00"/>
              </a:highlight>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print(f"'</a:t>
            </a:r>
            <a:r>
              <a:rPr b="1" lang="en" sz="1400">
                <a:solidFill>
                  <a:srgbClr val="2C768B"/>
                </a:solidFill>
                <a:latin typeface="Consolas"/>
                <a:ea typeface="Consolas"/>
                <a:cs typeface="Consolas"/>
                <a:sym typeface="Consolas"/>
              </a:rPr>
              <a:t>{file_path.name}</a:t>
            </a:r>
            <a:r>
              <a:rPr b="1" lang="en" sz="1400">
                <a:solidFill>
                  <a:srgbClr val="EA5B25"/>
                </a:solidFill>
                <a:latin typeface="Consolas"/>
                <a:ea typeface="Consolas"/>
                <a:cs typeface="Consolas"/>
                <a:sym typeface="Consolas"/>
              </a:rPr>
              <a:t>' has been deleted.")</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else:</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print(f"'</a:t>
            </a:r>
            <a:r>
              <a:rPr b="1" lang="en" sz="1400">
                <a:solidFill>
                  <a:srgbClr val="2C768B"/>
                </a:solidFill>
                <a:latin typeface="Consolas"/>
                <a:ea typeface="Consolas"/>
                <a:cs typeface="Consolas"/>
                <a:sym typeface="Consolas"/>
              </a:rPr>
              <a:t>{file_path.name}</a:t>
            </a:r>
            <a:r>
              <a:rPr b="1" lang="en" sz="1400">
                <a:solidFill>
                  <a:srgbClr val="EA5B25"/>
                </a:solidFill>
                <a:latin typeface="Consolas"/>
                <a:ea typeface="Consolas"/>
                <a:cs typeface="Consolas"/>
                <a:sym typeface="Consolas"/>
              </a:rPr>
              <a:t>' doesn't exist.")</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t/>
            </a:r>
            <a:endParaRPr b="1" sz="1400">
              <a:solidFill>
                <a:srgbClr val="EA5B25"/>
              </a:solidFill>
              <a:latin typeface="Consolas"/>
              <a:ea typeface="Consolas"/>
              <a:cs typeface="Consolas"/>
              <a:sym typeface="Consolas"/>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If we need to move a file or folder to another location, we can use the </a:t>
            </a:r>
            <a:r>
              <a:rPr b="1" lang="en" sz="1400">
                <a:solidFill>
                  <a:srgbClr val="EA5B25"/>
                </a:solidFill>
                <a:latin typeface="Consolas"/>
                <a:ea typeface="Consolas"/>
                <a:cs typeface="Consolas"/>
                <a:sym typeface="Consolas"/>
              </a:rPr>
              <a:t>replace</a:t>
            </a:r>
            <a:r>
              <a:rPr b="1" lang="en" sz="1400">
                <a:solidFill>
                  <a:srgbClr val="EA5B25"/>
                </a:solidFill>
                <a:latin typeface="Consolas"/>
                <a:ea typeface="Consolas"/>
                <a:cs typeface="Consolas"/>
                <a:sym typeface="Consolas"/>
              </a:rPr>
              <a:t>()</a:t>
            </a:r>
            <a:r>
              <a:rPr lang="en" sz="1400">
                <a:solidFill>
                  <a:schemeClr val="dk1"/>
                </a:solidFill>
                <a:latin typeface="Titillium Web"/>
                <a:ea typeface="Titillium Web"/>
                <a:cs typeface="Titillium Web"/>
                <a:sym typeface="Titillium Web"/>
              </a:rPr>
              <a:t> function to do this. It’s always good practice to check that the file and the destination folder exist before performing this operation.</a:t>
            </a:r>
            <a:endParaRPr sz="1400">
              <a:solidFill>
                <a:schemeClr val="dk1"/>
              </a:solidFill>
              <a:latin typeface="Titillium Web"/>
              <a:ea typeface="Titillium Web"/>
              <a:cs typeface="Titillium Web"/>
              <a:sym typeface="Titillium Web"/>
            </a:endParaRPr>
          </a:p>
          <a:p>
            <a:pPr indent="0" lvl="0" marL="0" rtl="0" algn="l">
              <a:lnSpc>
                <a:spcPct val="115000"/>
              </a:lnSpc>
              <a:spcBef>
                <a:spcPts val="300"/>
              </a:spcBef>
              <a:spcAft>
                <a:spcPts val="0"/>
              </a:spcAft>
              <a:buNone/>
            </a:pPr>
            <a:r>
              <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new_dir = Path.cwd() / "New Directory"</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new_dir.mkdir(exist_ok=True)</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source_file = Path.cwd() / "RediSample2.txt"</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destination_file = Path.cwd() / </a:t>
            </a:r>
            <a:r>
              <a:rPr b="1" lang="en" sz="1400">
                <a:solidFill>
                  <a:srgbClr val="EA5B25"/>
                </a:solidFill>
                <a:highlight>
                  <a:srgbClr val="FFFF00"/>
                </a:highlight>
                <a:latin typeface="Consolas"/>
                <a:ea typeface="Consolas"/>
                <a:cs typeface="Consolas"/>
                <a:sym typeface="Consolas"/>
              </a:rPr>
              <a:t>f"{new_dir}/RediSample2.txt"</a:t>
            </a:r>
            <a:endParaRPr b="1" sz="1400">
              <a:solidFill>
                <a:srgbClr val="EA5B25"/>
              </a:solidFill>
              <a:highlight>
                <a:srgbClr val="FFFF00"/>
              </a:highlight>
              <a:latin typeface="Consolas"/>
              <a:ea typeface="Consolas"/>
              <a:cs typeface="Consolas"/>
              <a:sym typeface="Consolas"/>
            </a:endParaRPr>
          </a:p>
          <a:p>
            <a:pPr indent="0" lvl="0" marL="0" rtl="0" algn="l">
              <a:lnSpc>
                <a:spcPct val="115000"/>
              </a:lnSpc>
              <a:spcBef>
                <a:spcPts val="300"/>
              </a:spcBef>
              <a:spcAft>
                <a:spcPts val="0"/>
              </a:spcAft>
              <a:buNone/>
            </a:pPr>
            <a:r>
              <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if source_file.exists() and new_dir.exists():</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source_file.</a:t>
            </a:r>
            <a:r>
              <a:rPr b="1" lang="en" sz="1400">
                <a:solidFill>
                  <a:srgbClr val="EA5B25"/>
                </a:solidFill>
                <a:highlight>
                  <a:srgbClr val="FFFF00"/>
                </a:highlight>
                <a:latin typeface="Consolas"/>
                <a:ea typeface="Consolas"/>
                <a:cs typeface="Consolas"/>
                <a:sym typeface="Consolas"/>
              </a:rPr>
              <a:t>replace(destination_file)</a:t>
            </a:r>
            <a:endParaRPr b="1" sz="1400">
              <a:solidFill>
                <a:srgbClr val="EA5B25"/>
              </a:solidFill>
              <a:highlight>
                <a:srgbClr val="FFFF00"/>
              </a:highlight>
              <a:latin typeface="Consolas"/>
              <a:ea typeface="Consolas"/>
              <a:cs typeface="Consolas"/>
              <a:sym typeface="Consolas"/>
            </a:endParaRPr>
          </a:p>
          <a:p>
            <a:pPr indent="0" lvl="0" marL="0" rtl="0" algn="l">
              <a:lnSpc>
                <a:spcPct val="115000"/>
              </a:lnSpc>
              <a:spcBef>
                <a:spcPts val="300"/>
              </a:spcBef>
              <a:spcAft>
                <a:spcPts val="0"/>
              </a:spcAft>
              <a:buNone/>
            </a:pPr>
            <a:r>
              <a:t/>
            </a:r>
            <a:endParaRPr b="1" sz="1400">
              <a:solidFill>
                <a:srgbClr val="EA5B25"/>
              </a:solidFill>
              <a:latin typeface="Consolas"/>
              <a:ea typeface="Consolas"/>
              <a:cs typeface="Consolas"/>
              <a:sym typeface="Consolas"/>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We can also use the </a:t>
            </a:r>
            <a:r>
              <a:rPr b="1" lang="en" sz="1400">
                <a:solidFill>
                  <a:srgbClr val="EA5B25"/>
                </a:solidFill>
                <a:latin typeface="Consolas"/>
                <a:ea typeface="Consolas"/>
                <a:cs typeface="Consolas"/>
                <a:sym typeface="Consolas"/>
              </a:rPr>
              <a:t>replace()</a:t>
            </a:r>
            <a:r>
              <a:rPr lang="en" sz="1400">
                <a:solidFill>
                  <a:schemeClr val="dk1"/>
                </a:solidFill>
                <a:latin typeface="Titillium Web"/>
                <a:ea typeface="Titillium Web"/>
                <a:cs typeface="Titillium Web"/>
                <a:sym typeface="Titillium Web"/>
              </a:rPr>
              <a:t> function to rename a file. Again, checking that the file exists is good practice before renaming it. Extending the example above we can write the following code.</a:t>
            </a:r>
            <a:endParaRPr sz="1400">
              <a:solidFill>
                <a:schemeClr val="dk1"/>
              </a:solidFill>
              <a:latin typeface="Titillium Web"/>
              <a:ea typeface="Titillium Web"/>
              <a:cs typeface="Titillium Web"/>
              <a:sym typeface="Titillium Web"/>
            </a:endParaRPr>
          </a:p>
          <a:p>
            <a:pPr indent="0" lvl="0" marL="0" rtl="0" algn="l">
              <a:lnSpc>
                <a:spcPct val="115000"/>
              </a:lnSpc>
              <a:spcBef>
                <a:spcPts val="300"/>
              </a:spcBef>
              <a:spcAft>
                <a:spcPts val="0"/>
              </a:spcAft>
              <a:buNone/>
            </a:pPr>
            <a:r>
              <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if destination_file.exists():</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new_destination_file = Path.cwd() / </a:t>
            </a:r>
            <a:r>
              <a:rPr b="1" lang="en" sz="1400">
                <a:solidFill>
                  <a:srgbClr val="EA5B25"/>
                </a:solidFill>
                <a:highlight>
                  <a:srgbClr val="FFFF00"/>
                </a:highlight>
                <a:latin typeface="Consolas"/>
                <a:ea typeface="Consolas"/>
                <a:cs typeface="Consolas"/>
                <a:sym typeface="Consolas"/>
              </a:rPr>
              <a:t>f"{new_dir}/NewRediSample2.txt"</a:t>
            </a:r>
            <a:endParaRPr b="1" sz="1400">
              <a:solidFill>
                <a:srgbClr val="EA5B25"/>
              </a:solidFill>
              <a:highlight>
                <a:srgbClr val="FFFF00"/>
              </a:highlight>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destination_file.</a:t>
            </a:r>
            <a:r>
              <a:rPr b="1" lang="en" sz="1400">
                <a:solidFill>
                  <a:srgbClr val="EA5B25"/>
                </a:solidFill>
                <a:highlight>
                  <a:srgbClr val="FFFF00"/>
                </a:highlight>
                <a:latin typeface="Consolas"/>
                <a:ea typeface="Consolas"/>
                <a:cs typeface="Consolas"/>
                <a:sym typeface="Consolas"/>
              </a:rPr>
              <a:t>replace(new_destination_file)</a:t>
            </a:r>
            <a:endParaRPr b="1" sz="1400">
              <a:solidFill>
                <a:srgbClr val="EA5B25"/>
              </a:solidFill>
              <a:highlight>
                <a:srgbClr val="FFFF00"/>
              </a:highlight>
              <a:latin typeface="Consolas"/>
              <a:ea typeface="Consolas"/>
              <a:cs typeface="Consolas"/>
              <a:sym typeface="Consolas"/>
            </a:endParaRPr>
          </a:p>
          <a:p>
            <a:pPr indent="0" lvl="0" marL="0" rtl="0" algn="l">
              <a:lnSpc>
                <a:spcPct val="100000"/>
              </a:lnSpc>
              <a:spcBef>
                <a:spcPts val="300"/>
              </a:spcBef>
              <a:spcAft>
                <a:spcPts val="0"/>
              </a:spcAft>
              <a:buSzPts val="1100"/>
              <a:buNone/>
            </a:pPr>
            <a:r>
              <a:t/>
            </a:r>
            <a:endParaRPr sz="1400">
              <a:latin typeface="Titillium Web"/>
              <a:ea typeface="Titillium Web"/>
              <a:cs typeface="Titillium Web"/>
              <a:sym typeface="Titillium Web"/>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We can use the </a:t>
            </a:r>
            <a:r>
              <a:rPr b="1" lang="en" sz="1400">
                <a:solidFill>
                  <a:srgbClr val="EA5B25"/>
                </a:solidFill>
                <a:latin typeface="Consolas"/>
                <a:ea typeface="Consolas"/>
                <a:cs typeface="Consolas"/>
                <a:sym typeface="Consolas"/>
              </a:rPr>
              <a:t>rmdir()</a:t>
            </a:r>
            <a:r>
              <a:rPr lang="en" sz="1400">
                <a:solidFill>
                  <a:schemeClr val="dk1"/>
                </a:solidFill>
                <a:latin typeface="Titillium Web"/>
                <a:ea typeface="Titillium Web"/>
                <a:cs typeface="Titillium Web"/>
                <a:sym typeface="Titillium Web"/>
              </a:rPr>
              <a:t> function to delete a directory BUT that directory needs to be empty before deleting it.</a:t>
            </a:r>
            <a:endParaRPr sz="1400">
              <a:solidFill>
                <a:schemeClr val="dk1"/>
              </a:solidFill>
              <a:latin typeface="Titillium Web"/>
              <a:ea typeface="Titillium Web"/>
              <a:cs typeface="Titillium Web"/>
              <a:sym typeface="Titillium Web"/>
            </a:endParaRPr>
          </a:p>
          <a:p>
            <a:pPr indent="0" lvl="0" marL="0" rtl="0" algn="l">
              <a:lnSpc>
                <a:spcPct val="115000"/>
              </a:lnSpc>
              <a:spcBef>
                <a:spcPts val="300"/>
              </a:spcBef>
              <a:spcAft>
                <a:spcPts val="0"/>
              </a:spcAft>
              <a:buNone/>
            </a:pPr>
            <a:r>
              <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if new_dir.exists():</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new_dir.</a:t>
            </a:r>
            <a:r>
              <a:rPr b="1" lang="en" sz="1400">
                <a:solidFill>
                  <a:srgbClr val="EA5B25"/>
                </a:solidFill>
                <a:highlight>
                  <a:srgbClr val="FFFF00"/>
                </a:highlight>
                <a:latin typeface="Consolas"/>
                <a:ea typeface="Consolas"/>
                <a:cs typeface="Consolas"/>
                <a:sym typeface="Consolas"/>
              </a:rPr>
              <a:t>rmdir()</a:t>
            </a:r>
            <a:endParaRPr b="1" sz="1400">
              <a:solidFill>
                <a:srgbClr val="EA5B25"/>
              </a:solidFill>
              <a:highlight>
                <a:srgbClr val="FFFF00"/>
              </a:highlight>
              <a:latin typeface="Consolas"/>
              <a:ea typeface="Consolas"/>
              <a:cs typeface="Consolas"/>
              <a:sym typeface="Consolas"/>
            </a:endParaRPr>
          </a:p>
          <a:p>
            <a:pPr indent="0" lvl="0" marL="0" rtl="0" algn="l">
              <a:lnSpc>
                <a:spcPct val="115000"/>
              </a:lnSpc>
              <a:spcBef>
                <a:spcPts val="300"/>
              </a:spcBef>
              <a:spcAft>
                <a:spcPts val="0"/>
              </a:spcAft>
              <a:buNone/>
            </a:pPr>
            <a:r>
              <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FF0000"/>
                </a:solidFill>
                <a:latin typeface="Consolas"/>
                <a:ea typeface="Consolas"/>
                <a:cs typeface="Consolas"/>
                <a:sym typeface="Consolas"/>
              </a:rPr>
              <a:t>Traceback (most recent call last):</a:t>
            </a:r>
            <a:endParaRPr b="1" sz="1400">
              <a:solidFill>
                <a:srgbClr val="FF0000"/>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FF0000"/>
                </a:solidFill>
                <a:latin typeface="Consolas"/>
                <a:ea typeface="Consolas"/>
                <a:cs typeface="Consolas"/>
                <a:sym typeface="Consolas"/>
              </a:rPr>
              <a:t>  File "/VSCode/main.py", line 24, in &lt;module&gt;</a:t>
            </a:r>
            <a:endParaRPr b="1" sz="1400">
              <a:solidFill>
                <a:srgbClr val="FF0000"/>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FF0000"/>
                </a:solidFill>
                <a:latin typeface="Consolas"/>
                <a:ea typeface="Consolas"/>
                <a:cs typeface="Consolas"/>
                <a:sym typeface="Consolas"/>
              </a:rPr>
              <a:t>    new_dir.rmdir()</a:t>
            </a:r>
            <a:endParaRPr b="1" sz="1400">
              <a:solidFill>
                <a:srgbClr val="FF0000"/>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FF0000"/>
                </a:solidFill>
                <a:latin typeface="Consolas"/>
                <a:ea typeface="Consolas"/>
                <a:cs typeface="Consolas"/>
                <a:sym typeface="Consolas"/>
              </a:rPr>
              <a:t>    ~~~~~~~~~~~~~~~~~~^^</a:t>
            </a:r>
            <a:endParaRPr b="1" sz="1400">
              <a:solidFill>
                <a:srgbClr val="FF0000"/>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FF0000"/>
                </a:solidFill>
                <a:latin typeface="Consolas"/>
                <a:ea typeface="Consolas"/>
                <a:cs typeface="Consolas"/>
                <a:sym typeface="Consolas"/>
              </a:rPr>
              <a:t>  File "/Library/Frameworks/Python.framework/Versions/3.13/lib/python3.13/pathlib/_local.py", line 755, in rmdir</a:t>
            </a:r>
            <a:endParaRPr b="1" sz="1400">
              <a:solidFill>
                <a:srgbClr val="FF0000"/>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FF0000"/>
                </a:solidFill>
                <a:latin typeface="Consolas"/>
                <a:ea typeface="Consolas"/>
                <a:cs typeface="Consolas"/>
                <a:sym typeface="Consolas"/>
              </a:rPr>
              <a:t>    os.rmdir(self)</a:t>
            </a:r>
            <a:endParaRPr b="1" sz="1400">
              <a:solidFill>
                <a:srgbClr val="FF0000"/>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FF0000"/>
                </a:solidFill>
                <a:latin typeface="Consolas"/>
                <a:ea typeface="Consolas"/>
                <a:cs typeface="Consolas"/>
                <a:sym typeface="Consolas"/>
              </a:rPr>
              <a:t>    ~~~~~~~~^^^^^^</a:t>
            </a:r>
            <a:endParaRPr b="1" sz="1400">
              <a:solidFill>
                <a:srgbClr val="FF0000"/>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FF0000"/>
                </a:solidFill>
                <a:latin typeface="Consolas"/>
                <a:ea typeface="Consolas"/>
                <a:cs typeface="Consolas"/>
                <a:sym typeface="Consolas"/>
              </a:rPr>
              <a:t>OSError: [Errno 66] Directory not empty: '/VSCode/New Directory'</a:t>
            </a:r>
            <a:endParaRPr b="1" sz="1400">
              <a:solidFill>
                <a:srgbClr val="FF0000"/>
              </a:solidFill>
              <a:latin typeface="Consolas"/>
              <a:ea typeface="Consolas"/>
              <a:cs typeface="Consolas"/>
              <a:sym typeface="Consolas"/>
            </a:endParaRPr>
          </a:p>
          <a:p>
            <a:pPr indent="0" lvl="0" marL="0" rtl="0" algn="l">
              <a:lnSpc>
                <a:spcPct val="115000"/>
              </a:lnSpc>
              <a:spcBef>
                <a:spcPts val="300"/>
              </a:spcBef>
              <a:spcAft>
                <a:spcPts val="0"/>
              </a:spcAft>
              <a:buNone/>
            </a:pPr>
            <a:r>
              <a:t/>
            </a:r>
            <a:endParaRPr b="1" sz="1400">
              <a:solidFill>
                <a:srgbClr val="EA5B25"/>
              </a:solidFill>
              <a:latin typeface="Consolas"/>
              <a:ea typeface="Consolas"/>
              <a:cs typeface="Consolas"/>
              <a:sym typeface="Consolas"/>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You need to remove all the files and subfolders from this directory before you can delete it. The easiest way to do this is to use the </a:t>
            </a:r>
            <a:r>
              <a:rPr b="1" lang="en" sz="1400">
                <a:solidFill>
                  <a:srgbClr val="EA5B25"/>
                </a:solidFill>
                <a:latin typeface="Consolas"/>
                <a:ea typeface="Consolas"/>
                <a:cs typeface="Consolas"/>
                <a:sym typeface="Consolas"/>
              </a:rPr>
              <a:t>shutil</a:t>
            </a:r>
            <a:r>
              <a:rPr lang="en" sz="1400">
                <a:solidFill>
                  <a:schemeClr val="dk1"/>
                </a:solidFill>
                <a:latin typeface="Titillium Web"/>
                <a:ea typeface="Titillium Web"/>
                <a:cs typeface="Titillium Web"/>
                <a:sym typeface="Titillium Web"/>
              </a:rPr>
              <a:t> module and the </a:t>
            </a:r>
            <a:r>
              <a:rPr b="1" lang="en" sz="1400">
                <a:solidFill>
                  <a:srgbClr val="EA5B25"/>
                </a:solidFill>
                <a:latin typeface="Consolas"/>
                <a:ea typeface="Consolas"/>
                <a:cs typeface="Consolas"/>
                <a:sym typeface="Consolas"/>
              </a:rPr>
              <a:t>rmtree()</a:t>
            </a:r>
            <a:r>
              <a:rPr lang="en" sz="1400">
                <a:solidFill>
                  <a:schemeClr val="dk1"/>
                </a:solidFill>
                <a:latin typeface="Titillium Web"/>
                <a:ea typeface="Titillium Web"/>
                <a:cs typeface="Titillium Web"/>
                <a:sym typeface="Titillium Web"/>
              </a:rPr>
              <a:t> function.</a:t>
            </a:r>
            <a:endParaRPr sz="1400">
              <a:solidFill>
                <a:schemeClr val="dk1"/>
              </a:solidFill>
              <a:latin typeface="Titillium Web"/>
              <a:ea typeface="Titillium Web"/>
              <a:cs typeface="Titillium Web"/>
              <a:sym typeface="Titillium Web"/>
            </a:endParaRPr>
          </a:p>
          <a:p>
            <a:pPr indent="0" lvl="0" marL="0" rtl="0" algn="l">
              <a:lnSpc>
                <a:spcPct val="115000"/>
              </a:lnSpc>
              <a:spcBef>
                <a:spcPts val="300"/>
              </a:spcBef>
              <a:spcAft>
                <a:spcPts val="0"/>
              </a:spcAft>
              <a:buNone/>
            </a:pPr>
            <a:r>
              <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a:t>
            </a:r>
            <a:r>
              <a:rPr b="1" lang="en" sz="1400">
                <a:solidFill>
                  <a:srgbClr val="EA5B25"/>
                </a:solidFill>
                <a:highlight>
                  <a:srgbClr val="FFFF00"/>
                </a:highlight>
                <a:latin typeface="Consolas"/>
                <a:ea typeface="Consolas"/>
                <a:cs typeface="Consolas"/>
                <a:sym typeface="Consolas"/>
              </a:rPr>
              <a:t>import shutil</a:t>
            </a:r>
            <a:endParaRPr b="1" sz="1400">
              <a:solidFill>
                <a:srgbClr val="EA5B25"/>
              </a:solidFill>
              <a:highlight>
                <a:srgbClr val="FFFF00"/>
              </a:highlight>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if new_dir.exists():</a:t>
            </a:r>
            <a:endParaRPr b="1" sz="1400">
              <a:solidFill>
                <a:srgbClr val="EA5B2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400">
                <a:solidFill>
                  <a:srgbClr val="EA5B25"/>
                </a:solidFill>
                <a:latin typeface="Consolas"/>
                <a:ea typeface="Consolas"/>
                <a:cs typeface="Consolas"/>
                <a:sym typeface="Consolas"/>
              </a:rPr>
              <a:t>         shutil.</a:t>
            </a:r>
            <a:r>
              <a:rPr b="1" lang="en" sz="1400">
                <a:solidFill>
                  <a:srgbClr val="EA5B25"/>
                </a:solidFill>
                <a:highlight>
                  <a:srgbClr val="FFFF00"/>
                </a:highlight>
                <a:latin typeface="Consolas"/>
                <a:ea typeface="Consolas"/>
                <a:cs typeface="Consolas"/>
                <a:sym typeface="Consolas"/>
              </a:rPr>
              <a:t>rmtree(new_dir)</a:t>
            </a:r>
            <a:endParaRPr b="1" sz="1400">
              <a:solidFill>
                <a:srgbClr val="EA5B25"/>
              </a:solidFill>
              <a:highlight>
                <a:srgbClr val="FFFF00"/>
              </a:highlight>
              <a:latin typeface="Consolas"/>
              <a:ea typeface="Consolas"/>
              <a:cs typeface="Consolas"/>
              <a:sym typeface="Consolas"/>
            </a:endParaRPr>
          </a:p>
          <a:p>
            <a:pPr indent="0" lvl="0" marL="0" rtl="0" algn="l">
              <a:lnSpc>
                <a:spcPct val="115000"/>
              </a:lnSpc>
              <a:spcBef>
                <a:spcPts val="300"/>
              </a:spcBef>
              <a:spcAft>
                <a:spcPts val="0"/>
              </a:spcAft>
              <a:buNone/>
            </a:pPr>
            <a:r>
              <a:t/>
            </a:r>
            <a:endParaRPr b="1" sz="1400">
              <a:solidFill>
                <a:srgbClr val="EA5B25"/>
              </a:solidFill>
              <a:latin typeface="Consolas"/>
              <a:ea typeface="Consolas"/>
              <a:cs typeface="Consolas"/>
              <a:sym typeface="Consolas"/>
            </a:endParaRPr>
          </a:p>
          <a:p>
            <a:pPr indent="-317500" lvl="0" marL="457200" rtl="0" algn="l">
              <a:lnSpc>
                <a:spcPct val="115000"/>
              </a:lnSpc>
              <a:spcBef>
                <a:spcPts val="300"/>
              </a:spcBef>
              <a:spcAft>
                <a:spcPts val="0"/>
              </a:spcAft>
              <a:buClr>
                <a:schemeClr val="dk1"/>
              </a:buClr>
              <a:buSzPts val="1400"/>
              <a:buFont typeface="Titillium Web"/>
              <a:buChar char="●"/>
            </a:pPr>
            <a:r>
              <a:rPr lang="en" sz="1400">
                <a:solidFill>
                  <a:schemeClr val="dk1"/>
                </a:solidFill>
                <a:latin typeface="Titillium Web"/>
                <a:ea typeface="Titillium Web"/>
                <a:cs typeface="Titillium Web"/>
                <a:sym typeface="Titillium Web"/>
              </a:rPr>
              <a:t>Just make sure you want to delete the </a:t>
            </a:r>
            <a:r>
              <a:rPr b="1" lang="en" sz="1400">
                <a:solidFill>
                  <a:schemeClr val="dk1"/>
                </a:solidFill>
                <a:latin typeface="Titillium Web"/>
                <a:ea typeface="Titillium Web"/>
                <a:cs typeface="Titillium Web"/>
                <a:sym typeface="Titillium Web"/>
              </a:rPr>
              <a:t>ENTIRE</a:t>
            </a:r>
            <a:r>
              <a:rPr lang="en" sz="1400">
                <a:solidFill>
                  <a:schemeClr val="dk1"/>
                </a:solidFill>
                <a:latin typeface="Titillium Web"/>
                <a:ea typeface="Titillium Web"/>
                <a:cs typeface="Titillium Web"/>
                <a:sym typeface="Titillium Web"/>
              </a:rPr>
              <a:t> directory tree before doing it. You can’t get this back afterwards.</a:t>
            </a:r>
            <a:endParaRPr sz="1400">
              <a:solidFill>
                <a:schemeClr val="dk1"/>
              </a:solidFill>
              <a:latin typeface="Titillium Web"/>
              <a:ea typeface="Titillium Web"/>
              <a:cs typeface="Titillium Web"/>
              <a:sym typeface="Titillium Web"/>
            </a:endParaRPr>
          </a:p>
          <a:p>
            <a:pPr indent="0" lvl="0" marL="0" rtl="0" algn="l">
              <a:lnSpc>
                <a:spcPct val="115000"/>
              </a:lnSpc>
              <a:spcBef>
                <a:spcPts val="300"/>
              </a:spcBef>
              <a:spcAft>
                <a:spcPts val="300"/>
              </a:spcAft>
              <a:buNone/>
            </a:pPr>
            <a:r>
              <a:t/>
            </a:r>
            <a:endParaRPr b="1" sz="1400">
              <a:solidFill>
                <a:srgbClr val="EA5B25"/>
              </a:solidFill>
              <a:latin typeface="Consolas"/>
              <a:ea typeface="Consolas"/>
              <a:cs typeface="Consolas"/>
              <a:sym typeface="Consola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type="title">
  <p:cSld name="TITLE">
    <p:spTree>
      <p:nvGrpSpPr>
        <p:cNvPr id="12" name="Shape 12"/>
        <p:cNvGrpSpPr/>
        <p:nvPr/>
      </p:nvGrpSpPr>
      <p:grpSpPr>
        <a:xfrm>
          <a:off x="0" y="0"/>
          <a:ext cx="0" cy="0"/>
          <a:chOff x="0" y="0"/>
          <a:chExt cx="0" cy="0"/>
        </a:xfrm>
      </p:grpSpPr>
      <p:sp>
        <p:nvSpPr>
          <p:cNvPr id="13" name="Google Shape;13;p2"/>
          <p:cNvSpPr txBox="1"/>
          <p:nvPr>
            <p:ph type="ctrTitle"/>
          </p:nvPr>
        </p:nvSpPr>
        <p:spPr>
          <a:xfrm>
            <a:off x="311700" y="1239060"/>
            <a:ext cx="6089100" cy="1776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accent1"/>
              </a:buClr>
              <a:buSzPts val="5200"/>
              <a:buNone/>
              <a:defRPr sz="5200">
                <a:solidFill>
                  <a:schemeClr val="accent1"/>
                </a:solidFill>
              </a:defRPr>
            </a:lvl1pPr>
            <a:lvl2pPr lvl="1" algn="l">
              <a:lnSpc>
                <a:spcPct val="100000"/>
              </a:lnSpc>
              <a:spcBef>
                <a:spcPts val="0"/>
              </a:spcBef>
              <a:spcAft>
                <a:spcPts val="0"/>
              </a:spcAft>
              <a:buClr>
                <a:schemeClr val="accent1"/>
              </a:buClr>
              <a:buSzPts val="5200"/>
              <a:buNone/>
              <a:defRPr sz="5200">
                <a:solidFill>
                  <a:schemeClr val="accent1"/>
                </a:solidFill>
              </a:defRPr>
            </a:lvl2pPr>
            <a:lvl3pPr lvl="2" algn="l">
              <a:lnSpc>
                <a:spcPct val="100000"/>
              </a:lnSpc>
              <a:spcBef>
                <a:spcPts val="0"/>
              </a:spcBef>
              <a:spcAft>
                <a:spcPts val="0"/>
              </a:spcAft>
              <a:buClr>
                <a:schemeClr val="accent1"/>
              </a:buClr>
              <a:buSzPts val="5200"/>
              <a:buNone/>
              <a:defRPr sz="5200">
                <a:solidFill>
                  <a:schemeClr val="accent1"/>
                </a:solidFill>
              </a:defRPr>
            </a:lvl3pPr>
            <a:lvl4pPr lvl="3" algn="l">
              <a:lnSpc>
                <a:spcPct val="100000"/>
              </a:lnSpc>
              <a:spcBef>
                <a:spcPts val="0"/>
              </a:spcBef>
              <a:spcAft>
                <a:spcPts val="0"/>
              </a:spcAft>
              <a:buClr>
                <a:schemeClr val="accent1"/>
              </a:buClr>
              <a:buSzPts val="5200"/>
              <a:buNone/>
              <a:defRPr sz="5200">
                <a:solidFill>
                  <a:schemeClr val="accent1"/>
                </a:solidFill>
              </a:defRPr>
            </a:lvl4pPr>
            <a:lvl5pPr lvl="4" algn="l">
              <a:lnSpc>
                <a:spcPct val="100000"/>
              </a:lnSpc>
              <a:spcBef>
                <a:spcPts val="0"/>
              </a:spcBef>
              <a:spcAft>
                <a:spcPts val="0"/>
              </a:spcAft>
              <a:buClr>
                <a:schemeClr val="accent1"/>
              </a:buClr>
              <a:buSzPts val="5200"/>
              <a:buNone/>
              <a:defRPr sz="5200">
                <a:solidFill>
                  <a:schemeClr val="accent1"/>
                </a:solidFill>
              </a:defRPr>
            </a:lvl5pPr>
            <a:lvl6pPr lvl="5" algn="l">
              <a:lnSpc>
                <a:spcPct val="100000"/>
              </a:lnSpc>
              <a:spcBef>
                <a:spcPts val="0"/>
              </a:spcBef>
              <a:spcAft>
                <a:spcPts val="0"/>
              </a:spcAft>
              <a:buClr>
                <a:schemeClr val="accent1"/>
              </a:buClr>
              <a:buSzPts val="5200"/>
              <a:buNone/>
              <a:defRPr sz="5200">
                <a:solidFill>
                  <a:schemeClr val="accent1"/>
                </a:solidFill>
              </a:defRPr>
            </a:lvl6pPr>
            <a:lvl7pPr lvl="6" algn="l">
              <a:lnSpc>
                <a:spcPct val="100000"/>
              </a:lnSpc>
              <a:spcBef>
                <a:spcPts val="0"/>
              </a:spcBef>
              <a:spcAft>
                <a:spcPts val="0"/>
              </a:spcAft>
              <a:buClr>
                <a:schemeClr val="accent1"/>
              </a:buClr>
              <a:buSzPts val="5200"/>
              <a:buNone/>
              <a:defRPr sz="5200">
                <a:solidFill>
                  <a:schemeClr val="accent1"/>
                </a:solidFill>
              </a:defRPr>
            </a:lvl7pPr>
            <a:lvl8pPr lvl="7" algn="l">
              <a:lnSpc>
                <a:spcPct val="100000"/>
              </a:lnSpc>
              <a:spcBef>
                <a:spcPts val="0"/>
              </a:spcBef>
              <a:spcAft>
                <a:spcPts val="0"/>
              </a:spcAft>
              <a:buClr>
                <a:schemeClr val="accent1"/>
              </a:buClr>
              <a:buSzPts val="5200"/>
              <a:buNone/>
              <a:defRPr sz="5200">
                <a:solidFill>
                  <a:schemeClr val="accent1"/>
                </a:solidFill>
              </a:defRPr>
            </a:lvl8pPr>
            <a:lvl9pPr lvl="8" algn="l">
              <a:lnSpc>
                <a:spcPct val="100000"/>
              </a:lnSpc>
              <a:spcBef>
                <a:spcPts val="0"/>
              </a:spcBef>
              <a:spcAft>
                <a:spcPts val="0"/>
              </a:spcAft>
              <a:buClr>
                <a:schemeClr val="accent1"/>
              </a:buClr>
              <a:buSzPts val="5200"/>
              <a:buNone/>
              <a:defRPr sz="5200">
                <a:solidFill>
                  <a:schemeClr val="accent1"/>
                </a:solidFill>
              </a:defRPr>
            </a:lvl9pPr>
          </a:lstStyle>
          <a:p/>
        </p:txBody>
      </p:sp>
      <p:sp>
        <p:nvSpPr>
          <p:cNvPr id="14" name="Google Shape;14;p2"/>
          <p:cNvSpPr txBox="1"/>
          <p:nvPr>
            <p:ph idx="1" type="subTitle"/>
          </p:nvPr>
        </p:nvSpPr>
        <p:spPr>
          <a:xfrm>
            <a:off x="311700" y="3015350"/>
            <a:ext cx="6089100" cy="792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accent1"/>
              </a:buClr>
              <a:buSzPts val="2800"/>
              <a:buNone/>
              <a:defRPr sz="2800">
                <a:solidFill>
                  <a:schemeClr val="accent1"/>
                </a:solidFill>
              </a:defRPr>
            </a:lvl1pPr>
            <a:lvl2pPr lvl="1" algn="ctr">
              <a:lnSpc>
                <a:spcPct val="100000"/>
              </a:lnSpc>
              <a:spcBef>
                <a:spcPts val="0"/>
              </a:spcBef>
              <a:spcAft>
                <a:spcPts val="0"/>
              </a:spcAft>
              <a:buClr>
                <a:schemeClr val="accent1"/>
              </a:buClr>
              <a:buSzPts val="2800"/>
              <a:buNone/>
              <a:defRPr sz="2800">
                <a:solidFill>
                  <a:schemeClr val="accent1"/>
                </a:solidFill>
              </a:defRPr>
            </a:lvl2pPr>
            <a:lvl3pPr lvl="2" algn="ctr">
              <a:lnSpc>
                <a:spcPct val="100000"/>
              </a:lnSpc>
              <a:spcBef>
                <a:spcPts val="0"/>
              </a:spcBef>
              <a:spcAft>
                <a:spcPts val="0"/>
              </a:spcAft>
              <a:buClr>
                <a:schemeClr val="accent1"/>
              </a:buClr>
              <a:buSzPts val="2800"/>
              <a:buNone/>
              <a:defRPr sz="2800">
                <a:solidFill>
                  <a:schemeClr val="accent1"/>
                </a:solidFill>
              </a:defRPr>
            </a:lvl3pPr>
            <a:lvl4pPr lvl="3" algn="ctr">
              <a:lnSpc>
                <a:spcPct val="100000"/>
              </a:lnSpc>
              <a:spcBef>
                <a:spcPts val="0"/>
              </a:spcBef>
              <a:spcAft>
                <a:spcPts val="0"/>
              </a:spcAft>
              <a:buClr>
                <a:schemeClr val="accent1"/>
              </a:buClr>
              <a:buSzPts val="2800"/>
              <a:buNone/>
              <a:defRPr sz="2800">
                <a:solidFill>
                  <a:schemeClr val="accent1"/>
                </a:solidFill>
              </a:defRPr>
            </a:lvl4pPr>
            <a:lvl5pPr lvl="4" algn="ctr">
              <a:lnSpc>
                <a:spcPct val="100000"/>
              </a:lnSpc>
              <a:spcBef>
                <a:spcPts val="0"/>
              </a:spcBef>
              <a:spcAft>
                <a:spcPts val="0"/>
              </a:spcAft>
              <a:buClr>
                <a:schemeClr val="accent1"/>
              </a:buClr>
              <a:buSzPts val="2800"/>
              <a:buNone/>
              <a:defRPr sz="2800">
                <a:solidFill>
                  <a:schemeClr val="accent1"/>
                </a:solidFill>
              </a:defRPr>
            </a:lvl5pPr>
            <a:lvl6pPr lvl="5" algn="ctr">
              <a:lnSpc>
                <a:spcPct val="100000"/>
              </a:lnSpc>
              <a:spcBef>
                <a:spcPts val="0"/>
              </a:spcBef>
              <a:spcAft>
                <a:spcPts val="0"/>
              </a:spcAft>
              <a:buClr>
                <a:schemeClr val="accent1"/>
              </a:buClr>
              <a:buSzPts val="2800"/>
              <a:buNone/>
              <a:defRPr sz="2800">
                <a:solidFill>
                  <a:schemeClr val="accent1"/>
                </a:solidFill>
              </a:defRPr>
            </a:lvl6pPr>
            <a:lvl7pPr lvl="6" algn="ctr">
              <a:lnSpc>
                <a:spcPct val="100000"/>
              </a:lnSpc>
              <a:spcBef>
                <a:spcPts val="0"/>
              </a:spcBef>
              <a:spcAft>
                <a:spcPts val="0"/>
              </a:spcAft>
              <a:buClr>
                <a:schemeClr val="accent1"/>
              </a:buClr>
              <a:buSzPts val="2800"/>
              <a:buNone/>
              <a:defRPr sz="2800">
                <a:solidFill>
                  <a:schemeClr val="accent1"/>
                </a:solidFill>
              </a:defRPr>
            </a:lvl7pPr>
            <a:lvl8pPr lvl="7" algn="ctr">
              <a:lnSpc>
                <a:spcPct val="100000"/>
              </a:lnSpc>
              <a:spcBef>
                <a:spcPts val="0"/>
              </a:spcBef>
              <a:spcAft>
                <a:spcPts val="0"/>
              </a:spcAft>
              <a:buClr>
                <a:schemeClr val="accent1"/>
              </a:buClr>
              <a:buSzPts val="2800"/>
              <a:buNone/>
              <a:defRPr sz="2800">
                <a:solidFill>
                  <a:schemeClr val="accent1"/>
                </a:solidFill>
              </a:defRPr>
            </a:lvl8pPr>
            <a:lvl9pPr lvl="8" algn="ctr">
              <a:lnSpc>
                <a:spcPct val="100000"/>
              </a:lnSpc>
              <a:spcBef>
                <a:spcPts val="0"/>
              </a:spcBef>
              <a:spcAft>
                <a:spcPts val="0"/>
              </a:spcAft>
              <a:buClr>
                <a:schemeClr val="accent1"/>
              </a:buClr>
              <a:buSzPts val="2800"/>
              <a:buNone/>
              <a:defRPr sz="2800">
                <a:solidFill>
                  <a:schemeClr val="accent1"/>
                </a:solidFill>
              </a:defRPr>
            </a:lvl9pPr>
          </a:lstStyle>
          <a:p/>
        </p:txBody>
      </p:sp>
      <p:sp>
        <p:nvSpPr>
          <p:cNvPr id="15" name="Google Shape;15;p2"/>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grpSp>
        <p:nvGrpSpPr>
          <p:cNvPr id="16" name="Google Shape;16;p2"/>
          <p:cNvGrpSpPr/>
          <p:nvPr/>
        </p:nvGrpSpPr>
        <p:grpSpPr>
          <a:xfrm>
            <a:off x="311726" y="342910"/>
            <a:ext cx="2560425" cy="520904"/>
            <a:chOff x="311726" y="342910"/>
            <a:chExt cx="2560425" cy="520904"/>
          </a:xfrm>
        </p:grpSpPr>
        <p:sp>
          <p:nvSpPr>
            <p:cNvPr id="17" name="Google Shape;17;p2"/>
            <p:cNvSpPr/>
            <p:nvPr/>
          </p:nvSpPr>
          <p:spPr>
            <a:xfrm>
              <a:off x="311726" y="342910"/>
              <a:ext cx="2560425" cy="520904"/>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8" name="Google Shape;18;p2"/>
            <p:cNvPicPr preferRelativeResize="0"/>
            <p:nvPr/>
          </p:nvPicPr>
          <p:blipFill rotWithShape="1">
            <a:blip r:embed="rId2">
              <a:alphaModFix/>
            </a:blip>
            <a:srcRect b="0" l="377" r="386" t="0"/>
            <a:stretch/>
          </p:blipFill>
          <p:spPr>
            <a:xfrm>
              <a:off x="391788" y="382839"/>
              <a:ext cx="2400300" cy="441046"/>
            </a:xfrm>
            <a:prstGeom prst="rect">
              <a:avLst/>
            </a:prstGeom>
            <a:noFill/>
            <a:ln>
              <a:noFill/>
            </a:ln>
          </p:spPr>
        </p:pic>
      </p:grpSp>
      <p:sp>
        <p:nvSpPr>
          <p:cNvPr id="19" name="Google Shape;19;p2"/>
          <p:cNvSpPr/>
          <p:nvPr/>
        </p:nvSpPr>
        <p:spPr>
          <a:xfrm>
            <a:off x="8417710" y="342892"/>
            <a:ext cx="412800" cy="576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a:off x="7000" y="-7000"/>
            <a:ext cx="9144000" cy="2559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a:off x="0" y="0"/>
            <a:ext cx="219600" cy="51549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
          <p:cNvSpPr/>
          <p:nvPr/>
        </p:nvSpPr>
        <p:spPr>
          <a:xfrm>
            <a:off x="8931400" y="0"/>
            <a:ext cx="219600" cy="51549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
          <p:cNvSpPr/>
          <p:nvPr/>
        </p:nvSpPr>
        <p:spPr>
          <a:xfrm>
            <a:off x="7000" y="4798125"/>
            <a:ext cx="9144000" cy="356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
          <p:cNvSpPr/>
          <p:nvPr/>
        </p:nvSpPr>
        <p:spPr>
          <a:xfrm>
            <a:off x="6400750" y="2400375"/>
            <a:ext cx="2743242" cy="2743120"/>
          </a:xfrm>
          <a:custGeom>
            <a:rect b="b" l="l" r="r" t="t"/>
            <a:pathLst>
              <a:path extrusionOk="0" h="73145" w="73158">
                <a:moveTo>
                  <a:pt x="73158" y="73107"/>
                </a:moveTo>
                <a:lnTo>
                  <a:pt x="73158" y="0"/>
                </a:lnTo>
                <a:lnTo>
                  <a:pt x="0" y="73145"/>
                </a:lnTo>
                <a:close/>
              </a:path>
            </a:pathLst>
          </a:custGeom>
          <a:solidFill>
            <a:schemeClr val="accent1"/>
          </a:solidFill>
          <a:ln>
            <a:noFill/>
          </a:ln>
        </p:spPr>
      </p:sp>
      <p:sp>
        <p:nvSpPr>
          <p:cNvPr id="25" name="Google Shape;25;p2"/>
          <p:cNvSpPr txBox="1"/>
          <p:nvPr/>
        </p:nvSpPr>
        <p:spPr>
          <a:xfrm rot="-2700000">
            <a:off x="6647467" y="3651017"/>
            <a:ext cx="2757716" cy="554513"/>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65"/>
              <a:buFont typeface="Arial"/>
              <a:buNone/>
            </a:pPr>
            <a:r>
              <a:rPr b="1" i="0" lang="en" sz="1000" u="none" cap="none" strike="noStrike">
                <a:solidFill>
                  <a:schemeClr val="lt1"/>
                </a:solidFill>
                <a:latin typeface="Assistant"/>
                <a:ea typeface="Assistant"/>
                <a:cs typeface="Assistant"/>
                <a:sym typeface="Assistant"/>
              </a:rPr>
              <a:t>We use tech to connect human potential and opportunity with dignity &amp; humility   </a:t>
            </a:r>
            <a:endParaRPr b="1" i="0" sz="1000" u="none" cap="none" strike="noStrike">
              <a:solidFill>
                <a:schemeClr val="lt1"/>
              </a:solidFill>
              <a:latin typeface="Assistant"/>
              <a:ea typeface="Assistant"/>
              <a:cs typeface="Assistant"/>
              <a:sym typeface="Assistant"/>
            </a:endParaRPr>
          </a:p>
        </p:txBody>
      </p:sp>
      <p:sp>
        <p:nvSpPr>
          <p:cNvPr id="26" name="Google Shape;26;p2"/>
          <p:cNvSpPr/>
          <p:nvPr/>
        </p:nvSpPr>
        <p:spPr>
          <a:xfrm>
            <a:off x="8414775" y="4244650"/>
            <a:ext cx="418647" cy="418572"/>
          </a:xfrm>
          <a:custGeom>
            <a:rect b="b" l="l" r="r" t="t"/>
            <a:pathLst>
              <a:path extrusionOk="0" h="73145" w="73158">
                <a:moveTo>
                  <a:pt x="73158" y="73107"/>
                </a:moveTo>
                <a:lnTo>
                  <a:pt x="73158" y="0"/>
                </a:lnTo>
                <a:lnTo>
                  <a:pt x="0" y="73145"/>
                </a:lnTo>
                <a:close/>
              </a:path>
            </a:pathLst>
          </a:custGeom>
          <a:solidFill>
            <a:schemeClr val="accent4"/>
          </a:solid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TITLE_AND_BODY_1">
    <p:spTree>
      <p:nvGrpSpPr>
        <p:cNvPr id="75" name="Shape 75"/>
        <p:cNvGrpSpPr/>
        <p:nvPr/>
      </p:nvGrpSpPr>
      <p:grpSpPr>
        <a:xfrm>
          <a:off x="0" y="0"/>
          <a:ext cx="0" cy="0"/>
          <a:chOff x="0" y="0"/>
          <a:chExt cx="0" cy="0"/>
        </a:xfrm>
      </p:grpSpPr>
      <p:sp>
        <p:nvSpPr>
          <p:cNvPr id="76" name="Google Shape;76;p11"/>
          <p:cNvSpPr/>
          <p:nvPr/>
        </p:nvSpPr>
        <p:spPr>
          <a:xfrm>
            <a:off x="7000" y="4663225"/>
            <a:ext cx="9144000" cy="4917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1"/>
          <p:cNvSpPr/>
          <p:nvPr/>
        </p:nvSpPr>
        <p:spPr>
          <a:xfrm>
            <a:off x="7000" y="-7000"/>
            <a:ext cx="9144000" cy="349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1"/>
          <p:cNvSpPr/>
          <p:nvPr/>
        </p:nvSpPr>
        <p:spPr>
          <a:xfrm>
            <a:off x="0" y="0"/>
            <a:ext cx="311700" cy="51549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1"/>
          <p:cNvSpPr/>
          <p:nvPr/>
        </p:nvSpPr>
        <p:spPr>
          <a:xfrm>
            <a:off x="8839300" y="0"/>
            <a:ext cx="311700" cy="51549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1"/>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1" name="Google Shape;81;p11"/>
          <p:cNvSpPr txBox="1"/>
          <p:nvPr>
            <p:ph idx="1" type="body"/>
          </p:nvPr>
        </p:nvSpPr>
        <p:spPr>
          <a:xfrm>
            <a:off x="311700" y="915600"/>
            <a:ext cx="8520600" cy="37476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000"/>
              </a:spcBef>
              <a:spcAft>
                <a:spcPts val="0"/>
              </a:spcAft>
              <a:buSzPts val="1400"/>
              <a:buChar char="○"/>
              <a:defRPr/>
            </a:lvl2pPr>
            <a:lvl3pPr indent="-317500" lvl="2" marL="1371600" algn="l">
              <a:lnSpc>
                <a:spcPct val="115000"/>
              </a:lnSpc>
              <a:spcBef>
                <a:spcPts val="1000"/>
              </a:spcBef>
              <a:spcAft>
                <a:spcPts val="0"/>
              </a:spcAft>
              <a:buSzPts val="1400"/>
              <a:buChar char="■"/>
              <a:defRPr/>
            </a:lvl3pPr>
            <a:lvl4pPr indent="-317500" lvl="3" marL="1828800" algn="l">
              <a:lnSpc>
                <a:spcPct val="115000"/>
              </a:lnSpc>
              <a:spcBef>
                <a:spcPts val="1000"/>
              </a:spcBef>
              <a:spcAft>
                <a:spcPts val="0"/>
              </a:spcAft>
              <a:buSzPts val="1400"/>
              <a:buChar char="●"/>
              <a:defRPr/>
            </a:lvl4pPr>
            <a:lvl5pPr indent="-317500" lvl="4" marL="2286000" algn="l">
              <a:lnSpc>
                <a:spcPct val="115000"/>
              </a:lnSpc>
              <a:spcBef>
                <a:spcPts val="1000"/>
              </a:spcBef>
              <a:spcAft>
                <a:spcPts val="0"/>
              </a:spcAft>
              <a:buSzPts val="1400"/>
              <a:buChar char="○"/>
              <a:defRPr/>
            </a:lvl5pPr>
            <a:lvl6pPr indent="-317500" lvl="5" marL="2743200" algn="l">
              <a:lnSpc>
                <a:spcPct val="115000"/>
              </a:lnSpc>
              <a:spcBef>
                <a:spcPts val="1000"/>
              </a:spcBef>
              <a:spcAft>
                <a:spcPts val="0"/>
              </a:spcAft>
              <a:buSzPts val="1400"/>
              <a:buChar char="■"/>
              <a:defRPr/>
            </a:lvl6pPr>
            <a:lvl7pPr indent="-317500" lvl="6" marL="3200400" algn="l">
              <a:lnSpc>
                <a:spcPct val="115000"/>
              </a:lnSpc>
              <a:spcBef>
                <a:spcPts val="1000"/>
              </a:spcBef>
              <a:spcAft>
                <a:spcPts val="0"/>
              </a:spcAft>
              <a:buSzPts val="1400"/>
              <a:buChar char="●"/>
              <a:defRPr/>
            </a:lvl7pPr>
            <a:lvl8pPr indent="-317500" lvl="7" marL="3657600" algn="l">
              <a:lnSpc>
                <a:spcPct val="115000"/>
              </a:lnSpc>
              <a:spcBef>
                <a:spcPts val="1000"/>
              </a:spcBef>
              <a:spcAft>
                <a:spcPts val="0"/>
              </a:spcAft>
              <a:buSzPts val="1400"/>
              <a:buChar char="○"/>
              <a:defRPr/>
            </a:lvl8pPr>
            <a:lvl9pPr indent="-317500" lvl="8" marL="4114800" algn="l">
              <a:lnSpc>
                <a:spcPct val="115000"/>
              </a:lnSpc>
              <a:spcBef>
                <a:spcPts val="1000"/>
              </a:spcBef>
              <a:spcAft>
                <a:spcPts val="1000"/>
              </a:spcAft>
              <a:buSzPts val="1400"/>
              <a:buChar char="■"/>
              <a:defRPr/>
            </a:lvl9pPr>
          </a:lstStyle>
          <a:p/>
        </p:txBody>
      </p:sp>
      <p:sp>
        <p:nvSpPr>
          <p:cNvPr id="82" name="Google Shape;82;p11"/>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TITLE_AND_BODY_1_1">
    <p:spTree>
      <p:nvGrpSpPr>
        <p:cNvPr id="83" name="Shape 83"/>
        <p:cNvGrpSpPr/>
        <p:nvPr/>
      </p:nvGrpSpPr>
      <p:grpSpPr>
        <a:xfrm>
          <a:off x="0" y="0"/>
          <a:ext cx="0" cy="0"/>
          <a:chOff x="0" y="0"/>
          <a:chExt cx="0" cy="0"/>
        </a:xfrm>
      </p:grpSpPr>
      <p:sp>
        <p:nvSpPr>
          <p:cNvPr id="84" name="Google Shape;84;p12"/>
          <p:cNvSpPr/>
          <p:nvPr/>
        </p:nvSpPr>
        <p:spPr>
          <a:xfrm>
            <a:off x="7000" y="4663225"/>
            <a:ext cx="9144000" cy="4917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2"/>
          <p:cNvSpPr/>
          <p:nvPr/>
        </p:nvSpPr>
        <p:spPr>
          <a:xfrm>
            <a:off x="7000" y="-7000"/>
            <a:ext cx="9144000" cy="3498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2"/>
          <p:cNvSpPr/>
          <p:nvPr/>
        </p:nvSpPr>
        <p:spPr>
          <a:xfrm>
            <a:off x="0" y="0"/>
            <a:ext cx="311700" cy="51549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2"/>
          <p:cNvSpPr/>
          <p:nvPr/>
        </p:nvSpPr>
        <p:spPr>
          <a:xfrm>
            <a:off x="8839300" y="0"/>
            <a:ext cx="311700" cy="51549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2"/>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9" name="Google Shape;89;p12"/>
          <p:cNvSpPr txBox="1"/>
          <p:nvPr>
            <p:ph idx="1" type="body"/>
          </p:nvPr>
        </p:nvSpPr>
        <p:spPr>
          <a:xfrm>
            <a:off x="311700" y="915600"/>
            <a:ext cx="8520600" cy="37476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000"/>
              </a:spcBef>
              <a:spcAft>
                <a:spcPts val="0"/>
              </a:spcAft>
              <a:buSzPts val="1400"/>
              <a:buChar char="○"/>
              <a:defRPr/>
            </a:lvl2pPr>
            <a:lvl3pPr indent="-317500" lvl="2" marL="1371600" algn="l">
              <a:lnSpc>
                <a:spcPct val="115000"/>
              </a:lnSpc>
              <a:spcBef>
                <a:spcPts val="1000"/>
              </a:spcBef>
              <a:spcAft>
                <a:spcPts val="0"/>
              </a:spcAft>
              <a:buSzPts val="1400"/>
              <a:buChar char="■"/>
              <a:defRPr/>
            </a:lvl3pPr>
            <a:lvl4pPr indent="-317500" lvl="3" marL="1828800" algn="l">
              <a:lnSpc>
                <a:spcPct val="115000"/>
              </a:lnSpc>
              <a:spcBef>
                <a:spcPts val="1000"/>
              </a:spcBef>
              <a:spcAft>
                <a:spcPts val="0"/>
              </a:spcAft>
              <a:buSzPts val="1400"/>
              <a:buChar char="●"/>
              <a:defRPr/>
            </a:lvl4pPr>
            <a:lvl5pPr indent="-317500" lvl="4" marL="2286000" algn="l">
              <a:lnSpc>
                <a:spcPct val="115000"/>
              </a:lnSpc>
              <a:spcBef>
                <a:spcPts val="1000"/>
              </a:spcBef>
              <a:spcAft>
                <a:spcPts val="0"/>
              </a:spcAft>
              <a:buSzPts val="1400"/>
              <a:buChar char="○"/>
              <a:defRPr/>
            </a:lvl5pPr>
            <a:lvl6pPr indent="-317500" lvl="5" marL="2743200" algn="l">
              <a:lnSpc>
                <a:spcPct val="115000"/>
              </a:lnSpc>
              <a:spcBef>
                <a:spcPts val="1000"/>
              </a:spcBef>
              <a:spcAft>
                <a:spcPts val="0"/>
              </a:spcAft>
              <a:buSzPts val="1400"/>
              <a:buChar char="■"/>
              <a:defRPr/>
            </a:lvl6pPr>
            <a:lvl7pPr indent="-317500" lvl="6" marL="3200400" algn="l">
              <a:lnSpc>
                <a:spcPct val="115000"/>
              </a:lnSpc>
              <a:spcBef>
                <a:spcPts val="1000"/>
              </a:spcBef>
              <a:spcAft>
                <a:spcPts val="0"/>
              </a:spcAft>
              <a:buSzPts val="1400"/>
              <a:buChar char="●"/>
              <a:defRPr/>
            </a:lvl7pPr>
            <a:lvl8pPr indent="-317500" lvl="7" marL="3657600" algn="l">
              <a:lnSpc>
                <a:spcPct val="115000"/>
              </a:lnSpc>
              <a:spcBef>
                <a:spcPts val="1000"/>
              </a:spcBef>
              <a:spcAft>
                <a:spcPts val="0"/>
              </a:spcAft>
              <a:buSzPts val="1400"/>
              <a:buChar char="○"/>
              <a:defRPr/>
            </a:lvl8pPr>
            <a:lvl9pPr indent="-317500" lvl="8" marL="4114800" algn="l">
              <a:lnSpc>
                <a:spcPct val="115000"/>
              </a:lnSpc>
              <a:spcBef>
                <a:spcPts val="1000"/>
              </a:spcBef>
              <a:spcAft>
                <a:spcPts val="1000"/>
              </a:spcAft>
              <a:buSzPts val="1400"/>
              <a:buChar char="■"/>
              <a:defRPr/>
            </a:lvl9pPr>
          </a:lstStyle>
          <a:p/>
        </p:txBody>
      </p:sp>
      <p:sp>
        <p:nvSpPr>
          <p:cNvPr id="90" name="Google Shape;90;p12"/>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1" name="Shape 91"/>
        <p:cNvGrpSpPr/>
        <p:nvPr/>
      </p:nvGrpSpPr>
      <p:grpSpPr>
        <a:xfrm>
          <a:off x="0" y="0"/>
          <a:ext cx="0" cy="0"/>
          <a:chOff x="0" y="0"/>
          <a:chExt cx="0" cy="0"/>
        </a:xfrm>
      </p:grpSpPr>
      <p:sp>
        <p:nvSpPr>
          <p:cNvPr id="92" name="Google Shape;92;p13"/>
          <p:cNvSpPr txBox="1"/>
          <p:nvPr>
            <p:ph type="title"/>
          </p:nvPr>
        </p:nvSpPr>
        <p:spPr>
          <a:xfrm>
            <a:off x="311700" y="342900"/>
            <a:ext cx="2808000" cy="866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3" name="Google Shape;93;p13"/>
          <p:cNvSpPr txBox="1"/>
          <p:nvPr>
            <p:ph idx="1" type="body"/>
          </p:nvPr>
        </p:nvSpPr>
        <p:spPr>
          <a:xfrm>
            <a:off x="311700" y="1209300"/>
            <a:ext cx="2808000" cy="34539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000"/>
              </a:spcBef>
              <a:spcAft>
                <a:spcPts val="0"/>
              </a:spcAft>
              <a:buSzPts val="1200"/>
              <a:buChar char="○"/>
              <a:defRPr sz="1200"/>
            </a:lvl2pPr>
            <a:lvl3pPr indent="-304800" lvl="2" marL="1371600" algn="l">
              <a:lnSpc>
                <a:spcPct val="115000"/>
              </a:lnSpc>
              <a:spcBef>
                <a:spcPts val="1000"/>
              </a:spcBef>
              <a:spcAft>
                <a:spcPts val="0"/>
              </a:spcAft>
              <a:buSzPts val="1200"/>
              <a:buChar char="■"/>
              <a:defRPr sz="1200"/>
            </a:lvl3pPr>
            <a:lvl4pPr indent="-304800" lvl="3" marL="1828800" algn="l">
              <a:lnSpc>
                <a:spcPct val="115000"/>
              </a:lnSpc>
              <a:spcBef>
                <a:spcPts val="1000"/>
              </a:spcBef>
              <a:spcAft>
                <a:spcPts val="0"/>
              </a:spcAft>
              <a:buSzPts val="1200"/>
              <a:buChar char="●"/>
              <a:defRPr sz="1200"/>
            </a:lvl4pPr>
            <a:lvl5pPr indent="-304800" lvl="4" marL="2286000" algn="l">
              <a:lnSpc>
                <a:spcPct val="115000"/>
              </a:lnSpc>
              <a:spcBef>
                <a:spcPts val="1000"/>
              </a:spcBef>
              <a:spcAft>
                <a:spcPts val="0"/>
              </a:spcAft>
              <a:buSzPts val="1200"/>
              <a:buChar char="○"/>
              <a:defRPr sz="1200"/>
            </a:lvl5pPr>
            <a:lvl6pPr indent="-304800" lvl="5" marL="2743200" algn="l">
              <a:lnSpc>
                <a:spcPct val="115000"/>
              </a:lnSpc>
              <a:spcBef>
                <a:spcPts val="1000"/>
              </a:spcBef>
              <a:spcAft>
                <a:spcPts val="0"/>
              </a:spcAft>
              <a:buSzPts val="1200"/>
              <a:buChar char="■"/>
              <a:defRPr sz="1200"/>
            </a:lvl6pPr>
            <a:lvl7pPr indent="-304800" lvl="6" marL="3200400" algn="l">
              <a:lnSpc>
                <a:spcPct val="115000"/>
              </a:lnSpc>
              <a:spcBef>
                <a:spcPts val="1000"/>
              </a:spcBef>
              <a:spcAft>
                <a:spcPts val="0"/>
              </a:spcAft>
              <a:buSzPts val="1200"/>
              <a:buChar char="●"/>
              <a:defRPr sz="1200"/>
            </a:lvl7pPr>
            <a:lvl8pPr indent="-304800" lvl="7" marL="3657600" algn="l">
              <a:lnSpc>
                <a:spcPct val="115000"/>
              </a:lnSpc>
              <a:spcBef>
                <a:spcPts val="1000"/>
              </a:spcBef>
              <a:spcAft>
                <a:spcPts val="0"/>
              </a:spcAft>
              <a:buSzPts val="1200"/>
              <a:buChar char="○"/>
              <a:defRPr sz="1200"/>
            </a:lvl8pPr>
            <a:lvl9pPr indent="-304800" lvl="8" marL="4114800" algn="l">
              <a:lnSpc>
                <a:spcPct val="115000"/>
              </a:lnSpc>
              <a:spcBef>
                <a:spcPts val="1000"/>
              </a:spcBef>
              <a:spcAft>
                <a:spcPts val="1000"/>
              </a:spcAft>
              <a:buSzPts val="1200"/>
              <a:buChar char="■"/>
              <a:defRPr sz="1200"/>
            </a:lvl9pPr>
          </a:lstStyle>
          <a:p/>
        </p:txBody>
      </p:sp>
      <p:sp>
        <p:nvSpPr>
          <p:cNvPr id="94" name="Google Shape;94;p13"/>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5" name="Shape 95"/>
        <p:cNvGrpSpPr/>
        <p:nvPr/>
      </p:nvGrpSpPr>
      <p:grpSpPr>
        <a:xfrm>
          <a:off x="0" y="0"/>
          <a:ext cx="0" cy="0"/>
          <a:chOff x="0" y="0"/>
          <a:chExt cx="0" cy="0"/>
        </a:xfrm>
      </p:grpSpPr>
      <p:sp>
        <p:nvSpPr>
          <p:cNvPr id="96" name="Google Shape;96;p14"/>
          <p:cNvSpPr/>
          <p:nvPr/>
        </p:nvSpPr>
        <p:spPr>
          <a:xfrm>
            <a:off x="4572000" y="0"/>
            <a:ext cx="4572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4"/>
          <p:cNvSpPr txBox="1"/>
          <p:nvPr>
            <p:ph type="title"/>
          </p:nvPr>
        </p:nvSpPr>
        <p:spPr>
          <a:xfrm>
            <a:off x="311700" y="679950"/>
            <a:ext cx="3999000" cy="22704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sz="4200"/>
            </a:lvl1pPr>
            <a:lvl2pPr lvl="1" algn="ctr">
              <a:lnSpc>
                <a:spcPct val="100000"/>
              </a:lnSpc>
              <a:spcBef>
                <a:spcPts val="0"/>
              </a:spcBef>
              <a:spcAft>
                <a:spcPts val="0"/>
              </a:spcAft>
              <a:buSzPts val="4200"/>
              <a:buFont typeface="Assistant"/>
              <a:buNone/>
              <a:defRPr b="1" sz="4200">
                <a:latin typeface="Assistant"/>
                <a:ea typeface="Assistant"/>
                <a:cs typeface="Assistant"/>
                <a:sym typeface="Assistant"/>
              </a:defRPr>
            </a:lvl2pPr>
            <a:lvl3pPr lvl="2" algn="ctr">
              <a:lnSpc>
                <a:spcPct val="100000"/>
              </a:lnSpc>
              <a:spcBef>
                <a:spcPts val="0"/>
              </a:spcBef>
              <a:spcAft>
                <a:spcPts val="0"/>
              </a:spcAft>
              <a:buSzPts val="4200"/>
              <a:buFont typeface="Assistant"/>
              <a:buNone/>
              <a:defRPr b="1" sz="4200">
                <a:latin typeface="Assistant"/>
                <a:ea typeface="Assistant"/>
                <a:cs typeface="Assistant"/>
                <a:sym typeface="Assistant"/>
              </a:defRPr>
            </a:lvl3pPr>
            <a:lvl4pPr lvl="3" algn="ctr">
              <a:lnSpc>
                <a:spcPct val="100000"/>
              </a:lnSpc>
              <a:spcBef>
                <a:spcPts val="0"/>
              </a:spcBef>
              <a:spcAft>
                <a:spcPts val="0"/>
              </a:spcAft>
              <a:buSzPts val="4200"/>
              <a:buFont typeface="Assistant"/>
              <a:buNone/>
              <a:defRPr b="1" sz="4200">
                <a:latin typeface="Assistant"/>
                <a:ea typeface="Assistant"/>
                <a:cs typeface="Assistant"/>
                <a:sym typeface="Assistant"/>
              </a:defRPr>
            </a:lvl4pPr>
            <a:lvl5pPr lvl="4" algn="ctr">
              <a:lnSpc>
                <a:spcPct val="100000"/>
              </a:lnSpc>
              <a:spcBef>
                <a:spcPts val="0"/>
              </a:spcBef>
              <a:spcAft>
                <a:spcPts val="0"/>
              </a:spcAft>
              <a:buSzPts val="4200"/>
              <a:buFont typeface="Assistant"/>
              <a:buNone/>
              <a:defRPr b="1" sz="4200">
                <a:latin typeface="Assistant"/>
                <a:ea typeface="Assistant"/>
                <a:cs typeface="Assistant"/>
                <a:sym typeface="Assistant"/>
              </a:defRPr>
            </a:lvl5pPr>
            <a:lvl6pPr lvl="5" algn="ctr">
              <a:lnSpc>
                <a:spcPct val="100000"/>
              </a:lnSpc>
              <a:spcBef>
                <a:spcPts val="0"/>
              </a:spcBef>
              <a:spcAft>
                <a:spcPts val="0"/>
              </a:spcAft>
              <a:buSzPts val="4200"/>
              <a:buFont typeface="Assistant"/>
              <a:buNone/>
              <a:defRPr b="1" sz="4200">
                <a:latin typeface="Assistant"/>
                <a:ea typeface="Assistant"/>
                <a:cs typeface="Assistant"/>
                <a:sym typeface="Assistant"/>
              </a:defRPr>
            </a:lvl6pPr>
            <a:lvl7pPr lvl="6" algn="ctr">
              <a:lnSpc>
                <a:spcPct val="100000"/>
              </a:lnSpc>
              <a:spcBef>
                <a:spcPts val="0"/>
              </a:spcBef>
              <a:spcAft>
                <a:spcPts val="0"/>
              </a:spcAft>
              <a:buSzPts val="4200"/>
              <a:buFont typeface="Assistant"/>
              <a:buNone/>
              <a:defRPr b="1" sz="4200">
                <a:latin typeface="Assistant"/>
                <a:ea typeface="Assistant"/>
                <a:cs typeface="Assistant"/>
                <a:sym typeface="Assistant"/>
              </a:defRPr>
            </a:lvl7pPr>
            <a:lvl8pPr lvl="7" algn="ctr">
              <a:lnSpc>
                <a:spcPct val="100000"/>
              </a:lnSpc>
              <a:spcBef>
                <a:spcPts val="0"/>
              </a:spcBef>
              <a:spcAft>
                <a:spcPts val="0"/>
              </a:spcAft>
              <a:buSzPts val="4200"/>
              <a:buFont typeface="Assistant"/>
              <a:buNone/>
              <a:defRPr b="1" sz="4200">
                <a:latin typeface="Assistant"/>
                <a:ea typeface="Assistant"/>
                <a:cs typeface="Assistant"/>
                <a:sym typeface="Assistant"/>
              </a:defRPr>
            </a:lvl8pPr>
            <a:lvl9pPr lvl="8" algn="ctr">
              <a:lnSpc>
                <a:spcPct val="100000"/>
              </a:lnSpc>
              <a:spcBef>
                <a:spcPts val="0"/>
              </a:spcBef>
              <a:spcAft>
                <a:spcPts val="0"/>
              </a:spcAft>
              <a:buSzPts val="4200"/>
              <a:buFont typeface="Assistant"/>
              <a:buNone/>
              <a:defRPr b="1" sz="4200">
                <a:latin typeface="Assistant"/>
                <a:ea typeface="Assistant"/>
                <a:cs typeface="Assistant"/>
                <a:sym typeface="Assistant"/>
              </a:defRPr>
            </a:lvl9pPr>
          </a:lstStyle>
          <a:p/>
        </p:txBody>
      </p:sp>
      <p:sp>
        <p:nvSpPr>
          <p:cNvPr id="98" name="Google Shape;98;p14"/>
          <p:cNvSpPr txBox="1"/>
          <p:nvPr>
            <p:ph idx="1" type="subTitle"/>
          </p:nvPr>
        </p:nvSpPr>
        <p:spPr>
          <a:xfrm>
            <a:off x="311700" y="2950350"/>
            <a:ext cx="3999000" cy="1235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9" name="Google Shape;99;p14"/>
          <p:cNvSpPr txBox="1"/>
          <p:nvPr>
            <p:ph idx="2" type="body"/>
          </p:nvPr>
        </p:nvSpPr>
        <p:spPr>
          <a:xfrm>
            <a:off x="4939500" y="342900"/>
            <a:ext cx="3419400" cy="41796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000"/>
              </a:spcBef>
              <a:spcAft>
                <a:spcPts val="0"/>
              </a:spcAft>
              <a:buClr>
                <a:schemeClr val="lt1"/>
              </a:buClr>
              <a:buSzPts val="1400"/>
              <a:buChar char="○"/>
              <a:defRPr>
                <a:solidFill>
                  <a:schemeClr val="lt1"/>
                </a:solidFill>
              </a:defRPr>
            </a:lvl2pPr>
            <a:lvl3pPr indent="-317500" lvl="2" marL="1371600" algn="l">
              <a:lnSpc>
                <a:spcPct val="115000"/>
              </a:lnSpc>
              <a:spcBef>
                <a:spcPts val="1000"/>
              </a:spcBef>
              <a:spcAft>
                <a:spcPts val="0"/>
              </a:spcAft>
              <a:buClr>
                <a:schemeClr val="lt1"/>
              </a:buClr>
              <a:buSzPts val="1400"/>
              <a:buChar char="■"/>
              <a:defRPr>
                <a:solidFill>
                  <a:schemeClr val="lt1"/>
                </a:solidFill>
              </a:defRPr>
            </a:lvl3pPr>
            <a:lvl4pPr indent="-317500" lvl="3" marL="1828800" algn="l">
              <a:lnSpc>
                <a:spcPct val="115000"/>
              </a:lnSpc>
              <a:spcBef>
                <a:spcPts val="1000"/>
              </a:spcBef>
              <a:spcAft>
                <a:spcPts val="0"/>
              </a:spcAft>
              <a:buClr>
                <a:schemeClr val="lt1"/>
              </a:buClr>
              <a:buSzPts val="1400"/>
              <a:buChar char="●"/>
              <a:defRPr>
                <a:solidFill>
                  <a:schemeClr val="lt1"/>
                </a:solidFill>
              </a:defRPr>
            </a:lvl4pPr>
            <a:lvl5pPr indent="-317500" lvl="4" marL="2286000" algn="l">
              <a:lnSpc>
                <a:spcPct val="115000"/>
              </a:lnSpc>
              <a:spcBef>
                <a:spcPts val="1000"/>
              </a:spcBef>
              <a:spcAft>
                <a:spcPts val="0"/>
              </a:spcAft>
              <a:buClr>
                <a:schemeClr val="lt1"/>
              </a:buClr>
              <a:buSzPts val="1400"/>
              <a:buChar char="○"/>
              <a:defRPr>
                <a:solidFill>
                  <a:schemeClr val="lt1"/>
                </a:solidFill>
              </a:defRPr>
            </a:lvl5pPr>
            <a:lvl6pPr indent="-317500" lvl="5" marL="2743200" algn="l">
              <a:lnSpc>
                <a:spcPct val="115000"/>
              </a:lnSpc>
              <a:spcBef>
                <a:spcPts val="1000"/>
              </a:spcBef>
              <a:spcAft>
                <a:spcPts val="0"/>
              </a:spcAft>
              <a:buClr>
                <a:schemeClr val="lt1"/>
              </a:buClr>
              <a:buSzPts val="1400"/>
              <a:buChar char="■"/>
              <a:defRPr>
                <a:solidFill>
                  <a:schemeClr val="lt1"/>
                </a:solidFill>
              </a:defRPr>
            </a:lvl6pPr>
            <a:lvl7pPr indent="-317500" lvl="6" marL="3200400" algn="l">
              <a:lnSpc>
                <a:spcPct val="115000"/>
              </a:lnSpc>
              <a:spcBef>
                <a:spcPts val="1000"/>
              </a:spcBef>
              <a:spcAft>
                <a:spcPts val="0"/>
              </a:spcAft>
              <a:buClr>
                <a:schemeClr val="lt1"/>
              </a:buClr>
              <a:buSzPts val="1400"/>
              <a:buChar char="●"/>
              <a:defRPr>
                <a:solidFill>
                  <a:schemeClr val="lt1"/>
                </a:solidFill>
              </a:defRPr>
            </a:lvl7pPr>
            <a:lvl8pPr indent="-317500" lvl="7" marL="3657600" algn="l">
              <a:lnSpc>
                <a:spcPct val="115000"/>
              </a:lnSpc>
              <a:spcBef>
                <a:spcPts val="1000"/>
              </a:spcBef>
              <a:spcAft>
                <a:spcPts val="0"/>
              </a:spcAft>
              <a:buClr>
                <a:schemeClr val="lt1"/>
              </a:buClr>
              <a:buSzPts val="1400"/>
              <a:buChar char="○"/>
              <a:defRPr>
                <a:solidFill>
                  <a:schemeClr val="lt1"/>
                </a:solidFill>
              </a:defRPr>
            </a:lvl8pPr>
            <a:lvl9pPr indent="-317500" lvl="8" marL="4114800" algn="l">
              <a:lnSpc>
                <a:spcPct val="115000"/>
              </a:lnSpc>
              <a:spcBef>
                <a:spcPts val="1000"/>
              </a:spcBef>
              <a:spcAft>
                <a:spcPts val="1000"/>
              </a:spcAft>
              <a:buClr>
                <a:schemeClr val="lt1"/>
              </a:buClr>
              <a:buSzPts val="1400"/>
              <a:buChar char="■"/>
              <a:defRPr>
                <a:solidFill>
                  <a:schemeClr val="lt1"/>
                </a:solidFill>
              </a:defRPr>
            </a:lvl9pPr>
          </a:lstStyle>
          <a:p/>
        </p:txBody>
      </p:sp>
      <p:sp>
        <p:nvSpPr>
          <p:cNvPr id="100" name="Google Shape;100;p14"/>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1" name="Shape 101"/>
        <p:cNvGrpSpPr/>
        <p:nvPr/>
      </p:nvGrpSpPr>
      <p:grpSpPr>
        <a:xfrm>
          <a:off x="0" y="0"/>
          <a:ext cx="0" cy="0"/>
          <a:chOff x="0" y="0"/>
          <a:chExt cx="0" cy="0"/>
        </a:xfrm>
      </p:grpSpPr>
      <p:sp>
        <p:nvSpPr>
          <p:cNvPr id="102" name="Google Shape;102;p15"/>
          <p:cNvSpPr txBox="1"/>
          <p:nvPr>
            <p:ph type="title"/>
          </p:nvPr>
        </p:nvSpPr>
        <p:spPr>
          <a:xfrm>
            <a:off x="311700" y="342900"/>
            <a:ext cx="6541800" cy="43206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03" name="Google Shape;103;p15"/>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4" name="Shape 104"/>
        <p:cNvGrpSpPr/>
        <p:nvPr/>
      </p:nvGrpSpPr>
      <p:grpSpPr>
        <a:xfrm>
          <a:off x="0" y="0"/>
          <a:ext cx="0" cy="0"/>
          <a:chOff x="0" y="0"/>
          <a:chExt cx="0" cy="0"/>
        </a:xfrm>
      </p:grpSpPr>
      <p:sp>
        <p:nvSpPr>
          <p:cNvPr id="105" name="Google Shape;105;p16"/>
          <p:cNvSpPr txBox="1"/>
          <p:nvPr>
            <p:ph idx="1" type="body"/>
          </p:nvPr>
        </p:nvSpPr>
        <p:spPr>
          <a:xfrm>
            <a:off x="311700" y="4663200"/>
            <a:ext cx="7082100" cy="4803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000"/>
              <a:buNone/>
              <a:defRPr sz="1000"/>
            </a:lvl1pPr>
          </a:lstStyle>
          <a:p/>
        </p:txBody>
      </p:sp>
      <p:sp>
        <p:nvSpPr>
          <p:cNvPr id="106" name="Google Shape;106;p16"/>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BIG_NUMBER">
    <p:spTree>
      <p:nvGrpSpPr>
        <p:cNvPr id="107" name="Shape 107"/>
        <p:cNvGrpSpPr/>
        <p:nvPr/>
      </p:nvGrpSpPr>
      <p:grpSpPr>
        <a:xfrm>
          <a:off x="0" y="0"/>
          <a:ext cx="0" cy="0"/>
          <a:chOff x="0" y="0"/>
          <a:chExt cx="0" cy="0"/>
        </a:xfrm>
      </p:grpSpPr>
      <p:sp>
        <p:nvSpPr>
          <p:cNvPr id="108" name="Google Shape;108;p17"/>
          <p:cNvSpPr txBox="1"/>
          <p:nvPr>
            <p:ph hasCustomPrompt="1" type="title"/>
          </p:nvPr>
        </p:nvSpPr>
        <p:spPr>
          <a:xfrm>
            <a:off x="311700" y="898300"/>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accent4"/>
              </a:buClr>
              <a:buSzPts val="12000"/>
              <a:buNone/>
              <a:defRPr sz="12000">
                <a:solidFill>
                  <a:schemeClr val="accent4"/>
                </a:solidFill>
              </a:defRPr>
            </a:lvl1pPr>
            <a:lvl2pPr lvl="1" algn="ctr">
              <a:lnSpc>
                <a:spcPct val="100000"/>
              </a:lnSpc>
              <a:spcBef>
                <a:spcPts val="0"/>
              </a:spcBef>
              <a:spcAft>
                <a:spcPts val="0"/>
              </a:spcAft>
              <a:buClr>
                <a:schemeClr val="accent4"/>
              </a:buClr>
              <a:buSzPts val="12000"/>
              <a:buNone/>
              <a:defRPr sz="12000">
                <a:solidFill>
                  <a:schemeClr val="accent4"/>
                </a:solidFill>
              </a:defRPr>
            </a:lvl2pPr>
            <a:lvl3pPr lvl="2" algn="ctr">
              <a:lnSpc>
                <a:spcPct val="100000"/>
              </a:lnSpc>
              <a:spcBef>
                <a:spcPts val="0"/>
              </a:spcBef>
              <a:spcAft>
                <a:spcPts val="0"/>
              </a:spcAft>
              <a:buClr>
                <a:schemeClr val="accent4"/>
              </a:buClr>
              <a:buSzPts val="12000"/>
              <a:buNone/>
              <a:defRPr sz="12000">
                <a:solidFill>
                  <a:schemeClr val="accent4"/>
                </a:solidFill>
              </a:defRPr>
            </a:lvl3pPr>
            <a:lvl4pPr lvl="3" algn="ctr">
              <a:lnSpc>
                <a:spcPct val="100000"/>
              </a:lnSpc>
              <a:spcBef>
                <a:spcPts val="0"/>
              </a:spcBef>
              <a:spcAft>
                <a:spcPts val="0"/>
              </a:spcAft>
              <a:buClr>
                <a:schemeClr val="accent4"/>
              </a:buClr>
              <a:buSzPts val="12000"/>
              <a:buNone/>
              <a:defRPr sz="12000">
                <a:solidFill>
                  <a:schemeClr val="accent4"/>
                </a:solidFill>
              </a:defRPr>
            </a:lvl4pPr>
            <a:lvl5pPr lvl="4" algn="ctr">
              <a:lnSpc>
                <a:spcPct val="100000"/>
              </a:lnSpc>
              <a:spcBef>
                <a:spcPts val="0"/>
              </a:spcBef>
              <a:spcAft>
                <a:spcPts val="0"/>
              </a:spcAft>
              <a:buClr>
                <a:schemeClr val="accent4"/>
              </a:buClr>
              <a:buSzPts val="12000"/>
              <a:buNone/>
              <a:defRPr sz="12000">
                <a:solidFill>
                  <a:schemeClr val="accent4"/>
                </a:solidFill>
              </a:defRPr>
            </a:lvl5pPr>
            <a:lvl6pPr lvl="5" algn="ctr">
              <a:lnSpc>
                <a:spcPct val="100000"/>
              </a:lnSpc>
              <a:spcBef>
                <a:spcPts val="0"/>
              </a:spcBef>
              <a:spcAft>
                <a:spcPts val="0"/>
              </a:spcAft>
              <a:buClr>
                <a:schemeClr val="accent4"/>
              </a:buClr>
              <a:buSzPts val="12000"/>
              <a:buNone/>
              <a:defRPr sz="12000">
                <a:solidFill>
                  <a:schemeClr val="accent4"/>
                </a:solidFill>
              </a:defRPr>
            </a:lvl6pPr>
            <a:lvl7pPr lvl="6" algn="ctr">
              <a:lnSpc>
                <a:spcPct val="100000"/>
              </a:lnSpc>
              <a:spcBef>
                <a:spcPts val="0"/>
              </a:spcBef>
              <a:spcAft>
                <a:spcPts val="0"/>
              </a:spcAft>
              <a:buClr>
                <a:schemeClr val="accent4"/>
              </a:buClr>
              <a:buSzPts val="12000"/>
              <a:buNone/>
              <a:defRPr sz="12000">
                <a:solidFill>
                  <a:schemeClr val="accent4"/>
                </a:solidFill>
              </a:defRPr>
            </a:lvl7pPr>
            <a:lvl8pPr lvl="7" algn="ctr">
              <a:lnSpc>
                <a:spcPct val="100000"/>
              </a:lnSpc>
              <a:spcBef>
                <a:spcPts val="0"/>
              </a:spcBef>
              <a:spcAft>
                <a:spcPts val="0"/>
              </a:spcAft>
              <a:buClr>
                <a:schemeClr val="accent4"/>
              </a:buClr>
              <a:buSzPts val="12000"/>
              <a:buNone/>
              <a:defRPr sz="12000">
                <a:solidFill>
                  <a:schemeClr val="accent4"/>
                </a:solidFill>
              </a:defRPr>
            </a:lvl8pPr>
            <a:lvl9pPr lvl="8" algn="ctr">
              <a:lnSpc>
                <a:spcPct val="100000"/>
              </a:lnSpc>
              <a:spcBef>
                <a:spcPts val="0"/>
              </a:spcBef>
              <a:spcAft>
                <a:spcPts val="0"/>
              </a:spcAft>
              <a:buClr>
                <a:schemeClr val="accent4"/>
              </a:buClr>
              <a:buSzPts val="12000"/>
              <a:buNone/>
              <a:defRPr sz="12000">
                <a:solidFill>
                  <a:schemeClr val="accent4"/>
                </a:solidFill>
              </a:defRPr>
            </a:lvl9pPr>
          </a:lstStyle>
          <a:p>
            <a:r>
              <a:t>xx%</a:t>
            </a:r>
          </a:p>
        </p:txBody>
      </p:sp>
      <p:sp>
        <p:nvSpPr>
          <p:cNvPr id="109" name="Google Shape;109;p17"/>
          <p:cNvSpPr txBox="1"/>
          <p:nvPr>
            <p:ph idx="1" type="body"/>
          </p:nvPr>
        </p:nvSpPr>
        <p:spPr>
          <a:xfrm>
            <a:off x="311700" y="2944400"/>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000"/>
              </a:spcBef>
              <a:spcAft>
                <a:spcPts val="0"/>
              </a:spcAft>
              <a:buSzPts val="1400"/>
              <a:buChar char="○"/>
              <a:defRPr/>
            </a:lvl2pPr>
            <a:lvl3pPr indent="-317500" lvl="2" marL="1371600" algn="ctr">
              <a:lnSpc>
                <a:spcPct val="115000"/>
              </a:lnSpc>
              <a:spcBef>
                <a:spcPts val="1000"/>
              </a:spcBef>
              <a:spcAft>
                <a:spcPts val="0"/>
              </a:spcAft>
              <a:buSzPts val="1400"/>
              <a:buChar char="■"/>
              <a:defRPr/>
            </a:lvl3pPr>
            <a:lvl4pPr indent="-317500" lvl="3" marL="1828800" algn="ctr">
              <a:lnSpc>
                <a:spcPct val="115000"/>
              </a:lnSpc>
              <a:spcBef>
                <a:spcPts val="1000"/>
              </a:spcBef>
              <a:spcAft>
                <a:spcPts val="0"/>
              </a:spcAft>
              <a:buSzPts val="1400"/>
              <a:buChar char="●"/>
              <a:defRPr/>
            </a:lvl4pPr>
            <a:lvl5pPr indent="-317500" lvl="4" marL="2286000" algn="ctr">
              <a:lnSpc>
                <a:spcPct val="115000"/>
              </a:lnSpc>
              <a:spcBef>
                <a:spcPts val="1000"/>
              </a:spcBef>
              <a:spcAft>
                <a:spcPts val="0"/>
              </a:spcAft>
              <a:buSzPts val="1400"/>
              <a:buChar char="○"/>
              <a:defRPr/>
            </a:lvl5pPr>
            <a:lvl6pPr indent="-317500" lvl="5" marL="2743200" algn="ctr">
              <a:lnSpc>
                <a:spcPct val="115000"/>
              </a:lnSpc>
              <a:spcBef>
                <a:spcPts val="1000"/>
              </a:spcBef>
              <a:spcAft>
                <a:spcPts val="0"/>
              </a:spcAft>
              <a:buSzPts val="1400"/>
              <a:buChar char="■"/>
              <a:defRPr/>
            </a:lvl6pPr>
            <a:lvl7pPr indent="-317500" lvl="6" marL="3200400" algn="ctr">
              <a:lnSpc>
                <a:spcPct val="115000"/>
              </a:lnSpc>
              <a:spcBef>
                <a:spcPts val="1000"/>
              </a:spcBef>
              <a:spcAft>
                <a:spcPts val="0"/>
              </a:spcAft>
              <a:buSzPts val="1400"/>
              <a:buChar char="●"/>
              <a:defRPr/>
            </a:lvl7pPr>
            <a:lvl8pPr indent="-317500" lvl="7" marL="3657600" algn="ctr">
              <a:lnSpc>
                <a:spcPct val="115000"/>
              </a:lnSpc>
              <a:spcBef>
                <a:spcPts val="1000"/>
              </a:spcBef>
              <a:spcAft>
                <a:spcPts val="0"/>
              </a:spcAft>
              <a:buSzPts val="1400"/>
              <a:buChar char="○"/>
              <a:defRPr/>
            </a:lvl8pPr>
            <a:lvl9pPr indent="-317500" lvl="8" marL="4114800" algn="ctr">
              <a:lnSpc>
                <a:spcPct val="115000"/>
              </a:lnSpc>
              <a:spcBef>
                <a:spcPts val="1000"/>
              </a:spcBef>
              <a:spcAft>
                <a:spcPts val="1000"/>
              </a:spcAft>
              <a:buSzPts val="1400"/>
              <a:buChar char="■"/>
              <a:defRPr/>
            </a:lvl9pPr>
          </a:lstStyle>
          <a:p/>
        </p:txBody>
      </p:sp>
      <p:sp>
        <p:nvSpPr>
          <p:cNvPr id="110" name="Google Shape;110;p17"/>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2">
  <p:cSld name="BIG_NUMBER_1">
    <p:spTree>
      <p:nvGrpSpPr>
        <p:cNvPr id="111" name="Shape 111"/>
        <p:cNvGrpSpPr/>
        <p:nvPr/>
      </p:nvGrpSpPr>
      <p:grpSpPr>
        <a:xfrm>
          <a:off x="0" y="0"/>
          <a:ext cx="0" cy="0"/>
          <a:chOff x="0" y="0"/>
          <a:chExt cx="0" cy="0"/>
        </a:xfrm>
      </p:grpSpPr>
      <p:sp>
        <p:nvSpPr>
          <p:cNvPr id="112" name="Google Shape;112;p18"/>
          <p:cNvSpPr txBox="1"/>
          <p:nvPr>
            <p:ph type="title"/>
          </p:nvPr>
        </p:nvSpPr>
        <p:spPr>
          <a:xfrm>
            <a:off x="311700" y="898300"/>
            <a:ext cx="24165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accent4"/>
              </a:buClr>
              <a:buSzPts val="7200"/>
              <a:buNone/>
              <a:defRPr sz="7200">
                <a:solidFill>
                  <a:schemeClr val="accent4"/>
                </a:solidFill>
              </a:defRPr>
            </a:lvl1pPr>
            <a:lvl2pPr lvl="1" algn="ctr">
              <a:lnSpc>
                <a:spcPct val="100000"/>
              </a:lnSpc>
              <a:spcBef>
                <a:spcPts val="0"/>
              </a:spcBef>
              <a:spcAft>
                <a:spcPts val="0"/>
              </a:spcAft>
              <a:buClr>
                <a:schemeClr val="accent4"/>
              </a:buClr>
              <a:buSzPts val="7200"/>
              <a:buNone/>
              <a:defRPr sz="7200">
                <a:solidFill>
                  <a:schemeClr val="accent4"/>
                </a:solidFill>
              </a:defRPr>
            </a:lvl2pPr>
            <a:lvl3pPr lvl="2" algn="ctr">
              <a:lnSpc>
                <a:spcPct val="100000"/>
              </a:lnSpc>
              <a:spcBef>
                <a:spcPts val="0"/>
              </a:spcBef>
              <a:spcAft>
                <a:spcPts val="0"/>
              </a:spcAft>
              <a:buClr>
                <a:schemeClr val="accent4"/>
              </a:buClr>
              <a:buSzPts val="7200"/>
              <a:buNone/>
              <a:defRPr sz="7200">
                <a:solidFill>
                  <a:schemeClr val="accent4"/>
                </a:solidFill>
              </a:defRPr>
            </a:lvl3pPr>
            <a:lvl4pPr lvl="3" algn="ctr">
              <a:lnSpc>
                <a:spcPct val="100000"/>
              </a:lnSpc>
              <a:spcBef>
                <a:spcPts val="0"/>
              </a:spcBef>
              <a:spcAft>
                <a:spcPts val="0"/>
              </a:spcAft>
              <a:buClr>
                <a:schemeClr val="accent4"/>
              </a:buClr>
              <a:buSzPts val="7200"/>
              <a:buNone/>
              <a:defRPr sz="7200">
                <a:solidFill>
                  <a:schemeClr val="accent4"/>
                </a:solidFill>
              </a:defRPr>
            </a:lvl4pPr>
            <a:lvl5pPr lvl="4" algn="ctr">
              <a:lnSpc>
                <a:spcPct val="100000"/>
              </a:lnSpc>
              <a:spcBef>
                <a:spcPts val="0"/>
              </a:spcBef>
              <a:spcAft>
                <a:spcPts val="0"/>
              </a:spcAft>
              <a:buClr>
                <a:schemeClr val="accent4"/>
              </a:buClr>
              <a:buSzPts val="7200"/>
              <a:buNone/>
              <a:defRPr sz="7200">
                <a:solidFill>
                  <a:schemeClr val="accent4"/>
                </a:solidFill>
              </a:defRPr>
            </a:lvl5pPr>
            <a:lvl6pPr lvl="5" algn="ctr">
              <a:lnSpc>
                <a:spcPct val="100000"/>
              </a:lnSpc>
              <a:spcBef>
                <a:spcPts val="0"/>
              </a:spcBef>
              <a:spcAft>
                <a:spcPts val="0"/>
              </a:spcAft>
              <a:buClr>
                <a:schemeClr val="accent4"/>
              </a:buClr>
              <a:buSzPts val="7200"/>
              <a:buNone/>
              <a:defRPr sz="7200">
                <a:solidFill>
                  <a:schemeClr val="accent4"/>
                </a:solidFill>
              </a:defRPr>
            </a:lvl6pPr>
            <a:lvl7pPr lvl="6" algn="ctr">
              <a:lnSpc>
                <a:spcPct val="100000"/>
              </a:lnSpc>
              <a:spcBef>
                <a:spcPts val="0"/>
              </a:spcBef>
              <a:spcAft>
                <a:spcPts val="0"/>
              </a:spcAft>
              <a:buClr>
                <a:schemeClr val="accent4"/>
              </a:buClr>
              <a:buSzPts val="7200"/>
              <a:buNone/>
              <a:defRPr sz="7200">
                <a:solidFill>
                  <a:schemeClr val="accent4"/>
                </a:solidFill>
              </a:defRPr>
            </a:lvl7pPr>
            <a:lvl8pPr lvl="7" algn="ctr">
              <a:lnSpc>
                <a:spcPct val="100000"/>
              </a:lnSpc>
              <a:spcBef>
                <a:spcPts val="0"/>
              </a:spcBef>
              <a:spcAft>
                <a:spcPts val="0"/>
              </a:spcAft>
              <a:buClr>
                <a:schemeClr val="accent4"/>
              </a:buClr>
              <a:buSzPts val="7200"/>
              <a:buNone/>
              <a:defRPr sz="7200">
                <a:solidFill>
                  <a:schemeClr val="accent4"/>
                </a:solidFill>
              </a:defRPr>
            </a:lvl8pPr>
            <a:lvl9pPr lvl="8" algn="ctr">
              <a:lnSpc>
                <a:spcPct val="100000"/>
              </a:lnSpc>
              <a:spcBef>
                <a:spcPts val="0"/>
              </a:spcBef>
              <a:spcAft>
                <a:spcPts val="0"/>
              </a:spcAft>
              <a:buClr>
                <a:schemeClr val="accent4"/>
              </a:buClr>
              <a:buSzPts val="7200"/>
              <a:buNone/>
              <a:defRPr sz="7200">
                <a:solidFill>
                  <a:schemeClr val="accent4"/>
                </a:solidFill>
              </a:defRPr>
            </a:lvl9pPr>
          </a:lstStyle>
          <a:p/>
        </p:txBody>
      </p:sp>
      <p:sp>
        <p:nvSpPr>
          <p:cNvPr id="113" name="Google Shape;113;p18"/>
          <p:cNvSpPr txBox="1"/>
          <p:nvPr>
            <p:ph idx="1" type="body"/>
          </p:nvPr>
        </p:nvSpPr>
        <p:spPr>
          <a:xfrm>
            <a:off x="311700" y="2944400"/>
            <a:ext cx="24165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000"/>
              </a:spcBef>
              <a:spcAft>
                <a:spcPts val="0"/>
              </a:spcAft>
              <a:buSzPts val="1400"/>
              <a:buChar char="○"/>
              <a:defRPr/>
            </a:lvl2pPr>
            <a:lvl3pPr indent="-317500" lvl="2" marL="1371600" algn="ctr">
              <a:lnSpc>
                <a:spcPct val="115000"/>
              </a:lnSpc>
              <a:spcBef>
                <a:spcPts val="1000"/>
              </a:spcBef>
              <a:spcAft>
                <a:spcPts val="0"/>
              </a:spcAft>
              <a:buSzPts val="1400"/>
              <a:buChar char="■"/>
              <a:defRPr/>
            </a:lvl3pPr>
            <a:lvl4pPr indent="-317500" lvl="3" marL="1828800" algn="ctr">
              <a:lnSpc>
                <a:spcPct val="115000"/>
              </a:lnSpc>
              <a:spcBef>
                <a:spcPts val="1000"/>
              </a:spcBef>
              <a:spcAft>
                <a:spcPts val="0"/>
              </a:spcAft>
              <a:buSzPts val="1400"/>
              <a:buChar char="●"/>
              <a:defRPr/>
            </a:lvl4pPr>
            <a:lvl5pPr indent="-317500" lvl="4" marL="2286000" algn="ctr">
              <a:lnSpc>
                <a:spcPct val="115000"/>
              </a:lnSpc>
              <a:spcBef>
                <a:spcPts val="1000"/>
              </a:spcBef>
              <a:spcAft>
                <a:spcPts val="0"/>
              </a:spcAft>
              <a:buSzPts val="1400"/>
              <a:buChar char="○"/>
              <a:defRPr/>
            </a:lvl5pPr>
            <a:lvl6pPr indent="-317500" lvl="5" marL="2743200" algn="ctr">
              <a:lnSpc>
                <a:spcPct val="115000"/>
              </a:lnSpc>
              <a:spcBef>
                <a:spcPts val="1000"/>
              </a:spcBef>
              <a:spcAft>
                <a:spcPts val="0"/>
              </a:spcAft>
              <a:buSzPts val="1400"/>
              <a:buChar char="■"/>
              <a:defRPr/>
            </a:lvl6pPr>
            <a:lvl7pPr indent="-317500" lvl="6" marL="3200400" algn="ctr">
              <a:lnSpc>
                <a:spcPct val="115000"/>
              </a:lnSpc>
              <a:spcBef>
                <a:spcPts val="1000"/>
              </a:spcBef>
              <a:spcAft>
                <a:spcPts val="0"/>
              </a:spcAft>
              <a:buSzPts val="1400"/>
              <a:buChar char="●"/>
              <a:defRPr/>
            </a:lvl7pPr>
            <a:lvl8pPr indent="-317500" lvl="7" marL="3657600" algn="ctr">
              <a:lnSpc>
                <a:spcPct val="115000"/>
              </a:lnSpc>
              <a:spcBef>
                <a:spcPts val="1000"/>
              </a:spcBef>
              <a:spcAft>
                <a:spcPts val="0"/>
              </a:spcAft>
              <a:buSzPts val="1400"/>
              <a:buChar char="○"/>
              <a:defRPr/>
            </a:lvl8pPr>
            <a:lvl9pPr indent="-317500" lvl="8" marL="4114800" algn="ctr">
              <a:lnSpc>
                <a:spcPct val="115000"/>
              </a:lnSpc>
              <a:spcBef>
                <a:spcPts val="1000"/>
              </a:spcBef>
              <a:spcAft>
                <a:spcPts val="1000"/>
              </a:spcAft>
              <a:buSzPts val="1400"/>
              <a:buChar char="■"/>
              <a:defRPr/>
            </a:lvl9pPr>
          </a:lstStyle>
          <a:p/>
        </p:txBody>
      </p:sp>
      <p:sp>
        <p:nvSpPr>
          <p:cNvPr id="114" name="Google Shape;114;p18"/>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
        <p:nvSpPr>
          <p:cNvPr id="115" name="Google Shape;115;p18"/>
          <p:cNvSpPr txBox="1"/>
          <p:nvPr>
            <p:ph idx="2" type="title"/>
          </p:nvPr>
        </p:nvSpPr>
        <p:spPr>
          <a:xfrm>
            <a:off x="6415800" y="898300"/>
            <a:ext cx="24165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accent4"/>
              </a:buClr>
              <a:buSzPts val="7200"/>
              <a:buNone/>
              <a:defRPr sz="7200">
                <a:solidFill>
                  <a:schemeClr val="accent4"/>
                </a:solidFill>
              </a:defRPr>
            </a:lvl1pPr>
            <a:lvl2pPr lvl="1" algn="ctr">
              <a:lnSpc>
                <a:spcPct val="100000"/>
              </a:lnSpc>
              <a:spcBef>
                <a:spcPts val="0"/>
              </a:spcBef>
              <a:spcAft>
                <a:spcPts val="0"/>
              </a:spcAft>
              <a:buClr>
                <a:schemeClr val="accent4"/>
              </a:buClr>
              <a:buSzPts val="7200"/>
              <a:buNone/>
              <a:defRPr sz="7200">
                <a:solidFill>
                  <a:schemeClr val="accent4"/>
                </a:solidFill>
              </a:defRPr>
            </a:lvl2pPr>
            <a:lvl3pPr lvl="2" algn="ctr">
              <a:lnSpc>
                <a:spcPct val="100000"/>
              </a:lnSpc>
              <a:spcBef>
                <a:spcPts val="0"/>
              </a:spcBef>
              <a:spcAft>
                <a:spcPts val="0"/>
              </a:spcAft>
              <a:buClr>
                <a:schemeClr val="accent4"/>
              </a:buClr>
              <a:buSzPts val="7200"/>
              <a:buNone/>
              <a:defRPr sz="7200">
                <a:solidFill>
                  <a:schemeClr val="accent4"/>
                </a:solidFill>
              </a:defRPr>
            </a:lvl3pPr>
            <a:lvl4pPr lvl="3" algn="ctr">
              <a:lnSpc>
                <a:spcPct val="100000"/>
              </a:lnSpc>
              <a:spcBef>
                <a:spcPts val="0"/>
              </a:spcBef>
              <a:spcAft>
                <a:spcPts val="0"/>
              </a:spcAft>
              <a:buClr>
                <a:schemeClr val="accent4"/>
              </a:buClr>
              <a:buSzPts val="7200"/>
              <a:buNone/>
              <a:defRPr sz="7200">
                <a:solidFill>
                  <a:schemeClr val="accent4"/>
                </a:solidFill>
              </a:defRPr>
            </a:lvl4pPr>
            <a:lvl5pPr lvl="4" algn="ctr">
              <a:lnSpc>
                <a:spcPct val="100000"/>
              </a:lnSpc>
              <a:spcBef>
                <a:spcPts val="0"/>
              </a:spcBef>
              <a:spcAft>
                <a:spcPts val="0"/>
              </a:spcAft>
              <a:buClr>
                <a:schemeClr val="accent4"/>
              </a:buClr>
              <a:buSzPts val="7200"/>
              <a:buNone/>
              <a:defRPr sz="7200">
                <a:solidFill>
                  <a:schemeClr val="accent4"/>
                </a:solidFill>
              </a:defRPr>
            </a:lvl5pPr>
            <a:lvl6pPr lvl="5" algn="ctr">
              <a:lnSpc>
                <a:spcPct val="100000"/>
              </a:lnSpc>
              <a:spcBef>
                <a:spcPts val="0"/>
              </a:spcBef>
              <a:spcAft>
                <a:spcPts val="0"/>
              </a:spcAft>
              <a:buClr>
                <a:schemeClr val="accent4"/>
              </a:buClr>
              <a:buSzPts val="7200"/>
              <a:buNone/>
              <a:defRPr sz="7200">
                <a:solidFill>
                  <a:schemeClr val="accent4"/>
                </a:solidFill>
              </a:defRPr>
            </a:lvl6pPr>
            <a:lvl7pPr lvl="6" algn="ctr">
              <a:lnSpc>
                <a:spcPct val="100000"/>
              </a:lnSpc>
              <a:spcBef>
                <a:spcPts val="0"/>
              </a:spcBef>
              <a:spcAft>
                <a:spcPts val="0"/>
              </a:spcAft>
              <a:buClr>
                <a:schemeClr val="accent4"/>
              </a:buClr>
              <a:buSzPts val="7200"/>
              <a:buNone/>
              <a:defRPr sz="7200">
                <a:solidFill>
                  <a:schemeClr val="accent4"/>
                </a:solidFill>
              </a:defRPr>
            </a:lvl7pPr>
            <a:lvl8pPr lvl="7" algn="ctr">
              <a:lnSpc>
                <a:spcPct val="100000"/>
              </a:lnSpc>
              <a:spcBef>
                <a:spcPts val="0"/>
              </a:spcBef>
              <a:spcAft>
                <a:spcPts val="0"/>
              </a:spcAft>
              <a:buClr>
                <a:schemeClr val="accent4"/>
              </a:buClr>
              <a:buSzPts val="7200"/>
              <a:buNone/>
              <a:defRPr sz="7200">
                <a:solidFill>
                  <a:schemeClr val="accent4"/>
                </a:solidFill>
              </a:defRPr>
            </a:lvl8pPr>
            <a:lvl9pPr lvl="8" algn="ctr">
              <a:lnSpc>
                <a:spcPct val="100000"/>
              </a:lnSpc>
              <a:spcBef>
                <a:spcPts val="0"/>
              </a:spcBef>
              <a:spcAft>
                <a:spcPts val="0"/>
              </a:spcAft>
              <a:buClr>
                <a:schemeClr val="accent4"/>
              </a:buClr>
              <a:buSzPts val="7200"/>
              <a:buNone/>
              <a:defRPr sz="7200">
                <a:solidFill>
                  <a:schemeClr val="accent4"/>
                </a:solidFill>
              </a:defRPr>
            </a:lvl9pPr>
          </a:lstStyle>
          <a:p/>
        </p:txBody>
      </p:sp>
      <p:sp>
        <p:nvSpPr>
          <p:cNvPr id="116" name="Google Shape;116;p18"/>
          <p:cNvSpPr txBox="1"/>
          <p:nvPr>
            <p:ph idx="3" type="body"/>
          </p:nvPr>
        </p:nvSpPr>
        <p:spPr>
          <a:xfrm>
            <a:off x="6415800" y="2944400"/>
            <a:ext cx="24165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000"/>
              </a:spcBef>
              <a:spcAft>
                <a:spcPts val="0"/>
              </a:spcAft>
              <a:buSzPts val="1400"/>
              <a:buChar char="○"/>
              <a:defRPr/>
            </a:lvl2pPr>
            <a:lvl3pPr indent="-317500" lvl="2" marL="1371600" algn="ctr">
              <a:lnSpc>
                <a:spcPct val="115000"/>
              </a:lnSpc>
              <a:spcBef>
                <a:spcPts val="1000"/>
              </a:spcBef>
              <a:spcAft>
                <a:spcPts val="0"/>
              </a:spcAft>
              <a:buSzPts val="1400"/>
              <a:buChar char="■"/>
              <a:defRPr/>
            </a:lvl3pPr>
            <a:lvl4pPr indent="-317500" lvl="3" marL="1828800" algn="ctr">
              <a:lnSpc>
                <a:spcPct val="115000"/>
              </a:lnSpc>
              <a:spcBef>
                <a:spcPts val="1000"/>
              </a:spcBef>
              <a:spcAft>
                <a:spcPts val="0"/>
              </a:spcAft>
              <a:buSzPts val="1400"/>
              <a:buChar char="●"/>
              <a:defRPr/>
            </a:lvl4pPr>
            <a:lvl5pPr indent="-317500" lvl="4" marL="2286000" algn="ctr">
              <a:lnSpc>
                <a:spcPct val="115000"/>
              </a:lnSpc>
              <a:spcBef>
                <a:spcPts val="1000"/>
              </a:spcBef>
              <a:spcAft>
                <a:spcPts val="0"/>
              </a:spcAft>
              <a:buSzPts val="1400"/>
              <a:buChar char="○"/>
              <a:defRPr/>
            </a:lvl5pPr>
            <a:lvl6pPr indent="-317500" lvl="5" marL="2743200" algn="ctr">
              <a:lnSpc>
                <a:spcPct val="115000"/>
              </a:lnSpc>
              <a:spcBef>
                <a:spcPts val="1000"/>
              </a:spcBef>
              <a:spcAft>
                <a:spcPts val="0"/>
              </a:spcAft>
              <a:buSzPts val="1400"/>
              <a:buChar char="■"/>
              <a:defRPr/>
            </a:lvl6pPr>
            <a:lvl7pPr indent="-317500" lvl="6" marL="3200400" algn="ctr">
              <a:lnSpc>
                <a:spcPct val="115000"/>
              </a:lnSpc>
              <a:spcBef>
                <a:spcPts val="1000"/>
              </a:spcBef>
              <a:spcAft>
                <a:spcPts val="0"/>
              </a:spcAft>
              <a:buSzPts val="1400"/>
              <a:buChar char="●"/>
              <a:defRPr/>
            </a:lvl7pPr>
            <a:lvl8pPr indent="-317500" lvl="7" marL="3657600" algn="ctr">
              <a:lnSpc>
                <a:spcPct val="115000"/>
              </a:lnSpc>
              <a:spcBef>
                <a:spcPts val="1000"/>
              </a:spcBef>
              <a:spcAft>
                <a:spcPts val="0"/>
              </a:spcAft>
              <a:buSzPts val="1400"/>
              <a:buChar char="○"/>
              <a:defRPr/>
            </a:lvl8pPr>
            <a:lvl9pPr indent="-317500" lvl="8" marL="4114800" algn="ctr">
              <a:lnSpc>
                <a:spcPct val="115000"/>
              </a:lnSpc>
              <a:spcBef>
                <a:spcPts val="1000"/>
              </a:spcBef>
              <a:spcAft>
                <a:spcPts val="1000"/>
              </a:spcAft>
              <a:buSzPts val="1400"/>
              <a:buChar char="■"/>
              <a:defRPr/>
            </a:lvl9pPr>
          </a:lstStyle>
          <a:p/>
        </p:txBody>
      </p:sp>
      <p:sp>
        <p:nvSpPr>
          <p:cNvPr id="117" name="Google Shape;117;p18"/>
          <p:cNvSpPr txBox="1"/>
          <p:nvPr>
            <p:ph idx="4" type="title"/>
          </p:nvPr>
        </p:nvSpPr>
        <p:spPr>
          <a:xfrm>
            <a:off x="3363750" y="898300"/>
            <a:ext cx="24165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accent4"/>
              </a:buClr>
              <a:buSzPts val="7200"/>
              <a:buNone/>
              <a:defRPr sz="7200">
                <a:solidFill>
                  <a:schemeClr val="accent4"/>
                </a:solidFill>
              </a:defRPr>
            </a:lvl1pPr>
            <a:lvl2pPr lvl="1" algn="ctr">
              <a:lnSpc>
                <a:spcPct val="100000"/>
              </a:lnSpc>
              <a:spcBef>
                <a:spcPts val="0"/>
              </a:spcBef>
              <a:spcAft>
                <a:spcPts val="0"/>
              </a:spcAft>
              <a:buClr>
                <a:schemeClr val="accent4"/>
              </a:buClr>
              <a:buSzPts val="7200"/>
              <a:buNone/>
              <a:defRPr sz="7200">
                <a:solidFill>
                  <a:schemeClr val="accent4"/>
                </a:solidFill>
              </a:defRPr>
            </a:lvl2pPr>
            <a:lvl3pPr lvl="2" algn="ctr">
              <a:lnSpc>
                <a:spcPct val="100000"/>
              </a:lnSpc>
              <a:spcBef>
                <a:spcPts val="0"/>
              </a:spcBef>
              <a:spcAft>
                <a:spcPts val="0"/>
              </a:spcAft>
              <a:buClr>
                <a:schemeClr val="accent4"/>
              </a:buClr>
              <a:buSzPts val="7200"/>
              <a:buNone/>
              <a:defRPr sz="7200">
                <a:solidFill>
                  <a:schemeClr val="accent4"/>
                </a:solidFill>
              </a:defRPr>
            </a:lvl3pPr>
            <a:lvl4pPr lvl="3" algn="ctr">
              <a:lnSpc>
                <a:spcPct val="100000"/>
              </a:lnSpc>
              <a:spcBef>
                <a:spcPts val="0"/>
              </a:spcBef>
              <a:spcAft>
                <a:spcPts val="0"/>
              </a:spcAft>
              <a:buClr>
                <a:schemeClr val="accent4"/>
              </a:buClr>
              <a:buSzPts val="7200"/>
              <a:buNone/>
              <a:defRPr sz="7200">
                <a:solidFill>
                  <a:schemeClr val="accent4"/>
                </a:solidFill>
              </a:defRPr>
            </a:lvl4pPr>
            <a:lvl5pPr lvl="4" algn="ctr">
              <a:lnSpc>
                <a:spcPct val="100000"/>
              </a:lnSpc>
              <a:spcBef>
                <a:spcPts val="0"/>
              </a:spcBef>
              <a:spcAft>
                <a:spcPts val="0"/>
              </a:spcAft>
              <a:buClr>
                <a:schemeClr val="accent4"/>
              </a:buClr>
              <a:buSzPts val="7200"/>
              <a:buNone/>
              <a:defRPr sz="7200">
                <a:solidFill>
                  <a:schemeClr val="accent4"/>
                </a:solidFill>
              </a:defRPr>
            </a:lvl5pPr>
            <a:lvl6pPr lvl="5" algn="ctr">
              <a:lnSpc>
                <a:spcPct val="100000"/>
              </a:lnSpc>
              <a:spcBef>
                <a:spcPts val="0"/>
              </a:spcBef>
              <a:spcAft>
                <a:spcPts val="0"/>
              </a:spcAft>
              <a:buClr>
                <a:schemeClr val="accent4"/>
              </a:buClr>
              <a:buSzPts val="7200"/>
              <a:buNone/>
              <a:defRPr sz="7200">
                <a:solidFill>
                  <a:schemeClr val="accent4"/>
                </a:solidFill>
              </a:defRPr>
            </a:lvl6pPr>
            <a:lvl7pPr lvl="6" algn="ctr">
              <a:lnSpc>
                <a:spcPct val="100000"/>
              </a:lnSpc>
              <a:spcBef>
                <a:spcPts val="0"/>
              </a:spcBef>
              <a:spcAft>
                <a:spcPts val="0"/>
              </a:spcAft>
              <a:buClr>
                <a:schemeClr val="accent4"/>
              </a:buClr>
              <a:buSzPts val="7200"/>
              <a:buNone/>
              <a:defRPr sz="7200">
                <a:solidFill>
                  <a:schemeClr val="accent4"/>
                </a:solidFill>
              </a:defRPr>
            </a:lvl7pPr>
            <a:lvl8pPr lvl="7" algn="ctr">
              <a:lnSpc>
                <a:spcPct val="100000"/>
              </a:lnSpc>
              <a:spcBef>
                <a:spcPts val="0"/>
              </a:spcBef>
              <a:spcAft>
                <a:spcPts val="0"/>
              </a:spcAft>
              <a:buClr>
                <a:schemeClr val="accent4"/>
              </a:buClr>
              <a:buSzPts val="7200"/>
              <a:buNone/>
              <a:defRPr sz="7200">
                <a:solidFill>
                  <a:schemeClr val="accent4"/>
                </a:solidFill>
              </a:defRPr>
            </a:lvl8pPr>
            <a:lvl9pPr lvl="8" algn="ctr">
              <a:lnSpc>
                <a:spcPct val="100000"/>
              </a:lnSpc>
              <a:spcBef>
                <a:spcPts val="0"/>
              </a:spcBef>
              <a:spcAft>
                <a:spcPts val="0"/>
              </a:spcAft>
              <a:buClr>
                <a:schemeClr val="accent4"/>
              </a:buClr>
              <a:buSzPts val="7200"/>
              <a:buNone/>
              <a:defRPr sz="7200">
                <a:solidFill>
                  <a:schemeClr val="accent4"/>
                </a:solidFill>
              </a:defRPr>
            </a:lvl9pPr>
          </a:lstStyle>
          <a:p/>
        </p:txBody>
      </p:sp>
      <p:sp>
        <p:nvSpPr>
          <p:cNvPr id="118" name="Google Shape;118;p18"/>
          <p:cNvSpPr txBox="1"/>
          <p:nvPr>
            <p:ph idx="5" type="body"/>
          </p:nvPr>
        </p:nvSpPr>
        <p:spPr>
          <a:xfrm>
            <a:off x="3363750" y="2944400"/>
            <a:ext cx="24165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000"/>
              </a:spcBef>
              <a:spcAft>
                <a:spcPts val="0"/>
              </a:spcAft>
              <a:buSzPts val="1400"/>
              <a:buChar char="○"/>
              <a:defRPr/>
            </a:lvl2pPr>
            <a:lvl3pPr indent="-317500" lvl="2" marL="1371600" algn="ctr">
              <a:lnSpc>
                <a:spcPct val="115000"/>
              </a:lnSpc>
              <a:spcBef>
                <a:spcPts val="1000"/>
              </a:spcBef>
              <a:spcAft>
                <a:spcPts val="0"/>
              </a:spcAft>
              <a:buSzPts val="1400"/>
              <a:buChar char="■"/>
              <a:defRPr/>
            </a:lvl3pPr>
            <a:lvl4pPr indent="-317500" lvl="3" marL="1828800" algn="ctr">
              <a:lnSpc>
                <a:spcPct val="115000"/>
              </a:lnSpc>
              <a:spcBef>
                <a:spcPts val="1000"/>
              </a:spcBef>
              <a:spcAft>
                <a:spcPts val="0"/>
              </a:spcAft>
              <a:buSzPts val="1400"/>
              <a:buChar char="●"/>
              <a:defRPr/>
            </a:lvl4pPr>
            <a:lvl5pPr indent="-317500" lvl="4" marL="2286000" algn="ctr">
              <a:lnSpc>
                <a:spcPct val="115000"/>
              </a:lnSpc>
              <a:spcBef>
                <a:spcPts val="1000"/>
              </a:spcBef>
              <a:spcAft>
                <a:spcPts val="0"/>
              </a:spcAft>
              <a:buSzPts val="1400"/>
              <a:buChar char="○"/>
              <a:defRPr/>
            </a:lvl5pPr>
            <a:lvl6pPr indent="-317500" lvl="5" marL="2743200" algn="ctr">
              <a:lnSpc>
                <a:spcPct val="115000"/>
              </a:lnSpc>
              <a:spcBef>
                <a:spcPts val="1000"/>
              </a:spcBef>
              <a:spcAft>
                <a:spcPts val="0"/>
              </a:spcAft>
              <a:buSzPts val="1400"/>
              <a:buChar char="■"/>
              <a:defRPr/>
            </a:lvl6pPr>
            <a:lvl7pPr indent="-317500" lvl="6" marL="3200400" algn="ctr">
              <a:lnSpc>
                <a:spcPct val="115000"/>
              </a:lnSpc>
              <a:spcBef>
                <a:spcPts val="1000"/>
              </a:spcBef>
              <a:spcAft>
                <a:spcPts val="0"/>
              </a:spcAft>
              <a:buSzPts val="1400"/>
              <a:buChar char="●"/>
              <a:defRPr/>
            </a:lvl7pPr>
            <a:lvl8pPr indent="-317500" lvl="7" marL="3657600" algn="ctr">
              <a:lnSpc>
                <a:spcPct val="115000"/>
              </a:lnSpc>
              <a:spcBef>
                <a:spcPts val="1000"/>
              </a:spcBef>
              <a:spcAft>
                <a:spcPts val="0"/>
              </a:spcAft>
              <a:buSzPts val="1400"/>
              <a:buChar char="○"/>
              <a:defRPr/>
            </a:lvl8pPr>
            <a:lvl9pPr indent="-317500" lvl="8" marL="4114800" algn="ctr">
              <a:lnSpc>
                <a:spcPct val="115000"/>
              </a:lnSpc>
              <a:spcBef>
                <a:spcPts val="1000"/>
              </a:spcBef>
              <a:spcAft>
                <a:spcPts val="1000"/>
              </a:spcAft>
              <a:buSzPts val="14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9" name="Shape 119"/>
        <p:cNvGrpSpPr/>
        <p:nvPr/>
      </p:nvGrpSpPr>
      <p:grpSpPr>
        <a:xfrm>
          <a:off x="0" y="0"/>
          <a:ext cx="0" cy="0"/>
          <a:chOff x="0" y="0"/>
          <a:chExt cx="0" cy="0"/>
        </a:xfrm>
      </p:grpSpPr>
      <p:sp>
        <p:nvSpPr>
          <p:cNvPr id="120" name="Google Shape;120;p19"/>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and contact">
  <p:cSld name="MAIN_POINT_1">
    <p:spTree>
      <p:nvGrpSpPr>
        <p:cNvPr id="121" name="Shape 121"/>
        <p:cNvGrpSpPr/>
        <p:nvPr/>
      </p:nvGrpSpPr>
      <p:grpSpPr>
        <a:xfrm>
          <a:off x="0" y="0"/>
          <a:ext cx="0" cy="0"/>
          <a:chOff x="0" y="0"/>
          <a:chExt cx="0" cy="0"/>
        </a:xfrm>
      </p:grpSpPr>
      <p:sp>
        <p:nvSpPr>
          <p:cNvPr id="122" name="Google Shape;122;p20"/>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grpSp>
        <p:nvGrpSpPr>
          <p:cNvPr id="123" name="Google Shape;123;p20"/>
          <p:cNvGrpSpPr/>
          <p:nvPr/>
        </p:nvGrpSpPr>
        <p:grpSpPr>
          <a:xfrm rot="2700000">
            <a:off x="585683" y="481417"/>
            <a:ext cx="694882" cy="564848"/>
            <a:chOff x="919500" y="1916075"/>
            <a:chExt cx="1067700" cy="867900"/>
          </a:xfrm>
        </p:grpSpPr>
        <p:sp>
          <p:nvSpPr>
            <p:cNvPr id="124" name="Google Shape;124;p20"/>
            <p:cNvSpPr/>
            <p:nvPr/>
          </p:nvSpPr>
          <p:spPr>
            <a:xfrm>
              <a:off x="919500" y="1992275"/>
              <a:ext cx="915300" cy="7917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20"/>
            <p:cNvSpPr/>
            <p:nvPr/>
          </p:nvSpPr>
          <p:spPr>
            <a:xfrm>
              <a:off x="1071900" y="1916075"/>
              <a:ext cx="915300" cy="7917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6" name="Google Shape;126;p20"/>
          <p:cNvGrpSpPr/>
          <p:nvPr/>
        </p:nvGrpSpPr>
        <p:grpSpPr>
          <a:xfrm rot="8100000">
            <a:off x="7746888" y="3437645"/>
            <a:ext cx="912919" cy="742084"/>
            <a:chOff x="521400" y="3135325"/>
            <a:chExt cx="1067700" cy="867900"/>
          </a:xfrm>
        </p:grpSpPr>
        <p:sp>
          <p:nvSpPr>
            <p:cNvPr id="127" name="Google Shape;127;p20"/>
            <p:cNvSpPr/>
            <p:nvPr/>
          </p:nvSpPr>
          <p:spPr>
            <a:xfrm>
              <a:off x="521400" y="3211525"/>
              <a:ext cx="915300" cy="791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20"/>
            <p:cNvSpPr/>
            <p:nvPr/>
          </p:nvSpPr>
          <p:spPr>
            <a:xfrm>
              <a:off x="673800" y="3135325"/>
              <a:ext cx="915300" cy="7917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9" name="Google Shape;129;p20"/>
          <p:cNvSpPr txBox="1"/>
          <p:nvPr>
            <p:ph type="title"/>
          </p:nvPr>
        </p:nvSpPr>
        <p:spPr>
          <a:xfrm>
            <a:off x="311700" y="342900"/>
            <a:ext cx="8100000" cy="20940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accent1"/>
              </a:buClr>
              <a:buSzPts val="4800"/>
              <a:buNone/>
              <a:defRPr sz="4800">
                <a:solidFill>
                  <a:schemeClr val="accent1"/>
                </a:solidFill>
              </a:defRPr>
            </a:lvl1pPr>
            <a:lvl2pPr lvl="1" algn="l">
              <a:lnSpc>
                <a:spcPct val="100000"/>
              </a:lnSpc>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2pPr>
            <a:lvl3pPr lvl="2" algn="l">
              <a:lnSpc>
                <a:spcPct val="100000"/>
              </a:lnSpc>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3pPr>
            <a:lvl4pPr lvl="3" algn="l">
              <a:lnSpc>
                <a:spcPct val="100000"/>
              </a:lnSpc>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4pPr>
            <a:lvl5pPr lvl="4" algn="l">
              <a:lnSpc>
                <a:spcPct val="100000"/>
              </a:lnSpc>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5pPr>
            <a:lvl6pPr lvl="5" algn="l">
              <a:lnSpc>
                <a:spcPct val="100000"/>
              </a:lnSpc>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6pPr>
            <a:lvl7pPr lvl="6" algn="l">
              <a:lnSpc>
                <a:spcPct val="100000"/>
              </a:lnSpc>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7pPr>
            <a:lvl8pPr lvl="7" algn="l">
              <a:lnSpc>
                <a:spcPct val="100000"/>
              </a:lnSpc>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8pPr>
            <a:lvl9pPr lvl="8" algn="l">
              <a:lnSpc>
                <a:spcPct val="100000"/>
              </a:lnSpc>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type="secHead">
  <p:cSld name="SECTION_HEADER">
    <p:bg>
      <p:bgPr>
        <a:noFill/>
      </p:bgPr>
    </p:bg>
    <p:spTree>
      <p:nvGrpSpPr>
        <p:cNvPr id="27" name="Shape 27"/>
        <p:cNvGrpSpPr/>
        <p:nvPr/>
      </p:nvGrpSpPr>
      <p:grpSpPr>
        <a:xfrm>
          <a:off x="0" y="0"/>
          <a:ext cx="0" cy="0"/>
          <a:chOff x="0" y="0"/>
          <a:chExt cx="0" cy="0"/>
        </a:xfrm>
      </p:grpSpPr>
      <p:sp>
        <p:nvSpPr>
          <p:cNvPr id="28" name="Google Shape;28;p3"/>
          <p:cNvSpPr/>
          <p:nvPr/>
        </p:nvSpPr>
        <p:spPr>
          <a:xfrm>
            <a:off x="0" y="0"/>
            <a:ext cx="9144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3600"/>
              <a:buNone/>
              <a:defRPr sz="3600">
                <a:solidFill>
                  <a:schemeClr val="lt1"/>
                </a:solidFill>
              </a:defRPr>
            </a:lvl1pPr>
            <a:lvl2pPr lvl="1" algn="ctr">
              <a:lnSpc>
                <a:spcPct val="100000"/>
              </a:lnSpc>
              <a:spcBef>
                <a:spcPts val="0"/>
              </a:spcBef>
              <a:spcAft>
                <a:spcPts val="0"/>
              </a:spcAft>
              <a:buClr>
                <a:schemeClr val="lt1"/>
              </a:buClr>
              <a:buSzPts val="3600"/>
              <a:buNone/>
              <a:defRPr sz="3600">
                <a:solidFill>
                  <a:schemeClr val="lt1"/>
                </a:solidFill>
              </a:defRPr>
            </a:lvl2pPr>
            <a:lvl3pPr lvl="2" algn="ctr">
              <a:lnSpc>
                <a:spcPct val="100000"/>
              </a:lnSpc>
              <a:spcBef>
                <a:spcPts val="0"/>
              </a:spcBef>
              <a:spcAft>
                <a:spcPts val="0"/>
              </a:spcAft>
              <a:buClr>
                <a:schemeClr val="lt1"/>
              </a:buClr>
              <a:buSzPts val="3600"/>
              <a:buNone/>
              <a:defRPr sz="3600">
                <a:solidFill>
                  <a:schemeClr val="lt1"/>
                </a:solidFill>
              </a:defRPr>
            </a:lvl3pPr>
            <a:lvl4pPr lvl="3" algn="ctr">
              <a:lnSpc>
                <a:spcPct val="100000"/>
              </a:lnSpc>
              <a:spcBef>
                <a:spcPts val="0"/>
              </a:spcBef>
              <a:spcAft>
                <a:spcPts val="0"/>
              </a:spcAft>
              <a:buClr>
                <a:schemeClr val="lt1"/>
              </a:buClr>
              <a:buSzPts val="3600"/>
              <a:buNone/>
              <a:defRPr sz="3600">
                <a:solidFill>
                  <a:schemeClr val="lt1"/>
                </a:solidFill>
              </a:defRPr>
            </a:lvl4pPr>
            <a:lvl5pPr lvl="4" algn="ctr">
              <a:lnSpc>
                <a:spcPct val="100000"/>
              </a:lnSpc>
              <a:spcBef>
                <a:spcPts val="0"/>
              </a:spcBef>
              <a:spcAft>
                <a:spcPts val="0"/>
              </a:spcAft>
              <a:buClr>
                <a:schemeClr val="lt1"/>
              </a:buClr>
              <a:buSzPts val="3600"/>
              <a:buNone/>
              <a:defRPr sz="3600">
                <a:solidFill>
                  <a:schemeClr val="lt1"/>
                </a:solidFill>
              </a:defRPr>
            </a:lvl5pPr>
            <a:lvl6pPr lvl="5" algn="ctr">
              <a:lnSpc>
                <a:spcPct val="100000"/>
              </a:lnSpc>
              <a:spcBef>
                <a:spcPts val="0"/>
              </a:spcBef>
              <a:spcAft>
                <a:spcPts val="0"/>
              </a:spcAft>
              <a:buClr>
                <a:schemeClr val="lt1"/>
              </a:buClr>
              <a:buSzPts val="3600"/>
              <a:buNone/>
              <a:defRPr sz="3600">
                <a:solidFill>
                  <a:schemeClr val="lt1"/>
                </a:solidFill>
              </a:defRPr>
            </a:lvl6pPr>
            <a:lvl7pPr lvl="6" algn="ctr">
              <a:lnSpc>
                <a:spcPct val="100000"/>
              </a:lnSpc>
              <a:spcBef>
                <a:spcPts val="0"/>
              </a:spcBef>
              <a:spcAft>
                <a:spcPts val="0"/>
              </a:spcAft>
              <a:buClr>
                <a:schemeClr val="lt1"/>
              </a:buClr>
              <a:buSzPts val="3600"/>
              <a:buNone/>
              <a:defRPr sz="3600">
                <a:solidFill>
                  <a:schemeClr val="lt1"/>
                </a:solidFill>
              </a:defRPr>
            </a:lvl7pPr>
            <a:lvl8pPr lvl="7" algn="ctr">
              <a:lnSpc>
                <a:spcPct val="100000"/>
              </a:lnSpc>
              <a:spcBef>
                <a:spcPts val="0"/>
              </a:spcBef>
              <a:spcAft>
                <a:spcPts val="0"/>
              </a:spcAft>
              <a:buClr>
                <a:schemeClr val="lt1"/>
              </a:buClr>
              <a:buSzPts val="3600"/>
              <a:buNone/>
              <a:defRPr sz="3600">
                <a:solidFill>
                  <a:schemeClr val="lt1"/>
                </a:solidFill>
              </a:defRPr>
            </a:lvl8pPr>
            <a:lvl9pPr lvl="8" algn="ctr">
              <a:lnSpc>
                <a:spcPct val="100000"/>
              </a:lnSpc>
              <a:spcBef>
                <a:spcPts val="0"/>
              </a:spcBef>
              <a:spcAft>
                <a:spcPts val="0"/>
              </a:spcAft>
              <a:buClr>
                <a:schemeClr val="lt1"/>
              </a:buClr>
              <a:buSzPts val="3600"/>
              <a:buNone/>
              <a:defRPr sz="3600">
                <a:solidFill>
                  <a:schemeClr val="lt1"/>
                </a:solidFill>
              </a:defRPr>
            </a:lvl9pPr>
          </a:lstStyle>
          <a:p/>
        </p:txBody>
      </p:sp>
      <p:sp>
        <p:nvSpPr>
          <p:cNvPr id="30" name="Google Shape;30;p3"/>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4"/>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3" name="Google Shape;33;p4"/>
          <p:cNvSpPr txBox="1"/>
          <p:nvPr>
            <p:ph idx="1" type="body"/>
          </p:nvPr>
        </p:nvSpPr>
        <p:spPr>
          <a:xfrm>
            <a:off x="311700" y="1005850"/>
            <a:ext cx="3999900" cy="3657300"/>
          </a:xfrm>
          <a:prstGeom prst="rect">
            <a:avLst/>
          </a:prstGeom>
          <a:solidFill>
            <a:schemeClr val="accent3"/>
          </a:solid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000"/>
              </a:spcBef>
              <a:spcAft>
                <a:spcPts val="0"/>
              </a:spcAft>
              <a:buSzPts val="1200"/>
              <a:buChar char="○"/>
              <a:defRPr sz="1200"/>
            </a:lvl2pPr>
            <a:lvl3pPr indent="-304800" lvl="2" marL="1371600" algn="l">
              <a:lnSpc>
                <a:spcPct val="115000"/>
              </a:lnSpc>
              <a:spcBef>
                <a:spcPts val="1000"/>
              </a:spcBef>
              <a:spcAft>
                <a:spcPts val="0"/>
              </a:spcAft>
              <a:buSzPts val="1200"/>
              <a:buChar char="■"/>
              <a:defRPr sz="1200"/>
            </a:lvl3pPr>
            <a:lvl4pPr indent="-304800" lvl="3" marL="1828800" algn="l">
              <a:lnSpc>
                <a:spcPct val="115000"/>
              </a:lnSpc>
              <a:spcBef>
                <a:spcPts val="1000"/>
              </a:spcBef>
              <a:spcAft>
                <a:spcPts val="0"/>
              </a:spcAft>
              <a:buSzPts val="1200"/>
              <a:buChar char="●"/>
              <a:defRPr sz="1200"/>
            </a:lvl4pPr>
            <a:lvl5pPr indent="-304800" lvl="4" marL="2286000" algn="l">
              <a:lnSpc>
                <a:spcPct val="115000"/>
              </a:lnSpc>
              <a:spcBef>
                <a:spcPts val="1000"/>
              </a:spcBef>
              <a:spcAft>
                <a:spcPts val="0"/>
              </a:spcAft>
              <a:buSzPts val="1200"/>
              <a:buChar char="○"/>
              <a:defRPr sz="1200"/>
            </a:lvl5pPr>
            <a:lvl6pPr indent="-304800" lvl="5" marL="2743200" algn="l">
              <a:lnSpc>
                <a:spcPct val="115000"/>
              </a:lnSpc>
              <a:spcBef>
                <a:spcPts val="1000"/>
              </a:spcBef>
              <a:spcAft>
                <a:spcPts val="0"/>
              </a:spcAft>
              <a:buSzPts val="1200"/>
              <a:buChar char="■"/>
              <a:defRPr sz="1200"/>
            </a:lvl6pPr>
            <a:lvl7pPr indent="-304800" lvl="6" marL="3200400" algn="l">
              <a:lnSpc>
                <a:spcPct val="115000"/>
              </a:lnSpc>
              <a:spcBef>
                <a:spcPts val="1000"/>
              </a:spcBef>
              <a:spcAft>
                <a:spcPts val="0"/>
              </a:spcAft>
              <a:buSzPts val="1200"/>
              <a:buChar char="●"/>
              <a:defRPr sz="1200"/>
            </a:lvl7pPr>
            <a:lvl8pPr indent="-304800" lvl="7" marL="3657600" algn="l">
              <a:lnSpc>
                <a:spcPct val="115000"/>
              </a:lnSpc>
              <a:spcBef>
                <a:spcPts val="1000"/>
              </a:spcBef>
              <a:spcAft>
                <a:spcPts val="0"/>
              </a:spcAft>
              <a:buSzPts val="1200"/>
              <a:buChar char="○"/>
              <a:defRPr sz="1200"/>
            </a:lvl8pPr>
            <a:lvl9pPr indent="-304800" lvl="8" marL="4114800" algn="l">
              <a:lnSpc>
                <a:spcPct val="115000"/>
              </a:lnSpc>
              <a:spcBef>
                <a:spcPts val="1000"/>
              </a:spcBef>
              <a:spcAft>
                <a:spcPts val="1000"/>
              </a:spcAft>
              <a:buSzPts val="1200"/>
              <a:buChar char="■"/>
              <a:defRPr sz="1200"/>
            </a:lvl9pPr>
          </a:lstStyle>
          <a:p/>
        </p:txBody>
      </p:sp>
      <p:sp>
        <p:nvSpPr>
          <p:cNvPr id="34" name="Google Shape;34;p4"/>
          <p:cNvSpPr txBox="1"/>
          <p:nvPr>
            <p:ph idx="2" type="body"/>
          </p:nvPr>
        </p:nvSpPr>
        <p:spPr>
          <a:xfrm>
            <a:off x="4832400" y="1005850"/>
            <a:ext cx="3999900" cy="3657300"/>
          </a:xfrm>
          <a:prstGeom prst="rect">
            <a:avLst/>
          </a:prstGeom>
          <a:solidFill>
            <a:schemeClr val="accent3"/>
          </a:solid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000"/>
              </a:spcBef>
              <a:spcAft>
                <a:spcPts val="0"/>
              </a:spcAft>
              <a:buSzPts val="1200"/>
              <a:buChar char="○"/>
              <a:defRPr sz="1200"/>
            </a:lvl2pPr>
            <a:lvl3pPr indent="-304800" lvl="2" marL="1371600" algn="l">
              <a:lnSpc>
                <a:spcPct val="115000"/>
              </a:lnSpc>
              <a:spcBef>
                <a:spcPts val="1000"/>
              </a:spcBef>
              <a:spcAft>
                <a:spcPts val="0"/>
              </a:spcAft>
              <a:buSzPts val="1200"/>
              <a:buChar char="■"/>
              <a:defRPr sz="1200"/>
            </a:lvl3pPr>
            <a:lvl4pPr indent="-304800" lvl="3" marL="1828800" algn="l">
              <a:lnSpc>
                <a:spcPct val="115000"/>
              </a:lnSpc>
              <a:spcBef>
                <a:spcPts val="1000"/>
              </a:spcBef>
              <a:spcAft>
                <a:spcPts val="0"/>
              </a:spcAft>
              <a:buSzPts val="1200"/>
              <a:buChar char="●"/>
              <a:defRPr sz="1200"/>
            </a:lvl4pPr>
            <a:lvl5pPr indent="-304800" lvl="4" marL="2286000" algn="l">
              <a:lnSpc>
                <a:spcPct val="115000"/>
              </a:lnSpc>
              <a:spcBef>
                <a:spcPts val="1000"/>
              </a:spcBef>
              <a:spcAft>
                <a:spcPts val="0"/>
              </a:spcAft>
              <a:buSzPts val="1200"/>
              <a:buChar char="○"/>
              <a:defRPr sz="1200"/>
            </a:lvl5pPr>
            <a:lvl6pPr indent="-304800" lvl="5" marL="2743200" algn="l">
              <a:lnSpc>
                <a:spcPct val="115000"/>
              </a:lnSpc>
              <a:spcBef>
                <a:spcPts val="1000"/>
              </a:spcBef>
              <a:spcAft>
                <a:spcPts val="0"/>
              </a:spcAft>
              <a:buSzPts val="1200"/>
              <a:buChar char="■"/>
              <a:defRPr sz="1200"/>
            </a:lvl6pPr>
            <a:lvl7pPr indent="-304800" lvl="6" marL="3200400" algn="l">
              <a:lnSpc>
                <a:spcPct val="115000"/>
              </a:lnSpc>
              <a:spcBef>
                <a:spcPts val="1000"/>
              </a:spcBef>
              <a:spcAft>
                <a:spcPts val="0"/>
              </a:spcAft>
              <a:buSzPts val="1200"/>
              <a:buChar char="●"/>
              <a:defRPr sz="1200"/>
            </a:lvl7pPr>
            <a:lvl8pPr indent="-304800" lvl="7" marL="3657600" algn="l">
              <a:lnSpc>
                <a:spcPct val="115000"/>
              </a:lnSpc>
              <a:spcBef>
                <a:spcPts val="1000"/>
              </a:spcBef>
              <a:spcAft>
                <a:spcPts val="0"/>
              </a:spcAft>
              <a:buSzPts val="1200"/>
              <a:buChar char="○"/>
              <a:defRPr sz="1200"/>
            </a:lvl8pPr>
            <a:lvl9pPr indent="-304800" lvl="8" marL="4114800" algn="l">
              <a:lnSpc>
                <a:spcPct val="115000"/>
              </a:lnSpc>
              <a:spcBef>
                <a:spcPts val="1000"/>
              </a:spcBef>
              <a:spcAft>
                <a:spcPts val="1000"/>
              </a:spcAft>
              <a:buSzPts val="1200"/>
              <a:buChar char="■"/>
              <a:defRPr sz="1200"/>
            </a:lvl9pPr>
          </a:lstStyle>
          <a:p/>
        </p:txBody>
      </p:sp>
      <p:sp>
        <p:nvSpPr>
          <p:cNvPr id="35" name="Google Shape;35;p4"/>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5"/>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8" name="Google Shape;38;p5"/>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TITLE_AND_TWO_COLUMNS_1">
    <p:spTree>
      <p:nvGrpSpPr>
        <p:cNvPr id="39" name="Shape 39"/>
        <p:cNvGrpSpPr/>
        <p:nvPr/>
      </p:nvGrpSpPr>
      <p:grpSpPr>
        <a:xfrm>
          <a:off x="0" y="0"/>
          <a:ext cx="0" cy="0"/>
          <a:chOff x="0" y="0"/>
          <a:chExt cx="0" cy="0"/>
        </a:xfrm>
      </p:grpSpPr>
      <p:sp>
        <p:nvSpPr>
          <p:cNvPr id="40" name="Google Shape;40;p6"/>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1" name="Google Shape;41;p6"/>
          <p:cNvSpPr txBox="1"/>
          <p:nvPr>
            <p:ph idx="1" type="body"/>
          </p:nvPr>
        </p:nvSpPr>
        <p:spPr>
          <a:xfrm>
            <a:off x="311700" y="1005850"/>
            <a:ext cx="2679600" cy="3657300"/>
          </a:xfrm>
          <a:prstGeom prst="rect">
            <a:avLst/>
          </a:prstGeom>
          <a:solidFill>
            <a:schemeClr val="accent3"/>
          </a:solid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000"/>
              </a:spcBef>
              <a:spcAft>
                <a:spcPts val="0"/>
              </a:spcAft>
              <a:buSzPts val="1200"/>
              <a:buChar char="○"/>
              <a:defRPr sz="1200"/>
            </a:lvl2pPr>
            <a:lvl3pPr indent="-304800" lvl="2" marL="1371600" algn="l">
              <a:lnSpc>
                <a:spcPct val="115000"/>
              </a:lnSpc>
              <a:spcBef>
                <a:spcPts val="1000"/>
              </a:spcBef>
              <a:spcAft>
                <a:spcPts val="0"/>
              </a:spcAft>
              <a:buSzPts val="1200"/>
              <a:buChar char="■"/>
              <a:defRPr sz="1200"/>
            </a:lvl3pPr>
            <a:lvl4pPr indent="-304800" lvl="3" marL="1828800" algn="l">
              <a:lnSpc>
                <a:spcPct val="115000"/>
              </a:lnSpc>
              <a:spcBef>
                <a:spcPts val="1000"/>
              </a:spcBef>
              <a:spcAft>
                <a:spcPts val="0"/>
              </a:spcAft>
              <a:buSzPts val="1200"/>
              <a:buChar char="●"/>
              <a:defRPr sz="1200"/>
            </a:lvl4pPr>
            <a:lvl5pPr indent="-304800" lvl="4" marL="2286000" algn="l">
              <a:lnSpc>
                <a:spcPct val="115000"/>
              </a:lnSpc>
              <a:spcBef>
                <a:spcPts val="1000"/>
              </a:spcBef>
              <a:spcAft>
                <a:spcPts val="0"/>
              </a:spcAft>
              <a:buSzPts val="1200"/>
              <a:buChar char="○"/>
              <a:defRPr sz="1200"/>
            </a:lvl5pPr>
            <a:lvl6pPr indent="-304800" lvl="5" marL="2743200" algn="l">
              <a:lnSpc>
                <a:spcPct val="115000"/>
              </a:lnSpc>
              <a:spcBef>
                <a:spcPts val="1000"/>
              </a:spcBef>
              <a:spcAft>
                <a:spcPts val="0"/>
              </a:spcAft>
              <a:buSzPts val="1200"/>
              <a:buChar char="■"/>
              <a:defRPr sz="1200"/>
            </a:lvl6pPr>
            <a:lvl7pPr indent="-304800" lvl="6" marL="3200400" algn="l">
              <a:lnSpc>
                <a:spcPct val="115000"/>
              </a:lnSpc>
              <a:spcBef>
                <a:spcPts val="1000"/>
              </a:spcBef>
              <a:spcAft>
                <a:spcPts val="0"/>
              </a:spcAft>
              <a:buSzPts val="1200"/>
              <a:buChar char="●"/>
              <a:defRPr sz="1200"/>
            </a:lvl7pPr>
            <a:lvl8pPr indent="-304800" lvl="7" marL="3657600" algn="l">
              <a:lnSpc>
                <a:spcPct val="115000"/>
              </a:lnSpc>
              <a:spcBef>
                <a:spcPts val="1000"/>
              </a:spcBef>
              <a:spcAft>
                <a:spcPts val="0"/>
              </a:spcAft>
              <a:buSzPts val="1200"/>
              <a:buChar char="○"/>
              <a:defRPr sz="1200"/>
            </a:lvl8pPr>
            <a:lvl9pPr indent="-304800" lvl="8" marL="4114800" algn="l">
              <a:lnSpc>
                <a:spcPct val="115000"/>
              </a:lnSpc>
              <a:spcBef>
                <a:spcPts val="1000"/>
              </a:spcBef>
              <a:spcAft>
                <a:spcPts val="1000"/>
              </a:spcAft>
              <a:buSzPts val="1200"/>
              <a:buChar char="■"/>
              <a:defRPr sz="1200"/>
            </a:lvl9pPr>
          </a:lstStyle>
          <a:p/>
        </p:txBody>
      </p:sp>
      <p:sp>
        <p:nvSpPr>
          <p:cNvPr id="42" name="Google Shape;42;p6"/>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
        <p:nvSpPr>
          <p:cNvPr id="43" name="Google Shape;43;p6"/>
          <p:cNvSpPr txBox="1"/>
          <p:nvPr>
            <p:ph idx="2" type="body"/>
          </p:nvPr>
        </p:nvSpPr>
        <p:spPr>
          <a:xfrm>
            <a:off x="6152700" y="1005850"/>
            <a:ext cx="2679600" cy="3657300"/>
          </a:xfrm>
          <a:prstGeom prst="rect">
            <a:avLst/>
          </a:prstGeom>
          <a:solidFill>
            <a:schemeClr val="accent3"/>
          </a:solid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000"/>
              </a:spcBef>
              <a:spcAft>
                <a:spcPts val="0"/>
              </a:spcAft>
              <a:buSzPts val="1200"/>
              <a:buChar char="○"/>
              <a:defRPr sz="1200"/>
            </a:lvl2pPr>
            <a:lvl3pPr indent="-304800" lvl="2" marL="1371600" algn="l">
              <a:lnSpc>
                <a:spcPct val="115000"/>
              </a:lnSpc>
              <a:spcBef>
                <a:spcPts val="1000"/>
              </a:spcBef>
              <a:spcAft>
                <a:spcPts val="0"/>
              </a:spcAft>
              <a:buSzPts val="1200"/>
              <a:buChar char="■"/>
              <a:defRPr sz="1200"/>
            </a:lvl3pPr>
            <a:lvl4pPr indent="-304800" lvl="3" marL="1828800" algn="l">
              <a:lnSpc>
                <a:spcPct val="115000"/>
              </a:lnSpc>
              <a:spcBef>
                <a:spcPts val="1000"/>
              </a:spcBef>
              <a:spcAft>
                <a:spcPts val="0"/>
              </a:spcAft>
              <a:buSzPts val="1200"/>
              <a:buChar char="●"/>
              <a:defRPr sz="1200"/>
            </a:lvl4pPr>
            <a:lvl5pPr indent="-304800" lvl="4" marL="2286000" algn="l">
              <a:lnSpc>
                <a:spcPct val="115000"/>
              </a:lnSpc>
              <a:spcBef>
                <a:spcPts val="1000"/>
              </a:spcBef>
              <a:spcAft>
                <a:spcPts val="0"/>
              </a:spcAft>
              <a:buSzPts val="1200"/>
              <a:buChar char="○"/>
              <a:defRPr sz="1200"/>
            </a:lvl5pPr>
            <a:lvl6pPr indent="-304800" lvl="5" marL="2743200" algn="l">
              <a:lnSpc>
                <a:spcPct val="115000"/>
              </a:lnSpc>
              <a:spcBef>
                <a:spcPts val="1000"/>
              </a:spcBef>
              <a:spcAft>
                <a:spcPts val="0"/>
              </a:spcAft>
              <a:buSzPts val="1200"/>
              <a:buChar char="■"/>
              <a:defRPr sz="1200"/>
            </a:lvl6pPr>
            <a:lvl7pPr indent="-304800" lvl="6" marL="3200400" algn="l">
              <a:lnSpc>
                <a:spcPct val="115000"/>
              </a:lnSpc>
              <a:spcBef>
                <a:spcPts val="1000"/>
              </a:spcBef>
              <a:spcAft>
                <a:spcPts val="0"/>
              </a:spcAft>
              <a:buSzPts val="1200"/>
              <a:buChar char="●"/>
              <a:defRPr sz="1200"/>
            </a:lvl7pPr>
            <a:lvl8pPr indent="-304800" lvl="7" marL="3657600" algn="l">
              <a:lnSpc>
                <a:spcPct val="115000"/>
              </a:lnSpc>
              <a:spcBef>
                <a:spcPts val="1000"/>
              </a:spcBef>
              <a:spcAft>
                <a:spcPts val="0"/>
              </a:spcAft>
              <a:buSzPts val="1200"/>
              <a:buChar char="○"/>
              <a:defRPr sz="1200"/>
            </a:lvl8pPr>
            <a:lvl9pPr indent="-304800" lvl="8" marL="4114800" algn="l">
              <a:lnSpc>
                <a:spcPct val="115000"/>
              </a:lnSpc>
              <a:spcBef>
                <a:spcPts val="1000"/>
              </a:spcBef>
              <a:spcAft>
                <a:spcPts val="1000"/>
              </a:spcAft>
              <a:buSzPts val="1200"/>
              <a:buChar char="■"/>
              <a:defRPr sz="1200"/>
            </a:lvl9pPr>
          </a:lstStyle>
          <a:p/>
        </p:txBody>
      </p:sp>
      <p:sp>
        <p:nvSpPr>
          <p:cNvPr id="44" name="Google Shape;44;p6"/>
          <p:cNvSpPr txBox="1"/>
          <p:nvPr>
            <p:ph idx="3" type="body"/>
          </p:nvPr>
        </p:nvSpPr>
        <p:spPr>
          <a:xfrm>
            <a:off x="3232200" y="1005850"/>
            <a:ext cx="2679600" cy="3657300"/>
          </a:xfrm>
          <a:prstGeom prst="rect">
            <a:avLst/>
          </a:prstGeom>
          <a:solidFill>
            <a:schemeClr val="accent3"/>
          </a:solid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000"/>
              </a:spcBef>
              <a:spcAft>
                <a:spcPts val="0"/>
              </a:spcAft>
              <a:buSzPts val="1200"/>
              <a:buChar char="○"/>
              <a:defRPr sz="1200"/>
            </a:lvl2pPr>
            <a:lvl3pPr indent="-304800" lvl="2" marL="1371600" algn="l">
              <a:lnSpc>
                <a:spcPct val="115000"/>
              </a:lnSpc>
              <a:spcBef>
                <a:spcPts val="1000"/>
              </a:spcBef>
              <a:spcAft>
                <a:spcPts val="0"/>
              </a:spcAft>
              <a:buSzPts val="1200"/>
              <a:buChar char="■"/>
              <a:defRPr sz="1200"/>
            </a:lvl3pPr>
            <a:lvl4pPr indent="-304800" lvl="3" marL="1828800" algn="l">
              <a:lnSpc>
                <a:spcPct val="115000"/>
              </a:lnSpc>
              <a:spcBef>
                <a:spcPts val="1000"/>
              </a:spcBef>
              <a:spcAft>
                <a:spcPts val="0"/>
              </a:spcAft>
              <a:buSzPts val="1200"/>
              <a:buChar char="●"/>
              <a:defRPr sz="1200"/>
            </a:lvl4pPr>
            <a:lvl5pPr indent="-304800" lvl="4" marL="2286000" algn="l">
              <a:lnSpc>
                <a:spcPct val="115000"/>
              </a:lnSpc>
              <a:spcBef>
                <a:spcPts val="1000"/>
              </a:spcBef>
              <a:spcAft>
                <a:spcPts val="0"/>
              </a:spcAft>
              <a:buSzPts val="1200"/>
              <a:buChar char="○"/>
              <a:defRPr sz="1200"/>
            </a:lvl5pPr>
            <a:lvl6pPr indent="-304800" lvl="5" marL="2743200" algn="l">
              <a:lnSpc>
                <a:spcPct val="115000"/>
              </a:lnSpc>
              <a:spcBef>
                <a:spcPts val="1000"/>
              </a:spcBef>
              <a:spcAft>
                <a:spcPts val="0"/>
              </a:spcAft>
              <a:buSzPts val="1200"/>
              <a:buChar char="■"/>
              <a:defRPr sz="1200"/>
            </a:lvl6pPr>
            <a:lvl7pPr indent="-304800" lvl="6" marL="3200400" algn="l">
              <a:lnSpc>
                <a:spcPct val="115000"/>
              </a:lnSpc>
              <a:spcBef>
                <a:spcPts val="1000"/>
              </a:spcBef>
              <a:spcAft>
                <a:spcPts val="0"/>
              </a:spcAft>
              <a:buSzPts val="1200"/>
              <a:buChar char="●"/>
              <a:defRPr sz="1200"/>
            </a:lvl7pPr>
            <a:lvl8pPr indent="-304800" lvl="7" marL="3657600" algn="l">
              <a:lnSpc>
                <a:spcPct val="115000"/>
              </a:lnSpc>
              <a:spcBef>
                <a:spcPts val="1000"/>
              </a:spcBef>
              <a:spcAft>
                <a:spcPts val="0"/>
              </a:spcAft>
              <a:buSzPts val="1200"/>
              <a:buChar char="○"/>
              <a:defRPr sz="1200"/>
            </a:lvl8pPr>
            <a:lvl9pPr indent="-304800" lvl="8" marL="4114800" algn="l">
              <a:lnSpc>
                <a:spcPct val="115000"/>
              </a:lnSpc>
              <a:spcBef>
                <a:spcPts val="1000"/>
              </a:spcBef>
              <a:spcAft>
                <a:spcPts val="1000"/>
              </a:spcAft>
              <a:buSzPts val="1200"/>
              <a:buChar char="■"/>
              <a:defRPr sz="12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1">
    <p:spTree>
      <p:nvGrpSpPr>
        <p:cNvPr id="45" name="Shape 45"/>
        <p:cNvGrpSpPr/>
        <p:nvPr/>
      </p:nvGrpSpPr>
      <p:grpSpPr>
        <a:xfrm>
          <a:off x="0" y="0"/>
          <a:ext cx="0" cy="0"/>
          <a:chOff x="0" y="0"/>
          <a:chExt cx="0" cy="0"/>
        </a:xfrm>
      </p:grpSpPr>
      <p:sp>
        <p:nvSpPr>
          <p:cNvPr id="46" name="Google Shape;46;p7"/>
          <p:cNvSpPr txBox="1"/>
          <p:nvPr>
            <p:ph type="ctrTitle"/>
          </p:nvPr>
        </p:nvSpPr>
        <p:spPr>
          <a:xfrm>
            <a:off x="311725" y="1243584"/>
            <a:ext cx="6089100" cy="1776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accent1"/>
              </a:buClr>
              <a:buSzPts val="5200"/>
              <a:buNone/>
              <a:defRPr sz="5200">
                <a:solidFill>
                  <a:schemeClr val="accent1"/>
                </a:solidFill>
              </a:defRPr>
            </a:lvl1pPr>
            <a:lvl2pPr lvl="1" algn="l">
              <a:lnSpc>
                <a:spcPct val="100000"/>
              </a:lnSpc>
              <a:spcBef>
                <a:spcPts val="0"/>
              </a:spcBef>
              <a:spcAft>
                <a:spcPts val="0"/>
              </a:spcAft>
              <a:buClr>
                <a:schemeClr val="accent1"/>
              </a:buClr>
              <a:buSzPts val="5200"/>
              <a:buNone/>
              <a:defRPr sz="5200">
                <a:solidFill>
                  <a:schemeClr val="accent1"/>
                </a:solidFill>
              </a:defRPr>
            </a:lvl2pPr>
            <a:lvl3pPr lvl="2" algn="l">
              <a:lnSpc>
                <a:spcPct val="100000"/>
              </a:lnSpc>
              <a:spcBef>
                <a:spcPts val="0"/>
              </a:spcBef>
              <a:spcAft>
                <a:spcPts val="0"/>
              </a:spcAft>
              <a:buClr>
                <a:schemeClr val="accent1"/>
              </a:buClr>
              <a:buSzPts val="5200"/>
              <a:buNone/>
              <a:defRPr sz="5200">
                <a:solidFill>
                  <a:schemeClr val="accent1"/>
                </a:solidFill>
              </a:defRPr>
            </a:lvl3pPr>
            <a:lvl4pPr lvl="3" algn="l">
              <a:lnSpc>
                <a:spcPct val="100000"/>
              </a:lnSpc>
              <a:spcBef>
                <a:spcPts val="0"/>
              </a:spcBef>
              <a:spcAft>
                <a:spcPts val="0"/>
              </a:spcAft>
              <a:buClr>
                <a:schemeClr val="accent1"/>
              </a:buClr>
              <a:buSzPts val="5200"/>
              <a:buNone/>
              <a:defRPr sz="5200">
                <a:solidFill>
                  <a:schemeClr val="accent1"/>
                </a:solidFill>
              </a:defRPr>
            </a:lvl4pPr>
            <a:lvl5pPr lvl="4" algn="l">
              <a:lnSpc>
                <a:spcPct val="100000"/>
              </a:lnSpc>
              <a:spcBef>
                <a:spcPts val="0"/>
              </a:spcBef>
              <a:spcAft>
                <a:spcPts val="0"/>
              </a:spcAft>
              <a:buClr>
                <a:schemeClr val="accent1"/>
              </a:buClr>
              <a:buSzPts val="5200"/>
              <a:buNone/>
              <a:defRPr sz="5200">
                <a:solidFill>
                  <a:schemeClr val="accent1"/>
                </a:solidFill>
              </a:defRPr>
            </a:lvl5pPr>
            <a:lvl6pPr lvl="5" algn="l">
              <a:lnSpc>
                <a:spcPct val="100000"/>
              </a:lnSpc>
              <a:spcBef>
                <a:spcPts val="0"/>
              </a:spcBef>
              <a:spcAft>
                <a:spcPts val="0"/>
              </a:spcAft>
              <a:buClr>
                <a:schemeClr val="accent1"/>
              </a:buClr>
              <a:buSzPts val="5200"/>
              <a:buNone/>
              <a:defRPr sz="5200">
                <a:solidFill>
                  <a:schemeClr val="accent1"/>
                </a:solidFill>
              </a:defRPr>
            </a:lvl6pPr>
            <a:lvl7pPr lvl="6" algn="l">
              <a:lnSpc>
                <a:spcPct val="100000"/>
              </a:lnSpc>
              <a:spcBef>
                <a:spcPts val="0"/>
              </a:spcBef>
              <a:spcAft>
                <a:spcPts val="0"/>
              </a:spcAft>
              <a:buClr>
                <a:schemeClr val="accent1"/>
              </a:buClr>
              <a:buSzPts val="5200"/>
              <a:buNone/>
              <a:defRPr sz="5200">
                <a:solidFill>
                  <a:schemeClr val="accent1"/>
                </a:solidFill>
              </a:defRPr>
            </a:lvl7pPr>
            <a:lvl8pPr lvl="7" algn="l">
              <a:lnSpc>
                <a:spcPct val="100000"/>
              </a:lnSpc>
              <a:spcBef>
                <a:spcPts val="0"/>
              </a:spcBef>
              <a:spcAft>
                <a:spcPts val="0"/>
              </a:spcAft>
              <a:buClr>
                <a:schemeClr val="accent1"/>
              </a:buClr>
              <a:buSzPts val="5200"/>
              <a:buNone/>
              <a:defRPr sz="5200">
                <a:solidFill>
                  <a:schemeClr val="accent1"/>
                </a:solidFill>
              </a:defRPr>
            </a:lvl8pPr>
            <a:lvl9pPr lvl="8" algn="l">
              <a:lnSpc>
                <a:spcPct val="100000"/>
              </a:lnSpc>
              <a:spcBef>
                <a:spcPts val="0"/>
              </a:spcBef>
              <a:spcAft>
                <a:spcPts val="0"/>
              </a:spcAft>
              <a:buClr>
                <a:schemeClr val="accent1"/>
              </a:buClr>
              <a:buSzPts val="5200"/>
              <a:buNone/>
              <a:defRPr sz="5200">
                <a:solidFill>
                  <a:schemeClr val="accent1"/>
                </a:solidFill>
              </a:defRPr>
            </a:lvl9pPr>
          </a:lstStyle>
          <a:p/>
        </p:txBody>
      </p:sp>
      <p:sp>
        <p:nvSpPr>
          <p:cNvPr id="47" name="Google Shape;47;p7"/>
          <p:cNvSpPr txBox="1"/>
          <p:nvPr>
            <p:ph idx="1" type="subTitle"/>
          </p:nvPr>
        </p:nvSpPr>
        <p:spPr>
          <a:xfrm>
            <a:off x="311725" y="3019874"/>
            <a:ext cx="6089100" cy="792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accent1"/>
              </a:buClr>
              <a:buSzPts val="2800"/>
              <a:buNone/>
              <a:defRPr sz="2800">
                <a:solidFill>
                  <a:schemeClr val="accent1"/>
                </a:solidFill>
              </a:defRPr>
            </a:lvl1pPr>
            <a:lvl2pPr lvl="1" algn="ctr">
              <a:lnSpc>
                <a:spcPct val="100000"/>
              </a:lnSpc>
              <a:spcBef>
                <a:spcPts val="0"/>
              </a:spcBef>
              <a:spcAft>
                <a:spcPts val="0"/>
              </a:spcAft>
              <a:buClr>
                <a:schemeClr val="accent1"/>
              </a:buClr>
              <a:buSzPts val="2800"/>
              <a:buNone/>
              <a:defRPr sz="2800">
                <a:solidFill>
                  <a:schemeClr val="accent1"/>
                </a:solidFill>
              </a:defRPr>
            </a:lvl2pPr>
            <a:lvl3pPr lvl="2" algn="ctr">
              <a:lnSpc>
                <a:spcPct val="100000"/>
              </a:lnSpc>
              <a:spcBef>
                <a:spcPts val="0"/>
              </a:spcBef>
              <a:spcAft>
                <a:spcPts val="0"/>
              </a:spcAft>
              <a:buClr>
                <a:schemeClr val="accent1"/>
              </a:buClr>
              <a:buSzPts val="2800"/>
              <a:buNone/>
              <a:defRPr sz="2800">
                <a:solidFill>
                  <a:schemeClr val="accent1"/>
                </a:solidFill>
              </a:defRPr>
            </a:lvl3pPr>
            <a:lvl4pPr lvl="3" algn="ctr">
              <a:lnSpc>
                <a:spcPct val="100000"/>
              </a:lnSpc>
              <a:spcBef>
                <a:spcPts val="0"/>
              </a:spcBef>
              <a:spcAft>
                <a:spcPts val="0"/>
              </a:spcAft>
              <a:buClr>
                <a:schemeClr val="accent1"/>
              </a:buClr>
              <a:buSzPts val="2800"/>
              <a:buNone/>
              <a:defRPr sz="2800">
                <a:solidFill>
                  <a:schemeClr val="accent1"/>
                </a:solidFill>
              </a:defRPr>
            </a:lvl4pPr>
            <a:lvl5pPr lvl="4" algn="ctr">
              <a:lnSpc>
                <a:spcPct val="100000"/>
              </a:lnSpc>
              <a:spcBef>
                <a:spcPts val="0"/>
              </a:spcBef>
              <a:spcAft>
                <a:spcPts val="0"/>
              </a:spcAft>
              <a:buClr>
                <a:schemeClr val="accent1"/>
              </a:buClr>
              <a:buSzPts val="2800"/>
              <a:buNone/>
              <a:defRPr sz="2800">
                <a:solidFill>
                  <a:schemeClr val="accent1"/>
                </a:solidFill>
              </a:defRPr>
            </a:lvl5pPr>
            <a:lvl6pPr lvl="5" algn="ctr">
              <a:lnSpc>
                <a:spcPct val="100000"/>
              </a:lnSpc>
              <a:spcBef>
                <a:spcPts val="0"/>
              </a:spcBef>
              <a:spcAft>
                <a:spcPts val="0"/>
              </a:spcAft>
              <a:buClr>
                <a:schemeClr val="accent1"/>
              </a:buClr>
              <a:buSzPts val="2800"/>
              <a:buNone/>
              <a:defRPr sz="2800">
                <a:solidFill>
                  <a:schemeClr val="accent1"/>
                </a:solidFill>
              </a:defRPr>
            </a:lvl6pPr>
            <a:lvl7pPr lvl="6" algn="ctr">
              <a:lnSpc>
                <a:spcPct val="100000"/>
              </a:lnSpc>
              <a:spcBef>
                <a:spcPts val="0"/>
              </a:spcBef>
              <a:spcAft>
                <a:spcPts val="0"/>
              </a:spcAft>
              <a:buClr>
                <a:schemeClr val="accent1"/>
              </a:buClr>
              <a:buSzPts val="2800"/>
              <a:buNone/>
              <a:defRPr sz="2800">
                <a:solidFill>
                  <a:schemeClr val="accent1"/>
                </a:solidFill>
              </a:defRPr>
            </a:lvl7pPr>
            <a:lvl8pPr lvl="7" algn="ctr">
              <a:lnSpc>
                <a:spcPct val="100000"/>
              </a:lnSpc>
              <a:spcBef>
                <a:spcPts val="0"/>
              </a:spcBef>
              <a:spcAft>
                <a:spcPts val="0"/>
              </a:spcAft>
              <a:buClr>
                <a:schemeClr val="accent1"/>
              </a:buClr>
              <a:buSzPts val="2800"/>
              <a:buNone/>
              <a:defRPr sz="2800">
                <a:solidFill>
                  <a:schemeClr val="accent1"/>
                </a:solidFill>
              </a:defRPr>
            </a:lvl8pPr>
            <a:lvl9pPr lvl="8" algn="ctr">
              <a:lnSpc>
                <a:spcPct val="100000"/>
              </a:lnSpc>
              <a:spcBef>
                <a:spcPts val="0"/>
              </a:spcBef>
              <a:spcAft>
                <a:spcPts val="0"/>
              </a:spcAft>
              <a:buClr>
                <a:schemeClr val="accent1"/>
              </a:buClr>
              <a:buSzPts val="2800"/>
              <a:buNone/>
              <a:defRPr sz="2800">
                <a:solidFill>
                  <a:schemeClr val="accent1"/>
                </a:solidFill>
              </a:defRPr>
            </a:lvl9pPr>
          </a:lstStyle>
          <a:p/>
        </p:txBody>
      </p:sp>
      <p:sp>
        <p:nvSpPr>
          <p:cNvPr id="48" name="Google Shape;48;p7"/>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
        <p:nvSpPr>
          <p:cNvPr id="49" name="Google Shape;49;p7"/>
          <p:cNvSpPr/>
          <p:nvPr/>
        </p:nvSpPr>
        <p:spPr>
          <a:xfrm>
            <a:off x="0" y="1243584"/>
            <a:ext cx="128100" cy="2568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7"/>
          <p:cNvSpPr/>
          <p:nvPr/>
        </p:nvSpPr>
        <p:spPr>
          <a:xfrm>
            <a:off x="6400750" y="2400375"/>
            <a:ext cx="2743242" cy="2743120"/>
          </a:xfrm>
          <a:custGeom>
            <a:rect b="b" l="l" r="r" t="t"/>
            <a:pathLst>
              <a:path extrusionOk="0" h="73145" w="73158">
                <a:moveTo>
                  <a:pt x="73158" y="73107"/>
                </a:moveTo>
                <a:lnTo>
                  <a:pt x="73158" y="0"/>
                </a:lnTo>
                <a:lnTo>
                  <a:pt x="0" y="73145"/>
                </a:lnTo>
                <a:close/>
              </a:path>
            </a:pathLst>
          </a:custGeom>
          <a:solidFill>
            <a:schemeClr val="accent1"/>
          </a:solidFill>
          <a:ln>
            <a:noFill/>
          </a:ln>
        </p:spPr>
      </p:sp>
      <p:sp>
        <p:nvSpPr>
          <p:cNvPr id="51" name="Google Shape;51;p7"/>
          <p:cNvSpPr txBox="1"/>
          <p:nvPr/>
        </p:nvSpPr>
        <p:spPr>
          <a:xfrm rot="-2700000">
            <a:off x="6647467" y="3651017"/>
            <a:ext cx="2757716" cy="554513"/>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65"/>
              <a:buFont typeface="Arial"/>
              <a:buNone/>
            </a:pPr>
            <a:r>
              <a:rPr b="1" i="0" lang="en" sz="1000" u="none" cap="none" strike="noStrike">
                <a:solidFill>
                  <a:schemeClr val="lt1"/>
                </a:solidFill>
                <a:latin typeface="Assistant"/>
                <a:ea typeface="Assistant"/>
                <a:cs typeface="Assistant"/>
                <a:sym typeface="Assistant"/>
              </a:rPr>
              <a:t>We use tech to connect human potential and opportunity with dignity &amp; humility   </a:t>
            </a:r>
            <a:endParaRPr b="1" i="0" sz="1000" u="none" cap="none" strike="noStrike">
              <a:solidFill>
                <a:schemeClr val="lt1"/>
              </a:solidFill>
              <a:latin typeface="Assistant"/>
              <a:ea typeface="Assistant"/>
              <a:cs typeface="Assistant"/>
              <a:sym typeface="Assistant"/>
            </a:endParaRPr>
          </a:p>
        </p:txBody>
      </p:sp>
      <p:sp>
        <p:nvSpPr>
          <p:cNvPr id="52" name="Google Shape;52;p7"/>
          <p:cNvSpPr/>
          <p:nvPr/>
        </p:nvSpPr>
        <p:spPr>
          <a:xfrm>
            <a:off x="8414775" y="4244650"/>
            <a:ext cx="418647" cy="418572"/>
          </a:xfrm>
          <a:custGeom>
            <a:rect b="b" l="l" r="r" t="t"/>
            <a:pathLst>
              <a:path extrusionOk="0" h="73145" w="73158">
                <a:moveTo>
                  <a:pt x="73158" y="73107"/>
                </a:moveTo>
                <a:lnTo>
                  <a:pt x="73158" y="0"/>
                </a:lnTo>
                <a:lnTo>
                  <a:pt x="0" y="73145"/>
                </a:lnTo>
                <a:close/>
              </a:path>
            </a:pathLst>
          </a:custGeom>
          <a:solidFill>
            <a:schemeClr val="accent4"/>
          </a:solidFill>
          <a:ln>
            <a:noFill/>
          </a:ln>
        </p:spPr>
      </p:sp>
      <p:sp>
        <p:nvSpPr>
          <p:cNvPr id="53" name="Google Shape;53;p7"/>
          <p:cNvSpPr/>
          <p:nvPr/>
        </p:nvSpPr>
        <p:spPr>
          <a:xfrm>
            <a:off x="8417710" y="342892"/>
            <a:ext cx="412800" cy="576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4" name="Google Shape;54;p7"/>
          <p:cNvGrpSpPr/>
          <p:nvPr/>
        </p:nvGrpSpPr>
        <p:grpSpPr>
          <a:xfrm>
            <a:off x="311726" y="342910"/>
            <a:ext cx="2560500" cy="520800"/>
            <a:chOff x="311726" y="342910"/>
            <a:chExt cx="2560500" cy="520800"/>
          </a:xfrm>
        </p:grpSpPr>
        <p:sp>
          <p:nvSpPr>
            <p:cNvPr id="55" name="Google Shape;55;p7"/>
            <p:cNvSpPr/>
            <p:nvPr/>
          </p:nvSpPr>
          <p:spPr>
            <a:xfrm>
              <a:off x="311726" y="342910"/>
              <a:ext cx="2560500" cy="520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6" name="Google Shape;56;p7"/>
            <p:cNvPicPr preferRelativeResize="0"/>
            <p:nvPr/>
          </p:nvPicPr>
          <p:blipFill rotWithShape="1">
            <a:blip r:embed="rId2">
              <a:alphaModFix/>
            </a:blip>
            <a:srcRect b="0" l="377" r="386" t="0"/>
            <a:stretch/>
          </p:blipFill>
          <p:spPr>
            <a:xfrm>
              <a:off x="391788" y="382839"/>
              <a:ext cx="2400300" cy="441046"/>
            </a:xfrm>
            <a:prstGeom prst="rect">
              <a:avLst/>
            </a:prstGeom>
            <a:noFill/>
            <a:ln>
              <a:noFill/>
            </a:ln>
          </p:spPr>
        </p:pic>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bg>
      <p:bgPr>
        <a:noFill/>
      </p:bgPr>
    </p:bg>
    <p:spTree>
      <p:nvGrpSpPr>
        <p:cNvPr id="57" name="Shape 57"/>
        <p:cNvGrpSpPr/>
        <p:nvPr/>
      </p:nvGrpSpPr>
      <p:grpSpPr>
        <a:xfrm>
          <a:off x="0" y="0"/>
          <a:ext cx="0" cy="0"/>
          <a:chOff x="0" y="0"/>
          <a:chExt cx="0" cy="0"/>
        </a:xfrm>
      </p:grpSpPr>
      <p:sp>
        <p:nvSpPr>
          <p:cNvPr id="58" name="Google Shape;58;p8"/>
          <p:cNvSpPr/>
          <p:nvPr/>
        </p:nvSpPr>
        <p:spPr>
          <a:xfrm>
            <a:off x="7000" y="4663200"/>
            <a:ext cx="9144000" cy="491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8"/>
          <p:cNvSpPr/>
          <p:nvPr/>
        </p:nvSpPr>
        <p:spPr>
          <a:xfrm>
            <a:off x="7000" y="-7000"/>
            <a:ext cx="9144000" cy="3498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8"/>
          <p:cNvSpPr/>
          <p:nvPr/>
        </p:nvSpPr>
        <p:spPr>
          <a:xfrm>
            <a:off x="0" y="0"/>
            <a:ext cx="311700" cy="51549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8"/>
          <p:cNvSpPr/>
          <p:nvPr/>
        </p:nvSpPr>
        <p:spPr>
          <a:xfrm>
            <a:off x="8839300" y="0"/>
            <a:ext cx="311700" cy="51549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8"/>
          <p:cNvSpPr txBox="1"/>
          <p:nvPr>
            <p:ph type="title"/>
          </p:nvPr>
        </p:nvSpPr>
        <p:spPr>
          <a:xfrm>
            <a:off x="311700" y="214884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3" name="Google Shape;63;p8"/>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_1">
    <p:bg>
      <p:bgPr>
        <a:noFill/>
      </p:bgPr>
    </p:bg>
    <p:spTree>
      <p:nvGrpSpPr>
        <p:cNvPr id="64" name="Shape 64"/>
        <p:cNvGrpSpPr/>
        <p:nvPr/>
      </p:nvGrpSpPr>
      <p:grpSpPr>
        <a:xfrm>
          <a:off x="0" y="0"/>
          <a:ext cx="0" cy="0"/>
          <a:chOff x="0" y="0"/>
          <a:chExt cx="0" cy="0"/>
        </a:xfrm>
      </p:grpSpPr>
      <p:sp>
        <p:nvSpPr>
          <p:cNvPr id="65" name="Google Shape;65;p9"/>
          <p:cNvSpPr/>
          <p:nvPr/>
        </p:nvSpPr>
        <p:spPr>
          <a:xfrm>
            <a:off x="7000" y="4663225"/>
            <a:ext cx="9144000" cy="4917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9"/>
          <p:cNvSpPr/>
          <p:nvPr/>
        </p:nvSpPr>
        <p:spPr>
          <a:xfrm>
            <a:off x="7000" y="-7000"/>
            <a:ext cx="9144000" cy="3498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9"/>
          <p:cNvSpPr/>
          <p:nvPr/>
        </p:nvSpPr>
        <p:spPr>
          <a:xfrm>
            <a:off x="0" y="0"/>
            <a:ext cx="311700" cy="51549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9"/>
          <p:cNvSpPr/>
          <p:nvPr/>
        </p:nvSpPr>
        <p:spPr>
          <a:xfrm>
            <a:off x="8839300" y="0"/>
            <a:ext cx="311700" cy="51549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70" name="Google Shape;70;p9"/>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type="tx">
  <p:cSld name="TITLE_AND_BODY">
    <p:spTree>
      <p:nvGrpSpPr>
        <p:cNvPr id="71" name="Shape 71"/>
        <p:cNvGrpSpPr/>
        <p:nvPr/>
      </p:nvGrpSpPr>
      <p:grpSpPr>
        <a:xfrm>
          <a:off x="0" y="0"/>
          <a:ext cx="0" cy="0"/>
          <a:chOff x="0" y="0"/>
          <a:chExt cx="0" cy="0"/>
        </a:xfrm>
      </p:grpSpPr>
      <p:sp>
        <p:nvSpPr>
          <p:cNvPr id="72" name="Google Shape;72;p10"/>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3" name="Google Shape;73;p10"/>
          <p:cNvSpPr txBox="1"/>
          <p:nvPr>
            <p:ph idx="1" type="body"/>
          </p:nvPr>
        </p:nvSpPr>
        <p:spPr>
          <a:xfrm>
            <a:off x="311700" y="915600"/>
            <a:ext cx="8520600" cy="37476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000"/>
              </a:spcBef>
              <a:spcAft>
                <a:spcPts val="0"/>
              </a:spcAft>
              <a:buSzPts val="1400"/>
              <a:buChar char="○"/>
              <a:defRPr/>
            </a:lvl2pPr>
            <a:lvl3pPr indent="-317500" lvl="2" marL="1371600" algn="l">
              <a:lnSpc>
                <a:spcPct val="115000"/>
              </a:lnSpc>
              <a:spcBef>
                <a:spcPts val="1000"/>
              </a:spcBef>
              <a:spcAft>
                <a:spcPts val="0"/>
              </a:spcAft>
              <a:buSzPts val="1400"/>
              <a:buChar char="■"/>
              <a:defRPr/>
            </a:lvl3pPr>
            <a:lvl4pPr indent="-317500" lvl="3" marL="1828800" algn="l">
              <a:lnSpc>
                <a:spcPct val="115000"/>
              </a:lnSpc>
              <a:spcBef>
                <a:spcPts val="1000"/>
              </a:spcBef>
              <a:spcAft>
                <a:spcPts val="0"/>
              </a:spcAft>
              <a:buSzPts val="1400"/>
              <a:buChar char="●"/>
              <a:defRPr/>
            </a:lvl4pPr>
            <a:lvl5pPr indent="-317500" lvl="4" marL="2286000" algn="l">
              <a:lnSpc>
                <a:spcPct val="115000"/>
              </a:lnSpc>
              <a:spcBef>
                <a:spcPts val="1000"/>
              </a:spcBef>
              <a:spcAft>
                <a:spcPts val="0"/>
              </a:spcAft>
              <a:buSzPts val="1400"/>
              <a:buChar char="○"/>
              <a:defRPr/>
            </a:lvl5pPr>
            <a:lvl6pPr indent="-317500" lvl="5" marL="2743200" algn="l">
              <a:lnSpc>
                <a:spcPct val="115000"/>
              </a:lnSpc>
              <a:spcBef>
                <a:spcPts val="1000"/>
              </a:spcBef>
              <a:spcAft>
                <a:spcPts val="0"/>
              </a:spcAft>
              <a:buSzPts val="1400"/>
              <a:buChar char="■"/>
              <a:defRPr/>
            </a:lvl6pPr>
            <a:lvl7pPr indent="-317500" lvl="6" marL="3200400" algn="l">
              <a:lnSpc>
                <a:spcPct val="115000"/>
              </a:lnSpc>
              <a:spcBef>
                <a:spcPts val="1000"/>
              </a:spcBef>
              <a:spcAft>
                <a:spcPts val="0"/>
              </a:spcAft>
              <a:buSzPts val="1400"/>
              <a:buChar char="●"/>
              <a:defRPr/>
            </a:lvl7pPr>
            <a:lvl8pPr indent="-317500" lvl="7" marL="3657600" algn="l">
              <a:lnSpc>
                <a:spcPct val="115000"/>
              </a:lnSpc>
              <a:spcBef>
                <a:spcPts val="1000"/>
              </a:spcBef>
              <a:spcAft>
                <a:spcPts val="0"/>
              </a:spcAft>
              <a:buSzPts val="1400"/>
              <a:buChar char="○"/>
              <a:defRPr/>
            </a:lvl8pPr>
            <a:lvl9pPr indent="-317500" lvl="8" marL="4114800" algn="l">
              <a:lnSpc>
                <a:spcPct val="115000"/>
              </a:lnSpc>
              <a:spcBef>
                <a:spcPts val="1000"/>
              </a:spcBef>
              <a:spcAft>
                <a:spcPts val="1000"/>
              </a:spcAft>
              <a:buSzPts val="1400"/>
              <a:buChar char="■"/>
              <a:defRPr/>
            </a:lvl9pPr>
          </a:lstStyle>
          <a:p/>
        </p:txBody>
      </p:sp>
      <p:sp>
        <p:nvSpPr>
          <p:cNvPr id="74" name="Google Shape;74;p10"/>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21" Type="http://schemas.openxmlformats.org/officeDocument/2006/relationships/theme" Target="../theme/theme2.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ssistant"/>
              <a:buNone/>
              <a:defRPr b="1" i="0" sz="2800" u="none" cap="none" strike="noStrike">
                <a:solidFill>
                  <a:schemeClr val="dk1"/>
                </a:solidFill>
                <a:latin typeface="Assistant"/>
                <a:ea typeface="Assistant"/>
                <a:cs typeface="Assistant"/>
                <a:sym typeface="Assistant"/>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915600"/>
            <a:ext cx="8520600" cy="37476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1"/>
              </a:buClr>
              <a:buSzPts val="1800"/>
              <a:buFont typeface="Assistant"/>
              <a:buChar char="●"/>
              <a:defRPr b="0" i="0" sz="1800" u="none" cap="none" strike="noStrike">
                <a:solidFill>
                  <a:schemeClr val="dk1"/>
                </a:solidFill>
                <a:latin typeface="Assistant"/>
                <a:ea typeface="Assistant"/>
                <a:cs typeface="Assistant"/>
                <a:sym typeface="Assistant"/>
              </a:defRPr>
            </a:lvl1pPr>
            <a:lvl2pPr indent="-317500" lvl="1" marL="914400" marR="0" rtl="0" algn="l">
              <a:lnSpc>
                <a:spcPct val="115000"/>
              </a:lnSpc>
              <a:spcBef>
                <a:spcPts val="1000"/>
              </a:spcBef>
              <a:spcAft>
                <a:spcPts val="0"/>
              </a:spcAft>
              <a:buClr>
                <a:schemeClr val="dk1"/>
              </a:buClr>
              <a:buSzPts val="1400"/>
              <a:buFont typeface="Assistant"/>
              <a:buChar char="○"/>
              <a:defRPr b="0" i="0" sz="1400" u="none" cap="none" strike="noStrike">
                <a:solidFill>
                  <a:schemeClr val="dk1"/>
                </a:solidFill>
                <a:latin typeface="Assistant"/>
                <a:ea typeface="Assistant"/>
                <a:cs typeface="Assistant"/>
                <a:sym typeface="Assistant"/>
              </a:defRPr>
            </a:lvl2pPr>
            <a:lvl3pPr indent="-317500" lvl="2" marL="1371600" marR="0" rtl="0" algn="l">
              <a:lnSpc>
                <a:spcPct val="115000"/>
              </a:lnSpc>
              <a:spcBef>
                <a:spcPts val="1000"/>
              </a:spcBef>
              <a:spcAft>
                <a:spcPts val="0"/>
              </a:spcAft>
              <a:buClr>
                <a:schemeClr val="dk1"/>
              </a:buClr>
              <a:buSzPts val="1400"/>
              <a:buFont typeface="Assistant"/>
              <a:buChar char="■"/>
              <a:defRPr b="0" i="0" sz="1400" u="none" cap="none" strike="noStrike">
                <a:solidFill>
                  <a:schemeClr val="dk1"/>
                </a:solidFill>
                <a:latin typeface="Assistant"/>
                <a:ea typeface="Assistant"/>
                <a:cs typeface="Assistant"/>
                <a:sym typeface="Assistant"/>
              </a:defRPr>
            </a:lvl3pPr>
            <a:lvl4pPr indent="-317500" lvl="3" marL="1828800" marR="0" rtl="0" algn="l">
              <a:lnSpc>
                <a:spcPct val="115000"/>
              </a:lnSpc>
              <a:spcBef>
                <a:spcPts val="1000"/>
              </a:spcBef>
              <a:spcAft>
                <a:spcPts val="0"/>
              </a:spcAft>
              <a:buClr>
                <a:schemeClr val="dk1"/>
              </a:buClr>
              <a:buSzPts val="1400"/>
              <a:buFont typeface="Assistant"/>
              <a:buChar char="●"/>
              <a:defRPr b="0" i="0" sz="1400" u="none" cap="none" strike="noStrike">
                <a:solidFill>
                  <a:schemeClr val="dk1"/>
                </a:solidFill>
                <a:latin typeface="Assistant"/>
                <a:ea typeface="Assistant"/>
                <a:cs typeface="Assistant"/>
                <a:sym typeface="Assistant"/>
              </a:defRPr>
            </a:lvl4pPr>
            <a:lvl5pPr indent="-317500" lvl="4" marL="2286000" marR="0" rtl="0" algn="l">
              <a:lnSpc>
                <a:spcPct val="115000"/>
              </a:lnSpc>
              <a:spcBef>
                <a:spcPts val="1000"/>
              </a:spcBef>
              <a:spcAft>
                <a:spcPts val="0"/>
              </a:spcAft>
              <a:buClr>
                <a:schemeClr val="dk1"/>
              </a:buClr>
              <a:buSzPts val="1400"/>
              <a:buFont typeface="Assistant"/>
              <a:buChar char="○"/>
              <a:defRPr b="0" i="0" sz="1400" u="none" cap="none" strike="noStrike">
                <a:solidFill>
                  <a:schemeClr val="dk1"/>
                </a:solidFill>
                <a:latin typeface="Assistant"/>
                <a:ea typeface="Assistant"/>
                <a:cs typeface="Assistant"/>
                <a:sym typeface="Assistant"/>
              </a:defRPr>
            </a:lvl5pPr>
            <a:lvl6pPr indent="-317500" lvl="5" marL="2743200" marR="0" rtl="0" algn="l">
              <a:lnSpc>
                <a:spcPct val="115000"/>
              </a:lnSpc>
              <a:spcBef>
                <a:spcPts val="1000"/>
              </a:spcBef>
              <a:spcAft>
                <a:spcPts val="0"/>
              </a:spcAft>
              <a:buClr>
                <a:schemeClr val="dk1"/>
              </a:buClr>
              <a:buSzPts val="1400"/>
              <a:buFont typeface="Assistant"/>
              <a:buChar char="■"/>
              <a:defRPr b="0" i="0" sz="1400" u="none" cap="none" strike="noStrike">
                <a:solidFill>
                  <a:schemeClr val="dk1"/>
                </a:solidFill>
                <a:latin typeface="Assistant"/>
                <a:ea typeface="Assistant"/>
                <a:cs typeface="Assistant"/>
                <a:sym typeface="Assistant"/>
              </a:defRPr>
            </a:lvl6pPr>
            <a:lvl7pPr indent="-317500" lvl="6" marL="3200400" marR="0" rtl="0" algn="l">
              <a:lnSpc>
                <a:spcPct val="115000"/>
              </a:lnSpc>
              <a:spcBef>
                <a:spcPts val="1000"/>
              </a:spcBef>
              <a:spcAft>
                <a:spcPts val="0"/>
              </a:spcAft>
              <a:buClr>
                <a:schemeClr val="dk1"/>
              </a:buClr>
              <a:buSzPts val="1400"/>
              <a:buFont typeface="Assistant"/>
              <a:buChar char="●"/>
              <a:defRPr b="0" i="0" sz="1400" u="none" cap="none" strike="noStrike">
                <a:solidFill>
                  <a:schemeClr val="dk1"/>
                </a:solidFill>
                <a:latin typeface="Assistant"/>
                <a:ea typeface="Assistant"/>
                <a:cs typeface="Assistant"/>
                <a:sym typeface="Assistant"/>
              </a:defRPr>
            </a:lvl7pPr>
            <a:lvl8pPr indent="-317500" lvl="7" marL="3657600" marR="0" rtl="0" algn="l">
              <a:lnSpc>
                <a:spcPct val="115000"/>
              </a:lnSpc>
              <a:spcBef>
                <a:spcPts val="1000"/>
              </a:spcBef>
              <a:spcAft>
                <a:spcPts val="0"/>
              </a:spcAft>
              <a:buClr>
                <a:schemeClr val="dk1"/>
              </a:buClr>
              <a:buSzPts val="1400"/>
              <a:buFont typeface="Assistant"/>
              <a:buChar char="○"/>
              <a:defRPr b="0" i="0" sz="1400" u="none" cap="none" strike="noStrike">
                <a:solidFill>
                  <a:schemeClr val="dk1"/>
                </a:solidFill>
                <a:latin typeface="Assistant"/>
                <a:ea typeface="Assistant"/>
                <a:cs typeface="Assistant"/>
                <a:sym typeface="Assistant"/>
              </a:defRPr>
            </a:lvl8pPr>
            <a:lvl9pPr indent="-317500" lvl="8" marL="4114800" marR="0" rtl="0" algn="l">
              <a:lnSpc>
                <a:spcPct val="115000"/>
              </a:lnSpc>
              <a:spcBef>
                <a:spcPts val="1000"/>
              </a:spcBef>
              <a:spcAft>
                <a:spcPts val="1000"/>
              </a:spcAft>
              <a:buClr>
                <a:schemeClr val="dk1"/>
              </a:buClr>
              <a:buSzPts val="1400"/>
              <a:buFont typeface="Assistant"/>
              <a:buChar char="■"/>
              <a:defRPr b="0" i="0" sz="1400" u="none" cap="none" strike="noStrike">
                <a:solidFill>
                  <a:schemeClr val="dk1"/>
                </a:solidFill>
                <a:latin typeface="Assistant"/>
                <a:ea typeface="Assistant"/>
                <a:cs typeface="Assistant"/>
                <a:sym typeface="Assistant"/>
              </a:defRPr>
            </a:lvl9pPr>
          </a:lstStyle>
          <a:p/>
        </p:txBody>
      </p:sp>
      <p:sp>
        <p:nvSpPr>
          <p:cNvPr id="8" name="Google Shape;8;p1"/>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grpSp>
        <p:nvGrpSpPr>
          <p:cNvPr id="9" name="Google Shape;9;p1"/>
          <p:cNvGrpSpPr/>
          <p:nvPr/>
        </p:nvGrpSpPr>
        <p:grpSpPr>
          <a:xfrm>
            <a:off x="8458848" y="343116"/>
            <a:ext cx="381224" cy="576102"/>
            <a:chOff x="8458848" y="343116"/>
            <a:chExt cx="381224" cy="576102"/>
          </a:xfrm>
        </p:grpSpPr>
        <p:sp>
          <p:nvSpPr>
            <p:cNvPr id="10" name="Google Shape;10;p1"/>
            <p:cNvSpPr/>
            <p:nvPr/>
          </p:nvSpPr>
          <p:spPr>
            <a:xfrm>
              <a:off x="8458848" y="343116"/>
              <a:ext cx="381224" cy="576102"/>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79" r="79" t="0"/>
            <a:stretch/>
          </p:blipFill>
          <p:spPr>
            <a:xfrm>
              <a:off x="8480104" y="384425"/>
              <a:ext cx="338711" cy="497406"/>
            </a:xfrm>
            <a:prstGeom prst="rect">
              <a:avLst/>
            </a:prstGeom>
            <a:noFill/>
            <a:ln>
              <a:noFill/>
            </a:ln>
          </p:spPr>
        </p:pic>
      </p:gr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196">
          <p15:clr>
            <a:srgbClr val="EA4335"/>
          </p15:clr>
        </p15:guide>
        <p15:guide id="2" pos="5564">
          <p15:clr>
            <a:srgbClr val="EA4335"/>
          </p15:clr>
        </p15:guide>
        <p15:guide id="3" orient="horz" pos="216">
          <p15:clr>
            <a:srgbClr val="EA4335"/>
          </p15:clr>
        </p15:guide>
        <p15:guide id="4" orient="horz" pos="2937">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1" Type="http://schemas.openxmlformats.org/officeDocument/2006/relationships/hyperlink" Target="https://www.geeksforgeeks.org/reading-binary-files-in-python/" TargetMode="External"/><Relationship Id="rId10" Type="http://schemas.openxmlformats.org/officeDocument/2006/relationships/hyperlink" Target="https://www.freecodecamp.org/news/how-to-use-pathlib-module-in-python/" TargetMode="External"/><Relationship Id="rId13" Type="http://schemas.openxmlformats.org/officeDocument/2006/relationships/hyperlink" Target="https://www.freecodecamp.org/news/how-to-use-the-json-module-in-python/" TargetMode="External"/><Relationship Id="rId12" Type="http://schemas.openxmlformats.org/officeDocument/2006/relationships/hyperlink" Target="https://www.coursera.org/tutorials/python-exception-cheat-sheet" TargetMode="External"/><Relationship Id="rId1" Type="http://schemas.openxmlformats.org/officeDocument/2006/relationships/slideLayout" Target="../slideLayouts/slideLayout8.xml"/><Relationship Id="rId2" Type="http://schemas.openxmlformats.org/officeDocument/2006/relationships/notesSlide" Target="../notesSlides/notesSlide37.xml"/><Relationship Id="rId3" Type="http://schemas.openxmlformats.org/officeDocument/2006/relationships/image" Target="../media/image4.png"/><Relationship Id="rId4" Type="http://schemas.openxmlformats.org/officeDocument/2006/relationships/hyperlink" Target="https://realpython.com/python-encodings-guide/" TargetMode="External"/><Relationship Id="rId9" Type="http://schemas.openxmlformats.org/officeDocument/2006/relationships/hyperlink" Target="https://en.wikipedia.org/wiki/UTF-32" TargetMode="External"/><Relationship Id="rId5" Type="http://schemas.openxmlformats.org/officeDocument/2006/relationships/hyperlink" Target="https://en.wikipedia.org/wiki/ASCII" TargetMode="External"/><Relationship Id="rId6" Type="http://schemas.openxmlformats.org/officeDocument/2006/relationships/hyperlink" Target="https://en.wikipedia.org/wiki/Unicode" TargetMode="External"/><Relationship Id="rId7" Type="http://schemas.openxmlformats.org/officeDocument/2006/relationships/hyperlink" Target="https://en.wikipedia.org/wiki/UTF-8" TargetMode="External"/><Relationship Id="rId8" Type="http://schemas.openxmlformats.org/officeDocument/2006/relationships/hyperlink" Target="https://en.wikipedia.org/wiki/UTF-16"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 Id="rId3" Type="http://schemas.openxmlformats.org/officeDocument/2006/relationships/image" Target="../media/image8.png"/><Relationship Id="rId4" Type="http://schemas.openxmlformats.org/officeDocument/2006/relationships/hyperlink" Target="https://redischool.typeform.com/lessonfeedback"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ctrTitle"/>
          </p:nvPr>
        </p:nvSpPr>
        <p:spPr>
          <a:xfrm>
            <a:off x="311700" y="1239050"/>
            <a:ext cx="7094400" cy="1776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5200"/>
              <a:buNone/>
            </a:pPr>
            <a:r>
              <a:rPr lang="en" sz="4700"/>
              <a:t>Text Files, CSVs, and </a:t>
            </a:r>
            <a:r>
              <a:rPr lang="en" sz="4700"/>
              <a:t>JSON</a:t>
            </a:r>
            <a:endParaRPr sz="4700"/>
          </a:p>
        </p:txBody>
      </p:sp>
      <p:sp>
        <p:nvSpPr>
          <p:cNvPr id="135" name="Google Shape;135;p21"/>
          <p:cNvSpPr txBox="1"/>
          <p:nvPr>
            <p:ph idx="1" type="subTitle"/>
          </p:nvPr>
        </p:nvSpPr>
        <p:spPr>
          <a:xfrm>
            <a:off x="311700" y="3015350"/>
            <a:ext cx="6089100" cy="792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Input / Output in Python</a:t>
            </a:r>
            <a:endParaRPr/>
          </a:p>
        </p:txBody>
      </p:sp>
      <p:sp>
        <p:nvSpPr>
          <p:cNvPr id="136" name="Google Shape;136;p21"/>
          <p:cNvSpPr txBox="1"/>
          <p:nvPr/>
        </p:nvSpPr>
        <p:spPr>
          <a:xfrm>
            <a:off x="311700" y="4099375"/>
            <a:ext cx="2953800" cy="563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865"/>
              <a:buFont typeface="Arial"/>
              <a:buNone/>
            </a:pPr>
            <a:r>
              <a:t/>
            </a:r>
            <a:endParaRPr b="1" i="0" sz="1000" u="none" cap="none" strike="noStrike">
              <a:solidFill>
                <a:schemeClr val="dk1"/>
              </a:solidFill>
              <a:latin typeface="Assistant"/>
              <a:ea typeface="Assistant"/>
              <a:cs typeface="Assistant"/>
              <a:sym typeface="Assistan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0"/>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File Systems and Files</a:t>
            </a:r>
            <a:endParaRPr b="1">
              <a:latin typeface="Assistant"/>
              <a:ea typeface="Assistant"/>
              <a:cs typeface="Assistant"/>
              <a:sym typeface="Assistant"/>
            </a:endParaRPr>
          </a:p>
        </p:txBody>
      </p:sp>
      <p:sp>
        <p:nvSpPr>
          <p:cNvPr id="200" name="Google Shape;200;p30"/>
          <p:cNvSpPr txBox="1"/>
          <p:nvPr>
            <p:ph idx="1" type="body"/>
          </p:nvPr>
        </p:nvSpPr>
        <p:spPr>
          <a:xfrm>
            <a:off x="311700" y="895400"/>
            <a:ext cx="8520600" cy="4094700"/>
          </a:xfrm>
          <a:prstGeom prst="rect">
            <a:avLst/>
          </a:prstGeom>
          <a:noFill/>
          <a:ln>
            <a:noFill/>
          </a:ln>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Encoding / Decoding</a:t>
            </a:r>
            <a:endParaRPr/>
          </a:p>
          <a:p>
            <a:pPr indent="-308610" lvl="0" marL="457200" rtl="0" algn="l">
              <a:lnSpc>
                <a:spcPct val="115000"/>
              </a:lnSpc>
              <a:spcBef>
                <a:spcPts val="1000"/>
              </a:spcBef>
              <a:spcAft>
                <a:spcPts val="0"/>
              </a:spcAft>
              <a:buSzPct val="100000"/>
              <a:buChar char="●"/>
            </a:pPr>
            <a:r>
              <a:rPr lang="en"/>
              <a:t>Encoding and Decoding data in files.</a:t>
            </a:r>
            <a:endParaRPr/>
          </a:p>
          <a:p>
            <a:pPr indent="-308610" lvl="0" marL="457200" rtl="0" algn="l">
              <a:lnSpc>
                <a:spcPct val="115000"/>
              </a:lnSpc>
              <a:spcBef>
                <a:spcPts val="1000"/>
              </a:spcBef>
              <a:spcAft>
                <a:spcPts val="0"/>
              </a:spcAft>
              <a:buSzPct val="100000"/>
              <a:buChar char="●"/>
            </a:pPr>
            <a:r>
              <a:rPr lang="en"/>
              <a:t>Encoding occurs when writing a file, decoding occurs when reading a file.</a:t>
            </a:r>
            <a:endParaRPr/>
          </a:p>
          <a:p>
            <a:pPr indent="-308610" lvl="0" marL="457200" rtl="0" algn="l">
              <a:lnSpc>
                <a:spcPct val="115000"/>
              </a:lnSpc>
              <a:spcBef>
                <a:spcPts val="1000"/>
              </a:spcBef>
              <a:spcAft>
                <a:spcPts val="0"/>
              </a:spcAft>
              <a:buSzPct val="100000"/>
              <a:buChar char="●"/>
            </a:pPr>
            <a:r>
              <a:rPr lang="en"/>
              <a:t>Encoding / Decoding determines how the data is organized.</a:t>
            </a:r>
            <a:endParaRPr/>
          </a:p>
          <a:p>
            <a:pPr indent="-308610" lvl="0" marL="457200" rtl="0" algn="l">
              <a:lnSpc>
                <a:spcPct val="115000"/>
              </a:lnSpc>
              <a:spcBef>
                <a:spcPts val="1000"/>
              </a:spcBef>
              <a:spcAft>
                <a:spcPts val="0"/>
              </a:spcAft>
              <a:buSzPct val="100000"/>
              <a:buChar char="●"/>
            </a:pPr>
            <a:r>
              <a:rPr lang="en"/>
              <a:t>All data is represented by a 1 or a 0. These are stored in a bit.</a:t>
            </a:r>
            <a:endParaRPr/>
          </a:p>
          <a:p>
            <a:pPr indent="-308610" lvl="0" marL="457200" rtl="0" algn="l">
              <a:lnSpc>
                <a:spcPct val="115000"/>
              </a:lnSpc>
              <a:spcBef>
                <a:spcPts val="1000"/>
              </a:spcBef>
              <a:spcAft>
                <a:spcPts val="0"/>
              </a:spcAft>
              <a:buSzPct val="100000"/>
              <a:buChar char="●"/>
            </a:pPr>
            <a:r>
              <a:rPr lang="en"/>
              <a:t>There are 8 bits to a byte.</a:t>
            </a:r>
            <a:endParaRPr/>
          </a:p>
          <a:p>
            <a:pPr indent="-308610" lvl="0" marL="457200" rtl="0" algn="l">
              <a:lnSpc>
                <a:spcPct val="115000"/>
              </a:lnSpc>
              <a:spcBef>
                <a:spcPts val="1000"/>
              </a:spcBef>
              <a:spcAft>
                <a:spcPts val="0"/>
              </a:spcAft>
              <a:buSzPct val="100000"/>
              <a:buChar char="●"/>
            </a:pPr>
            <a:r>
              <a:rPr lang="en"/>
              <a:t>ASCII (American Standard Code for Information Interchange) is an old standard that uses 7 bits of a byte. Allows for 128 characters to be represented.</a:t>
            </a:r>
            <a:endParaRPr/>
          </a:p>
          <a:p>
            <a:pPr indent="-308610" lvl="0" marL="457200" rtl="0" algn="l">
              <a:lnSpc>
                <a:spcPct val="115000"/>
              </a:lnSpc>
              <a:spcBef>
                <a:spcPts val="1000"/>
              </a:spcBef>
              <a:spcAft>
                <a:spcPts val="0"/>
              </a:spcAft>
              <a:buSzPct val="100000"/>
              <a:buChar char="●"/>
            </a:pPr>
            <a:r>
              <a:rPr lang="en"/>
              <a:t>UTF-8 (Unicode Transformation Format-8) expands the storage to a variable number of bytes depending on the character being stored.</a:t>
            </a:r>
            <a:endParaRPr/>
          </a:p>
          <a:p>
            <a:pPr indent="-290830" lvl="1" marL="914400" rtl="0" algn="l">
              <a:lnSpc>
                <a:spcPct val="115000"/>
              </a:lnSpc>
              <a:spcBef>
                <a:spcPts val="1000"/>
              </a:spcBef>
              <a:spcAft>
                <a:spcPts val="0"/>
              </a:spcAft>
              <a:buSzPct val="100000"/>
              <a:buChar char="○"/>
            </a:pPr>
            <a:r>
              <a:rPr lang="en"/>
              <a:t>Before Unicode, we couldn’t store a character like ü or ǒ.</a:t>
            </a:r>
            <a:endParaRPr/>
          </a:p>
          <a:p>
            <a:pPr indent="-308610" lvl="0" marL="457200" rtl="0" algn="l">
              <a:spcBef>
                <a:spcPts val="1000"/>
              </a:spcBef>
              <a:spcAft>
                <a:spcPts val="0"/>
              </a:spcAft>
              <a:buSzPct val="100000"/>
              <a:buChar char="●"/>
            </a:pPr>
            <a:r>
              <a:rPr lang="en"/>
              <a:t>The most common standard by far is UTF-8 followed by ASCII.</a:t>
            </a:r>
            <a:endParaRPr/>
          </a:p>
          <a:p>
            <a:pPr indent="-308610" lvl="0" marL="457200" rtl="0" algn="l">
              <a:spcBef>
                <a:spcPts val="1000"/>
              </a:spcBef>
              <a:spcAft>
                <a:spcPts val="0"/>
              </a:spcAft>
              <a:buSzPct val="100000"/>
              <a:buChar char="●"/>
            </a:pPr>
            <a:r>
              <a:rPr lang="en"/>
              <a:t>ASCII can be decoded into UTF-8, but UTF-8 may not successfully be decoded into ASCII.</a:t>
            </a:r>
            <a:endParaRPr/>
          </a:p>
          <a:p>
            <a:pPr indent="-290830" lvl="1" marL="914400" rtl="0" algn="l">
              <a:spcBef>
                <a:spcPts val="1000"/>
              </a:spcBef>
              <a:spcAft>
                <a:spcPts val="1000"/>
              </a:spcAft>
              <a:buSzPct val="100000"/>
              <a:buChar char="○"/>
            </a:pPr>
            <a:r>
              <a:rPr lang="en"/>
              <a:t>Anything greater than 128 will cause data loss. </a:t>
            </a:r>
            <a:endParaRPr/>
          </a:p>
        </p:txBody>
      </p:sp>
      <p:sp>
        <p:nvSpPr>
          <p:cNvPr id="201" name="Google Shape;201;p30"/>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1"/>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File Systems and Files</a:t>
            </a:r>
            <a:endParaRPr b="1">
              <a:latin typeface="Assistant"/>
              <a:ea typeface="Assistant"/>
              <a:cs typeface="Assistant"/>
              <a:sym typeface="Assistant"/>
            </a:endParaRPr>
          </a:p>
        </p:txBody>
      </p:sp>
      <p:sp>
        <p:nvSpPr>
          <p:cNvPr id="207" name="Google Shape;207;p31"/>
          <p:cNvSpPr txBox="1"/>
          <p:nvPr>
            <p:ph idx="1" type="body"/>
          </p:nvPr>
        </p:nvSpPr>
        <p:spPr>
          <a:xfrm>
            <a:off x="311700" y="895400"/>
            <a:ext cx="8520600" cy="40947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a:t>Reading and Writing Text Files</a:t>
            </a:r>
            <a:endParaRPr/>
          </a:p>
          <a:p>
            <a:pPr indent="-342900" lvl="0" marL="457200" rtl="0" algn="l">
              <a:lnSpc>
                <a:spcPct val="115000"/>
              </a:lnSpc>
              <a:spcBef>
                <a:spcPts val="1000"/>
              </a:spcBef>
              <a:spcAft>
                <a:spcPts val="0"/>
              </a:spcAft>
              <a:buSzPts val="1800"/>
              <a:buChar char="●"/>
            </a:pPr>
            <a:r>
              <a:rPr lang="en"/>
              <a:t>So, what does this mean for us? Always use UTF-8 unless you know that the files you are working with are in another format.</a:t>
            </a:r>
            <a:endParaRPr/>
          </a:p>
          <a:p>
            <a:pPr indent="-342900" lvl="0" marL="457200" rtl="0" algn="l">
              <a:lnSpc>
                <a:spcPct val="115000"/>
              </a:lnSpc>
              <a:spcBef>
                <a:spcPts val="1000"/>
              </a:spcBef>
              <a:spcAft>
                <a:spcPts val="0"/>
              </a:spcAft>
              <a:buSzPts val="1800"/>
              <a:buChar char="●"/>
            </a:pPr>
            <a:r>
              <a:rPr lang="en"/>
              <a:t>When opening a file for either reading or writing, one of the arguments we can pass is the encoding format.</a:t>
            </a:r>
            <a:endParaRPr/>
          </a:p>
          <a:p>
            <a:pPr indent="0" lvl="0" marL="0" rtl="0" algn="l">
              <a:lnSpc>
                <a:spcPct val="100000"/>
              </a:lnSpc>
              <a:spcBef>
                <a:spcPts val="1000"/>
              </a:spcBef>
              <a:spcAft>
                <a:spcPts val="0"/>
              </a:spcAft>
              <a:buNone/>
            </a:pPr>
            <a:r>
              <a:rPr b="1" lang="en">
                <a:solidFill>
                  <a:srgbClr val="EA5B25"/>
                </a:solidFill>
                <a:latin typeface="Inconsolata"/>
                <a:ea typeface="Inconsolata"/>
                <a:cs typeface="Inconsolata"/>
                <a:sym typeface="Inconsolata"/>
              </a:rPr>
              <a:t>    from pathlib import Path</a:t>
            </a:r>
            <a:endParaRPr b="1">
              <a:solidFill>
                <a:srgbClr val="EA5B25"/>
              </a:solidFill>
              <a:latin typeface="Inconsolata"/>
              <a:ea typeface="Inconsolata"/>
              <a:cs typeface="Inconsolata"/>
              <a:sym typeface="Inconsolata"/>
            </a:endParaRPr>
          </a:p>
          <a:p>
            <a:pPr indent="0" lvl="0" marL="0" rtl="0" algn="l">
              <a:lnSpc>
                <a:spcPct val="100000"/>
              </a:lnSpc>
              <a:spcBef>
                <a:spcPts val="0"/>
              </a:spcBef>
              <a:spcAft>
                <a:spcPts val="0"/>
              </a:spcAft>
              <a:buNone/>
            </a:pPr>
            <a:r>
              <a:rPr b="1" lang="en">
                <a:solidFill>
                  <a:srgbClr val="EA5B25"/>
                </a:solidFill>
                <a:latin typeface="Inconsolata"/>
                <a:ea typeface="Inconsolata"/>
                <a:cs typeface="Inconsolata"/>
                <a:sym typeface="Inconsolata"/>
              </a:rPr>
              <a:t>    </a:t>
            </a:r>
            <a:r>
              <a:rPr b="1" lang="en">
                <a:solidFill>
                  <a:srgbClr val="EA5B25"/>
                </a:solidFill>
                <a:latin typeface="Inconsolata"/>
                <a:ea typeface="Inconsolata"/>
                <a:cs typeface="Inconsolata"/>
                <a:sym typeface="Inconsolata"/>
              </a:rPr>
              <a:t>path = Path.cwd() / "Story.txt"</a:t>
            </a:r>
            <a:endParaRPr b="1">
              <a:solidFill>
                <a:srgbClr val="EA5B25"/>
              </a:solidFill>
              <a:latin typeface="Inconsolata"/>
              <a:ea typeface="Inconsolata"/>
              <a:cs typeface="Inconsolata"/>
              <a:sym typeface="Inconsolata"/>
            </a:endParaRPr>
          </a:p>
          <a:p>
            <a:pPr indent="0" lvl="0" marL="0" rtl="0" algn="l">
              <a:lnSpc>
                <a:spcPct val="100000"/>
              </a:lnSpc>
              <a:spcBef>
                <a:spcPts val="0"/>
              </a:spcBef>
              <a:spcAft>
                <a:spcPts val="0"/>
              </a:spcAft>
              <a:buNone/>
            </a:pPr>
            <a:r>
              <a:rPr b="1" lang="en">
                <a:solidFill>
                  <a:srgbClr val="EA5B25"/>
                </a:solidFill>
                <a:latin typeface="Inconsolata"/>
                <a:ea typeface="Inconsolata"/>
                <a:cs typeface="Inconsolata"/>
                <a:sym typeface="Inconsolata"/>
              </a:rPr>
              <a:t>    if path.exists():</a:t>
            </a:r>
            <a:endParaRPr b="1">
              <a:solidFill>
                <a:srgbClr val="EA5B25"/>
              </a:solidFill>
              <a:latin typeface="Inconsolata"/>
              <a:ea typeface="Inconsolata"/>
              <a:cs typeface="Inconsolata"/>
              <a:sym typeface="Inconsolata"/>
            </a:endParaRPr>
          </a:p>
          <a:p>
            <a:pPr indent="0" lvl="0" marL="0" rtl="0" algn="l">
              <a:lnSpc>
                <a:spcPct val="100000"/>
              </a:lnSpc>
              <a:spcBef>
                <a:spcPts val="0"/>
              </a:spcBef>
              <a:spcAft>
                <a:spcPts val="0"/>
              </a:spcAft>
              <a:buNone/>
            </a:pPr>
            <a:r>
              <a:rPr b="1" lang="en">
                <a:solidFill>
                  <a:srgbClr val="EA5B25"/>
                </a:solidFill>
                <a:latin typeface="Inconsolata"/>
                <a:ea typeface="Inconsolata"/>
                <a:cs typeface="Inconsolata"/>
                <a:sym typeface="Inconsolata"/>
              </a:rPr>
              <a:t>        file = path.open(mode="r", </a:t>
            </a:r>
            <a:r>
              <a:rPr b="1" lang="en">
                <a:solidFill>
                  <a:srgbClr val="EA5B25"/>
                </a:solidFill>
                <a:highlight>
                  <a:srgbClr val="FFFF00"/>
                </a:highlight>
                <a:latin typeface="Inconsolata"/>
                <a:ea typeface="Inconsolata"/>
                <a:cs typeface="Inconsolata"/>
                <a:sym typeface="Inconsolata"/>
              </a:rPr>
              <a:t>encoding="utf-8"</a:t>
            </a:r>
            <a:r>
              <a:rPr b="1" lang="en">
                <a:solidFill>
                  <a:srgbClr val="EA5B25"/>
                </a:solidFill>
                <a:latin typeface="Inconsolata"/>
                <a:ea typeface="Inconsolata"/>
                <a:cs typeface="Inconsolata"/>
                <a:sym typeface="Inconsolata"/>
              </a:rPr>
              <a:t>)</a:t>
            </a:r>
            <a:endParaRPr b="1">
              <a:solidFill>
                <a:srgbClr val="EA5B25"/>
              </a:solidFill>
              <a:latin typeface="Inconsolata"/>
              <a:ea typeface="Inconsolata"/>
              <a:cs typeface="Inconsolata"/>
              <a:sym typeface="Inconsolata"/>
            </a:endParaRPr>
          </a:p>
          <a:p>
            <a:pPr indent="0" lvl="0" marL="0" rtl="0" algn="l">
              <a:lnSpc>
                <a:spcPct val="100000"/>
              </a:lnSpc>
              <a:spcBef>
                <a:spcPts val="0"/>
              </a:spcBef>
              <a:spcAft>
                <a:spcPts val="0"/>
              </a:spcAft>
              <a:buNone/>
            </a:pPr>
            <a:r>
              <a:rPr b="1" lang="en">
                <a:solidFill>
                  <a:srgbClr val="EA5B25"/>
                </a:solidFill>
                <a:latin typeface="Inconsolata"/>
                <a:ea typeface="Inconsolata"/>
                <a:cs typeface="Inconsolata"/>
                <a:sym typeface="Inconsolata"/>
              </a:rPr>
              <a:t>        print(f"File </a:t>
            </a:r>
            <a:r>
              <a:rPr b="1" lang="en">
                <a:solidFill>
                  <a:srgbClr val="2C768B"/>
                </a:solidFill>
                <a:latin typeface="Inconsolata"/>
                <a:ea typeface="Inconsolata"/>
                <a:cs typeface="Inconsolata"/>
                <a:sym typeface="Inconsolata"/>
              </a:rPr>
              <a:t>{path}</a:t>
            </a:r>
            <a:r>
              <a:rPr b="1" lang="en">
                <a:solidFill>
                  <a:srgbClr val="EA5B25"/>
                </a:solidFill>
                <a:latin typeface="Inconsolata"/>
                <a:ea typeface="Inconsolata"/>
                <a:cs typeface="Inconsolata"/>
                <a:sym typeface="Inconsolata"/>
              </a:rPr>
              <a:t> is now open.")</a:t>
            </a:r>
            <a:endParaRPr b="1">
              <a:solidFill>
                <a:srgbClr val="EA5B25"/>
              </a:solidFill>
              <a:latin typeface="Inconsolata"/>
              <a:ea typeface="Inconsolata"/>
              <a:cs typeface="Inconsolata"/>
              <a:sym typeface="Inconsolata"/>
            </a:endParaRPr>
          </a:p>
        </p:txBody>
      </p:sp>
      <p:sp>
        <p:nvSpPr>
          <p:cNvPr id="208" name="Google Shape;208;p31"/>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2"/>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Files</a:t>
            </a:r>
            <a:endParaRPr b="1">
              <a:latin typeface="Assistant"/>
              <a:ea typeface="Assistant"/>
              <a:cs typeface="Assistant"/>
              <a:sym typeface="Assistant"/>
            </a:endParaRPr>
          </a:p>
        </p:txBody>
      </p:sp>
      <p:sp>
        <p:nvSpPr>
          <p:cNvPr id="214" name="Google Shape;214;p32"/>
          <p:cNvSpPr txBox="1"/>
          <p:nvPr>
            <p:ph idx="1" type="body"/>
          </p:nvPr>
        </p:nvSpPr>
        <p:spPr>
          <a:xfrm>
            <a:off x="311700" y="895400"/>
            <a:ext cx="8520600" cy="40947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Text Files: </a:t>
            </a:r>
            <a:endParaRPr/>
          </a:p>
          <a:p>
            <a:pPr indent="-334327" lvl="0" marL="457200" rtl="0" algn="l">
              <a:spcBef>
                <a:spcPts val="1000"/>
              </a:spcBef>
              <a:spcAft>
                <a:spcPts val="0"/>
              </a:spcAft>
              <a:buSzPct val="100000"/>
              <a:buChar char="●"/>
            </a:pPr>
            <a:r>
              <a:rPr lang="en"/>
              <a:t>Simple files, easily openable and readable.</a:t>
            </a:r>
            <a:endParaRPr/>
          </a:p>
          <a:p>
            <a:pPr indent="0" lvl="0" marL="0" rtl="0" algn="l">
              <a:spcBef>
                <a:spcPts val="1000"/>
              </a:spcBef>
              <a:spcAft>
                <a:spcPts val="0"/>
              </a:spcAft>
              <a:buClr>
                <a:schemeClr val="dk1"/>
              </a:buClr>
              <a:buSzPct val="61111"/>
              <a:buFont typeface="Arial"/>
              <a:buNone/>
            </a:pPr>
            <a:r>
              <a:rPr lang="en"/>
              <a:t>CSV (</a:t>
            </a:r>
            <a:r>
              <a:rPr b="1" lang="en">
                <a:solidFill>
                  <a:srgbClr val="0000FF"/>
                </a:solidFill>
              </a:rPr>
              <a:t>C</a:t>
            </a:r>
            <a:r>
              <a:rPr lang="en"/>
              <a:t>omma-</a:t>
            </a:r>
            <a:r>
              <a:rPr b="1" lang="en">
                <a:solidFill>
                  <a:srgbClr val="0000FF"/>
                </a:solidFill>
              </a:rPr>
              <a:t>S</a:t>
            </a:r>
            <a:r>
              <a:rPr lang="en"/>
              <a:t>eparated </a:t>
            </a:r>
            <a:r>
              <a:rPr b="1" lang="en">
                <a:solidFill>
                  <a:srgbClr val="0000FF"/>
                </a:solidFill>
              </a:rPr>
              <a:t>V</a:t>
            </a:r>
            <a:r>
              <a:rPr lang="en"/>
              <a:t>alues) files:</a:t>
            </a:r>
            <a:endParaRPr/>
          </a:p>
          <a:p>
            <a:pPr indent="-334327" lvl="0" marL="457200" rtl="0" algn="l">
              <a:spcBef>
                <a:spcPts val="1000"/>
              </a:spcBef>
              <a:spcAft>
                <a:spcPts val="0"/>
              </a:spcAft>
              <a:buSzPct val="100000"/>
              <a:buChar char="●"/>
            </a:pPr>
            <a:r>
              <a:rPr lang="en"/>
              <a:t>Data is stored in a tabular format, each piece of data in a line is separated by a comma.</a:t>
            </a:r>
            <a:endParaRPr/>
          </a:p>
          <a:p>
            <a:pPr indent="-334327" lvl="0" marL="457200" rtl="0" algn="l">
              <a:spcBef>
                <a:spcPts val="1000"/>
              </a:spcBef>
              <a:spcAft>
                <a:spcPts val="0"/>
              </a:spcAft>
              <a:buSzPct val="100000"/>
              <a:buChar char="●"/>
            </a:pPr>
            <a:r>
              <a:rPr lang="en"/>
              <a:t>Spreadsheet data can be saved as CSVs to be imported into other programs.</a:t>
            </a:r>
            <a:endParaRPr/>
          </a:p>
          <a:p>
            <a:pPr indent="0" lvl="0" marL="0" rtl="0" algn="l">
              <a:spcBef>
                <a:spcPts val="1000"/>
              </a:spcBef>
              <a:spcAft>
                <a:spcPts val="0"/>
              </a:spcAft>
              <a:buNone/>
            </a:pPr>
            <a:r>
              <a:rPr lang="en"/>
              <a:t>JSON (</a:t>
            </a:r>
            <a:r>
              <a:rPr b="1" lang="en">
                <a:solidFill>
                  <a:srgbClr val="0000FF"/>
                </a:solidFill>
              </a:rPr>
              <a:t>J</a:t>
            </a:r>
            <a:r>
              <a:rPr lang="en"/>
              <a:t>ava</a:t>
            </a:r>
            <a:r>
              <a:rPr b="1" lang="en">
                <a:solidFill>
                  <a:srgbClr val="0000FF"/>
                </a:solidFill>
              </a:rPr>
              <a:t>S</a:t>
            </a:r>
            <a:r>
              <a:rPr lang="en"/>
              <a:t>cript </a:t>
            </a:r>
            <a:r>
              <a:rPr b="1" lang="en">
                <a:solidFill>
                  <a:srgbClr val="0000FF"/>
                </a:solidFill>
              </a:rPr>
              <a:t>O</a:t>
            </a:r>
            <a:r>
              <a:rPr lang="en"/>
              <a:t>bject </a:t>
            </a:r>
            <a:r>
              <a:rPr b="1" lang="en">
                <a:solidFill>
                  <a:srgbClr val="0000FF"/>
                </a:solidFill>
              </a:rPr>
              <a:t>N</a:t>
            </a:r>
            <a:r>
              <a:rPr lang="en"/>
              <a:t>otation) files:</a:t>
            </a:r>
            <a:endParaRPr/>
          </a:p>
          <a:p>
            <a:pPr indent="-334327" lvl="0" marL="457200" rtl="0" algn="l">
              <a:spcBef>
                <a:spcPts val="1000"/>
              </a:spcBef>
              <a:spcAft>
                <a:spcPts val="0"/>
              </a:spcAft>
              <a:buSzPct val="100000"/>
              <a:buChar char="●"/>
            </a:pPr>
            <a:r>
              <a:rPr lang="en"/>
              <a:t>Lightweight format for storing and transporting data.</a:t>
            </a:r>
            <a:endParaRPr/>
          </a:p>
          <a:p>
            <a:pPr indent="-334327" lvl="0" marL="457200" rtl="0" algn="l">
              <a:spcBef>
                <a:spcPts val="1000"/>
              </a:spcBef>
              <a:spcAft>
                <a:spcPts val="0"/>
              </a:spcAft>
              <a:buSzPct val="100000"/>
              <a:buChar char="●"/>
            </a:pPr>
            <a:r>
              <a:rPr lang="en"/>
              <a:t>Human-readable, self-describing.</a:t>
            </a:r>
            <a:endParaRPr/>
          </a:p>
          <a:p>
            <a:pPr indent="-334327" lvl="0" marL="457200" rtl="0" algn="l">
              <a:spcBef>
                <a:spcPts val="1000"/>
              </a:spcBef>
              <a:spcAft>
                <a:spcPts val="0"/>
              </a:spcAft>
              <a:buSzPct val="100000"/>
              <a:buChar char="●"/>
            </a:pPr>
            <a:r>
              <a:rPr lang="en"/>
              <a:t>Often used when sending data between servers and web pages.</a:t>
            </a:r>
            <a:endParaRPr/>
          </a:p>
          <a:p>
            <a:pPr indent="-334327" lvl="0" marL="457200" rtl="0" algn="l">
              <a:spcBef>
                <a:spcPts val="1000"/>
              </a:spcBef>
              <a:spcAft>
                <a:spcPts val="1000"/>
              </a:spcAft>
              <a:buSzPct val="100000"/>
              <a:buChar char="●"/>
            </a:pPr>
            <a:r>
              <a:rPr lang="en"/>
              <a:t>Dictionary-like format (key | value pairs).</a:t>
            </a:r>
            <a:endParaRPr/>
          </a:p>
        </p:txBody>
      </p:sp>
      <p:sp>
        <p:nvSpPr>
          <p:cNvPr id="215" name="Google Shape;215;p32"/>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3"/>
          <p:cNvSpPr txBox="1"/>
          <p:nvPr>
            <p:ph type="title"/>
          </p:nvPr>
        </p:nvSpPr>
        <p:spPr>
          <a:xfrm>
            <a:off x="311700" y="2148840"/>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en"/>
              <a:t>Text Files</a:t>
            </a:r>
            <a:endParaRPr b="1">
              <a:latin typeface="Assistant"/>
              <a:ea typeface="Assistant"/>
              <a:cs typeface="Assistant"/>
              <a:sym typeface="Assistant"/>
            </a:endParaRPr>
          </a:p>
        </p:txBody>
      </p:sp>
      <p:sp>
        <p:nvSpPr>
          <p:cNvPr id="221" name="Google Shape;221;p33"/>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pic>
        <p:nvPicPr>
          <p:cNvPr id="222" name="Google Shape;222;p33"/>
          <p:cNvPicPr preferRelativeResize="0"/>
          <p:nvPr/>
        </p:nvPicPr>
        <p:blipFill rotWithShape="1">
          <a:blip r:embed="rId3">
            <a:alphaModFix/>
          </a:blip>
          <a:srcRect b="0" l="0" r="0" t="0"/>
          <a:stretch/>
        </p:blipFill>
        <p:spPr>
          <a:xfrm>
            <a:off x="3504792" y="3834195"/>
            <a:ext cx="2134414" cy="82901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4"/>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Text Files</a:t>
            </a:r>
            <a:endParaRPr b="1">
              <a:latin typeface="Assistant"/>
              <a:ea typeface="Assistant"/>
              <a:cs typeface="Assistant"/>
              <a:sym typeface="Assistant"/>
            </a:endParaRPr>
          </a:p>
        </p:txBody>
      </p:sp>
      <p:sp>
        <p:nvSpPr>
          <p:cNvPr id="228" name="Google Shape;228;p34"/>
          <p:cNvSpPr txBox="1"/>
          <p:nvPr>
            <p:ph idx="1" type="body"/>
          </p:nvPr>
        </p:nvSpPr>
        <p:spPr>
          <a:xfrm>
            <a:off x="311700" y="895400"/>
            <a:ext cx="8520600" cy="40947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When working with text files, there are two things to consider:</a:t>
            </a:r>
            <a:endParaRPr/>
          </a:p>
          <a:p>
            <a:pPr indent="-334327" lvl="0" marL="457200" rtl="0" algn="l">
              <a:spcBef>
                <a:spcPts val="1000"/>
              </a:spcBef>
              <a:spcAft>
                <a:spcPts val="0"/>
              </a:spcAft>
              <a:buSzPct val="100000"/>
              <a:buChar char="●"/>
            </a:pPr>
            <a:r>
              <a:rPr lang="en"/>
              <a:t>Encoding</a:t>
            </a:r>
            <a:endParaRPr/>
          </a:p>
          <a:p>
            <a:pPr indent="-310832" lvl="1" marL="914400" rtl="0" algn="l">
              <a:spcBef>
                <a:spcPts val="1000"/>
              </a:spcBef>
              <a:spcAft>
                <a:spcPts val="0"/>
              </a:spcAft>
              <a:buSzPct val="100000"/>
              <a:buChar char="○"/>
            </a:pPr>
            <a:r>
              <a:rPr lang="en"/>
              <a:t>What encoding was used to write the data to the file?</a:t>
            </a:r>
            <a:endParaRPr/>
          </a:p>
          <a:p>
            <a:pPr indent="-310832" lvl="1" marL="914400" rtl="0" algn="l">
              <a:spcBef>
                <a:spcPts val="1000"/>
              </a:spcBef>
              <a:spcAft>
                <a:spcPts val="0"/>
              </a:spcAft>
              <a:buSzPct val="100000"/>
              <a:buChar char="○"/>
            </a:pPr>
            <a:r>
              <a:rPr lang="en"/>
              <a:t>On MacOS in the Terminal you can use the command </a:t>
            </a:r>
            <a:r>
              <a:rPr b="1" lang="en">
                <a:solidFill>
                  <a:srgbClr val="EA5B25"/>
                </a:solidFill>
                <a:latin typeface="Inconsolata"/>
                <a:ea typeface="Inconsolata"/>
                <a:cs typeface="Inconsolata"/>
                <a:sym typeface="Inconsolata"/>
              </a:rPr>
              <a:t>file </a:t>
            </a:r>
            <a:r>
              <a:rPr b="1" lang="en">
                <a:solidFill>
                  <a:srgbClr val="EA5B25"/>
                </a:solidFill>
                <a:latin typeface="Inconsolata"/>
                <a:ea typeface="Inconsolata"/>
                <a:cs typeface="Inconsolata"/>
                <a:sym typeface="Inconsolata"/>
              </a:rPr>
              <a:t>--mime-encoding /path/to/file</a:t>
            </a:r>
            <a:r>
              <a:rPr lang="en"/>
              <a:t> or right-click the file in Finder and choose Get Info. </a:t>
            </a:r>
            <a:r>
              <a:rPr b="1" lang="en"/>
              <a:t>Plain Text Document</a:t>
            </a:r>
            <a:r>
              <a:rPr lang="en"/>
              <a:t> means it’s either ASCII or UTF-8.</a:t>
            </a:r>
            <a:endParaRPr/>
          </a:p>
          <a:p>
            <a:pPr indent="-310832" lvl="1" marL="914400" rtl="0" algn="l">
              <a:spcBef>
                <a:spcPts val="1000"/>
              </a:spcBef>
              <a:spcAft>
                <a:spcPts val="0"/>
              </a:spcAft>
              <a:buSzPct val="100000"/>
              <a:buChar char="○"/>
            </a:pPr>
            <a:r>
              <a:rPr lang="en"/>
              <a:t>On Windows, open the file in Notepad. Go to the </a:t>
            </a:r>
            <a:r>
              <a:rPr b="1" lang="en"/>
              <a:t>View</a:t>
            </a:r>
            <a:r>
              <a:rPr lang="en"/>
              <a:t> menu and make sure </a:t>
            </a:r>
            <a:r>
              <a:rPr b="1" lang="en"/>
              <a:t>Status Bar </a:t>
            </a:r>
            <a:r>
              <a:rPr lang="en"/>
              <a:t>is selected. In the status bar it should tell you what the encoding of the file is (UTF-8, ASCII, etc.)</a:t>
            </a:r>
            <a:endParaRPr/>
          </a:p>
          <a:p>
            <a:pPr indent="-334327" lvl="0" marL="457200" rtl="0" algn="l">
              <a:spcBef>
                <a:spcPts val="1000"/>
              </a:spcBef>
              <a:spcAft>
                <a:spcPts val="0"/>
              </a:spcAft>
              <a:buSzPct val="100000"/>
              <a:buChar char="●"/>
            </a:pPr>
            <a:r>
              <a:rPr lang="en"/>
              <a:t>Newline Characters</a:t>
            </a:r>
            <a:endParaRPr/>
          </a:p>
          <a:p>
            <a:pPr indent="-310832" lvl="1" marL="914400" rtl="0" algn="l">
              <a:spcBef>
                <a:spcPts val="1000"/>
              </a:spcBef>
              <a:spcAft>
                <a:spcPts val="0"/>
              </a:spcAft>
              <a:buSzPct val="100000"/>
              <a:buChar char="○"/>
            </a:pPr>
            <a:r>
              <a:rPr lang="en"/>
              <a:t>Mac and Linux use </a:t>
            </a:r>
            <a:r>
              <a:rPr b="1" lang="en">
                <a:solidFill>
                  <a:srgbClr val="EA5B25"/>
                </a:solidFill>
                <a:latin typeface="Inconsolata"/>
                <a:ea typeface="Inconsolata"/>
                <a:cs typeface="Inconsolata"/>
                <a:sym typeface="Inconsolata"/>
              </a:rPr>
              <a:t>\r</a:t>
            </a:r>
            <a:r>
              <a:rPr lang="en"/>
              <a:t> as the new line character (carriage return).</a:t>
            </a:r>
            <a:endParaRPr/>
          </a:p>
          <a:p>
            <a:pPr indent="-310832" lvl="1" marL="914400" rtl="0" algn="l">
              <a:spcBef>
                <a:spcPts val="1000"/>
              </a:spcBef>
              <a:spcAft>
                <a:spcPts val="0"/>
              </a:spcAft>
              <a:buSzPct val="100000"/>
              <a:buChar char="○"/>
            </a:pPr>
            <a:r>
              <a:rPr lang="en"/>
              <a:t>Windows uses </a:t>
            </a:r>
            <a:r>
              <a:rPr b="1" lang="en">
                <a:solidFill>
                  <a:srgbClr val="EA5B25"/>
                </a:solidFill>
                <a:latin typeface="Inconsolata"/>
                <a:ea typeface="Inconsolata"/>
                <a:cs typeface="Inconsolata"/>
                <a:sym typeface="Inconsolata"/>
              </a:rPr>
              <a:t>\r\n</a:t>
            </a:r>
            <a:r>
              <a:rPr lang="en"/>
              <a:t> (carriage return, line feed).</a:t>
            </a:r>
            <a:endParaRPr/>
          </a:p>
          <a:p>
            <a:pPr indent="-310832" lvl="1" marL="914400" rtl="0" algn="l">
              <a:spcBef>
                <a:spcPts val="1000"/>
              </a:spcBef>
              <a:spcAft>
                <a:spcPts val="1000"/>
              </a:spcAft>
              <a:buSzPct val="100000"/>
              <a:buChar char="○"/>
            </a:pPr>
            <a:r>
              <a:rPr lang="en"/>
              <a:t>Opening a Windows-generated text file on Mac or Linux may show blank </a:t>
            </a:r>
            <a:br>
              <a:rPr lang="en"/>
            </a:br>
            <a:r>
              <a:rPr lang="en"/>
              <a:t>lines throughout the document because Mac and Linux see both </a:t>
            </a:r>
            <a:r>
              <a:rPr b="1" lang="en">
                <a:solidFill>
                  <a:schemeClr val="accent4"/>
                </a:solidFill>
                <a:latin typeface="Inconsolata"/>
                <a:ea typeface="Inconsolata"/>
                <a:cs typeface="Inconsolata"/>
                <a:sym typeface="Inconsolata"/>
              </a:rPr>
              <a:t>\n</a:t>
            </a:r>
            <a:r>
              <a:rPr lang="en"/>
              <a:t> and </a:t>
            </a:r>
            <a:r>
              <a:rPr b="1" lang="en">
                <a:solidFill>
                  <a:schemeClr val="accent4"/>
                </a:solidFill>
                <a:latin typeface="Inconsolata"/>
                <a:ea typeface="Inconsolata"/>
                <a:cs typeface="Inconsolata"/>
                <a:sym typeface="Inconsolata"/>
              </a:rPr>
              <a:t>\r</a:t>
            </a:r>
            <a:r>
              <a:rPr lang="en"/>
              <a:t> </a:t>
            </a:r>
            <a:br>
              <a:rPr lang="en"/>
            </a:br>
            <a:r>
              <a:rPr lang="en"/>
              <a:t>as newline characters.</a:t>
            </a:r>
            <a:endParaRPr/>
          </a:p>
        </p:txBody>
      </p:sp>
      <p:sp>
        <p:nvSpPr>
          <p:cNvPr id="229" name="Google Shape;229;p34"/>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pic>
        <p:nvPicPr>
          <p:cNvPr id="230" name="Google Shape;230;p34"/>
          <p:cNvPicPr preferRelativeResize="0"/>
          <p:nvPr/>
        </p:nvPicPr>
        <p:blipFill>
          <a:blip r:embed="rId3">
            <a:alphaModFix/>
          </a:blip>
          <a:stretch>
            <a:fillRect/>
          </a:stretch>
        </p:blipFill>
        <p:spPr>
          <a:xfrm>
            <a:off x="6409550" y="3202750"/>
            <a:ext cx="2615050" cy="17429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5"/>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Text Files</a:t>
            </a:r>
            <a:endParaRPr b="1">
              <a:latin typeface="Assistant"/>
              <a:ea typeface="Assistant"/>
              <a:cs typeface="Assistant"/>
              <a:sym typeface="Assistant"/>
            </a:endParaRPr>
          </a:p>
        </p:txBody>
      </p:sp>
      <p:sp>
        <p:nvSpPr>
          <p:cNvPr id="236" name="Google Shape;236;p35"/>
          <p:cNvSpPr txBox="1"/>
          <p:nvPr>
            <p:ph idx="1" type="body"/>
          </p:nvPr>
        </p:nvSpPr>
        <p:spPr>
          <a:xfrm>
            <a:off x="311700" y="915600"/>
            <a:ext cx="8520600" cy="37476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SzPct val="100000"/>
              <a:buNone/>
            </a:pPr>
            <a:r>
              <a:rPr lang="en"/>
              <a:t>Text files are easy to work with</a:t>
            </a:r>
            <a:endParaRPr/>
          </a:p>
          <a:p>
            <a:pPr indent="-334327" lvl="0" marL="457200" rtl="0" algn="l">
              <a:lnSpc>
                <a:spcPct val="115000"/>
              </a:lnSpc>
              <a:spcBef>
                <a:spcPts val="1000"/>
              </a:spcBef>
              <a:spcAft>
                <a:spcPts val="0"/>
              </a:spcAft>
              <a:buSzPct val="100000"/>
              <a:buChar char="●"/>
            </a:pPr>
            <a:r>
              <a:rPr lang="en"/>
              <a:t>Human-readable</a:t>
            </a:r>
            <a:endParaRPr/>
          </a:p>
          <a:p>
            <a:pPr indent="-334327" lvl="0" marL="457200" rtl="0" algn="l">
              <a:lnSpc>
                <a:spcPct val="115000"/>
              </a:lnSpc>
              <a:spcBef>
                <a:spcPts val="1000"/>
              </a:spcBef>
              <a:spcAft>
                <a:spcPts val="0"/>
              </a:spcAft>
              <a:buSzPct val="100000"/>
              <a:buChar char="●"/>
            </a:pPr>
            <a:r>
              <a:rPr lang="en"/>
              <a:t>Contains</a:t>
            </a:r>
            <a:r>
              <a:rPr lang="en"/>
              <a:t> a sequence of characters</a:t>
            </a:r>
            <a:r>
              <a:rPr lang="en"/>
              <a:t> </a:t>
            </a:r>
            <a:endParaRPr/>
          </a:p>
          <a:p>
            <a:pPr indent="-334327" lvl="0" marL="457200" rtl="0" algn="l">
              <a:lnSpc>
                <a:spcPct val="115000"/>
              </a:lnSpc>
              <a:spcBef>
                <a:spcPts val="1000"/>
              </a:spcBef>
              <a:spcAft>
                <a:spcPts val="0"/>
              </a:spcAft>
              <a:buSzPct val="100000"/>
              <a:buChar char="●"/>
            </a:pPr>
            <a:r>
              <a:rPr lang="en"/>
              <a:t>No special formatting</a:t>
            </a:r>
            <a:endParaRPr/>
          </a:p>
          <a:p>
            <a:pPr indent="0" lvl="0" marL="457200" marR="0" rtl="0" algn="l">
              <a:lnSpc>
                <a:spcPct val="115000"/>
              </a:lnSpc>
              <a:spcBef>
                <a:spcPts val="1000"/>
              </a:spcBef>
              <a:spcAft>
                <a:spcPts val="0"/>
              </a:spcAft>
              <a:buNone/>
            </a:pPr>
            <a:r>
              <a:rPr b="1" lang="en">
                <a:solidFill>
                  <a:schemeClr val="accent4"/>
                </a:solidFill>
                <a:latin typeface="Inconsolata"/>
                <a:ea typeface="Inconsolata"/>
                <a:cs typeface="Inconsolata"/>
                <a:sym typeface="Inconsolata"/>
              </a:rPr>
              <a:t>The fox and the grapes</a:t>
            </a:r>
            <a:endParaRPr b="1">
              <a:solidFill>
                <a:schemeClr val="accent4"/>
              </a:solidFill>
              <a:latin typeface="Inconsolata"/>
              <a:ea typeface="Inconsolata"/>
              <a:cs typeface="Inconsolata"/>
              <a:sym typeface="Inconsolata"/>
            </a:endParaRPr>
          </a:p>
          <a:p>
            <a:pPr indent="0" lvl="0" marL="457200" marR="0" rtl="0" algn="l">
              <a:lnSpc>
                <a:spcPct val="115000"/>
              </a:lnSpc>
              <a:spcBef>
                <a:spcPts val="1000"/>
              </a:spcBef>
              <a:spcAft>
                <a:spcPts val="0"/>
              </a:spcAft>
              <a:buNone/>
            </a:pPr>
            <a:r>
              <a:rPr b="1" lang="en">
                <a:solidFill>
                  <a:schemeClr val="accent4"/>
                </a:solidFill>
                <a:latin typeface="Inconsolata"/>
                <a:ea typeface="Inconsolata"/>
                <a:cs typeface="Inconsolata"/>
                <a:sym typeface="Inconsolata"/>
              </a:rPr>
              <a:t>One afternoon a fox was walking through the forest and spotted a bunch of grapes hanging from over a lofty branch.</a:t>
            </a:r>
            <a:endParaRPr b="1">
              <a:solidFill>
                <a:schemeClr val="accent4"/>
              </a:solidFill>
              <a:latin typeface="Inconsolata"/>
              <a:ea typeface="Inconsolata"/>
              <a:cs typeface="Inconsolata"/>
              <a:sym typeface="Inconsolata"/>
            </a:endParaRPr>
          </a:p>
          <a:p>
            <a:pPr indent="0" lvl="0" marL="457200" marR="0" rtl="0" algn="l">
              <a:lnSpc>
                <a:spcPct val="115000"/>
              </a:lnSpc>
              <a:spcBef>
                <a:spcPts val="1000"/>
              </a:spcBef>
              <a:spcAft>
                <a:spcPts val="0"/>
              </a:spcAft>
              <a:buNone/>
            </a:pPr>
            <a:r>
              <a:rPr b="1" lang="en">
                <a:solidFill>
                  <a:schemeClr val="accent4"/>
                </a:solidFill>
                <a:latin typeface="Inconsolata"/>
                <a:ea typeface="Inconsolata"/>
                <a:cs typeface="Inconsolata"/>
                <a:sym typeface="Inconsolata"/>
              </a:rPr>
              <a:t>"Just the thing to quench my thirst", he thought.</a:t>
            </a:r>
            <a:endParaRPr b="1">
              <a:solidFill>
                <a:schemeClr val="accent4"/>
              </a:solidFill>
              <a:latin typeface="Inconsolata"/>
              <a:ea typeface="Inconsolata"/>
              <a:cs typeface="Inconsolata"/>
              <a:sym typeface="Inconsolata"/>
            </a:endParaRPr>
          </a:p>
          <a:p>
            <a:pPr indent="0" lvl="0" marL="457200" marR="0" rtl="0" algn="l">
              <a:lnSpc>
                <a:spcPct val="115000"/>
              </a:lnSpc>
              <a:spcBef>
                <a:spcPts val="1000"/>
              </a:spcBef>
              <a:spcAft>
                <a:spcPts val="0"/>
              </a:spcAft>
              <a:buNone/>
            </a:pPr>
            <a:r>
              <a:rPr b="1" lang="en">
                <a:solidFill>
                  <a:schemeClr val="accent4"/>
                </a:solidFill>
                <a:latin typeface="Inconsolata"/>
                <a:ea typeface="Inconsolata"/>
                <a:cs typeface="Inconsolata"/>
                <a:sym typeface="Inconsolata"/>
              </a:rPr>
              <a:t>...</a:t>
            </a:r>
            <a:endParaRPr>
              <a:latin typeface="Inconsolata"/>
              <a:ea typeface="Inconsolata"/>
              <a:cs typeface="Inconsolata"/>
              <a:sym typeface="Inconsolata"/>
            </a:endParaRPr>
          </a:p>
          <a:p>
            <a:pPr indent="0" lvl="0" marL="0" rtl="0" algn="l">
              <a:lnSpc>
                <a:spcPct val="115000"/>
              </a:lnSpc>
              <a:spcBef>
                <a:spcPts val="1000"/>
              </a:spcBef>
              <a:spcAft>
                <a:spcPts val="1000"/>
              </a:spcAft>
              <a:buNone/>
            </a:pPr>
            <a:r>
              <a:t/>
            </a:r>
            <a:endParaRPr/>
          </a:p>
        </p:txBody>
      </p:sp>
      <p:sp>
        <p:nvSpPr>
          <p:cNvPr id="237" name="Google Shape;237;p35"/>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6"/>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Text Files</a:t>
            </a:r>
            <a:endParaRPr b="1">
              <a:latin typeface="Assistant"/>
              <a:ea typeface="Assistant"/>
              <a:cs typeface="Assistant"/>
              <a:sym typeface="Assistant"/>
            </a:endParaRPr>
          </a:p>
        </p:txBody>
      </p:sp>
      <p:sp>
        <p:nvSpPr>
          <p:cNvPr id="243" name="Google Shape;243;p36"/>
          <p:cNvSpPr txBox="1"/>
          <p:nvPr>
            <p:ph idx="1" type="body"/>
          </p:nvPr>
        </p:nvSpPr>
        <p:spPr>
          <a:xfrm>
            <a:off x="311700" y="895400"/>
            <a:ext cx="8520600" cy="4094700"/>
          </a:xfrm>
          <a:prstGeom prst="rect">
            <a:avLst/>
          </a:prstGeom>
          <a:noFill/>
          <a:ln>
            <a:noFill/>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Reading and Writing Text Files</a:t>
            </a:r>
            <a:endParaRPr/>
          </a:p>
          <a:p>
            <a:pPr indent="-342900" lvl="0" marL="457200" rtl="0" algn="l">
              <a:lnSpc>
                <a:spcPct val="115000"/>
              </a:lnSpc>
              <a:spcBef>
                <a:spcPts val="1000"/>
              </a:spcBef>
              <a:spcAft>
                <a:spcPts val="0"/>
              </a:spcAft>
              <a:buSzPts val="1800"/>
              <a:buChar char="●"/>
            </a:pPr>
            <a:r>
              <a:rPr lang="en"/>
              <a:t>When opening a file, keep it open only for as long as you need it. Then close it.</a:t>
            </a:r>
            <a:endParaRPr/>
          </a:p>
          <a:p>
            <a:pPr indent="-317500" lvl="1" marL="914400" rtl="0" algn="l">
              <a:lnSpc>
                <a:spcPct val="115000"/>
              </a:lnSpc>
              <a:spcBef>
                <a:spcPts val="1000"/>
              </a:spcBef>
              <a:spcAft>
                <a:spcPts val="0"/>
              </a:spcAft>
              <a:buSzPts val="1400"/>
              <a:buChar char="○"/>
            </a:pPr>
            <a:r>
              <a:rPr lang="en"/>
              <a:t>Not closing a file is like leaving garbage around on the system.</a:t>
            </a:r>
            <a:endParaRPr/>
          </a:p>
          <a:p>
            <a:pPr indent="-342900" lvl="0" marL="457200" rtl="0" algn="l">
              <a:lnSpc>
                <a:spcPct val="115000"/>
              </a:lnSpc>
              <a:spcBef>
                <a:spcPts val="1000"/>
              </a:spcBef>
              <a:spcAft>
                <a:spcPts val="0"/>
              </a:spcAft>
              <a:buSzPts val="1800"/>
              <a:buChar char="●"/>
            </a:pPr>
            <a:r>
              <a:rPr lang="en"/>
              <a:t>To make it easier, we can use the </a:t>
            </a:r>
            <a:r>
              <a:rPr b="1" lang="en">
                <a:solidFill>
                  <a:srgbClr val="EA5B25"/>
                </a:solidFill>
                <a:latin typeface="Inconsolata"/>
                <a:ea typeface="Inconsolata"/>
                <a:cs typeface="Inconsolata"/>
                <a:sym typeface="Inconsolata"/>
              </a:rPr>
              <a:t>with</a:t>
            </a:r>
            <a:r>
              <a:rPr lang="en"/>
              <a:t> statement. While the code inside the </a:t>
            </a:r>
            <a:r>
              <a:rPr b="1" lang="en">
                <a:solidFill>
                  <a:srgbClr val="EA5B25"/>
                </a:solidFill>
                <a:latin typeface="Inconsolata"/>
                <a:ea typeface="Inconsolata"/>
                <a:cs typeface="Inconsolata"/>
                <a:sym typeface="Inconsolata"/>
              </a:rPr>
              <a:t>with</a:t>
            </a:r>
            <a:r>
              <a:rPr lang="en"/>
              <a:t> statement executes, the file remains open.</a:t>
            </a:r>
            <a:endParaRPr/>
          </a:p>
          <a:p>
            <a:pPr indent="-342900" lvl="0" marL="457200" rtl="0" algn="l">
              <a:lnSpc>
                <a:spcPct val="115000"/>
              </a:lnSpc>
              <a:spcBef>
                <a:spcPts val="1000"/>
              </a:spcBef>
              <a:spcAft>
                <a:spcPts val="0"/>
              </a:spcAft>
              <a:buSzPts val="1800"/>
              <a:buChar char="●"/>
            </a:pPr>
            <a:r>
              <a:rPr lang="en"/>
              <a:t>When the </a:t>
            </a:r>
            <a:r>
              <a:rPr b="1" lang="en">
                <a:solidFill>
                  <a:srgbClr val="EA5B25"/>
                </a:solidFill>
                <a:latin typeface="Inconsolata"/>
                <a:ea typeface="Inconsolata"/>
                <a:cs typeface="Inconsolata"/>
                <a:sym typeface="Inconsolata"/>
              </a:rPr>
              <a:t>with</a:t>
            </a:r>
            <a:r>
              <a:rPr lang="en"/>
              <a:t> statement ends, the file is closed - even if the program crashes.</a:t>
            </a:r>
            <a:endParaRPr/>
          </a:p>
          <a:p>
            <a:pPr indent="0" lvl="0" marL="0" rtl="0" algn="l">
              <a:lnSpc>
                <a:spcPct val="100000"/>
              </a:lnSpc>
              <a:spcBef>
                <a:spcPts val="1000"/>
              </a:spcBef>
              <a:spcAft>
                <a:spcPts val="0"/>
              </a:spcAft>
              <a:buNone/>
            </a:pPr>
            <a:r>
              <a:rPr b="1" lang="en">
                <a:solidFill>
                  <a:srgbClr val="EA5B25"/>
                </a:solidFill>
                <a:latin typeface="Inconsolata"/>
                <a:ea typeface="Inconsolata"/>
                <a:cs typeface="Inconsolata"/>
                <a:sym typeface="Inconsolata"/>
              </a:rPr>
              <a:t>    </a:t>
            </a:r>
            <a:r>
              <a:rPr b="1" lang="en">
                <a:solidFill>
                  <a:srgbClr val="EA5B25"/>
                </a:solidFill>
                <a:latin typeface="Inconsolata"/>
                <a:ea typeface="Inconsolata"/>
                <a:cs typeface="Inconsolata"/>
                <a:sym typeface="Inconsolata"/>
              </a:rPr>
              <a:t>path = Path.cwd() / "Story.txt"</a:t>
            </a:r>
            <a:endParaRPr b="1">
              <a:solidFill>
                <a:srgbClr val="EA5B25"/>
              </a:solidFill>
              <a:latin typeface="Inconsolata"/>
              <a:ea typeface="Inconsolata"/>
              <a:cs typeface="Inconsolata"/>
              <a:sym typeface="Inconsolata"/>
            </a:endParaRPr>
          </a:p>
          <a:p>
            <a:pPr indent="0" lvl="0" marL="0" rtl="0" algn="l">
              <a:lnSpc>
                <a:spcPct val="100000"/>
              </a:lnSpc>
              <a:spcBef>
                <a:spcPts val="0"/>
              </a:spcBef>
              <a:spcAft>
                <a:spcPts val="0"/>
              </a:spcAft>
              <a:buNone/>
            </a:pPr>
            <a:r>
              <a:rPr b="1" lang="en">
                <a:solidFill>
                  <a:schemeClr val="accent4"/>
                </a:solidFill>
                <a:latin typeface="Inconsolata"/>
                <a:ea typeface="Inconsolata"/>
                <a:cs typeface="Inconsolata"/>
                <a:sym typeface="Inconsolata"/>
              </a:rPr>
              <a:t>    </a:t>
            </a:r>
            <a:r>
              <a:rPr b="1" lang="en">
                <a:solidFill>
                  <a:srgbClr val="EA5B25"/>
                </a:solidFill>
                <a:latin typeface="Inconsolata"/>
                <a:ea typeface="Inconsolata"/>
                <a:cs typeface="Inconsolata"/>
                <a:sym typeface="Inconsolata"/>
              </a:rPr>
              <a:t>if path.exists():</a:t>
            </a:r>
            <a:endParaRPr b="1">
              <a:solidFill>
                <a:srgbClr val="EA5B25"/>
              </a:solidFill>
              <a:latin typeface="Inconsolata"/>
              <a:ea typeface="Inconsolata"/>
              <a:cs typeface="Inconsolata"/>
              <a:sym typeface="Inconsolata"/>
            </a:endParaRPr>
          </a:p>
          <a:p>
            <a:pPr indent="0" lvl="0" marL="0" rtl="0" algn="l">
              <a:lnSpc>
                <a:spcPct val="100000"/>
              </a:lnSpc>
              <a:spcBef>
                <a:spcPts val="0"/>
              </a:spcBef>
              <a:spcAft>
                <a:spcPts val="0"/>
              </a:spcAft>
              <a:buNone/>
            </a:pPr>
            <a:r>
              <a:rPr b="1" lang="en">
                <a:solidFill>
                  <a:srgbClr val="EA5B25"/>
                </a:solidFill>
                <a:latin typeface="Inconsolata"/>
                <a:ea typeface="Inconsolata"/>
                <a:cs typeface="Inconsolata"/>
                <a:sym typeface="Inconsolata"/>
              </a:rPr>
              <a:t>    </a:t>
            </a:r>
            <a:r>
              <a:rPr b="1" lang="en">
                <a:solidFill>
                  <a:schemeClr val="accent4"/>
                </a:solidFill>
                <a:latin typeface="Inconsolata"/>
                <a:ea typeface="Inconsolata"/>
                <a:cs typeface="Inconsolata"/>
                <a:sym typeface="Inconsolata"/>
              </a:rPr>
              <a:t>    </a:t>
            </a:r>
            <a:r>
              <a:rPr b="1" lang="en">
                <a:solidFill>
                  <a:srgbClr val="EA5B25"/>
                </a:solidFill>
                <a:highlight>
                  <a:srgbClr val="FFFF00"/>
                </a:highlight>
                <a:latin typeface="Inconsolata"/>
                <a:ea typeface="Inconsolata"/>
                <a:cs typeface="Inconsolata"/>
                <a:sym typeface="Inconsolata"/>
              </a:rPr>
              <a:t>with path.open(mode="r", encoding="utf-8") as file:</a:t>
            </a:r>
            <a:endParaRPr b="1">
              <a:solidFill>
                <a:srgbClr val="EA5B25"/>
              </a:solidFill>
              <a:highlight>
                <a:srgbClr val="FFFF00"/>
              </a:highlight>
              <a:latin typeface="Inconsolata"/>
              <a:ea typeface="Inconsolata"/>
              <a:cs typeface="Inconsolata"/>
              <a:sym typeface="Inconsolata"/>
            </a:endParaRPr>
          </a:p>
          <a:p>
            <a:pPr indent="0" lvl="0" marL="0" rtl="0" algn="l">
              <a:lnSpc>
                <a:spcPct val="100000"/>
              </a:lnSpc>
              <a:spcBef>
                <a:spcPts val="0"/>
              </a:spcBef>
              <a:spcAft>
                <a:spcPts val="0"/>
              </a:spcAft>
              <a:buNone/>
            </a:pPr>
            <a:r>
              <a:rPr b="1" lang="en">
                <a:solidFill>
                  <a:srgbClr val="EA5B25"/>
                </a:solidFill>
                <a:latin typeface="Inconsolata"/>
                <a:ea typeface="Inconsolata"/>
                <a:cs typeface="Inconsolata"/>
                <a:sym typeface="Inconsolata"/>
              </a:rPr>
              <a:t>        </a:t>
            </a:r>
            <a:r>
              <a:rPr b="1" lang="en">
                <a:solidFill>
                  <a:schemeClr val="accent4"/>
                </a:solidFill>
                <a:latin typeface="Inconsolata"/>
                <a:ea typeface="Inconsolata"/>
                <a:cs typeface="Inconsolata"/>
                <a:sym typeface="Inconsolata"/>
              </a:rPr>
              <a:t>    </a:t>
            </a:r>
            <a:r>
              <a:rPr b="1" lang="en">
                <a:solidFill>
                  <a:srgbClr val="EA5B25"/>
                </a:solidFill>
                <a:latin typeface="Inconsolata"/>
                <a:ea typeface="Inconsolata"/>
                <a:cs typeface="Inconsolata"/>
                <a:sym typeface="Inconsolata"/>
              </a:rPr>
              <a:t>print(f"File </a:t>
            </a:r>
            <a:r>
              <a:rPr b="1" lang="en">
                <a:solidFill>
                  <a:srgbClr val="2C768B"/>
                </a:solidFill>
                <a:latin typeface="Inconsolata"/>
                <a:ea typeface="Inconsolata"/>
                <a:cs typeface="Inconsolata"/>
                <a:sym typeface="Inconsolata"/>
              </a:rPr>
              <a:t>{path.name}</a:t>
            </a:r>
            <a:r>
              <a:rPr b="1" lang="en">
                <a:solidFill>
                  <a:srgbClr val="EA5B25"/>
                </a:solidFill>
                <a:latin typeface="Inconsolata"/>
                <a:ea typeface="Inconsolata"/>
                <a:cs typeface="Inconsolata"/>
                <a:sym typeface="Inconsolata"/>
              </a:rPr>
              <a:t> is now open.")</a:t>
            </a:r>
            <a:endParaRPr b="1">
              <a:solidFill>
                <a:srgbClr val="EA5B25"/>
              </a:solidFill>
              <a:latin typeface="Inconsolata"/>
              <a:ea typeface="Inconsolata"/>
              <a:cs typeface="Inconsolata"/>
              <a:sym typeface="Inconsolata"/>
            </a:endParaRPr>
          </a:p>
          <a:p>
            <a:pPr indent="0" lvl="0" marL="0" rtl="0" algn="l">
              <a:lnSpc>
                <a:spcPct val="100000"/>
              </a:lnSpc>
              <a:spcBef>
                <a:spcPts val="0"/>
              </a:spcBef>
              <a:spcAft>
                <a:spcPts val="0"/>
              </a:spcAft>
              <a:buNone/>
            </a:pPr>
            <a:r>
              <a:t/>
            </a:r>
            <a:endParaRPr b="1">
              <a:solidFill>
                <a:srgbClr val="EA5B25"/>
              </a:solidFill>
              <a:latin typeface="Inconsolata"/>
              <a:ea typeface="Inconsolata"/>
              <a:cs typeface="Inconsolata"/>
              <a:sym typeface="Inconsolata"/>
            </a:endParaRPr>
          </a:p>
          <a:p>
            <a:pPr indent="0" lvl="0" marL="0" rtl="0" algn="l">
              <a:lnSpc>
                <a:spcPct val="100000"/>
              </a:lnSpc>
              <a:spcBef>
                <a:spcPts val="0"/>
              </a:spcBef>
              <a:spcAft>
                <a:spcPts val="0"/>
              </a:spcAft>
              <a:buNone/>
            </a:pPr>
            <a:r>
              <a:rPr b="1" lang="en">
                <a:solidFill>
                  <a:schemeClr val="accent4"/>
                </a:solidFill>
                <a:latin typeface="Inconsolata"/>
                <a:ea typeface="Inconsolata"/>
                <a:cs typeface="Inconsolata"/>
                <a:sym typeface="Inconsolata"/>
              </a:rPr>
              <a:t>    </a:t>
            </a:r>
            <a:r>
              <a:rPr b="1" lang="en">
                <a:solidFill>
                  <a:srgbClr val="EA5B25"/>
                </a:solidFill>
                <a:latin typeface="Inconsolata"/>
                <a:ea typeface="Inconsolata"/>
                <a:cs typeface="Inconsolata"/>
                <a:sym typeface="Inconsolata"/>
              </a:rPr>
              <a:t>    print(f"File </a:t>
            </a:r>
            <a:r>
              <a:rPr b="1" lang="en">
                <a:solidFill>
                  <a:srgbClr val="2C768B"/>
                </a:solidFill>
                <a:latin typeface="Inconsolata"/>
                <a:ea typeface="Inconsolata"/>
                <a:cs typeface="Inconsolata"/>
                <a:sym typeface="Inconsolata"/>
              </a:rPr>
              <a:t>{path.name}</a:t>
            </a:r>
            <a:r>
              <a:rPr b="1" lang="en">
                <a:solidFill>
                  <a:srgbClr val="EA5B25"/>
                </a:solidFill>
                <a:latin typeface="Inconsolata"/>
                <a:ea typeface="Inconsolata"/>
                <a:cs typeface="Inconsolata"/>
                <a:sym typeface="Inconsolata"/>
              </a:rPr>
              <a:t> is now closed.")</a:t>
            </a:r>
            <a:endParaRPr b="1">
              <a:solidFill>
                <a:srgbClr val="EA5B25"/>
              </a:solidFill>
              <a:latin typeface="Inconsolata"/>
              <a:ea typeface="Inconsolata"/>
              <a:cs typeface="Inconsolata"/>
              <a:sym typeface="Inconsolata"/>
            </a:endParaRPr>
          </a:p>
          <a:p>
            <a:pPr indent="-342900" lvl="0" marL="457200" rtl="0" algn="l">
              <a:spcBef>
                <a:spcPts val="1000"/>
              </a:spcBef>
              <a:spcAft>
                <a:spcPts val="1000"/>
              </a:spcAft>
              <a:buSzPts val="1800"/>
              <a:buChar char="●"/>
            </a:pPr>
            <a:r>
              <a:rPr lang="en"/>
              <a:t>This is THE WAY to open files in Python. There is no reason not to use </a:t>
            </a:r>
            <a:r>
              <a:rPr b="1" lang="en">
                <a:solidFill>
                  <a:srgbClr val="EA5B25"/>
                </a:solidFill>
                <a:latin typeface="Inconsolata"/>
                <a:ea typeface="Inconsolata"/>
                <a:cs typeface="Inconsolata"/>
                <a:sym typeface="Inconsolata"/>
              </a:rPr>
              <a:t>with</a:t>
            </a:r>
            <a:r>
              <a:rPr lang="en"/>
              <a:t>.</a:t>
            </a:r>
            <a:endParaRPr b="1">
              <a:latin typeface="Consolas"/>
              <a:ea typeface="Consolas"/>
              <a:cs typeface="Consolas"/>
              <a:sym typeface="Consolas"/>
            </a:endParaRPr>
          </a:p>
        </p:txBody>
      </p:sp>
      <p:sp>
        <p:nvSpPr>
          <p:cNvPr id="244" name="Google Shape;244;p36"/>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7"/>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Text Files</a:t>
            </a:r>
            <a:endParaRPr b="1">
              <a:latin typeface="Assistant"/>
              <a:ea typeface="Assistant"/>
              <a:cs typeface="Assistant"/>
              <a:sym typeface="Assistant"/>
            </a:endParaRPr>
          </a:p>
        </p:txBody>
      </p:sp>
      <p:sp>
        <p:nvSpPr>
          <p:cNvPr id="250" name="Google Shape;250;p37"/>
          <p:cNvSpPr txBox="1"/>
          <p:nvPr>
            <p:ph idx="1" type="body"/>
          </p:nvPr>
        </p:nvSpPr>
        <p:spPr>
          <a:xfrm>
            <a:off x="311700" y="915600"/>
            <a:ext cx="8520600" cy="3747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Reading a text file</a:t>
            </a:r>
            <a:endParaRPr/>
          </a:p>
          <a:p>
            <a:pPr indent="-342900" lvl="0" marL="457200" marR="0" rtl="0" algn="l">
              <a:lnSpc>
                <a:spcPct val="115000"/>
              </a:lnSpc>
              <a:spcBef>
                <a:spcPts val="1000"/>
              </a:spcBef>
              <a:spcAft>
                <a:spcPts val="0"/>
              </a:spcAft>
              <a:buSzPts val="1800"/>
              <a:buChar char="●"/>
            </a:pPr>
            <a:r>
              <a:rPr lang="en"/>
              <a:t>From </a:t>
            </a:r>
            <a:r>
              <a:rPr b="1" lang="en">
                <a:solidFill>
                  <a:srgbClr val="EA5B25"/>
                </a:solidFill>
                <a:latin typeface="Inconsolata"/>
                <a:ea typeface="Inconsolata"/>
                <a:cs typeface="Inconsolata"/>
                <a:sym typeface="Inconsolata"/>
              </a:rPr>
              <a:t>pathlib</a:t>
            </a:r>
            <a:r>
              <a:rPr lang="en"/>
              <a:t> import </a:t>
            </a:r>
            <a:r>
              <a:rPr b="1" lang="en">
                <a:solidFill>
                  <a:srgbClr val="EA5B25"/>
                </a:solidFill>
                <a:latin typeface="Inconsolata"/>
                <a:ea typeface="Inconsolata"/>
                <a:cs typeface="Inconsolata"/>
                <a:sym typeface="Inconsolata"/>
              </a:rPr>
              <a:t>Path</a:t>
            </a:r>
            <a:r>
              <a:rPr lang="en"/>
              <a:t>.</a:t>
            </a:r>
            <a:endParaRPr/>
          </a:p>
          <a:p>
            <a:pPr indent="-342900" lvl="0" marL="457200" rtl="0" algn="l">
              <a:lnSpc>
                <a:spcPct val="115000"/>
              </a:lnSpc>
              <a:spcBef>
                <a:spcPts val="1000"/>
              </a:spcBef>
              <a:spcAft>
                <a:spcPts val="0"/>
              </a:spcAft>
              <a:buSzPts val="1800"/>
              <a:buChar char="●"/>
            </a:pPr>
            <a:r>
              <a:rPr lang="en"/>
              <a:t>Get the path to the file.</a:t>
            </a:r>
            <a:endParaRPr/>
          </a:p>
          <a:p>
            <a:pPr indent="-342900" lvl="0" marL="457200" marR="0" rtl="0" algn="l">
              <a:lnSpc>
                <a:spcPct val="115000"/>
              </a:lnSpc>
              <a:spcBef>
                <a:spcPts val="1000"/>
              </a:spcBef>
              <a:spcAft>
                <a:spcPts val="0"/>
              </a:spcAft>
              <a:buSzPts val="1800"/>
              <a:buChar char="●"/>
            </a:pPr>
            <a:r>
              <a:rPr lang="en"/>
              <a:t>Use the </a:t>
            </a:r>
            <a:r>
              <a:rPr b="1" lang="en">
                <a:solidFill>
                  <a:srgbClr val="EA5B25"/>
                </a:solidFill>
                <a:latin typeface="Inconsolata"/>
                <a:ea typeface="Inconsolata"/>
                <a:cs typeface="Inconsolata"/>
                <a:sym typeface="Inconsolata"/>
              </a:rPr>
              <a:t>with</a:t>
            </a:r>
            <a:r>
              <a:rPr lang="en"/>
              <a:t> statement to ensure the file will be closed when </a:t>
            </a:r>
            <a:r>
              <a:rPr b="1" lang="en">
                <a:solidFill>
                  <a:schemeClr val="accent4"/>
                </a:solidFill>
                <a:latin typeface="Inconsolata"/>
                <a:ea typeface="Inconsolata"/>
                <a:cs typeface="Inconsolata"/>
                <a:sym typeface="Inconsolata"/>
              </a:rPr>
              <a:t>with</a:t>
            </a:r>
            <a:r>
              <a:rPr lang="en"/>
              <a:t> exits.</a:t>
            </a:r>
            <a:endParaRPr/>
          </a:p>
          <a:p>
            <a:pPr indent="-342900" lvl="0" marL="457200" rtl="0" algn="l">
              <a:lnSpc>
                <a:spcPct val="115000"/>
              </a:lnSpc>
              <a:spcBef>
                <a:spcPts val="1000"/>
              </a:spcBef>
              <a:spcAft>
                <a:spcPts val="0"/>
              </a:spcAft>
              <a:buSzPts val="1800"/>
              <a:buChar char="●"/>
            </a:pPr>
            <a:r>
              <a:rPr lang="en"/>
              <a:t>Use the </a:t>
            </a:r>
            <a:r>
              <a:rPr b="1" lang="en">
                <a:solidFill>
                  <a:srgbClr val="EA5B25"/>
                </a:solidFill>
                <a:latin typeface="Inconsolata"/>
                <a:ea typeface="Inconsolata"/>
                <a:cs typeface="Inconsolata"/>
                <a:sym typeface="Inconsolata"/>
              </a:rPr>
              <a:t>path.open()</a:t>
            </a:r>
            <a:r>
              <a:rPr lang="en"/>
              <a:t> function to open the file</a:t>
            </a:r>
            <a:endParaRPr/>
          </a:p>
          <a:p>
            <a:pPr indent="-317500" lvl="1" marL="914400" marR="0" rtl="0" algn="l">
              <a:lnSpc>
                <a:spcPct val="115000"/>
              </a:lnSpc>
              <a:spcBef>
                <a:spcPts val="1000"/>
              </a:spcBef>
              <a:spcAft>
                <a:spcPts val="0"/>
              </a:spcAft>
              <a:buSzPts val="1400"/>
              <a:buChar char="○"/>
            </a:pPr>
            <a:r>
              <a:rPr lang="en"/>
              <a:t>The </a:t>
            </a:r>
            <a:r>
              <a:rPr b="1" lang="en">
                <a:solidFill>
                  <a:srgbClr val="EA5B25"/>
                </a:solidFill>
                <a:latin typeface="Inconsolata"/>
                <a:ea typeface="Inconsolata"/>
                <a:cs typeface="Inconsolata"/>
                <a:sym typeface="Inconsolata"/>
              </a:rPr>
              <a:t>mode</a:t>
            </a:r>
            <a:r>
              <a:rPr lang="en"/>
              <a:t> argument → </a:t>
            </a:r>
            <a:r>
              <a:rPr b="1" lang="en">
                <a:solidFill>
                  <a:srgbClr val="EA5B25"/>
                </a:solidFill>
                <a:latin typeface="Inconsolata"/>
                <a:ea typeface="Inconsolata"/>
                <a:cs typeface="Inconsolata"/>
                <a:sym typeface="Inconsolata"/>
              </a:rPr>
              <a:t>r</a:t>
            </a:r>
            <a:r>
              <a:rPr lang="en"/>
              <a:t>, </a:t>
            </a:r>
            <a:r>
              <a:rPr b="1" lang="en">
                <a:solidFill>
                  <a:srgbClr val="EA5B25"/>
                </a:solidFill>
                <a:latin typeface="Inconsolata"/>
                <a:ea typeface="Inconsolata"/>
                <a:cs typeface="Inconsolata"/>
                <a:sym typeface="Inconsolata"/>
              </a:rPr>
              <a:t>w</a:t>
            </a:r>
            <a:r>
              <a:rPr lang="en"/>
              <a:t>, </a:t>
            </a:r>
            <a:r>
              <a:rPr b="1" lang="en">
                <a:solidFill>
                  <a:srgbClr val="EA5B25"/>
                </a:solidFill>
                <a:latin typeface="Inconsolata"/>
                <a:ea typeface="Inconsolata"/>
                <a:cs typeface="Inconsolata"/>
                <a:sym typeface="Inconsolata"/>
              </a:rPr>
              <a:t>a</a:t>
            </a:r>
            <a:r>
              <a:rPr lang="en"/>
              <a:t>, </a:t>
            </a:r>
            <a:r>
              <a:rPr b="1" lang="en">
                <a:solidFill>
                  <a:srgbClr val="EA5B25"/>
                </a:solidFill>
                <a:latin typeface="Inconsolata"/>
                <a:ea typeface="Inconsolata"/>
                <a:cs typeface="Inconsolata"/>
                <a:sym typeface="Inconsolata"/>
              </a:rPr>
              <a:t>rb</a:t>
            </a:r>
            <a:r>
              <a:rPr lang="en"/>
              <a:t>, </a:t>
            </a:r>
            <a:r>
              <a:rPr b="1" lang="en">
                <a:solidFill>
                  <a:srgbClr val="EA5B25"/>
                </a:solidFill>
                <a:latin typeface="Inconsolata"/>
                <a:ea typeface="Inconsolata"/>
                <a:cs typeface="Inconsolata"/>
                <a:sym typeface="Inconsolata"/>
              </a:rPr>
              <a:t>wb</a:t>
            </a:r>
            <a:r>
              <a:rPr lang="en"/>
              <a:t>, </a:t>
            </a:r>
            <a:r>
              <a:rPr b="1" lang="en">
                <a:solidFill>
                  <a:srgbClr val="EA5B25"/>
                </a:solidFill>
                <a:latin typeface="Inconsolata"/>
                <a:ea typeface="Inconsolata"/>
                <a:cs typeface="Inconsolata"/>
                <a:sym typeface="Inconsolata"/>
              </a:rPr>
              <a:t>ab</a:t>
            </a:r>
            <a:r>
              <a:rPr lang="en"/>
              <a:t> (read, write, append, and binary)</a:t>
            </a:r>
            <a:endParaRPr/>
          </a:p>
          <a:p>
            <a:pPr indent="-317500" lvl="1" marL="914400" rtl="0" algn="l">
              <a:lnSpc>
                <a:spcPct val="115000"/>
              </a:lnSpc>
              <a:spcBef>
                <a:spcPts val="1000"/>
              </a:spcBef>
              <a:spcAft>
                <a:spcPts val="0"/>
              </a:spcAft>
              <a:buSzPts val="1400"/>
              <a:buChar char="○"/>
            </a:pPr>
            <a:r>
              <a:rPr lang="en"/>
              <a:t>The </a:t>
            </a:r>
            <a:r>
              <a:rPr b="1" lang="en">
                <a:solidFill>
                  <a:srgbClr val="EA5B25"/>
                </a:solidFill>
                <a:latin typeface="Inconsolata"/>
                <a:ea typeface="Inconsolata"/>
                <a:cs typeface="Inconsolata"/>
                <a:sym typeface="Inconsolata"/>
              </a:rPr>
              <a:t>encoding</a:t>
            </a:r>
            <a:r>
              <a:rPr lang="en"/>
              <a:t> argument → </a:t>
            </a:r>
            <a:r>
              <a:rPr b="1" lang="en">
                <a:solidFill>
                  <a:srgbClr val="EA5B25"/>
                </a:solidFill>
                <a:latin typeface="Inconsolata"/>
                <a:ea typeface="Inconsolata"/>
                <a:cs typeface="Inconsolata"/>
                <a:sym typeface="Inconsolata"/>
              </a:rPr>
              <a:t>"utf-8"</a:t>
            </a:r>
            <a:endParaRPr/>
          </a:p>
          <a:p>
            <a:pPr indent="-342900" lvl="0" marL="457200" rtl="0" algn="l">
              <a:lnSpc>
                <a:spcPct val="115000"/>
              </a:lnSpc>
              <a:spcBef>
                <a:spcPts val="1000"/>
              </a:spcBef>
              <a:spcAft>
                <a:spcPts val="1000"/>
              </a:spcAft>
              <a:buSzPts val="1800"/>
              <a:buChar char="●"/>
            </a:pPr>
            <a:r>
              <a:rPr lang="en"/>
              <a:t>Use the </a:t>
            </a:r>
            <a:r>
              <a:rPr b="1" lang="en">
                <a:solidFill>
                  <a:srgbClr val="EA5B25"/>
                </a:solidFill>
                <a:latin typeface="Inconsolata"/>
                <a:ea typeface="Inconsolata"/>
                <a:cs typeface="Inconsolata"/>
                <a:sym typeface="Inconsolata"/>
              </a:rPr>
              <a:t>file.read()</a:t>
            </a:r>
            <a:r>
              <a:rPr lang="en"/>
              <a:t> function to read the file.</a:t>
            </a:r>
            <a:endParaRPr/>
          </a:p>
        </p:txBody>
      </p:sp>
      <p:sp>
        <p:nvSpPr>
          <p:cNvPr id="251" name="Google Shape;251;p37"/>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8"/>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Text Files</a:t>
            </a:r>
            <a:endParaRPr b="1">
              <a:latin typeface="Assistant"/>
              <a:ea typeface="Assistant"/>
              <a:cs typeface="Assistant"/>
              <a:sym typeface="Assistant"/>
            </a:endParaRPr>
          </a:p>
        </p:txBody>
      </p:sp>
      <p:sp>
        <p:nvSpPr>
          <p:cNvPr id="257" name="Google Shape;257;p38"/>
          <p:cNvSpPr txBox="1"/>
          <p:nvPr>
            <p:ph idx="1" type="body"/>
          </p:nvPr>
        </p:nvSpPr>
        <p:spPr>
          <a:xfrm>
            <a:off x="311700" y="915600"/>
            <a:ext cx="8520600" cy="3747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Reading a text file</a:t>
            </a:r>
            <a:endParaRPr/>
          </a:p>
          <a:p>
            <a:pPr indent="-342900" lvl="0" marL="457200" rtl="0" algn="l">
              <a:lnSpc>
                <a:spcPct val="115000"/>
              </a:lnSpc>
              <a:spcBef>
                <a:spcPts val="1000"/>
              </a:spcBef>
              <a:spcAft>
                <a:spcPts val="0"/>
              </a:spcAft>
              <a:buSzPts val="1800"/>
              <a:buChar char="●"/>
            </a:pPr>
            <a:r>
              <a:rPr lang="en"/>
              <a:t>Reading a line at a time</a:t>
            </a:r>
            <a:endParaRPr/>
          </a:p>
          <a:p>
            <a:pPr indent="-342900" lvl="0" marL="457200" rtl="0" algn="l">
              <a:lnSpc>
                <a:spcPct val="115000"/>
              </a:lnSpc>
              <a:spcBef>
                <a:spcPts val="1000"/>
              </a:spcBef>
              <a:spcAft>
                <a:spcPts val="0"/>
              </a:spcAft>
              <a:buSzPts val="1800"/>
              <a:buChar char="●"/>
            </a:pPr>
            <a:r>
              <a:rPr lang="en"/>
              <a:t>Used when each line is a “record” of information.</a:t>
            </a:r>
            <a:endParaRPr/>
          </a:p>
          <a:p>
            <a:pPr indent="-342900" lvl="0" marL="457200" rtl="0" algn="l">
              <a:lnSpc>
                <a:spcPct val="115000"/>
              </a:lnSpc>
              <a:spcBef>
                <a:spcPts val="1000"/>
              </a:spcBef>
              <a:spcAft>
                <a:spcPts val="0"/>
              </a:spcAft>
              <a:buSzPts val="1800"/>
              <a:buChar char="●"/>
            </a:pPr>
            <a:r>
              <a:rPr lang="en"/>
              <a:t>Reading this way requires us to test for the end of the file (EOF).</a:t>
            </a:r>
            <a:endParaRPr/>
          </a:p>
          <a:p>
            <a:pPr indent="-342900" lvl="0" marL="457200" rtl="0" algn="l">
              <a:lnSpc>
                <a:spcPct val="115000"/>
              </a:lnSpc>
              <a:spcBef>
                <a:spcPts val="1000"/>
              </a:spcBef>
              <a:spcAft>
                <a:spcPts val="1000"/>
              </a:spcAft>
              <a:buSzPts val="1800"/>
              <a:buChar char="●"/>
            </a:pPr>
            <a:r>
              <a:rPr lang="en"/>
              <a:t>If needed, we can use the </a:t>
            </a:r>
            <a:r>
              <a:rPr b="1" lang="en">
                <a:solidFill>
                  <a:srgbClr val="EA5B25"/>
                </a:solidFill>
                <a:latin typeface="Inconsolata"/>
                <a:ea typeface="Inconsolata"/>
                <a:cs typeface="Inconsolata"/>
                <a:sym typeface="Inconsolata"/>
              </a:rPr>
              <a:t>end=</a:t>
            </a:r>
            <a:r>
              <a:rPr b="1" lang="en">
                <a:solidFill>
                  <a:srgbClr val="EA5B25"/>
                </a:solidFill>
                <a:latin typeface="Inconsolata"/>
                <a:ea typeface="Inconsolata"/>
                <a:cs typeface="Inconsolata"/>
                <a:sym typeface="Inconsolata"/>
              </a:rPr>
              <a:t>""</a:t>
            </a:r>
            <a:r>
              <a:rPr lang="en"/>
              <a:t> when printing the information out to the terminal.</a:t>
            </a:r>
            <a:endParaRPr/>
          </a:p>
        </p:txBody>
      </p:sp>
      <p:sp>
        <p:nvSpPr>
          <p:cNvPr id="258" name="Google Shape;258;p38"/>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9"/>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Text Files</a:t>
            </a:r>
            <a:endParaRPr b="1">
              <a:latin typeface="Assistant"/>
              <a:ea typeface="Assistant"/>
              <a:cs typeface="Assistant"/>
              <a:sym typeface="Assistant"/>
            </a:endParaRPr>
          </a:p>
        </p:txBody>
      </p:sp>
      <p:sp>
        <p:nvSpPr>
          <p:cNvPr id="264" name="Google Shape;264;p39"/>
          <p:cNvSpPr txBox="1"/>
          <p:nvPr>
            <p:ph idx="1" type="body"/>
          </p:nvPr>
        </p:nvSpPr>
        <p:spPr>
          <a:xfrm>
            <a:off x="311700" y="915600"/>
            <a:ext cx="8520600" cy="3747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Writing a text file</a:t>
            </a:r>
            <a:endParaRPr/>
          </a:p>
          <a:p>
            <a:pPr indent="-342900" lvl="0" marL="457200" rtl="0" algn="l">
              <a:lnSpc>
                <a:spcPct val="115000"/>
              </a:lnSpc>
              <a:spcBef>
                <a:spcPts val="1000"/>
              </a:spcBef>
              <a:spcAft>
                <a:spcPts val="0"/>
              </a:spcAft>
              <a:buSzPts val="1800"/>
              <a:buChar char="●"/>
            </a:pPr>
            <a:r>
              <a:rPr lang="en"/>
              <a:t>Write the entire contents all at once with </a:t>
            </a:r>
            <a:r>
              <a:rPr b="1" lang="en">
                <a:solidFill>
                  <a:srgbClr val="EA5B25"/>
                </a:solidFill>
                <a:latin typeface="Inconsolata"/>
                <a:ea typeface="Inconsolata"/>
                <a:cs typeface="Inconsolata"/>
                <a:sym typeface="Inconsolata"/>
              </a:rPr>
              <a:t>write()</a:t>
            </a:r>
            <a:r>
              <a:rPr lang="en"/>
              <a:t>. This function returns the </a:t>
            </a:r>
            <a:r>
              <a:rPr lang="en"/>
              <a:t>number</a:t>
            </a:r>
            <a:r>
              <a:rPr lang="en"/>
              <a:t> of characters written to the file.</a:t>
            </a:r>
            <a:endParaRPr/>
          </a:p>
          <a:p>
            <a:pPr indent="-342900" lvl="0" marL="457200" rtl="0" algn="l">
              <a:lnSpc>
                <a:spcPct val="115000"/>
              </a:lnSpc>
              <a:spcBef>
                <a:spcPts val="1000"/>
              </a:spcBef>
              <a:spcAft>
                <a:spcPts val="0"/>
              </a:spcAft>
              <a:buSzPts val="1800"/>
              <a:buChar char="●"/>
            </a:pPr>
            <a:r>
              <a:rPr lang="en"/>
              <a:t>Write a record at a time with </a:t>
            </a:r>
            <a:r>
              <a:rPr b="1" lang="en">
                <a:solidFill>
                  <a:srgbClr val="EA5B25"/>
                </a:solidFill>
                <a:latin typeface="Inconsolata"/>
                <a:ea typeface="Inconsolata"/>
                <a:cs typeface="Inconsolata"/>
                <a:sym typeface="Inconsolata"/>
              </a:rPr>
              <a:t>writelines()</a:t>
            </a:r>
            <a:r>
              <a:rPr lang="en"/>
              <a:t>.</a:t>
            </a:r>
            <a:endParaRPr/>
          </a:p>
          <a:p>
            <a:pPr indent="-317500" lvl="1" marL="914400" rtl="0" algn="l">
              <a:lnSpc>
                <a:spcPct val="115000"/>
              </a:lnSpc>
              <a:spcBef>
                <a:spcPts val="1000"/>
              </a:spcBef>
              <a:spcAft>
                <a:spcPts val="0"/>
              </a:spcAft>
              <a:buSzPts val="1400"/>
              <a:buChar char="○"/>
            </a:pPr>
            <a:r>
              <a:rPr lang="en"/>
              <a:t>This is useful if we want to change each record on its way to being written to the file.</a:t>
            </a:r>
            <a:endParaRPr/>
          </a:p>
          <a:p>
            <a:pPr indent="-317500" lvl="1" marL="914400" rtl="0" algn="l">
              <a:lnSpc>
                <a:spcPct val="115000"/>
              </a:lnSpc>
              <a:spcBef>
                <a:spcPts val="1000"/>
              </a:spcBef>
              <a:spcAft>
                <a:spcPts val="0"/>
              </a:spcAft>
              <a:buSzPts val="1400"/>
              <a:buChar char="○"/>
            </a:pPr>
            <a:r>
              <a:rPr lang="en"/>
              <a:t>This function </a:t>
            </a:r>
            <a:r>
              <a:rPr b="1" lang="en"/>
              <a:t>DOES NOT</a:t>
            </a:r>
            <a:r>
              <a:rPr lang="en"/>
              <a:t> include </a:t>
            </a:r>
            <a:r>
              <a:rPr b="1" lang="en">
                <a:solidFill>
                  <a:schemeClr val="accent4"/>
                </a:solidFill>
                <a:latin typeface="Inconsolata"/>
                <a:ea typeface="Inconsolata"/>
                <a:cs typeface="Inconsolata"/>
                <a:sym typeface="Inconsolata"/>
              </a:rPr>
              <a:t>\n</a:t>
            </a:r>
            <a:r>
              <a:rPr lang="en"/>
              <a:t> in the </a:t>
            </a:r>
            <a:r>
              <a:rPr lang="en"/>
              <a:t>output</a:t>
            </a:r>
            <a:r>
              <a:rPr lang="en"/>
              <a:t>. You need to include this in your data.</a:t>
            </a:r>
            <a:endParaRPr/>
          </a:p>
          <a:p>
            <a:pPr indent="-342900" lvl="0" marL="457200" rtl="0" algn="l">
              <a:lnSpc>
                <a:spcPct val="115000"/>
              </a:lnSpc>
              <a:spcBef>
                <a:spcPts val="1000"/>
              </a:spcBef>
              <a:spcAft>
                <a:spcPts val="0"/>
              </a:spcAft>
              <a:buSzPts val="1800"/>
              <a:buChar char="●"/>
            </a:pPr>
            <a:r>
              <a:rPr lang="en"/>
              <a:t>To create a new file we use </a:t>
            </a:r>
            <a:r>
              <a:rPr b="1" lang="en">
                <a:solidFill>
                  <a:srgbClr val="EA5B25"/>
                </a:solidFill>
                <a:latin typeface="Inconsolata"/>
                <a:ea typeface="Inconsolata"/>
                <a:cs typeface="Inconsolata"/>
                <a:sym typeface="Inconsolata"/>
              </a:rPr>
              <a:t>"w"</a:t>
            </a:r>
            <a:endParaRPr>
              <a:latin typeface="Inconsolata"/>
              <a:ea typeface="Inconsolata"/>
              <a:cs typeface="Inconsolata"/>
              <a:sym typeface="Inconsolata"/>
            </a:endParaRPr>
          </a:p>
          <a:p>
            <a:pPr indent="-317500" lvl="1" marL="914400" rtl="0" algn="l">
              <a:lnSpc>
                <a:spcPct val="115000"/>
              </a:lnSpc>
              <a:spcBef>
                <a:spcPts val="1000"/>
              </a:spcBef>
              <a:spcAft>
                <a:spcPts val="0"/>
              </a:spcAft>
              <a:buSzPts val="1400"/>
              <a:buChar char="○"/>
            </a:pPr>
            <a:r>
              <a:rPr b="1" lang="en">
                <a:solidFill>
                  <a:srgbClr val="EA5B25"/>
                </a:solidFill>
                <a:latin typeface="Inconsolata"/>
                <a:ea typeface="Inconsolata"/>
                <a:cs typeface="Inconsolata"/>
                <a:sym typeface="Inconsolata"/>
              </a:rPr>
              <a:t>"w"</a:t>
            </a:r>
            <a:r>
              <a:rPr lang="en"/>
              <a:t> → Writes a new file, overwriting an existing file.</a:t>
            </a:r>
            <a:endParaRPr/>
          </a:p>
          <a:p>
            <a:pPr indent="-342900" lvl="0" marL="457200" rtl="0" algn="l">
              <a:lnSpc>
                <a:spcPct val="115000"/>
              </a:lnSpc>
              <a:spcBef>
                <a:spcPts val="1000"/>
              </a:spcBef>
              <a:spcAft>
                <a:spcPts val="1000"/>
              </a:spcAft>
              <a:buSzPts val="1800"/>
              <a:buChar char="●"/>
            </a:pPr>
            <a:r>
              <a:rPr lang="en"/>
              <a:t>Opening a file with </a:t>
            </a:r>
            <a:r>
              <a:rPr b="1" lang="en">
                <a:solidFill>
                  <a:schemeClr val="accent4"/>
                </a:solidFill>
                <a:latin typeface="Inconsolata"/>
                <a:ea typeface="Inconsolata"/>
                <a:cs typeface="Inconsolata"/>
                <a:sym typeface="Inconsolata"/>
              </a:rPr>
              <a:t>"w"</a:t>
            </a:r>
            <a:r>
              <a:rPr lang="en"/>
              <a:t> will create a new file. If the file exists, it will be overwritten.</a:t>
            </a:r>
            <a:endParaRPr/>
          </a:p>
        </p:txBody>
      </p:sp>
      <p:sp>
        <p:nvSpPr>
          <p:cNvPr id="265" name="Google Shape;265;p39"/>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Guidelines For Today</a:t>
            </a:r>
            <a:endParaRPr b="1">
              <a:latin typeface="Assistant"/>
              <a:ea typeface="Assistant"/>
              <a:cs typeface="Assistant"/>
              <a:sym typeface="Assistant"/>
            </a:endParaRPr>
          </a:p>
        </p:txBody>
      </p:sp>
      <p:sp>
        <p:nvSpPr>
          <p:cNvPr id="142" name="Google Shape;142;p22"/>
          <p:cNvSpPr txBox="1"/>
          <p:nvPr>
            <p:ph idx="1" type="body"/>
          </p:nvPr>
        </p:nvSpPr>
        <p:spPr>
          <a:xfrm>
            <a:off x="311700" y="965351"/>
            <a:ext cx="8520600" cy="4007400"/>
          </a:xfrm>
          <a:prstGeom prst="rect">
            <a:avLst/>
          </a:prstGeom>
          <a:noFill/>
          <a:ln>
            <a:noFill/>
          </a:ln>
        </p:spPr>
        <p:txBody>
          <a:bodyPr anchorCtr="0" anchor="t" bIns="91425" lIns="91425" spcFirstLastPara="1" rIns="91425" wrap="square" tIns="91425">
            <a:normAutofit fontScale="85000" lnSpcReduction="20000"/>
          </a:bodyPr>
          <a:lstStyle/>
          <a:p>
            <a:pPr indent="-341947" lvl="0" marL="457200" rtl="0" algn="l">
              <a:spcBef>
                <a:spcPts val="0"/>
              </a:spcBef>
              <a:spcAft>
                <a:spcPts val="0"/>
              </a:spcAft>
              <a:buSzPct val="100000"/>
              <a:buChar char="●"/>
            </a:pPr>
            <a:r>
              <a:rPr b="1" lang="en" sz="2100"/>
              <a:t>Hands-on work using whatever editor you prefer</a:t>
            </a:r>
            <a:endParaRPr b="1" sz="2100"/>
          </a:p>
          <a:p>
            <a:pPr indent="-341947" lvl="0" marL="457200" rtl="0" algn="l">
              <a:spcBef>
                <a:spcPts val="0"/>
              </a:spcBef>
              <a:spcAft>
                <a:spcPts val="0"/>
              </a:spcAft>
              <a:buSzPct val="100000"/>
              <a:buChar char="●"/>
            </a:pPr>
            <a:r>
              <a:rPr b="1" lang="en" sz="2100"/>
              <a:t>ASK, ASK, ASK!</a:t>
            </a:r>
            <a:endParaRPr b="1" sz="2100"/>
          </a:p>
          <a:p>
            <a:pPr indent="-341947" lvl="0" marL="457200" rtl="0" algn="l">
              <a:spcBef>
                <a:spcPts val="0"/>
              </a:spcBef>
              <a:spcAft>
                <a:spcPts val="0"/>
              </a:spcAft>
              <a:buSzPct val="100000"/>
              <a:buChar char="●"/>
            </a:pPr>
            <a:r>
              <a:rPr b="1" lang="en" sz="2100"/>
              <a:t>If:</a:t>
            </a:r>
            <a:endParaRPr b="1" sz="2100"/>
          </a:p>
          <a:p>
            <a:pPr indent="-335756" lvl="1" marL="914400" rtl="0" algn="l">
              <a:spcBef>
                <a:spcPts val="0"/>
              </a:spcBef>
              <a:spcAft>
                <a:spcPts val="0"/>
              </a:spcAft>
              <a:buSzPct val="100000"/>
              <a:buChar char="○"/>
            </a:pPr>
            <a:r>
              <a:rPr lang="en" sz="1985"/>
              <a:t>you have a Python related problem...</a:t>
            </a:r>
            <a:endParaRPr sz="1985"/>
          </a:p>
          <a:p>
            <a:pPr indent="-335756" lvl="1" marL="914400" rtl="0" algn="l">
              <a:spcBef>
                <a:spcPts val="0"/>
              </a:spcBef>
              <a:spcAft>
                <a:spcPts val="0"/>
              </a:spcAft>
              <a:buSzPct val="100000"/>
              <a:buChar char="○"/>
            </a:pPr>
            <a:r>
              <a:rPr lang="en" sz="1985"/>
              <a:t>something is not working…</a:t>
            </a:r>
            <a:endParaRPr sz="1985"/>
          </a:p>
          <a:p>
            <a:pPr indent="-335756" lvl="1" marL="914400" rtl="0" algn="l">
              <a:spcBef>
                <a:spcPts val="0"/>
              </a:spcBef>
              <a:spcAft>
                <a:spcPts val="0"/>
              </a:spcAft>
              <a:buSzPct val="100000"/>
              <a:buChar char="○"/>
            </a:pPr>
            <a:r>
              <a:rPr lang="en" sz="1985"/>
              <a:t>you don’t understand an exercise...</a:t>
            </a:r>
            <a:endParaRPr sz="1985"/>
          </a:p>
          <a:p>
            <a:pPr indent="-335756" lvl="1" marL="914400" rtl="0" algn="l">
              <a:spcBef>
                <a:spcPts val="0"/>
              </a:spcBef>
              <a:spcAft>
                <a:spcPts val="0"/>
              </a:spcAft>
              <a:buSzPct val="100000"/>
              <a:buChar char="○"/>
            </a:pPr>
            <a:r>
              <a:rPr lang="en" sz="1985"/>
              <a:t>you need help somehow…</a:t>
            </a:r>
            <a:endParaRPr sz="1985"/>
          </a:p>
          <a:p>
            <a:pPr indent="-341947" lvl="0" marL="457200" rtl="0" algn="l">
              <a:spcBef>
                <a:spcPts val="0"/>
              </a:spcBef>
              <a:spcAft>
                <a:spcPts val="0"/>
              </a:spcAft>
              <a:buSzPct val="100000"/>
              <a:buChar char="●"/>
            </a:pPr>
            <a:r>
              <a:rPr b="1" lang="en" sz="2100"/>
              <a:t>Then:</a:t>
            </a:r>
            <a:endParaRPr b="1" sz="2100"/>
          </a:p>
          <a:p>
            <a:pPr indent="-335756" lvl="1" marL="914400" marR="0" rtl="0" algn="l">
              <a:lnSpc>
                <a:spcPct val="115000"/>
              </a:lnSpc>
              <a:spcBef>
                <a:spcPts val="0"/>
              </a:spcBef>
              <a:spcAft>
                <a:spcPts val="0"/>
              </a:spcAft>
              <a:buSzPct val="100000"/>
              <a:buChar char="○"/>
            </a:pPr>
            <a:r>
              <a:rPr lang="en" sz="1985"/>
              <a:t>write your question in our class Slack channel, maybe someone else had the same issue and can help you</a:t>
            </a:r>
            <a:endParaRPr sz="1985"/>
          </a:p>
          <a:p>
            <a:pPr indent="-335756" lvl="1" marL="914400" marR="0" rtl="0" algn="l">
              <a:lnSpc>
                <a:spcPct val="115000"/>
              </a:lnSpc>
              <a:spcBef>
                <a:spcPts val="0"/>
              </a:spcBef>
              <a:spcAft>
                <a:spcPts val="0"/>
              </a:spcAft>
              <a:buSzPct val="100000"/>
              <a:buChar char="○"/>
            </a:pPr>
            <a:r>
              <a:rPr lang="en" sz="1985"/>
              <a:t>write a colleague on Slack</a:t>
            </a:r>
            <a:endParaRPr sz="1985"/>
          </a:p>
          <a:p>
            <a:pPr indent="-335756" lvl="1" marL="914400" marR="0" rtl="0" algn="l">
              <a:lnSpc>
                <a:spcPct val="115000"/>
              </a:lnSpc>
              <a:spcBef>
                <a:spcPts val="0"/>
              </a:spcBef>
              <a:spcAft>
                <a:spcPts val="0"/>
              </a:spcAft>
              <a:buSzPct val="100000"/>
              <a:buChar char="○"/>
            </a:pPr>
            <a:r>
              <a:rPr lang="en" sz="1985"/>
              <a:t>write a teacher on Slack</a:t>
            </a:r>
            <a:endParaRPr sz="1985"/>
          </a:p>
          <a:p>
            <a:pPr indent="-335756" lvl="1" marL="914400" rtl="0" algn="l">
              <a:spcBef>
                <a:spcPts val="0"/>
              </a:spcBef>
              <a:spcAft>
                <a:spcPts val="0"/>
              </a:spcAft>
              <a:buSzPct val="100000"/>
              <a:buChar char="○"/>
            </a:pPr>
            <a:r>
              <a:rPr lang="en" sz="1985"/>
              <a:t>reach out to your mentors</a:t>
            </a:r>
            <a:endParaRPr sz="1985"/>
          </a:p>
          <a:p>
            <a:pPr indent="-335756" lvl="1" marL="914400" marR="0" rtl="0" algn="l">
              <a:lnSpc>
                <a:spcPct val="115000"/>
              </a:lnSpc>
              <a:spcBef>
                <a:spcPts val="0"/>
              </a:spcBef>
              <a:spcAft>
                <a:spcPts val="0"/>
              </a:spcAft>
              <a:buSzPct val="100000"/>
              <a:buChar char="○"/>
            </a:pPr>
            <a:r>
              <a:rPr lang="en" sz="1985"/>
              <a:t>note it down and ask in the next class</a:t>
            </a:r>
            <a:endParaRPr sz="1985"/>
          </a:p>
          <a:p>
            <a:pPr indent="-335756" lvl="1" marL="914400" marR="0" rtl="0" algn="l">
              <a:lnSpc>
                <a:spcPct val="115000"/>
              </a:lnSpc>
              <a:spcBef>
                <a:spcPts val="0"/>
              </a:spcBef>
              <a:spcAft>
                <a:spcPts val="0"/>
              </a:spcAft>
              <a:buSzPct val="100000"/>
              <a:buChar char="○"/>
            </a:pPr>
            <a:r>
              <a:rPr lang="en" sz="1985"/>
              <a:t>...just don’t let it block you!</a:t>
            </a:r>
            <a:endParaRPr sz="1985"/>
          </a:p>
        </p:txBody>
      </p:sp>
      <p:sp>
        <p:nvSpPr>
          <p:cNvPr id="143" name="Google Shape;143;p22"/>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spcBef>
                <a:spcPts val="0"/>
              </a:spcBef>
              <a:spcAft>
                <a:spcPts val="0"/>
              </a:spcAft>
              <a:buClr>
                <a:srgbClr val="000000"/>
              </a:buClr>
              <a:buSzPct val="100000"/>
              <a:buFont typeface="Arial"/>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0"/>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Text Files</a:t>
            </a:r>
            <a:endParaRPr b="1">
              <a:latin typeface="Assistant"/>
              <a:ea typeface="Assistant"/>
              <a:cs typeface="Assistant"/>
              <a:sym typeface="Assistant"/>
            </a:endParaRPr>
          </a:p>
        </p:txBody>
      </p:sp>
      <p:sp>
        <p:nvSpPr>
          <p:cNvPr id="271" name="Google Shape;271;p40"/>
          <p:cNvSpPr txBox="1"/>
          <p:nvPr>
            <p:ph idx="1" type="body"/>
          </p:nvPr>
        </p:nvSpPr>
        <p:spPr>
          <a:xfrm>
            <a:off x="311700" y="915600"/>
            <a:ext cx="8520600" cy="3747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Appending data to a text file</a:t>
            </a:r>
            <a:endParaRPr/>
          </a:p>
          <a:p>
            <a:pPr indent="-342900" lvl="0" marL="457200" rtl="0" algn="l">
              <a:lnSpc>
                <a:spcPct val="115000"/>
              </a:lnSpc>
              <a:spcBef>
                <a:spcPts val="1000"/>
              </a:spcBef>
              <a:spcAft>
                <a:spcPts val="0"/>
              </a:spcAft>
              <a:buSzPts val="1800"/>
              <a:buChar char="●"/>
            </a:pPr>
            <a:r>
              <a:rPr lang="en"/>
              <a:t>Use the mode of </a:t>
            </a:r>
            <a:r>
              <a:rPr b="1" lang="en">
                <a:solidFill>
                  <a:schemeClr val="accent4"/>
                </a:solidFill>
                <a:latin typeface="Inconsolata"/>
                <a:ea typeface="Inconsolata"/>
                <a:cs typeface="Inconsolata"/>
                <a:sym typeface="Inconsolata"/>
              </a:rPr>
              <a:t>"a"</a:t>
            </a:r>
            <a:r>
              <a:rPr lang="en"/>
              <a:t>when appending data to an existing file.</a:t>
            </a:r>
            <a:endParaRPr/>
          </a:p>
          <a:p>
            <a:pPr indent="-317500" lvl="1" marL="914400" rtl="0" algn="l">
              <a:lnSpc>
                <a:spcPct val="115000"/>
              </a:lnSpc>
              <a:spcBef>
                <a:spcPts val="1000"/>
              </a:spcBef>
              <a:spcAft>
                <a:spcPts val="0"/>
              </a:spcAft>
              <a:buSzPts val="1400"/>
              <a:buChar char="○"/>
            </a:pPr>
            <a:r>
              <a:rPr b="1" lang="en">
                <a:solidFill>
                  <a:srgbClr val="EA5B25"/>
                </a:solidFill>
                <a:latin typeface="Inconsolata"/>
                <a:ea typeface="Inconsolata"/>
                <a:cs typeface="Inconsolata"/>
                <a:sym typeface="Inconsolata"/>
              </a:rPr>
              <a:t>"w"</a:t>
            </a:r>
            <a:r>
              <a:rPr lang="en"/>
              <a:t> → Writes a new file, overwriting an existing file.</a:t>
            </a:r>
            <a:endParaRPr/>
          </a:p>
          <a:p>
            <a:pPr indent="-317500" lvl="1" marL="914400" rtl="0" algn="l">
              <a:lnSpc>
                <a:spcPct val="115000"/>
              </a:lnSpc>
              <a:spcBef>
                <a:spcPts val="1000"/>
              </a:spcBef>
              <a:spcAft>
                <a:spcPts val="0"/>
              </a:spcAft>
              <a:buSzPts val="1400"/>
              <a:buChar char="○"/>
            </a:pPr>
            <a:r>
              <a:rPr b="1" lang="en">
                <a:solidFill>
                  <a:srgbClr val="EA5B25"/>
                </a:solidFill>
                <a:latin typeface="Inconsolata"/>
                <a:ea typeface="Inconsolata"/>
                <a:cs typeface="Inconsolata"/>
                <a:sym typeface="Inconsolata"/>
              </a:rPr>
              <a:t>"a"</a:t>
            </a:r>
            <a:r>
              <a:rPr lang="en"/>
              <a:t> → Appends new data to the end of an existing file.</a:t>
            </a:r>
            <a:endParaRPr/>
          </a:p>
          <a:p>
            <a:pPr indent="-342900" lvl="0" marL="457200" rtl="0" algn="l">
              <a:lnSpc>
                <a:spcPct val="115000"/>
              </a:lnSpc>
              <a:spcBef>
                <a:spcPts val="1000"/>
              </a:spcBef>
              <a:spcAft>
                <a:spcPts val="0"/>
              </a:spcAft>
              <a:buSzPts val="1800"/>
              <a:buChar char="●"/>
            </a:pPr>
            <a:r>
              <a:rPr lang="en"/>
              <a:t>If attempting to open a file with mode </a:t>
            </a:r>
            <a:r>
              <a:rPr b="1" lang="en">
                <a:solidFill>
                  <a:srgbClr val="EA5B25"/>
                </a:solidFill>
                <a:latin typeface="Inconsolata"/>
                <a:ea typeface="Inconsolata"/>
                <a:cs typeface="Inconsolata"/>
                <a:sym typeface="Inconsolata"/>
              </a:rPr>
              <a:t>"r"</a:t>
            </a:r>
            <a:r>
              <a:rPr lang="en"/>
              <a:t> and the file doesn’t exist, a </a:t>
            </a:r>
            <a:r>
              <a:rPr b="1" lang="en">
                <a:solidFill>
                  <a:srgbClr val="EA5B25"/>
                </a:solidFill>
                <a:latin typeface="Inconsolata"/>
                <a:ea typeface="Inconsolata"/>
                <a:cs typeface="Inconsolata"/>
                <a:sym typeface="Inconsolata"/>
              </a:rPr>
              <a:t>FileNotFoundError</a:t>
            </a:r>
            <a:r>
              <a:rPr lang="en"/>
              <a:t> will be raised.</a:t>
            </a:r>
            <a:endParaRPr/>
          </a:p>
          <a:p>
            <a:pPr indent="-342900" lvl="0" marL="457200" rtl="0" algn="l">
              <a:lnSpc>
                <a:spcPct val="115000"/>
              </a:lnSpc>
              <a:spcBef>
                <a:spcPts val="1000"/>
              </a:spcBef>
              <a:spcAft>
                <a:spcPts val="1000"/>
              </a:spcAft>
              <a:buSzPts val="1800"/>
              <a:buChar char="●"/>
            </a:pPr>
            <a:r>
              <a:rPr lang="en"/>
              <a:t>If attempting to open a file with mode </a:t>
            </a:r>
            <a:r>
              <a:rPr b="1" lang="en">
                <a:solidFill>
                  <a:schemeClr val="accent4"/>
                </a:solidFill>
                <a:latin typeface="Inconsolata"/>
                <a:ea typeface="Inconsolata"/>
                <a:cs typeface="Inconsolata"/>
                <a:sym typeface="Inconsolata"/>
              </a:rPr>
              <a:t>"a"</a:t>
            </a:r>
            <a:r>
              <a:rPr lang="en"/>
              <a:t> and the file doesn’t exist, a new file will be created as if using mode </a:t>
            </a:r>
            <a:r>
              <a:rPr b="1" lang="en">
                <a:solidFill>
                  <a:schemeClr val="accent4"/>
                </a:solidFill>
                <a:latin typeface="Inconsolata"/>
                <a:ea typeface="Inconsolata"/>
                <a:cs typeface="Inconsolata"/>
                <a:sym typeface="Inconsolata"/>
              </a:rPr>
              <a:t>"w"</a:t>
            </a:r>
            <a:r>
              <a:rPr lang="en"/>
              <a:t>.</a:t>
            </a:r>
            <a:endParaRPr/>
          </a:p>
        </p:txBody>
      </p:sp>
      <p:sp>
        <p:nvSpPr>
          <p:cNvPr id="272" name="Google Shape;272;p40"/>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1"/>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Error Handling</a:t>
            </a:r>
            <a:endParaRPr b="1">
              <a:latin typeface="Assistant"/>
              <a:ea typeface="Assistant"/>
              <a:cs typeface="Assistant"/>
              <a:sym typeface="Assistant"/>
            </a:endParaRPr>
          </a:p>
        </p:txBody>
      </p:sp>
      <p:sp>
        <p:nvSpPr>
          <p:cNvPr id="278" name="Google Shape;278;p41"/>
          <p:cNvSpPr txBox="1"/>
          <p:nvPr>
            <p:ph idx="1" type="body"/>
          </p:nvPr>
        </p:nvSpPr>
        <p:spPr>
          <a:xfrm>
            <a:off x="311700" y="915600"/>
            <a:ext cx="8520600" cy="41214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SzPct val="100000"/>
              <a:buNone/>
            </a:pPr>
            <a:r>
              <a:rPr lang="en"/>
              <a:t>Errors working with files can occur for different reasons</a:t>
            </a:r>
            <a:endParaRPr/>
          </a:p>
          <a:p>
            <a:pPr indent="-325755" lvl="0" marL="457200" rtl="0" algn="l">
              <a:lnSpc>
                <a:spcPct val="115000"/>
              </a:lnSpc>
              <a:spcBef>
                <a:spcPts val="1000"/>
              </a:spcBef>
              <a:spcAft>
                <a:spcPts val="0"/>
              </a:spcAft>
              <a:buSzPct val="100000"/>
              <a:buChar char="●"/>
            </a:pPr>
            <a:r>
              <a:rPr lang="en"/>
              <a:t>The file doesn’t exist.</a:t>
            </a:r>
            <a:endParaRPr/>
          </a:p>
          <a:p>
            <a:pPr indent="-325755" lvl="0" marL="457200" rtl="0" algn="l">
              <a:lnSpc>
                <a:spcPct val="115000"/>
              </a:lnSpc>
              <a:spcBef>
                <a:spcPts val="1000"/>
              </a:spcBef>
              <a:spcAft>
                <a:spcPts val="0"/>
              </a:spcAft>
              <a:buSzPct val="100000"/>
              <a:buChar char="●"/>
            </a:pPr>
            <a:r>
              <a:rPr lang="en"/>
              <a:t>The file is set for read-only, so writing and appending will fail.</a:t>
            </a:r>
            <a:endParaRPr/>
          </a:p>
          <a:p>
            <a:pPr indent="-325755" lvl="0" marL="457200" rtl="0" algn="l">
              <a:lnSpc>
                <a:spcPct val="115000"/>
              </a:lnSpc>
              <a:spcBef>
                <a:spcPts val="1000"/>
              </a:spcBef>
              <a:spcAft>
                <a:spcPts val="0"/>
              </a:spcAft>
              <a:buSzPct val="100000"/>
              <a:buChar char="●"/>
            </a:pPr>
            <a:r>
              <a:rPr lang="en"/>
              <a:t>The directory is secured so access is prohibited.</a:t>
            </a:r>
            <a:endParaRPr/>
          </a:p>
          <a:p>
            <a:pPr indent="-325755" lvl="0" marL="457200" rtl="0" algn="l">
              <a:lnSpc>
                <a:spcPct val="115000"/>
              </a:lnSpc>
              <a:spcBef>
                <a:spcPts val="1000"/>
              </a:spcBef>
              <a:spcAft>
                <a:spcPts val="0"/>
              </a:spcAft>
              <a:buSzPct val="100000"/>
              <a:buChar char="●"/>
            </a:pPr>
            <a:r>
              <a:rPr lang="en"/>
              <a:t>The directory is set for read-only</a:t>
            </a:r>
            <a:r>
              <a:rPr lang="en"/>
              <a:t>, so writing and appending will fail</a:t>
            </a:r>
            <a:r>
              <a:rPr lang="en"/>
              <a:t>.</a:t>
            </a:r>
            <a:endParaRPr/>
          </a:p>
          <a:p>
            <a:pPr indent="-325755" lvl="0" marL="457200" rtl="0" algn="l">
              <a:lnSpc>
                <a:spcPct val="115000"/>
              </a:lnSpc>
              <a:spcBef>
                <a:spcPts val="1000"/>
              </a:spcBef>
              <a:spcAft>
                <a:spcPts val="0"/>
              </a:spcAft>
              <a:buSzPct val="100000"/>
              <a:buChar char="●"/>
            </a:pPr>
            <a:r>
              <a:rPr lang="en"/>
              <a:t>The directory path doesn’t </a:t>
            </a:r>
            <a:r>
              <a:rPr lang="en"/>
              <a:t>exist.</a:t>
            </a:r>
            <a:endParaRPr/>
          </a:p>
          <a:p>
            <a:pPr indent="-325755" lvl="0" marL="457200" rtl="0" algn="l">
              <a:lnSpc>
                <a:spcPct val="115000"/>
              </a:lnSpc>
              <a:spcBef>
                <a:spcPts val="1000"/>
              </a:spcBef>
              <a:spcAft>
                <a:spcPts val="0"/>
              </a:spcAft>
              <a:buSzPct val="100000"/>
              <a:buChar char="●"/>
            </a:pPr>
            <a:r>
              <a:rPr lang="en"/>
              <a:t>There are invalid characters in the directory or filename. </a:t>
            </a:r>
            <a:endParaRPr/>
          </a:p>
          <a:p>
            <a:pPr indent="-325755" lvl="0" marL="457200" rtl="0" algn="l">
              <a:lnSpc>
                <a:spcPct val="115000"/>
              </a:lnSpc>
              <a:spcBef>
                <a:spcPts val="1000"/>
              </a:spcBef>
              <a:spcAft>
                <a:spcPts val="0"/>
              </a:spcAft>
              <a:buSzPct val="100000"/>
              <a:buChar char="●"/>
            </a:pPr>
            <a:r>
              <a:rPr lang="en"/>
              <a:t>The format of the data in the file is unexpected.</a:t>
            </a:r>
            <a:endParaRPr/>
          </a:p>
          <a:p>
            <a:pPr indent="-325755" lvl="0" marL="457200" rtl="0" algn="l">
              <a:lnSpc>
                <a:spcPct val="115000"/>
              </a:lnSpc>
              <a:spcBef>
                <a:spcPts val="1000"/>
              </a:spcBef>
              <a:spcAft>
                <a:spcPts val="0"/>
              </a:spcAft>
              <a:buSzPct val="100000"/>
              <a:buChar char="●"/>
            </a:pPr>
            <a:r>
              <a:rPr lang="en"/>
              <a:t>The account under which the program is running doesn’t have the right permissions.</a:t>
            </a:r>
            <a:endParaRPr/>
          </a:p>
          <a:p>
            <a:pPr indent="-325755" lvl="0" marL="457200" rtl="0" algn="l">
              <a:lnSpc>
                <a:spcPct val="115000"/>
              </a:lnSpc>
              <a:spcBef>
                <a:spcPts val="1000"/>
              </a:spcBef>
              <a:spcAft>
                <a:spcPts val="0"/>
              </a:spcAft>
              <a:buSzPct val="100000"/>
              <a:buChar char="●"/>
            </a:pPr>
            <a:r>
              <a:rPr lang="en"/>
              <a:t>The code that is reading from or writing to the file has a bug.</a:t>
            </a:r>
            <a:endParaRPr/>
          </a:p>
          <a:p>
            <a:pPr indent="-325755" lvl="0" marL="457200" rtl="0" algn="l">
              <a:lnSpc>
                <a:spcPct val="115000"/>
              </a:lnSpc>
              <a:spcBef>
                <a:spcPts val="1000"/>
              </a:spcBef>
              <a:spcAft>
                <a:spcPts val="1000"/>
              </a:spcAft>
              <a:buSzPct val="100000"/>
              <a:buChar char="●"/>
            </a:pPr>
            <a:r>
              <a:rPr lang="en"/>
              <a:t>And others! We need to plan for this and other errors that may occur when working with files.</a:t>
            </a:r>
            <a:endParaRPr/>
          </a:p>
        </p:txBody>
      </p:sp>
      <p:sp>
        <p:nvSpPr>
          <p:cNvPr id="279" name="Google Shape;279;p41"/>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2"/>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Error Handling</a:t>
            </a:r>
            <a:endParaRPr b="1">
              <a:latin typeface="Assistant"/>
              <a:ea typeface="Assistant"/>
              <a:cs typeface="Assistant"/>
              <a:sym typeface="Assistant"/>
            </a:endParaRPr>
          </a:p>
        </p:txBody>
      </p:sp>
      <p:sp>
        <p:nvSpPr>
          <p:cNvPr id="285" name="Google Shape;285;p42"/>
          <p:cNvSpPr txBox="1"/>
          <p:nvPr>
            <p:ph idx="1" type="body"/>
          </p:nvPr>
        </p:nvSpPr>
        <p:spPr>
          <a:xfrm>
            <a:off x="311700" y="915600"/>
            <a:ext cx="8520600" cy="4121400"/>
          </a:xfrm>
          <a:prstGeom prst="rect">
            <a:avLst/>
          </a:prstGeom>
          <a:noFill/>
          <a:ln>
            <a:noFill/>
          </a:ln>
        </p:spPr>
        <p:txBody>
          <a:bodyPr anchorCtr="0" anchor="t" bIns="91425" lIns="91425" spcFirstLastPara="1" rIns="91425" wrap="square" tIns="91425">
            <a:normAutofit fontScale="85000" lnSpcReduction="10000"/>
          </a:bodyPr>
          <a:lstStyle/>
          <a:p>
            <a:pPr indent="0" lvl="0" marL="0" rtl="0" algn="l">
              <a:lnSpc>
                <a:spcPct val="115000"/>
              </a:lnSpc>
              <a:spcBef>
                <a:spcPts val="0"/>
              </a:spcBef>
              <a:spcAft>
                <a:spcPts val="0"/>
              </a:spcAft>
              <a:buSzPct val="100000"/>
              <a:buNone/>
            </a:pPr>
            <a:r>
              <a:rPr lang="en"/>
              <a:t>Use the following code to generate an error by trying to access a file that doesn’t exist:</a:t>
            </a:r>
            <a:endParaRPr/>
          </a:p>
          <a:p>
            <a:pPr indent="0" lvl="0" marL="0" rtl="0" algn="l">
              <a:lnSpc>
                <a:spcPct val="115000"/>
              </a:lnSpc>
              <a:spcBef>
                <a:spcPts val="0"/>
              </a:spcBef>
              <a:spcAft>
                <a:spcPts val="0"/>
              </a:spcAft>
              <a:buSzPct val="100000"/>
              <a:buNone/>
            </a:pPr>
            <a:r>
              <a:t/>
            </a:r>
            <a:endParaRPr>
              <a:latin typeface="Consolas"/>
              <a:ea typeface="Consolas"/>
              <a:cs typeface="Consolas"/>
              <a:sym typeface="Consolas"/>
            </a:endParaRPr>
          </a:p>
          <a:p>
            <a:pPr indent="0" lvl="0" marL="0" rtl="0" algn="l">
              <a:spcBef>
                <a:spcPts val="300"/>
              </a:spcBef>
              <a:spcAft>
                <a:spcPts val="0"/>
              </a:spcAft>
              <a:buClr>
                <a:schemeClr val="dk1"/>
              </a:buClr>
              <a:buSzPct val="61111"/>
              <a:buFont typeface="Arial"/>
              <a:buNone/>
            </a:pPr>
            <a:r>
              <a:rPr lang="en">
                <a:latin typeface="Inconsolata"/>
                <a:ea typeface="Inconsolata"/>
                <a:cs typeface="Inconsolata"/>
                <a:sym typeface="Inconsolata"/>
              </a:rPr>
              <a:t>    </a:t>
            </a:r>
            <a:r>
              <a:rPr b="1" lang="en">
                <a:solidFill>
                  <a:schemeClr val="accent4"/>
                </a:solidFill>
                <a:latin typeface="Inconsolata"/>
                <a:ea typeface="Inconsolata"/>
                <a:cs typeface="Inconsolata"/>
                <a:sym typeface="Inconsolata"/>
              </a:rPr>
              <a:t>path = Path.cwd() / </a:t>
            </a:r>
            <a:r>
              <a:rPr b="1" lang="en">
                <a:solidFill>
                  <a:schemeClr val="accent4"/>
                </a:solidFill>
                <a:highlight>
                  <a:srgbClr val="FFFF00"/>
                </a:highlight>
                <a:latin typeface="Inconsolata"/>
                <a:ea typeface="Inconsolata"/>
                <a:cs typeface="Inconsolata"/>
                <a:sym typeface="Inconsolata"/>
              </a:rPr>
              <a:t>"SomeFile.txt"</a:t>
            </a:r>
            <a:endParaRPr b="1">
              <a:solidFill>
                <a:schemeClr val="accent4"/>
              </a:solidFill>
              <a:highlight>
                <a:srgbClr val="FFFF00"/>
              </a:highlight>
              <a:latin typeface="Inconsolata"/>
              <a:ea typeface="Inconsolata"/>
              <a:cs typeface="Inconsolata"/>
              <a:sym typeface="Inconsolata"/>
            </a:endParaRPr>
          </a:p>
          <a:p>
            <a:pPr indent="0" lvl="0" marL="0" rtl="0" algn="l">
              <a:spcBef>
                <a:spcPts val="300"/>
              </a:spcBef>
              <a:spcAft>
                <a:spcPts val="0"/>
              </a:spcAft>
              <a:buClr>
                <a:schemeClr val="dk1"/>
              </a:buClr>
              <a:buSzPct val="61111"/>
              <a:buFont typeface="Arial"/>
              <a:buNone/>
            </a:pPr>
            <a:r>
              <a:rPr b="1" lang="en">
                <a:solidFill>
                  <a:schemeClr val="accent4"/>
                </a:solidFill>
                <a:latin typeface="Inconsolata"/>
                <a:ea typeface="Inconsolata"/>
                <a:cs typeface="Inconsolata"/>
                <a:sym typeface="Inconsolata"/>
              </a:rPr>
              <a:t>    with path.open(mode="r", encoding="utf-8") as file:</a:t>
            </a:r>
            <a:endParaRPr b="1">
              <a:solidFill>
                <a:schemeClr val="accent4"/>
              </a:solidFill>
              <a:latin typeface="Inconsolata"/>
              <a:ea typeface="Inconsolata"/>
              <a:cs typeface="Inconsolata"/>
              <a:sym typeface="Inconsolata"/>
            </a:endParaRPr>
          </a:p>
          <a:p>
            <a:pPr indent="0" lvl="0" marL="0" rtl="0" algn="l">
              <a:spcBef>
                <a:spcPts val="300"/>
              </a:spcBef>
              <a:spcAft>
                <a:spcPts val="0"/>
              </a:spcAft>
              <a:buClr>
                <a:schemeClr val="dk1"/>
              </a:buClr>
              <a:buSzPct val="61111"/>
              <a:buFont typeface="Arial"/>
              <a:buNone/>
            </a:pPr>
            <a:r>
              <a:rPr b="1" lang="en">
                <a:solidFill>
                  <a:schemeClr val="accent4"/>
                </a:solidFill>
                <a:latin typeface="Inconsolata"/>
                <a:ea typeface="Inconsolata"/>
                <a:cs typeface="Inconsolata"/>
                <a:sym typeface="Inconsolata"/>
              </a:rPr>
              <a:t>        contents = file.read()</a:t>
            </a:r>
            <a:endParaRPr b="1">
              <a:solidFill>
                <a:schemeClr val="accent4"/>
              </a:solidFill>
              <a:latin typeface="Inconsolata"/>
              <a:ea typeface="Inconsolata"/>
              <a:cs typeface="Inconsolata"/>
              <a:sym typeface="Inconsolata"/>
            </a:endParaRPr>
          </a:p>
          <a:p>
            <a:pPr indent="0" lvl="0" marL="0" rtl="0" algn="l">
              <a:spcBef>
                <a:spcPts val="300"/>
              </a:spcBef>
              <a:spcAft>
                <a:spcPts val="0"/>
              </a:spcAft>
              <a:buNone/>
            </a:pPr>
            <a:r>
              <a:rPr b="1" lang="en">
                <a:solidFill>
                  <a:schemeClr val="accent4"/>
                </a:solidFill>
                <a:latin typeface="Inconsolata"/>
                <a:ea typeface="Inconsolata"/>
                <a:cs typeface="Inconsolata"/>
                <a:sym typeface="Inconsolata"/>
              </a:rPr>
              <a:t>        print(f"\n</a:t>
            </a:r>
            <a:r>
              <a:rPr b="1" lang="en">
                <a:solidFill>
                  <a:srgbClr val="2C768B"/>
                </a:solidFill>
                <a:latin typeface="Inconsolata"/>
                <a:ea typeface="Inconsolata"/>
                <a:cs typeface="Inconsolata"/>
                <a:sym typeface="Inconsolata"/>
              </a:rPr>
              <a:t>{contents}</a:t>
            </a:r>
            <a:r>
              <a:rPr b="1" lang="en">
                <a:solidFill>
                  <a:schemeClr val="accent4"/>
                </a:solidFill>
                <a:latin typeface="Inconsolata"/>
                <a:ea typeface="Inconsolata"/>
                <a:cs typeface="Inconsolata"/>
                <a:sym typeface="Inconsolata"/>
              </a:rPr>
              <a:t>\n")</a:t>
            </a:r>
            <a:endParaRPr b="1">
              <a:solidFill>
                <a:schemeClr val="accent4"/>
              </a:solidFill>
              <a:latin typeface="Inconsolata"/>
              <a:ea typeface="Inconsolata"/>
              <a:cs typeface="Inconsolata"/>
              <a:sym typeface="Inconsolata"/>
            </a:endParaRPr>
          </a:p>
          <a:p>
            <a:pPr indent="0" lvl="0" marL="0" rtl="0" algn="l">
              <a:spcBef>
                <a:spcPts val="300"/>
              </a:spcBef>
              <a:spcAft>
                <a:spcPts val="0"/>
              </a:spcAft>
              <a:buNone/>
            </a:pPr>
            <a:r>
              <a:t/>
            </a:r>
            <a:endParaRPr b="1">
              <a:solidFill>
                <a:schemeClr val="accent4"/>
              </a:solidFill>
              <a:latin typeface="Inconsolata"/>
              <a:ea typeface="Inconsolata"/>
              <a:cs typeface="Inconsolata"/>
              <a:sym typeface="Inconsolata"/>
            </a:endParaRPr>
          </a:p>
          <a:p>
            <a:pPr indent="0" lvl="0" marL="0" rtl="0" algn="l">
              <a:spcBef>
                <a:spcPts val="300"/>
              </a:spcBef>
              <a:spcAft>
                <a:spcPts val="0"/>
              </a:spcAft>
              <a:buNone/>
            </a:pPr>
            <a:r>
              <a:rPr b="1" lang="en">
                <a:solidFill>
                  <a:srgbClr val="FF0000"/>
                </a:solidFill>
                <a:latin typeface="Inconsolata"/>
                <a:ea typeface="Inconsolata"/>
                <a:cs typeface="Inconsolata"/>
                <a:sym typeface="Inconsolata"/>
              </a:rPr>
              <a:t>    Traceback (most recent call last):</a:t>
            </a:r>
            <a:endParaRPr b="1">
              <a:solidFill>
                <a:srgbClr val="FF0000"/>
              </a:solidFill>
              <a:latin typeface="Inconsolata"/>
              <a:ea typeface="Inconsolata"/>
              <a:cs typeface="Inconsolata"/>
              <a:sym typeface="Inconsolata"/>
            </a:endParaRPr>
          </a:p>
          <a:p>
            <a:pPr indent="0" lvl="0" marL="0" rtl="0" algn="l">
              <a:spcBef>
                <a:spcPts val="300"/>
              </a:spcBef>
              <a:spcAft>
                <a:spcPts val="0"/>
              </a:spcAft>
              <a:buNone/>
            </a:pPr>
            <a:r>
              <a:rPr b="1" lang="en">
                <a:solidFill>
                  <a:srgbClr val="FF0000"/>
                </a:solidFill>
                <a:latin typeface="Inconsolata"/>
                <a:ea typeface="Inconsolata"/>
                <a:cs typeface="Inconsolata"/>
                <a:sym typeface="Inconsolata"/>
              </a:rPr>
              <a:t>      File "/Users/&lt;username&gt;/main.py", line 7, in &lt;module&gt;</a:t>
            </a:r>
            <a:endParaRPr b="1">
              <a:solidFill>
                <a:srgbClr val="FF0000"/>
              </a:solidFill>
              <a:latin typeface="Inconsolata"/>
              <a:ea typeface="Inconsolata"/>
              <a:cs typeface="Inconsolata"/>
              <a:sym typeface="Inconsolata"/>
            </a:endParaRPr>
          </a:p>
          <a:p>
            <a:pPr indent="0" lvl="0" marL="0" rtl="0" algn="l">
              <a:spcBef>
                <a:spcPts val="300"/>
              </a:spcBef>
              <a:spcAft>
                <a:spcPts val="0"/>
              </a:spcAft>
              <a:buNone/>
            </a:pPr>
            <a:r>
              <a:rPr b="1" lang="en">
                <a:solidFill>
                  <a:srgbClr val="FF0000"/>
                </a:solidFill>
                <a:latin typeface="Inconsolata"/>
                <a:ea typeface="Inconsolata"/>
                <a:cs typeface="Inconsolata"/>
                <a:sym typeface="Inconsolata"/>
              </a:rPr>
              <a:t>        with path.open(mode="r", encoding="utf-8") as file:</a:t>
            </a:r>
            <a:endParaRPr b="1">
              <a:solidFill>
                <a:srgbClr val="FF0000"/>
              </a:solidFill>
              <a:latin typeface="Inconsolata"/>
              <a:ea typeface="Inconsolata"/>
              <a:cs typeface="Inconsolata"/>
              <a:sym typeface="Inconsolata"/>
            </a:endParaRPr>
          </a:p>
          <a:p>
            <a:pPr indent="0" lvl="0" marL="0" rtl="0" algn="l">
              <a:spcBef>
                <a:spcPts val="300"/>
              </a:spcBef>
              <a:spcAft>
                <a:spcPts val="0"/>
              </a:spcAft>
              <a:buNone/>
            </a:pPr>
            <a:r>
              <a:rPr b="1" lang="en">
                <a:solidFill>
                  <a:srgbClr val="FF0000"/>
                </a:solidFill>
                <a:latin typeface="Inconsolata"/>
                <a:ea typeface="Inconsolata"/>
                <a:cs typeface="Inconsolata"/>
                <a:sym typeface="Inconsolata"/>
              </a:rPr>
              <a:t>             ~~~~~~~~~^^^^^^^^^^^^^^^^^^^^^^^^^^^^</a:t>
            </a:r>
            <a:endParaRPr b="1">
              <a:solidFill>
                <a:srgbClr val="FF0000"/>
              </a:solidFill>
              <a:latin typeface="Inconsolata"/>
              <a:ea typeface="Inconsolata"/>
              <a:cs typeface="Inconsolata"/>
              <a:sym typeface="Inconsolata"/>
            </a:endParaRPr>
          </a:p>
          <a:p>
            <a:pPr indent="0" lvl="0" marL="0" rtl="0" algn="l">
              <a:spcBef>
                <a:spcPts val="300"/>
              </a:spcBef>
              <a:spcAft>
                <a:spcPts val="0"/>
              </a:spcAft>
              <a:buNone/>
            </a:pPr>
            <a:r>
              <a:rPr b="1" lang="en" sz="1564">
                <a:solidFill>
                  <a:srgbClr val="FF0000"/>
                </a:solidFill>
                <a:latin typeface="Inconsolata"/>
                <a:ea typeface="Inconsolata"/>
                <a:cs typeface="Inconsolata"/>
                <a:sym typeface="Inconsolata"/>
              </a:rPr>
              <a:t>     FileNotFoundError: [Errno 2] No such file or directory: '/Users/&lt;username&gt;/SomeFile.txt'</a:t>
            </a:r>
            <a:endParaRPr b="1" sz="1564">
              <a:solidFill>
                <a:srgbClr val="FF0000"/>
              </a:solidFill>
              <a:latin typeface="Inconsolata"/>
              <a:ea typeface="Inconsolata"/>
              <a:cs typeface="Inconsolata"/>
              <a:sym typeface="Inconsolata"/>
            </a:endParaRPr>
          </a:p>
          <a:p>
            <a:pPr indent="0" lvl="0" marL="0" rtl="0" algn="l">
              <a:spcBef>
                <a:spcPts val="300"/>
              </a:spcBef>
              <a:spcAft>
                <a:spcPts val="0"/>
              </a:spcAft>
              <a:buNone/>
            </a:pPr>
            <a:r>
              <a:t/>
            </a:r>
            <a:endParaRPr b="1">
              <a:solidFill>
                <a:schemeClr val="accent4"/>
              </a:solidFill>
              <a:latin typeface="Consolas"/>
              <a:ea typeface="Consolas"/>
              <a:cs typeface="Consolas"/>
              <a:sym typeface="Consolas"/>
            </a:endParaRPr>
          </a:p>
          <a:p>
            <a:pPr indent="0" lvl="0" marL="0" rtl="0" algn="l">
              <a:spcBef>
                <a:spcPts val="300"/>
              </a:spcBef>
              <a:spcAft>
                <a:spcPts val="0"/>
              </a:spcAft>
              <a:buClr>
                <a:schemeClr val="dk1"/>
              </a:buClr>
              <a:buSzPct val="100000"/>
              <a:buFont typeface="Arial"/>
              <a:buNone/>
            </a:pPr>
            <a:r>
              <a:rPr lang="en"/>
              <a:t>We can solve this with exception handling.</a:t>
            </a:r>
            <a:endParaRPr b="1">
              <a:solidFill>
                <a:schemeClr val="accent4"/>
              </a:solidFill>
              <a:latin typeface="Inconsolata"/>
              <a:ea typeface="Inconsolata"/>
              <a:cs typeface="Inconsolata"/>
              <a:sym typeface="Inconsolata"/>
            </a:endParaRPr>
          </a:p>
        </p:txBody>
      </p:sp>
      <p:sp>
        <p:nvSpPr>
          <p:cNvPr id="286" name="Google Shape;286;p42"/>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3"/>
          <p:cNvSpPr txBox="1"/>
          <p:nvPr>
            <p:ph type="title"/>
          </p:nvPr>
        </p:nvSpPr>
        <p:spPr>
          <a:xfrm>
            <a:off x="116425" y="114300"/>
            <a:ext cx="83424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Practice</a:t>
            </a:r>
            <a:endParaRPr b="1">
              <a:latin typeface="Assistant"/>
              <a:ea typeface="Assistant"/>
              <a:cs typeface="Assistant"/>
              <a:sym typeface="Assistant"/>
            </a:endParaRPr>
          </a:p>
        </p:txBody>
      </p:sp>
      <p:sp>
        <p:nvSpPr>
          <p:cNvPr id="292" name="Google Shape;292;p43"/>
          <p:cNvSpPr txBox="1"/>
          <p:nvPr>
            <p:ph idx="1" type="body"/>
          </p:nvPr>
        </p:nvSpPr>
        <p:spPr>
          <a:xfrm>
            <a:off x="116425" y="666650"/>
            <a:ext cx="8914500" cy="43245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lnSpc>
                <a:spcPct val="115000"/>
              </a:lnSpc>
              <a:spcBef>
                <a:spcPts val="0"/>
              </a:spcBef>
              <a:spcAft>
                <a:spcPts val="0"/>
              </a:spcAft>
              <a:buSzPct val="100000"/>
              <a:buNone/>
            </a:pPr>
            <a:r>
              <a:rPr lang="en"/>
              <a:t>Reading and Writing Text Files - </a:t>
            </a:r>
            <a:r>
              <a:rPr lang="en"/>
              <a:t>See slide notes for output examples.</a:t>
            </a:r>
            <a:endParaRPr/>
          </a:p>
          <a:p>
            <a:pPr indent="-317182" lvl="0" marL="457200" rtl="0" algn="l">
              <a:lnSpc>
                <a:spcPct val="115000"/>
              </a:lnSpc>
              <a:spcBef>
                <a:spcPts val="1000"/>
              </a:spcBef>
              <a:spcAft>
                <a:spcPts val="0"/>
              </a:spcAft>
              <a:buSzPct val="100000"/>
              <a:buChar char="●"/>
            </a:pPr>
            <a:r>
              <a:rPr b="1" lang="en"/>
              <a:t>Tip</a:t>
            </a:r>
            <a:r>
              <a:rPr lang="en"/>
              <a:t>: </a:t>
            </a:r>
            <a:r>
              <a:rPr lang="en"/>
              <a:t>Consider making this practice a single program with a function for each part. Then call each function individually.</a:t>
            </a:r>
            <a:endParaRPr/>
          </a:p>
          <a:p>
            <a:pPr indent="-317182" lvl="0" marL="457200" rtl="0" algn="l">
              <a:lnSpc>
                <a:spcPct val="115000"/>
              </a:lnSpc>
              <a:spcBef>
                <a:spcPts val="1000"/>
              </a:spcBef>
              <a:spcAft>
                <a:spcPts val="0"/>
              </a:spcAft>
              <a:buSzPct val="100000"/>
              <a:buChar char="●"/>
            </a:pPr>
            <a:r>
              <a:rPr b="1" lang="en"/>
              <a:t>Exercise</a:t>
            </a:r>
            <a:r>
              <a:rPr b="1" lang="en"/>
              <a:t> 1</a:t>
            </a:r>
            <a:r>
              <a:rPr lang="en"/>
              <a:t>: Create a program that will create a path to and read the </a:t>
            </a:r>
            <a:r>
              <a:rPr b="1" lang="en">
                <a:solidFill>
                  <a:srgbClr val="EA5B25"/>
                </a:solidFill>
                <a:latin typeface="Consolas"/>
                <a:ea typeface="Consolas"/>
                <a:cs typeface="Consolas"/>
                <a:sym typeface="Consolas"/>
              </a:rPr>
              <a:t>OneTwoBuckleMyShoe.txt</a:t>
            </a:r>
            <a:r>
              <a:rPr lang="en"/>
              <a:t> file</a:t>
            </a:r>
            <a:r>
              <a:rPr lang="en"/>
              <a:t>. Once the contents are read, display the contents to the terminal. It should look just like the file.</a:t>
            </a:r>
            <a:endParaRPr/>
          </a:p>
          <a:p>
            <a:pPr indent="-317182" lvl="0" marL="457200" rtl="0" algn="l">
              <a:lnSpc>
                <a:spcPct val="115000"/>
              </a:lnSpc>
              <a:spcBef>
                <a:spcPts val="1000"/>
              </a:spcBef>
              <a:spcAft>
                <a:spcPts val="0"/>
              </a:spcAft>
              <a:buSzPct val="100000"/>
              <a:buChar char="●"/>
            </a:pPr>
            <a:r>
              <a:rPr b="1" lang="en"/>
              <a:t>Exercise</a:t>
            </a:r>
            <a:r>
              <a:rPr b="1" lang="en"/>
              <a:t> 2</a:t>
            </a:r>
            <a:r>
              <a:rPr lang="en"/>
              <a:t>: </a:t>
            </a:r>
            <a:r>
              <a:rPr b="1" lang="en">
                <a:solidFill>
                  <a:srgbClr val="EA5B25"/>
                </a:solidFill>
                <a:latin typeface="Consolas"/>
                <a:ea typeface="Consolas"/>
                <a:cs typeface="Consolas"/>
                <a:sym typeface="Consolas"/>
              </a:rPr>
              <a:t>OneTwoBuckleMyShoe.txt file</a:t>
            </a:r>
            <a:r>
              <a:rPr lang="en"/>
              <a:t> is a nursery rhyme (with a few changes). Currently, the numbers are on one line and the rhyme to the numbers is on the second line as in:</a:t>
            </a:r>
            <a:endParaRPr b="1">
              <a:solidFill>
                <a:srgbClr val="EA5B25"/>
              </a:solidFill>
              <a:latin typeface="Consolas"/>
              <a:ea typeface="Consolas"/>
              <a:cs typeface="Consolas"/>
              <a:sym typeface="Consolas"/>
            </a:endParaRPr>
          </a:p>
          <a:p>
            <a:pPr indent="-317182" lvl="0" marL="457200" rtl="0" algn="l">
              <a:lnSpc>
                <a:spcPct val="115000"/>
              </a:lnSpc>
              <a:spcBef>
                <a:spcPts val="1000"/>
              </a:spcBef>
              <a:spcAft>
                <a:spcPts val="0"/>
              </a:spcAft>
              <a:buSzPct val="100000"/>
              <a:buChar char="●"/>
            </a:pPr>
            <a:r>
              <a:rPr lang="en"/>
              <a:t>Read the contents in and the display it to the terminal, joining the first line with the second:</a:t>
            </a:r>
            <a:endParaRPr/>
          </a:p>
          <a:p>
            <a:pPr indent="-317182" lvl="0" marL="457200" rtl="0" algn="l">
              <a:lnSpc>
                <a:spcPct val="115000"/>
              </a:lnSpc>
              <a:spcBef>
                <a:spcPts val="1000"/>
              </a:spcBef>
              <a:spcAft>
                <a:spcPts val="0"/>
              </a:spcAft>
              <a:buSzPct val="100000"/>
              <a:buChar char="●"/>
            </a:pPr>
            <a:r>
              <a:rPr b="1" lang="en"/>
              <a:t>Exercise 3</a:t>
            </a:r>
            <a:r>
              <a:rPr lang="en"/>
              <a:t>: Take what you did in Exercise 2 and write it to another file. First, check if the file exists and delete it if it does. Then open a new file and write the contents out. (make a backup of the input file just in case you delete it by accident). There are a couple of ways to do this but remember, keep a file open only as long as you need it. Also, some tweaks are likely to the code from Exercise 2.</a:t>
            </a:r>
            <a:endParaRPr/>
          </a:p>
          <a:p>
            <a:pPr indent="-317182" lvl="0" marL="457200" rtl="0" algn="l">
              <a:lnSpc>
                <a:spcPct val="115000"/>
              </a:lnSpc>
              <a:spcBef>
                <a:spcPts val="1000"/>
              </a:spcBef>
              <a:spcAft>
                <a:spcPts val="0"/>
              </a:spcAft>
              <a:buSzPct val="100000"/>
              <a:buChar char="●"/>
            </a:pPr>
            <a:r>
              <a:rPr lang="en"/>
              <a:t>Did you include error handling? 😃</a:t>
            </a:r>
            <a:endParaRPr/>
          </a:p>
          <a:p>
            <a:pPr indent="-317182" lvl="0" marL="457200" rtl="0" algn="l">
              <a:lnSpc>
                <a:spcPct val="115000"/>
              </a:lnSpc>
              <a:spcBef>
                <a:spcPts val="1000"/>
              </a:spcBef>
              <a:spcAft>
                <a:spcPts val="1000"/>
              </a:spcAft>
              <a:buSzPct val="100000"/>
              <a:buChar char="●"/>
            </a:pPr>
            <a:r>
              <a:rPr lang="en"/>
              <a:t>There is a potential bug in the code and it has to do with the file being read, more specifically HOW MUCH data is in that file. See if you can determine what the bug is. This is a logic error, not taking into account a particular use case.</a:t>
            </a:r>
            <a:endParaRPr/>
          </a:p>
        </p:txBody>
      </p:sp>
      <p:sp>
        <p:nvSpPr>
          <p:cNvPr id="293" name="Google Shape;293;p43"/>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4"/>
          <p:cNvSpPr txBox="1"/>
          <p:nvPr>
            <p:ph type="title"/>
          </p:nvPr>
        </p:nvSpPr>
        <p:spPr>
          <a:xfrm>
            <a:off x="311700" y="2148840"/>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en"/>
              <a:t>CSV Files</a:t>
            </a:r>
            <a:endParaRPr b="1">
              <a:latin typeface="Assistant"/>
              <a:ea typeface="Assistant"/>
              <a:cs typeface="Assistant"/>
              <a:sym typeface="Assistant"/>
            </a:endParaRPr>
          </a:p>
        </p:txBody>
      </p:sp>
      <p:sp>
        <p:nvSpPr>
          <p:cNvPr id="299" name="Google Shape;299;p44"/>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pic>
        <p:nvPicPr>
          <p:cNvPr id="300" name="Google Shape;300;p44"/>
          <p:cNvPicPr preferRelativeResize="0"/>
          <p:nvPr/>
        </p:nvPicPr>
        <p:blipFill rotWithShape="1">
          <a:blip r:embed="rId3">
            <a:alphaModFix/>
          </a:blip>
          <a:srcRect b="0" l="0" r="0" t="0"/>
          <a:stretch/>
        </p:blipFill>
        <p:spPr>
          <a:xfrm>
            <a:off x="3504792" y="3834195"/>
            <a:ext cx="2134414" cy="82901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5"/>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CSV Files</a:t>
            </a:r>
            <a:endParaRPr b="1">
              <a:latin typeface="Assistant"/>
              <a:ea typeface="Assistant"/>
              <a:cs typeface="Assistant"/>
              <a:sym typeface="Assistant"/>
            </a:endParaRPr>
          </a:p>
        </p:txBody>
      </p:sp>
      <p:sp>
        <p:nvSpPr>
          <p:cNvPr id="306" name="Google Shape;306;p45"/>
          <p:cNvSpPr txBox="1"/>
          <p:nvPr>
            <p:ph idx="1" type="body"/>
          </p:nvPr>
        </p:nvSpPr>
        <p:spPr>
          <a:xfrm>
            <a:off x="311700" y="915600"/>
            <a:ext cx="8520600" cy="4121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Comma-Separated Value </a:t>
            </a:r>
            <a:r>
              <a:rPr lang="en"/>
              <a:t>(CSV) </a:t>
            </a:r>
            <a:r>
              <a:rPr lang="en"/>
              <a:t>Files </a:t>
            </a:r>
            <a:endParaRPr/>
          </a:p>
          <a:p>
            <a:pPr indent="-342900" lvl="0" marL="457200" rtl="0" algn="l">
              <a:spcBef>
                <a:spcPts val="1000"/>
              </a:spcBef>
              <a:spcAft>
                <a:spcPts val="0"/>
              </a:spcAft>
              <a:buSzPts val="1800"/>
              <a:buChar char="●"/>
            </a:pPr>
            <a:r>
              <a:rPr lang="en"/>
              <a:t>Text files - numbers will come in as strings, so they must be converted to numbers.</a:t>
            </a:r>
            <a:endParaRPr/>
          </a:p>
          <a:p>
            <a:pPr indent="-342900" lvl="0" marL="457200" rtl="0" algn="l">
              <a:spcBef>
                <a:spcPts val="1000"/>
              </a:spcBef>
              <a:spcAft>
                <a:spcPts val="0"/>
              </a:spcAft>
              <a:buSzPts val="1800"/>
              <a:buChar char="●"/>
            </a:pPr>
            <a:r>
              <a:rPr lang="en"/>
              <a:t>Can be generated in several ways.</a:t>
            </a:r>
            <a:endParaRPr/>
          </a:p>
          <a:p>
            <a:pPr indent="-342900" lvl="0" marL="457200" rtl="0" algn="l">
              <a:spcBef>
                <a:spcPts val="1000"/>
              </a:spcBef>
              <a:spcAft>
                <a:spcPts val="0"/>
              </a:spcAft>
              <a:buSzPts val="1800"/>
              <a:buChar char="●"/>
            </a:pPr>
            <a:r>
              <a:rPr lang="en"/>
              <a:t>One such way is to save a spreadsheet file as a CSV.</a:t>
            </a:r>
            <a:endParaRPr/>
          </a:p>
          <a:p>
            <a:pPr indent="-342900" lvl="0" marL="457200" rtl="0" algn="l">
              <a:spcBef>
                <a:spcPts val="1000"/>
              </a:spcBef>
              <a:spcAft>
                <a:spcPts val="0"/>
              </a:spcAft>
              <a:buSzPts val="1800"/>
              <a:buChar char="●"/>
            </a:pPr>
            <a:r>
              <a:rPr lang="en"/>
              <a:t>Song plays for the month:</a:t>
            </a:r>
            <a:endParaRPr/>
          </a:p>
          <a:p>
            <a:pPr indent="0" lvl="0" marL="0" rtl="0" algn="l">
              <a:spcBef>
                <a:spcPts val="1000"/>
              </a:spcBef>
              <a:spcAft>
                <a:spcPts val="0"/>
              </a:spcAft>
              <a:buNone/>
            </a:pPr>
            <a:r>
              <a:t/>
            </a:r>
            <a:endParaRPr b="1">
              <a:solidFill>
                <a:schemeClr val="accent4"/>
              </a:solidFill>
              <a:latin typeface="Inconsolata"/>
              <a:ea typeface="Inconsolata"/>
              <a:cs typeface="Inconsolata"/>
              <a:sym typeface="Inconsolata"/>
            </a:endParaRPr>
          </a:p>
        </p:txBody>
      </p:sp>
      <p:sp>
        <p:nvSpPr>
          <p:cNvPr id="307" name="Google Shape;307;p45"/>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pic>
        <p:nvPicPr>
          <p:cNvPr id="308" name="Google Shape;308;p45"/>
          <p:cNvPicPr preferRelativeResize="0"/>
          <p:nvPr/>
        </p:nvPicPr>
        <p:blipFill>
          <a:blip r:embed="rId3">
            <a:alphaModFix/>
          </a:blip>
          <a:stretch>
            <a:fillRect/>
          </a:stretch>
        </p:blipFill>
        <p:spPr>
          <a:xfrm>
            <a:off x="1563288" y="3187850"/>
            <a:ext cx="6017424" cy="17038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6"/>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CSV Files</a:t>
            </a:r>
            <a:endParaRPr b="1">
              <a:latin typeface="Assistant"/>
              <a:ea typeface="Assistant"/>
              <a:cs typeface="Assistant"/>
              <a:sym typeface="Assistant"/>
            </a:endParaRPr>
          </a:p>
        </p:txBody>
      </p:sp>
      <p:sp>
        <p:nvSpPr>
          <p:cNvPr id="314" name="Google Shape;314;p46"/>
          <p:cNvSpPr txBox="1"/>
          <p:nvPr>
            <p:ph idx="1" type="body"/>
          </p:nvPr>
        </p:nvSpPr>
        <p:spPr>
          <a:xfrm>
            <a:off x="311700" y="915600"/>
            <a:ext cx="8520600" cy="4121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Reading a CSV file without headers </a:t>
            </a:r>
            <a:endParaRPr/>
          </a:p>
          <a:p>
            <a:pPr indent="-342900" lvl="0" marL="457200" rtl="0" algn="l">
              <a:spcBef>
                <a:spcPts val="1000"/>
              </a:spcBef>
              <a:spcAft>
                <a:spcPts val="0"/>
              </a:spcAft>
              <a:buSzPts val="1800"/>
              <a:buChar char="●"/>
            </a:pPr>
            <a:r>
              <a:rPr lang="en"/>
              <a:t>The headers are at the top of the columns and on the left side of the rows.</a:t>
            </a:r>
            <a:endParaRPr/>
          </a:p>
          <a:p>
            <a:pPr indent="-342900" lvl="0" marL="457200" rtl="0" algn="l">
              <a:spcBef>
                <a:spcPts val="1000"/>
              </a:spcBef>
              <a:spcAft>
                <a:spcPts val="0"/>
              </a:spcAft>
              <a:buSzPts val="1800"/>
              <a:buChar char="●"/>
            </a:pPr>
            <a:r>
              <a:rPr lang="en"/>
              <a:t>We could manually edit the file to remove these all and just have numbers.</a:t>
            </a:r>
            <a:endParaRPr/>
          </a:p>
          <a:p>
            <a:pPr indent="-342900" lvl="0" marL="457200" rtl="0" algn="l">
              <a:spcBef>
                <a:spcPts val="1000"/>
              </a:spcBef>
              <a:spcAft>
                <a:spcPts val="0"/>
              </a:spcAft>
              <a:buSzPts val="1800"/>
              <a:buChar char="●"/>
            </a:pPr>
            <a:r>
              <a:rPr lang="en"/>
              <a:t>Import the </a:t>
            </a:r>
            <a:r>
              <a:rPr b="1" lang="en">
                <a:solidFill>
                  <a:srgbClr val="EA5B25"/>
                </a:solidFill>
                <a:latin typeface="Inconsolata"/>
                <a:ea typeface="Inconsolata"/>
                <a:cs typeface="Inconsolata"/>
                <a:sym typeface="Inconsolata"/>
              </a:rPr>
              <a:t>csv</a:t>
            </a:r>
            <a:r>
              <a:rPr lang="en"/>
              <a:t> library</a:t>
            </a:r>
            <a:endParaRPr/>
          </a:p>
          <a:p>
            <a:pPr indent="-342900" lvl="0" marL="457200" rtl="0" algn="l">
              <a:spcBef>
                <a:spcPts val="1000"/>
              </a:spcBef>
              <a:spcAft>
                <a:spcPts val="0"/>
              </a:spcAft>
              <a:buSzPts val="1800"/>
              <a:buChar char="●"/>
            </a:pPr>
            <a:r>
              <a:rPr lang="en"/>
              <a:t>Use the </a:t>
            </a:r>
            <a:r>
              <a:rPr b="1" lang="en">
                <a:solidFill>
                  <a:srgbClr val="EA5B25"/>
                </a:solidFill>
                <a:latin typeface="Inconsolata"/>
                <a:ea typeface="Inconsolata"/>
                <a:cs typeface="Inconsolata"/>
                <a:sym typeface="Inconsolata"/>
              </a:rPr>
              <a:t>csv.reader()</a:t>
            </a:r>
            <a:r>
              <a:rPr lang="en"/>
              <a:t> to read the data in.</a:t>
            </a:r>
            <a:endParaRPr/>
          </a:p>
          <a:p>
            <a:pPr indent="0" lvl="0" marL="0" rtl="0" algn="l">
              <a:spcBef>
                <a:spcPts val="1000"/>
              </a:spcBef>
              <a:spcAft>
                <a:spcPts val="0"/>
              </a:spcAft>
              <a:buNone/>
            </a:pPr>
            <a:r>
              <a:t/>
            </a:r>
            <a:endParaRPr b="1">
              <a:solidFill>
                <a:schemeClr val="accent4"/>
              </a:solidFill>
              <a:latin typeface="Inconsolata"/>
              <a:ea typeface="Inconsolata"/>
              <a:cs typeface="Inconsolata"/>
              <a:sym typeface="Inconsolata"/>
            </a:endParaRPr>
          </a:p>
        </p:txBody>
      </p:sp>
      <p:sp>
        <p:nvSpPr>
          <p:cNvPr id="315" name="Google Shape;315;p46"/>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7"/>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CSV Files</a:t>
            </a:r>
            <a:endParaRPr b="1">
              <a:latin typeface="Assistant"/>
              <a:ea typeface="Assistant"/>
              <a:cs typeface="Assistant"/>
              <a:sym typeface="Assistant"/>
            </a:endParaRPr>
          </a:p>
        </p:txBody>
      </p:sp>
      <p:sp>
        <p:nvSpPr>
          <p:cNvPr id="321" name="Google Shape;321;p47"/>
          <p:cNvSpPr txBox="1"/>
          <p:nvPr>
            <p:ph idx="1" type="body"/>
          </p:nvPr>
        </p:nvSpPr>
        <p:spPr>
          <a:xfrm>
            <a:off x="311700" y="915600"/>
            <a:ext cx="8520600" cy="41214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en"/>
              <a:t>Reading a CSV file with headers </a:t>
            </a:r>
            <a:endParaRPr/>
          </a:p>
          <a:p>
            <a:pPr indent="-342900" lvl="0" marL="457200" rtl="0" algn="l">
              <a:spcBef>
                <a:spcPts val="1000"/>
              </a:spcBef>
              <a:spcAft>
                <a:spcPts val="0"/>
              </a:spcAft>
              <a:buSzPts val="1800"/>
              <a:buChar char="●"/>
            </a:pPr>
            <a:r>
              <a:rPr lang="en"/>
              <a:t>Import the </a:t>
            </a:r>
            <a:r>
              <a:rPr b="1" lang="en">
                <a:solidFill>
                  <a:srgbClr val="EA5B25"/>
                </a:solidFill>
                <a:latin typeface="Inconsolata"/>
                <a:ea typeface="Inconsolata"/>
                <a:cs typeface="Inconsolata"/>
                <a:sym typeface="Inconsolata"/>
              </a:rPr>
              <a:t>csv</a:t>
            </a:r>
            <a:r>
              <a:rPr lang="en"/>
              <a:t> library.</a:t>
            </a:r>
            <a:endParaRPr/>
          </a:p>
          <a:p>
            <a:pPr indent="-342900" lvl="0" marL="457200" rtl="0" algn="l">
              <a:spcBef>
                <a:spcPts val="1000"/>
              </a:spcBef>
              <a:spcAft>
                <a:spcPts val="0"/>
              </a:spcAft>
              <a:buSzPts val="1800"/>
              <a:buChar char="●"/>
            </a:pPr>
            <a:r>
              <a:rPr lang="en"/>
              <a:t>Use the </a:t>
            </a:r>
            <a:r>
              <a:rPr b="1" lang="en">
                <a:solidFill>
                  <a:srgbClr val="EA5B25"/>
                </a:solidFill>
                <a:latin typeface="Inconsolata"/>
                <a:ea typeface="Inconsolata"/>
                <a:cs typeface="Inconsolata"/>
                <a:sym typeface="Inconsolata"/>
              </a:rPr>
              <a:t>reader = csv.DictReader()</a:t>
            </a:r>
            <a:r>
              <a:rPr lang="en"/>
              <a:t> to read the data in.</a:t>
            </a:r>
            <a:endParaRPr/>
          </a:p>
          <a:p>
            <a:pPr indent="-342900" lvl="0" marL="457200" rtl="0" algn="l">
              <a:spcBef>
                <a:spcPts val="1000"/>
              </a:spcBef>
              <a:spcAft>
                <a:spcPts val="0"/>
              </a:spcAft>
              <a:buSzPts val="1800"/>
              <a:buChar char="●"/>
            </a:pPr>
            <a:r>
              <a:rPr lang="en"/>
              <a:t>Using this type will give us the ability to read the headers, both column and row!</a:t>
            </a:r>
            <a:endParaRPr/>
          </a:p>
          <a:p>
            <a:pPr indent="-342900" lvl="0" marL="457200" rtl="0" algn="l">
              <a:spcBef>
                <a:spcPts val="1000"/>
              </a:spcBef>
              <a:spcAft>
                <a:spcPts val="0"/>
              </a:spcAft>
              <a:buSzPts val="1800"/>
              <a:buChar char="●"/>
            </a:pPr>
            <a:r>
              <a:rPr lang="en"/>
              <a:t>First, read the column headers with the </a:t>
            </a:r>
            <a:r>
              <a:rPr b="1" lang="en">
                <a:solidFill>
                  <a:srgbClr val="EA5B25"/>
                </a:solidFill>
                <a:latin typeface="Inconsolata"/>
                <a:ea typeface="Inconsolata"/>
                <a:cs typeface="Inconsolata"/>
                <a:sym typeface="Inconsolata"/>
              </a:rPr>
              <a:t>reader.fieldnames</a:t>
            </a:r>
            <a:r>
              <a:rPr lang="en"/>
              <a:t> property (no parentheses).</a:t>
            </a:r>
            <a:endParaRPr/>
          </a:p>
          <a:p>
            <a:pPr indent="-342900" lvl="0" marL="457200" rtl="0" algn="l">
              <a:spcBef>
                <a:spcPts val="1000"/>
              </a:spcBef>
              <a:spcAft>
                <a:spcPts val="0"/>
              </a:spcAft>
              <a:buSzPts val="1800"/>
              <a:buChar char="●"/>
            </a:pPr>
            <a:r>
              <a:rPr lang="en"/>
              <a:t>Then, read each row using the </a:t>
            </a:r>
            <a:r>
              <a:rPr b="1" lang="en">
                <a:solidFill>
                  <a:srgbClr val="EA5B25"/>
                </a:solidFill>
                <a:latin typeface="Inconsolata"/>
                <a:ea typeface="Inconsolata"/>
                <a:cs typeface="Inconsolata"/>
                <a:sym typeface="Inconsolata"/>
              </a:rPr>
              <a:t>reader</a:t>
            </a:r>
            <a:r>
              <a:rPr lang="en"/>
              <a:t>.</a:t>
            </a:r>
            <a:endParaRPr/>
          </a:p>
          <a:p>
            <a:pPr indent="-342900" lvl="0" marL="457200" rtl="0" algn="l">
              <a:spcBef>
                <a:spcPts val="1000"/>
              </a:spcBef>
              <a:spcAft>
                <a:spcPts val="0"/>
              </a:spcAft>
              <a:buSzPts val="1800"/>
              <a:buChar char="●"/>
            </a:pPr>
            <a:r>
              <a:rPr lang="en"/>
              <a:t>Use the Dictionary’s </a:t>
            </a:r>
            <a:r>
              <a:rPr b="1" lang="en">
                <a:solidFill>
                  <a:srgbClr val="EA5B25"/>
                </a:solidFill>
                <a:latin typeface="Inconsolata"/>
                <a:ea typeface="Inconsolata"/>
                <a:cs typeface="Inconsolata"/>
                <a:sym typeface="Inconsolata"/>
              </a:rPr>
              <a:t>pop()</a:t>
            </a:r>
            <a:r>
              <a:rPr lang="en"/>
              <a:t> function to remove the row header. The row header is returned to us so we can use it.</a:t>
            </a:r>
            <a:endParaRPr/>
          </a:p>
          <a:p>
            <a:pPr indent="0" lvl="0" marL="0" rtl="0" algn="l">
              <a:spcBef>
                <a:spcPts val="1000"/>
              </a:spcBef>
              <a:spcAft>
                <a:spcPts val="0"/>
              </a:spcAft>
              <a:buNone/>
            </a:pPr>
            <a:r>
              <a:t/>
            </a:r>
            <a:endParaRPr b="1">
              <a:solidFill>
                <a:schemeClr val="accent4"/>
              </a:solidFill>
              <a:latin typeface="Inconsolata"/>
              <a:ea typeface="Inconsolata"/>
              <a:cs typeface="Inconsolata"/>
              <a:sym typeface="Inconsolata"/>
            </a:endParaRPr>
          </a:p>
        </p:txBody>
      </p:sp>
      <p:sp>
        <p:nvSpPr>
          <p:cNvPr id="322" name="Google Shape;322;p47"/>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8"/>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CSV Files</a:t>
            </a:r>
            <a:endParaRPr b="1">
              <a:latin typeface="Assistant"/>
              <a:ea typeface="Assistant"/>
              <a:cs typeface="Assistant"/>
              <a:sym typeface="Assistant"/>
            </a:endParaRPr>
          </a:p>
        </p:txBody>
      </p:sp>
      <p:sp>
        <p:nvSpPr>
          <p:cNvPr id="328" name="Google Shape;328;p48"/>
          <p:cNvSpPr txBox="1"/>
          <p:nvPr>
            <p:ph idx="1" type="body"/>
          </p:nvPr>
        </p:nvSpPr>
        <p:spPr>
          <a:xfrm>
            <a:off x="311700" y="915600"/>
            <a:ext cx="8520600" cy="41214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en"/>
              <a:t>Writing a CSV file</a:t>
            </a:r>
            <a:endParaRPr/>
          </a:p>
          <a:p>
            <a:pPr indent="-342900" lvl="0" marL="457200" rtl="0" algn="l">
              <a:spcBef>
                <a:spcPts val="1000"/>
              </a:spcBef>
              <a:spcAft>
                <a:spcPts val="0"/>
              </a:spcAft>
              <a:buSzPts val="1800"/>
              <a:buChar char="●"/>
            </a:pPr>
            <a:r>
              <a:rPr lang="en"/>
              <a:t>We have a list of dictionaries in Python that we want to write out to a CSV file.</a:t>
            </a:r>
            <a:endParaRPr/>
          </a:p>
          <a:p>
            <a:pPr indent="-342900" lvl="0" marL="457200" rtl="0" algn="l">
              <a:spcBef>
                <a:spcPts val="1000"/>
              </a:spcBef>
              <a:spcAft>
                <a:spcPts val="0"/>
              </a:spcAft>
              <a:buSzPts val="1800"/>
              <a:buChar char="●"/>
            </a:pPr>
            <a:r>
              <a:rPr lang="en"/>
              <a:t>Import the </a:t>
            </a:r>
            <a:r>
              <a:rPr b="1" lang="en">
                <a:solidFill>
                  <a:srgbClr val="EA5B25"/>
                </a:solidFill>
                <a:latin typeface="Inconsolata"/>
                <a:ea typeface="Inconsolata"/>
                <a:cs typeface="Inconsolata"/>
                <a:sym typeface="Inconsolata"/>
              </a:rPr>
              <a:t>csv</a:t>
            </a:r>
            <a:r>
              <a:rPr lang="en"/>
              <a:t> library.</a:t>
            </a:r>
            <a:endParaRPr/>
          </a:p>
          <a:p>
            <a:pPr indent="-342900" lvl="0" marL="457200" rtl="0" algn="l">
              <a:spcBef>
                <a:spcPts val="1000"/>
              </a:spcBef>
              <a:spcAft>
                <a:spcPts val="0"/>
              </a:spcAft>
              <a:buSzPts val="1800"/>
              <a:buChar char="●"/>
            </a:pPr>
            <a:r>
              <a:rPr lang="en"/>
              <a:t>Use </a:t>
            </a:r>
            <a:r>
              <a:rPr b="1" lang="en">
                <a:solidFill>
                  <a:srgbClr val="EA5B25"/>
                </a:solidFill>
                <a:latin typeface="Inconsolata"/>
                <a:ea typeface="Inconsolata"/>
                <a:cs typeface="Inconsolata"/>
                <a:sym typeface="Inconsolata"/>
              </a:rPr>
              <a:t>csv.DictWriter</a:t>
            </a:r>
            <a:r>
              <a:rPr lang="en"/>
              <a:t> for writing the data rather than the </a:t>
            </a:r>
            <a:r>
              <a:rPr b="1" lang="en">
                <a:solidFill>
                  <a:schemeClr val="accent4"/>
                </a:solidFill>
                <a:latin typeface="Inconsolata"/>
                <a:ea typeface="Inconsolata"/>
                <a:cs typeface="Inconsolata"/>
                <a:sym typeface="Inconsolata"/>
              </a:rPr>
              <a:t>Writer</a:t>
            </a:r>
            <a:r>
              <a:rPr lang="en"/>
              <a:t>.</a:t>
            </a:r>
            <a:endParaRPr/>
          </a:p>
          <a:p>
            <a:pPr indent="-317500" lvl="1" marL="914400" rtl="0" algn="l">
              <a:spcBef>
                <a:spcPts val="1000"/>
              </a:spcBef>
              <a:spcAft>
                <a:spcPts val="0"/>
              </a:spcAft>
              <a:buSzPts val="1400"/>
              <a:buChar char="○"/>
            </a:pPr>
            <a:r>
              <a:rPr lang="en"/>
              <a:t>When creating the </a:t>
            </a:r>
            <a:r>
              <a:rPr b="1" lang="en">
                <a:solidFill>
                  <a:srgbClr val="EA5B25"/>
                </a:solidFill>
                <a:latin typeface="Inconsolata"/>
                <a:ea typeface="Inconsolata"/>
                <a:cs typeface="Inconsolata"/>
                <a:sym typeface="Inconsolata"/>
              </a:rPr>
              <a:t>DictWriter</a:t>
            </a:r>
            <a:r>
              <a:rPr lang="en"/>
              <a:t>, we include the </a:t>
            </a:r>
            <a:r>
              <a:rPr b="1" lang="en">
                <a:solidFill>
                  <a:srgbClr val="EA5B25"/>
                </a:solidFill>
                <a:latin typeface="Inconsolata"/>
                <a:ea typeface="Inconsolata"/>
                <a:cs typeface="Inconsolata"/>
                <a:sym typeface="Inconsolata"/>
              </a:rPr>
              <a:t>fieldnames</a:t>
            </a:r>
            <a:r>
              <a:rPr lang="en"/>
              <a:t> argument with either a list of strings for the column headers or by using the keys in the dictionary we want to write out.</a:t>
            </a:r>
            <a:endParaRPr/>
          </a:p>
          <a:p>
            <a:pPr indent="-342900" lvl="0" marL="457200" rtl="0" algn="l">
              <a:spcBef>
                <a:spcPts val="1000"/>
              </a:spcBef>
              <a:spcAft>
                <a:spcPts val="0"/>
              </a:spcAft>
              <a:buSzPts val="1800"/>
              <a:buChar char="●"/>
            </a:pPr>
            <a:r>
              <a:rPr lang="en"/>
              <a:t>Use </a:t>
            </a:r>
            <a:r>
              <a:rPr b="1" lang="en">
                <a:solidFill>
                  <a:srgbClr val="EA5B25"/>
                </a:solidFill>
                <a:latin typeface="Inconsolata"/>
                <a:ea typeface="Inconsolata"/>
                <a:cs typeface="Inconsolata"/>
                <a:sym typeface="Inconsolata"/>
              </a:rPr>
              <a:t>writer.writeheader()</a:t>
            </a:r>
            <a:r>
              <a:rPr lang="en"/>
              <a:t> to write the headers out.</a:t>
            </a:r>
            <a:endParaRPr/>
          </a:p>
          <a:p>
            <a:pPr indent="-342900" lvl="0" marL="457200" rtl="0" algn="l">
              <a:spcBef>
                <a:spcPts val="1000"/>
              </a:spcBef>
              <a:spcAft>
                <a:spcPts val="0"/>
              </a:spcAft>
              <a:buSzPts val="1800"/>
              <a:buChar char="●"/>
            </a:pPr>
            <a:r>
              <a:rPr lang="en"/>
              <a:t>Use </a:t>
            </a:r>
            <a:r>
              <a:rPr b="1" lang="en">
                <a:solidFill>
                  <a:srgbClr val="EA5B25"/>
                </a:solidFill>
                <a:latin typeface="Inconsolata"/>
                <a:ea typeface="Inconsolata"/>
                <a:cs typeface="Inconsolata"/>
                <a:sym typeface="Inconsolata"/>
              </a:rPr>
              <a:t>writer.writerows()</a:t>
            </a:r>
            <a:r>
              <a:rPr lang="en"/>
              <a:t> to write out the data.</a:t>
            </a:r>
            <a:endParaRPr/>
          </a:p>
          <a:p>
            <a:pPr indent="-342900" lvl="0" marL="457200" rtl="0" algn="l">
              <a:spcBef>
                <a:spcPts val="1000"/>
              </a:spcBef>
              <a:spcAft>
                <a:spcPts val="0"/>
              </a:spcAft>
              <a:buSzPts val="1800"/>
              <a:buChar char="●"/>
            </a:pPr>
            <a:r>
              <a:rPr lang="en"/>
              <a:t>When opening the file, use the </a:t>
            </a:r>
            <a:r>
              <a:rPr b="1" lang="en">
                <a:solidFill>
                  <a:schemeClr val="accent4"/>
                </a:solidFill>
                <a:latin typeface="Inconsolata"/>
                <a:ea typeface="Inconsolata"/>
                <a:cs typeface="Inconsolata"/>
                <a:sym typeface="Inconsolata"/>
              </a:rPr>
              <a:t>newline=""</a:t>
            </a:r>
            <a:r>
              <a:rPr lang="en"/>
              <a:t> argument in the </a:t>
            </a:r>
            <a:r>
              <a:rPr b="1" lang="en">
                <a:solidFill>
                  <a:schemeClr val="accent4"/>
                </a:solidFill>
                <a:latin typeface="Inconsolata"/>
                <a:ea typeface="Inconsolata"/>
                <a:cs typeface="Inconsolata"/>
                <a:sym typeface="Inconsolata"/>
              </a:rPr>
              <a:t>with</a:t>
            </a:r>
            <a:r>
              <a:rPr lang="en"/>
              <a:t> statement.</a:t>
            </a:r>
            <a:endParaRPr/>
          </a:p>
          <a:p>
            <a:pPr indent="0" lvl="0" marL="0" rtl="0" algn="l">
              <a:spcBef>
                <a:spcPts val="1000"/>
              </a:spcBef>
              <a:spcAft>
                <a:spcPts val="0"/>
              </a:spcAft>
              <a:buNone/>
            </a:pPr>
            <a:r>
              <a:t/>
            </a:r>
            <a:endParaRPr b="1">
              <a:solidFill>
                <a:schemeClr val="accent4"/>
              </a:solidFill>
              <a:latin typeface="Inconsolata"/>
              <a:ea typeface="Inconsolata"/>
              <a:cs typeface="Inconsolata"/>
              <a:sym typeface="Inconsolata"/>
            </a:endParaRPr>
          </a:p>
        </p:txBody>
      </p:sp>
      <p:sp>
        <p:nvSpPr>
          <p:cNvPr id="329" name="Google Shape;329;p48"/>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9"/>
          <p:cNvSpPr txBox="1"/>
          <p:nvPr>
            <p:ph type="title"/>
          </p:nvPr>
        </p:nvSpPr>
        <p:spPr>
          <a:xfrm>
            <a:off x="124125" y="190500"/>
            <a:ext cx="83346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Practice</a:t>
            </a:r>
            <a:endParaRPr b="1">
              <a:latin typeface="Assistant"/>
              <a:ea typeface="Assistant"/>
              <a:cs typeface="Assistant"/>
              <a:sym typeface="Assistant"/>
            </a:endParaRPr>
          </a:p>
        </p:txBody>
      </p:sp>
      <p:sp>
        <p:nvSpPr>
          <p:cNvPr id="335" name="Google Shape;335;p49"/>
          <p:cNvSpPr txBox="1"/>
          <p:nvPr>
            <p:ph idx="1" type="body"/>
          </p:nvPr>
        </p:nvSpPr>
        <p:spPr>
          <a:xfrm>
            <a:off x="124125" y="704300"/>
            <a:ext cx="8922000" cy="4362900"/>
          </a:xfrm>
          <a:prstGeom prst="rect">
            <a:avLst/>
          </a:prstGeom>
          <a:noFill/>
          <a:ln>
            <a:noFill/>
          </a:ln>
        </p:spPr>
        <p:txBody>
          <a:bodyPr anchorCtr="0" anchor="t" bIns="91425" lIns="91425" spcFirstLastPara="1" rIns="91425" wrap="square" tIns="91425">
            <a:normAutofit fontScale="70000"/>
          </a:bodyPr>
          <a:lstStyle/>
          <a:p>
            <a:pPr indent="0" lvl="0" marL="0" rtl="0" algn="l">
              <a:lnSpc>
                <a:spcPct val="115000"/>
              </a:lnSpc>
              <a:spcBef>
                <a:spcPts val="0"/>
              </a:spcBef>
              <a:spcAft>
                <a:spcPts val="0"/>
              </a:spcAft>
              <a:buSzPct val="100000"/>
              <a:buNone/>
            </a:pPr>
            <a:r>
              <a:rPr lang="en"/>
              <a:t>Working with CSV Files - Reading and processing </a:t>
            </a:r>
            <a:r>
              <a:rPr lang="en"/>
              <a:t>scores</a:t>
            </a:r>
            <a:r>
              <a:rPr lang="en"/>
              <a:t> for Rummy 500. A loss occurs when a player scores 500 or more in a match. See slide notes for output examples.</a:t>
            </a:r>
            <a:endParaRPr/>
          </a:p>
          <a:p>
            <a:pPr indent="-308610" lvl="0" marL="457200" rtl="0" algn="l">
              <a:lnSpc>
                <a:spcPct val="115000"/>
              </a:lnSpc>
              <a:spcBef>
                <a:spcPts val="1000"/>
              </a:spcBef>
              <a:spcAft>
                <a:spcPts val="0"/>
              </a:spcAft>
              <a:buSzPct val="100000"/>
              <a:buChar char="●"/>
            </a:pPr>
            <a:r>
              <a:rPr b="1" lang="en"/>
              <a:t>Tip</a:t>
            </a:r>
            <a:r>
              <a:rPr lang="en"/>
              <a:t>: Consider making this practice a single program with a function for each part. Then call each function individually.</a:t>
            </a:r>
            <a:endParaRPr/>
          </a:p>
          <a:p>
            <a:pPr indent="-308610" lvl="0" marL="457200" rtl="0" algn="l">
              <a:spcBef>
                <a:spcPts val="1000"/>
              </a:spcBef>
              <a:spcAft>
                <a:spcPts val="0"/>
              </a:spcAft>
              <a:buSzPct val="100000"/>
              <a:buChar char="●"/>
            </a:pPr>
            <a:r>
              <a:rPr b="1" lang="en"/>
              <a:t>Exercise 1</a:t>
            </a:r>
            <a:r>
              <a:rPr lang="en"/>
              <a:t>: Create a program that will create a path to and read the </a:t>
            </a:r>
            <a:r>
              <a:rPr b="1" lang="en">
                <a:solidFill>
                  <a:schemeClr val="accent4"/>
                </a:solidFill>
                <a:latin typeface="Consolas"/>
                <a:ea typeface="Consolas"/>
                <a:cs typeface="Consolas"/>
                <a:sym typeface="Consolas"/>
              </a:rPr>
              <a:t>GameScoresWithHeaders.csv</a:t>
            </a:r>
            <a:r>
              <a:rPr lang="en"/>
              <a:t> file. As you read each row in, display it to the terminal.</a:t>
            </a:r>
            <a:endParaRPr b="1">
              <a:solidFill>
                <a:schemeClr val="accent4"/>
              </a:solidFill>
              <a:latin typeface="Consolas"/>
              <a:ea typeface="Consolas"/>
              <a:cs typeface="Consolas"/>
              <a:sym typeface="Consolas"/>
            </a:endParaRPr>
          </a:p>
          <a:p>
            <a:pPr indent="-308610" lvl="0" marL="457200" rtl="0" algn="l">
              <a:lnSpc>
                <a:spcPct val="115000"/>
              </a:lnSpc>
              <a:spcBef>
                <a:spcPts val="1000"/>
              </a:spcBef>
              <a:spcAft>
                <a:spcPts val="0"/>
              </a:spcAft>
              <a:buSzPct val="100000"/>
              <a:buChar char="●"/>
            </a:pPr>
            <a:r>
              <a:rPr b="1" lang="en"/>
              <a:t>Exercise</a:t>
            </a:r>
            <a:r>
              <a:rPr b="1" lang="en"/>
              <a:t> 2</a:t>
            </a:r>
            <a:r>
              <a:rPr lang="en"/>
              <a:t>: Create a program that will create a path to and read the </a:t>
            </a:r>
            <a:r>
              <a:rPr b="1" lang="en">
                <a:solidFill>
                  <a:srgbClr val="EA5B25"/>
                </a:solidFill>
                <a:latin typeface="Consolas"/>
                <a:ea typeface="Consolas"/>
                <a:cs typeface="Consolas"/>
                <a:sym typeface="Consolas"/>
              </a:rPr>
              <a:t>GameScoresNoHeaders.csv</a:t>
            </a:r>
            <a:r>
              <a:rPr lang="en"/>
              <a:t> file. </a:t>
            </a:r>
            <a:r>
              <a:rPr lang="en"/>
              <a:t>Once the contents are read, parse the data to determine the average score for each player and the number of losses they had.</a:t>
            </a:r>
            <a:endParaRPr/>
          </a:p>
          <a:p>
            <a:pPr indent="-308610" lvl="0" marL="457200" rtl="0" algn="l">
              <a:lnSpc>
                <a:spcPct val="115000"/>
              </a:lnSpc>
              <a:spcBef>
                <a:spcPts val="1000"/>
              </a:spcBef>
              <a:spcAft>
                <a:spcPts val="0"/>
              </a:spcAft>
              <a:buSzPct val="100000"/>
              <a:buChar char="●"/>
            </a:pPr>
            <a:r>
              <a:rPr b="1" lang="en"/>
              <a:t>Exercise</a:t>
            </a:r>
            <a:r>
              <a:rPr b="1" lang="en"/>
              <a:t> 3</a:t>
            </a:r>
            <a:r>
              <a:rPr lang="en"/>
              <a:t>: </a:t>
            </a:r>
            <a:r>
              <a:rPr lang="en"/>
              <a:t>Create a program that will create a path to and read the </a:t>
            </a:r>
            <a:r>
              <a:rPr b="1" lang="en">
                <a:solidFill>
                  <a:schemeClr val="accent4"/>
                </a:solidFill>
                <a:latin typeface="Consolas"/>
                <a:ea typeface="Consolas"/>
                <a:cs typeface="Consolas"/>
                <a:sym typeface="Consolas"/>
              </a:rPr>
              <a:t>GameScoresWithHeaders.csv</a:t>
            </a:r>
            <a:r>
              <a:rPr lang="en"/>
              <a:t> file. The task is similar to Exercise 2, however, there are both column and row headers included. Using these headers, print out a report for each player that includes their average score and number of losses.</a:t>
            </a:r>
            <a:endParaRPr b="1">
              <a:solidFill>
                <a:srgbClr val="EA5B25"/>
              </a:solidFill>
              <a:latin typeface="Consolas"/>
              <a:ea typeface="Consolas"/>
              <a:cs typeface="Consolas"/>
              <a:sym typeface="Consolas"/>
            </a:endParaRPr>
          </a:p>
          <a:p>
            <a:pPr indent="-308610" lvl="0" marL="457200" marR="0" rtl="0" algn="l">
              <a:lnSpc>
                <a:spcPct val="115000"/>
              </a:lnSpc>
              <a:spcBef>
                <a:spcPts val="1000"/>
              </a:spcBef>
              <a:spcAft>
                <a:spcPts val="0"/>
              </a:spcAft>
              <a:buSzPct val="100000"/>
              <a:buChar char="●"/>
            </a:pPr>
            <a:r>
              <a:rPr b="1" lang="en"/>
              <a:t>Extra Credit</a:t>
            </a:r>
            <a:r>
              <a:rPr lang="en"/>
              <a:t>: Take the code in Exercise 3 and see if you can print a “spreadsheet” in the terminal that includes both the column headers (e.g. “</a:t>
            </a:r>
            <a:r>
              <a:rPr b="1" lang="en">
                <a:solidFill>
                  <a:schemeClr val="accent4"/>
                </a:solidFill>
                <a:latin typeface="Consolas"/>
                <a:ea typeface="Consolas"/>
                <a:cs typeface="Consolas"/>
                <a:sym typeface="Consolas"/>
              </a:rPr>
              <a:t>Match 1</a:t>
            </a:r>
            <a:r>
              <a:rPr lang="en"/>
              <a:t>”) and row headers (e.g. “</a:t>
            </a:r>
            <a:r>
              <a:rPr b="1" lang="en">
                <a:solidFill>
                  <a:schemeClr val="accent4"/>
                </a:solidFill>
                <a:latin typeface="Consolas"/>
                <a:ea typeface="Consolas"/>
                <a:cs typeface="Consolas"/>
                <a:sym typeface="Consolas"/>
              </a:rPr>
              <a:t>David</a:t>
            </a:r>
            <a:r>
              <a:rPr lang="en"/>
              <a:t>”). You have access to the column headers through the </a:t>
            </a:r>
            <a:r>
              <a:rPr b="1" lang="en">
                <a:solidFill>
                  <a:schemeClr val="accent4"/>
                </a:solidFill>
                <a:latin typeface="Consolas"/>
                <a:ea typeface="Consolas"/>
                <a:cs typeface="Consolas"/>
                <a:sym typeface="Consolas"/>
              </a:rPr>
              <a:t>fieldnames</a:t>
            </a:r>
            <a:r>
              <a:rPr lang="en"/>
              <a:t> field of the </a:t>
            </a:r>
            <a:r>
              <a:rPr b="1" lang="en">
                <a:solidFill>
                  <a:schemeClr val="accent4"/>
                </a:solidFill>
                <a:latin typeface="Consolas"/>
                <a:ea typeface="Consolas"/>
                <a:cs typeface="Consolas"/>
                <a:sym typeface="Consolas"/>
              </a:rPr>
              <a:t>DictReader</a:t>
            </a:r>
            <a:r>
              <a:rPr lang="en"/>
              <a:t>.</a:t>
            </a:r>
            <a:endParaRPr/>
          </a:p>
          <a:p>
            <a:pPr indent="-308610" lvl="0" marL="457200" marR="0" rtl="0" algn="l">
              <a:lnSpc>
                <a:spcPct val="115000"/>
              </a:lnSpc>
              <a:spcBef>
                <a:spcPts val="1000"/>
              </a:spcBef>
              <a:spcAft>
                <a:spcPts val="0"/>
              </a:spcAft>
              <a:buSzPct val="100000"/>
              <a:buChar char="●"/>
            </a:pPr>
            <a:r>
              <a:rPr b="1" lang="en"/>
              <a:t>Extra Extra Credit</a:t>
            </a:r>
            <a:r>
              <a:rPr lang="en"/>
              <a:t>: Display who one the tournament and who placed second, third, and fourth.</a:t>
            </a:r>
            <a:endParaRPr/>
          </a:p>
          <a:p>
            <a:pPr indent="-308610" lvl="0" marL="457200" rtl="0" algn="l">
              <a:spcBef>
                <a:spcPts val="1000"/>
              </a:spcBef>
              <a:spcAft>
                <a:spcPts val="1000"/>
              </a:spcAft>
              <a:buSzPct val="100000"/>
              <a:buChar char="●"/>
            </a:pPr>
            <a:r>
              <a:rPr lang="en"/>
              <a:t>Did you include error handling? 😃</a:t>
            </a:r>
            <a:endParaRPr/>
          </a:p>
        </p:txBody>
      </p:sp>
      <p:sp>
        <p:nvSpPr>
          <p:cNvPr id="336" name="Google Shape;336;p49"/>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311700" y="679950"/>
            <a:ext cx="3999000" cy="22704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a:t>Text Files, CSVs, and JSON</a:t>
            </a:r>
            <a:endParaRPr b="1">
              <a:latin typeface="Assistant"/>
              <a:ea typeface="Assistant"/>
              <a:cs typeface="Assistant"/>
              <a:sym typeface="Assistant"/>
            </a:endParaRPr>
          </a:p>
        </p:txBody>
      </p:sp>
      <p:sp>
        <p:nvSpPr>
          <p:cNvPr id="149" name="Google Shape;149;p23"/>
          <p:cNvSpPr txBox="1"/>
          <p:nvPr>
            <p:ph idx="1" type="subTitle"/>
          </p:nvPr>
        </p:nvSpPr>
        <p:spPr>
          <a:xfrm>
            <a:off x="311700" y="2950350"/>
            <a:ext cx="3999000" cy="1235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100"/>
              <a:buNone/>
            </a:pPr>
            <a:r>
              <a:rPr lang="en"/>
              <a:t>Input / Output in Python</a:t>
            </a:r>
            <a:endParaRPr>
              <a:latin typeface="Assistant"/>
              <a:ea typeface="Assistant"/>
              <a:cs typeface="Assistant"/>
              <a:sym typeface="Assistant"/>
            </a:endParaRPr>
          </a:p>
        </p:txBody>
      </p:sp>
      <p:sp>
        <p:nvSpPr>
          <p:cNvPr id="150" name="Google Shape;150;p23"/>
          <p:cNvSpPr txBox="1"/>
          <p:nvPr>
            <p:ph idx="2" type="body"/>
          </p:nvPr>
        </p:nvSpPr>
        <p:spPr>
          <a:xfrm>
            <a:off x="4939500" y="342900"/>
            <a:ext cx="3419400" cy="4320300"/>
          </a:xfrm>
          <a:prstGeom prst="rect">
            <a:avLst/>
          </a:prstGeom>
          <a:noFill/>
          <a:ln>
            <a:noFill/>
          </a:ln>
        </p:spPr>
        <p:txBody>
          <a:bodyPr anchorCtr="0" anchor="ctr" bIns="91425" lIns="91425" spcFirstLastPara="1" rIns="91425" wrap="square" tIns="91425">
            <a:normAutofit/>
          </a:bodyPr>
          <a:lstStyle/>
          <a:p>
            <a:pPr indent="-342900" lvl="0" marL="457200" rtl="0" algn="l">
              <a:lnSpc>
                <a:spcPct val="115000"/>
              </a:lnSpc>
              <a:spcBef>
                <a:spcPts val="1000"/>
              </a:spcBef>
              <a:spcAft>
                <a:spcPts val="0"/>
              </a:spcAft>
              <a:buSzPts val="1800"/>
              <a:buChar char="●"/>
            </a:pPr>
            <a:r>
              <a:rPr lang="en"/>
              <a:t>File Systems, Folders, and Files</a:t>
            </a:r>
            <a:endParaRPr/>
          </a:p>
          <a:p>
            <a:pPr indent="-342900" lvl="0" marL="457200" rtl="0" algn="l">
              <a:lnSpc>
                <a:spcPct val="115000"/>
              </a:lnSpc>
              <a:spcBef>
                <a:spcPts val="1000"/>
              </a:spcBef>
              <a:spcAft>
                <a:spcPts val="0"/>
              </a:spcAft>
              <a:buSzPts val="1800"/>
              <a:buChar char="●"/>
            </a:pPr>
            <a:r>
              <a:rPr lang="en"/>
              <a:t>Text Files</a:t>
            </a:r>
            <a:endParaRPr/>
          </a:p>
          <a:p>
            <a:pPr indent="-342900" lvl="0" marL="457200" rtl="0" algn="l">
              <a:spcBef>
                <a:spcPts val="1000"/>
              </a:spcBef>
              <a:spcAft>
                <a:spcPts val="0"/>
              </a:spcAft>
              <a:buSzPts val="1800"/>
              <a:buChar char="●"/>
            </a:pPr>
            <a:r>
              <a:rPr lang="en"/>
              <a:t>CSV Files</a:t>
            </a:r>
            <a:endParaRPr/>
          </a:p>
          <a:p>
            <a:pPr indent="-342900" lvl="0" marL="457200" rtl="0" algn="l">
              <a:lnSpc>
                <a:spcPct val="115000"/>
              </a:lnSpc>
              <a:spcBef>
                <a:spcPts val="1000"/>
              </a:spcBef>
              <a:spcAft>
                <a:spcPts val="0"/>
              </a:spcAft>
              <a:buSzPts val="1800"/>
              <a:buChar char="●"/>
            </a:pPr>
            <a:r>
              <a:rPr lang="en"/>
              <a:t>JSON Files</a:t>
            </a:r>
            <a:endParaRPr/>
          </a:p>
        </p:txBody>
      </p:sp>
      <p:sp>
        <p:nvSpPr>
          <p:cNvPr id="151" name="Google Shape;151;p23"/>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0"/>
          <p:cNvSpPr txBox="1"/>
          <p:nvPr>
            <p:ph type="title"/>
          </p:nvPr>
        </p:nvSpPr>
        <p:spPr>
          <a:xfrm>
            <a:off x="311700" y="2148840"/>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en"/>
              <a:t>JSON Files</a:t>
            </a:r>
            <a:endParaRPr b="1">
              <a:latin typeface="Assistant"/>
              <a:ea typeface="Assistant"/>
              <a:cs typeface="Assistant"/>
              <a:sym typeface="Assistant"/>
            </a:endParaRPr>
          </a:p>
        </p:txBody>
      </p:sp>
      <p:sp>
        <p:nvSpPr>
          <p:cNvPr id="342" name="Google Shape;342;p50"/>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pic>
        <p:nvPicPr>
          <p:cNvPr id="343" name="Google Shape;343;p50"/>
          <p:cNvPicPr preferRelativeResize="0"/>
          <p:nvPr/>
        </p:nvPicPr>
        <p:blipFill rotWithShape="1">
          <a:blip r:embed="rId3">
            <a:alphaModFix/>
          </a:blip>
          <a:srcRect b="0" l="0" r="0" t="0"/>
          <a:stretch/>
        </p:blipFill>
        <p:spPr>
          <a:xfrm>
            <a:off x="3504792" y="3834195"/>
            <a:ext cx="2134414" cy="82901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1"/>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JSON Files</a:t>
            </a:r>
            <a:endParaRPr b="1">
              <a:latin typeface="Assistant"/>
              <a:ea typeface="Assistant"/>
              <a:cs typeface="Assistant"/>
              <a:sym typeface="Assistant"/>
            </a:endParaRPr>
          </a:p>
        </p:txBody>
      </p:sp>
      <p:sp>
        <p:nvSpPr>
          <p:cNvPr id="349" name="Google Shape;349;p51"/>
          <p:cNvSpPr txBox="1"/>
          <p:nvPr>
            <p:ph idx="1" type="body"/>
          </p:nvPr>
        </p:nvSpPr>
        <p:spPr>
          <a:xfrm>
            <a:off x="311700" y="826475"/>
            <a:ext cx="8520600" cy="4317000"/>
          </a:xfrm>
          <a:prstGeom prst="rect">
            <a:avLst/>
          </a:prstGeom>
          <a:noFill/>
          <a:ln>
            <a:noFill/>
          </a:ln>
        </p:spPr>
        <p:txBody>
          <a:bodyPr anchorCtr="0" anchor="t" bIns="91425" lIns="91425" spcFirstLastPara="1" rIns="91425" wrap="square" tIns="91425">
            <a:normAutofit fontScale="70000" lnSpcReduction="20000"/>
          </a:bodyPr>
          <a:lstStyle/>
          <a:p>
            <a:pPr indent="0" lvl="0" marL="0" rtl="0" algn="l">
              <a:lnSpc>
                <a:spcPct val="115000"/>
              </a:lnSpc>
              <a:spcBef>
                <a:spcPts val="0"/>
              </a:spcBef>
              <a:spcAft>
                <a:spcPts val="0"/>
              </a:spcAft>
              <a:buSzPct val="100000"/>
              <a:buNone/>
            </a:pPr>
            <a:r>
              <a:rPr lang="en"/>
              <a:t>JavaScript Object Notation (JSON) Files </a:t>
            </a:r>
            <a:endParaRPr/>
          </a:p>
          <a:p>
            <a:pPr indent="-308610" lvl="0" marL="457200" rtl="0" algn="l">
              <a:lnSpc>
                <a:spcPct val="100000"/>
              </a:lnSpc>
              <a:spcBef>
                <a:spcPts val="500"/>
              </a:spcBef>
              <a:spcAft>
                <a:spcPts val="0"/>
              </a:spcAft>
              <a:buSzPct val="100000"/>
              <a:buChar char="●"/>
            </a:pPr>
            <a:r>
              <a:rPr lang="en"/>
              <a:t>Text files, human-readable</a:t>
            </a:r>
            <a:endParaRPr/>
          </a:p>
          <a:p>
            <a:pPr indent="-308610" lvl="0" marL="457200" rtl="0" algn="l">
              <a:lnSpc>
                <a:spcPct val="100000"/>
              </a:lnSpc>
              <a:spcBef>
                <a:spcPts val="500"/>
              </a:spcBef>
              <a:spcAft>
                <a:spcPts val="0"/>
              </a:spcAft>
              <a:buSzPct val="100000"/>
              <a:buChar char="●"/>
            </a:pPr>
            <a:r>
              <a:rPr lang="en"/>
              <a:t>Can be generated in several ways.</a:t>
            </a:r>
            <a:endParaRPr/>
          </a:p>
          <a:p>
            <a:pPr indent="-308610" lvl="0" marL="457200" rtl="0" algn="l">
              <a:lnSpc>
                <a:spcPct val="100000"/>
              </a:lnSpc>
              <a:spcBef>
                <a:spcPts val="500"/>
              </a:spcBef>
              <a:spcAft>
                <a:spcPts val="0"/>
              </a:spcAft>
              <a:buSzPct val="100000"/>
              <a:buChar char="●"/>
            </a:pPr>
            <a:r>
              <a:rPr lang="en"/>
              <a:t>Python supports reading and writing JSON files.</a:t>
            </a:r>
            <a:endParaRPr/>
          </a:p>
          <a:p>
            <a:pPr indent="-308610" lvl="0" marL="457200" rtl="0" algn="l">
              <a:lnSpc>
                <a:spcPct val="100000"/>
              </a:lnSpc>
              <a:spcBef>
                <a:spcPts val="500"/>
              </a:spcBef>
              <a:spcAft>
                <a:spcPts val="0"/>
              </a:spcAft>
              <a:buSzPct val="100000"/>
              <a:buChar char="●"/>
            </a:pPr>
            <a:r>
              <a:rPr lang="en"/>
              <a:t>Example JSON:</a:t>
            </a:r>
            <a:endParaRPr/>
          </a:p>
          <a:p>
            <a:pPr indent="0" lvl="0" marL="0" rtl="0" algn="l">
              <a:lnSpc>
                <a:spcPct val="100000"/>
              </a:lnSpc>
              <a:spcBef>
                <a:spcPts val="500"/>
              </a:spcBef>
              <a:spcAft>
                <a:spcPts val="0"/>
              </a:spcAft>
              <a:buNone/>
            </a:pPr>
            <a:r>
              <a:rPr lang="en">
                <a:latin typeface="Inconsolata"/>
                <a:ea typeface="Inconsolata"/>
                <a:cs typeface="Inconsolata"/>
                <a:sym typeface="Inconsolata"/>
              </a:rPr>
              <a:t>    </a:t>
            </a:r>
            <a:r>
              <a:rPr b="1" lang="en">
                <a:solidFill>
                  <a:srgbClr val="FF00FF"/>
                </a:solidFill>
                <a:latin typeface="Inconsolata"/>
                <a:ea typeface="Inconsolata"/>
                <a:cs typeface="Inconsolata"/>
                <a:sym typeface="Inconsolata"/>
              </a:rPr>
              <a:t>{</a:t>
            </a:r>
            <a:endParaRPr b="1">
              <a:solidFill>
                <a:srgbClr val="FF00FF"/>
              </a:solidFill>
              <a:latin typeface="Inconsolata"/>
              <a:ea typeface="Inconsolata"/>
              <a:cs typeface="Inconsolata"/>
              <a:sym typeface="Inconsolata"/>
            </a:endParaRPr>
          </a:p>
          <a:p>
            <a:pPr indent="0" lvl="0" marL="0" rtl="0" algn="l">
              <a:lnSpc>
                <a:spcPct val="100000"/>
              </a:lnSpc>
              <a:spcBef>
                <a:spcPts val="0"/>
              </a:spcBef>
              <a:spcAft>
                <a:spcPts val="0"/>
              </a:spcAft>
              <a:buNone/>
            </a:pPr>
            <a:r>
              <a:rPr b="1" lang="en">
                <a:solidFill>
                  <a:schemeClr val="accent4"/>
                </a:solidFill>
                <a:latin typeface="Inconsolata"/>
                <a:ea typeface="Inconsolata"/>
                <a:cs typeface="Inconsolata"/>
                <a:sym typeface="Inconsolata"/>
              </a:rPr>
              <a:t>        "Name": "Johann"</a:t>
            </a:r>
            <a:r>
              <a:rPr b="1" lang="en">
                <a:solidFill>
                  <a:srgbClr val="0000FF"/>
                </a:solidFill>
                <a:latin typeface="Inconsolata"/>
                <a:ea typeface="Inconsolata"/>
                <a:cs typeface="Inconsolata"/>
                <a:sym typeface="Inconsolata"/>
              </a:rPr>
              <a:t>,</a:t>
            </a:r>
            <a:endParaRPr b="1">
              <a:solidFill>
                <a:srgbClr val="0000FF"/>
              </a:solidFill>
              <a:latin typeface="Inconsolata"/>
              <a:ea typeface="Inconsolata"/>
              <a:cs typeface="Inconsolata"/>
              <a:sym typeface="Inconsolata"/>
            </a:endParaRPr>
          </a:p>
          <a:p>
            <a:pPr indent="0" lvl="0" marL="0" rtl="0" algn="l">
              <a:lnSpc>
                <a:spcPct val="100000"/>
              </a:lnSpc>
              <a:spcBef>
                <a:spcPts val="0"/>
              </a:spcBef>
              <a:spcAft>
                <a:spcPts val="0"/>
              </a:spcAft>
              <a:buNone/>
            </a:pPr>
            <a:r>
              <a:rPr b="1" lang="en">
                <a:solidFill>
                  <a:schemeClr val="accent4"/>
                </a:solidFill>
                <a:latin typeface="Inconsolata"/>
                <a:ea typeface="Inconsolata"/>
                <a:cs typeface="Inconsolata"/>
                <a:sym typeface="Inconsolata"/>
              </a:rPr>
              <a:t>        "Hobbies": </a:t>
            </a:r>
            <a:r>
              <a:rPr b="1" lang="en">
                <a:solidFill>
                  <a:srgbClr val="00FF00"/>
                </a:solidFill>
                <a:latin typeface="Inconsolata"/>
                <a:ea typeface="Inconsolata"/>
                <a:cs typeface="Inconsolata"/>
                <a:sym typeface="Inconsolata"/>
              </a:rPr>
              <a:t>[</a:t>
            </a:r>
            <a:r>
              <a:rPr b="1" lang="en">
                <a:solidFill>
                  <a:schemeClr val="accent4"/>
                </a:solidFill>
                <a:latin typeface="Inconsolata"/>
                <a:ea typeface="Inconsolata"/>
                <a:cs typeface="Inconsolata"/>
                <a:sym typeface="Inconsolata"/>
              </a:rPr>
              <a:t>"Music, "Gaming", "Traveling"</a:t>
            </a:r>
            <a:r>
              <a:rPr b="1" lang="en">
                <a:solidFill>
                  <a:srgbClr val="00FF00"/>
                </a:solidFill>
                <a:latin typeface="Inconsolata"/>
                <a:ea typeface="Inconsolata"/>
                <a:cs typeface="Inconsolata"/>
                <a:sym typeface="Inconsolata"/>
              </a:rPr>
              <a:t>]</a:t>
            </a:r>
            <a:r>
              <a:rPr b="1" lang="en">
                <a:solidFill>
                  <a:srgbClr val="0000FF"/>
                </a:solidFill>
                <a:latin typeface="Inconsolata"/>
                <a:ea typeface="Inconsolata"/>
                <a:cs typeface="Inconsolata"/>
                <a:sym typeface="Inconsolata"/>
              </a:rPr>
              <a:t>,</a:t>
            </a:r>
            <a:endParaRPr b="1">
              <a:solidFill>
                <a:srgbClr val="0000FF"/>
              </a:solidFill>
              <a:latin typeface="Inconsolata"/>
              <a:ea typeface="Inconsolata"/>
              <a:cs typeface="Inconsolata"/>
              <a:sym typeface="Inconsolata"/>
            </a:endParaRPr>
          </a:p>
          <a:p>
            <a:pPr indent="0" lvl="0" marL="0" rtl="0" algn="l">
              <a:lnSpc>
                <a:spcPct val="100000"/>
              </a:lnSpc>
              <a:spcBef>
                <a:spcPts val="0"/>
              </a:spcBef>
              <a:spcAft>
                <a:spcPts val="0"/>
              </a:spcAft>
              <a:buNone/>
            </a:pPr>
            <a:r>
              <a:rPr b="1" lang="en">
                <a:solidFill>
                  <a:schemeClr val="accent4"/>
                </a:solidFill>
                <a:latin typeface="Inconsolata"/>
                <a:ea typeface="Inconsolata"/>
                <a:cs typeface="Inconsolata"/>
                <a:sym typeface="Inconsolata"/>
              </a:rPr>
              <a:t>        "Age": 27</a:t>
            </a:r>
            <a:r>
              <a:rPr b="1" lang="en">
                <a:solidFill>
                  <a:srgbClr val="0000FF"/>
                </a:solidFill>
                <a:latin typeface="Inconsolata"/>
                <a:ea typeface="Inconsolata"/>
                <a:cs typeface="Inconsolata"/>
                <a:sym typeface="Inconsolata"/>
              </a:rPr>
              <a:t>,</a:t>
            </a:r>
            <a:endParaRPr b="1">
              <a:solidFill>
                <a:schemeClr val="accent4"/>
              </a:solidFill>
              <a:latin typeface="Inconsolata"/>
              <a:ea typeface="Inconsolata"/>
              <a:cs typeface="Inconsolata"/>
              <a:sym typeface="Inconsolata"/>
            </a:endParaRPr>
          </a:p>
          <a:p>
            <a:pPr indent="0" lvl="0" marL="0" rtl="0" algn="l">
              <a:lnSpc>
                <a:spcPct val="100000"/>
              </a:lnSpc>
              <a:spcBef>
                <a:spcPts val="0"/>
              </a:spcBef>
              <a:spcAft>
                <a:spcPts val="0"/>
              </a:spcAft>
              <a:buNone/>
            </a:pPr>
            <a:r>
              <a:rPr b="1" lang="en">
                <a:solidFill>
                  <a:schemeClr val="accent4"/>
                </a:solidFill>
                <a:latin typeface="Inconsolata"/>
                <a:ea typeface="Inconsolata"/>
                <a:cs typeface="Inconsolata"/>
                <a:sym typeface="Inconsolata"/>
              </a:rPr>
              <a:t>        "Address": </a:t>
            </a:r>
            <a:r>
              <a:rPr b="1" lang="en">
                <a:solidFill>
                  <a:srgbClr val="FF00FF"/>
                </a:solidFill>
                <a:latin typeface="Inconsolata"/>
                <a:ea typeface="Inconsolata"/>
                <a:cs typeface="Inconsolata"/>
                <a:sym typeface="Inconsolata"/>
              </a:rPr>
              <a:t>{</a:t>
            </a:r>
            <a:endParaRPr b="1">
              <a:solidFill>
                <a:srgbClr val="FF00FF"/>
              </a:solidFill>
              <a:latin typeface="Inconsolata"/>
              <a:ea typeface="Inconsolata"/>
              <a:cs typeface="Inconsolata"/>
              <a:sym typeface="Inconsolata"/>
            </a:endParaRPr>
          </a:p>
          <a:p>
            <a:pPr indent="0" lvl="0" marL="0" rtl="0" algn="l">
              <a:lnSpc>
                <a:spcPct val="100000"/>
              </a:lnSpc>
              <a:spcBef>
                <a:spcPts val="0"/>
              </a:spcBef>
              <a:spcAft>
                <a:spcPts val="0"/>
              </a:spcAft>
              <a:buNone/>
            </a:pPr>
            <a:r>
              <a:rPr b="1" lang="en">
                <a:solidFill>
                  <a:schemeClr val="accent4"/>
                </a:solidFill>
                <a:latin typeface="Inconsolata"/>
                <a:ea typeface="Inconsolata"/>
                <a:cs typeface="Inconsolata"/>
                <a:sym typeface="Inconsolata"/>
              </a:rPr>
              <a:t>            "Work": null</a:t>
            </a:r>
            <a:r>
              <a:rPr b="1" lang="en">
                <a:solidFill>
                  <a:srgbClr val="0000FF"/>
                </a:solidFill>
                <a:latin typeface="Inconsolata"/>
                <a:ea typeface="Inconsolata"/>
                <a:cs typeface="Inconsolata"/>
                <a:sym typeface="Inconsolata"/>
              </a:rPr>
              <a:t>,</a:t>
            </a:r>
            <a:endParaRPr b="1">
              <a:solidFill>
                <a:schemeClr val="accent4"/>
              </a:solidFill>
              <a:latin typeface="Inconsolata"/>
              <a:ea typeface="Inconsolata"/>
              <a:cs typeface="Inconsolata"/>
              <a:sym typeface="Inconsolata"/>
            </a:endParaRPr>
          </a:p>
          <a:p>
            <a:pPr indent="0" lvl="0" marL="0" rtl="0" algn="l">
              <a:lnSpc>
                <a:spcPct val="100000"/>
              </a:lnSpc>
              <a:spcBef>
                <a:spcPts val="0"/>
              </a:spcBef>
              <a:spcAft>
                <a:spcPts val="0"/>
              </a:spcAft>
              <a:buNone/>
            </a:pPr>
            <a:r>
              <a:rPr b="1" lang="en">
                <a:solidFill>
                  <a:schemeClr val="accent4"/>
                </a:solidFill>
                <a:latin typeface="Inconsolata"/>
                <a:ea typeface="Inconsolata"/>
                <a:cs typeface="Inconsolata"/>
                <a:sym typeface="Inconsolata"/>
              </a:rPr>
              <a:t>            "Home": </a:t>
            </a:r>
            <a:r>
              <a:rPr b="1" lang="en">
                <a:solidFill>
                  <a:srgbClr val="00FF00"/>
                </a:solidFill>
                <a:latin typeface="Inconsolata"/>
                <a:ea typeface="Inconsolata"/>
                <a:cs typeface="Inconsolata"/>
                <a:sym typeface="Inconsolata"/>
              </a:rPr>
              <a:t>[</a:t>
            </a:r>
            <a:r>
              <a:rPr b="1" lang="en">
                <a:solidFill>
                  <a:schemeClr val="accent4"/>
                </a:solidFill>
                <a:latin typeface="Inconsolata"/>
                <a:ea typeface="Inconsolata"/>
                <a:cs typeface="Inconsolata"/>
                <a:sym typeface="Inconsolata"/>
              </a:rPr>
              <a:t>"Berlin", "Germany"</a:t>
            </a:r>
            <a:r>
              <a:rPr b="1" lang="en">
                <a:solidFill>
                  <a:srgbClr val="00FF00"/>
                </a:solidFill>
                <a:latin typeface="Inconsolata"/>
                <a:ea typeface="Inconsolata"/>
                <a:cs typeface="Inconsolata"/>
                <a:sym typeface="Inconsolata"/>
              </a:rPr>
              <a:t>]</a:t>
            </a:r>
            <a:endParaRPr b="1">
              <a:solidFill>
                <a:schemeClr val="accent4"/>
              </a:solidFill>
              <a:latin typeface="Inconsolata"/>
              <a:ea typeface="Inconsolata"/>
              <a:cs typeface="Inconsolata"/>
              <a:sym typeface="Inconsolata"/>
            </a:endParaRPr>
          </a:p>
          <a:p>
            <a:pPr indent="0" lvl="0" marL="0" rtl="0" algn="l">
              <a:lnSpc>
                <a:spcPct val="100000"/>
              </a:lnSpc>
              <a:spcBef>
                <a:spcPts val="0"/>
              </a:spcBef>
              <a:spcAft>
                <a:spcPts val="0"/>
              </a:spcAft>
              <a:buNone/>
            </a:pPr>
            <a:r>
              <a:rPr b="1" lang="en">
                <a:solidFill>
                  <a:schemeClr val="accent4"/>
                </a:solidFill>
                <a:latin typeface="Inconsolata"/>
                <a:ea typeface="Inconsolata"/>
                <a:cs typeface="Inconsolata"/>
                <a:sym typeface="Inconsolata"/>
              </a:rPr>
              <a:t>        </a:t>
            </a:r>
            <a:r>
              <a:rPr b="1" lang="en">
                <a:solidFill>
                  <a:srgbClr val="FF00FF"/>
                </a:solidFill>
                <a:latin typeface="Inconsolata"/>
                <a:ea typeface="Inconsolata"/>
                <a:cs typeface="Inconsolata"/>
                <a:sym typeface="Inconsolata"/>
              </a:rPr>
              <a:t>}</a:t>
            </a:r>
            <a:r>
              <a:rPr b="1" lang="en">
                <a:solidFill>
                  <a:schemeClr val="accent4"/>
                </a:solidFill>
                <a:latin typeface="Inconsolata"/>
                <a:ea typeface="Inconsolata"/>
                <a:cs typeface="Inconsolata"/>
                <a:sym typeface="Inconsolata"/>
              </a:rPr>
              <a:t>, </a:t>
            </a:r>
            <a:endParaRPr b="1">
              <a:solidFill>
                <a:schemeClr val="accent4"/>
              </a:solidFill>
              <a:latin typeface="Inconsolata"/>
              <a:ea typeface="Inconsolata"/>
              <a:cs typeface="Inconsolata"/>
              <a:sym typeface="Inconsolata"/>
            </a:endParaRPr>
          </a:p>
          <a:p>
            <a:pPr indent="0" lvl="0" marL="0" rtl="0" algn="l">
              <a:lnSpc>
                <a:spcPct val="100000"/>
              </a:lnSpc>
              <a:spcBef>
                <a:spcPts val="0"/>
              </a:spcBef>
              <a:spcAft>
                <a:spcPts val="0"/>
              </a:spcAft>
              <a:buNone/>
            </a:pPr>
            <a:r>
              <a:rPr b="1" lang="en">
                <a:solidFill>
                  <a:schemeClr val="accent4"/>
                </a:solidFill>
                <a:latin typeface="Inconsolata"/>
                <a:ea typeface="Inconsolata"/>
                <a:cs typeface="Inconsolata"/>
                <a:sym typeface="Inconsolata"/>
              </a:rPr>
              <a:t>        "Friends": </a:t>
            </a:r>
            <a:r>
              <a:rPr b="1" lang="en">
                <a:solidFill>
                  <a:srgbClr val="00FF00"/>
                </a:solidFill>
                <a:latin typeface="Inconsolata"/>
                <a:ea typeface="Inconsolata"/>
                <a:cs typeface="Inconsolata"/>
                <a:sym typeface="Inconsolata"/>
              </a:rPr>
              <a:t>[</a:t>
            </a:r>
            <a:endParaRPr b="1">
              <a:solidFill>
                <a:schemeClr val="accent4"/>
              </a:solidFill>
              <a:latin typeface="Inconsolata"/>
              <a:ea typeface="Inconsolata"/>
              <a:cs typeface="Inconsolata"/>
              <a:sym typeface="Inconsolata"/>
            </a:endParaRPr>
          </a:p>
          <a:p>
            <a:pPr indent="0" lvl="0" marL="0" rtl="0" algn="l">
              <a:lnSpc>
                <a:spcPct val="100000"/>
              </a:lnSpc>
              <a:spcBef>
                <a:spcPts val="0"/>
              </a:spcBef>
              <a:spcAft>
                <a:spcPts val="0"/>
              </a:spcAft>
              <a:buNone/>
            </a:pPr>
            <a:r>
              <a:rPr b="1" lang="en">
                <a:solidFill>
                  <a:schemeClr val="accent4"/>
                </a:solidFill>
                <a:latin typeface="Inconsolata"/>
                <a:ea typeface="Inconsolata"/>
                <a:cs typeface="Inconsolata"/>
                <a:sym typeface="Inconsolata"/>
              </a:rPr>
              <a:t>            </a:t>
            </a:r>
            <a:r>
              <a:rPr b="1" lang="en">
                <a:solidFill>
                  <a:srgbClr val="FF00FF"/>
                </a:solidFill>
                <a:latin typeface="Inconsolata"/>
                <a:ea typeface="Inconsolata"/>
                <a:cs typeface="Inconsolata"/>
                <a:sym typeface="Inconsolata"/>
              </a:rPr>
              <a:t>{</a:t>
            </a:r>
            <a:endParaRPr b="1">
              <a:solidFill>
                <a:srgbClr val="FF00FF"/>
              </a:solidFill>
              <a:latin typeface="Inconsolata"/>
              <a:ea typeface="Inconsolata"/>
              <a:cs typeface="Inconsolata"/>
              <a:sym typeface="Inconsolata"/>
            </a:endParaRPr>
          </a:p>
          <a:p>
            <a:pPr indent="0" lvl="0" marL="0" rtl="0" algn="l">
              <a:lnSpc>
                <a:spcPct val="100000"/>
              </a:lnSpc>
              <a:spcBef>
                <a:spcPts val="0"/>
              </a:spcBef>
              <a:spcAft>
                <a:spcPts val="0"/>
              </a:spcAft>
              <a:buNone/>
            </a:pPr>
            <a:r>
              <a:rPr b="1" lang="en">
                <a:solidFill>
                  <a:schemeClr val="accent4"/>
                </a:solidFill>
                <a:latin typeface="Inconsolata"/>
                <a:ea typeface="Inconsolata"/>
                <a:cs typeface="Inconsolata"/>
                <a:sym typeface="Inconsolata"/>
              </a:rPr>
              <a:t>                "Name": "Philipp"</a:t>
            </a:r>
            <a:r>
              <a:rPr b="1" lang="en">
                <a:solidFill>
                  <a:srgbClr val="0000FF"/>
                </a:solidFill>
                <a:latin typeface="Inconsolata"/>
                <a:ea typeface="Inconsolata"/>
                <a:cs typeface="Inconsolata"/>
                <a:sym typeface="Inconsolata"/>
              </a:rPr>
              <a:t>,</a:t>
            </a:r>
            <a:endParaRPr b="1">
              <a:solidFill>
                <a:schemeClr val="accent4"/>
              </a:solidFill>
              <a:latin typeface="Inconsolata"/>
              <a:ea typeface="Inconsolata"/>
              <a:cs typeface="Inconsolata"/>
              <a:sym typeface="Inconsolata"/>
            </a:endParaRPr>
          </a:p>
          <a:p>
            <a:pPr indent="0" lvl="0" marL="0" rtl="0" algn="l">
              <a:lnSpc>
                <a:spcPct val="100000"/>
              </a:lnSpc>
              <a:spcBef>
                <a:spcPts val="0"/>
              </a:spcBef>
              <a:spcAft>
                <a:spcPts val="0"/>
              </a:spcAft>
              <a:buNone/>
            </a:pPr>
            <a:r>
              <a:rPr b="1" lang="en">
                <a:solidFill>
                  <a:schemeClr val="accent4"/>
                </a:solidFill>
                <a:latin typeface="Inconsolata"/>
                <a:ea typeface="Inconsolata"/>
                <a:cs typeface="Inconsolata"/>
                <a:sym typeface="Inconsolata"/>
              </a:rPr>
              <a:t>                "Hobbies": </a:t>
            </a:r>
            <a:r>
              <a:rPr b="1" lang="en">
                <a:solidFill>
                  <a:srgbClr val="00FF00"/>
                </a:solidFill>
                <a:latin typeface="Inconsolata"/>
                <a:ea typeface="Inconsolata"/>
                <a:cs typeface="Inconsolata"/>
                <a:sym typeface="Inconsolata"/>
              </a:rPr>
              <a:t>[</a:t>
            </a:r>
            <a:r>
              <a:rPr b="1" lang="en">
                <a:solidFill>
                  <a:schemeClr val="accent4"/>
                </a:solidFill>
                <a:latin typeface="Inconsolata"/>
                <a:ea typeface="Inconsolata"/>
                <a:cs typeface="Inconsolata"/>
                <a:sym typeface="Inconsolata"/>
              </a:rPr>
              <a:t>"Eating", "Sleeping", "Reading"</a:t>
            </a:r>
            <a:r>
              <a:rPr b="1" lang="en">
                <a:solidFill>
                  <a:srgbClr val="00FF00"/>
                </a:solidFill>
                <a:latin typeface="Inconsolata"/>
                <a:ea typeface="Inconsolata"/>
                <a:cs typeface="Inconsolata"/>
                <a:sym typeface="Inconsolata"/>
              </a:rPr>
              <a:t>]</a:t>
            </a:r>
            <a:endParaRPr b="1">
              <a:solidFill>
                <a:schemeClr val="accent4"/>
              </a:solidFill>
              <a:latin typeface="Inconsolata"/>
              <a:ea typeface="Inconsolata"/>
              <a:cs typeface="Inconsolata"/>
              <a:sym typeface="Inconsolata"/>
            </a:endParaRPr>
          </a:p>
          <a:p>
            <a:pPr indent="0" lvl="0" marL="0" rtl="0" algn="l">
              <a:lnSpc>
                <a:spcPct val="100000"/>
              </a:lnSpc>
              <a:spcBef>
                <a:spcPts val="0"/>
              </a:spcBef>
              <a:spcAft>
                <a:spcPts val="0"/>
              </a:spcAft>
              <a:buNone/>
            </a:pPr>
            <a:r>
              <a:rPr b="1" lang="en">
                <a:solidFill>
                  <a:schemeClr val="accent4"/>
                </a:solidFill>
                <a:latin typeface="Inconsolata"/>
                <a:ea typeface="Inconsolata"/>
                <a:cs typeface="Inconsolata"/>
                <a:sym typeface="Inconsolata"/>
              </a:rPr>
              <a:t>            </a:t>
            </a:r>
            <a:r>
              <a:rPr b="1" lang="en">
                <a:solidFill>
                  <a:srgbClr val="FF00FF"/>
                </a:solidFill>
                <a:latin typeface="Inconsolata"/>
                <a:ea typeface="Inconsolata"/>
                <a:cs typeface="Inconsolata"/>
                <a:sym typeface="Inconsolata"/>
              </a:rPr>
              <a:t>}</a:t>
            </a:r>
            <a:r>
              <a:rPr b="1" lang="en">
                <a:solidFill>
                  <a:srgbClr val="0000FF"/>
                </a:solidFill>
                <a:latin typeface="Inconsolata"/>
                <a:ea typeface="Inconsolata"/>
                <a:cs typeface="Inconsolata"/>
                <a:sym typeface="Inconsolata"/>
              </a:rPr>
              <a:t>,</a:t>
            </a:r>
            <a:endParaRPr b="1">
              <a:solidFill>
                <a:schemeClr val="accent4"/>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ct val="61111"/>
              <a:buFont typeface="Arial"/>
              <a:buNone/>
            </a:pPr>
            <a:r>
              <a:rPr b="1" lang="en">
                <a:solidFill>
                  <a:schemeClr val="accent4"/>
                </a:solidFill>
                <a:latin typeface="Inconsolata"/>
                <a:ea typeface="Inconsolata"/>
                <a:cs typeface="Inconsolata"/>
                <a:sym typeface="Inconsolata"/>
              </a:rPr>
              <a:t>            </a:t>
            </a:r>
            <a:r>
              <a:rPr b="1" lang="en">
                <a:solidFill>
                  <a:srgbClr val="FF00FF"/>
                </a:solidFill>
                <a:latin typeface="Inconsolata"/>
                <a:ea typeface="Inconsolata"/>
                <a:cs typeface="Inconsolata"/>
                <a:sym typeface="Inconsolata"/>
              </a:rPr>
              <a:t>{</a:t>
            </a:r>
            <a:endParaRPr b="1">
              <a:solidFill>
                <a:srgbClr val="FF00FF"/>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ct val="61111"/>
              <a:buFont typeface="Arial"/>
              <a:buNone/>
            </a:pPr>
            <a:r>
              <a:rPr b="1" lang="en">
                <a:solidFill>
                  <a:schemeClr val="accent4"/>
                </a:solidFill>
                <a:latin typeface="Inconsolata"/>
                <a:ea typeface="Inconsolata"/>
                <a:cs typeface="Inconsolata"/>
                <a:sym typeface="Inconsolata"/>
              </a:rPr>
              <a:t>                "Name": "Mitchell"</a:t>
            </a:r>
            <a:r>
              <a:rPr b="1" lang="en">
                <a:solidFill>
                  <a:srgbClr val="0000FF"/>
                </a:solidFill>
                <a:latin typeface="Inconsolata"/>
                <a:ea typeface="Inconsolata"/>
                <a:cs typeface="Inconsolata"/>
                <a:sym typeface="Inconsolata"/>
              </a:rPr>
              <a:t>,</a:t>
            </a:r>
            <a:endParaRPr b="1">
              <a:solidFill>
                <a:schemeClr val="accent4"/>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ct val="61111"/>
              <a:buFont typeface="Arial"/>
              <a:buNone/>
            </a:pPr>
            <a:r>
              <a:rPr b="1" lang="en">
                <a:solidFill>
                  <a:schemeClr val="accent4"/>
                </a:solidFill>
                <a:latin typeface="Inconsolata"/>
                <a:ea typeface="Inconsolata"/>
                <a:cs typeface="Inconsolata"/>
                <a:sym typeface="Inconsolata"/>
              </a:rPr>
              <a:t>                "Hobbies": </a:t>
            </a:r>
            <a:r>
              <a:rPr b="1" lang="en">
                <a:solidFill>
                  <a:srgbClr val="00FF00"/>
                </a:solidFill>
                <a:latin typeface="Inconsolata"/>
                <a:ea typeface="Inconsolata"/>
                <a:cs typeface="Inconsolata"/>
                <a:sym typeface="Inconsolata"/>
              </a:rPr>
              <a:t>[</a:t>
            </a:r>
            <a:r>
              <a:rPr b="1" lang="en">
                <a:solidFill>
                  <a:schemeClr val="accent4"/>
                </a:solidFill>
                <a:latin typeface="Inconsolata"/>
                <a:ea typeface="Inconsolata"/>
                <a:cs typeface="Inconsolata"/>
                <a:sym typeface="Inconsolata"/>
              </a:rPr>
              <a:t>"Running", "Snacking", "Writing"</a:t>
            </a:r>
            <a:r>
              <a:rPr b="1" lang="en">
                <a:solidFill>
                  <a:srgbClr val="00FF00"/>
                </a:solidFill>
                <a:latin typeface="Inconsolata"/>
                <a:ea typeface="Inconsolata"/>
                <a:cs typeface="Inconsolata"/>
                <a:sym typeface="Inconsolata"/>
              </a:rPr>
              <a:t>]</a:t>
            </a:r>
            <a:endParaRPr b="1">
              <a:solidFill>
                <a:schemeClr val="accent4"/>
              </a:solidFill>
              <a:latin typeface="Inconsolata"/>
              <a:ea typeface="Inconsolata"/>
              <a:cs typeface="Inconsolata"/>
              <a:sym typeface="Inconsolata"/>
            </a:endParaRPr>
          </a:p>
          <a:p>
            <a:pPr indent="0" lvl="0" marL="0" rtl="0" algn="l">
              <a:lnSpc>
                <a:spcPct val="100000"/>
              </a:lnSpc>
              <a:spcBef>
                <a:spcPts val="0"/>
              </a:spcBef>
              <a:spcAft>
                <a:spcPts val="0"/>
              </a:spcAft>
              <a:buNone/>
            </a:pPr>
            <a:r>
              <a:rPr b="1" lang="en">
                <a:solidFill>
                  <a:schemeClr val="accent4"/>
                </a:solidFill>
                <a:latin typeface="Inconsolata"/>
                <a:ea typeface="Inconsolata"/>
                <a:cs typeface="Inconsolata"/>
                <a:sym typeface="Inconsolata"/>
              </a:rPr>
              <a:t>            </a:t>
            </a:r>
            <a:r>
              <a:rPr b="1" lang="en">
                <a:solidFill>
                  <a:srgbClr val="FF00FF"/>
                </a:solidFill>
                <a:latin typeface="Inconsolata"/>
                <a:ea typeface="Inconsolata"/>
                <a:cs typeface="Inconsolata"/>
                <a:sym typeface="Inconsolata"/>
              </a:rPr>
              <a:t>}</a:t>
            </a:r>
            <a:r>
              <a:rPr b="1" lang="en">
                <a:solidFill>
                  <a:srgbClr val="0000FF"/>
                </a:solidFill>
                <a:latin typeface="Inconsolata"/>
                <a:ea typeface="Inconsolata"/>
                <a:cs typeface="Inconsolata"/>
                <a:sym typeface="Inconsolata"/>
              </a:rPr>
              <a:t>,</a:t>
            </a:r>
            <a:endParaRPr b="1">
              <a:solidFill>
                <a:schemeClr val="accent4"/>
              </a:solidFill>
              <a:latin typeface="Inconsolata"/>
              <a:ea typeface="Inconsolata"/>
              <a:cs typeface="Inconsolata"/>
              <a:sym typeface="Inconsolata"/>
            </a:endParaRPr>
          </a:p>
          <a:p>
            <a:pPr indent="0" lvl="0" marL="0" rtl="0" algn="l">
              <a:lnSpc>
                <a:spcPct val="100000"/>
              </a:lnSpc>
              <a:spcBef>
                <a:spcPts val="0"/>
              </a:spcBef>
              <a:spcAft>
                <a:spcPts val="0"/>
              </a:spcAft>
              <a:buNone/>
            </a:pPr>
            <a:r>
              <a:rPr b="1" lang="en">
                <a:solidFill>
                  <a:schemeClr val="accent4"/>
                </a:solidFill>
                <a:latin typeface="Inconsolata"/>
                <a:ea typeface="Inconsolata"/>
                <a:cs typeface="Inconsolata"/>
                <a:sym typeface="Inconsolata"/>
              </a:rPr>
              <a:t>        </a:t>
            </a:r>
            <a:r>
              <a:rPr b="1" lang="en">
                <a:solidFill>
                  <a:srgbClr val="00FF00"/>
                </a:solidFill>
                <a:latin typeface="Inconsolata"/>
                <a:ea typeface="Inconsolata"/>
                <a:cs typeface="Inconsolata"/>
                <a:sym typeface="Inconsolata"/>
              </a:rPr>
              <a:t>]</a:t>
            </a:r>
            <a:endParaRPr b="1">
              <a:solidFill>
                <a:schemeClr val="accent4"/>
              </a:solidFill>
              <a:latin typeface="Inconsolata"/>
              <a:ea typeface="Inconsolata"/>
              <a:cs typeface="Inconsolata"/>
              <a:sym typeface="Inconsolata"/>
            </a:endParaRPr>
          </a:p>
          <a:p>
            <a:pPr indent="0" lvl="0" marL="0" rtl="0" algn="l">
              <a:lnSpc>
                <a:spcPct val="100000"/>
              </a:lnSpc>
              <a:spcBef>
                <a:spcPts val="0"/>
              </a:spcBef>
              <a:spcAft>
                <a:spcPts val="0"/>
              </a:spcAft>
              <a:buNone/>
            </a:pPr>
            <a:r>
              <a:rPr b="1" lang="en">
                <a:solidFill>
                  <a:schemeClr val="accent4"/>
                </a:solidFill>
                <a:latin typeface="Inconsolata"/>
                <a:ea typeface="Inconsolata"/>
                <a:cs typeface="Inconsolata"/>
                <a:sym typeface="Inconsolata"/>
              </a:rPr>
              <a:t>    </a:t>
            </a:r>
            <a:r>
              <a:rPr b="1" lang="en">
                <a:solidFill>
                  <a:srgbClr val="FF00FF"/>
                </a:solidFill>
                <a:latin typeface="Inconsolata"/>
                <a:ea typeface="Inconsolata"/>
                <a:cs typeface="Inconsolata"/>
                <a:sym typeface="Inconsolata"/>
              </a:rPr>
              <a:t>}</a:t>
            </a:r>
            <a:endParaRPr b="1">
              <a:solidFill>
                <a:srgbClr val="FF00FF"/>
              </a:solidFill>
              <a:latin typeface="Inconsolata"/>
              <a:ea typeface="Inconsolata"/>
              <a:cs typeface="Inconsolata"/>
              <a:sym typeface="Inconsolata"/>
            </a:endParaRPr>
          </a:p>
        </p:txBody>
      </p:sp>
      <p:sp>
        <p:nvSpPr>
          <p:cNvPr id="350" name="Google Shape;350;p51"/>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2"/>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JSON Files</a:t>
            </a:r>
            <a:endParaRPr b="1">
              <a:latin typeface="Assistant"/>
              <a:ea typeface="Assistant"/>
              <a:cs typeface="Assistant"/>
              <a:sym typeface="Assistant"/>
            </a:endParaRPr>
          </a:p>
        </p:txBody>
      </p:sp>
      <p:sp>
        <p:nvSpPr>
          <p:cNvPr id="356" name="Google Shape;356;p52"/>
          <p:cNvSpPr txBox="1"/>
          <p:nvPr>
            <p:ph idx="1" type="body"/>
          </p:nvPr>
        </p:nvSpPr>
        <p:spPr>
          <a:xfrm>
            <a:off x="311700" y="826475"/>
            <a:ext cx="8520600" cy="43170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SzPct val="100000"/>
              <a:buNone/>
            </a:pPr>
            <a:r>
              <a:rPr lang="en"/>
              <a:t>JavaScript Object Notation (JSON) Files </a:t>
            </a:r>
            <a:r>
              <a:rPr lang="en"/>
              <a:t> </a:t>
            </a:r>
            <a:endParaRPr/>
          </a:p>
          <a:p>
            <a:pPr indent="-325755" lvl="0" marL="457200" rtl="0" algn="l">
              <a:lnSpc>
                <a:spcPct val="100000"/>
              </a:lnSpc>
              <a:spcBef>
                <a:spcPts val="500"/>
              </a:spcBef>
              <a:spcAft>
                <a:spcPts val="0"/>
              </a:spcAft>
              <a:buSzPct val="100000"/>
              <a:buChar char="●"/>
            </a:pPr>
            <a:r>
              <a:rPr lang="en"/>
              <a:t>The general syntax / structure of JSON is</a:t>
            </a:r>
            <a:endParaRPr/>
          </a:p>
          <a:p>
            <a:pPr indent="0" lvl="0" marL="0" rtl="0" algn="l">
              <a:lnSpc>
                <a:spcPct val="100000"/>
              </a:lnSpc>
              <a:spcBef>
                <a:spcPts val="500"/>
              </a:spcBef>
              <a:spcAft>
                <a:spcPts val="0"/>
              </a:spcAft>
              <a:buNone/>
            </a:pPr>
            <a:r>
              <a:rPr lang="en">
                <a:latin typeface="Consolas"/>
                <a:ea typeface="Consolas"/>
                <a:cs typeface="Consolas"/>
                <a:sym typeface="Consolas"/>
              </a:rPr>
              <a:t>    </a:t>
            </a:r>
            <a:r>
              <a:rPr b="1" lang="en">
                <a:solidFill>
                  <a:srgbClr val="FF00FF"/>
                </a:solidFill>
                <a:latin typeface="Inconsolata"/>
                <a:ea typeface="Inconsolata"/>
                <a:cs typeface="Inconsolata"/>
                <a:sym typeface="Inconsolata"/>
              </a:rPr>
              <a:t>{</a:t>
            </a:r>
            <a:endParaRPr b="1">
              <a:solidFill>
                <a:srgbClr val="FF00FF"/>
              </a:solidFill>
              <a:latin typeface="Inconsolata"/>
              <a:ea typeface="Inconsolata"/>
              <a:cs typeface="Inconsolata"/>
              <a:sym typeface="Inconsolata"/>
            </a:endParaRPr>
          </a:p>
          <a:p>
            <a:pPr indent="0" lvl="0" marL="0" rtl="0" algn="l">
              <a:lnSpc>
                <a:spcPct val="100000"/>
              </a:lnSpc>
              <a:spcBef>
                <a:spcPts val="0"/>
              </a:spcBef>
              <a:spcAft>
                <a:spcPts val="0"/>
              </a:spcAft>
              <a:buNone/>
            </a:pPr>
            <a:r>
              <a:rPr b="1" lang="en">
                <a:solidFill>
                  <a:schemeClr val="accent4"/>
                </a:solidFill>
                <a:latin typeface="Inconsolata"/>
                <a:ea typeface="Inconsolata"/>
                <a:cs typeface="Inconsolata"/>
                <a:sym typeface="Inconsolata"/>
              </a:rPr>
              <a:t>        "Key": "Value"</a:t>
            </a:r>
            <a:r>
              <a:rPr b="1" lang="en">
                <a:solidFill>
                  <a:srgbClr val="0000FF"/>
                </a:solidFill>
                <a:latin typeface="Inconsolata"/>
                <a:ea typeface="Inconsolata"/>
                <a:cs typeface="Inconsolata"/>
                <a:sym typeface="Inconsolata"/>
              </a:rPr>
              <a:t>,</a:t>
            </a:r>
            <a:endParaRPr b="1">
              <a:solidFill>
                <a:srgbClr val="0000FF"/>
              </a:solidFill>
              <a:latin typeface="Inconsolata"/>
              <a:ea typeface="Inconsolata"/>
              <a:cs typeface="Inconsolata"/>
              <a:sym typeface="Inconsolata"/>
            </a:endParaRPr>
          </a:p>
          <a:p>
            <a:pPr indent="0" lvl="0" marL="0" rtl="0" algn="l">
              <a:lnSpc>
                <a:spcPct val="100000"/>
              </a:lnSpc>
              <a:spcBef>
                <a:spcPts val="0"/>
              </a:spcBef>
              <a:spcAft>
                <a:spcPts val="0"/>
              </a:spcAft>
              <a:buNone/>
            </a:pPr>
            <a:r>
              <a:rPr b="1" lang="en">
                <a:solidFill>
                  <a:schemeClr val="accent4"/>
                </a:solidFill>
                <a:latin typeface="Inconsolata"/>
                <a:ea typeface="Inconsolata"/>
                <a:cs typeface="Inconsolata"/>
                <a:sym typeface="Inconsolata"/>
              </a:rPr>
              <a:t>        "Key": </a:t>
            </a:r>
            <a:r>
              <a:rPr b="1" lang="en">
                <a:solidFill>
                  <a:srgbClr val="00FF00"/>
                </a:solidFill>
                <a:latin typeface="Inconsolata"/>
                <a:ea typeface="Inconsolata"/>
                <a:cs typeface="Inconsolata"/>
                <a:sym typeface="Inconsolata"/>
              </a:rPr>
              <a:t>[</a:t>
            </a:r>
            <a:r>
              <a:rPr b="1" lang="en">
                <a:solidFill>
                  <a:schemeClr val="accent4"/>
                </a:solidFill>
                <a:latin typeface="Inconsolata"/>
                <a:ea typeface="Inconsolata"/>
                <a:cs typeface="Inconsolata"/>
                <a:sym typeface="Inconsolata"/>
              </a:rPr>
              <a:t>"Value1, "Value2", "Value3"</a:t>
            </a:r>
            <a:r>
              <a:rPr b="1" lang="en">
                <a:solidFill>
                  <a:srgbClr val="00FF00"/>
                </a:solidFill>
                <a:latin typeface="Inconsolata"/>
                <a:ea typeface="Inconsolata"/>
                <a:cs typeface="Inconsolata"/>
                <a:sym typeface="Inconsolata"/>
              </a:rPr>
              <a:t>]</a:t>
            </a:r>
            <a:r>
              <a:rPr b="1" lang="en">
                <a:solidFill>
                  <a:srgbClr val="0000FF"/>
                </a:solidFill>
                <a:latin typeface="Inconsolata"/>
                <a:ea typeface="Inconsolata"/>
                <a:cs typeface="Inconsolata"/>
                <a:sym typeface="Inconsolata"/>
              </a:rPr>
              <a:t>,</a:t>
            </a:r>
            <a:endParaRPr b="1">
              <a:solidFill>
                <a:srgbClr val="0000FF"/>
              </a:solidFill>
              <a:latin typeface="Inconsolata"/>
              <a:ea typeface="Inconsolata"/>
              <a:cs typeface="Inconsolata"/>
              <a:sym typeface="Inconsolata"/>
            </a:endParaRPr>
          </a:p>
          <a:p>
            <a:pPr indent="0" lvl="0" marL="0" rtl="0" algn="l">
              <a:lnSpc>
                <a:spcPct val="100000"/>
              </a:lnSpc>
              <a:spcBef>
                <a:spcPts val="0"/>
              </a:spcBef>
              <a:spcAft>
                <a:spcPts val="0"/>
              </a:spcAft>
              <a:buNone/>
            </a:pPr>
            <a:r>
              <a:rPr b="1" lang="en">
                <a:solidFill>
                  <a:schemeClr val="accent4"/>
                </a:solidFill>
                <a:latin typeface="Inconsolata"/>
                <a:ea typeface="Inconsolata"/>
                <a:cs typeface="Inconsolata"/>
                <a:sym typeface="Inconsolata"/>
              </a:rPr>
              <a:t>        "Key": Value</a:t>
            </a:r>
            <a:r>
              <a:rPr b="1" lang="en">
                <a:solidFill>
                  <a:srgbClr val="0000FF"/>
                </a:solidFill>
                <a:latin typeface="Inconsolata"/>
                <a:ea typeface="Inconsolata"/>
                <a:cs typeface="Inconsolata"/>
                <a:sym typeface="Inconsolata"/>
              </a:rPr>
              <a:t>,</a:t>
            </a:r>
            <a:endParaRPr b="1">
              <a:solidFill>
                <a:schemeClr val="accent4"/>
              </a:solidFill>
              <a:latin typeface="Inconsolata"/>
              <a:ea typeface="Inconsolata"/>
              <a:cs typeface="Inconsolata"/>
              <a:sym typeface="Inconsolata"/>
            </a:endParaRPr>
          </a:p>
          <a:p>
            <a:pPr indent="0" lvl="0" marL="0" rtl="0" algn="l">
              <a:lnSpc>
                <a:spcPct val="100000"/>
              </a:lnSpc>
              <a:spcBef>
                <a:spcPts val="0"/>
              </a:spcBef>
              <a:spcAft>
                <a:spcPts val="0"/>
              </a:spcAft>
              <a:buNone/>
            </a:pPr>
            <a:r>
              <a:rPr b="1" lang="en">
                <a:solidFill>
                  <a:schemeClr val="accent4"/>
                </a:solidFill>
                <a:latin typeface="Inconsolata"/>
                <a:ea typeface="Inconsolata"/>
                <a:cs typeface="Inconsolata"/>
                <a:sym typeface="Inconsolata"/>
              </a:rPr>
              <a:t>        "Key": </a:t>
            </a:r>
            <a:r>
              <a:rPr b="1" lang="en">
                <a:solidFill>
                  <a:srgbClr val="FF00FF"/>
                </a:solidFill>
                <a:latin typeface="Inconsolata"/>
                <a:ea typeface="Inconsolata"/>
                <a:cs typeface="Inconsolata"/>
                <a:sym typeface="Inconsolata"/>
              </a:rPr>
              <a:t>{</a:t>
            </a:r>
            <a:endParaRPr b="1">
              <a:solidFill>
                <a:srgbClr val="FF00FF"/>
              </a:solidFill>
              <a:latin typeface="Inconsolata"/>
              <a:ea typeface="Inconsolata"/>
              <a:cs typeface="Inconsolata"/>
              <a:sym typeface="Inconsolata"/>
            </a:endParaRPr>
          </a:p>
          <a:p>
            <a:pPr indent="0" lvl="0" marL="0" rtl="0" algn="l">
              <a:lnSpc>
                <a:spcPct val="100000"/>
              </a:lnSpc>
              <a:spcBef>
                <a:spcPts val="0"/>
              </a:spcBef>
              <a:spcAft>
                <a:spcPts val="0"/>
              </a:spcAft>
              <a:buNone/>
            </a:pPr>
            <a:r>
              <a:rPr b="1" lang="en">
                <a:solidFill>
                  <a:schemeClr val="accent4"/>
                </a:solidFill>
                <a:latin typeface="Inconsolata"/>
                <a:ea typeface="Inconsolata"/>
                <a:cs typeface="Inconsolata"/>
                <a:sym typeface="Inconsolata"/>
              </a:rPr>
              <a:t>            "Key": Value</a:t>
            </a:r>
            <a:r>
              <a:rPr b="1" lang="en">
                <a:solidFill>
                  <a:srgbClr val="0000FF"/>
                </a:solidFill>
                <a:latin typeface="Inconsolata"/>
                <a:ea typeface="Inconsolata"/>
                <a:cs typeface="Inconsolata"/>
                <a:sym typeface="Inconsolata"/>
              </a:rPr>
              <a:t>,</a:t>
            </a:r>
            <a:endParaRPr b="1">
              <a:solidFill>
                <a:schemeClr val="accent4"/>
              </a:solidFill>
              <a:latin typeface="Inconsolata"/>
              <a:ea typeface="Inconsolata"/>
              <a:cs typeface="Inconsolata"/>
              <a:sym typeface="Inconsolata"/>
            </a:endParaRPr>
          </a:p>
          <a:p>
            <a:pPr indent="0" lvl="0" marL="0" rtl="0" algn="l">
              <a:lnSpc>
                <a:spcPct val="100000"/>
              </a:lnSpc>
              <a:spcBef>
                <a:spcPts val="0"/>
              </a:spcBef>
              <a:spcAft>
                <a:spcPts val="0"/>
              </a:spcAft>
              <a:buNone/>
            </a:pPr>
            <a:r>
              <a:rPr b="1" lang="en">
                <a:solidFill>
                  <a:schemeClr val="accent4"/>
                </a:solidFill>
                <a:latin typeface="Inconsolata"/>
                <a:ea typeface="Inconsolata"/>
                <a:cs typeface="Inconsolata"/>
                <a:sym typeface="Inconsolata"/>
              </a:rPr>
              <a:t>            "Key": </a:t>
            </a:r>
            <a:r>
              <a:rPr b="1" lang="en">
                <a:solidFill>
                  <a:srgbClr val="00FF00"/>
                </a:solidFill>
                <a:latin typeface="Inconsolata"/>
                <a:ea typeface="Inconsolata"/>
                <a:cs typeface="Inconsolata"/>
                <a:sym typeface="Inconsolata"/>
              </a:rPr>
              <a:t>[</a:t>
            </a:r>
            <a:r>
              <a:rPr b="1" lang="en">
                <a:solidFill>
                  <a:schemeClr val="accent4"/>
                </a:solidFill>
                <a:latin typeface="Inconsolata"/>
                <a:ea typeface="Inconsolata"/>
                <a:cs typeface="Inconsolata"/>
                <a:sym typeface="Inconsolata"/>
              </a:rPr>
              <a:t>"Value1", "Value2"</a:t>
            </a:r>
            <a:r>
              <a:rPr b="1" lang="en">
                <a:solidFill>
                  <a:srgbClr val="00FF00"/>
                </a:solidFill>
                <a:latin typeface="Inconsolata"/>
                <a:ea typeface="Inconsolata"/>
                <a:cs typeface="Inconsolata"/>
                <a:sym typeface="Inconsolata"/>
              </a:rPr>
              <a:t>]</a:t>
            </a:r>
            <a:endParaRPr b="1">
              <a:solidFill>
                <a:schemeClr val="accent4"/>
              </a:solidFill>
              <a:latin typeface="Inconsolata"/>
              <a:ea typeface="Inconsolata"/>
              <a:cs typeface="Inconsolata"/>
              <a:sym typeface="Inconsolata"/>
            </a:endParaRPr>
          </a:p>
          <a:p>
            <a:pPr indent="0" lvl="0" marL="0" rtl="0" algn="l">
              <a:lnSpc>
                <a:spcPct val="100000"/>
              </a:lnSpc>
              <a:spcBef>
                <a:spcPts val="0"/>
              </a:spcBef>
              <a:spcAft>
                <a:spcPts val="0"/>
              </a:spcAft>
              <a:buNone/>
            </a:pPr>
            <a:r>
              <a:rPr b="1" lang="en">
                <a:solidFill>
                  <a:schemeClr val="accent4"/>
                </a:solidFill>
                <a:latin typeface="Inconsolata"/>
                <a:ea typeface="Inconsolata"/>
                <a:cs typeface="Inconsolata"/>
                <a:sym typeface="Inconsolata"/>
              </a:rPr>
              <a:t>        </a:t>
            </a:r>
            <a:r>
              <a:rPr b="1" lang="en">
                <a:solidFill>
                  <a:srgbClr val="FF00FF"/>
                </a:solidFill>
                <a:latin typeface="Inconsolata"/>
                <a:ea typeface="Inconsolata"/>
                <a:cs typeface="Inconsolata"/>
                <a:sym typeface="Inconsolata"/>
              </a:rPr>
              <a:t>}</a:t>
            </a:r>
            <a:r>
              <a:rPr b="1" lang="en">
                <a:solidFill>
                  <a:schemeClr val="accent4"/>
                </a:solidFill>
                <a:latin typeface="Inconsolata"/>
                <a:ea typeface="Inconsolata"/>
                <a:cs typeface="Inconsolata"/>
                <a:sym typeface="Inconsolata"/>
              </a:rPr>
              <a:t>, </a:t>
            </a:r>
            <a:endParaRPr b="1">
              <a:solidFill>
                <a:schemeClr val="accent4"/>
              </a:solidFill>
              <a:latin typeface="Inconsolata"/>
              <a:ea typeface="Inconsolata"/>
              <a:cs typeface="Inconsolata"/>
              <a:sym typeface="Inconsolata"/>
            </a:endParaRPr>
          </a:p>
          <a:p>
            <a:pPr indent="0" lvl="0" marL="0" rtl="0" algn="l">
              <a:lnSpc>
                <a:spcPct val="100000"/>
              </a:lnSpc>
              <a:spcBef>
                <a:spcPts val="0"/>
              </a:spcBef>
              <a:spcAft>
                <a:spcPts val="0"/>
              </a:spcAft>
              <a:buNone/>
            </a:pPr>
            <a:r>
              <a:rPr b="1" lang="en">
                <a:solidFill>
                  <a:schemeClr val="accent4"/>
                </a:solidFill>
                <a:latin typeface="Inconsolata"/>
                <a:ea typeface="Inconsolata"/>
                <a:cs typeface="Inconsolata"/>
                <a:sym typeface="Inconsolata"/>
              </a:rPr>
              <a:t>        "Key": </a:t>
            </a:r>
            <a:r>
              <a:rPr b="1" lang="en">
                <a:solidFill>
                  <a:srgbClr val="00FF00"/>
                </a:solidFill>
                <a:latin typeface="Inconsolata"/>
                <a:ea typeface="Inconsolata"/>
                <a:cs typeface="Inconsolata"/>
                <a:sym typeface="Inconsolata"/>
              </a:rPr>
              <a:t>[</a:t>
            </a:r>
            <a:endParaRPr b="1">
              <a:solidFill>
                <a:srgbClr val="999999"/>
              </a:solidFill>
              <a:latin typeface="Inconsolata"/>
              <a:ea typeface="Inconsolata"/>
              <a:cs typeface="Inconsolata"/>
              <a:sym typeface="Inconsolata"/>
            </a:endParaRPr>
          </a:p>
          <a:p>
            <a:pPr indent="0" lvl="0" marL="0" rtl="0" algn="l">
              <a:lnSpc>
                <a:spcPct val="100000"/>
              </a:lnSpc>
              <a:spcBef>
                <a:spcPts val="0"/>
              </a:spcBef>
              <a:spcAft>
                <a:spcPts val="0"/>
              </a:spcAft>
              <a:buNone/>
            </a:pPr>
            <a:r>
              <a:rPr b="1" lang="en">
                <a:solidFill>
                  <a:schemeClr val="accent4"/>
                </a:solidFill>
                <a:latin typeface="Inconsolata"/>
                <a:ea typeface="Inconsolata"/>
                <a:cs typeface="Inconsolata"/>
                <a:sym typeface="Inconsolata"/>
              </a:rPr>
              <a:t>            </a:t>
            </a:r>
            <a:r>
              <a:rPr b="1" lang="en">
                <a:solidFill>
                  <a:srgbClr val="FF00FF"/>
                </a:solidFill>
                <a:latin typeface="Inconsolata"/>
                <a:ea typeface="Inconsolata"/>
                <a:cs typeface="Inconsolata"/>
                <a:sym typeface="Inconsolata"/>
              </a:rPr>
              <a:t>{</a:t>
            </a:r>
            <a:endParaRPr b="1">
              <a:solidFill>
                <a:srgbClr val="FF00FF"/>
              </a:solidFill>
              <a:latin typeface="Inconsolata"/>
              <a:ea typeface="Inconsolata"/>
              <a:cs typeface="Inconsolata"/>
              <a:sym typeface="Inconsolata"/>
            </a:endParaRPr>
          </a:p>
          <a:p>
            <a:pPr indent="0" lvl="0" marL="0" rtl="0" algn="l">
              <a:lnSpc>
                <a:spcPct val="100000"/>
              </a:lnSpc>
              <a:spcBef>
                <a:spcPts val="0"/>
              </a:spcBef>
              <a:spcAft>
                <a:spcPts val="0"/>
              </a:spcAft>
              <a:buNone/>
            </a:pPr>
            <a:r>
              <a:rPr b="1" lang="en">
                <a:solidFill>
                  <a:schemeClr val="accent4"/>
                </a:solidFill>
                <a:latin typeface="Inconsolata"/>
                <a:ea typeface="Inconsolata"/>
                <a:cs typeface="Inconsolata"/>
                <a:sym typeface="Inconsolata"/>
              </a:rPr>
              <a:t>                "Key": "Value"</a:t>
            </a:r>
            <a:r>
              <a:rPr b="1" lang="en">
                <a:solidFill>
                  <a:srgbClr val="0000FF"/>
                </a:solidFill>
                <a:latin typeface="Inconsolata"/>
                <a:ea typeface="Inconsolata"/>
                <a:cs typeface="Inconsolata"/>
                <a:sym typeface="Inconsolata"/>
              </a:rPr>
              <a:t>,</a:t>
            </a:r>
            <a:endParaRPr b="1">
              <a:solidFill>
                <a:schemeClr val="accent4"/>
              </a:solidFill>
              <a:latin typeface="Inconsolata"/>
              <a:ea typeface="Inconsolata"/>
              <a:cs typeface="Inconsolata"/>
              <a:sym typeface="Inconsolata"/>
            </a:endParaRPr>
          </a:p>
          <a:p>
            <a:pPr indent="0" lvl="0" marL="0" rtl="0" algn="l">
              <a:lnSpc>
                <a:spcPct val="100000"/>
              </a:lnSpc>
              <a:spcBef>
                <a:spcPts val="0"/>
              </a:spcBef>
              <a:spcAft>
                <a:spcPts val="0"/>
              </a:spcAft>
              <a:buNone/>
            </a:pPr>
            <a:r>
              <a:rPr b="1" lang="en">
                <a:solidFill>
                  <a:schemeClr val="accent4"/>
                </a:solidFill>
                <a:latin typeface="Inconsolata"/>
                <a:ea typeface="Inconsolata"/>
                <a:cs typeface="Inconsolata"/>
                <a:sym typeface="Inconsolata"/>
              </a:rPr>
              <a:t>                "Key": </a:t>
            </a:r>
            <a:r>
              <a:rPr b="1" lang="en">
                <a:solidFill>
                  <a:srgbClr val="00FF00"/>
                </a:solidFill>
                <a:latin typeface="Inconsolata"/>
                <a:ea typeface="Inconsolata"/>
                <a:cs typeface="Inconsolata"/>
                <a:sym typeface="Inconsolata"/>
              </a:rPr>
              <a:t>[</a:t>
            </a:r>
            <a:r>
              <a:rPr b="1" lang="en">
                <a:solidFill>
                  <a:schemeClr val="accent4"/>
                </a:solidFill>
                <a:latin typeface="Inconsolata"/>
                <a:ea typeface="Inconsolata"/>
                <a:cs typeface="Inconsolata"/>
                <a:sym typeface="Inconsolata"/>
              </a:rPr>
              <a:t>"Value1", "Value2", "Value3"</a:t>
            </a:r>
            <a:r>
              <a:rPr b="1" lang="en">
                <a:solidFill>
                  <a:srgbClr val="00FF00"/>
                </a:solidFill>
                <a:latin typeface="Inconsolata"/>
                <a:ea typeface="Inconsolata"/>
                <a:cs typeface="Inconsolata"/>
                <a:sym typeface="Inconsolata"/>
              </a:rPr>
              <a:t>]</a:t>
            </a:r>
            <a:endParaRPr b="1">
              <a:solidFill>
                <a:schemeClr val="accent4"/>
              </a:solidFill>
              <a:latin typeface="Inconsolata"/>
              <a:ea typeface="Inconsolata"/>
              <a:cs typeface="Inconsolata"/>
              <a:sym typeface="Inconsolata"/>
            </a:endParaRPr>
          </a:p>
          <a:p>
            <a:pPr indent="0" lvl="0" marL="0" rtl="0" algn="l">
              <a:lnSpc>
                <a:spcPct val="100000"/>
              </a:lnSpc>
              <a:spcBef>
                <a:spcPts val="0"/>
              </a:spcBef>
              <a:spcAft>
                <a:spcPts val="0"/>
              </a:spcAft>
              <a:buNone/>
            </a:pPr>
            <a:r>
              <a:rPr b="1" lang="en">
                <a:solidFill>
                  <a:schemeClr val="accent4"/>
                </a:solidFill>
                <a:latin typeface="Inconsolata"/>
                <a:ea typeface="Inconsolata"/>
                <a:cs typeface="Inconsolata"/>
                <a:sym typeface="Inconsolata"/>
              </a:rPr>
              <a:t>            </a:t>
            </a:r>
            <a:r>
              <a:rPr b="1" lang="en">
                <a:solidFill>
                  <a:srgbClr val="FF00FF"/>
                </a:solidFill>
                <a:latin typeface="Inconsolata"/>
                <a:ea typeface="Inconsolata"/>
                <a:cs typeface="Inconsolata"/>
                <a:sym typeface="Inconsolata"/>
              </a:rPr>
              <a:t>}</a:t>
            </a:r>
            <a:endParaRPr b="1">
              <a:solidFill>
                <a:schemeClr val="accent4"/>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ct val="61111"/>
              <a:buFont typeface="Arial"/>
              <a:buNone/>
            </a:pPr>
            <a:r>
              <a:rPr b="1" lang="en">
                <a:solidFill>
                  <a:schemeClr val="accent4"/>
                </a:solidFill>
                <a:latin typeface="Inconsolata"/>
                <a:ea typeface="Inconsolata"/>
                <a:cs typeface="Inconsolata"/>
                <a:sym typeface="Inconsolata"/>
              </a:rPr>
              <a:t>            </a:t>
            </a:r>
            <a:r>
              <a:rPr b="1" lang="en">
                <a:solidFill>
                  <a:srgbClr val="FF00FF"/>
                </a:solidFill>
                <a:latin typeface="Inconsolata"/>
                <a:ea typeface="Inconsolata"/>
                <a:cs typeface="Inconsolata"/>
                <a:sym typeface="Inconsolata"/>
              </a:rPr>
              <a:t>{</a:t>
            </a:r>
            <a:endParaRPr b="1">
              <a:solidFill>
                <a:srgbClr val="FF00FF"/>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ct val="61111"/>
              <a:buFont typeface="Arial"/>
              <a:buNone/>
            </a:pPr>
            <a:r>
              <a:rPr b="1" lang="en">
                <a:solidFill>
                  <a:schemeClr val="accent4"/>
                </a:solidFill>
                <a:latin typeface="Inconsolata"/>
                <a:ea typeface="Inconsolata"/>
                <a:cs typeface="Inconsolata"/>
                <a:sym typeface="Inconsolata"/>
              </a:rPr>
              <a:t>                "Key": "Value"</a:t>
            </a:r>
            <a:r>
              <a:rPr b="1" lang="en">
                <a:solidFill>
                  <a:srgbClr val="0000FF"/>
                </a:solidFill>
                <a:latin typeface="Inconsolata"/>
                <a:ea typeface="Inconsolata"/>
                <a:cs typeface="Inconsolata"/>
                <a:sym typeface="Inconsolata"/>
              </a:rPr>
              <a:t>,</a:t>
            </a:r>
            <a:endParaRPr b="1">
              <a:solidFill>
                <a:schemeClr val="accent4"/>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ct val="61111"/>
              <a:buFont typeface="Arial"/>
              <a:buNone/>
            </a:pPr>
            <a:r>
              <a:rPr b="1" lang="en">
                <a:solidFill>
                  <a:schemeClr val="accent4"/>
                </a:solidFill>
                <a:latin typeface="Inconsolata"/>
                <a:ea typeface="Inconsolata"/>
                <a:cs typeface="Inconsolata"/>
                <a:sym typeface="Inconsolata"/>
              </a:rPr>
              <a:t>                "Key": </a:t>
            </a:r>
            <a:r>
              <a:rPr b="1" lang="en">
                <a:solidFill>
                  <a:srgbClr val="00FF00"/>
                </a:solidFill>
                <a:latin typeface="Inconsolata"/>
                <a:ea typeface="Inconsolata"/>
                <a:cs typeface="Inconsolata"/>
                <a:sym typeface="Inconsolata"/>
              </a:rPr>
              <a:t>[</a:t>
            </a:r>
            <a:r>
              <a:rPr b="1" lang="en">
                <a:solidFill>
                  <a:schemeClr val="accent4"/>
                </a:solidFill>
                <a:latin typeface="Inconsolata"/>
                <a:ea typeface="Inconsolata"/>
                <a:cs typeface="Inconsolata"/>
                <a:sym typeface="Inconsolata"/>
              </a:rPr>
              <a:t>"Value1", "Value2", "Value3"</a:t>
            </a:r>
            <a:r>
              <a:rPr b="1" lang="en">
                <a:solidFill>
                  <a:srgbClr val="00FF00"/>
                </a:solidFill>
                <a:latin typeface="Inconsolata"/>
                <a:ea typeface="Inconsolata"/>
                <a:cs typeface="Inconsolata"/>
                <a:sym typeface="Inconsolata"/>
              </a:rPr>
              <a:t>]</a:t>
            </a:r>
            <a:endParaRPr b="1">
              <a:solidFill>
                <a:schemeClr val="accent4"/>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ct val="61111"/>
              <a:buFont typeface="Arial"/>
              <a:buNone/>
            </a:pPr>
            <a:r>
              <a:rPr b="1" lang="en">
                <a:solidFill>
                  <a:schemeClr val="accent4"/>
                </a:solidFill>
                <a:latin typeface="Inconsolata"/>
                <a:ea typeface="Inconsolata"/>
                <a:cs typeface="Inconsolata"/>
                <a:sym typeface="Inconsolata"/>
              </a:rPr>
              <a:t>            </a:t>
            </a:r>
            <a:r>
              <a:rPr b="1" lang="en">
                <a:solidFill>
                  <a:srgbClr val="FF00FF"/>
                </a:solidFill>
                <a:latin typeface="Inconsolata"/>
                <a:ea typeface="Inconsolata"/>
                <a:cs typeface="Inconsolata"/>
                <a:sym typeface="Inconsolata"/>
              </a:rPr>
              <a:t>}</a:t>
            </a:r>
            <a:endParaRPr b="1">
              <a:solidFill>
                <a:schemeClr val="accent4"/>
              </a:solidFill>
              <a:latin typeface="Inconsolata"/>
              <a:ea typeface="Inconsolata"/>
              <a:cs typeface="Inconsolata"/>
              <a:sym typeface="Inconsolata"/>
            </a:endParaRPr>
          </a:p>
          <a:p>
            <a:pPr indent="0" lvl="0" marL="0" rtl="0" algn="l">
              <a:lnSpc>
                <a:spcPct val="100000"/>
              </a:lnSpc>
              <a:spcBef>
                <a:spcPts val="0"/>
              </a:spcBef>
              <a:spcAft>
                <a:spcPts val="0"/>
              </a:spcAft>
              <a:buNone/>
            </a:pPr>
            <a:r>
              <a:rPr b="1" lang="en">
                <a:solidFill>
                  <a:schemeClr val="accent4"/>
                </a:solidFill>
                <a:latin typeface="Inconsolata"/>
                <a:ea typeface="Inconsolata"/>
                <a:cs typeface="Inconsolata"/>
                <a:sym typeface="Inconsolata"/>
              </a:rPr>
              <a:t>        </a:t>
            </a:r>
            <a:r>
              <a:rPr b="1" lang="en">
                <a:solidFill>
                  <a:srgbClr val="00FF00"/>
                </a:solidFill>
                <a:latin typeface="Inconsolata"/>
                <a:ea typeface="Inconsolata"/>
                <a:cs typeface="Inconsolata"/>
                <a:sym typeface="Inconsolata"/>
              </a:rPr>
              <a:t>]</a:t>
            </a:r>
            <a:endParaRPr b="1">
              <a:solidFill>
                <a:schemeClr val="accent4"/>
              </a:solidFill>
              <a:latin typeface="Inconsolata"/>
              <a:ea typeface="Inconsolata"/>
              <a:cs typeface="Inconsolata"/>
              <a:sym typeface="Inconsolata"/>
            </a:endParaRPr>
          </a:p>
          <a:p>
            <a:pPr indent="0" lvl="0" marL="0" rtl="0" algn="l">
              <a:lnSpc>
                <a:spcPct val="100000"/>
              </a:lnSpc>
              <a:spcBef>
                <a:spcPts val="0"/>
              </a:spcBef>
              <a:spcAft>
                <a:spcPts val="0"/>
              </a:spcAft>
              <a:buNone/>
            </a:pPr>
            <a:r>
              <a:rPr b="1" lang="en">
                <a:solidFill>
                  <a:schemeClr val="accent4"/>
                </a:solidFill>
                <a:latin typeface="Inconsolata"/>
                <a:ea typeface="Inconsolata"/>
                <a:cs typeface="Inconsolata"/>
                <a:sym typeface="Inconsolata"/>
              </a:rPr>
              <a:t>    </a:t>
            </a:r>
            <a:r>
              <a:rPr b="1" lang="en">
                <a:solidFill>
                  <a:srgbClr val="FF00FF"/>
                </a:solidFill>
                <a:latin typeface="Inconsolata"/>
                <a:ea typeface="Inconsolata"/>
                <a:cs typeface="Inconsolata"/>
                <a:sym typeface="Inconsolata"/>
              </a:rPr>
              <a:t>}</a:t>
            </a:r>
            <a:endParaRPr b="1">
              <a:solidFill>
                <a:srgbClr val="FF00FF"/>
              </a:solidFill>
              <a:latin typeface="Inconsolata"/>
              <a:ea typeface="Inconsolata"/>
              <a:cs typeface="Inconsolata"/>
              <a:sym typeface="Inconsolata"/>
            </a:endParaRPr>
          </a:p>
        </p:txBody>
      </p:sp>
      <p:sp>
        <p:nvSpPr>
          <p:cNvPr id="357" name="Google Shape;357;p52"/>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sp>
        <p:nvSpPr>
          <p:cNvPr id="358" name="Google Shape;358;p52"/>
          <p:cNvSpPr/>
          <p:nvPr/>
        </p:nvSpPr>
        <p:spPr>
          <a:xfrm>
            <a:off x="6589600" y="2564075"/>
            <a:ext cx="2159400" cy="903600"/>
          </a:xfrm>
          <a:prstGeom prst="wedgeRoundRectCallout">
            <a:avLst>
              <a:gd fmla="val -260261" name="adj1"/>
              <a:gd fmla="val 4003" name="adj2"/>
              <a:gd fmla="val 0" name="adj3"/>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999999"/>
                </a:solidFill>
                <a:latin typeface="Consolas"/>
                <a:ea typeface="Consolas"/>
                <a:cs typeface="Consolas"/>
                <a:sym typeface="Consolas"/>
              </a:rPr>
              <a:t>The next two dictionaries are the Value for this Key.</a:t>
            </a:r>
            <a:endParaRPr sz="1000">
              <a:latin typeface="Assistant"/>
              <a:ea typeface="Assistant"/>
              <a:cs typeface="Assistant"/>
              <a:sym typeface="Assistant"/>
            </a:endParaRPr>
          </a:p>
        </p:txBody>
      </p:sp>
      <p:sp>
        <p:nvSpPr>
          <p:cNvPr id="359" name="Google Shape;359;p52"/>
          <p:cNvSpPr/>
          <p:nvPr/>
        </p:nvSpPr>
        <p:spPr>
          <a:xfrm>
            <a:off x="6589600" y="1463725"/>
            <a:ext cx="2159400" cy="942000"/>
          </a:xfrm>
          <a:prstGeom prst="wedgeRoundRectCallout">
            <a:avLst>
              <a:gd fmla="val -260775" name="adj1"/>
              <a:gd fmla="val 36368" name="adj2"/>
              <a:gd fmla="val 0" name="adj3"/>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999999"/>
                </a:solidFill>
                <a:latin typeface="Consolas"/>
                <a:ea typeface="Consolas"/>
                <a:cs typeface="Consolas"/>
                <a:sym typeface="Consolas"/>
              </a:rPr>
              <a:t>The next two lines are the Value for this Key - a dictionary.</a:t>
            </a:r>
            <a:endParaRPr sz="1000">
              <a:latin typeface="Assistant"/>
              <a:ea typeface="Assistant"/>
              <a:cs typeface="Assistant"/>
              <a:sym typeface="Assistan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3"/>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JSON Files</a:t>
            </a:r>
            <a:endParaRPr b="1">
              <a:latin typeface="Assistant"/>
              <a:ea typeface="Assistant"/>
              <a:cs typeface="Assistant"/>
              <a:sym typeface="Assistant"/>
            </a:endParaRPr>
          </a:p>
        </p:txBody>
      </p:sp>
      <p:sp>
        <p:nvSpPr>
          <p:cNvPr id="365" name="Google Shape;365;p53"/>
          <p:cNvSpPr txBox="1"/>
          <p:nvPr>
            <p:ph idx="1" type="body"/>
          </p:nvPr>
        </p:nvSpPr>
        <p:spPr>
          <a:xfrm>
            <a:off x="311700" y="826475"/>
            <a:ext cx="8520600" cy="43170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en"/>
              <a:t>JavaScript Object Notation (JSON) Files  </a:t>
            </a:r>
            <a:endParaRPr/>
          </a:p>
          <a:p>
            <a:pPr indent="-342900" lvl="0" marL="457200" rtl="0" algn="l">
              <a:lnSpc>
                <a:spcPct val="100000"/>
              </a:lnSpc>
              <a:spcBef>
                <a:spcPts val="500"/>
              </a:spcBef>
              <a:spcAft>
                <a:spcPts val="0"/>
              </a:spcAft>
              <a:buSzPts val="1800"/>
              <a:buChar char="●"/>
            </a:pPr>
            <a:r>
              <a:rPr lang="en"/>
              <a:t>Import the </a:t>
            </a:r>
            <a:r>
              <a:rPr b="1" lang="en">
                <a:solidFill>
                  <a:srgbClr val="EA5B25"/>
                </a:solidFill>
                <a:latin typeface="Inconsolata"/>
                <a:ea typeface="Inconsolata"/>
                <a:cs typeface="Inconsolata"/>
                <a:sym typeface="Inconsolata"/>
              </a:rPr>
              <a:t>json</a:t>
            </a:r>
            <a:r>
              <a:rPr lang="en"/>
              <a:t> library.</a:t>
            </a:r>
            <a:endParaRPr/>
          </a:p>
          <a:p>
            <a:pPr indent="-342900" lvl="0" marL="457200" rtl="0" algn="l">
              <a:lnSpc>
                <a:spcPct val="100000"/>
              </a:lnSpc>
              <a:spcBef>
                <a:spcPts val="500"/>
              </a:spcBef>
              <a:spcAft>
                <a:spcPts val="0"/>
              </a:spcAft>
              <a:buSzPts val="1800"/>
              <a:buChar char="●"/>
            </a:pPr>
            <a:r>
              <a:rPr lang="en"/>
              <a:t>Writing JSON out from our program is </a:t>
            </a:r>
            <a:r>
              <a:rPr b="1" lang="en"/>
              <a:t>Serialization</a:t>
            </a:r>
            <a:r>
              <a:rPr lang="en"/>
              <a:t>.</a:t>
            </a:r>
            <a:endParaRPr/>
          </a:p>
          <a:p>
            <a:pPr indent="-342900" lvl="0" marL="457200" rtl="0" algn="l">
              <a:lnSpc>
                <a:spcPct val="100000"/>
              </a:lnSpc>
              <a:spcBef>
                <a:spcPts val="500"/>
              </a:spcBef>
              <a:spcAft>
                <a:spcPts val="0"/>
              </a:spcAft>
              <a:buSzPts val="1800"/>
              <a:buChar char="●"/>
            </a:pPr>
            <a:r>
              <a:rPr lang="en"/>
              <a:t>Reading JSON in from a file into our program is called </a:t>
            </a:r>
            <a:r>
              <a:rPr b="1" lang="en"/>
              <a:t>Deserialization</a:t>
            </a:r>
            <a:r>
              <a:rPr lang="en"/>
              <a:t>.</a:t>
            </a:r>
            <a:endParaRPr/>
          </a:p>
          <a:p>
            <a:pPr indent="-342900" lvl="0" marL="457200" rtl="0" algn="l">
              <a:lnSpc>
                <a:spcPct val="100000"/>
              </a:lnSpc>
              <a:spcBef>
                <a:spcPts val="500"/>
              </a:spcBef>
              <a:spcAft>
                <a:spcPts val="0"/>
              </a:spcAft>
              <a:buSzPts val="1800"/>
              <a:buChar char="●"/>
            </a:pPr>
            <a:r>
              <a:rPr lang="en"/>
              <a:t>Use </a:t>
            </a:r>
            <a:r>
              <a:rPr b="1" lang="en">
                <a:solidFill>
                  <a:srgbClr val="EA5B25"/>
                </a:solidFill>
                <a:latin typeface="Inconsolata"/>
                <a:ea typeface="Inconsolata"/>
                <a:cs typeface="Inconsolata"/>
                <a:sym typeface="Inconsolata"/>
              </a:rPr>
              <a:t>json.dump()</a:t>
            </a:r>
            <a:r>
              <a:rPr lang="en"/>
              <a:t> and </a:t>
            </a:r>
            <a:r>
              <a:rPr b="1" lang="en">
                <a:solidFill>
                  <a:srgbClr val="EA5B25"/>
                </a:solidFill>
                <a:latin typeface="Inconsolata"/>
                <a:ea typeface="Inconsolata"/>
                <a:cs typeface="Inconsolata"/>
                <a:sym typeface="Inconsolata"/>
              </a:rPr>
              <a:t>json.dumps()</a:t>
            </a:r>
            <a:r>
              <a:rPr lang="en"/>
              <a:t> for dumping or writing data out.</a:t>
            </a:r>
            <a:endParaRPr/>
          </a:p>
          <a:p>
            <a:pPr indent="-342900" lvl="0" marL="457200" rtl="0" algn="l">
              <a:lnSpc>
                <a:spcPct val="100000"/>
              </a:lnSpc>
              <a:spcBef>
                <a:spcPts val="500"/>
              </a:spcBef>
              <a:spcAft>
                <a:spcPts val="0"/>
              </a:spcAft>
              <a:buSzPts val="1800"/>
              <a:buChar char="●"/>
            </a:pPr>
            <a:r>
              <a:rPr lang="en"/>
              <a:t>Use </a:t>
            </a:r>
            <a:r>
              <a:rPr b="1" lang="en">
                <a:solidFill>
                  <a:srgbClr val="EA5B25"/>
                </a:solidFill>
                <a:latin typeface="Inconsolata"/>
                <a:ea typeface="Inconsolata"/>
                <a:cs typeface="Inconsolata"/>
                <a:sym typeface="Inconsolata"/>
              </a:rPr>
              <a:t>json.load()</a:t>
            </a:r>
            <a:r>
              <a:rPr lang="en"/>
              <a:t> and </a:t>
            </a:r>
            <a:r>
              <a:rPr b="1" lang="en">
                <a:solidFill>
                  <a:srgbClr val="EA5B25"/>
                </a:solidFill>
                <a:latin typeface="Inconsolata"/>
                <a:ea typeface="Inconsolata"/>
                <a:cs typeface="Inconsolata"/>
                <a:sym typeface="Inconsolata"/>
              </a:rPr>
              <a:t>json.loads()</a:t>
            </a:r>
            <a:r>
              <a:rPr lang="en"/>
              <a:t> for reading data in.</a:t>
            </a:r>
            <a:endParaRPr/>
          </a:p>
          <a:p>
            <a:pPr indent="-342900" lvl="0" marL="457200" marR="0" rtl="0" algn="l">
              <a:lnSpc>
                <a:spcPct val="100000"/>
              </a:lnSpc>
              <a:spcBef>
                <a:spcPts val="500"/>
              </a:spcBef>
              <a:spcAft>
                <a:spcPts val="0"/>
              </a:spcAft>
              <a:buSzPts val="1800"/>
              <a:buChar char="●"/>
            </a:pPr>
            <a:r>
              <a:rPr lang="en"/>
              <a:t>When using </a:t>
            </a:r>
            <a:r>
              <a:rPr b="1" lang="en">
                <a:solidFill>
                  <a:srgbClr val="EA5B25"/>
                </a:solidFill>
                <a:latin typeface="Inconsolata"/>
                <a:ea typeface="Inconsolata"/>
                <a:cs typeface="Inconsolata"/>
                <a:sym typeface="Inconsolata"/>
              </a:rPr>
              <a:t>json.dump()</a:t>
            </a:r>
            <a:r>
              <a:rPr lang="en"/>
              <a:t> and </a:t>
            </a:r>
            <a:r>
              <a:rPr b="1" lang="en">
                <a:solidFill>
                  <a:srgbClr val="EA5B25"/>
                </a:solidFill>
                <a:latin typeface="Inconsolata"/>
                <a:ea typeface="Inconsolata"/>
                <a:cs typeface="Inconsolata"/>
                <a:sym typeface="Inconsolata"/>
              </a:rPr>
              <a:t>json.dumps()</a:t>
            </a:r>
            <a:r>
              <a:rPr lang="en"/>
              <a:t>, use the </a:t>
            </a:r>
            <a:r>
              <a:rPr b="1" lang="en">
                <a:solidFill>
                  <a:srgbClr val="EA5B25"/>
                </a:solidFill>
                <a:latin typeface="Inconsolata"/>
                <a:ea typeface="Inconsolata"/>
                <a:cs typeface="Inconsolata"/>
                <a:sym typeface="Inconsolata"/>
              </a:rPr>
              <a:t>indent</a:t>
            </a:r>
            <a:r>
              <a:rPr lang="en"/>
              <a:t> argument with a value of </a:t>
            </a:r>
            <a:r>
              <a:rPr b="1" lang="en">
                <a:solidFill>
                  <a:srgbClr val="EA5B25"/>
                </a:solidFill>
                <a:latin typeface="Inconsolata"/>
                <a:ea typeface="Inconsolata"/>
                <a:cs typeface="Inconsolata"/>
                <a:sym typeface="Inconsolata"/>
              </a:rPr>
              <a:t>2</a:t>
            </a:r>
            <a:r>
              <a:rPr lang="en"/>
              <a:t> or </a:t>
            </a:r>
            <a:r>
              <a:rPr b="1" lang="en">
                <a:solidFill>
                  <a:srgbClr val="EA5B25"/>
                </a:solidFill>
                <a:latin typeface="Inconsolata"/>
                <a:ea typeface="Inconsolata"/>
                <a:cs typeface="Inconsolata"/>
                <a:sym typeface="Inconsolata"/>
              </a:rPr>
              <a:t>4</a:t>
            </a:r>
            <a:r>
              <a:rPr lang="en"/>
              <a:t> to format the data into a more human-readable format.</a:t>
            </a:r>
            <a:endParaRPr/>
          </a:p>
          <a:p>
            <a:pPr indent="-342900" lvl="0" marL="457200" marR="0" rtl="0" algn="l">
              <a:lnSpc>
                <a:spcPct val="100000"/>
              </a:lnSpc>
              <a:spcBef>
                <a:spcPts val="500"/>
              </a:spcBef>
              <a:spcAft>
                <a:spcPts val="0"/>
              </a:spcAft>
              <a:buSzPts val="1800"/>
              <a:buChar char="●"/>
            </a:pPr>
            <a:r>
              <a:rPr lang="en"/>
              <a:t>JSON supports 6 types: object, array, string, number (both integers and floats), boolean, and null.</a:t>
            </a:r>
            <a:endParaRPr/>
          </a:p>
          <a:p>
            <a:pPr indent="-317500" lvl="1" marL="914400" marR="0" rtl="0" algn="l">
              <a:lnSpc>
                <a:spcPct val="100000"/>
              </a:lnSpc>
              <a:spcBef>
                <a:spcPts val="500"/>
              </a:spcBef>
              <a:spcAft>
                <a:spcPts val="0"/>
              </a:spcAft>
              <a:buSzPts val="1400"/>
              <a:buChar char="○"/>
            </a:pPr>
            <a:r>
              <a:rPr lang="en"/>
              <a:t>This means that when serializing and deserializing between Python types and JSON types, data will be converted.</a:t>
            </a:r>
            <a:endParaRPr/>
          </a:p>
          <a:p>
            <a:pPr indent="-317500" lvl="1" marL="914400" marR="0" rtl="0" algn="l">
              <a:lnSpc>
                <a:spcPct val="100000"/>
              </a:lnSpc>
              <a:spcBef>
                <a:spcPts val="500"/>
              </a:spcBef>
              <a:spcAft>
                <a:spcPts val="500"/>
              </a:spcAft>
              <a:buSzPts val="1400"/>
              <a:buChar char="○"/>
            </a:pPr>
            <a:r>
              <a:rPr lang="en"/>
              <a:t>The conversion may not always be to the type you expect. You may have to perform additional conversions within you code.</a:t>
            </a:r>
            <a:endParaRPr/>
          </a:p>
        </p:txBody>
      </p:sp>
      <p:sp>
        <p:nvSpPr>
          <p:cNvPr id="366" name="Google Shape;366;p53"/>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4"/>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JSON Files</a:t>
            </a:r>
            <a:endParaRPr b="1">
              <a:latin typeface="Assistant"/>
              <a:ea typeface="Assistant"/>
              <a:cs typeface="Assistant"/>
              <a:sym typeface="Assistant"/>
            </a:endParaRPr>
          </a:p>
        </p:txBody>
      </p:sp>
      <p:sp>
        <p:nvSpPr>
          <p:cNvPr id="372" name="Google Shape;372;p54"/>
          <p:cNvSpPr txBox="1"/>
          <p:nvPr>
            <p:ph idx="1" type="body"/>
          </p:nvPr>
        </p:nvSpPr>
        <p:spPr>
          <a:xfrm>
            <a:off x="311700" y="826475"/>
            <a:ext cx="8520600" cy="4317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JavaScript Object Notation (JSON) Files  </a:t>
            </a:r>
            <a:endParaRPr/>
          </a:p>
          <a:p>
            <a:pPr indent="-342900" lvl="0" marL="457200" rtl="0" algn="l">
              <a:lnSpc>
                <a:spcPct val="100000"/>
              </a:lnSpc>
              <a:spcBef>
                <a:spcPts val="500"/>
              </a:spcBef>
              <a:spcAft>
                <a:spcPts val="0"/>
              </a:spcAft>
              <a:buSzPts val="1800"/>
              <a:buChar char="●"/>
            </a:pPr>
            <a:r>
              <a:rPr lang="en"/>
              <a:t>Import the </a:t>
            </a:r>
            <a:r>
              <a:rPr b="1" lang="en">
                <a:solidFill>
                  <a:srgbClr val="EA5B25"/>
                </a:solidFill>
                <a:latin typeface="Inconsolata"/>
                <a:ea typeface="Inconsolata"/>
                <a:cs typeface="Inconsolata"/>
                <a:sym typeface="Inconsolata"/>
              </a:rPr>
              <a:t>json</a:t>
            </a:r>
            <a:r>
              <a:rPr lang="en"/>
              <a:t> library.</a:t>
            </a:r>
            <a:endParaRPr/>
          </a:p>
          <a:p>
            <a:pPr indent="-342900" lvl="0" marL="457200" rtl="0" algn="l">
              <a:lnSpc>
                <a:spcPct val="100000"/>
              </a:lnSpc>
              <a:spcBef>
                <a:spcPts val="500"/>
              </a:spcBef>
              <a:spcAft>
                <a:spcPts val="0"/>
              </a:spcAft>
              <a:buSzPts val="1800"/>
              <a:buChar char="●"/>
            </a:pPr>
            <a:r>
              <a:rPr lang="en"/>
              <a:t>The following code will create a JSON file:</a:t>
            </a:r>
            <a:endParaRPr/>
          </a:p>
          <a:p>
            <a:pPr indent="0" lvl="0" marL="0" rtl="0" algn="l">
              <a:lnSpc>
                <a:spcPct val="100000"/>
              </a:lnSpc>
              <a:spcBef>
                <a:spcPts val="500"/>
              </a:spcBef>
              <a:spcAft>
                <a:spcPts val="0"/>
              </a:spcAft>
              <a:buNone/>
            </a:pPr>
            <a:r>
              <a:rPr b="1" lang="en">
                <a:solidFill>
                  <a:srgbClr val="EA5B25"/>
                </a:solidFill>
                <a:latin typeface="Inconsolata"/>
                <a:ea typeface="Inconsolata"/>
                <a:cs typeface="Inconsolata"/>
                <a:sym typeface="Inconsolata"/>
              </a:rPr>
              <a:t>    path = Path.cwd() / "RushAlbumsAndSongs.json"</a:t>
            </a:r>
            <a:endParaRPr b="1">
              <a:solidFill>
                <a:srgbClr val="EA5B25"/>
              </a:solidFill>
              <a:latin typeface="Inconsolata"/>
              <a:ea typeface="Inconsolata"/>
              <a:cs typeface="Inconsolata"/>
              <a:sym typeface="Inconsolata"/>
            </a:endParaRPr>
          </a:p>
          <a:p>
            <a:pPr indent="0" lvl="0" marL="0" rtl="0" algn="l">
              <a:lnSpc>
                <a:spcPct val="100000"/>
              </a:lnSpc>
              <a:spcBef>
                <a:spcPts val="500"/>
              </a:spcBef>
              <a:spcAft>
                <a:spcPts val="0"/>
              </a:spcAft>
              <a:buNone/>
            </a:pPr>
            <a:r>
              <a:rPr b="1" lang="en">
                <a:solidFill>
                  <a:srgbClr val="EA5B25"/>
                </a:solidFill>
                <a:latin typeface="Inconsolata"/>
                <a:ea typeface="Inconsolata"/>
                <a:cs typeface="Inconsolata"/>
                <a:sym typeface="Inconsolata"/>
              </a:rPr>
              <a:t>    with path.open(mode=</a:t>
            </a:r>
            <a:r>
              <a:rPr b="1" lang="en">
                <a:solidFill>
                  <a:srgbClr val="EA5B25"/>
                </a:solidFill>
                <a:highlight>
                  <a:srgbClr val="FFFF00"/>
                </a:highlight>
                <a:latin typeface="Inconsolata"/>
                <a:ea typeface="Inconsolata"/>
                <a:cs typeface="Inconsolata"/>
                <a:sym typeface="Inconsolata"/>
              </a:rPr>
              <a:t>"w"</a:t>
            </a:r>
            <a:r>
              <a:rPr b="1" lang="en">
                <a:solidFill>
                  <a:srgbClr val="EA5B25"/>
                </a:solidFill>
                <a:latin typeface="Inconsolata"/>
                <a:ea typeface="Inconsolata"/>
                <a:cs typeface="Inconsolata"/>
                <a:sym typeface="Inconsolata"/>
              </a:rPr>
              <a:t>, encoding="utf-8") as file:</a:t>
            </a:r>
            <a:endParaRPr b="1">
              <a:solidFill>
                <a:srgbClr val="EA5B25"/>
              </a:solidFill>
              <a:latin typeface="Inconsolata"/>
              <a:ea typeface="Inconsolata"/>
              <a:cs typeface="Inconsolata"/>
              <a:sym typeface="Inconsolata"/>
            </a:endParaRPr>
          </a:p>
          <a:p>
            <a:pPr indent="0" lvl="0" marL="0" rtl="0" algn="l">
              <a:lnSpc>
                <a:spcPct val="100000"/>
              </a:lnSpc>
              <a:spcBef>
                <a:spcPts val="500"/>
              </a:spcBef>
              <a:spcAft>
                <a:spcPts val="0"/>
              </a:spcAft>
              <a:buNone/>
            </a:pPr>
            <a:r>
              <a:rPr b="1" lang="en">
                <a:solidFill>
                  <a:srgbClr val="999999"/>
                </a:solidFill>
                <a:latin typeface="Inconsolata"/>
                <a:ea typeface="Inconsolata"/>
                <a:cs typeface="Inconsolata"/>
                <a:sym typeface="Inconsolata"/>
              </a:rPr>
              <a:t>        # We use the json library to work with JSON data. As long</a:t>
            </a:r>
            <a:endParaRPr b="1">
              <a:solidFill>
                <a:srgbClr val="999999"/>
              </a:solidFill>
              <a:latin typeface="Inconsolata"/>
              <a:ea typeface="Inconsolata"/>
              <a:cs typeface="Inconsolata"/>
              <a:sym typeface="Inconsolata"/>
            </a:endParaRPr>
          </a:p>
          <a:p>
            <a:pPr indent="0" lvl="0" marL="0" rtl="0" algn="l">
              <a:lnSpc>
                <a:spcPct val="100000"/>
              </a:lnSpc>
              <a:spcBef>
                <a:spcPts val="500"/>
              </a:spcBef>
              <a:spcAft>
                <a:spcPts val="0"/>
              </a:spcAft>
              <a:buNone/>
            </a:pPr>
            <a:r>
              <a:rPr b="1" lang="en">
                <a:solidFill>
                  <a:srgbClr val="999999"/>
                </a:solidFill>
                <a:latin typeface="Inconsolata"/>
                <a:ea typeface="Inconsolata"/>
                <a:cs typeface="Inconsolata"/>
                <a:sym typeface="Inconsolata"/>
              </a:rPr>
              <a:t>        # as the data we have is stored correctly, writing it</a:t>
            </a:r>
            <a:endParaRPr b="1">
              <a:solidFill>
                <a:srgbClr val="999999"/>
              </a:solidFill>
              <a:latin typeface="Inconsolata"/>
              <a:ea typeface="Inconsolata"/>
              <a:cs typeface="Inconsolata"/>
              <a:sym typeface="Inconsolata"/>
            </a:endParaRPr>
          </a:p>
          <a:p>
            <a:pPr indent="0" lvl="0" marL="0" rtl="0" algn="l">
              <a:lnSpc>
                <a:spcPct val="100000"/>
              </a:lnSpc>
              <a:spcBef>
                <a:spcPts val="500"/>
              </a:spcBef>
              <a:spcAft>
                <a:spcPts val="0"/>
              </a:spcAft>
              <a:buNone/>
            </a:pPr>
            <a:r>
              <a:rPr b="1" lang="en">
                <a:solidFill>
                  <a:srgbClr val="999999"/>
                </a:solidFill>
                <a:latin typeface="Inconsolata"/>
                <a:ea typeface="Inconsolata"/>
                <a:cs typeface="Inconsolata"/>
                <a:sym typeface="Inconsolata"/>
              </a:rPr>
              <a:t>        # out is a single line of code.</a:t>
            </a:r>
            <a:endParaRPr b="1">
              <a:solidFill>
                <a:srgbClr val="999999"/>
              </a:solidFill>
              <a:latin typeface="Inconsolata"/>
              <a:ea typeface="Inconsolata"/>
              <a:cs typeface="Inconsolata"/>
              <a:sym typeface="Inconsolata"/>
            </a:endParaRPr>
          </a:p>
          <a:p>
            <a:pPr indent="0" lvl="0" marL="0" rtl="0" algn="l">
              <a:lnSpc>
                <a:spcPct val="100000"/>
              </a:lnSpc>
              <a:spcBef>
                <a:spcPts val="500"/>
              </a:spcBef>
              <a:spcAft>
                <a:spcPts val="500"/>
              </a:spcAft>
              <a:buNone/>
            </a:pPr>
            <a:r>
              <a:rPr b="1" lang="en">
                <a:solidFill>
                  <a:srgbClr val="EA5B25"/>
                </a:solidFill>
                <a:latin typeface="Inconsolata"/>
                <a:ea typeface="Inconsolata"/>
                <a:cs typeface="Inconsolata"/>
                <a:sym typeface="Inconsolata"/>
              </a:rPr>
              <a:t>        </a:t>
            </a:r>
            <a:r>
              <a:rPr b="1" lang="en">
                <a:solidFill>
                  <a:srgbClr val="EA5B25"/>
                </a:solidFill>
                <a:highlight>
                  <a:srgbClr val="FFFF00"/>
                </a:highlight>
                <a:latin typeface="Inconsolata"/>
                <a:ea typeface="Inconsolata"/>
                <a:cs typeface="Inconsolata"/>
                <a:sym typeface="Inconsolata"/>
              </a:rPr>
              <a:t>json.dump</a:t>
            </a:r>
            <a:r>
              <a:rPr b="1" lang="en">
                <a:solidFill>
                  <a:srgbClr val="EA5B25"/>
                </a:solidFill>
                <a:latin typeface="Inconsolata"/>
                <a:ea typeface="Inconsolata"/>
                <a:cs typeface="Inconsolata"/>
                <a:sym typeface="Inconsolata"/>
              </a:rPr>
              <a:t>(favorite_band_and_song, file, indent=4)</a:t>
            </a:r>
            <a:endParaRPr b="1">
              <a:solidFill>
                <a:srgbClr val="EA5B25"/>
              </a:solidFill>
              <a:latin typeface="Inconsolata"/>
              <a:ea typeface="Inconsolata"/>
              <a:cs typeface="Inconsolata"/>
              <a:sym typeface="Inconsolata"/>
            </a:endParaRPr>
          </a:p>
        </p:txBody>
      </p:sp>
      <p:sp>
        <p:nvSpPr>
          <p:cNvPr id="373" name="Google Shape;373;p54"/>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5"/>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JSON Files</a:t>
            </a:r>
            <a:endParaRPr b="1">
              <a:latin typeface="Assistant"/>
              <a:ea typeface="Assistant"/>
              <a:cs typeface="Assistant"/>
              <a:sym typeface="Assistant"/>
            </a:endParaRPr>
          </a:p>
        </p:txBody>
      </p:sp>
      <p:sp>
        <p:nvSpPr>
          <p:cNvPr id="379" name="Google Shape;379;p55"/>
          <p:cNvSpPr txBox="1"/>
          <p:nvPr>
            <p:ph idx="1" type="body"/>
          </p:nvPr>
        </p:nvSpPr>
        <p:spPr>
          <a:xfrm>
            <a:off x="311700" y="826475"/>
            <a:ext cx="8520600" cy="4317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JavaScript Object Notation (JSON) Files  </a:t>
            </a:r>
            <a:endParaRPr/>
          </a:p>
          <a:p>
            <a:pPr indent="-342900" lvl="0" marL="457200" rtl="0" algn="l">
              <a:lnSpc>
                <a:spcPct val="100000"/>
              </a:lnSpc>
              <a:spcBef>
                <a:spcPts val="500"/>
              </a:spcBef>
              <a:spcAft>
                <a:spcPts val="0"/>
              </a:spcAft>
              <a:buSzPts val="1800"/>
              <a:buChar char="●"/>
            </a:pPr>
            <a:r>
              <a:rPr lang="en"/>
              <a:t>Reading a JSON file is easy, too.</a:t>
            </a:r>
            <a:endParaRPr/>
          </a:p>
          <a:p>
            <a:pPr indent="-342900" lvl="0" marL="457200" rtl="0" algn="l">
              <a:lnSpc>
                <a:spcPct val="100000"/>
              </a:lnSpc>
              <a:spcBef>
                <a:spcPts val="500"/>
              </a:spcBef>
              <a:spcAft>
                <a:spcPts val="0"/>
              </a:spcAft>
              <a:buSzPts val="1800"/>
              <a:buChar char="●"/>
            </a:pPr>
            <a:r>
              <a:rPr lang="en"/>
              <a:t>Import the </a:t>
            </a:r>
            <a:r>
              <a:rPr b="1" lang="en">
                <a:solidFill>
                  <a:srgbClr val="EA5B25"/>
                </a:solidFill>
                <a:latin typeface="Inconsolata"/>
                <a:ea typeface="Inconsolata"/>
                <a:cs typeface="Inconsolata"/>
                <a:sym typeface="Inconsolata"/>
              </a:rPr>
              <a:t>json</a:t>
            </a:r>
            <a:r>
              <a:rPr lang="en"/>
              <a:t> library.</a:t>
            </a:r>
            <a:endParaRPr/>
          </a:p>
          <a:p>
            <a:pPr indent="-342900" lvl="0" marL="457200" rtl="0" algn="l">
              <a:lnSpc>
                <a:spcPct val="100000"/>
              </a:lnSpc>
              <a:spcBef>
                <a:spcPts val="500"/>
              </a:spcBef>
              <a:spcAft>
                <a:spcPts val="0"/>
              </a:spcAft>
              <a:buSzPts val="1800"/>
              <a:buChar char="●"/>
            </a:pPr>
            <a:r>
              <a:rPr lang="en"/>
              <a:t>The following code will read a JSON file:</a:t>
            </a:r>
            <a:endParaRPr/>
          </a:p>
          <a:p>
            <a:pPr indent="0" lvl="0" marL="0" rtl="0" algn="l">
              <a:lnSpc>
                <a:spcPct val="100000"/>
              </a:lnSpc>
              <a:spcBef>
                <a:spcPts val="500"/>
              </a:spcBef>
              <a:spcAft>
                <a:spcPts val="0"/>
              </a:spcAft>
              <a:buNone/>
            </a:pPr>
            <a:r>
              <a:rPr b="1" lang="en">
                <a:solidFill>
                  <a:srgbClr val="EA5B25"/>
                </a:solidFill>
                <a:latin typeface="Inconsolata"/>
                <a:ea typeface="Inconsolata"/>
                <a:cs typeface="Inconsolata"/>
                <a:sym typeface="Inconsolata"/>
              </a:rPr>
              <a:t>    path = Path.cwd() / "RushAlbumsAndSongs.json"</a:t>
            </a:r>
            <a:endParaRPr b="1">
              <a:solidFill>
                <a:srgbClr val="EA5B25"/>
              </a:solidFill>
              <a:latin typeface="Inconsolata"/>
              <a:ea typeface="Inconsolata"/>
              <a:cs typeface="Inconsolata"/>
              <a:sym typeface="Inconsolata"/>
            </a:endParaRPr>
          </a:p>
          <a:p>
            <a:pPr indent="0" lvl="0" marL="0" rtl="0" algn="l">
              <a:lnSpc>
                <a:spcPct val="100000"/>
              </a:lnSpc>
              <a:spcBef>
                <a:spcPts val="500"/>
              </a:spcBef>
              <a:spcAft>
                <a:spcPts val="0"/>
              </a:spcAft>
              <a:buNone/>
            </a:pPr>
            <a:r>
              <a:rPr b="1" lang="en">
                <a:solidFill>
                  <a:srgbClr val="EA5B25"/>
                </a:solidFill>
                <a:latin typeface="Inconsolata"/>
                <a:ea typeface="Inconsolata"/>
                <a:cs typeface="Inconsolata"/>
                <a:sym typeface="Inconsolata"/>
              </a:rPr>
              <a:t>    with path.open(mode=</a:t>
            </a:r>
            <a:r>
              <a:rPr b="1" lang="en">
                <a:solidFill>
                  <a:srgbClr val="EA5B25"/>
                </a:solidFill>
                <a:highlight>
                  <a:srgbClr val="FFFF00"/>
                </a:highlight>
                <a:latin typeface="Inconsolata"/>
                <a:ea typeface="Inconsolata"/>
                <a:cs typeface="Inconsolata"/>
                <a:sym typeface="Inconsolata"/>
              </a:rPr>
              <a:t>"r"</a:t>
            </a:r>
            <a:r>
              <a:rPr b="1" lang="en">
                <a:solidFill>
                  <a:srgbClr val="EA5B25"/>
                </a:solidFill>
                <a:latin typeface="Inconsolata"/>
                <a:ea typeface="Inconsolata"/>
                <a:cs typeface="Inconsolata"/>
                <a:sym typeface="Inconsolata"/>
              </a:rPr>
              <a:t>, encoding="utf-8") as file:</a:t>
            </a:r>
            <a:endParaRPr b="1">
              <a:solidFill>
                <a:srgbClr val="EA5B25"/>
              </a:solidFill>
              <a:latin typeface="Inconsolata"/>
              <a:ea typeface="Inconsolata"/>
              <a:cs typeface="Inconsolata"/>
              <a:sym typeface="Inconsolata"/>
            </a:endParaRPr>
          </a:p>
          <a:p>
            <a:pPr indent="0" lvl="0" marL="0" rtl="0" algn="l">
              <a:lnSpc>
                <a:spcPct val="100000"/>
              </a:lnSpc>
              <a:spcBef>
                <a:spcPts val="500"/>
              </a:spcBef>
              <a:spcAft>
                <a:spcPts val="0"/>
              </a:spcAft>
              <a:buNone/>
            </a:pPr>
            <a:r>
              <a:rPr b="1" lang="en">
                <a:solidFill>
                  <a:srgbClr val="EA5B25"/>
                </a:solidFill>
                <a:latin typeface="Inconsolata"/>
                <a:ea typeface="Inconsolata"/>
                <a:cs typeface="Inconsolata"/>
                <a:sym typeface="Inconsolata"/>
              </a:rPr>
              <a:t>        </a:t>
            </a:r>
            <a:r>
              <a:rPr b="1" lang="en">
                <a:solidFill>
                  <a:srgbClr val="EA5B25"/>
                </a:solidFill>
                <a:highlight>
                  <a:srgbClr val="FFFF00"/>
                </a:highlight>
                <a:latin typeface="Inconsolata"/>
                <a:ea typeface="Inconsolata"/>
                <a:cs typeface="Inconsolata"/>
                <a:sym typeface="Inconsolata"/>
              </a:rPr>
              <a:t>data = json.load(file)</a:t>
            </a:r>
            <a:endParaRPr b="1">
              <a:solidFill>
                <a:srgbClr val="EA5B25"/>
              </a:solidFill>
              <a:highlight>
                <a:srgbClr val="FFFF00"/>
              </a:highlight>
              <a:latin typeface="Inconsolata"/>
              <a:ea typeface="Inconsolata"/>
              <a:cs typeface="Inconsolata"/>
              <a:sym typeface="Inconsolata"/>
            </a:endParaRPr>
          </a:p>
          <a:p>
            <a:pPr indent="0" lvl="0" marL="0" rtl="0" algn="l">
              <a:lnSpc>
                <a:spcPct val="100000"/>
              </a:lnSpc>
              <a:spcBef>
                <a:spcPts val="500"/>
              </a:spcBef>
              <a:spcAft>
                <a:spcPts val="0"/>
              </a:spcAft>
              <a:buNone/>
            </a:pPr>
            <a:r>
              <a:rPr b="1" lang="en">
                <a:solidFill>
                  <a:srgbClr val="EA5B25"/>
                </a:solidFill>
                <a:latin typeface="Inconsolata"/>
                <a:ea typeface="Inconsolata"/>
                <a:cs typeface="Inconsolata"/>
                <a:sym typeface="Inconsolata"/>
              </a:rPr>
              <a:t>        print(data)</a:t>
            </a:r>
            <a:endParaRPr b="1">
              <a:solidFill>
                <a:srgbClr val="EA5B25"/>
              </a:solidFill>
              <a:latin typeface="Inconsolata"/>
              <a:ea typeface="Inconsolata"/>
              <a:cs typeface="Inconsolata"/>
              <a:sym typeface="Inconsolata"/>
            </a:endParaRPr>
          </a:p>
          <a:p>
            <a:pPr indent="0" lvl="0" marL="0" rtl="0" algn="l">
              <a:lnSpc>
                <a:spcPct val="100000"/>
              </a:lnSpc>
              <a:spcBef>
                <a:spcPts val="500"/>
              </a:spcBef>
              <a:spcAft>
                <a:spcPts val="0"/>
              </a:spcAft>
              <a:buNone/>
            </a:pPr>
            <a:r>
              <a:t/>
            </a:r>
            <a:endParaRPr b="1">
              <a:solidFill>
                <a:srgbClr val="EA5B25"/>
              </a:solidFill>
              <a:latin typeface="Inconsolata"/>
              <a:ea typeface="Inconsolata"/>
              <a:cs typeface="Inconsolata"/>
              <a:sym typeface="Inconsolata"/>
            </a:endParaRPr>
          </a:p>
          <a:p>
            <a:pPr indent="0" lvl="0" marL="0" rtl="0" algn="l">
              <a:lnSpc>
                <a:spcPct val="100000"/>
              </a:lnSpc>
              <a:spcBef>
                <a:spcPts val="500"/>
              </a:spcBef>
              <a:spcAft>
                <a:spcPts val="0"/>
              </a:spcAft>
              <a:buNone/>
            </a:pPr>
            <a:r>
              <a:rPr b="1" lang="en">
                <a:solidFill>
                  <a:srgbClr val="EA5B25"/>
                </a:solidFill>
                <a:latin typeface="Inconsolata"/>
                <a:ea typeface="Inconsolata"/>
                <a:cs typeface="Inconsolata"/>
                <a:sym typeface="Inconsolata"/>
              </a:rPr>
              <a:t>        # The data should be in a dictionary data structure.</a:t>
            </a:r>
            <a:endParaRPr b="1">
              <a:solidFill>
                <a:srgbClr val="EA5B25"/>
              </a:solidFill>
              <a:latin typeface="Inconsolata"/>
              <a:ea typeface="Inconsolata"/>
              <a:cs typeface="Inconsolata"/>
              <a:sym typeface="Inconsolata"/>
            </a:endParaRPr>
          </a:p>
          <a:p>
            <a:pPr indent="0" lvl="0" marL="0" rtl="0" algn="l">
              <a:lnSpc>
                <a:spcPct val="100000"/>
              </a:lnSpc>
              <a:spcBef>
                <a:spcPts val="500"/>
              </a:spcBef>
              <a:spcAft>
                <a:spcPts val="500"/>
              </a:spcAft>
              <a:buNone/>
            </a:pPr>
            <a:r>
              <a:rPr b="1" lang="en">
                <a:solidFill>
                  <a:srgbClr val="EA5B25"/>
                </a:solidFill>
                <a:latin typeface="Inconsolata"/>
                <a:ea typeface="Inconsolata"/>
                <a:cs typeface="Inconsolata"/>
                <a:sym typeface="Inconsolata"/>
              </a:rPr>
              <a:t>        print(type(data))</a:t>
            </a:r>
            <a:endParaRPr b="1">
              <a:solidFill>
                <a:srgbClr val="EA5B25"/>
              </a:solidFill>
              <a:latin typeface="Inconsolata"/>
              <a:ea typeface="Inconsolata"/>
              <a:cs typeface="Inconsolata"/>
              <a:sym typeface="Inconsolata"/>
            </a:endParaRPr>
          </a:p>
        </p:txBody>
      </p:sp>
      <p:sp>
        <p:nvSpPr>
          <p:cNvPr id="380" name="Google Shape;380;p55"/>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6"/>
          <p:cNvSpPr txBox="1"/>
          <p:nvPr>
            <p:ph type="title"/>
          </p:nvPr>
        </p:nvSpPr>
        <p:spPr>
          <a:xfrm>
            <a:off x="124125" y="190500"/>
            <a:ext cx="83346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Practice</a:t>
            </a:r>
            <a:endParaRPr b="1">
              <a:latin typeface="Assistant"/>
              <a:ea typeface="Assistant"/>
              <a:cs typeface="Assistant"/>
              <a:sym typeface="Assistant"/>
            </a:endParaRPr>
          </a:p>
        </p:txBody>
      </p:sp>
      <p:sp>
        <p:nvSpPr>
          <p:cNvPr id="386" name="Google Shape;386;p56"/>
          <p:cNvSpPr txBox="1"/>
          <p:nvPr>
            <p:ph idx="1" type="body"/>
          </p:nvPr>
        </p:nvSpPr>
        <p:spPr>
          <a:xfrm>
            <a:off x="124125" y="704300"/>
            <a:ext cx="8922000" cy="43629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lnSpc>
                <a:spcPct val="115000"/>
              </a:lnSpc>
              <a:spcBef>
                <a:spcPts val="0"/>
              </a:spcBef>
              <a:spcAft>
                <a:spcPts val="0"/>
              </a:spcAft>
              <a:buSzPct val="100000"/>
              <a:buNone/>
            </a:pPr>
            <a:r>
              <a:rPr lang="en"/>
              <a:t>Working with JSON Files - </a:t>
            </a:r>
            <a:r>
              <a:rPr lang="en"/>
              <a:t>You are the proud new owner of the “Donuts und Süßigkeiten” Konditorei. Your new IT person wants to create your menu in JSON format and has provided you a sample of the menu in a JSON file (yes, your IT person can create data but can’t </a:t>
            </a:r>
            <a:r>
              <a:rPr lang="en"/>
              <a:t>write</a:t>
            </a:r>
            <a:r>
              <a:rPr lang="en"/>
              <a:t> Python code! See slide notes for the file content and output examples.</a:t>
            </a:r>
            <a:endParaRPr/>
          </a:p>
          <a:p>
            <a:pPr indent="-317182" lvl="0" marL="457200" rtl="0" algn="l">
              <a:spcBef>
                <a:spcPts val="1000"/>
              </a:spcBef>
              <a:spcAft>
                <a:spcPts val="0"/>
              </a:spcAft>
              <a:buSzPct val="100000"/>
              <a:buChar char="●"/>
            </a:pPr>
            <a:r>
              <a:rPr b="1" lang="en"/>
              <a:t>Exercise 1</a:t>
            </a:r>
            <a:r>
              <a:rPr lang="en"/>
              <a:t>: Create a program that will create a path to the </a:t>
            </a:r>
            <a:r>
              <a:rPr b="1" lang="en">
                <a:solidFill>
                  <a:schemeClr val="accent4"/>
                </a:solidFill>
                <a:latin typeface="Consolas"/>
                <a:ea typeface="Consolas"/>
                <a:cs typeface="Consolas"/>
                <a:sym typeface="Consolas"/>
              </a:rPr>
              <a:t>Desserts.json</a:t>
            </a:r>
            <a:r>
              <a:rPr lang="en"/>
              <a:t> file </a:t>
            </a:r>
            <a:r>
              <a:rPr lang="en"/>
              <a:t>and read it. D</a:t>
            </a:r>
            <a:r>
              <a:rPr lang="en"/>
              <a:t>isplay the data to the terminal.</a:t>
            </a:r>
            <a:endParaRPr b="1">
              <a:solidFill>
                <a:schemeClr val="accent4"/>
              </a:solidFill>
              <a:latin typeface="Consolas"/>
              <a:ea typeface="Consolas"/>
              <a:cs typeface="Consolas"/>
              <a:sym typeface="Consolas"/>
            </a:endParaRPr>
          </a:p>
          <a:p>
            <a:pPr indent="-317182" lvl="0" marL="457200" rtl="0" algn="l">
              <a:lnSpc>
                <a:spcPct val="115000"/>
              </a:lnSpc>
              <a:spcBef>
                <a:spcPts val="1000"/>
              </a:spcBef>
              <a:spcAft>
                <a:spcPts val="0"/>
              </a:spcAft>
              <a:buSzPct val="100000"/>
              <a:buChar char="●"/>
            </a:pPr>
            <a:r>
              <a:rPr b="1" lang="en"/>
              <a:t>Exercise 2</a:t>
            </a:r>
            <a:r>
              <a:rPr lang="en"/>
              <a:t>: Create a program that will create a path to and read the </a:t>
            </a:r>
            <a:r>
              <a:rPr b="1" lang="en">
                <a:solidFill>
                  <a:schemeClr val="accent4"/>
                </a:solidFill>
                <a:latin typeface="Consolas"/>
                <a:ea typeface="Consolas"/>
                <a:cs typeface="Consolas"/>
                <a:sym typeface="Consolas"/>
              </a:rPr>
              <a:t>Desserts.json</a:t>
            </a:r>
            <a:r>
              <a:rPr lang="en"/>
              <a:t> file. After reading the data it will parse through the data and create a nicely-formatted menu. Display the menu to the terminal. You can format the menu any way you like. This will take some work.</a:t>
            </a:r>
            <a:endParaRPr/>
          </a:p>
          <a:p>
            <a:pPr indent="-317182" lvl="0" marL="457200" marR="0" rtl="0" algn="l">
              <a:lnSpc>
                <a:spcPct val="115000"/>
              </a:lnSpc>
              <a:spcBef>
                <a:spcPts val="1000"/>
              </a:spcBef>
              <a:spcAft>
                <a:spcPts val="0"/>
              </a:spcAft>
              <a:buSzPct val="100000"/>
              <a:buChar char="●"/>
            </a:pPr>
            <a:r>
              <a:rPr b="1" lang="en"/>
              <a:t>Extra Credit</a:t>
            </a:r>
            <a:r>
              <a:rPr lang="en"/>
              <a:t>: Take the code in Exercise 2 and expand it to handle more than just donuts. Add in, for example, cakes. This will require you to edit the </a:t>
            </a:r>
            <a:r>
              <a:rPr b="1" lang="en">
                <a:solidFill>
                  <a:schemeClr val="accent4"/>
                </a:solidFill>
                <a:latin typeface="Consolas"/>
                <a:ea typeface="Consolas"/>
                <a:cs typeface="Consolas"/>
                <a:sym typeface="Consolas"/>
              </a:rPr>
              <a:t>Desserts.json</a:t>
            </a:r>
            <a:r>
              <a:rPr lang="en"/>
              <a:t> file to include cakes and all the tasty goodness cakes offer! Make a backup of the file before you start editing in just in case something gets messed up. Then add more desserts! Be sure to validate your new data to make sure it is compliant with the JSON standard. </a:t>
            </a:r>
            <a:r>
              <a:rPr lang="en"/>
              <a:t> Ideally adding more data shouldn’t change your code. The code should be able to handle the new data.</a:t>
            </a:r>
            <a:endParaRPr/>
          </a:p>
          <a:p>
            <a:pPr indent="-317182" lvl="0" marL="457200" marR="0" rtl="0" algn="l">
              <a:lnSpc>
                <a:spcPct val="115000"/>
              </a:lnSpc>
              <a:spcBef>
                <a:spcPts val="1000"/>
              </a:spcBef>
              <a:spcAft>
                <a:spcPts val="0"/>
              </a:spcAft>
              <a:buSzPct val="100000"/>
              <a:buChar char="●"/>
            </a:pPr>
            <a:r>
              <a:rPr b="1" lang="en"/>
              <a:t>Extra Extra Credit</a:t>
            </a:r>
            <a:r>
              <a:rPr lang="en"/>
              <a:t>: Take the code in either Exercise 2 or the Extra Credit and update it to be able to ask the user for new products and write them out to file as JSON (e.g. croissants, danishes, krapfen, brioche, cannoli, etc.).</a:t>
            </a:r>
            <a:endParaRPr/>
          </a:p>
          <a:p>
            <a:pPr indent="-317182" lvl="0" marL="457200" rtl="0" algn="l">
              <a:spcBef>
                <a:spcPts val="1000"/>
              </a:spcBef>
              <a:spcAft>
                <a:spcPts val="1000"/>
              </a:spcAft>
              <a:buSzPct val="100000"/>
              <a:buChar char="●"/>
            </a:pPr>
            <a:r>
              <a:rPr lang="en"/>
              <a:t>Did you include error handling? 😃</a:t>
            </a:r>
            <a:endParaRPr/>
          </a:p>
        </p:txBody>
      </p:sp>
      <p:sp>
        <p:nvSpPr>
          <p:cNvPr id="387" name="Google Shape;387;p56"/>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7"/>
          <p:cNvSpPr txBox="1"/>
          <p:nvPr>
            <p:ph type="title"/>
          </p:nvPr>
        </p:nvSpPr>
        <p:spPr>
          <a:xfrm>
            <a:off x="311700" y="474450"/>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en"/>
              <a:t>Further Reading</a:t>
            </a:r>
            <a:endParaRPr b="1">
              <a:latin typeface="Assistant"/>
              <a:ea typeface="Assistant"/>
              <a:cs typeface="Assistant"/>
              <a:sym typeface="Assistant"/>
            </a:endParaRPr>
          </a:p>
        </p:txBody>
      </p:sp>
      <p:sp>
        <p:nvSpPr>
          <p:cNvPr id="393" name="Google Shape;393;p57"/>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spcBef>
                <a:spcPts val="0"/>
              </a:spcBef>
              <a:spcAft>
                <a:spcPts val="0"/>
              </a:spcAft>
              <a:buClr>
                <a:srgbClr val="000000"/>
              </a:buClr>
              <a:buSzPct val="100000"/>
              <a:buFont typeface="Arial"/>
              <a:buNone/>
            </a:pPr>
            <a:fld id="{00000000-1234-1234-1234-123412341234}" type="slidenum">
              <a:rPr lang="en"/>
              <a:t>‹#›</a:t>
            </a:fld>
            <a:endParaRPr/>
          </a:p>
        </p:txBody>
      </p:sp>
      <p:pic>
        <p:nvPicPr>
          <p:cNvPr id="394" name="Google Shape;394;p57"/>
          <p:cNvPicPr preferRelativeResize="0"/>
          <p:nvPr/>
        </p:nvPicPr>
        <p:blipFill rotWithShape="1">
          <a:blip r:embed="rId3">
            <a:alphaModFix/>
          </a:blip>
          <a:srcRect b="0" l="0" r="0" t="0"/>
          <a:stretch/>
        </p:blipFill>
        <p:spPr>
          <a:xfrm>
            <a:off x="3644967" y="3834195"/>
            <a:ext cx="2134414" cy="829011"/>
          </a:xfrm>
          <a:prstGeom prst="rect">
            <a:avLst/>
          </a:prstGeom>
          <a:noFill/>
          <a:ln>
            <a:noFill/>
          </a:ln>
        </p:spPr>
      </p:pic>
      <p:sp>
        <p:nvSpPr>
          <p:cNvPr id="395" name="Google Shape;395;p57"/>
          <p:cNvSpPr txBox="1"/>
          <p:nvPr/>
        </p:nvSpPr>
        <p:spPr>
          <a:xfrm>
            <a:off x="523600" y="1155950"/>
            <a:ext cx="8122500" cy="283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u="sng">
                <a:solidFill>
                  <a:schemeClr val="accent1"/>
                </a:solidFill>
                <a:latin typeface="Assistant"/>
                <a:ea typeface="Assistant"/>
                <a:cs typeface="Assistant"/>
                <a:sym typeface="Assistant"/>
                <a:hlinkClick r:id="rId4">
                  <a:extLst>
                    <a:ext uri="{A12FA001-AC4F-418D-AE19-62706E023703}">
                      <ahyp:hlinkClr val="tx"/>
                    </a:ext>
                  </a:extLst>
                </a:hlinkClick>
              </a:rPr>
              <a:t>https://realpython.com/python-encodings-guide/</a:t>
            </a:r>
            <a:endParaRPr/>
          </a:p>
          <a:p>
            <a:pPr indent="0" lvl="0" marL="0" rtl="0" algn="ctr">
              <a:spcBef>
                <a:spcPts val="0"/>
              </a:spcBef>
              <a:spcAft>
                <a:spcPts val="0"/>
              </a:spcAft>
              <a:buNone/>
            </a:pPr>
            <a:r>
              <a:rPr lang="en" sz="1800" u="sng">
                <a:solidFill>
                  <a:schemeClr val="hlink"/>
                </a:solidFill>
                <a:latin typeface="Assistant"/>
                <a:ea typeface="Assistant"/>
                <a:cs typeface="Assistant"/>
                <a:sym typeface="Assistant"/>
                <a:hlinkClick r:id="rId5"/>
              </a:rPr>
              <a:t>https://en.wikipedia.org/wiki/ASCII</a:t>
            </a:r>
            <a:r>
              <a:rPr lang="en" sz="1800">
                <a:solidFill>
                  <a:schemeClr val="dk1"/>
                </a:solidFill>
                <a:latin typeface="Assistant"/>
                <a:ea typeface="Assistant"/>
                <a:cs typeface="Assistant"/>
                <a:sym typeface="Assistant"/>
              </a:rPr>
              <a:t>, </a:t>
            </a:r>
            <a:r>
              <a:rPr lang="en" sz="1800" u="sng">
                <a:solidFill>
                  <a:schemeClr val="hlink"/>
                </a:solidFill>
                <a:latin typeface="Assistant"/>
                <a:ea typeface="Assistant"/>
                <a:cs typeface="Assistant"/>
                <a:sym typeface="Assistant"/>
                <a:hlinkClick r:id="rId6"/>
              </a:rPr>
              <a:t>https://en.wikipedia.org/wiki/Unicode</a:t>
            </a:r>
            <a:endParaRPr sz="1800">
              <a:solidFill>
                <a:schemeClr val="dk1"/>
              </a:solidFill>
              <a:latin typeface="Assistant"/>
              <a:ea typeface="Assistant"/>
              <a:cs typeface="Assistant"/>
              <a:sym typeface="Assistant"/>
            </a:endParaRPr>
          </a:p>
          <a:p>
            <a:pPr indent="0" lvl="0" marL="0" rtl="0" algn="ctr">
              <a:spcBef>
                <a:spcPts val="0"/>
              </a:spcBef>
              <a:spcAft>
                <a:spcPts val="0"/>
              </a:spcAft>
              <a:buNone/>
            </a:pPr>
            <a:r>
              <a:rPr lang="en" sz="1800" u="sng">
                <a:solidFill>
                  <a:schemeClr val="hlink"/>
                </a:solidFill>
                <a:latin typeface="Assistant"/>
                <a:ea typeface="Assistant"/>
                <a:cs typeface="Assistant"/>
                <a:sym typeface="Assistant"/>
                <a:hlinkClick r:id="rId7"/>
              </a:rPr>
              <a:t>https://en.wikipedia.org/wiki/UTF-8</a:t>
            </a:r>
            <a:r>
              <a:rPr lang="en" sz="1800">
                <a:solidFill>
                  <a:schemeClr val="dk1"/>
                </a:solidFill>
                <a:latin typeface="Assistant"/>
                <a:ea typeface="Assistant"/>
                <a:cs typeface="Assistant"/>
                <a:sym typeface="Assistant"/>
              </a:rPr>
              <a:t>, </a:t>
            </a:r>
            <a:r>
              <a:rPr lang="en" sz="1800" u="sng">
                <a:solidFill>
                  <a:schemeClr val="hlink"/>
                </a:solidFill>
                <a:latin typeface="Assistant"/>
                <a:ea typeface="Assistant"/>
                <a:cs typeface="Assistant"/>
                <a:sym typeface="Assistant"/>
                <a:hlinkClick r:id="rId8"/>
              </a:rPr>
              <a:t>https://en.wikipedia.org/wiki/UTF-16</a:t>
            </a:r>
            <a:endParaRPr sz="1800">
              <a:solidFill>
                <a:schemeClr val="dk1"/>
              </a:solidFill>
              <a:latin typeface="Assistant"/>
              <a:ea typeface="Assistant"/>
              <a:cs typeface="Assistant"/>
              <a:sym typeface="Assistant"/>
            </a:endParaRPr>
          </a:p>
          <a:p>
            <a:pPr indent="0" lvl="0" marL="0" rtl="0" algn="ctr">
              <a:spcBef>
                <a:spcPts val="0"/>
              </a:spcBef>
              <a:spcAft>
                <a:spcPts val="0"/>
              </a:spcAft>
              <a:buNone/>
            </a:pPr>
            <a:r>
              <a:rPr lang="en" sz="1800" u="sng">
                <a:solidFill>
                  <a:schemeClr val="accent1"/>
                </a:solidFill>
                <a:latin typeface="Assistant"/>
                <a:ea typeface="Assistant"/>
                <a:cs typeface="Assistant"/>
                <a:sym typeface="Assistant"/>
                <a:hlinkClick r:id="rId9">
                  <a:extLst>
                    <a:ext uri="{A12FA001-AC4F-418D-AE19-62706E023703}">
                      <ahyp:hlinkClr val="tx"/>
                    </a:ext>
                  </a:extLst>
                </a:hlinkClick>
              </a:rPr>
              <a:t>https://en.wikipedia.org/wiki/UTF-32</a:t>
            </a:r>
            <a:endParaRPr sz="1800">
              <a:solidFill>
                <a:schemeClr val="dk1"/>
              </a:solidFill>
              <a:latin typeface="Assistant"/>
              <a:ea typeface="Assistant"/>
              <a:cs typeface="Assistant"/>
              <a:sym typeface="Assistant"/>
            </a:endParaRPr>
          </a:p>
          <a:p>
            <a:pPr indent="0" lvl="0" marL="0" rtl="0" algn="ctr">
              <a:spcBef>
                <a:spcPts val="0"/>
              </a:spcBef>
              <a:spcAft>
                <a:spcPts val="0"/>
              </a:spcAft>
              <a:buNone/>
            </a:pPr>
            <a:r>
              <a:rPr lang="en" sz="1800" u="sng">
                <a:solidFill>
                  <a:schemeClr val="hlink"/>
                </a:solidFill>
                <a:latin typeface="Assistant"/>
                <a:ea typeface="Assistant"/>
                <a:cs typeface="Assistant"/>
                <a:sym typeface="Assistant"/>
                <a:hlinkClick r:id="rId10"/>
              </a:rPr>
              <a:t>https://www.freecodecamp.org/news/how-to-use-pathlib-module-in-python/</a:t>
            </a:r>
            <a:endParaRPr sz="1800">
              <a:solidFill>
                <a:schemeClr val="dk1"/>
              </a:solidFill>
              <a:latin typeface="Assistant"/>
              <a:ea typeface="Assistant"/>
              <a:cs typeface="Assistant"/>
              <a:sym typeface="Assistant"/>
            </a:endParaRPr>
          </a:p>
          <a:p>
            <a:pPr indent="0" lvl="0" marL="0" rtl="0" algn="ctr">
              <a:spcBef>
                <a:spcPts val="0"/>
              </a:spcBef>
              <a:spcAft>
                <a:spcPts val="0"/>
              </a:spcAft>
              <a:buNone/>
            </a:pPr>
            <a:r>
              <a:rPr lang="en" sz="1800" u="sng">
                <a:solidFill>
                  <a:schemeClr val="hlink"/>
                </a:solidFill>
                <a:latin typeface="Assistant"/>
                <a:ea typeface="Assistant"/>
                <a:cs typeface="Assistant"/>
                <a:sym typeface="Assistant"/>
                <a:hlinkClick r:id="rId11"/>
              </a:rPr>
              <a:t>https://www.geeksforgeeks.org/reading-binary-files-in-python/</a:t>
            </a:r>
            <a:endParaRPr sz="1800">
              <a:solidFill>
                <a:schemeClr val="dk1"/>
              </a:solidFill>
              <a:latin typeface="Assistant"/>
              <a:ea typeface="Assistant"/>
              <a:cs typeface="Assistant"/>
              <a:sym typeface="Assistant"/>
            </a:endParaRPr>
          </a:p>
          <a:p>
            <a:pPr indent="0" lvl="0" marL="0" rtl="0" algn="ctr">
              <a:spcBef>
                <a:spcPts val="0"/>
              </a:spcBef>
              <a:spcAft>
                <a:spcPts val="0"/>
              </a:spcAft>
              <a:buNone/>
            </a:pPr>
            <a:r>
              <a:rPr lang="en" sz="1800" u="sng">
                <a:solidFill>
                  <a:schemeClr val="hlink"/>
                </a:solidFill>
                <a:latin typeface="Assistant"/>
                <a:ea typeface="Assistant"/>
                <a:cs typeface="Assistant"/>
                <a:sym typeface="Assistant"/>
                <a:hlinkClick r:id="rId12"/>
              </a:rPr>
              <a:t>https://www.coursera.org/tutorials/python-exception-cheat-sheet</a:t>
            </a:r>
            <a:endParaRPr sz="1800">
              <a:solidFill>
                <a:schemeClr val="dk1"/>
              </a:solidFill>
              <a:latin typeface="Assistant"/>
              <a:ea typeface="Assistant"/>
              <a:cs typeface="Assistant"/>
              <a:sym typeface="Assistant"/>
            </a:endParaRPr>
          </a:p>
          <a:p>
            <a:pPr indent="0" lvl="0" marL="0" rtl="0" algn="ctr">
              <a:spcBef>
                <a:spcPts val="0"/>
              </a:spcBef>
              <a:spcAft>
                <a:spcPts val="0"/>
              </a:spcAft>
              <a:buNone/>
            </a:pPr>
            <a:r>
              <a:rPr lang="en" sz="1800" u="sng">
                <a:solidFill>
                  <a:schemeClr val="hlink"/>
                </a:solidFill>
                <a:latin typeface="Assistant"/>
                <a:ea typeface="Assistant"/>
                <a:cs typeface="Assistant"/>
                <a:sym typeface="Assistant"/>
                <a:hlinkClick r:id="rId13"/>
              </a:rPr>
              <a:t>https://www.freecodecamp.org/news/how-to-use-the-json-module-in-python/</a:t>
            </a:r>
            <a:endParaRPr sz="1800">
              <a:solidFill>
                <a:schemeClr val="dk1"/>
              </a:solidFill>
              <a:latin typeface="Assistant"/>
              <a:ea typeface="Assistant"/>
              <a:cs typeface="Assistant"/>
              <a:sym typeface="Assistant"/>
            </a:endParaRPr>
          </a:p>
          <a:p>
            <a:pPr indent="0" lvl="0" marL="0" rtl="0" algn="ctr">
              <a:spcBef>
                <a:spcPts val="0"/>
              </a:spcBef>
              <a:spcAft>
                <a:spcPts val="0"/>
              </a:spcAft>
              <a:buNone/>
            </a:pPr>
            <a:r>
              <a:t/>
            </a:r>
            <a:endParaRPr sz="1800">
              <a:solidFill>
                <a:schemeClr val="dk1"/>
              </a:solidFill>
              <a:latin typeface="Assistant"/>
              <a:ea typeface="Assistant"/>
              <a:cs typeface="Assistant"/>
              <a:sym typeface="Assistant"/>
            </a:endParaRPr>
          </a:p>
          <a:p>
            <a:pPr indent="0" lvl="0" marL="0" rtl="0" algn="ctr">
              <a:spcBef>
                <a:spcPts val="0"/>
              </a:spcBef>
              <a:spcAft>
                <a:spcPts val="0"/>
              </a:spcAft>
              <a:buNone/>
            </a:pPr>
            <a:r>
              <a:t/>
            </a:r>
            <a:endParaRPr sz="1800">
              <a:solidFill>
                <a:schemeClr val="dk1"/>
              </a:solidFill>
              <a:latin typeface="Assistant"/>
              <a:ea typeface="Assistant"/>
              <a:cs typeface="Assistant"/>
              <a:sym typeface="Assistan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8"/>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sp>
        <p:nvSpPr>
          <p:cNvPr id="401" name="Google Shape;401;p58"/>
          <p:cNvSpPr txBox="1"/>
          <p:nvPr>
            <p:ph type="title"/>
          </p:nvPr>
        </p:nvSpPr>
        <p:spPr>
          <a:xfrm>
            <a:off x="311700" y="342900"/>
            <a:ext cx="8100000" cy="20940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800"/>
              <a:buNone/>
            </a:pPr>
            <a:r>
              <a:rPr lang="en"/>
              <a:t>Thanks a lot!</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59"/>
          <p:cNvSpPr txBox="1"/>
          <p:nvPr>
            <p:ph type="title"/>
          </p:nvPr>
        </p:nvSpPr>
        <p:spPr>
          <a:xfrm>
            <a:off x="311700" y="679950"/>
            <a:ext cx="3999000" cy="2270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Before you go…</a:t>
            </a:r>
            <a:endParaRPr/>
          </a:p>
        </p:txBody>
      </p:sp>
      <p:sp>
        <p:nvSpPr>
          <p:cNvPr id="407" name="Google Shape;407;p59"/>
          <p:cNvSpPr txBox="1"/>
          <p:nvPr>
            <p:ph idx="1" type="subTitle"/>
          </p:nvPr>
        </p:nvSpPr>
        <p:spPr>
          <a:xfrm>
            <a:off x="311700" y="2950350"/>
            <a:ext cx="3999000" cy="1235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800"/>
              <a:t>Please take 2 minutes to give us feedback on today’s lesson.</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This feedback is </a:t>
            </a:r>
            <a:r>
              <a:rPr b="1" lang="en" sz="1800">
                <a:solidFill>
                  <a:schemeClr val="accent4"/>
                </a:solidFill>
              </a:rPr>
              <a:t>anonymous</a:t>
            </a:r>
            <a:r>
              <a:rPr lang="en" sz="1800"/>
              <a:t> and only seen by </a:t>
            </a:r>
            <a:r>
              <a:rPr b="1" lang="en" sz="1800">
                <a:solidFill>
                  <a:schemeClr val="accent4"/>
                </a:solidFill>
              </a:rPr>
              <a:t>the DCP team</a:t>
            </a:r>
            <a:r>
              <a:rPr lang="en" sz="1800"/>
              <a:t>!</a:t>
            </a:r>
            <a:endParaRPr sz="1800"/>
          </a:p>
        </p:txBody>
      </p:sp>
      <p:pic>
        <p:nvPicPr>
          <p:cNvPr id="408" name="Google Shape;408;p59"/>
          <p:cNvPicPr preferRelativeResize="0"/>
          <p:nvPr/>
        </p:nvPicPr>
        <p:blipFill>
          <a:blip r:embed="rId3">
            <a:alphaModFix/>
          </a:blip>
          <a:stretch>
            <a:fillRect/>
          </a:stretch>
        </p:blipFill>
        <p:spPr>
          <a:xfrm>
            <a:off x="5491600" y="1005977"/>
            <a:ext cx="3131550" cy="3131550"/>
          </a:xfrm>
          <a:prstGeom prst="rect">
            <a:avLst/>
          </a:prstGeom>
          <a:noFill/>
          <a:ln>
            <a:noFill/>
          </a:ln>
        </p:spPr>
      </p:pic>
      <p:sp>
        <p:nvSpPr>
          <p:cNvPr id="409" name="Google Shape;409;p59"/>
          <p:cNvSpPr txBox="1"/>
          <p:nvPr/>
        </p:nvSpPr>
        <p:spPr>
          <a:xfrm>
            <a:off x="4572000" y="4442525"/>
            <a:ext cx="45720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1"/>
                </a:solidFill>
                <a:latin typeface="Assistant"/>
                <a:ea typeface="Assistant"/>
                <a:cs typeface="Assistant"/>
                <a:sym typeface="Assistant"/>
              </a:rPr>
              <a:t>Scan the QR code or go to: </a:t>
            </a:r>
            <a:r>
              <a:rPr b="1" lang="en" sz="1600" u="sng">
                <a:solidFill>
                  <a:schemeClr val="lt1"/>
                </a:solidFill>
                <a:latin typeface="Assistant"/>
                <a:ea typeface="Assistant"/>
                <a:cs typeface="Assistant"/>
                <a:sym typeface="Assistant"/>
                <a:hlinkClick r:id="rId4">
                  <a:extLst>
                    <a:ext uri="{A12FA001-AC4F-418D-AE19-62706E023703}">
                      <ahyp:hlinkClr val="tx"/>
                    </a:ext>
                  </a:extLst>
                </a:hlinkClick>
              </a:rPr>
              <a:t>https://redischool.typeform.com/lessonfeedback</a:t>
            </a:r>
            <a:r>
              <a:rPr b="1" lang="en" sz="1600">
                <a:solidFill>
                  <a:schemeClr val="lt1"/>
                </a:solidFill>
                <a:latin typeface="Assistant"/>
                <a:ea typeface="Assistant"/>
                <a:cs typeface="Assistant"/>
                <a:sym typeface="Assistant"/>
              </a:rPr>
              <a:t> </a:t>
            </a:r>
            <a:endParaRPr b="1" sz="1600">
              <a:solidFill>
                <a:schemeClr val="lt1"/>
              </a:solidFill>
              <a:latin typeface="Assistant"/>
              <a:ea typeface="Assistant"/>
              <a:cs typeface="Assistant"/>
              <a:sym typeface="Assistan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File Systems and Files</a:t>
            </a:r>
            <a:endParaRPr b="1">
              <a:latin typeface="Assistant"/>
              <a:ea typeface="Assistant"/>
              <a:cs typeface="Assistant"/>
              <a:sym typeface="Assistant"/>
            </a:endParaRPr>
          </a:p>
        </p:txBody>
      </p:sp>
      <p:sp>
        <p:nvSpPr>
          <p:cNvPr id="157" name="Google Shape;157;p24"/>
          <p:cNvSpPr txBox="1"/>
          <p:nvPr>
            <p:ph idx="1" type="body"/>
          </p:nvPr>
        </p:nvSpPr>
        <p:spPr>
          <a:xfrm>
            <a:off x="311700" y="895400"/>
            <a:ext cx="8520600" cy="4094700"/>
          </a:xfrm>
          <a:prstGeom prst="rect">
            <a:avLst/>
          </a:prstGeom>
          <a:noFill/>
          <a:ln>
            <a:noFill/>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A File System...</a:t>
            </a:r>
            <a:endParaRPr/>
          </a:p>
          <a:p>
            <a:pPr indent="-342900" lvl="0" marL="457200" rtl="0" algn="l">
              <a:lnSpc>
                <a:spcPct val="115000"/>
              </a:lnSpc>
              <a:spcBef>
                <a:spcPts val="1000"/>
              </a:spcBef>
              <a:spcAft>
                <a:spcPts val="0"/>
              </a:spcAft>
              <a:buSzPts val="1800"/>
              <a:buChar char="●"/>
            </a:pPr>
            <a:r>
              <a:rPr lang="en"/>
              <a:t>provides a representation of the data and devices known to the operating system.</a:t>
            </a:r>
            <a:endParaRPr/>
          </a:p>
          <a:p>
            <a:pPr indent="-342900" lvl="0" marL="457200" rtl="0" algn="l">
              <a:lnSpc>
                <a:spcPct val="115000"/>
              </a:lnSpc>
              <a:spcBef>
                <a:spcPts val="1000"/>
              </a:spcBef>
              <a:spcAft>
                <a:spcPts val="0"/>
              </a:spcAft>
              <a:buSzPts val="1800"/>
              <a:buChar char="●"/>
            </a:pPr>
            <a:r>
              <a:rPr lang="en"/>
              <a:t>interfaces with devices to control the storage and retrieval of file data.</a:t>
            </a:r>
            <a:endParaRPr/>
          </a:p>
          <a:p>
            <a:pPr indent="0" lvl="0" marL="0" rtl="0" algn="l">
              <a:lnSpc>
                <a:spcPct val="115000"/>
              </a:lnSpc>
              <a:spcBef>
                <a:spcPts val="1000"/>
              </a:spcBef>
              <a:spcAft>
                <a:spcPts val="0"/>
              </a:spcAft>
              <a:buNone/>
            </a:pPr>
            <a:r>
              <a:rPr lang="en"/>
              <a:t>Differences in File Systems</a:t>
            </a:r>
            <a:endParaRPr/>
          </a:p>
          <a:p>
            <a:pPr indent="-342900" lvl="0" marL="457200" rtl="0" algn="l">
              <a:lnSpc>
                <a:spcPct val="115000"/>
              </a:lnSpc>
              <a:spcBef>
                <a:spcPts val="1000"/>
              </a:spcBef>
              <a:spcAft>
                <a:spcPts val="0"/>
              </a:spcAft>
              <a:buSzPts val="1800"/>
              <a:buChar char="●"/>
            </a:pPr>
            <a:r>
              <a:rPr lang="en"/>
              <a:t>Different files systems exist (Windows, Mac, Linux, etc.).</a:t>
            </a:r>
            <a:endParaRPr/>
          </a:p>
          <a:p>
            <a:pPr indent="-342900" lvl="0" marL="457200" rtl="0" algn="l">
              <a:lnSpc>
                <a:spcPct val="115000"/>
              </a:lnSpc>
              <a:spcBef>
                <a:spcPts val="1000"/>
              </a:spcBef>
              <a:spcAft>
                <a:spcPts val="0"/>
              </a:spcAft>
              <a:buSzPts val="1800"/>
              <a:buChar char="●"/>
            </a:pPr>
            <a:r>
              <a:rPr lang="en"/>
              <a:t>Examples:</a:t>
            </a:r>
            <a:endParaRPr/>
          </a:p>
          <a:p>
            <a:pPr indent="-317500" lvl="1" marL="914400" rtl="0" algn="l">
              <a:lnSpc>
                <a:spcPct val="115000"/>
              </a:lnSpc>
              <a:spcBef>
                <a:spcPts val="1000"/>
              </a:spcBef>
              <a:spcAft>
                <a:spcPts val="0"/>
              </a:spcAft>
              <a:buSzPts val="1400"/>
              <a:buChar char="○"/>
            </a:pPr>
            <a:r>
              <a:rPr b="1" lang="en"/>
              <a:t>Windows</a:t>
            </a:r>
            <a:r>
              <a:rPr lang="en"/>
              <a:t>: each device appears as a separate “drive”. Uses </a:t>
            </a:r>
            <a:r>
              <a:rPr b="1" lang="en">
                <a:solidFill>
                  <a:srgbClr val="EA5B25"/>
                </a:solidFill>
                <a:latin typeface="Consolas"/>
                <a:ea typeface="Consolas"/>
                <a:cs typeface="Consolas"/>
                <a:sym typeface="Consolas"/>
              </a:rPr>
              <a:t>\</a:t>
            </a:r>
            <a:r>
              <a:rPr lang="en"/>
              <a:t> as the </a:t>
            </a:r>
            <a:r>
              <a:rPr lang="en"/>
              <a:t>folder separator. User’s home folder is </a:t>
            </a:r>
            <a:r>
              <a:rPr b="1" lang="en">
                <a:solidFill>
                  <a:srgbClr val="EA5B25"/>
                </a:solidFill>
                <a:latin typeface="Inconsolata"/>
                <a:ea typeface="Inconsolata"/>
                <a:cs typeface="Inconsolata"/>
                <a:sym typeface="Inconsolata"/>
              </a:rPr>
              <a:t>C:\Users\&lt;username&gt;</a:t>
            </a:r>
            <a:r>
              <a:rPr lang="en"/>
              <a:t>.</a:t>
            </a:r>
            <a:endParaRPr/>
          </a:p>
          <a:p>
            <a:pPr indent="-317500" lvl="1" marL="914400" rtl="0" algn="l">
              <a:lnSpc>
                <a:spcPct val="115000"/>
              </a:lnSpc>
              <a:spcBef>
                <a:spcPts val="1000"/>
              </a:spcBef>
              <a:spcAft>
                <a:spcPts val="0"/>
              </a:spcAft>
              <a:buSzPts val="1400"/>
              <a:buChar char="○"/>
            </a:pPr>
            <a:r>
              <a:rPr b="1" lang="en"/>
              <a:t>Mac</a:t>
            </a:r>
            <a:r>
              <a:rPr lang="en"/>
              <a:t> / </a:t>
            </a:r>
            <a:r>
              <a:rPr b="1" lang="en"/>
              <a:t>Linux</a:t>
            </a:r>
            <a:r>
              <a:rPr lang="en"/>
              <a:t>: single file system, each devices is a folder under the root folder. Uses </a:t>
            </a:r>
            <a:r>
              <a:rPr b="1" lang="en">
                <a:solidFill>
                  <a:schemeClr val="accent4"/>
                </a:solidFill>
                <a:latin typeface="Inconsolata"/>
                <a:ea typeface="Inconsolata"/>
                <a:cs typeface="Inconsolata"/>
                <a:sym typeface="Inconsolata"/>
              </a:rPr>
              <a:t>/</a:t>
            </a:r>
            <a:r>
              <a:rPr lang="en"/>
              <a:t> as the folder separator. User’s home folder on Mac is </a:t>
            </a:r>
            <a:r>
              <a:rPr b="1" lang="en">
                <a:solidFill>
                  <a:srgbClr val="EA5B25"/>
                </a:solidFill>
                <a:latin typeface="Inconsolata"/>
                <a:ea typeface="Inconsolata"/>
                <a:cs typeface="Inconsolata"/>
                <a:sym typeface="Inconsolata"/>
              </a:rPr>
              <a:t>/Users/</a:t>
            </a:r>
            <a:r>
              <a:rPr b="1" lang="en">
                <a:solidFill>
                  <a:schemeClr val="accent4"/>
                </a:solidFill>
                <a:latin typeface="Inconsolata"/>
                <a:ea typeface="Inconsolata"/>
                <a:cs typeface="Inconsolata"/>
                <a:sym typeface="Inconsolata"/>
              </a:rPr>
              <a:t>&lt;username&gt;</a:t>
            </a:r>
            <a:r>
              <a:rPr lang="en"/>
              <a:t> and on Linux it’s </a:t>
            </a:r>
            <a:r>
              <a:rPr b="1" lang="en">
                <a:solidFill>
                  <a:srgbClr val="EA5B25"/>
                </a:solidFill>
                <a:latin typeface="Inconsolata"/>
                <a:ea typeface="Inconsolata"/>
                <a:cs typeface="Inconsolata"/>
                <a:sym typeface="Inconsolata"/>
              </a:rPr>
              <a:t>/home/</a:t>
            </a:r>
            <a:r>
              <a:rPr b="1" lang="en">
                <a:solidFill>
                  <a:schemeClr val="accent4"/>
                </a:solidFill>
                <a:latin typeface="Inconsolata"/>
                <a:ea typeface="Inconsolata"/>
                <a:cs typeface="Inconsolata"/>
                <a:sym typeface="Inconsolata"/>
              </a:rPr>
              <a:t>&lt;username&gt;</a:t>
            </a:r>
            <a:r>
              <a:rPr lang="en"/>
              <a:t>.</a:t>
            </a:r>
            <a:endParaRPr/>
          </a:p>
          <a:p>
            <a:pPr indent="-342900" lvl="0" marL="457200" rtl="0" algn="l">
              <a:lnSpc>
                <a:spcPct val="115000"/>
              </a:lnSpc>
              <a:spcBef>
                <a:spcPts val="1000"/>
              </a:spcBef>
              <a:spcAft>
                <a:spcPts val="1000"/>
              </a:spcAft>
              <a:buSzPts val="1800"/>
              <a:buChar char="●"/>
            </a:pPr>
            <a:r>
              <a:rPr lang="en"/>
              <a:t>Python helps us with some of these issues.</a:t>
            </a:r>
            <a:endParaRPr/>
          </a:p>
        </p:txBody>
      </p:sp>
      <p:sp>
        <p:nvSpPr>
          <p:cNvPr id="158" name="Google Shape;158;p24"/>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File Systems and Files</a:t>
            </a:r>
            <a:endParaRPr b="1">
              <a:latin typeface="Assistant"/>
              <a:ea typeface="Assistant"/>
              <a:cs typeface="Assistant"/>
              <a:sym typeface="Assistant"/>
            </a:endParaRPr>
          </a:p>
        </p:txBody>
      </p:sp>
      <p:sp>
        <p:nvSpPr>
          <p:cNvPr id="164" name="Google Shape;164;p25"/>
          <p:cNvSpPr txBox="1"/>
          <p:nvPr>
            <p:ph idx="1" type="body"/>
          </p:nvPr>
        </p:nvSpPr>
        <p:spPr>
          <a:xfrm>
            <a:off x="1398975" y="915600"/>
            <a:ext cx="2535900" cy="4094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100"/>
              </a:spcBef>
              <a:spcAft>
                <a:spcPts val="0"/>
              </a:spcAft>
              <a:buNone/>
            </a:pPr>
            <a:r>
              <a:rPr b="1" lang="en" sz="1500">
                <a:highlight>
                  <a:srgbClr val="FFFF00"/>
                </a:highlight>
                <a:latin typeface="Inconsolata"/>
                <a:ea typeface="Inconsolata"/>
                <a:cs typeface="Inconsolata"/>
                <a:sym typeface="Inconsolata"/>
              </a:rPr>
              <a:t>Mac:</a:t>
            </a:r>
            <a:endParaRPr b="1" sz="1500">
              <a:highlight>
                <a:srgbClr val="FFFF00"/>
              </a:highlight>
              <a:latin typeface="Inconsolata"/>
              <a:ea typeface="Inconsolata"/>
              <a:cs typeface="Inconsolata"/>
              <a:sym typeface="Inconsolata"/>
            </a:endParaRPr>
          </a:p>
          <a:p>
            <a:pPr indent="0" lvl="0" marL="0" rtl="0" algn="l">
              <a:lnSpc>
                <a:spcPct val="80000"/>
              </a:lnSpc>
              <a:spcBef>
                <a:spcPts val="100"/>
              </a:spcBef>
              <a:spcAft>
                <a:spcPts val="0"/>
              </a:spcAft>
              <a:buNone/>
            </a:pPr>
            <a:r>
              <a:rPr lang="en" sz="1500">
                <a:latin typeface="Inconsolata"/>
                <a:ea typeface="Inconsolata"/>
                <a:cs typeface="Inconsolata"/>
                <a:sym typeface="Inconsolata"/>
              </a:rPr>
              <a:t>/ (root)</a:t>
            </a:r>
            <a:endParaRPr sz="1500">
              <a:latin typeface="Inconsolata"/>
              <a:ea typeface="Inconsolata"/>
              <a:cs typeface="Inconsolata"/>
              <a:sym typeface="Inconsolata"/>
            </a:endParaRPr>
          </a:p>
          <a:p>
            <a:pPr indent="0" lvl="0" marL="0" rtl="0" algn="l">
              <a:lnSpc>
                <a:spcPct val="80000"/>
              </a:lnSpc>
              <a:spcBef>
                <a:spcPts val="100"/>
              </a:spcBef>
              <a:spcAft>
                <a:spcPts val="0"/>
              </a:spcAft>
              <a:buNone/>
            </a:pPr>
            <a:r>
              <a:rPr lang="en" sz="1500">
                <a:latin typeface="Inconsolata"/>
                <a:ea typeface="Inconsolata"/>
                <a:cs typeface="Inconsolata"/>
                <a:sym typeface="Inconsolata"/>
              </a:rPr>
              <a:t>|-Applications</a:t>
            </a:r>
            <a:endParaRPr sz="1500">
              <a:latin typeface="Inconsolata"/>
              <a:ea typeface="Inconsolata"/>
              <a:cs typeface="Inconsolata"/>
              <a:sym typeface="Inconsolata"/>
            </a:endParaRPr>
          </a:p>
          <a:p>
            <a:pPr indent="0" lvl="0" marL="0" rtl="0" algn="l">
              <a:lnSpc>
                <a:spcPct val="80000"/>
              </a:lnSpc>
              <a:spcBef>
                <a:spcPts val="100"/>
              </a:spcBef>
              <a:spcAft>
                <a:spcPts val="0"/>
              </a:spcAft>
              <a:buNone/>
            </a:pPr>
            <a:r>
              <a:rPr lang="en" sz="1500">
                <a:latin typeface="Inconsolata"/>
                <a:ea typeface="Inconsolata"/>
                <a:cs typeface="Inconsolata"/>
                <a:sym typeface="Inconsolata"/>
              </a:rPr>
              <a:t>|-Library</a:t>
            </a:r>
            <a:endParaRPr sz="1500">
              <a:latin typeface="Inconsolata"/>
              <a:ea typeface="Inconsolata"/>
              <a:cs typeface="Inconsolata"/>
              <a:sym typeface="Inconsolata"/>
            </a:endParaRPr>
          </a:p>
          <a:p>
            <a:pPr indent="0" lvl="0" marL="0" rtl="0" algn="l">
              <a:lnSpc>
                <a:spcPct val="80000"/>
              </a:lnSpc>
              <a:spcBef>
                <a:spcPts val="100"/>
              </a:spcBef>
              <a:spcAft>
                <a:spcPts val="0"/>
              </a:spcAft>
              <a:buNone/>
            </a:pPr>
            <a:r>
              <a:rPr lang="en" sz="1500">
                <a:latin typeface="Inconsolata"/>
                <a:ea typeface="Inconsolata"/>
                <a:cs typeface="Inconsolata"/>
                <a:sym typeface="Inconsolata"/>
              </a:rPr>
              <a:t>|-System</a:t>
            </a:r>
            <a:endParaRPr sz="1500">
              <a:latin typeface="Inconsolata"/>
              <a:ea typeface="Inconsolata"/>
              <a:cs typeface="Inconsolata"/>
              <a:sym typeface="Inconsolata"/>
            </a:endParaRPr>
          </a:p>
          <a:p>
            <a:pPr indent="0" lvl="0" marL="0" rtl="0" algn="l">
              <a:lnSpc>
                <a:spcPct val="80000"/>
              </a:lnSpc>
              <a:spcBef>
                <a:spcPts val="100"/>
              </a:spcBef>
              <a:spcAft>
                <a:spcPts val="0"/>
              </a:spcAft>
              <a:buNone/>
            </a:pPr>
            <a:r>
              <a:rPr lang="en" sz="1500">
                <a:latin typeface="Inconsolata"/>
                <a:ea typeface="Inconsolata"/>
                <a:cs typeface="Inconsolata"/>
                <a:sym typeface="Inconsolata"/>
              </a:rPr>
              <a:t>|-Users</a:t>
            </a:r>
            <a:endParaRPr sz="1500">
              <a:latin typeface="Inconsolata"/>
              <a:ea typeface="Inconsolata"/>
              <a:cs typeface="Inconsolata"/>
              <a:sym typeface="Inconsolata"/>
            </a:endParaRPr>
          </a:p>
          <a:p>
            <a:pPr indent="0" lvl="0" marL="0" rtl="0" algn="l">
              <a:lnSpc>
                <a:spcPct val="80000"/>
              </a:lnSpc>
              <a:spcBef>
                <a:spcPts val="100"/>
              </a:spcBef>
              <a:spcAft>
                <a:spcPts val="0"/>
              </a:spcAft>
              <a:buNone/>
            </a:pPr>
            <a:r>
              <a:rPr lang="en" sz="1500">
                <a:latin typeface="Inconsolata"/>
                <a:ea typeface="Inconsolata"/>
                <a:cs typeface="Inconsolata"/>
                <a:sym typeface="Inconsolata"/>
              </a:rPr>
              <a:t>| |-Kevin</a:t>
            </a:r>
            <a:endParaRPr sz="1500">
              <a:latin typeface="Inconsolata"/>
              <a:ea typeface="Inconsolata"/>
              <a:cs typeface="Inconsolata"/>
              <a:sym typeface="Inconsolata"/>
            </a:endParaRPr>
          </a:p>
          <a:p>
            <a:pPr indent="0" lvl="0" marL="0" rtl="0" algn="l">
              <a:lnSpc>
                <a:spcPct val="80000"/>
              </a:lnSpc>
              <a:spcBef>
                <a:spcPts val="100"/>
              </a:spcBef>
              <a:spcAft>
                <a:spcPts val="0"/>
              </a:spcAft>
              <a:buNone/>
            </a:pPr>
            <a:r>
              <a:rPr lang="en" sz="1500">
                <a:latin typeface="Inconsolata"/>
                <a:ea typeface="Inconsolata"/>
                <a:cs typeface="Inconsolata"/>
                <a:sym typeface="Inconsolata"/>
              </a:rPr>
              <a:t>|   |-Desktop</a:t>
            </a:r>
            <a:endParaRPr sz="1500">
              <a:latin typeface="Inconsolata"/>
              <a:ea typeface="Inconsolata"/>
              <a:cs typeface="Inconsolata"/>
              <a:sym typeface="Inconsolata"/>
            </a:endParaRPr>
          </a:p>
          <a:p>
            <a:pPr indent="0" lvl="0" marL="0" rtl="0" algn="l">
              <a:lnSpc>
                <a:spcPct val="80000"/>
              </a:lnSpc>
              <a:spcBef>
                <a:spcPts val="100"/>
              </a:spcBef>
              <a:spcAft>
                <a:spcPts val="0"/>
              </a:spcAft>
              <a:buNone/>
            </a:pPr>
            <a:r>
              <a:rPr lang="en" sz="1500">
                <a:latin typeface="Inconsolata"/>
                <a:ea typeface="Inconsolata"/>
                <a:cs typeface="Inconsolata"/>
                <a:sym typeface="Inconsolata"/>
              </a:rPr>
              <a:t>|   |-Documents</a:t>
            </a:r>
            <a:endParaRPr sz="1500">
              <a:latin typeface="Inconsolata"/>
              <a:ea typeface="Inconsolata"/>
              <a:cs typeface="Inconsolata"/>
              <a:sym typeface="Inconsolata"/>
            </a:endParaRPr>
          </a:p>
          <a:p>
            <a:pPr indent="0" lvl="0" marL="0" rtl="0" algn="l">
              <a:lnSpc>
                <a:spcPct val="80000"/>
              </a:lnSpc>
              <a:spcBef>
                <a:spcPts val="100"/>
              </a:spcBef>
              <a:spcAft>
                <a:spcPts val="0"/>
              </a:spcAft>
              <a:buNone/>
            </a:pPr>
            <a:r>
              <a:rPr lang="en" sz="1500">
                <a:latin typeface="Inconsolata"/>
                <a:ea typeface="Inconsolata"/>
                <a:cs typeface="Inconsolata"/>
                <a:sym typeface="Inconsolata"/>
              </a:rPr>
              <a:t>|   |-Movies</a:t>
            </a:r>
            <a:endParaRPr sz="1500">
              <a:latin typeface="Inconsolata"/>
              <a:ea typeface="Inconsolata"/>
              <a:cs typeface="Inconsolata"/>
              <a:sym typeface="Inconsolata"/>
            </a:endParaRPr>
          </a:p>
          <a:p>
            <a:pPr indent="0" lvl="0" marL="0" rtl="0" algn="l">
              <a:lnSpc>
                <a:spcPct val="80000"/>
              </a:lnSpc>
              <a:spcBef>
                <a:spcPts val="100"/>
              </a:spcBef>
              <a:spcAft>
                <a:spcPts val="0"/>
              </a:spcAft>
              <a:buNone/>
            </a:pPr>
            <a:r>
              <a:rPr lang="en" sz="1500">
                <a:latin typeface="Inconsolata"/>
                <a:ea typeface="Inconsolata"/>
                <a:cs typeface="Inconsolata"/>
                <a:sym typeface="Inconsolata"/>
              </a:rPr>
              <a:t>|   |-Music</a:t>
            </a:r>
            <a:endParaRPr sz="1500">
              <a:latin typeface="Inconsolata"/>
              <a:ea typeface="Inconsolata"/>
              <a:cs typeface="Inconsolata"/>
              <a:sym typeface="Inconsolata"/>
            </a:endParaRPr>
          </a:p>
          <a:p>
            <a:pPr indent="0" lvl="0" marL="0" rtl="0" algn="l">
              <a:lnSpc>
                <a:spcPct val="80000"/>
              </a:lnSpc>
              <a:spcBef>
                <a:spcPts val="100"/>
              </a:spcBef>
              <a:spcAft>
                <a:spcPts val="0"/>
              </a:spcAft>
              <a:buNone/>
            </a:pPr>
            <a:r>
              <a:rPr lang="en" sz="1500">
                <a:latin typeface="Inconsolata"/>
                <a:ea typeface="Inconsolata"/>
                <a:cs typeface="Inconsolata"/>
                <a:sym typeface="Inconsolata"/>
              </a:rPr>
              <a:t>|   |-Pictures</a:t>
            </a:r>
            <a:endParaRPr sz="1500">
              <a:latin typeface="Inconsolata"/>
              <a:ea typeface="Inconsolata"/>
              <a:cs typeface="Inconsolata"/>
              <a:sym typeface="Inconsolata"/>
            </a:endParaRPr>
          </a:p>
          <a:p>
            <a:pPr indent="0" lvl="0" marL="0" rtl="0" algn="l">
              <a:lnSpc>
                <a:spcPct val="80000"/>
              </a:lnSpc>
              <a:spcBef>
                <a:spcPts val="100"/>
              </a:spcBef>
              <a:spcAft>
                <a:spcPts val="0"/>
              </a:spcAft>
              <a:buNone/>
            </a:pPr>
            <a:r>
              <a:rPr lang="en" sz="1500">
                <a:latin typeface="Inconsolata"/>
                <a:ea typeface="Inconsolata"/>
                <a:cs typeface="Inconsolata"/>
                <a:sym typeface="Inconsolata"/>
              </a:rPr>
              <a:t>|   |-Programming</a:t>
            </a:r>
            <a:endParaRPr sz="1500">
              <a:latin typeface="Inconsolata"/>
              <a:ea typeface="Inconsolata"/>
              <a:cs typeface="Inconsolata"/>
              <a:sym typeface="Inconsolata"/>
            </a:endParaRPr>
          </a:p>
          <a:p>
            <a:pPr indent="0" lvl="0" marL="0" rtl="0" algn="l">
              <a:lnSpc>
                <a:spcPct val="80000"/>
              </a:lnSpc>
              <a:spcBef>
                <a:spcPts val="100"/>
              </a:spcBef>
              <a:spcAft>
                <a:spcPts val="0"/>
              </a:spcAft>
              <a:buNone/>
            </a:pPr>
            <a:r>
              <a:rPr lang="en" sz="1500">
                <a:latin typeface="Inconsolata"/>
                <a:ea typeface="Inconsolata"/>
                <a:cs typeface="Inconsolata"/>
                <a:sym typeface="Inconsolata"/>
              </a:rPr>
              <a:t>|     |-VSCode</a:t>
            </a:r>
            <a:endParaRPr sz="1500">
              <a:latin typeface="Inconsolata"/>
              <a:ea typeface="Inconsolata"/>
              <a:cs typeface="Inconsolata"/>
              <a:sym typeface="Inconsolata"/>
            </a:endParaRPr>
          </a:p>
          <a:p>
            <a:pPr indent="0" lvl="0" marL="0" rtl="0" algn="l">
              <a:lnSpc>
                <a:spcPct val="80000"/>
              </a:lnSpc>
              <a:spcBef>
                <a:spcPts val="100"/>
              </a:spcBef>
              <a:spcAft>
                <a:spcPts val="0"/>
              </a:spcAft>
              <a:buNone/>
            </a:pPr>
            <a:r>
              <a:rPr lang="en" sz="1500">
                <a:latin typeface="Inconsolata"/>
                <a:ea typeface="Inconsolata"/>
                <a:cs typeface="Inconsolata"/>
                <a:sym typeface="Inconsolata"/>
              </a:rPr>
              <a:t>|       |-Project_1</a:t>
            </a:r>
            <a:endParaRPr sz="1500">
              <a:latin typeface="Inconsolata"/>
              <a:ea typeface="Inconsolata"/>
              <a:cs typeface="Inconsolata"/>
              <a:sym typeface="Inconsolata"/>
            </a:endParaRPr>
          </a:p>
          <a:p>
            <a:pPr indent="0" lvl="0" marL="0" rtl="0" algn="l">
              <a:lnSpc>
                <a:spcPct val="80000"/>
              </a:lnSpc>
              <a:spcBef>
                <a:spcPts val="100"/>
              </a:spcBef>
              <a:spcAft>
                <a:spcPts val="0"/>
              </a:spcAft>
              <a:buNone/>
            </a:pPr>
            <a:r>
              <a:rPr lang="en" sz="1500">
                <a:latin typeface="Inconsolata"/>
                <a:ea typeface="Inconsolata"/>
                <a:cs typeface="Inconsolata"/>
                <a:sym typeface="Inconsolata"/>
              </a:rPr>
              <a:t>|-Volumes</a:t>
            </a:r>
            <a:endParaRPr sz="1500">
              <a:latin typeface="Inconsolata"/>
              <a:ea typeface="Inconsolata"/>
              <a:cs typeface="Inconsolata"/>
              <a:sym typeface="Inconsolata"/>
            </a:endParaRPr>
          </a:p>
          <a:p>
            <a:pPr indent="0" lvl="0" marL="0" rtl="0" algn="l">
              <a:lnSpc>
                <a:spcPct val="80000"/>
              </a:lnSpc>
              <a:spcBef>
                <a:spcPts val="100"/>
              </a:spcBef>
              <a:spcAft>
                <a:spcPts val="0"/>
              </a:spcAft>
              <a:buClr>
                <a:schemeClr val="dk1"/>
              </a:buClr>
              <a:buSzPts val="1100"/>
              <a:buFont typeface="Arial"/>
              <a:buNone/>
            </a:pPr>
            <a:r>
              <a:rPr lang="en" sz="1500">
                <a:latin typeface="Inconsolata"/>
                <a:ea typeface="Inconsolata"/>
                <a:cs typeface="Inconsolata"/>
                <a:sym typeface="Inconsolata"/>
              </a:rPr>
              <a:t>  |-Macintosh HD</a:t>
            </a:r>
            <a:endParaRPr sz="1500">
              <a:latin typeface="Inconsolata"/>
              <a:ea typeface="Inconsolata"/>
              <a:cs typeface="Inconsolata"/>
              <a:sym typeface="Inconsolata"/>
            </a:endParaRPr>
          </a:p>
          <a:p>
            <a:pPr indent="0" lvl="0" marL="0" rtl="0" algn="l">
              <a:lnSpc>
                <a:spcPct val="80000"/>
              </a:lnSpc>
              <a:spcBef>
                <a:spcPts val="100"/>
              </a:spcBef>
              <a:spcAft>
                <a:spcPts val="100"/>
              </a:spcAft>
              <a:buClr>
                <a:schemeClr val="dk1"/>
              </a:buClr>
              <a:buSzPts val="1100"/>
              <a:buFont typeface="Arial"/>
              <a:buNone/>
            </a:pPr>
            <a:r>
              <a:rPr lang="en" sz="1500">
                <a:latin typeface="Inconsolata"/>
                <a:ea typeface="Inconsolata"/>
                <a:cs typeface="Inconsolata"/>
                <a:sym typeface="Inconsolata"/>
              </a:rPr>
              <a:t>  |-USB Stick</a:t>
            </a:r>
            <a:endParaRPr sz="1500">
              <a:latin typeface="Inconsolata"/>
              <a:ea typeface="Inconsolata"/>
              <a:cs typeface="Inconsolata"/>
              <a:sym typeface="Inconsolata"/>
            </a:endParaRPr>
          </a:p>
        </p:txBody>
      </p:sp>
      <p:sp>
        <p:nvSpPr>
          <p:cNvPr id="165" name="Google Shape;165;p25"/>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sp>
        <p:nvSpPr>
          <p:cNvPr id="166" name="Google Shape;166;p25"/>
          <p:cNvSpPr txBox="1"/>
          <p:nvPr>
            <p:ph idx="1" type="body"/>
          </p:nvPr>
        </p:nvSpPr>
        <p:spPr>
          <a:xfrm>
            <a:off x="5264175" y="915600"/>
            <a:ext cx="2535900" cy="36096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b="1" lang="en" sz="1500">
                <a:highlight>
                  <a:srgbClr val="FFFF00"/>
                </a:highlight>
                <a:latin typeface="Inconsolata"/>
                <a:ea typeface="Inconsolata"/>
                <a:cs typeface="Inconsolata"/>
                <a:sym typeface="Inconsolata"/>
              </a:rPr>
              <a:t>Windows:</a:t>
            </a:r>
            <a:endParaRPr b="1" sz="1500">
              <a:highlight>
                <a:srgbClr val="FFFF00"/>
              </a:highlight>
              <a:latin typeface="Inconsolata"/>
              <a:ea typeface="Inconsolata"/>
              <a:cs typeface="Inconsolata"/>
              <a:sym typeface="Inconsolata"/>
            </a:endParaRPr>
          </a:p>
          <a:p>
            <a:pPr indent="0" lvl="0" marL="0" rtl="0" algn="l">
              <a:lnSpc>
                <a:spcPct val="80000"/>
              </a:lnSpc>
              <a:spcBef>
                <a:spcPts val="0"/>
              </a:spcBef>
              <a:spcAft>
                <a:spcPts val="0"/>
              </a:spcAft>
              <a:buNone/>
            </a:pPr>
            <a:r>
              <a:rPr lang="en" sz="1500">
                <a:latin typeface="Inconsolata"/>
                <a:ea typeface="Inconsolata"/>
                <a:cs typeface="Inconsolata"/>
                <a:sym typeface="Inconsolata"/>
              </a:rPr>
              <a:t>C:\</a:t>
            </a:r>
            <a:endParaRPr sz="1500">
              <a:latin typeface="Inconsolata"/>
              <a:ea typeface="Inconsolata"/>
              <a:cs typeface="Inconsolata"/>
              <a:sym typeface="Inconsolata"/>
            </a:endParaRPr>
          </a:p>
          <a:p>
            <a:pPr indent="0" lvl="0" marL="0" rtl="0" algn="l">
              <a:lnSpc>
                <a:spcPct val="80000"/>
              </a:lnSpc>
              <a:spcBef>
                <a:spcPts val="0"/>
              </a:spcBef>
              <a:spcAft>
                <a:spcPts val="0"/>
              </a:spcAft>
              <a:buNone/>
            </a:pPr>
            <a:r>
              <a:rPr lang="en" sz="1500">
                <a:latin typeface="Inconsolata"/>
                <a:ea typeface="Inconsolata"/>
                <a:cs typeface="Inconsolata"/>
                <a:sym typeface="Inconsolata"/>
              </a:rPr>
              <a:t>|-Applications</a:t>
            </a:r>
            <a:endParaRPr sz="1500">
              <a:latin typeface="Inconsolata"/>
              <a:ea typeface="Inconsolata"/>
              <a:cs typeface="Inconsolata"/>
              <a:sym typeface="Inconsolata"/>
            </a:endParaRPr>
          </a:p>
          <a:p>
            <a:pPr indent="0" lvl="0" marL="0" rtl="0" algn="l">
              <a:lnSpc>
                <a:spcPct val="80000"/>
              </a:lnSpc>
              <a:spcBef>
                <a:spcPts val="0"/>
              </a:spcBef>
              <a:spcAft>
                <a:spcPts val="0"/>
              </a:spcAft>
              <a:buNone/>
            </a:pPr>
            <a:r>
              <a:rPr lang="en" sz="1500">
                <a:latin typeface="Inconsolata"/>
                <a:ea typeface="Inconsolata"/>
                <a:cs typeface="Inconsolata"/>
                <a:sym typeface="Inconsolata"/>
              </a:rPr>
              <a:t>|-Library</a:t>
            </a:r>
            <a:endParaRPr sz="1500">
              <a:latin typeface="Inconsolata"/>
              <a:ea typeface="Inconsolata"/>
              <a:cs typeface="Inconsolata"/>
              <a:sym typeface="Inconsolata"/>
            </a:endParaRPr>
          </a:p>
          <a:p>
            <a:pPr indent="0" lvl="0" marL="0" rtl="0" algn="l">
              <a:lnSpc>
                <a:spcPct val="80000"/>
              </a:lnSpc>
              <a:spcBef>
                <a:spcPts val="0"/>
              </a:spcBef>
              <a:spcAft>
                <a:spcPts val="0"/>
              </a:spcAft>
              <a:buNone/>
            </a:pPr>
            <a:r>
              <a:rPr lang="en" sz="1500">
                <a:latin typeface="Inconsolata"/>
                <a:ea typeface="Inconsolata"/>
                <a:cs typeface="Inconsolata"/>
                <a:sym typeface="Inconsolata"/>
              </a:rPr>
              <a:t>|-System</a:t>
            </a:r>
            <a:endParaRPr sz="1500">
              <a:latin typeface="Inconsolata"/>
              <a:ea typeface="Inconsolata"/>
              <a:cs typeface="Inconsolata"/>
              <a:sym typeface="Inconsolata"/>
            </a:endParaRPr>
          </a:p>
          <a:p>
            <a:pPr indent="0" lvl="0" marL="0" rtl="0" algn="l">
              <a:lnSpc>
                <a:spcPct val="80000"/>
              </a:lnSpc>
              <a:spcBef>
                <a:spcPts val="0"/>
              </a:spcBef>
              <a:spcAft>
                <a:spcPts val="0"/>
              </a:spcAft>
              <a:buNone/>
            </a:pPr>
            <a:r>
              <a:rPr lang="en" sz="1500">
                <a:latin typeface="Inconsolata"/>
                <a:ea typeface="Inconsolata"/>
                <a:cs typeface="Inconsolata"/>
                <a:sym typeface="Inconsolata"/>
              </a:rPr>
              <a:t>|-Users</a:t>
            </a:r>
            <a:endParaRPr sz="1500">
              <a:latin typeface="Inconsolata"/>
              <a:ea typeface="Inconsolata"/>
              <a:cs typeface="Inconsolata"/>
              <a:sym typeface="Inconsolata"/>
            </a:endParaRPr>
          </a:p>
          <a:p>
            <a:pPr indent="0" lvl="0" marL="0" rtl="0" algn="l">
              <a:lnSpc>
                <a:spcPct val="80000"/>
              </a:lnSpc>
              <a:spcBef>
                <a:spcPts val="0"/>
              </a:spcBef>
              <a:spcAft>
                <a:spcPts val="0"/>
              </a:spcAft>
              <a:buNone/>
            </a:pPr>
            <a:r>
              <a:rPr lang="en" sz="1500">
                <a:latin typeface="Inconsolata"/>
                <a:ea typeface="Inconsolata"/>
                <a:cs typeface="Inconsolata"/>
                <a:sym typeface="Inconsolata"/>
              </a:rPr>
              <a:t>| |-Kevin</a:t>
            </a:r>
            <a:endParaRPr sz="1500">
              <a:latin typeface="Inconsolata"/>
              <a:ea typeface="Inconsolata"/>
              <a:cs typeface="Inconsolata"/>
              <a:sym typeface="Inconsolata"/>
            </a:endParaRPr>
          </a:p>
          <a:p>
            <a:pPr indent="0" lvl="0" marL="0" rtl="0" algn="l">
              <a:lnSpc>
                <a:spcPct val="80000"/>
              </a:lnSpc>
              <a:spcBef>
                <a:spcPts val="0"/>
              </a:spcBef>
              <a:spcAft>
                <a:spcPts val="0"/>
              </a:spcAft>
              <a:buNone/>
            </a:pPr>
            <a:r>
              <a:rPr lang="en" sz="1500">
                <a:latin typeface="Inconsolata"/>
                <a:ea typeface="Inconsolata"/>
                <a:cs typeface="Inconsolata"/>
                <a:sym typeface="Inconsolata"/>
              </a:rPr>
              <a:t>|   |-Desktop</a:t>
            </a:r>
            <a:endParaRPr sz="1500">
              <a:latin typeface="Inconsolata"/>
              <a:ea typeface="Inconsolata"/>
              <a:cs typeface="Inconsolata"/>
              <a:sym typeface="Inconsolata"/>
            </a:endParaRPr>
          </a:p>
          <a:p>
            <a:pPr indent="0" lvl="0" marL="0" rtl="0" algn="l">
              <a:lnSpc>
                <a:spcPct val="80000"/>
              </a:lnSpc>
              <a:spcBef>
                <a:spcPts val="0"/>
              </a:spcBef>
              <a:spcAft>
                <a:spcPts val="0"/>
              </a:spcAft>
              <a:buNone/>
            </a:pPr>
            <a:r>
              <a:rPr lang="en" sz="1500">
                <a:latin typeface="Inconsolata"/>
                <a:ea typeface="Inconsolata"/>
                <a:cs typeface="Inconsolata"/>
                <a:sym typeface="Inconsolata"/>
              </a:rPr>
              <a:t>|   |-Documents</a:t>
            </a:r>
            <a:endParaRPr sz="1500">
              <a:latin typeface="Inconsolata"/>
              <a:ea typeface="Inconsolata"/>
              <a:cs typeface="Inconsolata"/>
              <a:sym typeface="Inconsolata"/>
            </a:endParaRPr>
          </a:p>
          <a:p>
            <a:pPr indent="0" lvl="0" marL="0" rtl="0" algn="l">
              <a:lnSpc>
                <a:spcPct val="80000"/>
              </a:lnSpc>
              <a:spcBef>
                <a:spcPts val="0"/>
              </a:spcBef>
              <a:spcAft>
                <a:spcPts val="0"/>
              </a:spcAft>
              <a:buNone/>
            </a:pPr>
            <a:r>
              <a:rPr lang="en" sz="1500">
                <a:latin typeface="Inconsolata"/>
                <a:ea typeface="Inconsolata"/>
                <a:cs typeface="Inconsolata"/>
                <a:sym typeface="Inconsolata"/>
              </a:rPr>
              <a:t>|   |-Movies</a:t>
            </a:r>
            <a:endParaRPr sz="1500">
              <a:latin typeface="Inconsolata"/>
              <a:ea typeface="Inconsolata"/>
              <a:cs typeface="Inconsolata"/>
              <a:sym typeface="Inconsolata"/>
            </a:endParaRPr>
          </a:p>
          <a:p>
            <a:pPr indent="0" lvl="0" marL="0" rtl="0" algn="l">
              <a:lnSpc>
                <a:spcPct val="80000"/>
              </a:lnSpc>
              <a:spcBef>
                <a:spcPts val="0"/>
              </a:spcBef>
              <a:spcAft>
                <a:spcPts val="0"/>
              </a:spcAft>
              <a:buNone/>
            </a:pPr>
            <a:r>
              <a:rPr lang="en" sz="1500">
                <a:latin typeface="Inconsolata"/>
                <a:ea typeface="Inconsolata"/>
                <a:cs typeface="Inconsolata"/>
                <a:sym typeface="Inconsolata"/>
              </a:rPr>
              <a:t>|   |-Music</a:t>
            </a:r>
            <a:endParaRPr sz="1500">
              <a:latin typeface="Inconsolata"/>
              <a:ea typeface="Inconsolata"/>
              <a:cs typeface="Inconsolata"/>
              <a:sym typeface="Inconsolata"/>
            </a:endParaRPr>
          </a:p>
          <a:p>
            <a:pPr indent="0" lvl="0" marL="0" rtl="0" algn="l">
              <a:lnSpc>
                <a:spcPct val="80000"/>
              </a:lnSpc>
              <a:spcBef>
                <a:spcPts val="0"/>
              </a:spcBef>
              <a:spcAft>
                <a:spcPts val="0"/>
              </a:spcAft>
              <a:buNone/>
            </a:pPr>
            <a:r>
              <a:rPr lang="en" sz="1500">
                <a:latin typeface="Inconsolata"/>
                <a:ea typeface="Inconsolata"/>
                <a:cs typeface="Inconsolata"/>
                <a:sym typeface="Inconsolata"/>
              </a:rPr>
              <a:t>|   |-Pictures</a:t>
            </a:r>
            <a:endParaRPr sz="1500">
              <a:latin typeface="Inconsolata"/>
              <a:ea typeface="Inconsolata"/>
              <a:cs typeface="Inconsolata"/>
              <a:sym typeface="Inconsolata"/>
            </a:endParaRPr>
          </a:p>
          <a:p>
            <a:pPr indent="0" lvl="0" marL="0" rtl="0" algn="l">
              <a:lnSpc>
                <a:spcPct val="80000"/>
              </a:lnSpc>
              <a:spcBef>
                <a:spcPts val="0"/>
              </a:spcBef>
              <a:spcAft>
                <a:spcPts val="0"/>
              </a:spcAft>
              <a:buNone/>
            </a:pPr>
            <a:r>
              <a:rPr lang="en" sz="1500">
                <a:latin typeface="Inconsolata"/>
                <a:ea typeface="Inconsolata"/>
                <a:cs typeface="Inconsolata"/>
                <a:sym typeface="Inconsolata"/>
              </a:rPr>
              <a:t>|   |-Programming</a:t>
            </a:r>
            <a:endParaRPr sz="1500">
              <a:latin typeface="Inconsolata"/>
              <a:ea typeface="Inconsolata"/>
              <a:cs typeface="Inconsolata"/>
              <a:sym typeface="Inconsolata"/>
            </a:endParaRPr>
          </a:p>
          <a:p>
            <a:pPr indent="0" lvl="0" marL="0" rtl="0" algn="l">
              <a:lnSpc>
                <a:spcPct val="80000"/>
              </a:lnSpc>
              <a:spcBef>
                <a:spcPts val="0"/>
              </a:spcBef>
              <a:spcAft>
                <a:spcPts val="0"/>
              </a:spcAft>
              <a:buNone/>
            </a:pPr>
            <a:r>
              <a:rPr lang="en" sz="1500">
                <a:latin typeface="Inconsolata"/>
                <a:ea typeface="Inconsolata"/>
                <a:cs typeface="Inconsolata"/>
                <a:sym typeface="Inconsolata"/>
              </a:rPr>
              <a:t>|     |-VSCode</a:t>
            </a:r>
            <a:endParaRPr sz="1500">
              <a:latin typeface="Inconsolata"/>
              <a:ea typeface="Inconsolata"/>
              <a:cs typeface="Inconsolata"/>
              <a:sym typeface="Inconsolata"/>
            </a:endParaRPr>
          </a:p>
          <a:p>
            <a:pPr indent="0" lvl="0" marL="0" rtl="0" algn="l">
              <a:lnSpc>
                <a:spcPct val="80000"/>
              </a:lnSpc>
              <a:spcBef>
                <a:spcPts val="0"/>
              </a:spcBef>
              <a:spcAft>
                <a:spcPts val="0"/>
              </a:spcAft>
              <a:buNone/>
            </a:pPr>
            <a:r>
              <a:rPr lang="en" sz="1500">
                <a:latin typeface="Inconsolata"/>
                <a:ea typeface="Inconsolata"/>
                <a:cs typeface="Inconsolata"/>
                <a:sym typeface="Inconsolata"/>
              </a:rPr>
              <a:t>|       |-Project_1</a:t>
            </a:r>
            <a:endParaRPr sz="1500">
              <a:latin typeface="Inconsolata"/>
              <a:ea typeface="Inconsolata"/>
              <a:cs typeface="Inconsolata"/>
              <a:sym typeface="Inconsolata"/>
            </a:endParaRPr>
          </a:p>
          <a:p>
            <a:pPr indent="0" lvl="0" marL="0" rtl="0" algn="l">
              <a:lnSpc>
                <a:spcPct val="80000"/>
              </a:lnSpc>
              <a:spcBef>
                <a:spcPts val="0"/>
              </a:spcBef>
              <a:spcAft>
                <a:spcPts val="0"/>
              </a:spcAft>
              <a:buNone/>
            </a:pPr>
            <a:r>
              <a:rPr lang="en" sz="1500">
                <a:latin typeface="Inconsolata"/>
                <a:ea typeface="Inconsolata"/>
                <a:cs typeface="Inconsolata"/>
                <a:sym typeface="Inconsolata"/>
              </a:rPr>
              <a:t>D:\</a:t>
            </a:r>
            <a:endParaRPr sz="1500">
              <a:latin typeface="Inconsolata"/>
              <a:ea typeface="Inconsolata"/>
              <a:cs typeface="Inconsolata"/>
              <a:sym typeface="Inconsolata"/>
            </a:endParaRPr>
          </a:p>
          <a:p>
            <a:pPr indent="0" lvl="0" marL="0" rtl="0" algn="l">
              <a:lnSpc>
                <a:spcPct val="80000"/>
              </a:lnSpc>
              <a:spcBef>
                <a:spcPts val="0"/>
              </a:spcBef>
              <a:spcAft>
                <a:spcPts val="0"/>
              </a:spcAft>
              <a:buNone/>
            </a:pPr>
            <a:r>
              <a:rPr lang="en" sz="1500">
                <a:latin typeface="Inconsolata"/>
                <a:ea typeface="Inconsolata"/>
                <a:cs typeface="Inconsolata"/>
                <a:sym typeface="Inconsolata"/>
              </a:rPr>
              <a:t>|-Files</a:t>
            </a:r>
            <a:endParaRPr sz="1500">
              <a:latin typeface="Inconsolata"/>
              <a:ea typeface="Inconsolata"/>
              <a:cs typeface="Inconsolata"/>
              <a:sym typeface="Inconsolata"/>
            </a:endParaRPr>
          </a:p>
          <a:p>
            <a:pPr indent="0" lvl="0" marL="0" rtl="0" algn="l">
              <a:lnSpc>
                <a:spcPct val="80000"/>
              </a:lnSpc>
              <a:spcBef>
                <a:spcPts val="0"/>
              </a:spcBef>
              <a:spcAft>
                <a:spcPts val="0"/>
              </a:spcAft>
              <a:buNone/>
            </a:pPr>
            <a:r>
              <a:rPr lang="en" sz="1500">
                <a:latin typeface="Inconsolata"/>
                <a:ea typeface="Inconsolata"/>
                <a:cs typeface="Inconsolata"/>
                <a:sym typeface="Inconsolata"/>
              </a:rPr>
              <a:t>  |-Archive</a:t>
            </a:r>
            <a:endParaRPr sz="1500">
              <a:latin typeface="Inconsolata"/>
              <a:ea typeface="Inconsolata"/>
              <a:cs typeface="Inconsolata"/>
              <a:sym typeface="Inconsolat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File Systems and Files</a:t>
            </a:r>
            <a:endParaRPr b="1">
              <a:latin typeface="Assistant"/>
              <a:ea typeface="Assistant"/>
              <a:cs typeface="Assistant"/>
              <a:sym typeface="Assistant"/>
            </a:endParaRPr>
          </a:p>
        </p:txBody>
      </p:sp>
      <p:sp>
        <p:nvSpPr>
          <p:cNvPr id="172" name="Google Shape;172;p26"/>
          <p:cNvSpPr txBox="1"/>
          <p:nvPr>
            <p:ph idx="1" type="body"/>
          </p:nvPr>
        </p:nvSpPr>
        <p:spPr>
          <a:xfrm>
            <a:off x="311700" y="895400"/>
            <a:ext cx="8520600" cy="4094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Accessing Files and Folders</a:t>
            </a:r>
            <a:endParaRPr/>
          </a:p>
          <a:p>
            <a:pPr indent="-342900" lvl="0" marL="457200" rtl="0" algn="l">
              <a:lnSpc>
                <a:spcPct val="115000"/>
              </a:lnSpc>
              <a:spcBef>
                <a:spcPts val="1000"/>
              </a:spcBef>
              <a:spcAft>
                <a:spcPts val="0"/>
              </a:spcAft>
              <a:buSzPts val="1800"/>
              <a:buChar char="●"/>
            </a:pPr>
            <a:r>
              <a:rPr lang="en"/>
              <a:t>Required information → the path where the file is stored and the file name.</a:t>
            </a:r>
            <a:endParaRPr/>
          </a:p>
          <a:p>
            <a:pPr indent="-342900" lvl="0" marL="457200" rtl="0" algn="l">
              <a:lnSpc>
                <a:spcPct val="115000"/>
              </a:lnSpc>
              <a:spcBef>
                <a:spcPts val="1000"/>
              </a:spcBef>
              <a:spcAft>
                <a:spcPts val="0"/>
              </a:spcAft>
              <a:buSzPts val="1800"/>
              <a:buChar char="●"/>
            </a:pPr>
            <a:r>
              <a:rPr lang="en"/>
              <a:t>In Python, </a:t>
            </a:r>
            <a:r>
              <a:rPr b="1" lang="en">
                <a:solidFill>
                  <a:srgbClr val="EA5B25"/>
                </a:solidFill>
                <a:latin typeface="Inconsolata"/>
                <a:ea typeface="Inconsolata"/>
                <a:cs typeface="Inconsolata"/>
                <a:sym typeface="Inconsolata"/>
              </a:rPr>
              <a:t>from pathlib </a:t>
            </a:r>
            <a:r>
              <a:rPr b="1" lang="en">
                <a:solidFill>
                  <a:srgbClr val="EA5B25"/>
                </a:solidFill>
                <a:latin typeface="Inconsolata"/>
                <a:ea typeface="Inconsolata"/>
                <a:cs typeface="Inconsolata"/>
                <a:sym typeface="Inconsolata"/>
              </a:rPr>
              <a:t>import Path</a:t>
            </a:r>
            <a:r>
              <a:rPr lang="en"/>
              <a:t> for this functionality.</a:t>
            </a:r>
            <a:endParaRPr/>
          </a:p>
          <a:p>
            <a:pPr indent="-342900" lvl="0" marL="457200" rtl="0" algn="l">
              <a:lnSpc>
                <a:spcPct val="115000"/>
              </a:lnSpc>
              <a:spcBef>
                <a:spcPts val="1000"/>
              </a:spcBef>
              <a:spcAft>
                <a:spcPts val="0"/>
              </a:spcAft>
              <a:buSzPts val="1800"/>
              <a:buChar char="●"/>
            </a:pPr>
            <a:r>
              <a:rPr lang="en"/>
              <a:t>Use the </a:t>
            </a:r>
            <a:r>
              <a:rPr b="1" lang="en">
                <a:solidFill>
                  <a:schemeClr val="accent4"/>
                </a:solidFill>
                <a:latin typeface="Inconsolata"/>
                <a:ea typeface="Inconsolata"/>
                <a:cs typeface="Inconsolata"/>
                <a:sym typeface="Inconsolata"/>
              </a:rPr>
              <a:t>Path</a:t>
            </a:r>
            <a:r>
              <a:rPr lang="en"/>
              <a:t> object to set or get the path.</a:t>
            </a:r>
            <a:endParaRPr/>
          </a:p>
          <a:p>
            <a:pPr indent="0" lvl="0" marL="0" rtl="0" algn="l">
              <a:lnSpc>
                <a:spcPct val="100000"/>
              </a:lnSpc>
              <a:spcBef>
                <a:spcPts val="1000"/>
              </a:spcBef>
              <a:spcAft>
                <a:spcPts val="0"/>
              </a:spcAft>
              <a:buNone/>
            </a:pPr>
            <a:r>
              <a:rPr lang="en">
                <a:latin typeface="Inconsolata"/>
                <a:ea typeface="Inconsolata"/>
                <a:cs typeface="Inconsolata"/>
                <a:sym typeface="Inconsolata"/>
              </a:rPr>
              <a:t>    </a:t>
            </a:r>
            <a:r>
              <a:rPr b="1" lang="en">
                <a:solidFill>
                  <a:srgbClr val="EA5B25"/>
                </a:solidFill>
                <a:highlight>
                  <a:srgbClr val="FFFF00"/>
                </a:highlight>
                <a:latin typeface="Inconsolata"/>
                <a:ea typeface="Inconsolata"/>
                <a:cs typeface="Inconsolata"/>
                <a:sym typeface="Inconsolata"/>
              </a:rPr>
              <a:t>from pathlib import Path</a:t>
            </a:r>
            <a:endParaRPr b="1">
              <a:solidFill>
                <a:srgbClr val="EA5B25"/>
              </a:solidFill>
              <a:highlight>
                <a:srgbClr val="FFFF00"/>
              </a:highlight>
              <a:latin typeface="Inconsolata"/>
              <a:ea typeface="Inconsolata"/>
              <a:cs typeface="Inconsolata"/>
              <a:sym typeface="Inconsolata"/>
            </a:endParaRPr>
          </a:p>
          <a:p>
            <a:pPr indent="0" lvl="0" marL="0" rtl="0" algn="l">
              <a:lnSpc>
                <a:spcPct val="100000"/>
              </a:lnSpc>
              <a:spcBef>
                <a:spcPts val="0"/>
              </a:spcBef>
              <a:spcAft>
                <a:spcPts val="0"/>
              </a:spcAft>
              <a:buNone/>
            </a:pPr>
            <a:r>
              <a:rPr lang="en">
                <a:latin typeface="Inconsolata"/>
                <a:ea typeface="Inconsolata"/>
                <a:cs typeface="Inconsolata"/>
                <a:sym typeface="Inconsolata"/>
              </a:rPr>
              <a:t>    </a:t>
            </a:r>
            <a:r>
              <a:rPr b="1" lang="en">
                <a:solidFill>
                  <a:srgbClr val="EA5B25"/>
                </a:solidFill>
                <a:highlight>
                  <a:srgbClr val="FFFF00"/>
                </a:highlight>
                <a:latin typeface="Inconsolata"/>
                <a:ea typeface="Inconsolata"/>
                <a:cs typeface="Inconsolata"/>
                <a:sym typeface="Inconsolata"/>
              </a:rPr>
              <a:t>path = Path("/Users/&lt;username&gt;")</a:t>
            </a:r>
            <a:endParaRPr b="1">
              <a:solidFill>
                <a:srgbClr val="EA5B25"/>
              </a:solidFill>
              <a:highlight>
                <a:srgbClr val="FFFF00"/>
              </a:highlight>
              <a:latin typeface="Inconsolata"/>
              <a:ea typeface="Inconsolata"/>
              <a:cs typeface="Inconsolata"/>
              <a:sym typeface="Inconsolata"/>
            </a:endParaRPr>
          </a:p>
          <a:p>
            <a:pPr indent="0" lvl="0" marL="0" rtl="0" algn="l">
              <a:lnSpc>
                <a:spcPct val="100000"/>
              </a:lnSpc>
              <a:spcBef>
                <a:spcPts val="0"/>
              </a:spcBef>
              <a:spcAft>
                <a:spcPts val="0"/>
              </a:spcAft>
              <a:buNone/>
            </a:pPr>
            <a:r>
              <a:rPr lang="en">
                <a:latin typeface="Inconsolata"/>
                <a:ea typeface="Inconsolata"/>
                <a:cs typeface="Inconsolata"/>
                <a:sym typeface="Inconsolata"/>
              </a:rPr>
              <a:t>    </a:t>
            </a:r>
            <a:r>
              <a:rPr b="1" lang="en">
                <a:solidFill>
                  <a:srgbClr val="EA5B25"/>
                </a:solidFill>
                <a:latin typeface="Inconsolata"/>
                <a:ea typeface="Inconsolata"/>
                <a:cs typeface="Inconsolata"/>
                <a:sym typeface="Inconsolata"/>
              </a:rPr>
              <a:t>print(f"</a:t>
            </a:r>
            <a:r>
              <a:rPr b="1" lang="en">
                <a:solidFill>
                  <a:srgbClr val="2C768B"/>
                </a:solidFill>
                <a:latin typeface="Inconsolata"/>
                <a:ea typeface="Inconsolata"/>
                <a:cs typeface="Inconsolata"/>
                <a:sym typeface="Inconsolata"/>
              </a:rPr>
              <a:t>{path}</a:t>
            </a:r>
            <a:r>
              <a:rPr b="1" lang="en">
                <a:solidFill>
                  <a:srgbClr val="EA5B25"/>
                </a:solidFill>
                <a:latin typeface="Inconsolata"/>
                <a:ea typeface="Inconsolata"/>
                <a:cs typeface="Inconsolata"/>
                <a:sym typeface="Inconsolata"/>
              </a:rPr>
              <a:t>")</a:t>
            </a:r>
            <a:endParaRPr b="1">
              <a:solidFill>
                <a:srgbClr val="EA5B25"/>
              </a:solidFill>
              <a:latin typeface="Inconsolata"/>
              <a:ea typeface="Inconsolata"/>
              <a:cs typeface="Inconsolata"/>
              <a:sym typeface="Inconsolata"/>
            </a:endParaRPr>
          </a:p>
          <a:p>
            <a:pPr indent="-342900" lvl="0" marL="457200" rtl="0" algn="l">
              <a:spcBef>
                <a:spcPts val="1000"/>
              </a:spcBef>
              <a:spcAft>
                <a:spcPts val="0"/>
              </a:spcAft>
              <a:buSzPts val="1800"/>
              <a:buChar char="●"/>
            </a:pPr>
            <a:r>
              <a:rPr lang="en"/>
              <a:t>Be careful using </a:t>
            </a:r>
            <a:r>
              <a:rPr b="1" lang="en">
                <a:solidFill>
                  <a:schemeClr val="accent4"/>
                </a:solidFill>
                <a:latin typeface="Inconsolata"/>
                <a:ea typeface="Inconsolata"/>
                <a:cs typeface="Inconsolata"/>
                <a:sym typeface="Inconsolata"/>
              </a:rPr>
              <a:t>\</a:t>
            </a:r>
            <a:r>
              <a:rPr lang="en"/>
              <a:t> for Windows paths. This is the escape character in Python. Either use </a:t>
            </a:r>
            <a:r>
              <a:rPr b="1" lang="en">
                <a:solidFill>
                  <a:schemeClr val="accent4"/>
                </a:solidFill>
                <a:latin typeface="Inconsolata"/>
                <a:ea typeface="Inconsolata"/>
                <a:cs typeface="Inconsolata"/>
                <a:sym typeface="Inconsolata"/>
              </a:rPr>
              <a:t>/</a:t>
            </a:r>
            <a:r>
              <a:rPr lang="en"/>
              <a:t> and let Python interpret it for you, or use the </a:t>
            </a:r>
            <a:r>
              <a:rPr b="1" lang="en">
                <a:solidFill>
                  <a:schemeClr val="accent4"/>
                </a:solidFill>
                <a:latin typeface="Inconsolata"/>
                <a:ea typeface="Inconsolata"/>
                <a:cs typeface="Inconsolata"/>
                <a:sym typeface="Inconsolata"/>
              </a:rPr>
              <a:t>r</a:t>
            </a:r>
            <a:r>
              <a:rPr lang="en"/>
              <a:t> raw string character like this:</a:t>
            </a:r>
            <a:endParaRPr/>
          </a:p>
          <a:p>
            <a:pPr indent="0" lvl="0" marL="0" rtl="0" algn="l">
              <a:lnSpc>
                <a:spcPct val="100000"/>
              </a:lnSpc>
              <a:spcBef>
                <a:spcPts val="1000"/>
              </a:spcBef>
              <a:spcAft>
                <a:spcPts val="0"/>
              </a:spcAft>
              <a:buNone/>
            </a:pPr>
            <a:r>
              <a:rPr b="1" lang="en">
                <a:solidFill>
                  <a:srgbClr val="EA5B25"/>
                </a:solidFill>
                <a:latin typeface="Inconsolata"/>
                <a:ea typeface="Inconsolata"/>
                <a:cs typeface="Inconsolata"/>
                <a:sym typeface="Inconsolata"/>
              </a:rPr>
              <a:t>    </a:t>
            </a:r>
            <a:r>
              <a:rPr b="1" lang="en">
                <a:solidFill>
                  <a:schemeClr val="accent4"/>
                </a:solidFill>
                <a:latin typeface="Inconsolata"/>
                <a:ea typeface="Inconsolata"/>
                <a:cs typeface="Inconsolata"/>
                <a:sym typeface="Inconsolata"/>
              </a:rPr>
              <a:t>path = Path(</a:t>
            </a:r>
            <a:r>
              <a:rPr b="1" lang="en">
                <a:solidFill>
                  <a:schemeClr val="accent4"/>
                </a:solidFill>
                <a:highlight>
                  <a:srgbClr val="FFFF00"/>
                </a:highlight>
                <a:latin typeface="Inconsolata"/>
                <a:ea typeface="Inconsolata"/>
                <a:cs typeface="Inconsolata"/>
                <a:sym typeface="Inconsolata"/>
              </a:rPr>
              <a:t>r</a:t>
            </a:r>
            <a:r>
              <a:rPr b="1" lang="en">
                <a:solidFill>
                  <a:schemeClr val="accent4"/>
                </a:solidFill>
                <a:latin typeface="Inconsolata"/>
                <a:ea typeface="Inconsolata"/>
                <a:cs typeface="Inconsolata"/>
                <a:sym typeface="Inconsolata"/>
              </a:rPr>
              <a:t>"C:\Users\kevin\Documents\sometext.txt")</a:t>
            </a:r>
            <a:endParaRPr b="1">
              <a:solidFill>
                <a:schemeClr val="accent4"/>
              </a:solidFill>
              <a:latin typeface="Inconsolata"/>
              <a:ea typeface="Inconsolata"/>
              <a:cs typeface="Inconsolata"/>
              <a:sym typeface="Inconsolata"/>
            </a:endParaRPr>
          </a:p>
          <a:p>
            <a:pPr indent="0" lvl="0" marL="0" rtl="0" algn="l">
              <a:lnSpc>
                <a:spcPct val="100000"/>
              </a:lnSpc>
              <a:spcBef>
                <a:spcPts val="0"/>
              </a:spcBef>
              <a:spcAft>
                <a:spcPts val="0"/>
              </a:spcAft>
              <a:buNone/>
            </a:pPr>
            <a:r>
              <a:rPr b="1" lang="en">
                <a:solidFill>
                  <a:schemeClr val="accent4"/>
                </a:solidFill>
                <a:latin typeface="Inconsolata"/>
                <a:ea typeface="Inconsolata"/>
                <a:cs typeface="Inconsolata"/>
                <a:sym typeface="Inconsolata"/>
              </a:rPr>
              <a:t>    print(f"</a:t>
            </a:r>
            <a:r>
              <a:rPr b="1" lang="en">
                <a:solidFill>
                  <a:srgbClr val="2C768B"/>
                </a:solidFill>
                <a:latin typeface="Inconsolata"/>
                <a:ea typeface="Inconsolata"/>
                <a:cs typeface="Inconsolata"/>
                <a:sym typeface="Inconsolata"/>
              </a:rPr>
              <a:t>{path}</a:t>
            </a:r>
            <a:r>
              <a:rPr b="1" lang="en">
                <a:solidFill>
                  <a:schemeClr val="accent4"/>
                </a:solidFill>
                <a:latin typeface="Inconsolata"/>
                <a:ea typeface="Inconsolata"/>
                <a:cs typeface="Inconsolata"/>
                <a:sym typeface="Inconsolata"/>
              </a:rPr>
              <a:t>")</a:t>
            </a:r>
            <a:endParaRPr b="1">
              <a:solidFill>
                <a:schemeClr val="accent4"/>
              </a:solidFill>
              <a:latin typeface="Inconsolata"/>
              <a:ea typeface="Inconsolata"/>
              <a:cs typeface="Inconsolata"/>
              <a:sym typeface="Inconsolata"/>
            </a:endParaRPr>
          </a:p>
        </p:txBody>
      </p:sp>
      <p:sp>
        <p:nvSpPr>
          <p:cNvPr id="173" name="Google Shape;173;p26"/>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File Systems and Files</a:t>
            </a:r>
            <a:endParaRPr b="1">
              <a:latin typeface="Assistant"/>
              <a:ea typeface="Assistant"/>
              <a:cs typeface="Assistant"/>
              <a:sym typeface="Assistant"/>
            </a:endParaRPr>
          </a:p>
        </p:txBody>
      </p:sp>
      <p:sp>
        <p:nvSpPr>
          <p:cNvPr id="179" name="Google Shape;179;p27"/>
          <p:cNvSpPr txBox="1"/>
          <p:nvPr>
            <p:ph idx="1" type="body"/>
          </p:nvPr>
        </p:nvSpPr>
        <p:spPr>
          <a:xfrm>
            <a:off x="311700" y="895400"/>
            <a:ext cx="8520600" cy="4094700"/>
          </a:xfrm>
          <a:prstGeom prst="rect">
            <a:avLst/>
          </a:prstGeom>
          <a:noFill/>
          <a:ln>
            <a:noFill/>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Accessing Files and Folders</a:t>
            </a:r>
            <a:endParaRPr/>
          </a:p>
          <a:p>
            <a:pPr indent="-342900" lvl="0" marL="457200" rtl="0" algn="l">
              <a:lnSpc>
                <a:spcPct val="115000"/>
              </a:lnSpc>
              <a:spcBef>
                <a:spcPts val="1000"/>
              </a:spcBef>
              <a:spcAft>
                <a:spcPts val="0"/>
              </a:spcAft>
              <a:buSzPts val="1800"/>
              <a:buChar char="●"/>
            </a:pPr>
            <a:r>
              <a:rPr lang="en"/>
              <a:t>The </a:t>
            </a:r>
            <a:r>
              <a:rPr b="1" lang="en">
                <a:solidFill>
                  <a:srgbClr val="EA5B25"/>
                </a:solidFill>
                <a:latin typeface="Inconsolata"/>
                <a:ea typeface="Inconsolata"/>
                <a:cs typeface="Inconsolata"/>
                <a:sym typeface="Inconsolata"/>
              </a:rPr>
              <a:t>home()</a:t>
            </a:r>
            <a:r>
              <a:rPr lang="en"/>
              <a:t> and </a:t>
            </a:r>
            <a:r>
              <a:rPr b="1" lang="en">
                <a:solidFill>
                  <a:srgbClr val="EA5B25"/>
                </a:solidFill>
                <a:latin typeface="Inconsolata"/>
                <a:ea typeface="Inconsolata"/>
                <a:cs typeface="Inconsolata"/>
                <a:sym typeface="Inconsolata"/>
              </a:rPr>
              <a:t>cwd()</a:t>
            </a:r>
            <a:r>
              <a:rPr lang="en"/>
              <a:t> functions.</a:t>
            </a:r>
            <a:endParaRPr/>
          </a:p>
          <a:p>
            <a:pPr indent="0" lvl="0" marL="0" rtl="0" algn="l">
              <a:lnSpc>
                <a:spcPct val="100000"/>
              </a:lnSpc>
              <a:spcBef>
                <a:spcPts val="1000"/>
              </a:spcBef>
              <a:spcAft>
                <a:spcPts val="0"/>
              </a:spcAft>
              <a:buNone/>
            </a:pPr>
            <a:r>
              <a:rPr lang="en">
                <a:latin typeface="Inconsolata"/>
                <a:ea typeface="Inconsolata"/>
                <a:cs typeface="Inconsolata"/>
                <a:sym typeface="Inconsolata"/>
              </a:rPr>
              <a:t>    </a:t>
            </a:r>
            <a:r>
              <a:rPr b="1" lang="en">
                <a:solidFill>
                  <a:schemeClr val="accent4"/>
                </a:solidFill>
                <a:latin typeface="Inconsolata"/>
                <a:ea typeface="Inconsolata"/>
                <a:cs typeface="Inconsolata"/>
                <a:sym typeface="Inconsolata"/>
              </a:rPr>
              <a:t>from pathlib import Path</a:t>
            </a:r>
            <a:endParaRPr b="1">
              <a:solidFill>
                <a:schemeClr val="accent4"/>
              </a:solidFill>
              <a:latin typeface="Inconsolata"/>
              <a:ea typeface="Inconsolata"/>
              <a:cs typeface="Inconsolata"/>
              <a:sym typeface="Inconsolata"/>
            </a:endParaRPr>
          </a:p>
          <a:p>
            <a:pPr indent="0" lvl="0" marL="0" rtl="0" algn="l">
              <a:lnSpc>
                <a:spcPct val="100000"/>
              </a:lnSpc>
              <a:spcBef>
                <a:spcPts val="0"/>
              </a:spcBef>
              <a:spcAft>
                <a:spcPts val="0"/>
              </a:spcAft>
              <a:buNone/>
            </a:pPr>
            <a:r>
              <a:rPr lang="en">
                <a:latin typeface="Inconsolata"/>
                <a:ea typeface="Inconsolata"/>
                <a:cs typeface="Inconsolata"/>
                <a:sym typeface="Inconsolata"/>
              </a:rPr>
              <a:t>    </a:t>
            </a:r>
            <a:r>
              <a:rPr b="1" lang="en">
                <a:solidFill>
                  <a:schemeClr val="accent4"/>
                </a:solidFill>
                <a:highlight>
                  <a:srgbClr val="FFFF00"/>
                </a:highlight>
                <a:latin typeface="Inconsolata"/>
                <a:ea typeface="Inconsolata"/>
                <a:cs typeface="Inconsolata"/>
                <a:sym typeface="Inconsolata"/>
              </a:rPr>
              <a:t>path = Path.home()</a:t>
            </a:r>
            <a:endParaRPr b="1">
              <a:solidFill>
                <a:schemeClr val="accent4"/>
              </a:solidFill>
              <a:highlight>
                <a:srgbClr val="FFFF00"/>
              </a:highlight>
              <a:latin typeface="Inconsolata"/>
              <a:ea typeface="Inconsolata"/>
              <a:cs typeface="Inconsolata"/>
              <a:sym typeface="Inconsolata"/>
            </a:endParaRPr>
          </a:p>
          <a:p>
            <a:pPr indent="0" lvl="0" marL="0" rtl="0" algn="l">
              <a:lnSpc>
                <a:spcPct val="100000"/>
              </a:lnSpc>
              <a:spcBef>
                <a:spcPts val="0"/>
              </a:spcBef>
              <a:spcAft>
                <a:spcPts val="0"/>
              </a:spcAft>
              <a:buNone/>
            </a:pPr>
            <a:r>
              <a:rPr b="1" lang="en">
                <a:solidFill>
                  <a:schemeClr val="accent4"/>
                </a:solidFill>
                <a:latin typeface="Inconsolata"/>
                <a:ea typeface="Inconsolata"/>
                <a:cs typeface="Inconsolata"/>
                <a:sym typeface="Inconsolata"/>
              </a:rPr>
              <a:t>    print(f"</a:t>
            </a:r>
            <a:r>
              <a:rPr b="1" lang="en">
                <a:solidFill>
                  <a:srgbClr val="2C768B"/>
                </a:solidFill>
                <a:latin typeface="Inconsolata"/>
                <a:ea typeface="Inconsolata"/>
                <a:cs typeface="Inconsolata"/>
                <a:sym typeface="Inconsolata"/>
              </a:rPr>
              <a:t>{path}</a:t>
            </a:r>
            <a:r>
              <a:rPr b="1" lang="en">
                <a:solidFill>
                  <a:schemeClr val="accent4"/>
                </a:solidFill>
                <a:latin typeface="Inconsolata"/>
                <a:ea typeface="Inconsolata"/>
                <a:cs typeface="Inconsolata"/>
                <a:sym typeface="Inconsolata"/>
              </a:rPr>
              <a:t>")</a:t>
            </a:r>
            <a:endParaRPr b="1">
              <a:solidFill>
                <a:schemeClr val="accent4"/>
              </a:solidFill>
              <a:latin typeface="Inconsolata"/>
              <a:ea typeface="Inconsolata"/>
              <a:cs typeface="Inconsolata"/>
              <a:sym typeface="Inconsolata"/>
            </a:endParaRPr>
          </a:p>
          <a:p>
            <a:pPr indent="0" lvl="0" marL="0" rtl="0" algn="l">
              <a:lnSpc>
                <a:spcPct val="100000"/>
              </a:lnSpc>
              <a:spcBef>
                <a:spcPts val="0"/>
              </a:spcBef>
              <a:spcAft>
                <a:spcPts val="0"/>
              </a:spcAft>
              <a:buNone/>
            </a:pPr>
            <a:r>
              <a:t/>
            </a:r>
            <a:endParaRPr b="1">
              <a:solidFill>
                <a:schemeClr val="accent4"/>
              </a:solidFill>
              <a:latin typeface="Inconsolata"/>
              <a:ea typeface="Inconsolata"/>
              <a:cs typeface="Inconsolata"/>
              <a:sym typeface="Inconsolata"/>
            </a:endParaRPr>
          </a:p>
          <a:p>
            <a:pPr indent="0" lvl="0" marL="0" rtl="0" algn="l">
              <a:lnSpc>
                <a:spcPct val="100000"/>
              </a:lnSpc>
              <a:spcBef>
                <a:spcPts val="0"/>
              </a:spcBef>
              <a:spcAft>
                <a:spcPts val="0"/>
              </a:spcAft>
              <a:buNone/>
            </a:pPr>
            <a:r>
              <a:rPr b="1" lang="en">
                <a:solidFill>
                  <a:schemeClr val="accent4"/>
                </a:solidFill>
                <a:latin typeface="Inconsolata"/>
                <a:ea typeface="Inconsolata"/>
                <a:cs typeface="Inconsolata"/>
                <a:sym typeface="Inconsolata"/>
              </a:rPr>
              <a:t>    path = Path.</a:t>
            </a:r>
            <a:r>
              <a:rPr b="1" lang="en">
                <a:solidFill>
                  <a:schemeClr val="accent4"/>
                </a:solidFill>
                <a:highlight>
                  <a:srgbClr val="FFFF00"/>
                </a:highlight>
                <a:latin typeface="Inconsolata"/>
                <a:ea typeface="Inconsolata"/>
                <a:cs typeface="Inconsolata"/>
                <a:sym typeface="Inconsolata"/>
              </a:rPr>
              <a:t>cwd()</a:t>
            </a:r>
            <a:endParaRPr b="1">
              <a:solidFill>
                <a:schemeClr val="accent4"/>
              </a:solidFill>
              <a:highlight>
                <a:srgbClr val="FFFF00"/>
              </a:highlight>
              <a:latin typeface="Inconsolata"/>
              <a:ea typeface="Inconsolata"/>
              <a:cs typeface="Inconsolata"/>
              <a:sym typeface="Inconsolata"/>
            </a:endParaRPr>
          </a:p>
          <a:p>
            <a:pPr indent="0" lvl="0" marL="0" rtl="0" algn="l">
              <a:lnSpc>
                <a:spcPct val="100000"/>
              </a:lnSpc>
              <a:spcBef>
                <a:spcPts val="0"/>
              </a:spcBef>
              <a:spcAft>
                <a:spcPts val="0"/>
              </a:spcAft>
              <a:buNone/>
            </a:pPr>
            <a:r>
              <a:rPr b="1" lang="en">
                <a:solidFill>
                  <a:schemeClr val="accent4"/>
                </a:solidFill>
                <a:latin typeface="Inconsolata"/>
                <a:ea typeface="Inconsolata"/>
                <a:cs typeface="Inconsolata"/>
                <a:sym typeface="Inconsolata"/>
              </a:rPr>
              <a:t>    print(f"</a:t>
            </a:r>
            <a:r>
              <a:rPr b="1" lang="en">
                <a:solidFill>
                  <a:srgbClr val="2C768B"/>
                </a:solidFill>
                <a:latin typeface="Inconsolata"/>
                <a:ea typeface="Inconsolata"/>
                <a:cs typeface="Inconsolata"/>
                <a:sym typeface="Inconsolata"/>
              </a:rPr>
              <a:t>{path}</a:t>
            </a:r>
            <a:r>
              <a:rPr b="1" lang="en">
                <a:solidFill>
                  <a:schemeClr val="accent4"/>
                </a:solidFill>
                <a:latin typeface="Inconsolata"/>
                <a:ea typeface="Inconsolata"/>
                <a:cs typeface="Inconsolata"/>
                <a:sym typeface="Inconsolata"/>
              </a:rPr>
              <a:t>")</a:t>
            </a:r>
            <a:endParaRPr b="1">
              <a:latin typeface="Inconsolata"/>
              <a:ea typeface="Inconsolata"/>
              <a:cs typeface="Inconsolata"/>
              <a:sym typeface="Inconsolata"/>
            </a:endParaRPr>
          </a:p>
          <a:p>
            <a:pPr indent="-342900" lvl="0" marL="457200" rtl="0" algn="l">
              <a:spcBef>
                <a:spcPts val="1000"/>
              </a:spcBef>
              <a:spcAft>
                <a:spcPts val="0"/>
              </a:spcAft>
              <a:buSzPts val="1800"/>
              <a:buChar char="●"/>
            </a:pPr>
            <a:r>
              <a:rPr lang="en"/>
              <a:t>Be careful when using </a:t>
            </a:r>
            <a:r>
              <a:rPr b="1" lang="en">
                <a:solidFill>
                  <a:schemeClr val="accent4"/>
                </a:solidFill>
                <a:latin typeface="Inconsolata"/>
                <a:ea typeface="Inconsolata"/>
                <a:cs typeface="Inconsolata"/>
                <a:sym typeface="Inconsolata"/>
              </a:rPr>
              <a:t>Path.cwd()</a:t>
            </a:r>
            <a:r>
              <a:rPr lang="en"/>
              <a:t>. You could be in the wrong folder.</a:t>
            </a:r>
            <a:endParaRPr b="1">
              <a:latin typeface="Consolas"/>
              <a:ea typeface="Consolas"/>
              <a:cs typeface="Consolas"/>
              <a:sym typeface="Consolas"/>
            </a:endParaRPr>
          </a:p>
          <a:p>
            <a:pPr indent="-342900" lvl="0" marL="457200" rtl="0" algn="l">
              <a:spcBef>
                <a:spcPts val="1000"/>
              </a:spcBef>
              <a:spcAft>
                <a:spcPts val="0"/>
              </a:spcAft>
              <a:buSzPts val="1800"/>
              <a:buChar char="●"/>
            </a:pPr>
            <a:r>
              <a:rPr lang="en"/>
              <a:t>Using </a:t>
            </a:r>
            <a:r>
              <a:rPr b="1" lang="en">
                <a:solidFill>
                  <a:srgbClr val="EA5B25"/>
                </a:solidFill>
                <a:latin typeface="Inconsolata"/>
                <a:ea typeface="Inconsolata"/>
                <a:cs typeface="Inconsolata"/>
                <a:sym typeface="Inconsolata"/>
              </a:rPr>
              <a:t>/</a:t>
            </a:r>
            <a:r>
              <a:rPr lang="en"/>
              <a:t> to append path and file information</a:t>
            </a:r>
            <a:endParaRPr/>
          </a:p>
          <a:p>
            <a:pPr indent="0" lvl="0" marL="0" rtl="0" algn="l">
              <a:lnSpc>
                <a:spcPct val="100000"/>
              </a:lnSpc>
              <a:spcBef>
                <a:spcPts val="1000"/>
              </a:spcBef>
              <a:spcAft>
                <a:spcPts val="0"/>
              </a:spcAft>
              <a:buNone/>
            </a:pPr>
            <a:r>
              <a:rPr b="1" lang="en">
                <a:solidFill>
                  <a:srgbClr val="EA5B25"/>
                </a:solidFill>
                <a:latin typeface="Inconsolata"/>
                <a:ea typeface="Inconsolata"/>
                <a:cs typeface="Inconsolata"/>
                <a:sym typeface="Inconsolata"/>
              </a:rPr>
              <a:t>    </a:t>
            </a:r>
            <a:r>
              <a:rPr b="1" lang="en">
                <a:solidFill>
                  <a:schemeClr val="accent4"/>
                </a:solidFill>
                <a:latin typeface="Inconsolata"/>
                <a:ea typeface="Inconsolata"/>
                <a:cs typeface="Inconsolata"/>
                <a:sym typeface="Inconsolata"/>
              </a:rPr>
              <a:t>path = Path.cwd()</a:t>
            </a:r>
            <a:r>
              <a:rPr b="1" lang="en">
                <a:solidFill>
                  <a:schemeClr val="accent4"/>
                </a:solidFill>
                <a:highlight>
                  <a:srgbClr val="FFFF00"/>
                </a:highlight>
                <a:latin typeface="Inconsolata"/>
                <a:ea typeface="Inconsolata"/>
                <a:cs typeface="Inconsolata"/>
                <a:sym typeface="Inconsolata"/>
              </a:rPr>
              <a:t> / "SomeFile.txt"</a:t>
            </a:r>
            <a:endParaRPr b="1">
              <a:solidFill>
                <a:schemeClr val="accent4"/>
              </a:solidFill>
              <a:highlight>
                <a:srgbClr val="FFFF00"/>
              </a:highlight>
              <a:latin typeface="Inconsolata"/>
              <a:ea typeface="Inconsolata"/>
              <a:cs typeface="Inconsolata"/>
              <a:sym typeface="Inconsolata"/>
            </a:endParaRPr>
          </a:p>
          <a:p>
            <a:pPr indent="0" lvl="0" marL="0" rtl="0" algn="l">
              <a:lnSpc>
                <a:spcPct val="100000"/>
              </a:lnSpc>
              <a:spcBef>
                <a:spcPts val="0"/>
              </a:spcBef>
              <a:spcAft>
                <a:spcPts val="0"/>
              </a:spcAft>
              <a:buNone/>
            </a:pPr>
            <a:r>
              <a:rPr b="1" lang="en">
                <a:solidFill>
                  <a:schemeClr val="accent4"/>
                </a:solidFill>
                <a:latin typeface="Inconsolata"/>
                <a:ea typeface="Inconsolata"/>
                <a:cs typeface="Inconsolata"/>
                <a:sym typeface="Inconsolata"/>
              </a:rPr>
              <a:t>    print(f"</a:t>
            </a:r>
            <a:r>
              <a:rPr b="1" lang="en">
                <a:solidFill>
                  <a:srgbClr val="2C768B"/>
                </a:solidFill>
                <a:latin typeface="Inconsolata"/>
                <a:ea typeface="Inconsolata"/>
                <a:cs typeface="Inconsolata"/>
                <a:sym typeface="Inconsolata"/>
              </a:rPr>
              <a:t>{path}</a:t>
            </a:r>
            <a:r>
              <a:rPr b="1" lang="en">
                <a:solidFill>
                  <a:schemeClr val="accent4"/>
                </a:solidFill>
                <a:latin typeface="Inconsolata"/>
                <a:ea typeface="Inconsolata"/>
                <a:cs typeface="Inconsolata"/>
                <a:sym typeface="Inconsolata"/>
              </a:rPr>
              <a:t>")</a:t>
            </a:r>
            <a:endParaRPr b="1">
              <a:solidFill>
                <a:srgbClr val="EA5B25"/>
              </a:solidFill>
              <a:latin typeface="Inconsolata"/>
              <a:ea typeface="Inconsolata"/>
              <a:cs typeface="Inconsolata"/>
              <a:sym typeface="Inconsolata"/>
            </a:endParaRPr>
          </a:p>
          <a:p>
            <a:pPr indent="-342900" lvl="0" marL="457200" rtl="0" algn="l">
              <a:spcBef>
                <a:spcPts val="1000"/>
              </a:spcBef>
              <a:spcAft>
                <a:spcPts val="1000"/>
              </a:spcAft>
              <a:buSzPts val="1800"/>
              <a:buChar char="●"/>
            </a:pPr>
            <a:r>
              <a:rPr lang="en"/>
              <a:t>The </a:t>
            </a:r>
            <a:r>
              <a:rPr b="1" lang="en">
                <a:solidFill>
                  <a:schemeClr val="accent4"/>
                </a:solidFill>
                <a:latin typeface="Inconsolata"/>
                <a:ea typeface="Inconsolata"/>
                <a:cs typeface="Inconsolata"/>
                <a:sym typeface="Inconsolata"/>
              </a:rPr>
              <a:t>/</a:t>
            </a:r>
            <a:r>
              <a:rPr lang="en"/>
              <a:t> operator must have a </a:t>
            </a:r>
            <a:r>
              <a:rPr b="1" lang="en">
                <a:solidFill>
                  <a:schemeClr val="accent4"/>
                </a:solidFill>
                <a:latin typeface="Inconsolata"/>
                <a:ea typeface="Inconsolata"/>
                <a:cs typeface="Inconsolata"/>
                <a:sym typeface="Inconsolata"/>
              </a:rPr>
              <a:t>Path</a:t>
            </a:r>
            <a:r>
              <a:rPr lang="en"/>
              <a:t> object on its left hand side.</a:t>
            </a:r>
            <a:endParaRPr b="1">
              <a:latin typeface="Consolas"/>
              <a:ea typeface="Consolas"/>
              <a:cs typeface="Consolas"/>
              <a:sym typeface="Consolas"/>
            </a:endParaRPr>
          </a:p>
        </p:txBody>
      </p:sp>
      <p:sp>
        <p:nvSpPr>
          <p:cNvPr id="180" name="Google Shape;180;p27"/>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8"/>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File Systems and Files</a:t>
            </a:r>
            <a:endParaRPr b="1">
              <a:latin typeface="Assistant"/>
              <a:ea typeface="Assistant"/>
              <a:cs typeface="Assistant"/>
              <a:sym typeface="Assistant"/>
            </a:endParaRPr>
          </a:p>
        </p:txBody>
      </p:sp>
      <p:sp>
        <p:nvSpPr>
          <p:cNvPr id="186" name="Google Shape;186;p28"/>
          <p:cNvSpPr txBox="1"/>
          <p:nvPr>
            <p:ph idx="1" type="body"/>
          </p:nvPr>
        </p:nvSpPr>
        <p:spPr>
          <a:xfrm>
            <a:off x="311700" y="895400"/>
            <a:ext cx="8520600" cy="40947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With a valid </a:t>
            </a:r>
            <a:r>
              <a:rPr b="1" lang="en">
                <a:solidFill>
                  <a:srgbClr val="EA5B25"/>
                </a:solidFill>
                <a:latin typeface="Inconsolata"/>
                <a:ea typeface="Inconsolata"/>
                <a:cs typeface="Inconsolata"/>
                <a:sym typeface="Inconsolata"/>
              </a:rPr>
              <a:t>path</a:t>
            </a:r>
            <a:r>
              <a:rPr lang="en"/>
              <a:t> to a file there are a number of operations we can perform. Some operations are:</a:t>
            </a:r>
            <a:endParaRPr/>
          </a:p>
          <a:p>
            <a:pPr indent="-334327" lvl="0" marL="457200" rtl="0" algn="l">
              <a:lnSpc>
                <a:spcPct val="115000"/>
              </a:lnSpc>
              <a:spcBef>
                <a:spcPts val="1000"/>
              </a:spcBef>
              <a:spcAft>
                <a:spcPts val="0"/>
              </a:spcAft>
              <a:buSzPct val="100000"/>
              <a:buChar char="●"/>
            </a:pPr>
            <a:r>
              <a:rPr lang="en"/>
              <a:t>Enumerate the items in a folder</a:t>
            </a:r>
            <a:endParaRPr/>
          </a:p>
          <a:p>
            <a:pPr indent="0" lvl="0" marL="0" rtl="0" algn="l">
              <a:lnSpc>
                <a:spcPct val="100000"/>
              </a:lnSpc>
              <a:spcBef>
                <a:spcPts val="1000"/>
              </a:spcBef>
              <a:spcAft>
                <a:spcPts val="0"/>
              </a:spcAft>
              <a:buNone/>
            </a:pPr>
            <a:r>
              <a:rPr b="1" lang="en">
                <a:solidFill>
                  <a:srgbClr val="EA5B25"/>
                </a:solidFill>
                <a:latin typeface="Inconsolata"/>
                <a:ea typeface="Inconsolata"/>
                <a:cs typeface="Inconsolata"/>
                <a:sym typeface="Inconsolata"/>
              </a:rPr>
              <a:t>    </a:t>
            </a:r>
            <a:r>
              <a:rPr b="1" lang="en">
                <a:solidFill>
                  <a:srgbClr val="EA5B25"/>
                </a:solidFill>
                <a:latin typeface="Inconsolata"/>
                <a:ea typeface="Inconsolata"/>
                <a:cs typeface="Inconsolata"/>
                <a:sym typeface="Inconsolata"/>
              </a:rPr>
              <a:t>from pathlib import Path</a:t>
            </a:r>
            <a:endParaRPr b="1">
              <a:solidFill>
                <a:srgbClr val="EA5B25"/>
              </a:solidFill>
              <a:latin typeface="Inconsolata"/>
              <a:ea typeface="Inconsolata"/>
              <a:cs typeface="Inconsolata"/>
              <a:sym typeface="Inconsolata"/>
            </a:endParaRPr>
          </a:p>
          <a:p>
            <a:pPr indent="0" lvl="0" marL="0" rtl="0" algn="l">
              <a:lnSpc>
                <a:spcPct val="100000"/>
              </a:lnSpc>
              <a:spcBef>
                <a:spcPts val="0"/>
              </a:spcBef>
              <a:spcAft>
                <a:spcPts val="0"/>
              </a:spcAft>
              <a:buNone/>
            </a:pPr>
            <a:r>
              <a:rPr b="1" lang="en">
                <a:solidFill>
                  <a:srgbClr val="EA5B25"/>
                </a:solidFill>
                <a:latin typeface="Inconsolata"/>
                <a:ea typeface="Inconsolata"/>
                <a:cs typeface="Inconsolata"/>
                <a:sym typeface="Inconsolata"/>
              </a:rPr>
              <a:t>    path = Path.cwd()</a:t>
            </a:r>
            <a:endParaRPr b="1">
              <a:solidFill>
                <a:srgbClr val="EA5B25"/>
              </a:solidFill>
              <a:latin typeface="Inconsolata"/>
              <a:ea typeface="Inconsolata"/>
              <a:cs typeface="Inconsolata"/>
              <a:sym typeface="Inconsolata"/>
            </a:endParaRPr>
          </a:p>
          <a:p>
            <a:pPr indent="0" lvl="0" marL="0" rtl="0" algn="l">
              <a:lnSpc>
                <a:spcPct val="100000"/>
              </a:lnSpc>
              <a:spcBef>
                <a:spcPts val="0"/>
              </a:spcBef>
              <a:spcAft>
                <a:spcPts val="0"/>
              </a:spcAft>
              <a:buNone/>
            </a:pPr>
            <a:r>
              <a:rPr b="1" lang="en">
                <a:solidFill>
                  <a:srgbClr val="EA5B25"/>
                </a:solidFill>
                <a:latin typeface="Inconsolata"/>
                <a:ea typeface="Inconsolata"/>
                <a:cs typeface="Inconsolata"/>
                <a:sym typeface="Inconsolata"/>
              </a:rPr>
              <a:t>    for item in path.</a:t>
            </a:r>
            <a:r>
              <a:rPr b="1" lang="en">
                <a:solidFill>
                  <a:srgbClr val="EA5B25"/>
                </a:solidFill>
                <a:highlight>
                  <a:srgbClr val="FFFF00"/>
                </a:highlight>
                <a:latin typeface="Inconsolata"/>
                <a:ea typeface="Inconsolata"/>
                <a:cs typeface="Inconsolata"/>
                <a:sym typeface="Inconsolata"/>
              </a:rPr>
              <a:t>iterdir()</a:t>
            </a:r>
            <a:r>
              <a:rPr b="1" lang="en">
                <a:solidFill>
                  <a:srgbClr val="EA5B25"/>
                </a:solidFill>
                <a:latin typeface="Inconsolata"/>
                <a:ea typeface="Inconsolata"/>
                <a:cs typeface="Inconsolata"/>
                <a:sym typeface="Inconsolata"/>
              </a:rPr>
              <a:t>:</a:t>
            </a:r>
            <a:endParaRPr b="1">
              <a:solidFill>
                <a:srgbClr val="EA5B25"/>
              </a:solidFill>
              <a:latin typeface="Inconsolata"/>
              <a:ea typeface="Inconsolata"/>
              <a:cs typeface="Inconsolata"/>
              <a:sym typeface="Inconsolata"/>
            </a:endParaRPr>
          </a:p>
          <a:p>
            <a:pPr indent="0" lvl="0" marL="0" rtl="0" algn="l">
              <a:lnSpc>
                <a:spcPct val="100000"/>
              </a:lnSpc>
              <a:spcBef>
                <a:spcPts val="0"/>
              </a:spcBef>
              <a:spcAft>
                <a:spcPts val="0"/>
              </a:spcAft>
              <a:buNone/>
            </a:pPr>
            <a:r>
              <a:rPr b="1" lang="en">
                <a:solidFill>
                  <a:srgbClr val="EA5B25"/>
                </a:solidFill>
                <a:latin typeface="Inconsolata"/>
                <a:ea typeface="Inconsolata"/>
                <a:cs typeface="Inconsolata"/>
                <a:sym typeface="Inconsolata"/>
              </a:rPr>
              <a:t>        print(f"</a:t>
            </a:r>
            <a:r>
              <a:rPr b="1" lang="en">
                <a:solidFill>
                  <a:srgbClr val="2C768B"/>
                </a:solidFill>
                <a:latin typeface="Inconsolata"/>
                <a:ea typeface="Inconsolata"/>
                <a:cs typeface="Inconsolata"/>
                <a:sym typeface="Inconsolata"/>
              </a:rPr>
              <a:t>{item}</a:t>
            </a:r>
            <a:r>
              <a:rPr b="1" lang="en">
                <a:solidFill>
                  <a:srgbClr val="EA5B25"/>
                </a:solidFill>
                <a:latin typeface="Inconsolata"/>
                <a:ea typeface="Inconsolata"/>
                <a:cs typeface="Inconsolata"/>
                <a:sym typeface="Inconsolata"/>
              </a:rPr>
              <a:t>")</a:t>
            </a:r>
            <a:endParaRPr b="1">
              <a:solidFill>
                <a:srgbClr val="EA5B25"/>
              </a:solidFill>
              <a:latin typeface="Inconsolata"/>
              <a:ea typeface="Inconsolata"/>
              <a:cs typeface="Inconsolata"/>
              <a:sym typeface="Inconsolata"/>
            </a:endParaRPr>
          </a:p>
          <a:p>
            <a:pPr indent="-334327" lvl="0" marL="457200" rtl="0" algn="l">
              <a:lnSpc>
                <a:spcPct val="115000"/>
              </a:lnSpc>
              <a:spcBef>
                <a:spcPts val="1000"/>
              </a:spcBef>
              <a:spcAft>
                <a:spcPts val="0"/>
              </a:spcAft>
              <a:buSzPct val="100000"/>
              <a:buChar char="●"/>
            </a:pPr>
            <a:r>
              <a:rPr lang="en"/>
              <a:t>Determining if a file or folder exists.</a:t>
            </a:r>
            <a:endParaRPr b="1">
              <a:latin typeface="Consolas"/>
              <a:ea typeface="Consolas"/>
              <a:cs typeface="Consolas"/>
              <a:sym typeface="Consolas"/>
            </a:endParaRPr>
          </a:p>
          <a:p>
            <a:pPr indent="0" lvl="0" marL="0" rtl="0" algn="l">
              <a:lnSpc>
                <a:spcPct val="100000"/>
              </a:lnSpc>
              <a:spcBef>
                <a:spcPts val="1000"/>
              </a:spcBef>
              <a:spcAft>
                <a:spcPts val="0"/>
              </a:spcAft>
              <a:buNone/>
            </a:pPr>
            <a:r>
              <a:rPr b="1" lang="en">
                <a:solidFill>
                  <a:srgbClr val="EA5B25"/>
                </a:solidFill>
                <a:latin typeface="Inconsolata"/>
                <a:ea typeface="Inconsolata"/>
                <a:cs typeface="Inconsolata"/>
                <a:sym typeface="Inconsolata"/>
              </a:rPr>
              <a:t>    path = Path.cwd() / "RediSample1.txt"</a:t>
            </a:r>
            <a:endParaRPr b="1">
              <a:solidFill>
                <a:srgbClr val="EA5B25"/>
              </a:solidFill>
              <a:latin typeface="Inconsolata"/>
              <a:ea typeface="Inconsolata"/>
              <a:cs typeface="Inconsolata"/>
              <a:sym typeface="Inconsolata"/>
            </a:endParaRPr>
          </a:p>
          <a:p>
            <a:pPr indent="0" lvl="0" marL="0" rtl="0" algn="l">
              <a:lnSpc>
                <a:spcPct val="100000"/>
              </a:lnSpc>
              <a:spcBef>
                <a:spcPts val="0"/>
              </a:spcBef>
              <a:spcAft>
                <a:spcPts val="0"/>
              </a:spcAft>
              <a:buNone/>
            </a:pPr>
            <a:r>
              <a:rPr b="1" lang="en">
                <a:solidFill>
                  <a:srgbClr val="EA5B25"/>
                </a:solidFill>
                <a:latin typeface="Inconsolata"/>
                <a:ea typeface="Inconsolata"/>
                <a:cs typeface="Inconsolata"/>
                <a:sym typeface="Inconsolata"/>
              </a:rPr>
              <a:t>    if path.</a:t>
            </a:r>
            <a:r>
              <a:rPr b="1" lang="en">
                <a:solidFill>
                  <a:srgbClr val="EA5B25"/>
                </a:solidFill>
                <a:highlight>
                  <a:srgbClr val="FFFF00"/>
                </a:highlight>
                <a:latin typeface="Inconsolata"/>
                <a:ea typeface="Inconsolata"/>
                <a:cs typeface="Inconsolata"/>
                <a:sym typeface="Inconsolata"/>
              </a:rPr>
              <a:t>exists()</a:t>
            </a:r>
            <a:r>
              <a:rPr b="1" lang="en">
                <a:solidFill>
                  <a:srgbClr val="EA5B25"/>
                </a:solidFill>
                <a:latin typeface="Inconsolata"/>
                <a:ea typeface="Inconsolata"/>
                <a:cs typeface="Inconsolata"/>
                <a:sym typeface="Inconsolata"/>
              </a:rPr>
              <a:t>:</a:t>
            </a:r>
            <a:endParaRPr b="1">
              <a:solidFill>
                <a:srgbClr val="EA5B25"/>
              </a:solidFill>
              <a:latin typeface="Inconsolata"/>
              <a:ea typeface="Inconsolata"/>
              <a:cs typeface="Inconsolata"/>
              <a:sym typeface="Inconsolata"/>
            </a:endParaRPr>
          </a:p>
          <a:p>
            <a:pPr indent="0" lvl="0" marL="0" rtl="0" algn="l">
              <a:lnSpc>
                <a:spcPct val="100000"/>
              </a:lnSpc>
              <a:spcBef>
                <a:spcPts val="0"/>
              </a:spcBef>
              <a:spcAft>
                <a:spcPts val="0"/>
              </a:spcAft>
              <a:buNone/>
            </a:pPr>
            <a:r>
              <a:rPr b="1" lang="en">
                <a:solidFill>
                  <a:srgbClr val="EA5B25"/>
                </a:solidFill>
                <a:latin typeface="Inconsolata"/>
                <a:ea typeface="Inconsolata"/>
                <a:cs typeface="Inconsolata"/>
                <a:sym typeface="Inconsolata"/>
              </a:rPr>
              <a:t>        print(f"</a:t>
            </a:r>
            <a:r>
              <a:rPr b="1" lang="en">
                <a:solidFill>
                  <a:srgbClr val="2C768B"/>
                </a:solidFill>
                <a:latin typeface="Inconsolata"/>
                <a:ea typeface="Inconsolata"/>
                <a:cs typeface="Inconsolata"/>
                <a:sym typeface="Inconsolata"/>
              </a:rPr>
              <a:t>{path}</a:t>
            </a:r>
            <a:r>
              <a:rPr b="1" lang="en">
                <a:solidFill>
                  <a:srgbClr val="EA5B25"/>
                </a:solidFill>
                <a:latin typeface="Inconsolata"/>
                <a:ea typeface="Inconsolata"/>
                <a:cs typeface="Inconsolata"/>
                <a:sym typeface="Inconsolata"/>
              </a:rPr>
              <a:t> exists!")</a:t>
            </a:r>
            <a:endParaRPr b="1">
              <a:solidFill>
                <a:srgbClr val="EA5B25"/>
              </a:solidFill>
              <a:latin typeface="Inconsolata"/>
              <a:ea typeface="Inconsolata"/>
              <a:cs typeface="Inconsolata"/>
              <a:sym typeface="Inconsolata"/>
            </a:endParaRPr>
          </a:p>
          <a:p>
            <a:pPr indent="0" lvl="0" marL="0" rtl="0" algn="l">
              <a:lnSpc>
                <a:spcPct val="100000"/>
              </a:lnSpc>
              <a:spcBef>
                <a:spcPts val="0"/>
              </a:spcBef>
              <a:spcAft>
                <a:spcPts val="0"/>
              </a:spcAft>
              <a:buNone/>
            </a:pPr>
            <a:r>
              <a:rPr b="1" lang="en">
                <a:solidFill>
                  <a:srgbClr val="EA5B25"/>
                </a:solidFill>
                <a:latin typeface="Inconsolata"/>
                <a:ea typeface="Inconsolata"/>
                <a:cs typeface="Inconsolata"/>
                <a:sym typeface="Inconsolata"/>
              </a:rPr>
              <a:t>    else:</a:t>
            </a:r>
            <a:endParaRPr b="1">
              <a:solidFill>
                <a:srgbClr val="EA5B25"/>
              </a:solidFill>
              <a:latin typeface="Inconsolata"/>
              <a:ea typeface="Inconsolata"/>
              <a:cs typeface="Inconsolata"/>
              <a:sym typeface="Inconsolata"/>
            </a:endParaRPr>
          </a:p>
          <a:p>
            <a:pPr indent="0" lvl="0" marL="0" rtl="0" algn="l">
              <a:lnSpc>
                <a:spcPct val="100000"/>
              </a:lnSpc>
              <a:spcBef>
                <a:spcPts val="0"/>
              </a:spcBef>
              <a:spcAft>
                <a:spcPts val="0"/>
              </a:spcAft>
              <a:buNone/>
            </a:pPr>
            <a:r>
              <a:rPr b="1" lang="en">
                <a:solidFill>
                  <a:srgbClr val="EA5B25"/>
                </a:solidFill>
                <a:latin typeface="Inconsolata"/>
                <a:ea typeface="Inconsolata"/>
                <a:cs typeface="Inconsolata"/>
                <a:sym typeface="Inconsolata"/>
              </a:rPr>
              <a:t>        print(f"</a:t>
            </a:r>
            <a:r>
              <a:rPr b="1" lang="en">
                <a:solidFill>
                  <a:srgbClr val="2C768B"/>
                </a:solidFill>
                <a:latin typeface="Inconsolata"/>
                <a:ea typeface="Inconsolata"/>
                <a:cs typeface="Inconsolata"/>
                <a:sym typeface="Inconsolata"/>
              </a:rPr>
              <a:t>{path}</a:t>
            </a:r>
            <a:r>
              <a:rPr b="1" lang="en">
                <a:solidFill>
                  <a:srgbClr val="EA5B25"/>
                </a:solidFill>
                <a:latin typeface="Inconsolata"/>
                <a:ea typeface="Inconsolata"/>
                <a:cs typeface="Inconsolata"/>
                <a:sym typeface="Inconsolata"/>
              </a:rPr>
              <a:t> does not exist!")</a:t>
            </a:r>
            <a:endParaRPr b="1">
              <a:solidFill>
                <a:srgbClr val="EA5B25"/>
              </a:solidFill>
              <a:latin typeface="Inconsolata"/>
              <a:ea typeface="Inconsolata"/>
              <a:cs typeface="Inconsolata"/>
              <a:sym typeface="Inconsolata"/>
            </a:endParaRPr>
          </a:p>
          <a:p>
            <a:pPr indent="-334327" lvl="0" marL="457200" rtl="0" algn="l">
              <a:spcBef>
                <a:spcPts val="1000"/>
              </a:spcBef>
              <a:spcAft>
                <a:spcPts val="1000"/>
              </a:spcAft>
              <a:buSzPct val="100000"/>
              <a:buChar char="●"/>
            </a:pPr>
            <a:r>
              <a:rPr lang="en"/>
              <a:t>There are many other operations we can perform with </a:t>
            </a:r>
            <a:r>
              <a:rPr b="1" lang="en">
                <a:solidFill>
                  <a:schemeClr val="accent4"/>
                </a:solidFill>
                <a:latin typeface="Inconsolata"/>
                <a:ea typeface="Inconsolata"/>
                <a:cs typeface="Inconsolata"/>
                <a:sym typeface="Inconsolata"/>
              </a:rPr>
              <a:t>Path</a:t>
            </a:r>
            <a:r>
              <a:rPr lang="en"/>
              <a:t>.</a:t>
            </a:r>
            <a:endParaRPr b="1">
              <a:solidFill>
                <a:srgbClr val="EA5B25"/>
              </a:solidFill>
              <a:latin typeface="Inconsolata"/>
              <a:ea typeface="Inconsolata"/>
              <a:cs typeface="Inconsolata"/>
              <a:sym typeface="Inconsolata"/>
            </a:endParaRPr>
          </a:p>
        </p:txBody>
      </p:sp>
      <p:sp>
        <p:nvSpPr>
          <p:cNvPr id="187" name="Google Shape;187;p28"/>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9"/>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File Systems and Files</a:t>
            </a:r>
            <a:endParaRPr b="1">
              <a:latin typeface="Assistant"/>
              <a:ea typeface="Assistant"/>
              <a:cs typeface="Assistant"/>
              <a:sym typeface="Assistant"/>
            </a:endParaRPr>
          </a:p>
        </p:txBody>
      </p:sp>
      <p:sp>
        <p:nvSpPr>
          <p:cNvPr id="193" name="Google Shape;193;p29"/>
          <p:cNvSpPr txBox="1"/>
          <p:nvPr>
            <p:ph idx="1" type="body"/>
          </p:nvPr>
        </p:nvSpPr>
        <p:spPr>
          <a:xfrm>
            <a:off x="311700" y="810300"/>
            <a:ext cx="8520600" cy="4333200"/>
          </a:xfrm>
          <a:prstGeom prst="rect">
            <a:avLst/>
          </a:prstGeom>
          <a:noFill/>
          <a:ln>
            <a:noFill/>
          </a:ln>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With a valid </a:t>
            </a:r>
            <a:r>
              <a:rPr b="1" lang="en">
                <a:solidFill>
                  <a:srgbClr val="EA5B25"/>
                </a:solidFill>
                <a:latin typeface="Inconsolata"/>
                <a:ea typeface="Inconsolata"/>
                <a:cs typeface="Inconsolata"/>
                <a:sym typeface="Inconsolata"/>
              </a:rPr>
              <a:t>path</a:t>
            </a:r>
            <a:r>
              <a:rPr lang="en"/>
              <a:t> to a file there are a number of operations we can perform. Some operations are:</a:t>
            </a:r>
            <a:endParaRPr/>
          </a:p>
          <a:p>
            <a:pPr indent="-297815" lvl="0" marL="457200" rtl="0" algn="l">
              <a:lnSpc>
                <a:spcPct val="115000"/>
              </a:lnSpc>
              <a:spcBef>
                <a:spcPts val="1000"/>
              </a:spcBef>
              <a:spcAft>
                <a:spcPts val="0"/>
              </a:spcAft>
              <a:buSzPct val="100000"/>
              <a:buChar char="●"/>
            </a:pPr>
            <a:r>
              <a:rPr lang="en" sz="1981"/>
              <a:t>Determining if the item is a file or a directory</a:t>
            </a:r>
            <a:endParaRPr sz="1981"/>
          </a:p>
          <a:p>
            <a:pPr indent="0" lvl="0" marL="0" rtl="0" algn="l">
              <a:spcBef>
                <a:spcPts val="1000"/>
              </a:spcBef>
              <a:spcAft>
                <a:spcPts val="0"/>
              </a:spcAft>
              <a:buNone/>
            </a:pPr>
            <a:r>
              <a:rPr b="1" lang="en" sz="2000">
                <a:solidFill>
                  <a:schemeClr val="accent4"/>
                </a:solidFill>
                <a:latin typeface="Consolas"/>
                <a:ea typeface="Consolas"/>
                <a:cs typeface="Consolas"/>
                <a:sym typeface="Consolas"/>
              </a:rPr>
              <a:t>    if new_dir.exists():</a:t>
            </a:r>
            <a:endParaRPr b="1" sz="2000">
              <a:solidFill>
                <a:schemeClr val="accent4"/>
              </a:solidFill>
              <a:latin typeface="Consolas"/>
              <a:ea typeface="Consolas"/>
              <a:cs typeface="Consolas"/>
              <a:sym typeface="Consolas"/>
            </a:endParaRPr>
          </a:p>
          <a:p>
            <a:pPr indent="0" lvl="0" marL="0" rtl="0" algn="l">
              <a:spcBef>
                <a:spcPts val="300"/>
              </a:spcBef>
              <a:spcAft>
                <a:spcPts val="0"/>
              </a:spcAft>
              <a:buNone/>
            </a:pPr>
            <a:r>
              <a:rPr b="1" lang="en" sz="2000">
                <a:solidFill>
                  <a:schemeClr val="accent4"/>
                </a:solidFill>
                <a:latin typeface="Consolas"/>
                <a:ea typeface="Consolas"/>
                <a:cs typeface="Consolas"/>
                <a:sym typeface="Consolas"/>
              </a:rPr>
              <a:t>        if new_dir.</a:t>
            </a:r>
            <a:r>
              <a:rPr b="1" lang="en" sz="2000">
                <a:solidFill>
                  <a:schemeClr val="accent4"/>
                </a:solidFill>
                <a:highlight>
                  <a:srgbClr val="FFFF00"/>
                </a:highlight>
                <a:latin typeface="Consolas"/>
                <a:ea typeface="Consolas"/>
                <a:cs typeface="Consolas"/>
                <a:sym typeface="Consolas"/>
              </a:rPr>
              <a:t>is_file()</a:t>
            </a:r>
            <a:r>
              <a:rPr b="1" lang="en" sz="2000">
                <a:solidFill>
                  <a:schemeClr val="accent4"/>
                </a:solidFill>
                <a:latin typeface="Consolas"/>
                <a:ea typeface="Consolas"/>
                <a:cs typeface="Consolas"/>
                <a:sym typeface="Consolas"/>
              </a:rPr>
              <a:t>:</a:t>
            </a:r>
            <a:endParaRPr b="1" sz="2000">
              <a:solidFill>
                <a:schemeClr val="accent4"/>
              </a:solidFill>
              <a:latin typeface="Consolas"/>
              <a:ea typeface="Consolas"/>
              <a:cs typeface="Consolas"/>
              <a:sym typeface="Consolas"/>
            </a:endParaRPr>
          </a:p>
          <a:p>
            <a:pPr indent="0" lvl="0" marL="0" rtl="0" algn="l">
              <a:spcBef>
                <a:spcPts val="300"/>
              </a:spcBef>
              <a:spcAft>
                <a:spcPts val="0"/>
              </a:spcAft>
              <a:buNone/>
            </a:pPr>
            <a:r>
              <a:rPr b="1" lang="en" sz="2000">
                <a:solidFill>
                  <a:schemeClr val="accent4"/>
                </a:solidFill>
                <a:latin typeface="Consolas"/>
                <a:ea typeface="Consolas"/>
                <a:cs typeface="Consolas"/>
                <a:sym typeface="Consolas"/>
              </a:rPr>
              <a:t>            print(f"'</a:t>
            </a:r>
            <a:r>
              <a:rPr b="1" lang="en" sz="2000">
                <a:solidFill>
                  <a:srgbClr val="2C768B"/>
                </a:solidFill>
                <a:latin typeface="Consolas"/>
                <a:ea typeface="Consolas"/>
                <a:cs typeface="Consolas"/>
                <a:sym typeface="Consolas"/>
              </a:rPr>
              <a:t>{new_dir}</a:t>
            </a:r>
            <a:r>
              <a:rPr b="1" lang="en" sz="2000">
                <a:solidFill>
                  <a:schemeClr val="accent4"/>
                </a:solidFill>
                <a:latin typeface="Consolas"/>
                <a:ea typeface="Consolas"/>
                <a:cs typeface="Consolas"/>
                <a:sym typeface="Consolas"/>
              </a:rPr>
              <a:t>' is a file.")</a:t>
            </a:r>
            <a:endParaRPr b="1" sz="2000">
              <a:solidFill>
                <a:schemeClr val="accent4"/>
              </a:solidFill>
              <a:latin typeface="Consolas"/>
              <a:ea typeface="Consolas"/>
              <a:cs typeface="Consolas"/>
              <a:sym typeface="Consolas"/>
            </a:endParaRPr>
          </a:p>
          <a:p>
            <a:pPr indent="0" lvl="0" marL="0" rtl="0" algn="l">
              <a:spcBef>
                <a:spcPts val="300"/>
              </a:spcBef>
              <a:spcAft>
                <a:spcPts val="0"/>
              </a:spcAft>
              <a:buNone/>
            </a:pPr>
            <a:r>
              <a:rPr b="1" lang="en" sz="2000">
                <a:solidFill>
                  <a:schemeClr val="accent4"/>
                </a:solidFill>
                <a:latin typeface="Consolas"/>
                <a:ea typeface="Consolas"/>
                <a:cs typeface="Consolas"/>
                <a:sym typeface="Consolas"/>
              </a:rPr>
              <a:t>        elif new_dir.</a:t>
            </a:r>
            <a:r>
              <a:rPr b="1" lang="en" sz="2000">
                <a:solidFill>
                  <a:schemeClr val="accent4"/>
                </a:solidFill>
                <a:highlight>
                  <a:srgbClr val="FFFF00"/>
                </a:highlight>
                <a:latin typeface="Consolas"/>
                <a:ea typeface="Consolas"/>
                <a:cs typeface="Consolas"/>
                <a:sym typeface="Consolas"/>
              </a:rPr>
              <a:t>is_dir()</a:t>
            </a:r>
            <a:r>
              <a:rPr b="1" lang="en" sz="2000">
                <a:solidFill>
                  <a:schemeClr val="accent4"/>
                </a:solidFill>
                <a:latin typeface="Consolas"/>
                <a:ea typeface="Consolas"/>
                <a:cs typeface="Consolas"/>
                <a:sym typeface="Consolas"/>
              </a:rPr>
              <a:t>:</a:t>
            </a:r>
            <a:endParaRPr b="1" sz="2000">
              <a:solidFill>
                <a:schemeClr val="accent4"/>
              </a:solidFill>
              <a:latin typeface="Consolas"/>
              <a:ea typeface="Consolas"/>
              <a:cs typeface="Consolas"/>
              <a:sym typeface="Consolas"/>
            </a:endParaRPr>
          </a:p>
          <a:p>
            <a:pPr indent="0" lvl="0" marL="0" rtl="0" algn="l">
              <a:spcBef>
                <a:spcPts val="300"/>
              </a:spcBef>
              <a:spcAft>
                <a:spcPts val="0"/>
              </a:spcAft>
              <a:buNone/>
            </a:pPr>
            <a:r>
              <a:rPr b="1" lang="en" sz="2000">
                <a:solidFill>
                  <a:schemeClr val="accent4"/>
                </a:solidFill>
                <a:latin typeface="Consolas"/>
                <a:ea typeface="Consolas"/>
                <a:cs typeface="Consolas"/>
                <a:sym typeface="Consolas"/>
              </a:rPr>
              <a:t>            print(f"'</a:t>
            </a:r>
            <a:r>
              <a:rPr b="1" lang="en" sz="2000">
                <a:solidFill>
                  <a:srgbClr val="2C768B"/>
                </a:solidFill>
                <a:latin typeface="Consolas"/>
                <a:ea typeface="Consolas"/>
                <a:cs typeface="Consolas"/>
                <a:sym typeface="Consolas"/>
              </a:rPr>
              <a:t>{new_dir}</a:t>
            </a:r>
            <a:r>
              <a:rPr b="1" lang="en" sz="2000">
                <a:solidFill>
                  <a:schemeClr val="accent4"/>
                </a:solidFill>
                <a:latin typeface="Consolas"/>
                <a:ea typeface="Consolas"/>
                <a:cs typeface="Consolas"/>
                <a:sym typeface="Consolas"/>
              </a:rPr>
              <a:t>' is a folder.")</a:t>
            </a:r>
            <a:endParaRPr b="1" sz="2000">
              <a:solidFill>
                <a:schemeClr val="accent4"/>
              </a:solidFill>
              <a:latin typeface="Consolas"/>
              <a:ea typeface="Consolas"/>
              <a:cs typeface="Consolas"/>
              <a:sym typeface="Consolas"/>
            </a:endParaRPr>
          </a:p>
          <a:p>
            <a:pPr indent="0" lvl="0" marL="0" rtl="0" algn="l">
              <a:spcBef>
                <a:spcPts val="300"/>
              </a:spcBef>
              <a:spcAft>
                <a:spcPts val="0"/>
              </a:spcAft>
              <a:buNone/>
            </a:pPr>
            <a:r>
              <a:rPr b="1" lang="en" sz="2000">
                <a:solidFill>
                  <a:schemeClr val="accent4"/>
                </a:solidFill>
                <a:latin typeface="Consolas"/>
                <a:ea typeface="Consolas"/>
                <a:cs typeface="Consolas"/>
                <a:sym typeface="Consolas"/>
              </a:rPr>
              <a:t>        else:</a:t>
            </a:r>
            <a:endParaRPr b="1" sz="2000">
              <a:solidFill>
                <a:schemeClr val="accent4"/>
              </a:solidFill>
              <a:latin typeface="Consolas"/>
              <a:ea typeface="Consolas"/>
              <a:cs typeface="Consolas"/>
              <a:sym typeface="Consolas"/>
            </a:endParaRPr>
          </a:p>
          <a:p>
            <a:pPr indent="0" lvl="0" marL="0" rtl="0" algn="l">
              <a:spcBef>
                <a:spcPts val="300"/>
              </a:spcBef>
              <a:spcAft>
                <a:spcPts val="0"/>
              </a:spcAft>
              <a:buNone/>
            </a:pPr>
            <a:r>
              <a:rPr b="1" lang="en" sz="2000">
                <a:solidFill>
                  <a:schemeClr val="accent4"/>
                </a:solidFill>
                <a:latin typeface="Consolas"/>
                <a:ea typeface="Consolas"/>
                <a:cs typeface="Consolas"/>
                <a:sym typeface="Consolas"/>
              </a:rPr>
              <a:t>            print(f"The type of '</a:t>
            </a:r>
            <a:r>
              <a:rPr b="1" lang="en" sz="2000">
                <a:solidFill>
                  <a:srgbClr val="2C768B"/>
                </a:solidFill>
                <a:latin typeface="Consolas"/>
                <a:ea typeface="Consolas"/>
                <a:cs typeface="Consolas"/>
                <a:sym typeface="Consolas"/>
              </a:rPr>
              <a:t>{new_dir}</a:t>
            </a:r>
            <a:r>
              <a:rPr b="1" lang="en" sz="2000">
                <a:solidFill>
                  <a:schemeClr val="accent4"/>
                </a:solidFill>
                <a:latin typeface="Consolas"/>
                <a:ea typeface="Consolas"/>
                <a:cs typeface="Consolas"/>
                <a:sym typeface="Consolas"/>
              </a:rPr>
              <a:t>' is unknown.")</a:t>
            </a:r>
            <a:endParaRPr b="1" sz="2000">
              <a:solidFill>
                <a:schemeClr val="accent4"/>
              </a:solidFill>
              <a:latin typeface="Consolas"/>
              <a:ea typeface="Consolas"/>
              <a:cs typeface="Consolas"/>
              <a:sym typeface="Consolas"/>
            </a:endParaRPr>
          </a:p>
          <a:p>
            <a:pPr indent="0" lvl="0" marL="0" rtl="0" algn="l">
              <a:spcBef>
                <a:spcPts val="300"/>
              </a:spcBef>
              <a:spcAft>
                <a:spcPts val="0"/>
              </a:spcAft>
              <a:buNone/>
            </a:pPr>
            <a:r>
              <a:rPr b="1" lang="en" sz="2000">
                <a:solidFill>
                  <a:schemeClr val="accent4"/>
                </a:solidFill>
                <a:latin typeface="Consolas"/>
                <a:ea typeface="Consolas"/>
                <a:cs typeface="Consolas"/>
                <a:sym typeface="Consolas"/>
              </a:rPr>
              <a:t>    else:</a:t>
            </a:r>
            <a:endParaRPr b="1" sz="2000">
              <a:solidFill>
                <a:schemeClr val="accent4"/>
              </a:solidFill>
              <a:latin typeface="Consolas"/>
              <a:ea typeface="Consolas"/>
              <a:cs typeface="Consolas"/>
              <a:sym typeface="Consolas"/>
            </a:endParaRPr>
          </a:p>
          <a:p>
            <a:pPr indent="0" lvl="0" marL="0" rtl="0" algn="l">
              <a:spcBef>
                <a:spcPts val="300"/>
              </a:spcBef>
              <a:spcAft>
                <a:spcPts val="0"/>
              </a:spcAft>
              <a:buNone/>
            </a:pPr>
            <a:r>
              <a:rPr b="1" lang="en" sz="2000">
                <a:solidFill>
                  <a:schemeClr val="accent4"/>
                </a:solidFill>
                <a:latin typeface="Consolas"/>
                <a:ea typeface="Consolas"/>
                <a:cs typeface="Consolas"/>
                <a:sym typeface="Consolas"/>
              </a:rPr>
              <a:t>        print(f"'</a:t>
            </a:r>
            <a:r>
              <a:rPr b="1" lang="en" sz="2000">
                <a:solidFill>
                  <a:srgbClr val="2C768B"/>
                </a:solidFill>
                <a:latin typeface="Consolas"/>
                <a:ea typeface="Consolas"/>
                <a:cs typeface="Consolas"/>
                <a:sym typeface="Consolas"/>
              </a:rPr>
              <a:t>{new_dir}</a:t>
            </a:r>
            <a:r>
              <a:rPr b="1" lang="en" sz="2000">
                <a:solidFill>
                  <a:schemeClr val="accent4"/>
                </a:solidFill>
                <a:latin typeface="Consolas"/>
                <a:ea typeface="Consolas"/>
                <a:cs typeface="Consolas"/>
                <a:sym typeface="Consolas"/>
              </a:rPr>
              <a:t>' doesn't exist.")</a:t>
            </a:r>
            <a:endParaRPr b="1" sz="2000">
              <a:solidFill>
                <a:schemeClr val="accent4"/>
              </a:solidFill>
              <a:latin typeface="Inconsolata"/>
              <a:ea typeface="Inconsolata"/>
              <a:cs typeface="Inconsolata"/>
              <a:sym typeface="Inconsolata"/>
            </a:endParaRPr>
          </a:p>
          <a:p>
            <a:pPr indent="-297815" lvl="0" marL="457200" rtl="0" algn="l">
              <a:lnSpc>
                <a:spcPct val="115000"/>
              </a:lnSpc>
              <a:spcBef>
                <a:spcPts val="1000"/>
              </a:spcBef>
              <a:spcAft>
                <a:spcPts val="0"/>
              </a:spcAft>
              <a:buSzPct val="100000"/>
              <a:buChar char="●"/>
            </a:pPr>
            <a:r>
              <a:rPr lang="en" sz="1981"/>
              <a:t>Delete a file (this does NOT move it to the trash bin, it permanently deletes it without any confirmation)</a:t>
            </a:r>
            <a:endParaRPr b="1" sz="1981">
              <a:latin typeface="Consolas"/>
              <a:ea typeface="Consolas"/>
              <a:cs typeface="Consolas"/>
              <a:sym typeface="Consolas"/>
            </a:endParaRPr>
          </a:p>
          <a:p>
            <a:pPr indent="0" lvl="0" marL="0" rtl="0" algn="l">
              <a:spcBef>
                <a:spcPts val="1000"/>
              </a:spcBef>
              <a:spcAft>
                <a:spcPts val="0"/>
              </a:spcAft>
              <a:buNone/>
            </a:pPr>
            <a:r>
              <a:rPr b="1" lang="en" sz="2000">
                <a:solidFill>
                  <a:schemeClr val="accent4"/>
                </a:solidFill>
                <a:latin typeface="Consolas"/>
                <a:ea typeface="Consolas"/>
                <a:cs typeface="Consolas"/>
                <a:sym typeface="Consolas"/>
              </a:rPr>
              <a:t>    if file_path.exists():</a:t>
            </a:r>
            <a:endParaRPr b="1" sz="2000">
              <a:solidFill>
                <a:schemeClr val="accent4"/>
              </a:solidFill>
              <a:latin typeface="Consolas"/>
              <a:ea typeface="Consolas"/>
              <a:cs typeface="Consolas"/>
              <a:sym typeface="Consolas"/>
            </a:endParaRPr>
          </a:p>
          <a:p>
            <a:pPr indent="0" lvl="0" marL="0" rtl="0" algn="l">
              <a:spcBef>
                <a:spcPts val="300"/>
              </a:spcBef>
              <a:spcAft>
                <a:spcPts val="0"/>
              </a:spcAft>
              <a:buNone/>
            </a:pPr>
            <a:r>
              <a:rPr b="1" lang="en" sz="2000">
                <a:solidFill>
                  <a:schemeClr val="accent4"/>
                </a:solidFill>
                <a:latin typeface="Consolas"/>
                <a:ea typeface="Consolas"/>
                <a:cs typeface="Consolas"/>
                <a:sym typeface="Consolas"/>
              </a:rPr>
              <a:t>        file_path.</a:t>
            </a:r>
            <a:r>
              <a:rPr b="1" lang="en" sz="2000">
                <a:solidFill>
                  <a:schemeClr val="accent4"/>
                </a:solidFill>
                <a:highlight>
                  <a:srgbClr val="FFFF00"/>
                </a:highlight>
                <a:latin typeface="Consolas"/>
                <a:ea typeface="Consolas"/>
                <a:cs typeface="Consolas"/>
                <a:sym typeface="Consolas"/>
              </a:rPr>
              <a:t>unlink()</a:t>
            </a:r>
            <a:endParaRPr b="1" sz="2000">
              <a:solidFill>
                <a:schemeClr val="accent4"/>
              </a:solidFill>
              <a:highlight>
                <a:srgbClr val="FFFF00"/>
              </a:highlight>
              <a:latin typeface="Consolas"/>
              <a:ea typeface="Consolas"/>
              <a:cs typeface="Consolas"/>
              <a:sym typeface="Consolas"/>
            </a:endParaRPr>
          </a:p>
          <a:p>
            <a:pPr indent="0" lvl="0" marL="0" rtl="0" algn="l">
              <a:spcBef>
                <a:spcPts val="300"/>
              </a:spcBef>
              <a:spcAft>
                <a:spcPts val="0"/>
              </a:spcAft>
              <a:buNone/>
            </a:pPr>
            <a:r>
              <a:rPr b="1" lang="en" sz="2000">
                <a:solidFill>
                  <a:schemeClr val="accent4"/>
                </a:solidFill>
                <a:latin typeface="Consolas"/>
                <a:ea typeface="Consolas"/>
                <a:cs typeface="Consolas"/>
                <a:sym typeface="Consolas"/>
              </a:rPr>
              <a:t>        print(f"'</a:t>
            </a:r>
            <a:r>
              <a:rPr b="1" lang="en" sz="2000">
                <a:solidFill>
                  <a:srgbClr val="2C768B"/>
                </a:solidFill>
                <a:latin typeface="Consolas"/>
                <a:ea typeface="Consolas"/>
                <a:cs typeface="Consolas"/>
                <a:sym typeface="Consolas"/>
              </a:rPr>
              <a:t>{file_path.name}</a:t>
            </a:r>
            <a:r>
              <a:rPr b="1" lang="en" sz="2000">
                <a:solidFill>
                  <a:schemeClr val="accent4"/>
                </a:solidFill>
                <a:latin typeface="Consolas"/>
                <a:ea typeface="Consolas"/>
                <a:cs typeface="Consolas"/>
                <a:sym typeface="Consolas"/>
              </a:rPr>
              <a:t>' has been deleted.")</a:t>
            </a:r>
            <a:endParaRPr b="1" sz="2000">
              <a:solidFill>
                <a:schemeClr val="accent4"/>
              </a:solidFill>
              <a:latin typeface="Consolas"/>
              <a:ea typeface="Consolas"/>
              <a:cs typeface="Consolas"/>
              <a:sym typeface="Consolas"/>
            </a:endParaRPr>
          </a:p>
          <a:p>
            <a:pPr indent="0" lvl="0" marL="0" rtl="0" algn="l">
              <a:spcBef>
                <a:spcPts val="300"/>
              </a:spcBef>
              <a:spcAft>
                <a:spcPts val="0"/>
              </a:spcAft>
              <a:buNone/>
            </a:pPr>
            <a:r>
              <a:rPr b="1" lang="en" sz="2000">
                <a:solidFill>
                  <a:schemeClr val="accent4"/>
                </a:solidFill>
                <a:latin typeface="Consolas"/>
                <a:ea typeface="Consolas"/>
                <a:cs typeface="Consolas"/>
                <a:sym typeface="Consolas"/>
              </a:rPr>
              <a:t>    else:</a:t>
            </a:r>
            <a:endParaRPr b="1" sz="2000">
              <a:solidFill>
                <a:schemeClr val="accent4"/>
              </a:solidFill>
              <a:latin typeface="Consolas"/>
              <a:ea typeface="Consolas"/>
              <a:cs typeface="Consolas"/>
              <a:sym typeface="Consolas"/>
            </a:endParaRPr>
          </a:p>
          <a:p>
            <a:pPr indent="0" lvl="0" marL="0" rtl="0" algn="l">
              <a:spcBef>
                <a:spcPts val="300"/>
              </a:spcBef>
              <a:spcAft>
                <a:spcPts val="0"/>
              </a:spcAft>
              <a:buNone/>
            </a:pPr>
            <a:r>
              <a:rPr b="1" lang="en" sz="2000">
                <a:solidFill>
                  <a:schemeClr val="accent4"/>
                </a:solidFill>
                <a:latin typeface="Consolas"/>
                <a:ea typeface="Consolas"/>
                <a:cs typeface="Consolas"/>
                <a:sym typeface="Consolas"/>
              </a:rPr>
              <a:t>        print(f"'</a:t>
            </a:r>
            <a:r>
              <a:rPr b="1" lang="en" sz="2000">
                <a:solidFill>
                  <a:srgbClr val="2C768B"/>
                </a:solidFill>
                <a:latin typeface="Consolas"/>
                <a:ea typeface="Consolas"/>
                <a:cs typeface="Consolas"/>
                <a:sym typeface="Consolas"/>
              </a:rPr>
              <a:t>{file_path.name}</a:t>
            </a:r>
            <a:r>
              <a:rPr b="1" lang="en" sz="2000">
                <a:solidFill>
                  <a:schemeClr val="accent4"/>
                </a:solidFill>
                <a:latin typeface="Consolas"/>
                <a:ea typeface="Consolas"/>
                <a:cs typeface="Consolas"/>
                <a:sym typeface="Consolas"/>
              </a:rPr>
              <a:t>' doesn't exist.")</a:t>
            </a:r>
            <a:endParaRPr b="1" sz="2000">
              <a:solidFill>
                <a:srgbClr val="EA5B25"/>
              </a:solidFill>
              <a:latin typeface="Inconsolata"/>
              <a:ea typeface="Inconsolata"/>
              <a:cs typeface="Inconsolata"/>
              <a:sym typeface="Inconsolata"/>
            </a:endParaRPr>
          </a:p>
          <a:p>
            <a:pPr indent="-294957" lvl="0" marL="457200" rtl="0" algn="l">
              <a:spcBef>
                <a:spcPts val="1000"/>
              </a:spcBef>
              <a:spcAft>
                <a:spcPts val="1000"/>
              </a:spcAft>
              <a:buSzPct val="100000"/>
              <a:buChar char="●"/>
            </a:pPr>
            <a:r>
              <a:rPr lang="en" sz="1900"/>
              <a:t>Files and folders can also be moved and renamed with </a:t>
            </a:r>
            <a:r>
              <a:rPr b="1" lang="en" sz="1900">
                <a:solidFill>
                  <a:schemeClr val="accent4"/>
                </a:solidFill>
                <a:latin typeface="Consolas"/>
                <a:ea typeface="Consolas"/>
                <a:cs typeface="Consolas"/>
                <a:sym typeface="Consolas"/>
              </a:rPr>
              <a:t>Path</a:t>
            </a:r>
            <a:r>
              <a:rPr lang="en" sz="1900"/>
              <a:t>. Entire folder trees can be deleted as well - be careful!</a:t>
            </a:r>
            <a:endParaRPr b="1" sz="1900">
              <a:solidFill>
                <a:srgbClr val="EA5B25"/>
              </a:solidFill>
              <a:latin typeface="Inconsolata"/>
              <a:ea typeface="Inconsolata"/>
              <a:cs typeface="Inconsolata"/>
              <a:sym typeface="Inconsolata"/>
            </a:endParaRPr>
          </a:p>
        </p:txBody>
      </p:sp>
      <p:sp>
        <p:nvSpPr>
          <p:cNvPr id="194" name="Google Shape;194;p29"/>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D5D5D"/>
      </a:dk2>
      <a:lt2>
        <a:srgbClr val="DADADA"/>
      </a:lt2>
      <a:accent1>
        <a:srgbClr val="58ADC5"/>
      </a:accent1>
      <a:accent2>
        <a:srgbClr val="8AC6D6"/>
      </a:accent2>
      <a:accent3>
        <a:srgbClr val="CDE6EE"/>
      </a:accent3>
      <a:accent4>
        <a:srgbClr val="EA5B25"/>
      </a:accent4>
      <a:accent5>
        <a:srgbClr val="F08C66"/>
      </a:accent5>
      <a:accent6>
        <a:srgbClr val="F9CEBE"/>
      </a:accent6>
      <a:hlink>
        <a:srgbClr val="58ADC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