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78" autoAdjust="0"/>
    <p:restoredTop sz="94660"/>
  </p:normalViewPr>
  <p:slideViewPr>
    <p:cSldViewPr snapToGrid="0">
      <p:cViewPr varScale="1">
        <p:scale>
          <a:sx n="92" d="100"/>
          <a:sy n="92" d="100"/>
        </p:scale>
        <p:origin x="84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B6A45-56C8-49EA-8C5B-66CE7707EBDE}" type="datetimeFigureOut">
              <a:rPr lang="zh-CN" altLang="en-US" smtClean="0"/>
              <a:t>2022-6-14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0238A-70A5-4569-8C69-631BEABBEF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402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0238A-70A5-4569-8C69-631BEABBEFA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662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AD408-B685-7B2E-4A6B-E0A82D558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FF1749-3E81-E6DB-84D1-35C6502E6C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FDA8E-5975-61FD-78B0-E2AD0CFFF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F20C-F499-4282-AEF3-F3A1BCC38B96}" type="datetimeFigureOut">
              <a:rPr lang="zh-CN" altLang="en-US" smtClean="0"/>
              <a:t>2022-6-14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0F052-4DD0-3B98-88A8-512F0B900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023F4-2930-F3FC-A5DF-FD4FD30B9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584E-B51C-4D75-83C5-6C653D5792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794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C41AA-0715-E07E-30B1-598C7CB84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7C5C1A-4CE6-FB96-DBCA-B6F144094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C26FF-D89A-0778-397F-7B8139D2C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F20C-F499-4282-AEF3-F3A1BCC38B96}" type="datetimeFigureOut">
              <a:rPr lang="zh-CN" altLang="en-US" smtClean="0"/>
              <a:t>2022-6-14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5B37A-8D6D-AF06-A42D-97837D0F5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550EA-19D2-13A8-430E-544876AA3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584E-B51C-4D75-83C5-6C653D5792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338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8FC29C-F2A4-A554-A5CC-AF481771DF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A539FE-2984-9295-71BF-B84331288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9FA2E-1C89-877D-75EC-89FCFCCEC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F20C-F499-4282-AEF3-F3A1BCC38B96}" type="datetimeFigureOut">
              <a:rPr lang="zh-CN" altLang="en-US" smtClean="0"/>
              <a:t>2022-6-14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96C9F-8ED0-74A6-0FCF-E2AD4A4C8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C6AD3-D122-E524-E436-86F094506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584E-B51C-4D75-83C5-6C653D5792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092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38F26-6699-21FA-F4C2-3B39F9704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0ECD6-B2D4-1876-E2B6-CF9003B58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9892F-AE8E-8902-8FD8-D8E0028D9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F20C-F499-4282-AEF3-F3A1BCC38B96}" type="datetimeFigureOut">
              <a:rPr lang="zh-CN" altLang="en-US" smtClean="0"/>
              <a:t>2022-6-14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74D17-F8E8-9A35-8912-F32037BC3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F6F59-60BF-4CC9-9B8C-193F2CC8C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584E-B51C-4D75-83C5-6C653D5792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00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74FA0-6EFB-D9C7-0E0C-46EB79B81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3307C-FFE9-FEAC-4E8F-B42B11D28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EBFD4-6F8B-96C0-29BD-ACBCCDCCA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F20C-F499-4282-AEF3-F3A1BCC38B96}" type="datetimeFigureOut">
              <a:rPr lang="zh-CN" altLang="en-US" smtClean="0"/>
              <a:t>2022-6-14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F63A3-3D5C-7001-A58D-3E5F9E642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F51E2-92A5-E158-BB54-DC88952D5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584E-B51C-4D75-83C5-6C653D5792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820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0CB67-1800-5745-03A1-036093D13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C2BD9-387F-2EA4-9FC0-6DA5F0D5D7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E9D036-5A4B-D217-C79C-520467ABE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1769CB-8906-C8E8-DA91-4BECA6910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F20C-F499-4282-AEF3-F3A1BCC38B96}" type="datetimeFigureOut">
              <a:rPr lang="zh-CN" altLang="en-US" smtClean="0"/>
              <a:t>2022-6-14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BB10F-6C96-D586-A1F9-DE007EFAD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5BE587-6430-95AF-AD90-5296CC8B2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584E-B51C-4D75-83C5-6C653D5792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515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EE554-F6DC-88FC-7922-2B718322E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C7D8E-AE07-A0B6-F47F-2566E4A7B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D6D6BD-DECD-06FB-7B6F-8481E65DA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736531-5F64-2795-0358-62A83F73B5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40854D-7A59-D144-8974-46C7D2B8C6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6FC8C2-D477-CD7B-0BF9-DFA755BF1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F20C-F499-4282-AEF3-F3A1BCC38B96}" type="datetimeFigureOut">
              <a:rPr lang="zh-CN" altLang="en-US" smtClean="0"/>
              <a:t>2022-6-14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C29A79-4EB6-C7E9-069B-AE63C6982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CC3755-C974-B538-A71A-B2F6ACA2B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584E-B51C-4D75-83C5-6C653D5792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723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95D41-9E4F-84EC-D1A1-72B4D65A1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9FA4AE-365D-066C-EA5A-83A8A4791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F20C-F499-4282-AEF3-F3A1BCC38B96}" type="datetimeFigureOut">
              <a:rPr lang="zh-CN" altLang="en-US" smtClean="0"/>
              <a:t>2022-6-14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5F9D4-773C-E894-2D00-E4381BAC6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B06DF2-16C6-AE6E-3770-AD0193847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584E-B51C-4D75-83C5-6C653D5792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021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B9E177-D381-C5C8-6D57-B3C5BA199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F20C-F499-4282-AEF3-F3A1BCC38B96}" type="datetimeFigureOut">
              <a:rPr lang="zh-CN" altLang="en-US" smtClean="0"/>
              <a:t>2022-6-14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74739D-6010-4BD7-5502-40658D952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4F9C44-6A0D-165B-2480-BA751E9C0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584E-B51C-4D75-83C5-6C653D5792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226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8E9A6-8788-A519-5391-DDD569517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DA485-2B03-8685-3FA0-655FA2A45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9A8758-7AA4-164F-A96E-F3C0A2B17C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61AE08-47E7-DB25-6A4F-615E9D968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F20C-F499-4282-AEF3-F3A1BCC38B96}" type="datetimeFigureOut">
              <a:rPr lang="zh-CN" altLang="en-US" smtClean="0"/>
              <a:t>2022-6-14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73B367-983E-112F-74C0-E6E70AE20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1FB4B1-61A9-AB83-6EDD-594D035F1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584E-B51C-4D75-83C5-6C653D5792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179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E8168-AC85-1671-AF35-617C77BD8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FA65B5-BBB5-2899-E471-B30B043FD5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45E7D2-F4CD-A5D6-03AB-9E2F5F689E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C1BFDD-1226-04EB-A908-966C0DC05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F20C-F499-4282-AEF3-F3A1BCC38B96}" type="datetimeFigureOut">
              <a:rPr lang="zh-CN" altLang="en-US" smtClean="0"/>
              <a:t>2022-6-14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DC8A50-A5F0-7FA7-FEA3-056E3900D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B4055A-AAE5-17E2-16EF-02EB4BB4D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584E-B51C-4D75-83C5-6C653D5792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147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80A24F-CDCC-F30D-CEDC-4F9A73E7B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7D3BE-7E25-825D-22D4-21D66AC78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B9D83-8E0D-8832-D363-A94B5BF810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9F20C-F499-4282-AEF3-F3A1BCC38B96}" type="datetimeFigureOut">
              <a:rPr lang="zh-CN" altLang="en-US" smtClean="0"/>
              <a:t>2022-6-14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7C03C-EF3E-8A29-06C1-A1A6B1D7F8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A36B9-75FE-A3F8-158C-A4E73DCC4F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3584E-B51C-4D75-83C5-6C653D5792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981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BC6A87-A809-693B-1AE3-EA0A240A3B1A}"/>
              </a:ext>
            </a:extLst>
          </p:cNvPr>
          <p:cNvSpPr/>
          <p:nvPr/>
        </p:nvSpPr>
        <p:spPr>
          <a:xfrm>
            <a:off x="2266121" y="278296"/>
            <a:ext cx="450575" cy="5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FC</a:t>
            </a:r>
            <a:endParaRPr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AFBCAC-EC71-26D0-ABF4-9C6B5CF78C17}"/>
              </a:ext>
            </a:extLst>
          </p:cNvPr>
          <p:cNvSpPr/>
          <p:nvPr/>
        </p:nvSpPr>
        <p:spPr>
          <a:xfrm>
            <a:off x="2266121" y="1169504"/>
            <a:ext cx="450575" cy="513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FC</a:t>
            </a:r>
            <a:endParaRPr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31F908-7029-2AB9-F293-1405308D5D80}"/>
              </a:ext>
            </a:extLst>
          </p:cNvPr>
          <p:cNvSpPr/>
          <p:nvPr/>
        </p:nvSpPr>
        <p:spPr>
          <a:xfrm>
            <a:off x="2266121" y="2004392"/>
            <a:ext cx="450575" cy="513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FC</a:t>
            </a:r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D3439B-FB3F-655C-AE73-1B67D0AFD081}"/>
              </a:ext>
            </a:extLst>
          </p:cNvPr>
          <p:cNvSpPr txBox="1"/>
          <p:nvPr/>
        </p:nvSpPr>
        <p:spPr>
          <a:xfrm>
            <a:off x="2266121" y="2713382"/>
            <a:ext cx="738664" cy="77525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3600" dirty="0"/>
              <a:t>......</a:t>
            </a:r>
            <a:endParaRPr lang="zh-CN" altLang="en-US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E8EE06-758A-A06D-2C2C-FC34AB357020}"/>
              </a:ext>
            </a:extLst>
          </p:cNvPr>
          <p:cNvSpPr/>
          <p:nvPr/>
        </p:nvSpPr>
        <p:spPr>
          <a:xfrm>
            <a:off x="2266121" y="3548270"/>
            <a:ext cx="450575" cy="513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FC</a:t>
            </a:r>
            <a:endParaRPr lang="zh-CN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23106F-05CB-3DC4-97FC-1B3853B0CEF5}"/>
              </a:ext>
            </a:extLst>
          </p:cNvPr>
          <p:cNvSpPr txBox="1"/>
          <p:nvPr/>
        </p:nvSpPr>
        <p:spPr>
          <a:xfrm>
            <a:off x="71086" y="1485529"/>
            <a:ext cx="19796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16</a:t>
            </a:r>
            <a:r>
              <a:rPr lang="zh-CN" altLang="en-US" sz="1600" dirty="0"/>
              <a:t>个标量特征</a:t>
            </a:r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Begin build order</a:t>
            </a:r>
          </a:p>
          <a:p>
            <a:r>
              <a:rPr lang="en-US" altLang="zh-CN" dirty="0"/>
              <a:t>Shape(20*259)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014045-302C-EE31-C265-1793FA669141}"/>
              </a:ext>
            </a:extLst>
          </p:cNvPr>
          <p:cNvSpPr/>
          <p:nvPr/>
        </p:nvSpPr>
        <p:spPr>
          <a:xfrm>
            <a:off x="2100470" y="4578626"/>
            <a:ext cx="1636643" cy="1040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transformer</a:t>
            </a:r>
            <a:endParaRPr lang="zh-CN" altLang="en-US" dirty="0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0C368696-CC97-00CC-7BC2-C089281C9A62}"/>
              </a:ext>
            </a:extLst>
          </p:cNvPr>
          <p:cNvSpPr/>
          <p:nvPr/>
        </p:nvSpPr>
        <p:spPr>
          <a:xfrm>
            <a:off x="4287078" y="278296"/>
            <a:ext cx="1742661" cy="30811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70A22CDF-D8DB-183C-3C0B-BDA4029BDAB7}"/>
              </a:ext>
            </a:extLst>
          </p:cNvPr>
          <p:cNvSpPr/>
          <p:nvPr/>
        </p:nvSpPr>
        <p:spPr>
          <a:xfrm>
            <a:off x="4575167" y="2405270"/>
            <a:ext cx="1911772" cy="32136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779B64-773A-F9E1-7EEF-AAEF48011CFB}"/>
              </a:ext>
            </a:extLst>
          </p:cNvPr>
          <p:cNvSpPr/>
          <p:nvPr/>
        </p:nvSpPr>
        <p:spPr>
          <a:xfrm>
            <a:off x="6245086" y="1311964"/>
            <a:ext cx="2922105" cy="1000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Concatenate + Fc</a:t>
            </a:r>
            <a:endParaRPr lang="zh-CN" alt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46D96C-4887-B724-5D4B-0F13AB014B4D}"/>
              </a:ext>
            </a:extLst>
          </p:cNvPr>
          <p:cNvSpPr/>
          <p:nvPr/>
        </p:nvSpPr>
        <p:spPr>
          <a:xfrm>
            <a:off x="6596268" y="3488635"/>
            <a:ext cx="2922105" cy="1000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Concatenate + Fc</a:t>
            </a:r>
            <a:endParaRPr lang="zh-CN" alt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201AE62-C1E2-577A-08C7-ACC5712C7E40}"/>
              </a:ext>
            </a:extLst>
          </p:cNvPr>
          <p:cNvCxnSpPr/>
          <p:nvPr/>
        </p:nvCxnSpPr>
        <p:spPr>
          <a:xfrm flipV="1">
            <a:off x="9183755" y="1818861"/>
            <a:ext cx="1769165" cy="6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9AA51CD-C7A0-25D6-B3B8-321DD8F6B65F}"/>
              </a:ext>
            </a:extLst>
          </p:cNvPr>
          <p:cNvCxnSpPr/>
          <p:nvPr/>
        </p:nvCxnSpPr>
        <p:spPr>
          <a:xfrm flipV="1">
            <a:off x="9518373" y="3998842"/>
            <a:ext cx="1769165" cy="6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7360445-CA96-A4F0-3B60-A17CA849222E}"/>
              </a:ext>
            </a:extLst>
          </p:cNvPr>
          <p:cNvSpPr txBox="1"/>
          <p:nvPr/>
        </p:nvSpPr>
        <p:spPr>
          <a:xfrm>
            <a:off x="9422295" y="1241599"/>
            <a:ext cx="1961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Embedded scalar shape(128,)</a:t>
            </a:r>
            <a:endParaRPr lang="zh-CN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64CB15-B4BB-C630-52DA-DCFC85880684}"/>
              </a:ext>
            </a:extLst>
          </p:cNvPr>
          <p:cNvSpPr txBox="1"/>
          <p:nvPr/>
        </p:nvSpPr>
        <p:spPr>
          <a:xfrm>
            <a:off x="9518373" y="3374144"/>
            <a:ext cx="1961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Scalar context (128,)</a:t>
            </a:r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2B72DB-D077-2E77-13CF-E3DBA0C408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97" y="503952"/>
            <a:ext cx="1215343" cy="18446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17DBA42-4CB1-B687-5890-1ACF2DD8AF03}"/>
              </a:ext>
            </a:extLst>
          </p:cNvPr>
          <p:cNvSpPr txBox="1"/>
          <p:nvPr/>
        </p:nvSpPr>
        <p:spPr>
          <a:xfrm>
            <a:off x="9167191" y="6334780"/>
            <a:ext cx="3090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Scalar embedding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14577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0ADB621-EF06-3957-6CF6-FD0B288C6364}"/>
              </a:ext>
            </a:extLst>
          </p:cNvPr>
          <p:cNvSpPr/>
          <p:nvPr/>
        </p:nvSpPr>
        <p:spPr>
          <a:xfrm>
            <a:off x="2499361" y="1361440"/>
            <a:ext cx="2275840" cy="799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Concatenate + FC + ResBlock1D + FC</a:t>
            </a:r>
            <a:endParaRPr lang="zh-CN" alt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0AF24A1-BC82-43E0-3E49-387A5126327A}"/>
              </a:ext>
            </a:extLst>
          </p:cNvPr>
          <p:cNvCxnSpPr/>
          <p:nvPr/>
        </p:nvCxnSpPr>
        <p:spPr>
          <a:xfrm>
            <a:off x="1293707" y="1537547"/>
            <a:ext cx="120565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1F81AE6-F0EB-1BD5-EE03-F14544F591C2}"/>
              </a:ext>
            </a:extLst>
          </p:cNvPr>
          <p:cNvCxnSpPr/>
          <p:nvPr/>
        </p:nvCxnSpPr>
        <p:spPr>
          <a:xfrm>
            <a:off x="1327573" y="1950720"/>
            <a:ext cx="11717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2D16E5C-4D50-5A57-61C7-74D35FF45AA5}"/>
              </a:ext>
            </a:extLst>
          </p:cNvPr>
          <p:cNvSpPr txBox="1"/>
          <p:nvPr/>
        </p:nvSpPr>
        <p:spPr>
          <a:xfrm>
            <a:off x="447040" y="1347893"/>
            <a:ext cx="107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State</a:t>
            </a:r>
            <a:endParaRPr lang="zh-CN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E35322-16B8-BF62-D658-4C8D9D669334}"/>
              </a:ext>
            </a:extLst>
          </p:cNvPr>
          <p:cNvSpPr txBox="1"/>
          <p:nvPr/>
        </p:nvSpPr>
        <p:spPr>
          <a:xfrm>
            <a:off x="541866" y="1713655"/>
            <a:ext cx="880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LSTM Output</a:t>
            </a:r>
            <a:endParaRPr lang="zh-CN" altLang="en-US" sz="12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91CDBF7-2767-4BB3-C1DD-DED3A5B0221C}"/>
              </a:ext>
            </a:extLst>
          </p:cNvPr>
          <p:cNvCxnSpPr>
            <a:stCxn id="2" idx="3"/>
          </p:cNvCxnSpPr>
          <p:nvPr/>
        </p:nvCxnSpPr>
        <p:spPr>
          <a:xfrm flipV="1">
            <a:off x="4775201" y="1761066"/>
            <a:ext cx="839892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8EE2564-6D80-5991-55E2-30E42B4E1687}"/>
              </a:ext>
            </a:extLst>
          </p:cNvPr>
          <p:cNvSpPr txBox="1"/>
          <p:nvPr/>
        </p:nvSpPr>
        <p:spPr>
          <a:xfrm>
            <a:off x="5615093" y="1528989"/>
            <a:ext cx="168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Baseline</a:t>
            </a:r>
            <a:endParaRPr lang="zh-CN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849786-9CDF-EFD5-D7AE-6E5FE9E5B256}"/>
              </a:ext>
            </a:extLst>
          </p:cNvPr>
          <p:cNvSpPr/>
          <p:nvPr/>
        </p:nvSpPr>
        <p:spPr>
          <a:xfrm>
            <a:off x="250612" y="860213"/>
            <a:ext cx="6658187" cy="1971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42FBD4-2E0B-370C-F03F-EFD0E36BD98B}"/>
              </a:ext>
            </a:extLst>
          </p:cNvPr>
          <p:cNvSpPr txBox="1"/>
          <p:nvPr/>
        </p:nvSpPr>
        <p:spPr>
          <a:xfrm>
            <a:off x="1612054" y="31478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W</a:t>
            </a:r>
            <a:r>
              <a:rPr lang="zh-CN" altLang="en-US" dirty="0"/>
              <a:t>inloss</a:t>
            </a:r>
            <a:r>
              <a:rPr lang="en-US" altLang="zh-CN" dirty="0"/>
              <a:t>,</a:t>
            </a:r>
            <a:r>
              <a:rPr lang="zh-CN" altLang="en-US" dirty="0"/>
              <a:t> build_order</a:t>
            </a:r>
            <a:r>
              <a:rPr lang="en-US" altLang="zh-CN" dirty="0"/>
              <a:t>,</a:t>
            </a:r>
            <a:r>
              <a:rPr lang="zh-CN" altLang="en-US" dirty="0"/>
              <a:t> built_units</a:t>
            </a:r>
            <a:r>
              <a:rPr lang="en-US" altLang="zh-CN" dirty="0"/>
              <a:t>,</a:t>
            </a:r>
            <a:r>
              <a:rPr lang="zh-CN" altLang="en-US" dirty="0"/>
              <a:t> upgrades</a:t>
            </a:r>
            <a:r>
              <a:rPr lang="en-US" altLang="zh-CN" dirty="0"/>
              <a:t>,</a:t>
            </a:r>
            <a:r>
              <a:rPr lang="zh-CN" altLang="en-US" dirty="0"/>
              <a:t> effects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FA9CB4-488B-EF62-5E71-0CB2DDC3AF3B}"/>
              </a:ext>
            </a:extLst>
          </p:cNvPr>
          <p:cNvSpPr txBox="1"/>
          <p:nvPr/>
        </p:nvSpPr>
        <p:spPr>
          <a:xfrm>
            <a:off x="6576906" y="2513428"/>
            <a:ext cx="93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x5</a:t>
            </a:r>
            <a:endParaRPr lang="zh-CN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43BE8A-E9E3-6E24-773A-A4D5CF8E4D9A}"/>
              </a:ext>
            </a:extLst>
          </p:cNvPr>
          <p:cNvSpPr txBox="1"/>
          <p:nvPr/>
        </p:nvSpPr>
        <p:spPr>
          <a:xfrm>
            <a:off x="9829641" y="6334780"/>
            <a:ext cx="3720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Baseline head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60474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5B5BD4-B3AF-4A24-86E2-509BF7FC4888}"/>
              </a:ext>
            </a:extLst>
          </p:cNvPr>
          <p:cNvSpPr/>
          <p:nvPr/>
        </p:nvSpPr>
        <p:spPr>
          <a:xfrm>
            <a:off x="2702561" y="386079"/>
            <a:ext cx="2255520" cy="1131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Main process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2EB223-EF5E-7A3D-BB0E-1DEFA4F42855}"/>
              </a:ext>
            </a:extLst>
          </p:cNvPr>
          <p:cNvSpPr/>
          <p:nvPr/>
        </p:nvSpPr>
        <p:spPr>
          <a:xfrm>
            <a:off x="6214534" y="467359"/>
            <a:ext cx="2038774" cy="968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Coordinator process</a:t>
            </a:r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C50665-D5E8-285A-B7F1-6A4C0CF0BA1F}"/>
              </a:ext>
            </a:extLst>
          </p:cNvPr>
          <p:cNvSpPr txBox="1"/>
          <p:nvPr/>
        </p:nvSpPr>
        <p:spPr>
          <a:xfrm>
            <a:off x="182881" y="443821"/>
            <a:ext cx="24519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1200" dirty="0"/>
              <a:t>Create league</a:t>
            </a:r>
          </a:p>
          <a:p>
            <a:pPr marL="342900" indent="-342900">
              <a:buAutoNum type="arabicPeriod"/>
            </a:pPr>
            <a:r>
              <a:rPr lang="en-US" altLang="zh-CN" sz="1200" dirty="0"/>
              <a:t>Create  global learned model</a:t>
            </a:r>
          </a:p>
          <a:p>
            <a:r>
              <a:rPr lang="zh-CN" altLang="en-US" sz="1200" dirty="0"/>
              <a:t>调用</a:t>
            </a:r>
            <a:r>
              <a:rPr lang="en-US" altLang="zh-CN" sz="1200" dirty="0"/>
              <a:t>shared memory </a:t>
            </a:r>
            <a:r>
              <a:rPr lang="zh-CN" altLang="en-US" sz="1200" dirty="0"/>
              <a:t>将在</a:t>
            </a:r>
            <a:r>
              <a:rPr lang="en-US" altLang="zh-CN" sz="1200" dirty="0" err="1"/>
              <a:t>cuda</a:t>
            </a:r>
            <a:r>
              <a:rPr lang="zh-CN" altLang="en-US" sz="1200" dirty="0"/>
              <a:t>设备中的</a:t>
            </a:r>
            <a:r>
              <a:rPr lang="en-US" altLang="zh-CN" sz="1200" dirty="0"/>
              <a:t>model </a:t>
            </a:r>
            <a:r>
              <a:rPr lang="zh-CN" altLang="en-US" sz="1200" dirty="0"/>
              <a:t>共享</a:t>
            </a:r>
            <a:r>
              <a:rPr lang="en-US" altLang="zh-CN" sz="1200" dirty="0"/>
              <a:t> </a:t>
            </a:r>
          </a:p>
          <a:p>
            <a:pPr marL="342900" indent="-342900">
              <a:buAutoNum type="arabicPeriod"/>
            </a:pPr>
            <a:endParaRPr lang="zh-CN" altLang="en-US" sz="12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0A5C09-57CD-9154-C73F-3E079AF75662}"/>
              </a:ext>
            </a:extLst>
          </p:cNvPr>
          <p:cNvCxnSpPr>
            <a:stCxn id="2" idx="3"/>
            <a:endCxn id="4" idx="1"/>
          </p:cNvCxnSpPr>
          <p:nvPr/>
        </p:nvCxnSpPr>
        <p:spPr>
          <a:xfrm>
            <a:off x="4958081" y="951652"/>
            <a:ext cx="125645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23096C6-2DB7-87F2-37D0-C614C34FC690}"/>
              </a:ext>
            </a:extLst>
          </p:cNvPr>
          <p:cNvSpPr/>
          <p:nvPr/>
        </p:nvSpPr>
        <p:spPr>
          <a:xfrm>
            <a:off x="2634827" y="1872824"/>
            <a:ext cx="1794933" cy="1832188"/>
          </a:xfrm>
          <a:prstGeom prst="rect">
            <a:avLst/>
          </a:prstGeom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2D7346-F114-69C5-7C27-BEABD5476EE8}"/>
              </a:ext>
            </a:extLst>
          </p:cNvPr>
          <p:cNvSpPr/>
          <p:nvPr/>
        </p:nvSpPr>
        <p:spPr>
          <a:xfrm>
            <a:off x="2702561" y="2024380"/>
            <a:ext cx="745067" cy="49445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Actor</a:t>
            </a:r>
            <a:endParaRPr lang="zh-CN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A6063F-CFAD-C4B4-8A20-9244B89E4830}"/>
              </a:ext>
            </a:extLst>
          </p:cNvPr>
          <p:cNvSpPr/>
          <p:nvPr/>
        </p:nvSpPr>
        <p:spPr>
          <a:xfrm>
            <a:off x="3589842" y="2040384"/>
            <a:ext cx="745067" cy="49445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Actor</a:t>
            </a:r>
            <a:endParaRPr lang="zh-CN" alt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BA4516-1727-7C78-7B0D-631329AE7A5C}"/>
              </a:ext>
            </a:extLst>
          </p:cNvPr>
          <p:cNvSpPr/>
          <p:nvPr/>
        </p:nvSpPr>
        <p:spPr>
          <a:xfrm>
            <a:off x="2905761" y="2870622"/>
            <a:ext cx="1083733" cy="4826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Learner</a:t>
            </a:r>
            <a:endParaRPr lang="zh-CN" alt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CC0C09-A001-CF4E-31CB-F12828314217}"/>
              </a:ext>
            </a:extLst>
          </p:cNvPr>
          <p:cNvSpPr/>
          <p:nvPr/>
        </p:nvSpPr>
        <p:spPr>
          <a:xfrm>
            <a:off x="2634827" y="4118352"/>
            <a:ext cx="1794933" cy="1832188"/>
          </a:xfrm>
          <a:prstGeom prst="rect">
            <a:avLst/>
          </a:prstGeom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F1A42D-60FC-4124-4D0D-AB99201FF634}"/>
              </a:ext>
            </a:extLst>
          </p:cNvPr>
          <p:cNvSpPr/>
          <p:nvPr/>
        </p:nvSpPr>
        <p:spPr>
          <a:xfrm>
            <a:off x="2702561" y="4269908"/>
            <a:ext cx="745067" cy="49445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Actor</a:t>
            </a:r>
            <a:endParaRPr lang="zh-CN" alt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41375F-ED85-007D-BCEC-FD07D2832582}"/>
              </a:ext>
            </a:extLst>
          </p:cNvPr>
          <p:cNvSpPr/>
          <p:nvPr/>
        </p:nvSpPr>
        <p:spPr>
          <a:xfrm>
            <a:off x="3589842" y="4285912"/>
            <a:ext cx="745067" cy="49445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Actor</a:t>
            </a:r>
            <a:endParaRPr lang="zh-CN" alt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10586F5-75F6-AC23-60CA-34F928D55411}"/>
              </a:ext>
            </a:extLst>
          </p:cNvPr>
          <p:cNvSpPr/>
          <p:nvPr/>
        </p:nvSpPr>
        <p:spPr>
          <a:xfrm>
            <a:off x="2905761" y="5116150"/>
            <a:ext cx="1083733" cy="4826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Learner</a:t>
            </a:r>
            <a:endParaRPr lang="zh-CN" alt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22BD65-C8D6-ED84-68D0-53953D6424A3}"/>
              </a:ext>
            </a:extLst>
          </p:cNvPr>
          <p:cNvSpPr/>
          <p:nvPr/>
        </p:nvSpPr>
        <p:spPr>
          <a:xfrm>
            <a:off x="4944509" y="1872824"/>
            <a:ext cx="1794933" cy="1832188"/>
          </a:xfrm>
          <a:prstGeom prst="rect">
            <a:avLst/>
          </a:prstGeom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E7ED9F-93D1-E35C-C81F-E659F7FAE075}"/>
              </a:ext>
            </a:extLst>
          </p:cNvPr>
          <p:cNvSpPr/>
          <p:nvPr/>
        </p:nvSpPr>
        <p:spPr>
          <a:xfrm>
            <a:off x="5012243" y="2024380"/>
            <a:ext cx="745067" cy="49445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Actor</a:t>
            </a:r>
            <a:endParaRPr lang="zh-CN" alt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5BDBA37-7169-4F69-88DA-BA3709674666}"/>
              </a:ext>
            </a:extLst>
          </p:cNvPr>
          <p:cNvSpPr/>
          <p:nvPr/>
        </p:nvSpPr>
        <p:spPr>
          <a:xfrm>
            <a:off x="5899524" y="2040384"/>
            <a:ext cx="745067" cy="49445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Actor</a:t>
            </a:r>
            <a:endParaRPr lang="zh-CN" alt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02778F-860A-1973-3060-DE05347FCEA7}"/>
              </a:ext>
            </a:extLst>
          </p:cNvPr>
          <p:cNvSpPr/>
          <p:nvPr/>
        </p:nvSpPr>
        <p:spPr>
          <a:xfrm>
            <a:off x="5215443" y="2870622"/>
            <a:ext cx="1083733" cy="4826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Learner</a:t>
            </a:r>
            <a:endParaRPr lang="zh-CN" alt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EBBB04C-C965-4B87-4265-5916AFD3E859}"/>
              </a:ext>
            </a:extLst>
          </p:cNvPr>
          <p:cNvSpPr/>
          <p:nvPr/>
        </p:nvSpPr>
        <p:spPr>
          <a:xfrm>
            <a:off x="5002057" y="4141891"/>
            <a:ext cx="1794933" cy="1832188"/>
          </a:xfrm>
          <a:prstGeom prst="rect">
            <a:avLst/>
          </a:prstGeom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53AE8ED-C9F4-402A-980C-46AA6662B8D5}"/>
              </a:ext>
            </a:extLst>
          </p:cNvPr>
          <p:cNvSpPr/>
          <p:nvPr/>
        </p:nvSpPr>
        <p:spPr>
          <a:xfrm>
            <a:off x="5069791" y="4293447"/>
            <a:ext cx="745067" cy="49445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Actor</a:t>
            </a:r>
            <a:endParaRPr lang="zh-CN" alt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AE9653-FB0B-43FA-194D-4B6B73A0EBF8}"/>
              </a:ext>
            </a:extLst>
          </p:cNvPr>
          <p:cNvSpPr/>
          <p:nvPr/>
        </p:nvSpPr>
        <p:spPr>
          <a:xfrm>
            <a:off x="5957072" y="4309451"/>
            <a:ext cx="745067" cy="49445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Actor</a:t>
            </a:r>
            <a:endParaRPr lang="zh-CN" alt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4DED415-7A04-8520-372C-146A14DA8955}"/>
              </a:ext>
            </a:extLst>
          </p:cNvPr>
          <p:cNvSpPr/>
          <p:nvPr/>
        </p:nvSpPr>
        <p:spPr>
          <a:xfrm>
            <a:off x="5272991" y="5139689"/>
            <a:ext cx="1083733" cy="4826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Learner</a:t>
            </a:r>
            <a:endParaRPr lang="zh-CN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CB1AAE-AC6C-1117-89C6-9BFEB812D873}"/>
              </a:ext>
            </a:extLst>
          </p:cNvPr>
          <p:cNvSpPr txBox="1"/>
          <p:nvPr/>
        </p:nvSpPr>
        <p:spPr>
          <a:xfrm>
            <a:off x="2702562" y="3380036"/>
            <a:ext cx="1632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Actor-learner process</a:t>
            </a:r>
            <a:endParaRPr lang="zh-CN" alt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652860C-F3F2-8300-06A0-53915C621128}"/>
              </a:ext>
            </a:extLst>
          </p:cNvPr>
          <p:cNvSpPr txBox="1"/>
          <p:nvPr/>
        </p:nvSpPr>
        <p:spPr>
          <a:xfrm>
            <a:off x="5083349" y="3454162"/>
            <a:ext cx="1632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Actor-learner process</a:t>
            </a:r>
            <a:endParaRPr lang="zh-CN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88A041-0441-947D-71E3-2D83E54183B0}"/>
              </a:ext>
            </a:extLst>
          </p:cNvPr>
          <p:cNvSpPr txBox="1"/>
          <p:nvPr/>
        </p:nvSpPr>
        <p:spPr>
          <a:xfrm>
            <a:off x="2799114" y="5657536"/>
            <a:ext cx="1632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Actor-learner process</a:t>
            </a:r>
            <a:endParaRPr lang="zh-CN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A21C7DD-6FE9-D6BB-CA6C-FA3B632419E4}"/>
              </a:ext>
            </a:extLst>
          </p:cNvPr>
          <p:cNvSpPr txBox="1"/>
          <p:nvPr/>
        </p:nvSpPr>
        <p:spPr>
          <a:xfrm>
            <a:off x="5215443" y="5725287"/>
            <a:ext cx="1632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Actor-learner process</a:t>
            </a:r>
            <a:endParaRPr lang="zh-CN" alt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2603D8-52A9-1B91-780B-99DBB4999249}"/>
              </a:ext>
            </a:extLst>
          </p:cNvPr>
          <p:cNvSpPr txBox="1"/>
          <p:nvPr/>
        </p:nvSpPr>
        <p:spPr>
          <a:xfrm>
            <a:off x="-64383" y="2734381"/>
            <a:ext cx="2604359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每个</a:t>
            </a:r>
            <a:r>
              <a:rPr lang="en-US" altLang="zh-CN" sz="1200" dirty="0"/>
              <a:t>actor </a:t>
            </a:r>
            <a:r>
              <a:rPr lang="zh-CN" altLang="en-US" sz="1200" dirty="0"/>
              <a:t>和</a:t>
            </a:r>
            <a:r>
              <a:rPr lang="en-US" altLang="zh-CN" sz="1200" dirty="0"/>
              <a:t> learner</a:t>
            </a:r>
            <a:r>
              <a:rPr lang="zh-CN" altLang="en-US" sz="1200" dirty="0"/>
              <a:t>为一个</a:t>
            </a:r>
            <a:r>
              <a:rPr lang="en-US" altLang="zh-CN" sz="1200" dirty="0"/>
              <a:t>thread</a:t>
            </a:r>
            <a:r>
              <a:rPr lang="zh-CN" altLang="en-US" sz="1200" dirty="0"/>
              <a:t>，每个</a:t>
            </a:r>
            <a:r>
              <a:rPr lang="en-US" altLang="zh-CN" sz="1200" dirty="0"/>
              <a:t>thread</a:t>
            </a:r>
            <a:r>
              <a:rPr lang="zh-CN" altLang="en-US" sz="1200" dirty="0"/>
              <a:t>都维护一个</a:t>
            </a:r>
            <a:r>
              <a:rPr lang="en-US" altLang="zh-CN" sz="1200" dirty="0"/>
              <a:t>local</a:t>
            </a:r>
            <a:r>
              <a:rPr lang="zh-CN" altLang="en-US" sz="1200" dirty="0"/>
              <a:t>的</a:t>
            </a:r>
            <a:r>
              <a:rPr lang="en-US" altLang="zh-CN" sz="1200" dirty="0"/>
              <a:t>agent(model)</a:t>
            </a:r>
          </a:p>
          <a:p>
            <a:endParaRPr lang="en-US" altLang="zh-CN" sz="1200" dirty="0"/>
          </a:p>
          <a:p>
            <a:pPr marL="228600" indent="-228600">
              <a:buAutoNum type="arabicPeriod"/>
            </a:pPr>
            <a:r>
              <a:rPr lang="en-US" altLang="zh-CN" sz="1200" dirty="0"/>
              <a:t>Actor</a:t>
            </a:r>
            <a:r>
              <a:rPr lang="zh-CN" altLang="en-US" sz="1200" dirty="0"/>
              <a:t>定期将收集到的轨迹数据放到</a:t>
            </a:r>
            <a:r>
              <a:rPr lang="en-US" altLang="zh-CN" sz="1200" dirty="0"/>
              <a:t>learner</a:t>
            </a:r>
            <a:r>
              <a:rPr lang="zh-CN" altLang="en-US" sz="1200" dirty="0"/>
              <a:t>中，定期同步</a:t>
            </a:r>
            <a:r>
              <a:rPr lang="en-US" altLang="zh-CN" sz="1200" dirty="0"/>
              <a:t>learner</a:t>
            </a:r>
            <a:r>
              <a:rPr lang="zh-CN" altLang="en-US" sz="1200" dirty="0"/>
              <a:t>的局部模型的参数</a:t>
            </a:r>
            <a:endParaRPr lang="en-US" altLang="zh-CN" sz="1200" dirty="0"/>
          </a:p>
          <a:p>
            <a:pPr marL="228600" indent="-228600">
              <a:buAutoNum type="arabicPeriod"/>
            </a:pPr>
            <a:r>
              <a:rPr lang="en-US" altLang="zh-CN" sz="1200" dirty="0"/>
              <a:t>Learner</a:t>
            </a:r>
            <a:r>
              <a:rPr lang="zh-CN" altLang="en-US" sz="1200" dirty="0"/>
              <a:t>通过局部模型计算梯度，将梯度传给</a:t>
            </a:r>
            <a:r>
              <a:rPr lang="en-US" altLang="zh-CN" sz="1200" dirty="0"/>
              <a:t>global model, </a:t>
            </a:r>
            <a:r>
              <a:rPr lang="zh-CN" altLang="en-US" sz="1200" dirty="0"/>
              <a:t>更新</a:t>
            </a:r>
            <a:r>
              <a:rPr lang="en-US" altLang="zh-CN" sz="1200" dirty="0"/>
              <a:t>global model </a:t>
            </a:r>
            <a:r>
              <a:rPr lang="zh-CN" altLang="en-US" sz="1200" dirty="0"/>
              <a:t>的参数，并定期同步</a:t>
            </a:r>
            <a:r>
              <a:rPr lang="en-US" altLang="zh-CN" sz="1200" dirty="0"/>
              <a:t>global model </a:t>
            </a:r>
            <a:r>
              <a:rPr lang="zh-CN" altLang="en-US" sz="1200" dirty="0"/>
              <a:t>的参数（</a:t>
            </a:r>
            <a:r>
              <a:rPr lang="en-US" altLang="zh-CN" sz="1200" dirty="0"/>
              <a:t>10</a:t>
            </a:r>
            <a:r>
              <a:rPr lang="zh-CN" altLang="en-US" sz="1200" dirty="0"/>
              <a:t>秒）</a:t>
            </a:r>
            <a:endParaRPr lang="en-US" altLang="zh-CN" sz="12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8E2814B-8E95-5ADB-F946-6BA36C211D20}"/>
              </a:ext>
            </a:extLst>
          </p:cNvPr>
          <p:cNvSpPr/>
          <p:nvPr/>
        </p:nvSpPr>
        <p:spPr>
          <a:xfrm>
            <a:off x="2539976" y="1787734"/>
            <a:ext cx="4375597" cy="43421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E65918C-9137-90EF-D591-F1960F606F65}"/>
              </a:ext>
            </a:extLst>
          </p:cNvPr>
          <p:cNvCxnSpPr>
            <a:cxnSpLocks/>
          </p:cNvCxnSpPr>
          <p:nvPr/>
        </p:nvCxnSpPr>
        <p:spPr>
          <a:xfrm>
            <a:off x="3813389" y="1513550"/>
            <a:ext cx="0" cy="25732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17848EC-8F6A-B64F-C969-EFB02852919B}"/>
              </a:ext>
            </a:extLst>
          </p:cNvPr>
          <p:cNvCxnSpPr>
            <a:stCxn id="19" idx="3"/>
          </p:cNvCxnSpPr>
          <p:nvPr/>
        </p:nvCxnSpPr>
        <p:spPr>
          <a:xfrm>
            <a:off x="6739442" y="2788918"/>
            <a:ext cx="1009251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5F94820-D4FD-DB42-9BE7-B5E460D87547}"/>
              </a:ext>
            </a:extLst>
          </p:cNvPr>
          <p:cNvCxnSpPr/>
          <p:nvPr/>
        </p:nvCxnSpPr>
        <p:spPr>
          <a:xfrm>
            <a:off x="7714827" y="1459484"/>
            <a:ext cx="0" cy="1329434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032BFEA-4EF2-A4BF-0D2F-9FD3B2E099DA}"/>
              </a:ext>
            </a:extLst>
          </p:cNvPr>
          <p:cNvSpPr txBox="1"/>
          <p:nvPr/>
        </p:nvSpPr>
        <p:spPr>
          <a:xfrm>
            <a:off x="7748693" y="1571303"/>
            <a:ext cx="31021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win loss queue, coordinator </a:t>
            </a:r>
            <a:r>
              <a:rPr lang="zh-CN" altLang="en-US" dirty="0"/>
              <a:t>通过</a:t>
            </a:r>
            <a:r>
              <a:rPr lang="en-US" altLang="zh-CN" dirty="0"/>
              <a:t>queue</a:t>
            </a:r>
            <a:r>
              <a:rPr lang="zh-CN" altLang="en-US" dirty="0"/>
              <a:t>接受</a:t>
            </a:r>
            <a:r>
              <a:rPr lang="en-US" altLang="zh-CN" dirty="0"/>
              <a:t>actor</a:t>
            </a:r>
            <a:r>
              <a:rPr lang="zh-CN" altLang="en-US" dirty="0"/>
              <a:t>传过来的对战结果，更新</a:t>
            </a:r>
            <a:r>
              <a:rPr lang="en-US" altLang="zh-CN" dirty="0"/>
              <a:t>league</a:t>
            </a:r>
            <a:r>
              <a:rPr lang="zh-CN" altLang="en-US" dirty="0"/>
              <a:t>中的</a:t>
            </a:r>
            <a:r>
              <a:rPr lang="en-US" altLang="zh-CN" dirty="0"/>
              <a:t>pay off</a:t>
            </a:r>
            <a:r>
              <a:rPr lang="zh-CN" altLang="en-US" dirty="0"/>
              <a:t>情况。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11066E9-F353-5D31-9BE2-187339787806}"/>
              </a:ext>
            </a:extLst>
          </p:cNvPr>
          <p:cNvSpPr txBox="1"/>
          <p:nvPr/>
        </p:nvSpPr>
        <p:spPr>
          <a:xfrm>
            <a:off x="7321897" y="5217455"/>
            <a:ext cx="3874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A3C</a:t>
            </a:r>
            <a:r>
              <a:rPr lang="zh-CN" altLang="en-US" dirty="0"/>
              <a:t>的架构，</a:t>
            </a:r>
            <a:r>
              <a:rPr lang="en-US" altLang="zh-CN" dirty="0" err="1"/>
              <a:t>hogwild</a:t>
            </a:r>
            <a:r>
              <a:rPr lang="en-US" altLang="zh-CN" dirty="0"/>
              <a:t> </a:t>
            </a:r>
            <a:r>
              <a:rPr lang="zh-CN" altLang="en-US" dirty="0"/>
              <a:t>的更新全局模型的方式（更新模型参数时不加锁）</a:t>
            </a:r>
          </a:p>
        </p:txBody>
      </p:sp>
    </p:spTree>
    <p:extLst>
      <p:ext uri="{BB962C8B-B14F-4D97-AF65-F5344CB8AC3E}">
        <p14:creationId xmlns:p14="http://schemas.microsoft.com/office/powerpoint/2010/main" val="4058268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EE5B28-0EAC-E89E-C773-23FA761D78F0}"/>
              </a:ext>
            </a:extLst>
          </p:cNvPr>
          <p:cNvSpPr/>
          <p:nvPr/>
        </p:nvSpPr>
        <p:spPr>
          <a:xfrm>
            <a:off x="690880" y="1463040"/>
            <a:ext cx="866250" cy="28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4BB839-F407-30E5-CE7B-3D5647753CC8}"/>
              </a:ext>
            </a:extLst>
          </p:cNvPr>
          <p:cNvSpPr txBox="1"/>
          <p:nvPr/>
        </p:nvSpPr>
        <p:spPr>
          <a:xfrm>
            <a:off x="171264" y="2226474"/>
            <a:ext cx="2362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Input:</a:t>
            </a:r>
          </a:p>
          <a:p>
            <a:r>
              <a:rPr lang="en-US" altLang="zh-CN" sz="1200" dirty="0"/>
              <a:t>Entity features: shape(512, 1856)</a:t>
            </a:r>
          </a:p>
          <a:p>
            <a:r>
              <a:rPr lang="en-US" altLang="zh-CN" sz="1200" dirty="0"/>
              <a:t>Padding entity</a:t>
            </a:r>
            <a:r>
              <a:rPr lang="zh-CN" altLang="en-US" sz="1200" dirty="0"/>
              <a:t>为全</a:t>
            </a:r>
            <a:r>
              <a:rPr lang="en-US" altLang="zh-CN" sz="1200" dirty="0"/>
              <a:t>0</a:t>
            </a:r>
            <a:r>
              <a:rPr lang="zh-CN" altLang="en-US" sz="1200" dirty="0"/>
              <a:t>向量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C04D488-E124-4123-6406-51685596AD9B}"/>
              </a:ext>
            </a:extLst>
          </p:cNvPr>
          <p:cNvCxnSpPr/>
          <p:nvPr/>
        </p:nvCxnSpPr>
        <p:spPr>
          <a:xfrm>
            <a:off x="2137870" y="1864876"/>
            <a:ext cx="7924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DDFF947-FDE4-5F24-EA44-EE7227A645D9}"/>
              </a:ext>
            </a:extLst>
          </p:cNvPr>
          <p:cNvSpPr/>
          <p:nvPr/>
        </p:nvSpPr>
        <p:spPr>
          <a:xfrm>
            <a:off x="2916361" y="1507067"/>
            <a:ext cx="1208600" cy="589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FC</a:t>
            </a:r>
          </a:p>
          <a:p>
            <a:pPr algn="ctr"/>
            <a:r>
              <a:rPr lang="en-US" altLang="zh-CN" sz="1200" dirty="0"/>
              <a:t>Shape(1856, 64)</a:t>
            </a:r>
            <a:endParaRPr lang="zh-CN" altLang="en-US" sz="12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D08AEFA-0453-80F3-05FE-C2C077223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7441" y="598737"/>
            <a:ext cx="1835244" cy="262268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2975DCE-A9BA-E83B-B0F4-C78AF65B5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2369" y="1013894"/>
            <a:ext cx="1835244" cy="2622685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A8A0F70-9173-1CF2-E6BE-8E9FD4C15C5F}"/>
              </a:ext>
            </a:extLst>
          </p:cNvPr>
          <p:cNvCxnSpPr/>
          <p:nvPr/>
        </p:nvCxnSpPr>
        <p:spPr>
          <a:xfrm>
            <a:off x="4124961" y="1831009"/>
            <a:ext cx="7924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FF4E04B-7E83-1554-D3AF-DBC7992AE6B0}"/>
              </a:ext>
            </a:extLst>
          </p:cNvPr>
          <p:cNvCxnSpPr/>
          <p:nvPr/>
        </p:nvCxnSpPr>
        <p:spPr>
          <a:xfrm>
            <a:off x="6931199" y="1881809"/>
            <a:ext cx="7924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35E27EB-7056-D835-A0AA-C8B9C772C1C6}"/>
              </a:ext>
            </a:extLst>
          </p:cNvPr>
          <p:cNvSpPr/>
          <p:nvPr/>
        </p:nvSpPr>
        <p:spPr>
          <a:xfrm>
            <a:off x="7723679" y="1570236"/>
            <a:ext cx="768401" cy="589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Mean</a:t>
            </a:r>
            <a:endParaRPr lang="zh-CN" alt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4E6B16-D1B9-C486-3AFC-6F859FC77741}"/>
              </a:ext>
            </a:extLst>
          </p:cNvPr>
          <p:cNvSpPr/>
          <p:nvPr/>
        </p:nvSpPr>
        <p:spPr>
          <a:xfrm>
            <a:off x="843280" y="1615440"/>
            <a:ext cx="866250" cy="28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8D91329-4DC5-7276-9916-D5B3981C1E51}"/>
              </a:ext>
            </a:extLst>
          </p:cNvPr>
          <p:cNvSpPr/>
          <p:nvPr/>
        </p:nvSpPr>
        <p:spPr>
          <a:xfrm>
            <a:off x="995680" y="1767840"/>
            <a:ext cx="866250" cy="28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CAD9D41-5E76-1C97-2FF2-381AA661FDA5}"/>
              </a:ext>
            </a:extLst>
          </p:cNvPr>
          <p:cNvSpPr/>
          <p:nvPr/>
        </p:nvSpPr>
        <p:spPr>
          <a:xfrm>
            <a:off x="1148080" y="1920240"/>
            <a:ext cx="866250" cy="28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D7BB09-F32A-418D-EA85-8A1801E99890}"/>
              </a:ext>
            </a:extLst>
          </p:cNvPr>
          <p:cNvSpPr/>
          <p:nvPr/>
        </p:nvSpPr>
        <p:spPr>
          <a:xfrm>
            <a:off x="218726" y="914400"/>
            <a:ext cx="2166665" cy="20275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F8E56AB-D47C-1A2B-4A12-975BA5E71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726" y="3389666"/>
            <a:ext cx="3429176" cy="3206915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EF5538-1D44-7581-D995-43279FB5A70A}"/>
              </a:ext>
            </a:extLst>
          </p:cNvPr>
          <p:cNvCxnSpPr/>
          <p:nvPr/>
        </p:nvCxnSpPr>
        <p:spPr>
          <a:xfrm flipH="1">
            <a:off x="3732107" y="3569547"/>
            <a:ext cx="988906" cy="6845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D7354A-F01C-6EF0-BF0E-CC4127C105FE}"/>
              </a:ext>
            </a:extLst>
          </p:cNvPr>
          <p:cNvCxnSpPr/>
          <p:nvPr/>
        </p:nvCxnSpPr>
        <p:spPr>
          <a:xfrm>
            <a:off x="8492080" y="1881809"/>
            <a:ext cx="7924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CD1822A-4DF9-9666-6B17-728B0CB3F53B}"/>
              </a:ext>
            </a:extLst>
          </p:cNvPr>
          <p:cNvSpPr/>
          <p:nvPr/>
        </p:nvSpPr>
        <p:spPr>
          <a:xfrm>
            <a:off x="9265779" y="868022"/>
            <a:ext cx="2438541" cy="25216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2BAA303-9C71-9D37-67A3-78A6819C0325}"/>
              </a:ext>
            </a:extLst>
          </p:cNvPr>
          <p:cNvSpPr txBox="1"/>
          <p:nvPr/>
        </p:nvSpPr>
        <p:spPr>
          <a:xfrm>
            <a:off x="9209209" y="930424"/>
            <a:ext cx="2785768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输出</a:t>
            </a:r>
            <a:endParaRPr lang="en-US" altLang="zh-CN" sz="1200" dirty="0"/>
          </a:p>
          <a:p>
            <a:r>
              <a:rPr lang="en-US" altLang="zh-CN" sz="1200" dirty="0"/>
              <a:t>1. Embedded entity : shape(64, )</a:t>
            </a:r>
          </a:p>
          <a:p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dirty="0"/>
              <a:t>2. Entity embeddings : shape(512, 64)</a:t>
            </a:r>
          </a:p>
          <a:p>
            <a:endParaRPr lang="en-US" altLang="zh-CN" sz="1200" dirty="0"/>
          </a:p>
          <a:p>
            <a:r>
              <a:rPr lang="en-US" altLang="zh-CN" sz="1200" dirty="0"/>
              <a:t>3. Entity numbers: shape(1,)</a:t>
            </a:r>
          </a:p>
          <a:p>
            <a:r>
              <a:rPr lang="zh-CN" altLang="en-US" sz="1200" dirty="0"/>
              <a:t>当前非</a:t>
            </a:r>
            <a:r>
              <a:rPr lang="en-US" altLang="zh-CN" sz="1200" dirty="0"/>
              <a:t>padding</a:t>
            </a:r>
            <a:r>
              <a:rPr lang="zh-CN" altLang="en-US" sz="1200" dirty="0"/>
              <a:t>的</a:t>
            </a:r>
            <a:r>
              <a:rPr lang="en-US" altLang="zh-CN" sz="1200" dirty="0"/>
              <a:t>entity</a:t>
            </a:r>
            <a:r>
              <a:rPr lang="zh-CN" altLang="en-US" sz="1200" dirty="0"/>
              <a:t>个数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dirty="0"/>
              <a:t>4. Unit types: shape(512,)</a:t>
            </a:r>
          </a:p>
          <a:p>
            <a:r>
              <a:rPr lang="zh-CN" altLang="en-US" sz="1200" dirty="0"/>
              <a:t>每个</a:t>
            </a:r>
            <a:r>
              <a:rPr lang="en-US" altLang="zh-CN" sz="1200" dirty="0"/>
              <a:t>unit(entity)</a:t>
            </a:r>
            <a:r>
              <a:rPr lang="zh-CN" altLang="en-US" sz="1200" dirty="0"/>
              <a:t>的类型</a:t>
            </a:r>
            <a:endParaRPr lang="en-US" altLang="zh-CN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8BFCC1-EAA7-8351-CC43-A748E9023320}"/>
              </a:ext>
            </a:extLst>
          </p:cNvPr>
          <p:cNvSpPr txBox="1"/>
          <p:nvPr/>
        </p:nvSpPr>
        <p:spPr>
          <a:xfrm>
            <a:off x="9167191" y="6334780"/>
            <a:ext cx="3090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Entity embedding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05268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D039347-9F92-9139-961F-0D5E4998387E}"/>
              </a:ext>
            </a:extLst>
          </p:cNvPr>
          <p:cNvSpPr/>
          <p:nvPr/>
        </p:nvSpPr>
        <p:spPr>
          <a:xfrm>
            <a:off x="195469" y="1021153"/>
            <a:ext cx="960783" cy="901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E0AF72-B241-FCE3-CC50-5B91C6F793DF}"/>
              </a:ext>
            </a:extLst>
          </p:cNvPr>
          <p:cNvSpPr txBox="1"/>
          <p:nvPr/>
        </p:nvSpPr>
        <p:spPr>
          <a:xfrm>
            <a:off x="135834" y="2305041"/>
            <a:ext cx="20408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Input:</a:t>
            </a:r>
          </a:p>
          <a:p>
            <a:r>
              <a:rPr lang="en-US" altLang="zh-CN" sz="1200" dirty="0"/>
              <a:t>Feature map: shape(24*64*64)</a:t>
            </a:r>
            <a:endParaRPr lang="zh-CN" altLang="en-US" sz="12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811BBC4-C5E1-E8D6-6025-A31F2E771BBF}"/>
              </a:ext>
            </a:extLst>
          </p:cNvPr>
          <p:cNvCxnSpPr>
            <a:cxnSpLocks/>
          </p:cNvCxnSpPr>
          <p:nvPr/>
        </p:nvCxnSpPr>
        <p:spPr>
          <a:xfrm flipV="1">
            <a:off x="3155877" y="1240126"/>
            <a:ext cx="682487" cy="4277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A70CD98-4563-9B06-F1D7-83267248FA84}"/>
              </a:ext>
            </a:extLst>
          </p:cNvPr>
          <p:cNvCxnSpPr>
            <a:cxnSpLocks/>
          </p:cNvCxnSpPr>
          <p:nvPr/>
        </p:nvCxnSpPr>
        <p:spPr>
          <a:xfrm>
            <a:off x="3128324" y="1674837"/>
            <a:ext cx="671334" cy="3967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C7894DE-1507-80FE-A907-574B2A17B099}"/>
              </a:ext>
            </a:extLst>
          </p:cNvPr>
          <p:cNvSpPr/>
          <p:nvPr/>
        </p:nvSpPr>
        <p:spPr>
          <a:xfrm>
            <a:off x="1018989" y="270709"/>
            <a:ext cx="2127784" cy="446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Entity embeddings: shape (512, 64)</a:t>
            </a:r>
            <a:endParaRPr lang="zh-CN" alt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5BEED3-5E3B-CA01-D814-2DDF0C8C7480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3146773" y="493908"/>
            <a:ext cx="683315" cy="6118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BF92A39-D4DC-2FFD-CBCD-58C599ABF9B7}"/>
              </a:ext>
            </a:extLst>
          </p:cNvPr>
          <p:cNvCxnSpPr>
            <a:cxnSpLocks/>
          </p:cNvCxnSpPr>
          <p:nvPr/>
        </p:nvCxnSpPr>
        <p:spPr>
          <a:xfrm>
            <a:off x="5174827" y="1240126"/>
            <a:ext cx="1331990" cy="138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6503E5E-D64E-C35D-B542-458A099D7320}"/>
              </a:ext>
            </a:extLst>
          </p:cNvPr>
          <p:cNvSpPr/>
          <p:nvPr/>
        </p:nvSpPr>
        <p:spPr>
          <a:xfrm>
            <a:off x="9974974" y="270709"/>
            <a:ext cx="1802296" cy="470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Scatter entity(16*64*64)</a:t>
            </a:r>
            <a:endParaRPr lang="zh-CN" alt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D4AA2B1-9A0E-DDC7-70EF-43D215A1CDC0}"/>
              </a:ext>
            </a:extLst>
          </p:cNvPr>
          <p:cNvSpPr/>
          <p:nvPr/>
        </p:nvSpPr>
        <p:spPr>
          <a:xfrm>
            <a:off x="6831039" y="1356506"/>
            <a:ext cx="927656" cy="470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conv2d</a:t>
            </a:r>
            <a:endParaRPr lang="zh-CN" alt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145C3D1-C176-9B87-4618-3731CA36EF69}"/>
              </a:ext>
            </a:extLst>
          </p:cNvPr>
          <p:cNvCxnSpPr>
            <a:cxnSpLocks/>
            <a:endCxn id="56" idx="2"/>
          </p:cNvCxnSpPr>
          <p:nvPr/>
        </p:nvCxnSpPr>
        <p:spPr>
          <a:xfrm flipH="1" flipV="1">
            <a:off x="7792721" y="393636"/>
            <a:ext cx="1151592" cy="931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6309922-7A8A-C8CE-2B71-6D17459FE986}"/>
              </a:ext>
            </a:extLst>
          </p:cNvPr>
          <p:cNvSpPr/>
          <p:nvPr/>
        </p:nvSpPr>
        <p:spPr>
          <a:xfrm>
            <a:off x="10875818" y="3858491"/>
            <a:ext cx="1329164" cy="576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FC</a:t>
            </a:r>
            <a:endParaRPr lang="zh-CN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181B49-32A8-C40B-A0C9-848D96E82BB4}"/>
              </a:ext>
            </a:extLst>
          </p:cNvPr>
          <p:cNvSpPr txBox="1"/>
          <p:nvPr/>
        </p:nvSpPr>
        <p:spPr>
          <a:xfrm>
            <a:off x="7390496" y="3572943"/>
            <a:ext cx="31076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Output</a:t>
            </a:r>
          </a:p>
          <a:p>
            <a:r>
              <a:rPr lang="en-US" altLang="zh-CN" dirty="0"/>
              <a:t>Map skips: 5</a:t>
            </a:r>
            <a:r>
              <a:rPr lang="zh-CN" altLang="en-US" dirty="0"/>
              <a:t>个 </a:t>
            </a:r>
            <a:r>
              <a:rPr lang="en-US" altLang="zh-CN" dirty="0"/>
              <a:t>32*8*8</a:t>
            </a:r>
            <a:r>
              <a:rPr lang="zh-CN" altLang="en-US" dirty="0"/>
              <a:t>的</a:t>
            </a:r>
            <a:r>
              <a:rPr lang="en-US" altLang="zh-CN" dirty="0"/>
              <a:t>ResBlock</a:t>
            </a:r>
            <a:r>
              <a:rPr lang="zh-CN" altLang="en-US" dirty="0"/>
              <a:t>中间层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Embedded spatial: shape(64,)</a:t>
            </a:r>
            <a:endParaRPr lang="zh-CN" alt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41B333-8248-0A1F-DEA5-8BF1A8F2C836}"/>
              </a:ext>
            </a:extLst>
          </p:cNvPr>
          <p:cNvSpPr/>
          <p:nvPr/>
        </p:nvSpPr>
        <p:spPr>
          <a:xfrm>
            <a:off x="66708" y="823703"/>
            <a:ext cx="1802296" cy="2127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6E224DB-BDD4-E428-7C7A-6AEB89DA05E7}"/>
              </a:ext>
            </a:extLst>
          </p:cNvPr>
          <p:cNvSpPr/>
          <p:nvPr/>
        </p:nvSpPr>
        <p:spPr>
          <a:xfrm>
            <a:off x="336871" y="1193297"/>
            <a:ext cx="960783" cy="901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5AE3491-2A83-3A1E-5E70-ED011ADCADEB}"/>
              </a:ext>
            </a:extLst>
          </p:cNvPr>
          <p:cNvSpPr/>
          <p:nvPr/>
        </p:nvSpPr>
        <p:spPr>
          <a:xfrm>
            <a:off x="472110" y="1357465"/>
            <a:ext cx="960783" cy="901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04820E-D4C2-2028-72BF-D2A62D608D5F}"/>
              </a:ext>
            </a:extLst>
          </p:cNvPr>
          <p:cNvSpPr txBox="1"/>
          <p:nvPr/>
        </p:nvSpPr>
        <p:spPr>
          <a:xfrm>
            <a:off x="2049121" y="2093381"/>
            <a:ext cx="1412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前</a:t>
            </a:r>
            <a:r>
              <a:rPr lang="en-US" altLang="zh-CN" sz="1200" dirty="0"/>
              <a:t>4</a:t>
            </a:r>
            <a:r>
              <a:rPr lang="zh-CN" altLang="en-US" sz="1200" dirty="0"/>
              <a:t>个</a:t>
            </a:r>
            <a:r>
              <a:rPr lang="en-US" altLang="zh-CN" sz="1200" dirty="0"/>
              <a:t>channel</a:t>
            </a:r>
            <a:r>
              <a:rPr lang="zh-CN" altLang="en-US" sz="1200" dirty="0"/>
              <a:t>表示</a:t>
            </a:r>
            <a:r>
              <a:rPr lang="en-US" altLang="zh-CN" sz="1200" dirty="0"/>
              <a:t>entity</a:t>
            </a:r>
            <a:r>
              <a:rPr lang="zh-CN" altLang="en-US" sz="1200" dirty="0"/>
              <a:t>所在的位置，将其</a:t>
            </a:r>
            <a:r>
              <a:rPr lang="en-US" altLang="zh-CN" sz="1200" dirty="0"/>
              <a:t>split </a:t>
            </a:r>
            <a:r>
              <a:rPr lang="zh-CN" altLang="en-US" sz="1200" dirty="0"/>
              <a:t>出来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F143CE5-D4A7-F839-3F20-8B678474A281}"/>
              </a:ext>
            </a:extLst>
          </p:cNvPr>
          <p:cNvCxnSpPr/>
          <p:nvPr/>
        </p:nvCxnSpPr>
        <p:spPr>
          <a:xfrm>
            <a:off x="1432893" y="1763276"/>
            <a:ext cx="7924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57C1C7B1-0225-6614-36FA-C64DB16CA947}"/>
              </a:ext>
            </a:extLst>
          </p:cNvPr>
          <p:cNvSpPr/>
          <p:nvPr/>
        </p:nvSpPr>
        <p:spPr>
          <a:xfrm>
            <a:off x="2217026" y="1432266"/>
            <a:ext cx="938851" cy="576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Split</a:t>
            </a:r>
            <a:endParaRPr lang="zh-CN" alt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9B543A5-26E6-6D7B-3FA1-2CE4AB7E4BFF}"/>
              </a:ext>
            </a:extLst>
          </p:cNvPr>
          <p:cNvSpPr/>
          <p:nvPr/>
        </p:nvSpPr>
        <p:spPr>
          <a:xfrm>
            <a:off x="3822668" y="951891"/>
            <a:ext cx="1352159" cy="576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Embedding + </a:t>
            </a:r>
            <a:r>
              <a:rPr lang="en-US" altLang="zh-CN" sz="2000" dirty="0"/>
              <a:t>conv2d</a:t>
            </a:r>
            <a:endParaRPr lang="zh-CN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EA8F468-51C9-CDF1-9808-041610640FCB}"/>
              </a:ext>
            </a:extLst>
          </p:cNvPr>
          <p:cNvSpPr txBox="1"/>
          <p:nvPr/>
        </p:nvSpPr>
        <p:spPr>
          <a:xfrm>
            <a:off x="5065132" y="741162"/>
            <a:ext cx="1422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/>
              <a:t>Output </a:t>
            </a:r>
          </a:p>
          <a:p>
            <a:pPr algn="ctr"/>
            <a:r>
              <a:rPr lang="en-US" altLang="zh-CN" sz="1200" dirty="0"/>
              <a:t>shape(16, 64, 64)</a:t>
            </a:r>
            <a:endParaRPr lang="zh-CN" altLang="en-US" sz="12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B7BD207-4680-2AA0-4A83-02F122C5BB37}"/>
              </a:ext>
            </a:extLst>
          </p:cNvPr>
          <p:cNvCxnSpPr>
            <a:cxnSpLocks/>
          </p:cNvCxnSpPr>
          <p:nvPr/>
        </p:nvCxnSpPr>
        <p:spPr>
          <a:xfrm>
            <a:off x="3776722" y="2038536"/>
            <a:ext cx="273009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460A361-68E1-8050-ABE5-BADE9EACAA9C}"/>
              </a:ext>
            </a:extLst>
          </p:cNvPr>
          <p:cNvSpPr txBox="1"/>
          <p:nvPr/>
        </p:nvSpPr>
        <p:spPr>
          <a:xfrm>
            <a:off x="1997765" y="1714292"/>
            <a:ext cx="63557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/>
              <a:t>Shape (20*64*64)</a:t>
            </a:r>
            <a:endParaRPr lang="zh-CN" altLang="en-US" sz="12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E8EBCFA-52B5-10CB-1458-2634F1C5C236}"/>
              </a:ext>
            </a:extLst>
          </p:cNvPr>
          <p:cNvCxnSpPr>
            <a:cxnSpLocks/>
          </p:cNvCxnSpPr>
          <p:nvPr/>
        </p:nvCxnSpPr>
        <p:spPr>
          <a:xfrm>
            <a:off x="6452451" y="1244662"/>
            <a:ext cx="398622" cy="3767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DCE06E3-82F0-E24E-DE8C-A1D385D79405}"/>
              </a:ext>
            </a:extLst>
          </p:cNvPr>
          <p:cNvCxnSpPr>
            <a:cxnSpLocks/>
          </p:cNvCxnSpPr>
          <p:nvPr/>
        </p:nvCxnSpPr>
        <p:spPr>
          <a:xfrm flipV="1">
            <a:off x="6463749" y="1621382"/>
            <a:ext cx="387324" cy="4298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3D95E17-E151-E043-779E-90B889458063}"/>
              </a:ext>
            </a:extLst>
          </p:cNvPr>
          <p:cNvCxnSpPr>
            <a:cxnSpLocks/>
          </p:cNvCxnSpPr>
          <p:nvPr/>
        </p:nvCxnSpPr>
        <p:spPr>
          <a:xfrm flipH="1">
            <a:off x="9985280" y="4203343"/>
            <a:ext cx="89053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A6AD24E-60BF-D2BC-A0E2-AD2FE29DAB20}"/>
              </a:ext>
            </a:extLst>
          </p:cNvPr>
          <p:cNvSpPr/>
          <p:nvPr/>
        </p:nvSpPr>
        <p:spPr>
          <a:xfrm>
            <a:off x="8330252" y="1305479"/>
            <a:ext cx="1478765" cy="576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Down Sample</a:t>
            </a:r>
            <a:endParaRPr lang="zh-CN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C0A597B-136B-F145-F948-96F61EC29196}"/>
              </a:ext>
            </a:extLst>
          </p:cNvPr>
          <p:cNvSpPr txBox="1"/>
          <p:nvPr/>
        </p:nvSpPr>
        <p:spPr>
          <a:xfrm>
            <a:off x="3685468" y="732955"/>
            <a:ext cx="16265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/>
              <a:t>Kernel size=1</a:t>
            </a:r>
            <a:endParaRPr lang="zh-CN" altLang="en-US" sz="1200" dirty="0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D6E513D7-4889-C3E5-D083-8927F6AFB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086" y="60391"/>
            <a:ext cx="3363269" cy="333245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25466634-A016-DA2B-3FA6-62315565E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971" y="2343891"/>
            <a:ext cx="6205895" cy="109695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0AE89804-A4BC-9ED7-4238-ECC2BCABAB45}"/>
              </a:ext>
            </a:extLst>
          </p:cNvPr>
          <p:cNvSpPr txBox="1"/>
          <p:nvPr/>
        </p:nvSpPr>
        <p:spPr>
          <a:xfrm>
            <a:off x="9559635" y="1194365"/>
            <a:ext cx="12607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32*8*8</a:t>
            </a:r>
            <a:endParaRPr lang="zh-CN" altLang="en-US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3BE8A3E-2123-6BE9-58E0-3AA933623F6E}"/>
              </a:ext>
            </a:extLst>
          </p:cNvPr>
          <p:cNvCxnSpPr>
            <a:cxnSpLocks/>
          </p:cNvCxnSpPr>
          <p:nvPr/>
        </p:nvCxnSpPr>
        <p:spPr>
          <a:xfrm>
            <a:off x="9809017" y="1563697"/>
            <a:ext cx="8451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F426F91A-343B-6283-60C4-A9B26F2CCF0F}"/>
              </a:ext>
            </a:extLst>
          </p:cNvPr>
          <p:cNvSpPr/>
          <p:nvPr/>
        </p:nvSpPr>
        <p:spPr>
          <a:xfrm>
            <a:off x="10647854" y="1202827"/>
            <a:ext cx="960783" cy="901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EE2148C-8487-7AE6-B9A8-2C16015FD004}"/>
              </a:ext>
            </a:extLst>
          </p:cNvPr>
          <p:cNvSpPr/>
          <p:nvPr/>
        </p:nvSpPr>
        <p:spPr>
          <a:xfrm>
            <a:off x="10800254" y="1355227"/>
            <a:ext cx="960783" cy="901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D603DB5-4D42-F727-D6A7-21982A90F05F}"/>
              </a:ext>
            </a:extLst>
          </p:cNvPr>
          <p:cNvSpPr/>
          <p:nvPr/>
        </p:nvSpPr>
        <p:spPr>
          <a:xfrm>
            <a:off x="10952654" y="1507627"/>
            <a:ext cx="960783" cy="901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963B256-17C4-9AEC-DF99-394117518E9F}"/>
              </a:ext>
            </a:extLst>
          </p:cNvPr>
          <p:cNvSpPr/>
          <p:nvPr/>
        </p:nvSpPr>
        <p:spPr>
          <a:xfrm>
            <a:off x="11105054" y="1660027"/>
            <a:ext cx="960783" cy="901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ResBlock</a:t>
            </a:r>
            <a:endParaRPr lang="zh-CN" altLang="en-US" sz="1600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2A2D3F4-3A03-B85F-203F-DAF5113BF3BA}"/>
              </a:ext>
            </a:extLst>
          </p:cNvPr>
          <p:cNvCxnSpPr>
            <a:cxnSpLocks/>
            <a:endCxn id="59" idx="3"/>
          </p:cNvCxnSpPr>
          <p:nvPr/>
        </p:nvCxnSpPr>
        <p:spPr>
          <a:xfrm flipH="1">
            <a:off x="10309866" y="2244275"/>
            <a:ext cx="490388" cy="648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219AB5F-42C0-D337-4388-7A2BB4ACF787}"/>
              </a:ext>
            </a:extLst>
          </p:cNvPr>
          <p:cNvCxnSpPr>
            <a:cxnSpLocks/>
          </p:cNvCxnSpPr>
          <p:nvPr/>
        </p:nvCxnSpPr>
        <p:spPr>
          <a:xfrm>
            <a:off x="11616199" y="2539376"/>
            <a:ext cx="0" cy="1319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460206C-DBF3-10BF-4669-353E16C0B840}"/>
              </a:ext>
            </a:extLst>
          </p:cNvPr>
          <p:cNvCxnSpPr>
            <a:cxnSpLocks/>
            <a:endCxn id="52" idx="1"/>
          </p:cNvCxnSpPr>
          <p:nvPr/>
        </p:nvCxnSpPr>
        <p:spPr>
          <a:xfrm flipV="1">
            <a:off x="7689271" y="1593714"/>
            <a:ext cx="640981" cy="90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DC89D54-6799-4A67-1530-F958BE6EFCFA}"/>
              </a:ext>
            </a:extLst>
          </p:cNvPr>
          <p:cNvSpPr txBox="1"/>
          <p:nvPr/>
        </p:nvSpPr>
        <p:spPr>
          <a:xfrm>
            <a:off x="9024352" y="6347587"/>
            <a:ext cx="3592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Spatial embedding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9922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D92A61-987C-8875-2BCA-B2B77042742D}"/>
              </a:ext>
            </a:extLst>
          </p:cNvPr>
          <p:cNvSpPr/>
          <p:nvPr/>
        </p:nvSpPr>
        <p:spPr>
          <a:xfrm>
            <a:off x="5915892" y="852055"/>
            <a:ext cx="2168236" cy="1932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Core:</a:t>
            </a:r>
          </a:p>
          <a:p>
            <a:pPr algn="ctr"/>
            <a:r>
              <a:rPr lang="en-US" altLang="zh-CN" dirty="0"/>
              <a:t>LSTM(256, 128)</a:t>
            </a:r>
            <a:endParaRPr lang="zh-CN" altLang="en-US" dirty="0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3DD68EE4-889E-86B7-993C-99520DC48530}"/>
              </a:ext>
            </a:extLst>
          </p:cNvPr>
          <p:cNvSpPr/>
          <p:nvPr/>
        </p:nvSpPr>
        <p:spPr>
          <a:xfrm>
            <a:off x="2313709" y="332509"/>
            <a:ext cx="1046018" cy="3041073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056A27-2465-60B0-C6A6-9F5B06CB479C}"/>
              </a:ext>
            </a:extLst>
          </p:cNvPr>
          <p:cNvSpPr txBox="1"/>
          <p:nvPr/>
        </p:nvSpPr>
        <p:spPr>
          <a:xfrm>
            <a:off x="297873" y="753439"/>
            <a:ext cx="20158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Embedded entity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Embedded spatial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Embedded scalar</a:t>
            </a:r>
            <a:endParaRPr lang="zh-CN" alt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DFD499E-A719-9654-7504-D5DD0B918889}"/>
              </a:ext>
            </a:extLst>
          </p:cNvPr>
          <p:cNvCxnSpPr>
            <a:cxnSpLocks/>
          </p:cNvCxnSpPr>
          <p:nvPr/>
        </p:nvCxnSpPr>
        <p:spPr>
          <a:xfrm>
            <a:off x="4571999" y="1853046"/>
            <a:ext cx="1336964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67C551A8-706E-FF32-0A2B-158BD4ACF41B}"/>
              </a:ext>
            </a:extLst>
          </p:cNvPr>
          <p:cNvSpPr/>
          <p:nvPr/>
        </p:nvSpPr>
        <p:spPr>
          <a:xfrm>
            <a:off x="3352802" y="1423554"/>
            <a:ext cx="1551706" cy="858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Concatenate</a:t>
            </a:r>
            <a:endParaRPr lang="zh-CN" alt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6E1873-9A80-F245-465F-0DF9A79E2CFC}"/>
              </a:ext>
            </a:extLst>
          </p:cNvPr>
          <p:cNvCxnSpPr>
            <a:cxnSpLocks/>
          </p:cNvCxnSpPr>
          <p:nvPr/>
        </p:nvCxnSpPr>
        <p:spPr>
          <a:xfrm>
            <a:off x="6996546" y="332509"/>
            <a:ext cx="0" cy="58189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8C27B0F-1457-F728-9E14-F6E1AADF718C}"/>
              </a:ext>
            </a:extLst>
          </p:cNvPr>
          <p:cNvSpPr txBox="1"/>
          <p:nvPr/>
        </p:nvSpPr>
        <p:spPr>
          <a:xfrm>
            <a:off x="6296891" y="47398"/>
            <a:ext cx="1503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Hidden state</a:t>
            </a:r>
            <a:endParaRPr lang="zh-CN" alt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AC8894A-0E50-FED2-E897-876BFD5BDF30}"/>
              </a:ext>
            </a:extLst>
          </p:cNvPr>
          <p:cNvCxnSpPr>
            <a:cxnSpLocks/>
          </p:cNvCxnSpPr>
          <p:nvPr/>
        </p:nvCxnSpPr>
        <p:spPr>
          <a:xfrm>
            <a:off x="6989619" y="2791691"/>
            <a:ext cx="0" cy="58189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48209BC-4F38-AE05-D318-40911CFC5551}"/>
              </a:ext>
            </a:extLst>
          </p:cNvPr>
          <p:cNvSpPr txBox="1"/>
          <p:nvPr/>
        </p:nvSpPr>
        <p:spPr>
          <a:xfrm>
            <a:off x="6238010" y="3299753"/>
            <a:ext cx="1503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Hidden state</a:t>
            </a:r>
            <a:endParaRPr lang="zh-CN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BA8825-87EF-75F4-B538-B24CB8DF11A2}"/>
              </a:ext>
            </a:extLst>
          </p:cNvPr>
          <p:cNvSpPr txBox="1"/>
          <p:nvPr/>
        </p:nvSpPr>
        <p:spPr>
          <a:xfrm>
            <a:off x="9421092" y="1584435"/>
            <a:ext cx="1503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LSTM output: shape(128,)</a:t>
            </a:r>
            <a:endParaRPr lang="zh-CN" alt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950801E-C8DB-7EED-8E6D-CE3B357FB5F4}"/>
              </a:ext>
            </a:extLst>
          </p:cNvPr>
          <p:cNvCxnSpPr>
            <a:cxnSpLocks/>
          </p:cNvCxnSpPr>
          <p:nvPr/>
        </p:nvCxnSpPr>
        <p:spPr>
          <a:xfrm>
            <a:off x="8084128" y="1787234"/>
            <a:ext cx="1336964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22A9ECC-6BB4-7B8C-DA79-2FE943662994}"/>
              </a:ext>
            </a:extLst>
          </p:cNvPr>
          <p:cNvSpPr txBox="1"/>
          <p:nvPr/>
        </p:nvSpPr>
        <p:spPr>
          <a:xfrm>
            <a:off x="10340534" y="6334780"/>
            <a:ext cx="2045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LSTM Core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75358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9C39FF-2A50-C2DD-6655-9498BEC06195}"/>
              </a:ext>
            </a:extLst>
          </p:cNvPr>
          <p:cNvSpPr txBox="1"/>
          <p:nvPr/>
        </p:nvSpPr>
        <p:spPr>
          <a:xfrm>
            <a:off x="602673" y="1005133"/>
            <a:ext cx="1620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LSTM output</a:t>
            </a:r>
            <a:endParaRPr lang="zh-CN" alt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1807C47-18C2-18DC-7BE4-FFE039EF0430}"/>
              </a:ext>
            </a:extLst>
          </p:cNvPr>
          <p:cNvCxnSpPr>
            <a:cxnSpLocks/>
          </p:cNvCxnSpPr>
          <p:nvPr/>
        </p:nvCxnSpPr>
        <p:spPr>
          <a:xfrm>
            <a:off x="2078183" y="1242168"/>
            <a:ext cx="5333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1B81495-0099-37C3-92B7-441984978E81}"/>
              </a:ext>
            </a:extLst>
          </p:cNvPr>
          <p:cNvSpPr/>
          <p:nvPr/>
        </p:nvSpPr>
        <p:spPr>
          <a:xfrm>
            <a:off x="2611582" y="808799"/>
            <a:ext cx="1212272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FC +ResBlock</a:t>
            </a:r>
            <a:endParaRPr lang="zh-CN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CB8887-F8E3-CBDB-BB95-BE5471353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1774"/>
            <a:ext cx="4242018" cy="825542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0F46DFA-C033-E188-D166-01BB20EB5DC4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2121009" y="1570799"/>
            <a:ext cx="1096709" cy="440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2F9364D-41E9-B31C-1927-08D38C506CFD}"/>
              </a:ext>
            </a:extLst>
          </p:cNvPr>
          <p:cNvSpPr txBox="1"/>
          <p:nvPr/>
        </p:nvSpPr>
        <p:spPr>
          <a:xfrm>
            <a:off x="2407227" y="156634"/>
            <a:ext cx="1620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Context scalar</a:t>
            </a:r>
            <a:endParaRPr lang="zh-CN" alt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5CC1DF8-2814-E56F-7D70-D49D9270CA85}"/>
              </a:ext>
            </a:extLst>
          </p:cNvPr>
          <p:cNvCxnSpPr>
            <a:cxnSpLocks/>
          </p:cNvCxnSpPr>
          <p:nvPr/>
        </p:nvCxnSpPr>
        <p:spPr>
          <a:xfrm>
            <a:off x="3937219" y="341300"/>
            <a:ext cx="5333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2C88445-408F-79BC-FA1C-C5A557078398}"/>
              </a:ext>
            </a:extLst>
          </p:cNvPr>
          <p:cNvSpPr/>
          <p:nvPr/>
        </p:nvSpPr>
        <p:spPr>
          <a:xfrm>
            <a:off x="4470618" y="0"/>
            <a:ext cx="1036564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FC + Sigmoid</a:t>
            </a:r>
            <a:endParaRPr lang="zh-CN" alt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C5164B-DEAD-994B-D210-F6E4E756BDAD}"/>
              </a:ext>
            </a:extLst>
          </p:cNvPr>
          <p:cNvCxnSpPr>
            <a:cxnSpLocks/>
          </p:cNvCxnSpPr>
          <p:nvPr/>
        </p:nvCxnSpPr>
        <p:spPr>
          <a:xfrm>
            <a:off x="3823854" y="1159041"/>
            <a:ext cx="5333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B4CD232-8D67-5585-7466-9E621E259F91}"/>
              </a:ext>
            </a:extLst>
          </p:cNvPr>
          <p:cNvSpPr/>
          <p:nvPr/>
        </p:nvSpPr>
        <p:spPr>
          <a:xfrm>
            <a:off x="4344664" y="951397"/>
            <a:ext cx="1162518" cy="648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FC</a:t>
            </a:r>
            <a:endParaRPr lang="zh-CN" altLang="en-US" dirty="0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446D6B90-7C9A-8357-382A-4706F3374295}"/>
              </a:ext>
            </a:extLst>
          </p:cNvPr>
          <p:cNvSpPr/>
          <p:nvPr/>
        </p:nvSpPr>
        <p:spPr>
          <a:xfrm>
            <a:off x="5507182" y="341300"/>
            <a:ext cx="493428" cy="967955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FF2F94-8DC1-0B2B-127B-EB907E4B9CA6}"/>
              </a:ext>
            </a:extLst>
          </p:cNvPr>
          <p:cNvSpPr/>
          <p:nvPr/>
        </p:nvSpPr>
        <p:spPr>
          <a:xfrm>
            <a:off x="6000610" y="671945"/>
            <a:ext cx="753481" cy="422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FC</a:t>
            </a:r>
            <a:endParaRPr lang="zh-CN" alt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0BBC4AF-8F41-9D03-842F-6D9B16F5B34E}"/>
              </a:ext>
            </a:extLst>
          </p:cNvPr>
          <p:cNvCxnSpPr>
            <a:cxnSpLocks/>
          </p:cNvCxnSpPr>
          <p:nvPr/>
        </p:nvCxnSpPr>
        <p:spPr>
          <a:xfrm>
            <a:off x="6754091" y="865909"/>
            <a:ext cx="4934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5426564-6BBC-1425-5F9D-1C782B71EA6A}"/>
              </a:ext>
            </a:extLst>
          </p:cNvPr>
          <p:cNvSpPr/>
          <p:nvPr/>
        </p:nvSpPr>
        <p:spPr>
          <a:xfrm>
            <a:off x="7247519" y="525129"/>
            <a:ext cx="1501626" cy="716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Mask Softmax</a:t>
            </a:r>
            <a:endParaRPr lang="zh-CN" alt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EDA1323-D601-1E5F-410F-47BBCD9ED9C3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8749145" y="883227"/>
            <a:ext cx="83127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AAC3143-F28C-1DB3-B12F-51191CA858E1}"/>
              </a:ext>
            </a:extLst>
          </p:cNvPr>
          <p:cNvSpPr txBox="1"/>
          <p:nvPr/>
        </p:nvSpPr>
        <p:spPr>
          <a:xfrm>
            <a:off x="9580417" y="573619"/>
            <a:ext cx="1842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Action logits: (564,)</a:t>
            </a:r>
            <a:endParaRPr lang="zh-CN" alt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A3C6C33-E2D5-5B11-D2ED-AF6816D75651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7998332" y="1241325"/>
            <a:ext cx="0" cy="5459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BEE9A53-36A1-7E54-A96E-C3C0136967FC}"/>
              </a:ext>
            </a:extLst>
          </p:cNvPr>
          <p:cNvSpPr/>
          <p:nvPr/>
        </p:nvSpPr>
        <p:spPr>
          <a:xfrm>
            <a:off x="7058891" y="1787236"/>
            <a:ext cx="1915391" cy="440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Sample</a:t>
            </a:r>
            <a:endParaRPr lang="zh-CN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B8EB98-C043-5064-7ACA-AF1F124BFA96}"/>
              </a:ext>
            </a:extLst>
          </p:cNvPr>
          <p:cNvSpPr txBox="1"/>
          <p:nvPr/>
        </p:nvSpPr>
        <p:spPr>
          <a:xfrm>
            <a:off x="9022632" y="1514280"/>
            <a:ext cx="16209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监督学习时为</a:t>
            </a:r>
            <a:r>
              <a:rPr lang="en-US" altLang="zh-CN" dirty="0"/>
              <a:t>teaching force</a:t>
            </a:r>
            <a:r>
              <a:rPr lang="zh-CN" altLang="en-US" dirty="0"/>
              <a:t>即使用</a:t>
            </a:r>
            <a:r>
              <a:rPr lang="en-US" altLang="zh-CN" dirty="0"/>
              <a:t>ground truth </a:t>
            </a:r>
            <a:r>
              <a:rPr lang="zh-CN" altLang="en-US" dirty="0"/>
              <a:t>的 </a:t>
            </a:r>
            <a:r>
              <a:rPr lang="en-US" altLang="zh-CN" dirty="0"/>
              <a:t>action</a:t>
            </a:r>
            <a:endParaRPr lang="zh-CN" alt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25CE487-4B53-F31F-801B-4E63BE8847CC}"/>
              </a:ext>
            </a:extLst>
          </p:cNvPr>
          <p:cNvCxnSpPr>
            <a:stCxn id="31" idx="2"/>
          </p:cNvCxnSpPr>
          <p:nvPr/>
        </p:nvCxnSpPr>
        <p:spPr>
          <a:xfrm flipH="1">
            <a:off x="8016586" y="2228203"/>
            <a:ext cx="1" cy="5427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DDFFE298-03B1-9CAC-99D0-C5CBDF7472C1}"/>
              </a:ext>
            </a:extLst>
          </p:cNvPr>
          <p:cNvSpPr/>
          <p:nvPr/>
        </p:nvSpPr>
        <p:spPr>
          <a:xfrm>
            <a:off x="7639845" y="2767148"/>
            <a:ext cx="753481" cy="422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FC</a:t>
            </a:r>
            <a:endParaRPr lang="zh-CN" alt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74EF307-C8A7-09BF-6E76-10B4E8BAF95D}"/>
              </a:ext>
            </a:extLst>
          </p:cNvPr>
          <p:cNvCxnSpPr/>
          <p:nvPr/>
        </p:nvCxnSpPr>
        <p:spPr>
          <a:xfrm flipH="1">
            <a:off x="8016585" y="3185951"/>
            <a:ext cx="1" cy="5427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7BD245C-CAD0-2FD4-ADDA-5679C689162C}"/>
              </a:ext>
            </a:extLst>
          </p:cNvPr>
          <p:cNvCxnSpPr/>
          <p:nvPr/>
        </p:nvCxnSpPr>
        <p:spPr>
          <a:xfrm flipH="1">
            <a:off x="7000805" y="2499556"/>
            <a:ext cx="99752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8422861-7EF0-5109-D4A0-6443E38BE45A}"/>
              </a:ext>
            </a:extLst>
          </p:cNvPr>
          <p:cNvCxnSpPr>
            <a:cxnSpLocks/>
          </p:cNvCxnSpPr>
          <p:nvPr/>
        </p:nvCxnSpPr>
        <p:spPr>
          <a:xfrm flipH="1">
            <a:off x="7000805" y="2495795"/>
            <a:ext cx="1" cy="12328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1E0F01E-6C0A-B62E-BF1E-1B247B51A4E4}"/>
              </a:ext>
            </a:extLst>
          </p:cNvPr>
          <p:cNvSpPr txBox="1"/>
          <p:nvPr/>
        </p:nvSpPr>
        <p:spPr>
          <a:xfrm>
            <a:off x="5681159" y="3678978"/>
            <a:ext cx="4962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Sampled action type                    autoregressive embedding</a:t>
            </a:r>
            <a:endParaRPr lang="zh-CN" altLang="en-US" sz="12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F4F4875-9327-0954-3A63-EE18F2D3C07A}"/>
              </a:ext>
            </a:extLst>
          </p:cNvPr>
          <p:cNvSpPr/>
          <p:nvPr/>
        </p:nvSpPr>
        <p:spPr>
          <a:xfrm>
            <a:off x="7785645" y="4521232"/>
            <a:ext cx="753481" cy="422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FC</a:t>
            </a:r>
            <a:endParaRPr lang="zh-CN" altLang="en-US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AE55D85-8CD4-04A2-C26E-ABF4D0547776}"/>
              </a:ext>
            </a:extLst>
          </p:cNvPr>
          <p:cNvCxnSpPr/>
          <p:nvPr/>
        </p:nvCxnSpPr>
        <p:spPr>
          <a:xfrm flipH="1">
            <a:off x="8080932" y="3913226"/>
            <a:ext cx="1" cy="5427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E82E2FB-EC28-8394-3CF8-A2FF687C5DD4}"/>
              </a:ext>
            </a:extLst>
          </p:cNvPr>
          <p:cNvSpPr txBox="1"/>
          <p:nvPr/>
        </p:nvSpPr>
        <p:spPr>
          <a:xfrm>
            <a:off x="9102297" y="6334780"/>
            <a:ext cx="3089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Action type head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20322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9906105B-C39B-D260-2EF8-06A648EFAB57}"/>
              </a:ext>
            </a:extLst>
          </p:cNvPr>
          <p:cNvCxnSpPr>
            <a:cxnSpLocks/>
          </p:cNvCxnSpPr>
          <p:nvPr/>
        </p:nvCxnSpPr>
        <p:spPr>
          <a:xfrm>
            <a:off x="2672426" y="1126858"/>
            <a:ext cx="87002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2D45E2F2-8D90-6D59-E464-0A2CA9620FD1}"/>
              </a:ext>
            </a:extLst>
          </p:cNvPr>
          <p:cNvSpPr/>
          <p:nvPr/>
        </p:nvSpPr>
        <p:spPr>
          <a:xfrm>
            <a:off x="3542453" y="915576"/>
            <a:ext cx="753481" cy="422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FC</a:t>
            </a:r>
            <a:endParaRPr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F6C660-339E-4CDC-C556-BE280146A7A8}"/>
              </a:ext>
            </a:extLst>
          </p:cNvPr>
          <p:cNvSpPr txBox="1"/>
          <p:nvPr/>
        </p:nvSpPr>
        <p:spPr>
          <a:xfrm>
            <a:off x="-47414" y="915576"/>
            <a:ext cx="2905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autoregressive embedding</a:t>
            </a:r>
            <a:endParaRPr lang="zh-CN" alt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70DE8D7-1C2E-3D14-D1F5-F4D6321C3A8E}"/>
              </a:ext>
            </a:extLst>
          </p:cNvPr>
          <p:cNvCxnSpPr>
            <a:cxnSpLocks/>
          </p:cNvCxnSpPr>
          <p:nvPr/>
        </p:nvCxnSpPr>
        <p:spPr>
          <a:xfrm>
            <a:off x="4295934" y="1136116"/>
            <a:ext cx="87002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C5F93A9-048E-6C5D-465F-4C2FEB6B0E3A}"/>
              </a:ext>
            </a:extLst>
          </p:cNvPr>
          <p:cNvSpPr txBox="1"/>
          <p:nvPr/>
        </p:nvSpPr>
        <p:spPr>
          <a:xfrm>
            <a:off x="5081643" y="926364"/>
            <a:ext cx="61434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Delay logits</a:t>
            </a:r>
            <a:endParaRPr lang="zh-CN" alt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2EB5374-2195-3F88-BA85-592D4A7FF57A}"/>
              </a:ext>
            </a:extLst>
          </p:cNvPr>
          <p:cNvCxnSpPr>
            <a:cxnSpLocks/>
          </p:cNvCxnSpPr>
          <p:nvPr/>
        </p:nvCxnSpPr>
        <p:spPr>
          <a:xfrm>
            <a:off x="5715718" y="1284908"/>
            <a:ext cx="0" cy="5459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FFA18EA-BE6A-4AB6-BC96-CF30CF2F9BD3}"/>
              </a:ext>
            </a:extLst>
          </p:cNvPr>
          <p:cNvSpPr/>
          <p:nvPr/>
        </p:nvSpPr>
        <p:spPr>
          <a:xfrm>
            <a:off x="4898197" y="1830819"/>
            <a:ext cx="1915391" cy="440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Sample</a:t>
            </a:r>
            <a:endParaRPr lang="zh-CN" alt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EBA1346-C6BC-5926-0380-A5AFF1F8AD19}"/>
              </a:ext>
            </a:extLst>
          </p:cNvPr>
          <p:cNvCxnSpPr/>
          <p:nvPr/>
        </p:nvCxnSpPr>
        <p:spPr>
          <a:xfrm flipH="1">
            <a:off x="5715718" y="2271786"/>
            <a:ext cx="1" cy="5427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321A981-9045-7F64-CE0E-56F1EA127940}"/>
              </a:ext>
            </a:extLst>
          </p:cNvPr>
          <p:cNvSpPr/>
          <p:nvPr/>
        </p:nvSpPr>
        <p:spPr>
          <a:xfrm>
            <a:off x="5360272" y="2817544"/>
            <a:ext cx="753481" cy="422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FC</a:t>
            </a:r>
            <a:endParaRPr lang="zh-CN" alt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88542A-44D1-C853-A79B-86AC96F94BC9}"/>
              </a:ext>
            </a:extLst>
          </p:cNvPr>
          <p:cNvCxnSpPr>
            <a:cxnSpLocks/>
          </p:cNvCxnSpPr>
          <p:nvPr/>
        </p:nvCxnSpPr>
        <p:spPr>
          <a:xfrm>
            <a:off x="5715718" y="3240108"/>
            <a:ext cx="0" cy="5459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0AE3520-ADDB-E287-1A69-B6F22DFD4CBE}"/>
              </a:ext>
            </a:extLst>
          </p:cNvPr>
          <p:cNvSpPr txBox="1"/>
          <p:nvPr/>
        </p:nvSpPr>
        <p:spPr>
          <a:xfrm>
            <a:off x="4426373" y="3785866"/>
            <a:ext cx="61434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autoregressive embedding</a:t>
            </a:r>
            <a:endParaRPr lang="zh-CN" alt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24F79A8-1C00-42E1-51E9-3F67C9EC5833}"/>
              </a:ext>
            </a:extLst>
          </p:cNvPr>
          <p:cNvCxnSpPr>
            <a:cxnSpLocks/>
          </p:cNvCxnSpPr>
          <p:nvPr/>
        </p:nvCxnSpPr>
        <p:spPr>
          <a:xfrm flipH="1">
            <a:off x="2858346" y="2519876"/>
            <a:ext cx="285737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D7DA489-D225-FAFD-FF7B-5DCD14A6605D}"/>
              </a:ext>
            </a:extLst>
          </p:cNvPr>
          <p:cNvCxnSpPr>
            <a:cxnSpLocks/>
          </p:cNvCxnSpPr>
          <p:nvPr/>
        </p:nvCxnSpPr>
        <p:spPr>
          <a:xfrm flipH="1">
            <a:off x="2858346" y="2519876"/>
            <a:ext cx="9185" cy="13883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6AEE140-66F1-552B-ADA8-7C02ACFB4B97}"/>
              </a:ext>
            </a:extLst>
          </p:cNvPr>
          <p:cNvSpPr txBox="1"/>
          <p:nvPr/>
        </p:nvSpPr>
        <p:spPr>
          <a:xfrm>
            <a:off x="1434202" y="3947308"/>
            <a:ext cx="61434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Sampled delay</a:t>
            </a:r>
            <a:endParaRPr lang="zh-CN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246FC8-A3E5-C055-116D-206CBC0C5C53}"/>
              </a:ext>
            </a:extLst>
          </p:cNvPr>
          <p:cNvSpPr txBox="1"/>
          <p:nvPr/>
        </p:nvSpPr>
        <p:spPr>
          <a:xfrm>
            <a:off x="9102297" y="6334780"/>
            <a:ext cx="3089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Delay head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770138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9E2AD12-A4DA-FE75-C3F5-9CFC904F3B4F}"/>
              </a:ext>
            </a:extLst>
          </p:cNvPr>
          <p:cNvCxnSpPr>
            <a:cxnSpLocks/>
          </p:cNvCxnSpPr>
          <p:nvPr/>
        </p:nvCxnSpPr>
        <p:spPr>
          <a:xfrm>
            <a:off x="2672426" y="1126858"/>
            <a:ext cx="87002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362F62-0356-40FD-5995-11C13BCE095F}"/>
              </a:ext>
            </a:extLst>
          </p:cNvPr>
          <p:cNvSpPr/>
          <p:nvPr/>
        </p:nvSpPr>
        <p:spPr>
          <a:xfrm>
            <a:off x="3542453" y="915576"/>
            <a:ext cx="753481" cy="422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FC</a:t>
            </a:r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914DAC-D653-3F75-5D04-E91A0A273266}"/>
              </a:ext>
            </a:extLst>
          </p:cNvPr>
          <p:cNvSpPr txBox="1"/>
          <p:nvPr/>
        </p:nvSpPr>
        <p:spPr>
          <a:xfrm>
            <a:off x="5165961" y="923221"/>
            <a:ext cx="2905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Queue logits</a:t>
            </a:r>
            <a:endParaRPr lang="zh-CN" alt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59E88D3-54BC-D82C-71A4-6C81F9A7DB30}"/>
              </a:ext>
            </a:extLst>
          </p:cNvPr>
          <p:cNvCxnSpPr>
            <a:cxnSpLocks/>
          </p:cNvCxnSpPr>
          <p:nvPr/>
        </p:nvCxnSpPr>
        <p:spPr>
          <a:xfrm>
            <a:off x="4295934" y="1136116"/>
            <a:ext cx="87002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C803699-E93E-6D7A-D1A3-5D12026265D6}"/>
              </a:ext>
            </a:extLst>
          </p:cNvPr>
          <p:cNvCxnSpPr>
            <a:cxnSpLocks/>
          </p:cNvCxnSpPr>
          <p:nvPr/>
        </p:nvCxnSpPr>
        <p:spPr>
          <a:xfrm>
            <a:off x="5715718" y="1284908"/>
            <a:ext cx="0" cy="5459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FDBBFBF-39A1-6A28-DE03-F39805C19480}"/>
              </a:ext>
            </a:extLst>
          </p:cNvPr>
          <p:cNvSpPr/>
          <p:nvPr/>
        </p:nvSpPr>
        <p:spPr>
          <a:xfrm>
            <a:off x="4898197" y="1830819"/>
            <a:ext cx="1915391" cy="440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Sample</a:t>
            </a:r>
            <a:endParaRPr lang="zh-CN" alt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B6D8F22-1130-195B-F605-2D1BDD193A10}"/>
              </a:ext>
            </a:extLst>
          </p:cNvPr>
          <p:cNvCxnSpPr/>
          <p:nvPr/>
        </p:nvCxnSpPr>
        <p:spPr>
          <a:xfrm flipH="1">
            <a:off x="5715718" y="2271786"/>
            <a:ext cx="1" cy="5427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F971F15-3044-1E26-3336-395EE7BD230C}"/>
              </a:ext>
            </a:extLst>
          </p:cNvPr>
          <p:cNvSpPr/>
          <p:nvPr/>
        </p:nvSpPr>
        <p:spPr>
          <a:xfrm>
            <a:off x="5360272" y="2817544"/>
            <a:ext cx="1236953" cy="422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Mask FC</a:t>
            </a:r>
            <a:endParaRPr lang="zh-CN" alt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7C4440B-790E-D896-4CC7-20AD639A6BB6}"/>
              </a:ext>
            </a:extLst>
          </p:cNvPr>
          <p:cNvCxnSpPr>
            <a:cxnSpLocks/>
          </p:cNvCxnSpPr>
          <p:nvPr/>
        </p:nvCxnSpPr>
        <p:spPr>
          <a:xfrm>
            <a:off x="5715718" y="3240108"/>
            <a:ext cx="0" cy="5459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7E1D186-FD0F-6F44-E390-DA70549B2037}"/>
              </a:ext>
            </a:extLst>
          </p:cNvPr>
          <p:cNvCxnSpPr>
            <a:cxnSpLocks/>
          </p:cNvCxnSpPr>
          <p:nvPr/>
        </p:nvCxnSpPr>
        <p:spPr>
          <a:xfrm flipH="1">
            <a:off x="2858346" y="2519876"/>
            <a:ext cx="285737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78D2F71-1351-E30D-025B-F6090881F5E1}"/>
              </a:ext>
            </a:extLst>
          </p:cNvPr>
          <p:cNvCxnSpPr>
            <a:cxnSpLocks/>
          </p:cNvCxnSpPr>
          <p:nvPr/>
        </p:nvCxnSpPr>
        <p:spPr>
          <a:xfrm flipH="1">
            <a:off x="2858346" y="2519876"/>
            <a:ext cx="9185" cy="13883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0A044FA-F382-B83F-079F-26252729417A}"/>
              </a:ext>
            </a:extLst>
          </p:cNvPr>
          <p:cNvSpPr txBox="1"/>
          <p:nvPr/>
        </p:nvSpPr>
        <p:spPr>
          <a:xfrm>
            <a:off x="1434202" y="3947308"/>
            <a:ext cx="61434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Sampled Queue</a:t>
            </a:r>
            <a:endParaRPr lang="zh-CN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634A10-0684-FAF4-C8E5-167A5E237264}"/>
              </a:ext>
            </a:extLst>
          </p:cNvPr>
          <p:cNvSpPr txBox="1"/>
          <p:nvPr/>
        </p:nvSpPr>
        <p:spPr>
          <a:xfrm>
            <a:off x="104986" y="1067976"/>
            <a:ext cx="2905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autoregressive embedding</a:t>
            </a:r>
            <a:endParaRPr lang="zh-CN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E10BA0-13D1-5727-B400-04CEEBEB273C}"/>
              </a:ext>
            </a:extLst>
          </p:cNvPr>
          <p:cNvSpPr txBox="1"/>
          <p:nvPr/>
        </p:nvSpPr>
        <p:spPr>
          <a:xfrm>
            <a:off x="4470810" y="3779009"/>
            <a:ext cx="2905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autoregressive embedding</a:t>
            </a:r>
            <a:endParaRPr lang="zh-CN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A28C3E-3BA2-A9FE-77B9-36D32A1ADDEC}"/>
              </a:ext>
            </a:extLst>
          </p:cNvPr>
          <p:cNvSpPr txBox="1"/>
          <p:nvPr/>
        </p:nvSpPr>
        <p:spPr>
          <a:xfrm>
            <a:off x="9102297" y="6334780"/>
            <a:ext cx="3089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Queue head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323560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C25D4F-4199-E13C-8819-AD4484FFC1A5}"/>
              </a:ext>
            </a:extLst>
          </p:cNvPr>
          <p:cNvSpPr txBox="1"/>
          <p:nvPr/>
        </p:nvSpPr>
        <p:spPr>
          <a:xfrm>
            <a:off x="101599" y="480907"/>
            <a:ext cx="132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Action type        </a:t>
            </a:r>
            <a:endParaRPr lang="zh-CN" alt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C3C48DC-0736-0FB2-FB7B-A95727C71A9E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1422399" y="665573"/>
            <a:ext cx="8737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182EA01-BC77-F8AC-8665-D093993F834F}"/>
              </a:ext>
            </a:extLst>
          </p:cNvPr>
          <p:cNvSpPr/>
          <p:nvPr/>
        </p:nvSpPr>
        <p:spPr>
          <a:xfrm>
            <a:off x="2296159" y="316746"/>
            <a:ext cx="1971040" cy="697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Create mask</a:t>
            </a:r>
            <a:endParaRPr lang="zh-CN" alt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3348972-B8BB-A2EA-F320-FC9E91031AEF}"/>
              </a:ext>
            </a:extLst>
          </p:cNvPr>
          <p:cNvCxnSpPr>
            <a:stCxn id="6" idx="2"/>
          </p:cNvCxnSpPr>
          <p:nvPr/>
        </p:nvCxnSpPr>
        <p:spPr>
          <a:xfrm flipH="1">
            <a:off x="3278293" y="1014399"/>
            <a:ext cx="3386" cy="6044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6C801F8-FD4C-684F-61DF-EDB63E51DB7A}"/>
              </a:ext>
            </a:extLst>
          </p:cNvPr>
          <p:cNvSpPr/>
          <p:nvPr/>
        </p:nvSpPr>
        <p:spPr>
          <a:xfrm>
            <a:off x="2834638" y="1618827"/>
            <a:ext cx="887309" cy="536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FC</a:t>
            </a:r>
            <a:endParaRPr lang="zh-CN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A183E5-F21F-C140-5F1D-55166F8EB033}"/>
              </a:ext>
            </a:extLst>
          </p:cNvPr>
          <p:cNvSpPr txBox="1"/>
          <p:nvPr/>
        </p:nvSpPr>
        <p:spPr>
          <a:xfrm>
            <a:off x="2531530" y="1131947"/>
            <a:ext cx="173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Unit type mask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E04CDA-1FF1-FF7F-4B53-7C0CB76A92CB}"/>
              </a:ext>
            </a:extLst>
          </p:cNvPr>
          <p:cNvSpPr txBox="1"/>
          <p:nvPr/>
        </p:nvSpPr>
        <p:spPr>
          <a:xfrm>
            <a:off x="101599" y="1564009"/>
            <a:ext cx="17373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autoregressive </a:t>
            </a:r>
          </a:p>
          <a:p>
            <a:r>
              <a:rPr lang="en-US" altLang="zh-CN" sz="1800" dirty="0"/>
              <a:t>embedding</a:t>
            </a:r>
            <a:endParaRPr lang="zh-CN" alt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FA2B2F-EF49-E96E-E567-EE26E5758565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>
            <a:off x="1838960" y="1887175"/>
            <a:ext cx="99567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A7416E4-6A5B-4FFB-944A-3061FE684ACB}"/>
              </a:ext>
            </a:extLst>
          </p:cNvPr>
          <p:cNvCxnSpPr>
            <a:stCxn id="9" idx="2"/>
          </p:cNvCxnSpPr>
          <p:nvPr/>
        </p:nvCxnSpPr>
        <p:spPr>
          <a:xfrm>
            <a:off x="3278293" y="2155522"/>
            <a:ext cx="0" cy="5267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20BC475-4E76-DE0C-30E0-E95305311A8C}"/>
              </a:ext>
            </a:extLst>
          </p:cNvPr>
          <p:cNvSpPr/>
          <p:nvPr/>
        </p:nvSpPr>
        <p:spPr>
          <a:xfrm>
            <a:off x="2834637" y="2682240"/>
            <a:ext cx="887309" cy="536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BCC06D-BD8C-CB61-CA70-728B80008A33}"/>
              </a:ext>
            </a:extLst>
          </p:cNvPr>
          <p:cNvSpPr txBox="1"/>
          <p:nvPr/>
        </p:nvSpPr>
        <p:spPr>
          <a:xfrm>
            <a:off x="1542622" y="2739444"/>
            <a:ext cx="173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Zero hidden</a:t>
            </a:r>
            <a:endParaRPr lang="zh-CN" alt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AAC6114-75F2-01E9-2CEA-C2A99F737285}"/>
              </a:ext>
            </a:extLst>
          </p:cNvPr>
          <p:cNvCxnSpPr>
            <a:stCxn id="22" idx="3"/>
          </p:cNvCxnSpPr>
          <p:nvPr/>
        </p:nvCxnSpPr>
        <p:spPr>
          <a:xfrm flipV="1">
            <a:off x="3721946" y="2950587"/>
            <a:ext cx="707814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1BC39F5-FF5A-AE9E-4987-8D81BACB194E}"/>
              </a:ext>
            </a:extLst>
          </p:cNvPr>
          <p:cNvSpPr txBox="1"/>
          <p:nvPr/>
        </p:nvSpPr>
        <p:spPr>
          <a:xfrm>
            <a:off x="3721096" y="2599604"/>
            <a:ext cx="783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Query</a:t>
            </a:r>
            <a:endParaRPr lang="zh-CN" alt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24B8718-0C4B-0354-E3E4-595F8B16CA3E}"/>
              </a:ext>
            </a:extLst>
          </p:cNvPr>
          <p:cNvCxnSpPr/>
          <p:nvPr/>
        </p:nvCxnSpPr>
        <p:spPr>
          <a:xfrm flipV="1">
            <a:off x="5012267" y="3285066"/>
            <a:ext cx="0" cy="7637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A7BF7DDF-8B21-443F-F020-9A77EAE23B5F}"/>
              </a:ext>
            </a:extLst>
          </p:cNvPr>
          <p:cNvSpPr/>
          <p:nvPr/>
        </p:nvSpPr>
        <p:spPr>
          <a:xfrm>
            <a:off x="4429760" y="2546773"/>
            <a:ext cx="1131147" cy="738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dot attention</a:t>
            </a:r>
            <a:endParaRPr lang="zh-CN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456638-24D5-99A9-A350-F58D30C62F54}"/>
              </a:ext>
            </a:extLst>
          </p:cNvPr>
          <p:cNvSpPr txBox="1"/>
          <p:nvPr/>
        </p:nvSpPr>
        <p:spPr>
          <a:xfrm>
            <a:off x="3911599" y="4048851"/>
            <a:ext cx="216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Entities embeddings</a:t>
            </a:r>
            <a:endParaRPr lang="zh-CN" alt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6C17B59-6D5C-6EBE-479B-BCF754A33AC9}"/>
              </a:ext>
            </a:extLst>
          </p:cNvPr>
          <p:cNvCxnSpPr>
            <a:stCxn id="6" idx="3"/>
          </p:cNvCxnSpPr>
          <p:nvPr/>
        </p:nvCxnSpPr>
        <p:spPr>
          <a:xfrm flipV="1">
            <a:off x="4267199" y="665572"/>
            <a:ext cx="826348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1D45304-DCD7-5787-8573-208FEEC4767D}"/>
              </a:ext>
            </a:extLst>
          </p:cNvPr>
          <p:cNvCxnSpPr/>
          <p:nvPr/>
        </p:nvCxnSpPr>
        <p:spPr>
          <a:xfrm>
            <a:off x="5073227" y="665572"/>
            <a:ext cx="0" cy="6998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236DCAB-7051-23CE-8BBC-52B7590E5FD8}"/>
              </a:ext>
            </a:extLst>
          </p:cNvPr>
          <p:cNvCxnSpPr/>
          <p:nvPr/>
        </p:nvCxnSpPr>
        <p:spPr>
          <a:xfrm flipV="1">
            <a:off x="4995332" y="1828447"/>
            <a:ext cx="0" cy="7637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7C6CC550-A8E9-2C6D-8E1A-0A8FAF283EB5}"/>
              </a:ext>
            </a:extLst>
          </p:cNvPr>
          <p:cNvSpPr/>
          <p:nvPr/>
        </p:nvSpPr>
        <p:spPr>
          <a:xfrm>
            <a:off x="4571999" y="1337825"/>
            <a:ext cx="887309" cy="536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mask</a:t>
            </a:r>
            <a:endParaRPr lang="zh-CN" alt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F82BEA7-38DE-0D84-E68B-DAB31DD90C92}"/>
              </a:ext>
            </a:extLst>
          </p:cNvPr>
          <p:cNvCxnSpPr>
            <a:cxnSpLocks/>
          </p:cNvCxnSpPr>
          <p:nvPr/>
        </p:nvCxnSpPr>
        <p:spPr>
          <a:xfrm>
            <a:off x="5476238" y="1599846"/>
            <a:ext cx="74168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BA3C05FF-9635-BFBA-6150-87F8324EBB21}"/>
              </a:ext>
            </a:extLst>
          </p:cNvPr>
          <p:cNvSpPr/>
          <p:nvPr/>
        </p:nvSpPr>
        <p:spPr>
          <a:xfrm>
            <a:off x="6234850" y="1331498"/>
            <a:ext cx="1053255" cy="536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sample</a:t>
            </a:r>
            <a:endParaRPr lang="zh-CN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B5FE01D-F1BA-53D6-01EA-E4C3ECB7289A}"/>
              </a:ext>
            </a:extLst>
          </p:cNvPr>
          <p:cNvSpPr txBox="1"/>
          <p:nvPr/>
        </p:nvSpPr>
        <p:spPr>
          <a:xfrm>
            <a:off x="5428821" y="1270245"/>
            <a:ext cx="783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logits</a:t>
            </a:r>
            <a:endParaRPr lang="zh-CN" altLang="en-US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CA2BB84-E3A4-E625-D702-E9EF3CD87D7B}"/>
              </a:ext>
            </a:extLst>
          </p:cNvPr>
          <p:cNvCxnSpPr/>
          <p:nvPr/>
        </p:nvCxnSpPr>
        <p:spPr>
          <a:xfrm>
            <a:off x="5012263" y="3759200"/>
            <a:ext cx="17001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F4EF56A-8692-74AB-0095-964FE8514DA4}"/>
              </a:ext>
            </a:extLst>
          </p:cNvPr>
          <p:cNvCxnSpPr/>
          <p:nvPr/>
        </p:nvCxnSpPr>
        <p:spPr>
          <a:xfrm flipV="1">
            <a:off x="6712371" y="3003972"/>
            <a:ext cx="0" cy="7637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80ED860-F91E-805E-86E8-70E00094D6CA}"/>
              </a:ext>
            </a:extLst>
          </p:cNvPr>
          <p:cNvCxnSpPr>
            <a:cxnSpLocks/>
          </p:cNvCxnSpPr>
          <p:nvPr/>
        </p:nvCxnSpPr>
        <p:spPr>
          <a:xfrm>
            <a:off x="6761477" y="1861065"/>
            <a:ext cx="0" cy="6857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CFB0CD67-71BC-1780-0D57-72A347AAADDB}"/>
              </a:ext>
            </a:extLst>
          </p:cNvPr>
          <p:cNvSpPr/>
          <p:nvPr/>
        </p:nvSpPr>
        <p:spPr>
          <a:xfrm>
            <a:off x="6387248" y="2515922"/>
            <a:ext cx="887309" cy="536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FC</a:t>
            </a:r>
            <a:endParaRPr lang="zh-CN" altLang="en-US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C4D6FFA-5C7F-5423-CFD3-580A37DB0B1A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7274557" y="2784269"/>
            <a:ext cx="751843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02029A6-CB04-7A1F-BCFB-3867D61B148A}"/>
              </a:ext>
            </a:extLst>
          </p:cNvPr>
          <p:cNvSpPr txBox="1"/>
          <p:nvPr/>
        </p:nvSpPr>
        <p:spPr>
          <a:xfrm>
            <a:off x="8026400" y="2420035"/>
            <a:ext cx="17373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autoregressive </a:t>
            </a:r>
          </a:p>
          <a:p>
            <a:r>
              <a:rPr lang="en-US" altLang="zh-CN" sz="1800" dirty="0"/>
              <a:t>embedding</a:t>
            </a:r>
            <a:endParaRPr lang="zh-CN" alt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D5A1DC5-34F4-E11D-791F-D03CCA56F9E5}"/>
              </a:ext>
            </a:extLst>
          </p:cNvPr>
          <p:cNvSpPr/>
          <p:nvPr/>
        </p:nvSpPr>
        <p:spPr>
          <a:xfrm>
            <a:off x="101599" y="1212427"/>
            <a:ext cx="9509761" cy="34069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BF1F8B4-BF48-8F7B-74EE-65946AB473B6}"/>
              </a:ext>
            </a:extLst>
          </p:cNvPr>
          <p:cNvSpPr txBox="1"/>
          <p:nvPr/>
        </p:nvSpPr>
        <p:spPr>
          <a:xfrm>
            <a:off x="9103361" y="4320209"/>
            <a:ext cx="132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x12</a:t>
            </a:r>
            <a:endParaRPr lang="zh-CN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2C1A367-F198-E2E5-BCC0-7B041D232CEA}"/>
              </a:ext>
            </a:extLst>
          </p:cNvPr>
          <p:cNvSpPr txBox="1"/>
          <p:nvPr/>
        </p:nvSpPr>
        <p:spPr>
          <a:xfrm>
            <a:off x="8908474" y="6334780"/>
            <a:ext cx="3283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Select entity heads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386134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C2F6088-B99C-2248-095B-424C2ADE0284}"/>
              </a:ext>
            </a:extLst>
          </p:cNvPr>
          <p:cNvSpPr/>
          <p:nvPr/>
        </p:nvSpPr>
        <p:spPr>
          <a:xfrm>
            <a:off x="878510" y="382105"/>
            <a:ext cx="960783" cy="901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443E05-A4E3-E377-77D9-DAC7AB212587}"/>
              </a:ext>
            </a:extLst>
          </p:cNvPr>
          <p:cNvSpPr/>
          <p:nvPr/>
        </p:nvSpPr>
        <p:spPr>
          <a:xfrm>
            <a:off x="1000430" y="531118"/>
            <a:ext cx="960783" cy="901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EE85C8-BA92-7C5E-F81E-7C8940F57350}"/>
              </a:ext>
            </a:extLst>
          </p:cNvPr>
          <p:cNvSpPr/>
          <p:nvPr/>
        </p:nvSpPr>
        <p:spPr>
          <a:xfrm>
            <a:off x="1122350" y="680131"/>
            <a:ext cx="960783" cy="901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A53CB5-9FB7-2E88-EB72-6010A86A5725}"/>
              </a:ext>
            </a:extLst>
          </p:cNvPr>
          <p:cNvSpPr/>
          <p:nvPr/>
        </p:nvSpPr>
        <p:spPr>
          <a:xfrm>
            <a:off x="1244270" y="829144"/>
            <a:ext cx="960783" cy="901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F9EFD7-3570-7FE1-1035-39A51ED78235}"/>
              </a:ext>
            </a:extLst>
          </p:cNvPr>
          <p:cNvSpPr/>
          <p:nvPr/>
        </p:nvSpPr>
        <p:spPr>
          <a:xfrm>
            <a:off x="1366190" y="978157"/>
            <a:ext cx="960783" cy="901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4DEBB8-5770-0C18-0A92-135B519A889D}"/>
              </a:ext>
            </a:extLst>
          </p:cNvPr>
          <p:cNvSpPr/>
          <p:nvPr/>
        </p:nvSpPr>
        <p:spPr>
          <a:xfrm>
            <a:off x="580999" y="155051"/>
            <a:ext cx="2087694" cy="21952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B452A2-9839-ACE6-F5AB-00948F9020E7}"/>
              </a:ext>
            </a:extLst>
          </p:cNvPr>
          <p:cNvSpPr txBox="1"/>
          <p:nvPr/>
        </p:nvSpPr>
        <p:spPr>
          <a:xfrm>
            <a:off x="1000430" y="1991360"/>
            <a:ext cx="1580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Map skips</a:t>
            </a:r>
            <a:endParaRPr lang="zh-CN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908DE7-25FB-B118-AA70-BBC2B6F2FB14}"/>
              </a:ext>
            </a:extLst>
          </p:cNvPr>
          <p:cNvSpPr txBox="1"/>
          <p:nvPr/>
        </p:nvSpPr>
        <p:spPr>
          <a:xfrm>
            <a:off x="4813935" y="2027181"/>
            <a:ext cx="17377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autoregressive </a:t>
            </a:r>
          </a:p>
          <a:p>
            <a:r>
              <a:rPr lang="en-US" altLang="zh-CN" sz="1800" dirty="0"/>
              <a:t>embedding</a:t>
            </a:r>
            <a:endParaRPr lang="zh-CN" alt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7A89D4B-B6A9-D0DF-FFB8-038529DE4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479" y="3548711"/>
            <a:ext cx="5740695" cy="3340272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DCC7FBF-AD3F-4318-1D3A-40B3ABE73439}"/>
              </a:ext>
            </a:extLst>
          </p:cNvPr>
          <p:cNvCxnSpPr>
            <a:stCxn id="7" idx="3"/>
          </p:cNvCxnSpPr>
          <p:nvPr/>
        </p:nvCxnSpPr>
        <p:spPr>
          <a:xfrm>
            <a:off x="2668693" y="1252699"/>
            <a:ext cx="99568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2335EC7-C6E6-1ABA-829C-A216C474F19D}"/>
              </a:ext>
            </a:extLst>
          </p:cNvPr>
          <p:cNvSpPr/>
          <p:nvPr/>
        </p:nvSpPr>
        <p:spPr>
          <a:xfrm>
            <a:off x="3671147" y="727618"/>
            <a:ext cx="1496906" cy="1050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ResBlock + FC</a:t>
            </a:r>
            <a:endParaRPr lang="zh-CN" alt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D32505-AAA8-5EC4-A47B-C2A0D64542D9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4419600" y="1777779"/>
            <a:ext cx="0" cy="1770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6B2DF25-68F3-E060-CC35-11734E786B6D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5168053" y="1252698"/>
            <a:ext cx="2512907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A390CD8-2E85-9842-DE6F-7FBDD424A9F5}"/>
              </a:ext>
            </a:extLst>
          </p:cNvPr>
          <p:cNvCxnSpPr>
            <a:stCxn id="9" idx="3"/>
          </p:cNvCxnSpPr>
          <p:nvPr/>
        </p:nvCxnSpPr>
        <p:spPr>
          <a:xfrm flipV="1">
            <a:off x="6551717" y="2340079"/>
            <a:ext cx="1129243" cy="102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D8D2BF1-CD2E-83BF-D492-2CBEE1117F44}"/>
              </a:ext>
            </a:extLst>
          </p:cNvPr>
          <p:cNvSpPr/>
          <p:nvPr/>
        </p:nvSpPr>
        <p:spPr>
          <a:xfrm>
            <a:off x="7680960" y="1036320"/>
            <a:ext cx="1645918" cy="1503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GLU</a:t>
            </a:r>
          </a:p>
          <a:p>
            <a:pPr algn="ctr"/>
            <a:r>
              <a:rPr lang="en-US" altLang="zh-CN" dirty="0"/>
              <a:t>Gated by autoregressive</a:t>
            </a:r>
          </a:p>
          <a:p>
            <a:pPr algn="ctr"/>
            <a:r>
              <a:rPr lang="en-US" altLang="zh-CN" dirty="0"/>
              <a:t>embedding</a:t>
            </a:r>
            <a:endParaRPr lang="zh-CN" alt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FB76B44-13C0-5C58-D1A1-C16DEBF1DB02}"/>
              </a:ext>
            </a:extLst>
          </p:cNvPr>
          <p:cNvCxnSpPr>
            <a:stCxn id="25" idx="3"/>
          </p:cNvCxnSpPr>
          <p:nvPr/>
        </p:nvCxnSpPr>
        <p:spPr>
          <a:xfrm flipV="1">
            <a:off x="9326878" y="1777779"/>
            <a:ext cx="1300482" cy="103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8D1E413-9CB3-63D8-C7B7-4E4D977731E8}"/>
              </a:ext>
            </a:extLst>
          </p:cNvPr>
          <p:cNvSpPr txBox="1"/>
          <p:nvPr/>
        </p:nvSpPr>
        <p:spPr>
          <a:xfrm>
            <a:off x="10546079" y="1381760"/>
            <a:ext cx="1727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Target location logits</a:t>
            </a:r>
            <a:endParaRPr lang="zh-CN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A0E1A6-F262-8BAB-300A-DCF57B405C46}"/>
              </a:ext>
            </a:extLst>
          </p:cNvPr>
          <p:cNvSpPr txBox="1"/>
          <p:nvPr/>
        </p:nvSpPr>
        <p:spPr>
          <a:xfrm>
            <a:off x="8615520" y="6334780"/>
            <a:ext cx="3720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Target location heads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398710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527</Words>
  <Application>Microsoft Office PowerPoint</Application>
  <PresentationFormat>Widescreen</PresentationFormat>
  <Paragraphs>172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鹏勇 王</dc:creator>
  <cp:lastModifiedBy>鹏勇 王</cp:lastModifiedBy>
  <cp:revision>10</cp:revision>
  <dcterms:created xsi:type="dcterms:W3CDTF">2022-06-12T15:39:55Z</dcterms:created>
  <dcterms:modified xsi:type="dcterms:W3CDTF">2022-06-14T05:47:32Z</dcterms:modified>
</cp:coreProperties>
</file>