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02" r:id="rId19"/>
    <p:sldId id="276" r:id="rId20"/>
    <p:sldId id="277" r:id="rId21"/>
    <p:sldId id="279" r:id="rId22"/>
    <p:sldId id="303" r:id="rId23"/>
    <p:sldId id="328" r:id="rId24"/>
    <p:sldId id="306" r:id="rId25"/>
    <p:sldId id="307" r:id="rId26"/>
    <p:sldId id="319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280" r:id="rId49"/>
    <p:sldId id="281" r:id="rId50"/>
    <p:sldId id="282" r:id="rId51"/>
    <p:sldId id="283" r:id="rId52"/>
    <p:sldId id="284" r:id="rId53"/>
    <p:sldId id="285" r:id="rId54"/>
    <p:sldId id="308" r:id="rId55"/>
    <p:sldId id="286" r:id="rId56"/>
    <p:sldId id="287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7" r:id="rId65"/>
    <p:sldId id="318" r:id="rId66"/>
    <p:sldId id="288" r:id="rId67"/>
    <p:sldId id="289" r:id="rId68"/>
    <p:sldId id="290" r:id="rId69"/>
    <p:sldId id="291" r:id="rId7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670F-6D0B-4039-B6FE-2610E3369796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1900" dirty="0" smtClean="0"/>
              <a:t>O número é o regente das formas </a:t>
            </a:r>
            <a:r>
              <a:rPr lang="pt-BR" sz="1900" smtClean="0"/>
              <a:t>e ideias.</a:t>
            </a:r>
            <a:endParaRPr lang="pt-BR" sz="1900" dirty="0" smtClean="0"/>
          </a:p>
          <a:p>
            <a:r>
              <a:rPr lang="pt-BR" sz="1900" dirty="0" smtClean="0"/>
              <a:t>Pitágoras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683568" y="1340768"/>
            <a:ext cx="7344816" cy="4680520"/>
            <a:chOff x="395536" y="1844824"/>
            <a:chExt cx="7344816" cy="4680520"/>
          </a:xfrm>
        </p:grpSpPr>
        <p:sp>
          <p:nvSpPr>
            <p:cNvPr id="4" name="Retângulo 3"/>
            <p:cNvSpPr/>
            <p:nvPr/>
          </p:nvSpPr>
          <p:spPr>
            <a:xfrm>
              <a:off x="2915816" y="1844824"/>
              <a:ext cx="223224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Tomada de Decisão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187624" y="2996952"/>
              <a:ext cx="279031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Objetivos da Organização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27984" y="2852936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Critérios de Racionalidade e de Eficácia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07904" y="3861048"/>
              <a:ext cx="122413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Valores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Crenças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Recursos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44008" y="5013176"/>
              <a:ext cx="1224136" cy="396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Raciocínio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03648" y="5013176"/>
              <a:ext cx="1800200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Conteúdo da Informação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03748" y="5949280"/>
              <a:ext cx="33483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Apoio ao </a:t>
              </a:r>
              <a:r>
                <a:rPr lang="pt-BR" dirty="0" err="1" smtClean="0">
                  <a:solidFill>
                    <a:schemeClr val="tx1"/>
                  </a:solidFill>
                </a:rPr>
                <a:t>Decisor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95536" y="3789040"/>
              <a:ext cx="1584176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Situação: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-Incertezas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-Risco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-Complexidade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Chave direita 12"/>
            <p:cNvSpPr/>
            <p:nvPr/>
          </p:nvSpPr>
          <p:spPr>
            <a:xfrm>
              <a:off x="1907704" y="3717032"/>
              <a:ext cx="216024" cy="108012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/>
            <p:cNvCxnSpPr/>
            <p:nvPr/>
          </p:nvCxnSpPr>
          <p:spPr>
            <a:xfrm>
              <a:off x="2195736" y="4256257"/>
              <a:ext cx="1440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/>
            <p:cNvSpPr/>
            <p:nvPr/>
          </p:nvSpPr>
          <p:spPr>
            <a:xfrm>
              <a:off x="2195736" y="3933056"/>
              <a:ext cx="158417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Informações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/>
            <p:cNvCxnSpPr/>
            <p:nvPr/>
          </p:nvCxnSpPr>
          <p:spPr>
            <a:xfrm>
              <a:off x="3779912" y="350100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4644008" y="3645024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2582779" y="5589240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V="1">
              <a:off x="4788024" y="5409220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V="1">
              <a:off x="2771800" y="429309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4788024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5004048" y="3933056"/>
              <a:ext cx="100811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Decisão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de seta reta 31"/>
            <p:cNvCxnSpPr/>
            <p:nvPr/>
          </p:nvCxnSpPr>
          <p:spPr>
            <a:xfrm>
              <a:off x="5004048" y="4256257"/>
              <a:ext cx="1440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ave esquerda 36"/>
            <p:cNvSpPr/>
            <p:nvPr/>
          </p:nvSpPr>
          <p:spPr>
            <a:xfrm>
              <a:off x="6588224" y="3717032"/>
              <a:ext cx="144016" cy="1080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4077072"/>
              <a:ext cx="100811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Ações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Processo de Tomada de Decisão</a:t>
            </a:r>
          </a:p>
          <a:p>
            <a:pPr lvl="1"/>
            <a:r>
              <a:rPr lang="pt-BR" dirty="0" smtClean="0"/>
              <a:t>Assim, podemos identificar que os </a:t>
            </a:r>
            <a:r>
              <a:rPr lang="pt-BR" dirty="0" smtClean="0">
                <a:solidFill>
                  <a:srgbClr val="FF0000"/>
                </a:solidFill>
              </a:rPr>
              <a:t>objetivos da organização</a:t>
            </a:r>
            <a:r>
              <a:rPr lang="pt-BR" dirty="0" smtClean="0"/>
              <a:t> estão diretamente relacionados com a </a:t>
            </a:r>
            <a:r>
              <a:rPr lang="pt-BR" dirty="0" smtClean="0">
                <a:solidFill>
                  <a:srgbClr val="FF0000"/>
                </a:solidFill>
              </a:rPr>
              <a:t>tomada de decisão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fim de que sejam </a:t>
            </a:r>
            <a:r>
              <a:rPr lang="pt-BR" dirty="0" smtClean="0">
                <a:solidFill>
                  <a:srgbClr val="FF0000"/>
                </a:solidFill>
              </a:rPr>
              <a:t>minimizadas </a:t>
            </a:r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incertezas</a:t>
            </a:r>
            <a:r>
              <a:rPr lang="pt-BR" dirty="0" smtClean="0"/>
              <a:t>, os </a:t>
            </a:r>
            <a:r>
              <a:rPr lang="pt-BR" dirty="0" smtClean="0">
                <a:solidFill>
                  <a:srgbClr val="FF0000"/>
                </a:solidFill>
              </a:rPr>
              <a:t>riscos</a:t>
            </a:r>
            <a:r>
              <a:rPr lang="pt-BR" dirty="0" smtClean="0"/>
              <a:t> e a complexidade inerentes ao processo e com o intuito de que seja escolhido a decisão eficaz entre as diversas alternativas disponíveis, torna-se fundamental o </a:t>
            </a:r>
            <a:r>
              <a:rPr lang="pt-BR" dirty="0" smtClean="0">
                <a:solidFill>
                  <a:srgbClr val="FF0000"/>
                </a:solidFill>
              </a:rPr>
              <a:t>valor e qualidade da informação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Base </a:t>
            </a:r>
            <a:r>
              <a:rPr lang="pt-BR" dirty="0"/>
              <a:t>d</a:t>
            </a:r>
            <a:r>
              <a:rPr lang="pt-BR" dirty="0" smtClean="0"/>
              <a:t>e Conhecimentos</a:t>
            </a:r>
          </a:p>
          <a:p>
            <a:pPr lvl="2"/>
            <a:r>
              <a:rPr lang="pt-BR" dirty="0" smtClean="0"/>
              <a:t>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2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Processo de Tomada de Decisão</a:t>
            </a:r>
          </a:p>
          <a:p>
            <a:pPr lvl="1"/>
            <a:r>
              <a:rPr lang="pt-BR" dirty="0" smtClean="0"/>
              <a:t>Nas organizações ainda é nítida a existência de executivos que insistem em tomar decisões estratégicas sem qualquer embasamento proveniente de um </a:t>
            </a:r>
            <a:r>
              <a:rPr lang="pt-BR" dirty="0" smtClean="0">
                <a:solidFill>
                  <a:srgbClr val="FF0000"/>
                </a:solidFill>
              </a:rPr>
              <a:t>tratamento de dados </a:t>
            </a:r>
            <a:r>
              <a:rPr lang="pt-BR" dirty="0" smtClean="0"/>
              <a:t>e sem a consideração de </a:t>
            </a:r>
            <a:r>
              <a:rPr lang="pt-BR" dirty="0" smtClean="0">
                <a:solidFill>
                  <a:srgbClr val="FF0000"/>
                </a:solidFill>
              </a:rPr>
              <a:t>incertezas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riscos</a:t>
            </a:r>
            <a:r>
              <a:rPr lang="pt-BR" dirty="0" smtClean="0"/>
              <a:t> e complexidade inerentes ao processo em questão.</a:t>
            </a:r>
          </a:p>
          <a:p>
            <a:pPr lvl="1"/>
            <a:r>
              <a:rPr lang="pt-BR" dirty="0" smtClean="0"/>
              <a:t>BI (</a:t>
            </a:r>
            <a:r>
              <a:rPr lang="pt-BR" dirty="0" smtClean="0">
                <a:solidFill>
                  <a:srgbClr val="FF0000"/>
                </a:solidFill>
              </a:rPr>
              <a:t>Business </a:t>
            </a:r>
            <a:r>
              <a:rPr lang="pt-BR" dirty="0" err="1" smtClean="0">
                <a:solidFill>
                  <a:srgbClr val="FF0000"/>
                </a:solidFill>
              </a:rPr>
              <a:t>Intellegence</a:t>
            </a:r>
            <a:r>
              <a:rPr lang="pt-BR" dirty="0" smtClean="0"/>
              <a:t>).</a:t>
            </a:r>
          </a:p>
          <a:p>
            <a:pPr lvl="2"/>
            <a:r>
              <a:rPr lang="pt-BR" dirty="0" smtClean="0"/>
              <a:t>Ferramentas que proporcionam informações com qualidade para tomadas de decisões.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MUITO CARO!!!</a:t>
            </a:r>
          </a:p>
          <a:p>
            <a:pPr lvl="1"/>
            <a:r>
              <a:rPr lang="pt-BR" dirty="0" err="1" smtClean="0"/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2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3131840" y="1988840"/>
            <a:ext cx="3960440" cy="3456384"/>
            <a:chOff x="3491880" y="1628800"/>
            <a:chExt cx="3960440" cy="3456384"/>
          </a:xfrm>
        </p:grpSpPr>
        <p:sp>
          <p:nvSpPr>
            <p:cNvPr id="5" name="Retângulo 4"/>
            <p:cNvSpPr/>
            <p:nvPr/>
          </p:nvSpPr>
          <p:spPr>
            <a:xfrm>
              <a:off x="3491880" y="1628800"/>
              <a:ext cx="223224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4608004" y="2132856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4607169" y="371703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4644008" y="2204864"/>
              <a:ext cx="26642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Tratamento e Análise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91880" y="3140968"/>
              <a:ext cx="223224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I</a:t>
              </a:r>
              <a:r>
                <a:rPr lang="pt-BR" dirty="0" smtClean="0">
                  <a:solidFill>
                    <a:srgbClr val="FF0000"/>
                  </a:solidFill>
                </a:rPr>
                <a:t>nformação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491880" y="4581128"/>
              <a:ext cx="223224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Conhecimento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788024" y="3933056"/>
              <a:ext cx="26642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Tomador de Decisão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716016" y="2852936"/>
            <a:ext cx="10441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BI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16016" y="3068960"/>
            <a:ext cx="10441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</a:rPr>
              <a:t>Big Data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Segundo Lisboa (2009), um modelo é a </a:t>
            </a:r>
            <a:r>
              <a:rPr lang="pt-BR" dirty="0" smtClean="0">
                <a:solidFill>
                  <a:srgbClr val="FF0000"/>
                </a:solidFill>
              </a:rPr>
              <a:t>representação simplificada de um sistema real</a:t>
            </a:r>
            <a:r>
              <a:rPr lang="pt-BR" dirty="0" smtClean="0"/>
              <a:t>, podendo ser um projeto já existente ou um projeto futuro.</a:t>
            </a:r>
          </a:p>
          <a:p>
            <a:pPr lvl="1"/>
            <a:r>
              <a:rPr lang="pt-BR" dirty="0" smtClean="0"/>
              <a:t>No primeiro caso, pretende-se reproduzir o funcionamento real do sistema existente, de forma a aumentar a produtividade.</a:t>
            </a:r>
          </a:p>
          <a:p>
            <a:pPr lvl="1"/>
            <a:r>
              <a:rPr lang="pt-BR" dirty="0" smtClean="0"/>
              <a:t>No segundo caso, o objetivo é definir a estrutura ideal do futuro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2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Um modelo é composto pelos elementos principais:</a:t>
            </a:r>
          </a:p>
          <a:p>
            <a:pPr lvl="2"/>
            <a:r>
              <a:rPr lang="pt-BR" dirty="0" smtClean="0">
                <a:solidFill>
                  <a:srgbClr val="0070C0"/>
                </a:solidFill>
              </a:rPr>
              <a:t>Variáveis de Decisão </a:t>
            </a:r>
          </a:p>
          <a:p>
            <a:pPr lvl="2"/>
            <a:r>
              <a:rPr lang="pt-BR" dirty="0" smtClean="0">
                <a:solidFill>
                  <a:srgbClr val="0070C0"/>
                </a:solidFill>
              </a:rPr>
              <a:t>Parâmetros</a:t>
            </a:r>
          </a:p>
          <a:p>
            <a:pPr lvl="2"/>
            <a:r>
              <a:rPr lang="pt-BR" dirty="0" smtClean="0">
                <a:solidFill>
                  <a:srgbClr val="FF33CC"/>
                </a:solidFill>
              </a:rPr>
              <a:t>Função Objetivo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Restrições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Variáveis de Decisão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As variáveis de decisão são as incógnitas, ou valores desconhecidos, que serão determinados pela solução do modelo</a:t>
            </a:r>
            <a:r>
              <a:rPr lang="pt-BR" dirty="0" smtClean="0"/>
              <a:t>. Podem ser:</a:t>
            </a:r>
          </a:p>
          <a:p>
            <a:pPr lvl="3"/>
            <a:r>
              <a:rPr lang="pt-BR" dirty="0" smtClean="0">
                <a:solidFill>
                  <a:srgbClr val="3366FF"/>
                </a:solidFill>
              </a:rPr>
              <a:t>Contínuas</a:t>
            </a:r>
            <a:r>
              <a:rPr lang="pt-BR" dirty="0" smtClean="0"/>
              <a:t>: Podem assumir quaisquer valores em um intervalo de números reais (conjunto infinito).</a:t>
            </a:r>
          </a:p>
          <a:p>
            <a:pPr lvl="4"/>
            <a:r>
              <a:rPr lang="pt-BR" dirty="0" smtClean="0"/>
              <a:t>Quantidade ótima a ser produzida de litros de cada refrigerante em uma empresa de bebidas.</a:t>
            </a:r>
          </a:p>
          <a:p>
            <a:pPr lvl="4"/>
            <a:r>
              <a:rPr lang="pt-BR" dirty="0" smtClean="0"/>
              <a:t>Quantidade ótima a fabricar em kg de cada tipo de cereal em uma empresa de alimentos.</a:t>
            </a:r>
          </a:p>
          <a:p>
            <a:pPr lvl="4"/>
            <a:r>
              <a:rPr lang="pt-BR" dirty="0" smtClean="0"/>
              <a:t>Porcentagem ótimas de cada ativo a ser alocado na carteira de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30866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Variáveis de Decisão</a:t>
            </a:r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Discretas</a:t>
            </a:r>
            <a:r>
              <a:rPr lang="pt-BR" dirty="0" smtClean="0"/>
              <a:t>: Podem assumir quaisquer valores dentro de um conjunto finito ou uma quantidade enumerável de valores, sendo aquelas provenientes de determinada contagem.</a:t>
            </a:r>
          </a:p>
          <a:p>
            <a:pPr lvl="4"/>
            <a:r>
              <a:rPr lang="pt-BR" dirty="0" smtClean="0"/>
              <a:t>Número ideal de funcionários por turno de trabalho.</a:t>
            </a:r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Binárias</a:t>
            </a:r>
            <a:r>
              <a:rPr lang="pt-BR" dirty="0" smtClean="0"/>
              <a:t>: Podem assumir dois possíveis valores: </a:t>
            </a:r>
          </a:p>
          <a:p>
            <a:pPr lvl="4"/>
            <a:r>
              <a:rPr lang="pt-BR" dirty="0" smtClean="0"/>
              <a:t>1: quando a característica de interesse está presente.</a:t>
            </a:r>
          </a:p>
          <a:p>
            <a:pPr lvl="4"/>
            <a:r>
              <a:rPr lang="pt-BR" dirty="0" smtClean="0"/>
              <a:t>0: Caso contrário.</a:t>
            </a:r>
          </a:p>
          <a:p>
            <a:pPr lvl="4"/>
            <a:r>
              <a:rPr lang="pt-BR" dirty="0" smtClean="0"/>
              <a:t>Exemplo: Fabricar ou não um determinado produto.</a:t>
            </a:r>
          </a:p>
        </p:txBody>
      </p:sp>
    </p:spTree>
    <p:extLst>
      <p:ext uri="{BB962C8B-B14F-4D97-AF65-F5344CB8AC3E}">
        <p14:creationId xmlns:p14="http://schemas.microsoft.com/office/powerpoint/2010/main" val="2526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4000" dirty="0"/>
              <a:t>Para identificar as </a:t>
            </a:r>
            <a:r>
              <a:rPr lang="pt-BR" sz="4000" dirty="0">
                <a:solidFill>
                  <a:srgbClr val="FF0000"/>
                </a:solidFill>
              </a:rPr>
              <a:t>variáveis de decisão</a:t>
            </a:r>
            <a:r>
              <a:rPr lang="pt-BR" sz="4000" dirty="0"/>
              <a:t>, recomenda-se as seguintes regras</a:t>
            </a:r>
            <a:r>
              <a:rPr lang="pt-BR" sz="4000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Pergunte </a:t>
            </a:r>
            <a:r>
              <a:rPr lang="pt-BR" dirty="0"/>
              <a:t>“O </a:t>
            </a:r>
            <a:r>
              <a:rPr lang="pt-BR" dirty="0" err="1" smtClean="0"/>
              <a:t>decisor</a:t>
            </a:r>
            <a:r>
              <a:rPr lang="pt-BR" dirty="0" smtClean="0"/>
              <a:t>  </a:t>
            </a:r>
            <a:r>
              <a:rPr lang="pt-BR" dirty="0"/>
              <a:t>tem autoridade para escolher o valor </a:t>
            </a:r>
            <a:r>
              <a:rPr lang="pt-BR" dirty="0" smtClean="0"/>
              <a:t>numérico (quantidade</a:t>
            </a:r>
            <a:r>
              <a:rPr lang="pt-BR" dirty="0"/>
              <a:t>) do item?” Se a resposta for “sim” esta é uma </a:t>
            </a:r>
            <a:r>
              <a:rPr lang="pt-BR" dirty="0" smtClean="0"/>
              <a:t>variável de </a:t>
            </a:r>
            <a:r>
              <a:rPr lang="pt-BR" dirty="0"/>
              <a:t>decisão;</a:t>
            </a:r>
          </a:p>
          <a:p>
            <a:pPr lvl="1"/>
            <a:r>
              <a:rPr lang="pt-BR" dirty="0" smtClean="0"/>
              <a:t>Seja </a:t>
            </a:r>
            <a:r>
              <a:rPr lang="pt-BR" dirty="0"/>
              <a:t>bem preciso com respeito às unidades (moeda e quantidade, </a:t>
            </a:r>
            <a:r>
              <a:rPr lang="pt-BR" dirty="0" smtClean="0"/>
              <a:t>por exemplo</a:t>
            </a:r>
            <a:r>
              <a:rPr lang="pt-BR" dirty="0"/>
              <a:t>) de cada variável de decisão (incluindo o fator tempo, </a:t>
            </a:r>
            <a:r>
              <a:rPr lang="pt-BR" dirty="0" smtClean="0"/>
              <a:t>como horário</a:t>
            </a:r>
            <a:r>
              <a:rPr lang="pt-BR" dirty="0"/>
              <a:t>, diário, semanal, mensal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Cuidado </a:t>
            </a:r>
            <a:r>
              <a:rPr lang="pt-BR" dirty="0"/>
              <a:t>para não confundir as </a:t>
            </a:r>
            <a:r>
              <a:rPr lang="pt-BR" dirty="0">
                <a:solidFill>
                  <a:srgbClr val="FF0000"/>
                </a:solidFill>
              </a:rPr>
              <a:t>variáveis de decisão </a:t>
            </a:r>
            <a:r>
              <a:rPr lang="pt-BR" dirty="0"/>
              <a:t>com </a:t>
            </a:r>
            <a:r>
              <a:rPr lang="pt-BR" dirty="0" smtClean="0"/>
              <a:t>os  </a:t>
            </a:r>
            <a:r>
              <a:rPr lang="pt-BR" dirty="0" smtClean="0">
                <a:solidFill>
                  <a:srgbClr val="FF0000"/>
                </a:solidFill>
              </a:rPr>
              <a:t>parâmetros do </a:t>
            </a:r>
            <a:r>
              <a:rPr lang="pt-BR" dirty="0">
                <a:solidFill>
                  <a:srgbClr val="FF0000"/>
                </a:solidFill>
              </a:rPr>
              <a:t>problema</a:t>
            </a:r>
            <a:r>
              <a:rPr lang="pt-BR" dirty="0"/>
              <a:t>, como número de máquinas </a:t>
            </a:r>
            <a:r>
              <a:rPr lang="pt-BR" dirty="0" smtClean="0"/>
              <a:t>na fábrica</a:t>
            </a:r>
            <a:r>
              <a:rPr lang="pt-BR" dirty="0"/>
              <a:t>, quantidade </a:t>
            </a:r>
            <a:r>
              <a:rPr lang="pt-BR" dirty="0" smtClean="0"/>
              <a:t>de cada </a:t>
            </a:r>
            <a:r>
              <a:rPr lang="pt-BR" dirty="0"/>
              <a:t>recurso usado na fabricação de </a:t>
            </a:r>
            <a:r>
              <a:rPr lang="pt-BR" dirty="0" smtClean="0"/>
              <a:t>um </a:t>
            </a:r>
            <a:r>
              <a:rPr lang="pt-BR" dirty="0"/>
              <a:t>produto, capacidade de </a:t>
            </a:r>
            <a:r>
              <a:rPr lang="pt-BR" dirty="0" smtClean="0"/>
              <a:t>produção da </a:t>
            </a:r>
            <a:r>
              <a:rPr lang="pt-BR" dirty="0"/>
              <a:t>fábrica, custos de </a:t>
            </a:r>
            <a:r>
              <a:rPr lang="pt-BR" dirty="0" smtClean="0"/>
              <a:t> produção</a:t>
            </a:r>
            <a:r>
              <a:rPr lang="pt-BR" dirty="0"/>
              <a:t>, custos de transporte, </a:t>
            </a:r>
            <a:r>
              <a:rPr lang="pt-BR" dirty="0" smtClean="0"/>
              <a:t>demandas pelos </a:t>
            </a:r>
            <a:r>
              <a:rPr lang="pt-BR" dirty="0"/>
              <a:t>produtos e </a:t>
            </a:r>
            <a:r>
              <a:rPr lang="pt-BR" dirty="0" smtClean="0"/>
              <a:t>assim </a:t>
            </a:r>
            <a:r>
              <a:rPr lang="pt-BR" dirty="0"/>
              <a:t>por diante.</a:t>
            </a:r>
          </a:p>
        </p:txBody>
      </p:sp>
    </p:spTree>
    <p:extLst>
      <p:ext uri="{BB962C8B-B14F-4D97-AF65-F5344CB8AC3E}">
        <p14:creationId xmlns:p14="http://schemas.microsoft.com/office/powerpoint/2010/main" val="37012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Parâmetros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São valores fixos previamente conhecidos do problema. Como exemplo de parâmetros contidos em um modelo matemático</a:t>
            </a:r>
            <a:r>
              <a:rPr lang="pt-BR" dirty="0" smtClean="0"/>
              <a:t>.</a:t>
            </a:r>
          </a:p>
          <a:p>
            <a:pPr lvl="3"/>
            <a:r>
              <a:rPr lang="pt-BR" dirty="0" smtClean="0"/>
              <a:t>Custo variável para produzir determinado tipo de móvel.</a:t>
            </a:r>
          </a:p>
          <a:p>
            <a:pPr lvl="3"/>
            <a:r>
              <a:rPr lang="pt-BR" dirty="0" smtClean="0"/>
              <a:t>Lucro ou custo por unidade de produtos fabricados.</a:t>
            </a:r>
          </a:p>
          <a:p>
            <a:pPr lvl="3"/>
            <a:r>
              <a:rPr lang="pt-BR" dirty="0" smtClean="0"/>
              <a:t>Custo por funcionário contratado.</a:t>
            </a:r>
          </a:p>
          <a:p>
            <a:pPr lvl="3"/>
            <a:r>
              <a:rPr lang="pt-BR" dirty="0" smtClean="0"/>
              <a:t>Margem de contribuição unitária quando da fabricação e venda de um determinado eletrodoméstico.</a:t>
            </a:r>
          </a:p>
          <a:p>
            <a:pPr lvl="3"/>
            <a:r>
              <a:rPr lang="pt-BR" dirty="0" smtClean="0"/>
              <a:t>Demanda de cada produto para um problema de Mix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19666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5259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Aula: Visão Geral de Pesquisa Operacional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Estudar as origens e evoluções da Pesquisa Operacional.</a:t>
            </a:r>
          </a:p>
          <a:p>
            <a:pPr lvl="2"/>
            <a:r>
              <a:rPr lang="pt-BR" dirty="0" smtClean="0"/>
              <a:t>Entender a importância da Pesquisa Operacional para tomada de decisão.</a:t>
            </a:r>
          </a:p>
          <a:p>
            <a:pPr lvl="2"/>
            <a:r>
              <a:rPr lang="pt-BR" dirty="0" smtClean="0"/>
              <a:t>Compreender como o processo de modelagem auxilia a resolução de problemas em engenharia, economia, administração, finanças e contabilidade.</a:t>
            </a:r>
          </a:p>
          <a:p>
            <a:pPr lvl="2"/>
            <a:r>
              <a:rPr lang="pt-BR" dirty="0" smtClean="0"/>
              <a:t>Identificar os principais elementos que compõem um determinado modelo.</a:t>
            </a:r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 smtClean="0"/>
              <a:t>Função Objetivo</a:t>
            </a:r>
          </a:p>
          <a:p>
            <a:pPr lvl="2"/>
            <a:r>
              <a:rPr lang="pt-BR" dirty="0" smtClean="0"/>
              <a:t>É uma </a:t>
            </a:r>
            <a:r>
              <a:rPr lang="pt-BR" dirty="0" smtClean="0">
                <a:solidFill>
                  <a:srgbClr val="FF0000"/>
                </a:solidFill>
              </a:rPr>
              <a:t>função matemática </a:t>
            </a:r>
            <a:r>
              <a:rPr lang="pt-BR" dirty="0" smtClean="0"/>
              <a:t>que determina o </a:t>
            </a:r>
            <a:r>
              <a:rPr lang="pt-BR" dirty="0" err="1" smtClean="0">
                <a:solidFill>
                  <a:srgbClr val="FF0000"/>
                </a:solidFill>
              </a:rPr>
              <a:t>valor-alvo</a:t>
            </a:r>
            <a:r>
              <a:rPr lang="pt-BR" dirty="0" smtClean="0">
                <a:solidFill>
                  <a:srgbClr val="FF0000"/>
                </a:solidFill>
              </a:rPr>
              <a:t> que se pretende alcançar ou a qualidade da solução</a:t>
            </a:r>
            <a:r>
              <a:rPr lang="pt-BR" dirty="0" smtClean="0"/>
              <a:t>, em função das </a:t>
            </a:r>
            <a:r>
              <a:rPr lang="pt-BR" dirty="0" smtClean="0">
                <a:solidFill>
                  <a:srgbClr val="FF0000"/>
                </a:solidFill>
              </a:rPr>
              <a:t>variáveis de decisão </a:t>
            </a:r>
            <a:r>
              <a:rPr lang="pt-BR" dirty="0" smtClean="0"/>
              <a:t>e dos </a:t>
            </a:r>
            <a:r>
              <a:rPr lang="pt-BR" dirty="0" smtClean="0">
                <a:solidFill>
                  <a:srgbClr val="FF0000"/>
                </a:solidFill>
              </a:rPr>
              <a:t>parâmetros</a:t>
            </a:r>
            <a:r>
              <a:rPr lang="pt-BR" dirty="0" smtClean="0"/>
              <a:t>, podendo ser uma função de </a:t>
            </a:r>
            <a:r>
              <a:rPr lang="pt-BR" dirty="0" smtClean="0">
                <a:solidFill>
                  <a:srgbClr val="FF0000"/>
                </a:solidFill>
              </a:rPr>
              <a:t>maximização</a:t>
            </a:r>
            <a:r>
              <a:rPr lang="pt-BR" dirty="0" smtClean="0"/>
              <a:t> (lucro, receita, nível de serviço </a:t>
            </a:r>
            <a:r>
              <a:rPr lang="pt-BR" dirty="0" err="1" smtClean="0"/>
              <a:t>etc</a:t>
            </a:r>
            <a:r>
              <a:rPr lang="pt-BR" dirty="0" smtClean="0"/>
              <a:t>) ou de </a:t>
            </a:r>
            <a:r>
              <a:rPr lang="pt-BR" dirty="0" smtClean="0">
                <a:solidFill>
                  <a:srgbClr val="FF0000"/>
                </a:solidFill>
              </a:rPr>
              <a:t>minimização</a:t>
            </a:r>
            <a:r>
              <a:rPr lang="pt-BR" dirty="0" smtClean="0"/>
              <a:t> (custo, risco, erro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pPr lvl="3"/>
            <a:r>
              <a:rPr lang="pt-BR" dirty="0" smtClean="0"/>
              <a:t>Minimização do custo total de produção.</a:t>
            </a:r>
          </a:p>
          <a:p>
            <a:pPr lvl="3"/>
            <a:r>
              <a:rPr lang="pt-BR" dirty="0" smtClean="0"/>
              <a:t>Minimização do risco de crédito de carteira de investimentos.</a:t>
            </a:r>
          </a:p>
          <a:p>
            <a:pPr lvl="3"/>
            <a:r>
              <a:rPr lang="pt-BR" dirty="0" smtClean="0"/>
              <a:t>Maximização do ROI em equipamentos.</a:t>
            </a:r>
          </a:p>
          <a:p>
            <a:pPr lvl="3"/>
            <a:r>
              <a:rPr lang="pt-BR" dirty="0" smtClean="0"/>
              <a:t>Maximização do lucro.</a:t>
            </a:r>
          </a:p>
          <a:p>
            <a:pPr lvl="3"/>
            <a:r>
              <a:rPr lang="pt-BR" dirty="0" smtClean="0"/>
              <a:t>Minimização do número de funcionários por turno.</a:t>
            </a:r>
          </a:p>
        </p:txBody>
      </p:sp>
    </p:spTree>
    <p:extLst>
      <p:ext uri="{BB962C8B-B14F-4D97-AF65-F5344CB8AC3E}">
        <p14:creationId xmlns:p14="http://schemas.microsoft.com/office/powerpoint/2010/main" val="140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para Tomada de Decisão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estrições</a:t>
            </a:r>
          </a:p>
          <a:p>
            <a:pPr lvl="2"/>
            <a:r>
              <a:rPr lang="pt-BR" dirty="0" smtClean="0"/>
              <a:t>Pode ser entendida como um </a:t>
            </a:r>
            <a:r>
              <a:rPr lang="pt-BR" dirty="0" smtClean="0">
                <a:solidFill>
                  <a:srgbClr val="FF0000"/>
                </a:solidFill>
              </a:rPr>
              <a:t>conjunto de equações </a:t>
            </a:r>
            <a:r>
              <a:rPr lang="pt-BR" dirty="0" smtClean="0"/>
              <a:t>(expressões matemáticas de igualdade) e </a:t>
            </a:r>
            <a:r>
              <a:rPr lang="pt-BR" dirty="0" smtClean="0">
                <a:solidFill>
                  <a:srgbClr val="FF0000"/>
                </a:solidFill>
              </a:rPr>
              <a:t>inequações</a:t>
            </a:r>
            <a:r>
              <a:rPr lang="pt-BR" dirty="0" smtClean="0"/>
              <a:t> (expressões matemáticas de desigualdade) que as </a:t>
            </a:r>
            <a:r>
              <a:rPr lang="pt-BR" dirty="0" smtClean="0">
                <a:solidFill>
                  <a:srgbClr val="FF0000"/>
                </a:solidFill>
              </a:rPr>
              <a:t>variáveis de decisão do modelo deve satisfazer.</a:t>
            </a:r>
          </a:p>
          <a:p>
            <a:pPr lvl="3"/>
            <a:r>
              <a:rPr lang="pt-BR" dirty="0" smtClean="0"/>
              <a:t>Capacidade máxima de produção.</a:t>
            </a:r>
          </a:p>
          <a:p>
            <a:pPr lvl="3"/>
            <a:r>
              <a:rPr lang="pt-BR" dirty="0" smtClean="0"/>
              <a:t>Risco máximo a que um determinado investidor está disposto a se submeter.</a:t>
            </a:r>
          </a:p>
          <a:p>
            <a:pPr lvl="3"/>
            <a:r>
              <a:rPr lang="pt-BR" dirty="0" smtClean="0"/>
              <a:t>Demanda mínima aceitável de produtos.</a:t>
            </a:r>
          </a:p>
          <a:p>
            <a:pPr lvl="3"/>
            <a:r>
              <a:rPr lang="pt-BR" dirty="0" smtClean="0"/>
              <a:t>Número máximo de veículos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40763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8000" dirty="0"/>
              <a:t>Um procedimento que ajuda na elaboração de </a:t>
            </a:r>
            <a:r>
              <a:rPr lang="pt-BR" sz="8000" dirty="0">
                <a:solidFill>
                  <a:srgbClr val="FF0000"/>
                </a:solidFill>
              </a:rPr>
              <a:t>restrições</a:t>
            </a:r>
            <a:r>
              <a:rPr lang="pt-BR" sz="8000" dirty="0"/>
              <a:t> é o seguinte:</a:t>
            </a:r>
          </a:p>
          <a:p>
            <a:r>
              <a:rPr lang="pt-BR" sz="6000" dirty="0" smtClean="0"/>
              <a:t>Crie </a:t>
            </a:r>
            <a:r>
              <a:rPr lang="pt-BR" sz="6000" dirty="0"/>
              <a:t>uma restrição com palavras inicialmente, da seguinte forma</a:t>
            </a:r>
            <a:r>
              <a:rPr lang="pt-BR" sz="6000" dirty="0" smtClean="0"/>
              <a:t>, </a:t>
            </a:r>
            <a:r>
              <a:rPr lang="pt-BR" sz="6000" dirty="0" smtClean="0">
                <a:solidFill>
                  <a:srgbClr val="FF0000"/>
                </a:solidFill>
              </a:rPr>
              <a:t>a </a:t>
            </a:r>
            <a:r>
              <a:rPr lang="pt-BR" sz="6000" dirty="0">
                <a:solidFill>
                  <a:srgbClr val="FF0000"/>
                </a:solidFill>
              </a:rPr>
              <a:t>quantidade requerida de um </a:t>
            </a:r>
            <a:r>
              <a:rPr lang="pt-BR" sz="6000" dirty="0" smtClean="0">
                <a:solidFill>
                  <a:srgbClr val="FF0000"/>
                </a:solidFill>
              </a:rPr>
              <a:t>recurso tem </a:t>
            </a:r>
            <a:r>
              <a:rPr lang="pt-BR" sz="6000" dirty="0">
                <a:solidFill>
                  <a:srgbClr val="FF0000"/>
                </a:solidFill>
              </a:rPr>
              <a:t>alguma relação </a:t>
            </a:r>
            <a:r>
              <a:rPr lang="pt-BR" sz="6000" dirty="0" smtClean="0">
                <a:solidFill>
                  <a:srgbClr val="FF0000"/>
                </a:solidFill>
              </a:rPr>
              <a:t>com a </a:t>
            </a:r>
            <a:r>
              <a:rPr lang="pt-BR" sz="6000" dirty="0">
                <a:solidFill>
                  <a:srgbClr val="FF0000"/>
                </a:solidFill>
              </a:rPr>
              <a:t>disponibilidade do </a:t>
            </a:r>
            <a:r>
              <a:rPr lang="pt-BR" sz="6000" dirty="0" smtClean="0">
                <a:solidFill>
                  <a:srgbClr val="FF0000"/>
                </a:solidFill>
              </a:rPr>
              <a:t>recurso.</a:t>
            </a:r>
            <a:r>
              <a:rPr lang="pt-BR" sz="6000" dirty="0" smtClean="0"/>
              <a:t> Essas </a:t>
            </a:r>
            <a:r>
              <a:rPr lang="pt-BR" sz="6000" b="1" dirty="0">
                <a:solidFill>
                  <a:srgbClr val="3366FF"/>
                </a:solidFill>
              </a:rPr>
              <a:t>relações</a:t>
            </a:r>
            <a:r>
              <a:rPr lang="pt-BR" sz="6000" dirty="0"/>
              <a:t> podem </a:t>
            </a:r>
            <a:r>
              <a:rPr lang="pt-BR" sz="6000" dirty="0" smtClean="0"/>
              <a:t>ser expressas </a:t>
            </a:r>
            <a:r>
              <a:rPr lang="pt-BR" sz="6000" dirty="0"/>
              <a:t>por meio de igualdades (</a:t>
            </a:r>
            <a:r>
              <a:rPr lang="pt-BR" sz="6000" b="1" dirty="0">
                <a:solidFill>
                  <a:srgbClr val="3366FF"/>
                </a:solidFill>
              </a:rPr>
              <a:t>=</a:t>
            </a:r>
            <a:r>
              <a:rPr lang="pt-BR" sz="6000" dirty="0"/>
              <a:t>) ou desigualdades (</a:t>
            </a:r>
            <a:r>
              <a:rPr lang="pt-BR" sz="6000" b="1" dirty="0">
                <a:solidFill>
                  <a:srgbClr val="3366FF"/>
                </a:solidFill>
              </a:rPr>
              <a:t>≥</a:t>
            </a:r>
            <a:r>
              <a:rPr lang="pt-BR" sz="6000" dirty="0"/>
              <a:t> ou </a:t>
            </a:r>
            <a:r>
              <a:rPr lang="pt-BR" sz="6000" b="1" dirty="0">
                <a:solidFill>
                  <a:srgbClr val="3366FF"/>
                </a:solidFill>
              </a:rPr>
              <a:t>≤</a:t>
            </a:r>
            <a:r>
              <a:rPr lang="pt-BR" sz="6000" dirty="0" smtClean="0"/>
              <a:t>);</a:t>
            </a:r>
          </a:p>
          <a:p>
            <a:r>
              <a:rPr lang="pt-BR" sz="6000" dirty="0" smtClean="0"/>
              <a:t>Assegure-se </a:t>
            </a:r>
            <a:r>
              <a:rPr lang="pt-BR" sz="6000" dirty="0"/>
              <a:t>que a unidade do termo do lado esquerdo </a:t>
            </a:r>
            <a:r>
              <a:rPr lang="pt-BR" sz="6000" dirty="0" smtClean="0"/>
              <a:t>da </a:t>
            </a:r>
            <a:r>
              <a:rPr lang="pt-BR" sz="6000" dirty="0"/>
              <a:t>restrição é a mesma unidade do termo do lado </a:t>
            </a:r>
            <a:r>
              <a:rPr lang="pt-BR" sz="6000" dirty="0" smtClean="0"/>
              <a:t>direito;</a:t>
            </a:r>
          </a:p>
          <a:p>
            <a:r>
              <a:rPr lang="pt-BR" sz="6000" dirty="0" smtClean="0"/>
              <a:t>Traduza </a:t>
            </a:r>
            <a:r>
              <a:rPr lang="pt-BR" sz="6000" dirty="0"/>
              <a:t>a restrição em palavras para a </a:t>
            </a:r>
            <a:r>
              <a:rPr lang="pt-BR" sz="6000" b="1" dirty="0">
                <a:solidFill>
                  <a:srgbClr val="FF0000"/>
                </a:solidFill>
              </a:rPr>
              <a:t>notação matemática </a:t>
            </a:r>
            <a:r>
              <a:rPr lang="pt-BR" sz="6000" dirty="0" smtClean="0"/>
              <a:t>utilizando valores </a:t>
            </a:r>
            <a:r>
              <a:rPr lang="pt-BR" sz="6000" dirty="0"/>
              <a:t>conhecidos ou estimados para os parâmetros e os símbolos </a:t>
            </a:r>
            <a:r>
              <a:rPr lang="pt-BR" sz="6000" dirty="0" smtClean="0"/>
              <a:t>matemáticos adotados </a:t>
            </a:r>
            <a:r>
              <a:rPr lang="pt-BR" sz="6000" dirty="0"/>
              <a:t>para as variáveis de decisão</a:t>
            </a:r>
            <a:r>
              <a:rPr lang="pt-BR" sz="6000" dirty="0" smtClean="0"/>
              <a:t>;</a:t>
            </a:r>
          </a:p>
          <a:p>
            <a:r>
              <a:rPr lang="pt-BR" sz="6000" dirty="0" smtClean="0"/>
              <a:t>Reescreva </a:t>
            </a:r>
            <a:r>
              <a:rPr lang="pt-BR" sz="6000" dirty="0"/>
              <a:t>a restrição, se necessário, de modo que </a:t>
            </a:r>
            <a:r>
              <a:rPr lang="pt-BR" sz="6000" dirty="0">
                <a:solidFill>
                  <a:srgbClr val="FF0000"/>
                </a:solidFill>
              </a:rPr>
              <a:t>os termos </a:t>
            </a:r>
            <a:r>
              <a:rPr lang="pt-BR" sz="6000" dirty="0" smtClean="0">
                <a:solidFill>
                  <a:srgbClr val="FF0000"/>
                </a:solidFill>
              </a:rPr>
              <a:t>envolvendo as </a:t>
            </a:r>
            <a:r>
              <a:rPr lang="pt-BR" sz="6000" dirty="0">
                <a:solidFill>
                  <a:srgbClr val="FF0000"/>
                </a:solidFill>
              </a:rPr>
              <a:t>variáveis de decisão fiquem no lado esquerdo </a:t>
            </a:r>
            <a:r>
              <a:rPr lang="pt-BR" sz="6000" dirty="0" smtClean="0">
                <a:solidFill>
                  <a:srgbClr val="FF0000"/>
                </a:solidFill>
              </a:rPr>
              <a:t>da expressão matemática</a:t>
            </a:r>
            <a:r>
              <a:rPr lang="pt-BR" sz="6000" dirty="0"/>
              <a:t>, enquanto só o valor associado a uma constante fique </a:t>
            </a:r>
            <a:r>
              <a:rPr lang="pt-BR" sz="6000" dirty="0" smtClean="0"/>
              <a:t>no lado direito.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8712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Uma indústria produz dois produtos I e II, sendo que cada produto consume um certo número de horas em 3 máquinas A, B e C para ser produzido conforme a tabela abaixo.</a:t>
            </a:r>
          </a:p>
          <a:p>
            <a:pPr marL="0" indent="0" algn="ctr">
              <a:buNone/>
            </a:pPr>
            <a:endParaRPr lang="pt-BR" sz="2400" dirty="0" smtClean="0"/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/>
              <a:t>O tempo de funcionamento máximo semanal nas máquinas são:</a:t>
            </a:r>
          </a:p>
          <a:p>
            <a:pPr marL="0" indent="0" algn="ctr">
              <a:buNone/>
            </a:pPr>
            <a:endParaRPr lang="pt-BR" sz="2400" dirty="0"/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/>
              <a:t>O lucro obtido pelo produto I é de R$1,00 e o produto II é de R$1,50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Quais são as variáveis de decisão, os parâmetros, as restrições e função objetivo de forma a maximizar o lucro?</a:t>
            </a:r>
            <a:endParaRPr lang="pt-BR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99315"/>
              </p:ext>
            </p:extLst>
          </p:nvPr>
        </p:nvGraphicFramePr>
        <p:xfrm>
          <a:off x="899592" y="2100456"/>
          <a:ext cx="727280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Máquina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Máquina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Máquina 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50175"/>
              </p:ext>
            </p:extLst>
          </p:nvPr>
        </p:nvGraphicFramePr>
        <p:xfrm>
          <a:off x="2339752" y="3789040"/>
          <a:ext cx="432048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Horas </a:t>
                      </a:r>
                      <a:r>
                        <a:rPr lang="pt-BR" dirty="0" smtClean="0"/>
                        <a:t>máxima por semana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61248"/>
          </a:xfrm>
        </p:spPr>
        <p:txBody>
          <a:bodyPr>
            <a:normAutofit/>
          </a:bodyPr>
          <a:lstStyle/>
          <a:p>
            <a:r>
              <a:rPr lang="pt-BR" sz="2400" dirty="0"/>
              <a:t>Neste problema as </a:t>
            </a:r>
            <a:r>
              <a:rPr lang="pt-BR" sz="2400" dirty="0">
                <a:solidFill>
                  <a:srgbClr val="FF0000"/>
                </a:solidFill>
              </a:rPr>
              <a:t>variáveis de decisão </a:t>
            </a:r>
            <a:r>
              <a:rPr lang="pt-BR" sz="2400" dirty="0"/>
              <a:t>são as </a:t>
            </a:r>
            <a:r>
              <a:rPr lang="pt-BR" sz="2400" dirty="0">
                <a:solidFill>
                  <a:srgbClr val="FF0000"/>
                </a:solidFill>
              </a:rPr>
              <a:t>quantidades de </a:t>
            </a:r>
            <a:r>
              <a:rPr lang="pt-BR" sz="2400" dirty="0" smtClean="0">
                <a:solidFill>
                  <a:srgbClr val="FF0000"/>
                </a:solidFill>
              </a:rPr>
              <a:t>produtos </a:t>
            </a:r>
            <a:r>
              <a:rPr lang="pt-BR" sz="2400" dirty="0">
                <a:solidFill>
                  <a:srgbClr val="FF0000"/>
                </a:solidFill>
              </a:rPr>
              <a:t>de cada tipo </a:t>
            </a:r>
            <a:r>
              <a:rPr lang="pt-BR" sz="2400" dirty="0"/>
              <a:t>a serem produzidas</a:t>
            </a:r>
            <a:r>
              <a:rPr lang="pt-BR" sz="2400" dirty="0" smtClean="0"/>
              <a:t>.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/>
              <a:t> = Produto 1 e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 = Produto 2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Os </a:t>
            </a:r>
            <a:r>
              <a:rPr lang="pt-BR" sz="2400" dirty="0">
                <a:solidFill>
                  <a:srgbClr val="FF0000"/>
                </a:solidFill>
              </a:rPr>
              <a:t>parâmetros</a:t>
            </a:r>
            <a:r>
              <a:rPr lang="pt-BR" sz="2400" dirty="0"/>
              <a:t> fornecidos são os </a:t>
            </a:r>
            <a:r>
              <a:rPr lang="pt-BR" sz="2400" dirty="0" smtClean="0">
                <a:solidFill>
                  <a:srgbClr val="FF0000"/>
                </a:solidFill>
              </a:rPr>
              <a:t>tempos de consumo em cada máquina </a:t>
            </a:r>
            <a:r>
              <a:rPr lang="pt-BR" sz="2400" dirty="0" smtClean="0"/>
              <a:t>para produção de um produto, o </a:t>
            </a:r>
            <a:r>
              <a:rPr lang="pt-BR" sz="2400" dirty="0" smtClean="0">
                <a:solidFill>
                  <a:srgbClr val="FF0000"/>
                </a:solidFill>
              </a:rPr>
              <a:t>lucro</a:t>
            </a:r>
            <a:r>
              <a:rPr lang="pt-BR" sz="2400" dirty="0" smtClean="0"/>
              <a:t> etc. </a:t>
            </a:r>
          </a:p>
          <a:p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dirty="0">
                <a:solidFill>
                  <a:srgbClr val="FF0000"/>
                </a:solidFill>
              </a:rPr>
              <a:t>restrições</a:t>
            </a:r>
            <a:r>
              <a:rPr lang="pt-BR" sz="2400" dirty="0"/>
              <a:t> são os </a:t>
            </a:r>
            <a:r>
              <a:rPr lang="pt-BR" sz="2400" dirty="0">
                <a:solidFill>
                  <a:srgbClr val="FF0000"/>
                </a:solidFill>
              </a:rPr>
              <a:t>limites de </a:t>
            </a:r>
            <a:r>
              <a:rPr lang="pt-BR" sz="2400" dirty="0" smtClean="0">
                <a:solidFill>
                  <a:srgbClr val="FF0000"/>
                </a:solidFill>
              </a:rPr>
              <a:t>funcionamento máximo de cada máquina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FF0000"/>
                </a:solidFill>
              </a:rPr>
              <a:t>função objetivo</a:t>
            </a:r>
            <a:r>
              <a:rPr lang="pt-BR" sz="2400" dirty="0" smtClean="0"/>
              <a:t> </a:t>
            </a:r>
            <a:r>
              <a:rPr lang="pt-BR" sz="2400" dirty="0"/>
              <a:t>é uma função matemática que determine o </a:t>
            </a:r>
            <a:r>
              <a:rPr lang="pt-BR" sz="2400" dirty="0">
                <a:solidFill>
                  <a:srgbClr val="FF0000"/>
                </a:solidFill>
              </a:rPr>
              <a:t>lucro</a:t>
            </a:r>
            <a:r>
              <a:rPr lang="pt-BR" sz="2400" dirty="0"/>
              <a:t> em função das variáveis de decisão e </a:t>
            </a:r>
            <a:r>
              <a:rPr lang="pt-BR" sz="2400" dirty="0" smtClean="0"/>
              <a:t>que deve </a:t>
            </a:r>
            <a:r>
              <a:rPr lang="pt-BR" sz="2400" dirty="0"/>
              <a:t>ser </a:t>
            </a:r>
            <a:r>
              <a:rPr lang="pt-BR" sz="2400" dirty="0">
                <a:solidFill>
                  <a:srgbClr val="FF0000"/>
                </a:solidFill>
              </a:rPr>
              <a:t>maximizada</a:t>
            </a:r>
            <a:r>
              <a:rPr 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5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61248"/>
          </a:xfrm>
        </p:spPr>
        <p:txBody>
          <a:bodyPr>
            <a:normAutofit/>
          </a:bodyPr>
          <a:lstStyle/>
          <a:p>
            <a:r>
              <a:rPr lang="pt-BR" sz="2400" dirty="0"/>
              <a:t>Neste problema as </a:t>
            </a:r>
            <a:r>
              <a:rPr lang="pt-BR" sz="2400" dirty="0">
                <a:solidFill>
                  <a:srgbClr val="FF0000"/>
                </a:solidFill>
              </a:rPr>
              <a:t>variáveis de decisão </a:t>
            </a:r>
            <a:r>
              <a:rPr lang="pt-BR" sz="2400" dirty="0"/>
              <a:t>são as </a:t>
            </a:r>
            <a:r>
              <a:rPr lang="pt-BR" sz="2400" dirty="0">
                <a:solidFill>
                  <a:srgbClr val="FF0000"/>
                </a:solidFill>
              </a:rPr>
              <a:t>quantidades de </a:t>
            </a:r>
            <a:r>
              <a:rPr lang="pt-BR" sz="2400" dirty="0" smtClean="0">
                <a:solidFill>
                  <a:srgbClr val="FF0000"/>
                </a:solidFill>
              </a:rPr>
              <a:t>produtos </a:t>
            </a:r>
            <a:r>
              <a:rPr lang="pt-BR" sz="2400" dirty="0">
                <a:solidFill>
                  <a:srgbClr val="FF0000"/>
                </a:solidFill>
              </a:rPr>
              <a:t>de cada tipo </a:t>
            </a:r>
            <a:r>
              <a:rPr lang="pt-BR" sz="2400" dirty="0"/>
              <a:t>a serem produzidas</a:t>
            </a:r>
            <a:r>
              <a:rPr lang="pt-BR" sz="2400" dirty="0" smtClean="0"/>
              <a:t>.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/>
              <a:t> = Produto 1 e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 = Produto 2</a:t>
            </a:r>
            <a:endParaRPr lang="pt-BR" sz="2400" dirty="0"/>
          </a:p>
          <a:p>
            <a:r>
              <a:rPr lang="pt-BR" sz="2400" dirty="0" smtClean="0"/>
              <a:t>As </a:t>
            </a:r>
            <a:r>
              <a:rPr lang="pt-BR" sz="2400" dirty="0">
                <a:solidFill>
                  <a:srgbClr val="FF0000"/>
                </a:solidFill>
              </a:rPr>
              <a:t>restrições</a:t>
            </a:r>
            <a:r>
              <a:rPr lang="pt-BR" sz="2400" dirty="0"/>
              <a:t> são os </a:t>
            </a:r>
            <a:r>
              <a:rPr lang="pt-BR" sz="2400" dirty="0">
                <a:solidFill>
                  <a:srgbClr val="FF0000"/>
                </a:solidFill>
              </a:rPr>
              <a:t>limites de </a:t>
            </a:r>
            <a:r>
              <a:rPr lang="pt-BR" sz="2400" dirty="0" smtClean="0">
                <a:solidFill>
                  <a:srgbClr val="FF0000"/>
                </a:solidFill>
              </a:rPr>
              <a:t>funcionamento máximo de cada máquina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smtClean="0"/>
              <a:t>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160</a:t>
            </a:r>
          </a:p>
          <a:p>
            <a:pPr lvl="1"/>
            <a:r>
              <a:rPr lang="pt-BR" sz="2000" dirty="0"/>
              <a:t> </a:t>
            </a:r>
            <a:r>
              <a:rPr lang="pt-BR" sz="2000" dirty="0" smtClean="0"/>
              <a:t>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120</a:t>
            </a:r>
          </a:p>
          <a:p>
            <a:pPr lvl="1"/>
            <a:r>
              <a:rPr lang="pt-BR" sz="2000" dirty="0" smtClean="0"/>
              <a:t>4X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168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, 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&gt;= 0</a:t>
            </a:r>
          </a:p>
          <a:p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FF0000"/>
                </a:solidFill>
              </a:rPr>
              <a:t>função objetivo</a:t>
            </a:r>
            <a:r>
              <a:rPr lang="pt-BR" sz="2400" dirty="0" smtClean="0"/>
              <a:t> </a:t>
            </a:r>
            <a:r>
              <a:rPr lang="pt-BR" sz="2400" dirty="0"/>
              <a:t>é uma função matemática que determine o </a:t>
            </a:r>
            <a:r>
              <a:rPr lang="pt-BR" sz="2400" dirty="0">
                <a:solidFill>
                  <a:srgbClr val="FF0000"/>
                </a:solidFill>
              </a:rPr>
              <a:t>lucro</a:t>
            </a:r>
            <a:r>
              <a:rPr lang="pt-BR" sz="2400" dirty="0"/>
              <a:t> em função das variáveis de decisão e </a:t>
            </a:r>
            <a:r>
              <a:rPr lang="pt-BR" sz="2400" dirty="0" smtClean="0"/>
              <a:t>que deve </a:t>
            </a:r>
            <a:r>
              <a:rPr lang="pt-BR" sz="2400" dirty="0"/>
              <a:t>ser </a:t>
            </a:r>
            <a:r>
              <a:rPr lang="pt-BR" sz="2400" dirty="0">
                <a:solidFill>
                  <a:srgbClr val="FF0000"/>
                </a:solidFill>
              </a:rPr>
              <a:t>maximizada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smtClean="0"/>
              <a:t>Max </a:t>
            </a:r>
            <a:r>
              <a:rPr lang="pt-BR" sz="2000" dirty="0"/>
              <a:t>Z (X</a:t>
            </a:r>
            <a:r>
              <a:rPr lang="pt-BR" sz="2000" baseline="-25000" dirty="0"/>
              <a:t>1</a:t>
            </a:r>
            <a:r>
              <a:rPr lang="pt-BR" sz="2000" dirty="0"/>
              <a:t> , X</a:t>
            </a:r>
            <a:r>
              <a:rPr lang="pt-BR" sz="2000" baseline="-25000" dirty="0"/>
              <a:t>2</a:t>
            </a:r>
            <a:r>
              <a:rPr lang="pt-BR" sz="2000" dirty="0"/>
              <a:t>) = 1 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 smtClean="0"/>
              <a:t>+ 1.5X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Z = 94, x1 = 16 e x2=52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2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200" dirty="0" smtClean="0"/>
              <a:t>Uma </a:t>
            </a:r>
            <a:r>
              <a:rPr lang="pt-BR" altLang="pt-BR" sz="2200" dirty="0"/>
              <a:t>companhia deseja programar a produção de um utensílio de cozinha que requer o uso de dois tipos de recursos – mão-de-obra e material. A companhia está considerando a fabricação de três modelos e o seu departamento de engenharia forneceu os dados a seguir</a:t>
            </a:r>
            <a:r>
              <a:rPr lang="pt-BR" altLang="pt-BR" sz="2200" dirty="0" smtClean="0"/>
              <a:t>:</a:t>
            </a:r>
          </a:p>
          <a:p>
            <a:pPr marL="0" indent="0">
              <a:buNone/>
            </a:pPr>
            <a:r>
              <a:rPr lang="pt-BR" altLang="pt-BR" sz="2200" dirty="0" smtClean="0"/>
              <a:t>O suprimento de material é de </a:t>
            </a:r>
            <a:r>
              <a:rPr lang="pt-BR" altLang="pt-BR" sz="2200" b="1" dirty="0" smtClean="0"/>
              <a:t>200 kg </a:t>
            </a:r>
            <a:r>
              <a:rPr lang="pt-BR" altLang="pt-BR" sz="2200" dirty="0" smtClean="0"/>
              <a:t>por dia. A disponibilidade diária de mão-de-obra é </a:t>
            </a:r>
            <a:r>
              <a:rPr lang="pt-BR" altLang="pt-BR" sz="2200" b="1" dirty="0" smtClean="0"/>
              <a:t>150 horas</a:t>
            </a:r>
            <a:r>
              <a:rPr lang="pt-BR" altLang="pt-BR" sz="2200" dirty="0" smtClean="0"/>
              <a:t>. Formule um modelo de Programação Linear para determinar a produção diária de cada um dos modelos de modo a maximizar o lucro total da companhia.</a:t>
            </a:r>
          </a:p>
          <a:p>
            <a:pPr marL="0" indent="0">
              <a:buNone/>
            </a:pPr>
            <a:endParaRPr lang="pt-BR" sz="2200" dirty="0" smtClean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474"/>
              </p:ext>
            </p:extLst>
          </p:nvPr>
        </p:nvGraphicFramePr>
        <p:xfrm>
          <a:off x="3701752" y="3863015"/>
          <a:ext cx="4038600" cy="287835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Modelo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Mão-de-obra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(horas por unidade)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(kg por unidade)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Lucro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 por unidade)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13716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2400" dirty="0"/>
              <a:t>Formulação do modelo</a:t>
            </a:r>
          </a:p>
          <a:p>
            <a:pPr algn="ctr" eaLnBrk="1" hangingPunct="1"/>
            <a:endParaRPr lang="pt-BR" altLang="pt-BR" sz="1400" dirty="0"/>
          </a:p>
          <a:p>
            <a:pPr lvl="1" eaLnBrk="1" hangingPunct="1">
              <a:buFontTx/>
              <a:buAutoNum type="arabicPeriod"/>
            </a:pPr>
            <a:r>
              <a:rPr lang="pt-BR" altLang="pt-BR" sz="2200" dirty="0"/>
              <a:t>Identificação das variáveis de decisão: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14400" y="2209800"/>
            <a:ext cx="4229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200" dirty="0" smtClean="0"/>
              <a:t>X</a:t>
            </a:r>
            <a:r>
              <a:rPr lang="pt-BR" altLang="pt-BR" sz="2200" baseline="-25000" dirty="0"/>
              <a:t>1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– produção diária do modelo A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914400" y="2514600"/>
            <a:ext cx="4229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200" dirty="0" smtClean="0"/>
              <a:t>X</a:t>
            </a:r>
            <a:r>
              <a:rPr lang="pt-BR" altLang="pt-BR" sz="2200" baseline="-25000" dirty="0"/>
              <a:t>2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– produção diária do modelo B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914400" y="2819400"/>
            <a:ext cx="451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200" dirty="0" smtClean="0"/>
              <a:t>X</a:t>
            </a:r>
            <a:r>
              <a:rPr lang="pt-BR" altLang="pt-BR" sz="2200" baseline="-25000" dirty="0"/>
              <a:t>3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– produção diária do modelo C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5800" y="3581400"/>
            <a:ext cx="7696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pt-PT" altLang="pt-BR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0" y="3429000"/>
            <a:ext cx="8886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hangingPunct="1">
              <a:buFontTx/>
              <a:buAutoNum type="arabicPeriod" startAt="2"/>
            </a:pPr>
            <a:r>
              <a:rPr lang="pt-BR" altLang="pt-BR" sz="2200"/>
              <a:t>Identificação das restrições:</a:t>
            </a:r>
            <a:endParaRPr lang="pt-BR" altLang="pt-BR" sz="2200" b="1"/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914400" y="3789040"/>
            <a:ext cx="7200900" cy="427038"/>
            <a:chOff x="204" y="1298"/>
            <a:chExt cx="4536" cy="269"/>
          </a:xfrm>
        </p:grpSpPr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04" y="1298"/>
              <a:ext cx="45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2200" dirty="0"/>
                <a:t>(Limitação de material)                   </a:t>
              </a:r>
              <a:r>
                <a:rPr lang="pt-BR" altLang="pt-BR" sz="2200" dirty="0" smtClean="0"/>
                <a:t>4X</a:t>
              </a:r>
              <a:r>
                <a:rPr lang="pt-BR" altLang="pt-BR" sz="2200" baseline="-25000" dirty="0"/>
                <a:t>1</a:t>
              </a:r>
              <a:r>
                <a:rPr lang="pt-BR" altLang="pt-BR" sz="2200" dirty="0" smtClean="0"/>
                <a:t> </a:t>
              </a:r>
              <a:r>
                <a:rPr lang="pt-BR" altLang="pt-BR" sz="2200" dirty="0"/>
                <a:t>+ </a:t>
              </a:r>
              <a:r>
                <a:rPr lang="pt-BR" altLang="pt-BR" sz="2200" dirty="0" smtClean="0"/>
                <a:t>4X</a:t>
              </a:r>
              <a:r>
                <a:rPr lang="pt-BR" altLang="pt-BR" sz="2200" baseline="-25000" dirty="0"/>
                <a:t>2</a:t>
              </a:r>
              <a:r>
                <a:rPr lang="pt-BR" altLang="pt-BR" sz="2200" dirty="0" smtClean="0"/>
                <a:t> </a:t>
              </a:r>
              <a:r>
                <a:rPr lang="pt-BR" altLang="pt-BR" sz="2200" dirty="0"/>
                <a:t>+</a:t>
              </a:r>
              <a:r>
                <a:rPr lang="pt-BR" altLang="pt-BR" sz="2200" dirty="0" smtClean="0"/>
                <a:t>5X</a:t>
              </a:r>
              <a:r>
                <a:rPr lang="pt-BR" altLang="pt-BR" sz="2200" baseline="-25000" dirty="0"/>
                <a:t>3</a:t>
              </a:r>
              <a:r>
                <a:rPr lang="pt-BR" altLang="pt-BR" sz="2200" dirty="0" smtClean="0"/>
                <a:t> </a:t>
              </a:r>
              <a:r>
                <a:rPr lang="pt-BR" altLang="pt-BR" sz="2200" dirty="0">
                  <a:sym typeface="Symbol" pitchFamily="18" charset="2"/>
                </a:rPr>
                <a:t></a:t>
              </a:r>
              <a:r>
                <a:rPr lang="pt-BR" altLang="pt-BR" sz="2200" dirty="0"/>
                <a:t> 200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00" y="148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914400" y="4725144"/>
            <a:ext cx="7451725" cy="427038"/>
            <a:chOff x="204" y="1570"/>
            <a:chExt cx="4694" cy="269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04" y="1570"/>
              <a:ext cx="46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pt-BR" altLang="pt-BR" sz="2200" dirty="0"/>
                <a:t>(Não-negatividade)                  </a:t>
              </a:r>
              <a:r>
                <a:rPr lang="pt-BR" altLang="pt-BR" sz="2200" dirty="0" smtClean="0"/>
                <a:t>X</a:t>
              </a:r>
              <a:r>
                <a:rPr lang="pt-BR" altLang="pt-BR" sz="2200" baseline="-25000" dirty="0"/>
                <a:t>1</a:t>
              </a:r>
              <a:r>
                <a:rPr lang="pt-BR" altLang="pt-BR" sz="2200" dirty="0" smtClean="0"/>
                <a:t> </a:t>
              </a:r>
              <a:r>
                <a:rPr lang="pt-BR" altLang="pt-BR" sz="2200" dirty="0">
                  <a:sym typeface="Symbol" pitchFamily="18" charset="2"/>
                </a:rPr>
                <a:t></a:t>
              </a:r>
              <a:r>
                <a:rPr lang="pt-BR" altLang="pt-BR" sz="2200" dirty="0"/>
                <a:t> 0,  </a:t>
              </a:r>
              <a:r>
                <a:rPr lang="pt-BR" altLang="pt-BR" sz="2200" dirty="0" smtClean="0"/>
                <a:t>X</a:t>
              </a:r>
              <a:r>
                <a:rPr lang="pt-BR" altLang="pt-BR" sz="2200" baseline="-25000" dirty="0"/>
                <a:t>2</a:t>
              </a:r>
              <a:r>
                <a:rPr lang="pt-BR" altLang="pt-BR" sz="2200" dirty="0" smtClean="0">
                  <a:sym typeface="Symbol" pitchFamily="18" charset="2"/>
                </a:rPr>
                <a:t></a:t>
              </a:r>
              <a:r>
                <a:rPr lang="pt-BR" altLang="pt-BR" sz="2200" dirty="0" smtClean="0"/>
                <a:t> </a:t>
              </a:r>
              <a:r>
                <a:rPr lang="pt-BR" altLang="pt-BR" sz="2200" dirty="0"/>
                <a:t>0,  </a:t>
              </a:r>
              <a:r>
                <a:rPr lang="pt-BR" altLang="pt-BR" sz="2200" dirty="0" smtClean="0"/>
                <a:t>X</a:t>
              </a:r>
              <a:r>
                <a:rPr lang="pt-BR" altLang="pt-BR" sz="2200" baseline="-25000" dirty="0"/>
                <a:t>3</a:t>
              </a:r>
              <a:r>
                <a:rPr lang="pt-BR" altLang="pt-BR" sz="2200" dirty="0" smtClean="0"/>
                <a:t> </a:t>
              </a:r>
              <a:r>
                <a:rPr lang="pt-BR" altLang="pt-BR" sz="2200" dirty="0">
                  <a:sym typeface="Symbol" pitchFamily="18" charset="2"/>
                </a:rPr>
                <a:t></a:t>
              </a:r>
              <a:r>
                <a:rPr lang="pt-BR" altLang="pt-BR" sz="2200" dirty="0"/>
                <a:t> 0.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1837" y="175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0" y="5181600"/>
            <a:ext cx="8572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hangingPunct="1">
              <a:buFontTx/>
              <a:buAutoNum type="arabicPeriod" startAt="3"/>
            </a:pPr>
            <a:r>
              <a:rPr lang="pt-BR" altLang="pt-BR" sz="2200"/>
              <a:t>Identificação do objetivo: maximização do lucro total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838200" y="5562600"/>
            <a:ext cx="6337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200" dirty="0"/>
              <a:t>Lucro Total = </a:t>
            </a:r>
            <a:r>
              <a:rPr lang="pt-BR" altLang="pt-BR" sz="2200" dirty="0" err="1" smtClean="0"/>
              <a:t>F</a:t>
            </a:r>
            <a:r>
              <a:rPr lang="pt-BR" altLang="pt-BR" sz="2000" baseline="-25000" dirty="0" err="1" smtClean="0"/>
              <a:t>obj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= </a:t>
            </a:r>
            <a:r>
              <a:rPr lang="pt-BR" altLang="pt-BR" sz="2200" dirty="0" smtClean="0"/>
              <a:t>4X</a:t>
            </a:r>
            <a:r>
              <a:rPr lang="pt-BR" altLang="pt-BR" sz="2200" baseline="-25000" dirty="0"/>
              <a:t>1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+ </a:t>
            </a:r>
            <a:r>
              <a:rPr lang="pt-BR" altLang="pt-BR" sz="2200" dirty="0" smtClean="0"/>
              <a:t>2X</a:t>
            </a:r>
            <a:r>
              <a:rPr lang="pt-BR" altLang="pt-BR" sz="2200" baseline="-25000" dirty="0"/>
              <a:t>2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+</a:t>
            </a:r>
            <a:r>
              <a:rPr lang="pt-BR" altLang="pt-BR" sz="2200" dirty="0" smtClean="0"/>
              <a:t>3X</a:t>
            </a:r>
            <a:r>
              <a:rPr lang="pt-BR" altLang="pt-BR" sz="2200" baseline="-25000" dirty="0"/>
              <a:t>3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838200" y="5943600"/>
            <a:ext cx="482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200" dirty="0"/>
              <a:t>Max </a:t>
            </a:r>
            <a:r>
              <a:rPr lang="pt-BR" altLang="pt-BR" sz="2800" dirty="0" err="1"/>
              <a:t>F</a:t>
            </a:r>
            <a:r>
              <a:rPr lang="pt-BR" altLang="pt-BR" sz="2400" baseline="-25000" dirty="0" err="1"/>
              <a:t>obj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= </a:t>
            </a:r>
            <a:r>
              <a:rPr lang="pt-BR" altLang="pt-BR" sz="2200" dirty="0" smtClean="0"/>
              <a:t>4X</a:t>
            </a:r>
            <a:r>
              <a:rPr lang="pt-BR" altLang="pt-BR" sz="2200" baseline="-25000" dirty="0"/>
              <a:t>1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+ </a:t>
            </a:r>
            <a:r>
              <a:rPr lang="pt-BR" altLang="pt-BR" sz="2200" dirty="0" smtClean="0"/>
              <a:t>2X</a:t>
            </a:r>
            <a:r>
              <a:rPr lang="pt-BR" altLang="pt-BR" sz="2200" baseline="-25000" dirty="0"/>
              <a:t>2</a:t>
            </a:r>
            <a:r>
              <a:rPr lang="pt-BR" altLang="pt-BR" sz="2200" dirty="0" smtClean="0"/>
              <a:t> </a:t>
            </a:r>
            <a:r>
              <a:rPr lang="pt-BR" altLang="pt-BR" sz="2200" dirty="0"/>
              <a:t>+</a:t>
            </a:r>
            <a:r>
              <a:rPr lang="pt-BR" altLang="pt-BR" sz="2200" dirty="0" smtClean="0"/>
              <a:t>3X</a:t>
            </a:r>
            <a:r>
              <a:rPr lang="pt-BR" altLang="pt-BR" sz="2200" baseline="-25000" dirty="0"/>
              <a:t>3</a:t>
            </a:r>
            <a:endParaRPr lang="pt-BR" altLang="pt-BR" sz="2200" dirty="0"/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899592" y="4226098"/>
            <a:ext cx="7200900" cy="430213"/>
            <a:chOff x="204" y="1298"/>
            <a:chExt cx="4536" cy="271"/>
          </a:xfrm>
        </p:grpSpPr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04" y="1298"/>
              <a:ext cx="45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2200" dirty="0"/>
                <a:t>(Limitação de </a:t>
              </a:r>
              <a:r>
                <a:rPr lang="pt-BR" altLang="pt-BR" sz="2200" dirty="0" smtClean="0"/>
                <a:t>mão de obra)            7X</a:t>
              </a:r>
              <a:r>
                <a:rPr lang="pt-BR" altLang="pt-BR" sz="2200" baseline="-25000" dirty="0"/>
                <a:t>1</a:t>
              </a:r>
              <a:r>
                <a:rPr lang="pt-BR" altLang="pt-BR" sz="2200" dirty="0" smtClean="0"/>
                <a:t> </a:t>
              </a:r>
              <a:r>
                <a:rPr lang="pt-BR" altLang="pt-BR" sz="2200" dirty="0"/>
                <a:t>+ </a:t>
              </a:r>
              <a:r>
                <a:rPr lang="pt-BR" altLang="pt-BR" sz="2200" dirty="0" smtClean="0"/>
                <a:t>3X</a:t>
              </a:r>
              <a:r>
                <a:rPr lang="pt-BR" altLang="pt-BR" sz="2200" baseline="-25000" dirty="0"/>
                <a:t>2</a:t>
              </a:r>
              <a:r>
                <a:rPr lang="pt-BR" altLang="pt-BR" sz="2200" dirty="0" smtClean="0"/>
                <a:t> +6X</a:t>
              </a:r>
              <a:r>
                <a:rPr lang="pt-BR" altLang="pt-BR" sz="2200" baseline="-25000" dirty="0"/>
                <a:t>3</a:t>
              </a:r>
              <a:r>
                <a:rPr lang="pt-BR" altLang="pt-BR" sz="2200" dirty="0" smtClean="0"/>
                <a:t> </a:t>
              </a:r>
              <a:r>
                <a:rPr lang="pt-BR" altLang="pt-BR" sz="2200" dirty="0">
                  <a:sym typeface="Symbol" pitchFamily="18" charset="2"/>
                </a:rPr>
                <a:t></a:t>
              </a:r>
              <a:r>
                <a:rPr lang="pt-BR" altLang="pt-BR" sz="2200" dirty="0"/>
                <a:t> </a:t>
              </a:r>
              <a:r>
                <a:rPr lang="pt-BR" altLang="pt-BR" sz="2200" dirty="0" smtClean="0"/>
                <a:t>150</a:t>
              </a:r>
              <a:endParaRPr lang="pt-BR" altLang="pt-BR" sz="2200" dirty="0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200" y="148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28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800" dirty="0"/>
              <a:t>Uma empresa fabrica dois produtos, Bloco estrutural e Bloco canaleta. O lucro unitário do Bloco estrutural é de </a:t>
            </a:r>
            <a:r>
              <a:rPr lang="pt-BR" altLang="pt-BR" sz="2800" b="1" dirty="0"/>
              <a:t>R$ 1.000,00 </a:t>
            </a:r>
            <a:r>
              <a:rPr lang="pt-BR" altLang="pt-BR" sz="2800" dirty="0"/>
              <a:t>e o Lucro unitário do Bloco </a:t>
            </a:r>
            <a:r>
              <a:rPr lang="pt-BR" altLang="pt-BR" sz="2800" dirty="0" smtClean="0"/>
              <a:t>canaleta </a:t>
            </a:r>
            <a:r>
              <a:rPr lang="pt-BR" altLang="pt-BR" sz="2800" dirty="0"/>
              <a:t>é de </a:t>
            </a:r>
            <a:r>
              <a:rPr lang="pt-BR" altLang="pt-BR" sz="2800" b="1" dirty="0"/>
              <a:t>R$ 1.800,00</a:t>
            </a:r>
            <a:r>
              <a:rPr lang="pt-BR" altLang="pt-BR" sz="2800" dirty="0"/>
              <a:t>. A empresa precisa de </a:t>
            </a:r>
            <a:r>
              <a:rPr lang="pt-BR" altLang="pt-BR" sz="2800" b="1" dirty="0"/>
              <a:t>20 horas </a:t>
            </a:r>
            <a:r>
              <a:rPr lang="pt-BR" altLang="pt-BR" sz="2800" dirty="0"/>
              <a:t>para fabricar uma unidade de bloco estrutural e </a:t>
            </a:r>
            <a:r>
              <a:rPr lang="pt-BR" altLang="pt-BR" sz="2800" b="1" dirty="0"/>
              <a:t>30 horas </a:t>
            </a:r>
            <a:r>
              <a:rPr lang="pt-BR" altLang="pt-BR" sz="2800" dirty="0"/>
              <a:t>de bloco canaleta. O tempo anual disponível para produção é de </a:t>
            </a:r>
            <a:r>
              <a:rPr lang="pt-BR" altLang="pt-BR" sz="2800" b="1" dirty="0"/>
              <a:t>3</a:t>
            </a:r>
            <a:r>
              <a:rPr lang="pt-BR" altLang="pt-BR" sz="2800" b="1" dirty="0" smtClean="0"/>
              <a:t>.200 </a:t>
            </a:r>
            <a:r>
              <a:rPr lang="pt-BR" altLang="pt-BR" sz="2800" b="1" dirty="0"/>
              <a:t>horas</a:t>
            </a:r>
            <a:r>
              <a:rPr lang="pt-BR" altLang="pt-BR" sz="2800" dirty="0"/>
              <a:t>. A demanda </a:t>
            </a:r>
            <a:r>
              <a:rPr lang="pt-BR" altLang="pt-BR" sz="2800" dirty="0" smtClean="0"/>
              <a:t>mínima esperada </a:t>
            </a:r>
            <a:r>
              <a:rPr lang="pt-BR" altLang="pt-BR" sz="2800" dirty="0"/>
              <a:t>para cada produto é de </a:t>
            </a:r>
            <a:r>
              <a:rPr lang="pt-BR" altLang="pt-BR" sz="2800" b="1" dirty="0"/>
              <a:t>40 unidades </a:t>
            </a:r>
            <a:r>
              <a:rPr lang="pt-BR" altLang="pt-BR" sz="2800" dirty="0"/>
              <a:t>anuais para bloco estrutural e de </a:t>
            </a:r>
            <a:r>
              <a:rPr lang="pt-BR" altLang="pt-BR" sz="2800" b="1" dirty="0"/>
              <a:t>30 unidades</a:t>
            </a:r>
            <a:r>
              <a:rPr lang="pt-BR" altLang="pt-BR" sz="2800" dirty="0"/>
              <a:t> anuais para bloco canaleta.</a:t>
            </a:r>
          </a:p>
          <a:p>
            <a:pPr marL="457200" lvl="1" indent="0" eaLnBrk="1" hangingPunct="1"/>
            <a:r>
              <a:rPr lang="pt-BR" altLang="pt-BR" sz="2800" dirty="0" smtClean="0"/>
              <a:t>Qual </a:t>
            </a:r>
            <a:r>
              <a:rPr lang="pt-BR" altLang="pt-BR" sz="2800" dirty="0"/>
              <a:t>é o plano de produção para que a empresa maximize seu lucro nesses itens? Construa o modelo de programação linear para esse caso.</a:t>
            </a:r>
          </a:p>
        </p:txBody>
      </p:sp>
    </p:spTree>
    <p:extLst>
      <p:ext uri="{BB962C8B-B14F-4D97-AF65-F5344CB8AC3E}">
        <p14:creationId xmlns:p14="http://schemas.microsoft.com/office/powerpoint/2010/main" val="25208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Variáveis </a:t>
            </a:r>
            <a:r>
              <a:rPr lang="pt-BR" altLang="pt-BR" sz="2400" dirty="0">
                <a:solidFill>
                  <a:srgbClr val="FF0000"/>
                </a:solidFill>
              </a:rPr>
              <a:t>de decisão</a:t>
            </a:r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-&gt; Quantidade de </a:t>
            </a:r>
            <a:r>
              <a:rPr lang="pt-BR" altLang="pt-BR" sz="2400" dirty="0" smtClean="0"/>
              <a:t>bloco estrutural por ano.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-</a:t>
            </a:r>
            <a:r>
              <a:rPr lang="pt-BR" altLang="pt-BR" sz="2400" dirty="0"/>
              <a:t>&gt; Quantidade de </a:t>
            </a:r>
            <a:r>
              <a:rPr lang="pt-BR" altLang="pt-BR" sz="2400" dirty="0" smtClean="0"/>
              <a:t>bloco canaleta por ano.</a:t>
            </a:r>
            <a:endParaRPr lang="pt-BR" altLang="pt-BR" sz="2400" dirty="0"/>
          </a:p>
          <a:p>
            <a:pPr marL="457200" lvl="1" indent="0" eaLnBrk="1" hangingPunct="1"/>
            <a:endParaRPr lang="pt-BR" altLang="pt-BR" sz="2400" dirty="0" smtClean="0">
              <a:solidFill>
                <a:srgbClr val="FF0000"/>
              </a:solidFill>
            </a:endParaRPr>
          </a:p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Função </a:t>
            </a:r>
            <a:r>
              <a:rPr lang="pt-BR" altLang="pt-BR" sz="2400" dirty="0">
                <a:solidFill>
                  <a:srgbClr val="FF0000"/>
                </a:solidFill>
              </a:rPr>
              <a:t>objetivo</a:t>
            </a:r>
          </a:p>
          <a:p>
            <a:pPr marL="457200" lvl="1" indent="0" eaLnBrk="1" hangingPunct="1"/>
            <a:r>
              <a:rPr lang="pt-BR" altLang="pt-BR" sz="2400" dirty="0" smtClean="0"/>
              <a:t>	Maximizar </a:t>
            </a:r>
            <a:r>
              <a:rPr lang="pt-BR" altLang="pt-BR" sz="2400" dirty="0"/>
              <a:t>o lucro</a:t>
            </a:r>
          </a:p>
          <a:p>
            <a:pPr marL="457200" lvl="1" indent="0" eaLnBrk="1" hangingPunct="1"/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F</a:t>
            </a:r>
            <a:r>
              <a:rPr lang="pt-BR" altLang="pt-BR" sz="2400" baseline="-25000" dirty="0" err="1" smtClean="0"/>
              <a:t>Obj</a:t>
            </a:r>
            <a:r>
              <a:rPr lang="pt-BR" altLang="pt-BR" sz="2400" dirty="0" smtClean="0"/>
              <a:t> Max </a:t>
            </a:r>
            <a:r>
              <a:rPr lang="pt-BR" altLang="pt-BR" sz="2400" dirty="0"/>
              <a:t>Z (</a:t>
            </a:r>
            <a:r>
              <a:rPr lang="pt-BR" altLang="pt-BR" sz="2400" dirty="0" smtClean="0"/>
              <a:t>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 , 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) = 1000x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+ </a:t>
            </a:r>
            <a:r>
              <a:rPr lang="pt-BR" altLang="pt-BR" sz="2400" dirty="0" smtClean="0"/>
              <a:t>1800x</a:t>
            </a:r>
            <a:r>
              <a:rPr lang="pt-BR" altLang="pt-BR" sz="2400" baseline="-25000" dirty="0" smtClean="0"/>
              <a:t>2</a:t>
            </a:r>
          </a:p>
          <a:p>
            <a:pPr marL="457200" lvl="1" indent="0" eaLnBrk="1" hangingPunct="1"/>
            <a:endParaRPr lang="pt-BR" altLang="pt-BR" sz="2400" dirty="0" smtClean="0">
              <a:solidFill>
                <a:srgbClr val="FF0000"/>
              </a:solidFill>
            </a:endParaRPr>
          </a:p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Restrições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marL="457200" lvl="1" indent="0" eaLnBrk="1" hangingPunct="1"/>
            <a:r>
              <a:rPr lang="pt-BR" altLang="pt-BR" sz="2400" dirty="0" smtClean="0"/>
              <a:t>	20x</a:t>
            </a:r>
            <a:r>
              <a:rPr lang="pt-BR" altLang="pt-BR" sz="2400" baseline="-25000" dirty="0" smtClean="0"/>
              <a:t>1 </a:t>
            </a:r>
            <a:r>
              <a:rPr lang="pt-BR" altLang="pt-BR" sz="2400" dirty="0" smtClean="0"/>
              <a:t>+ 30x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≤ </a:t>
            </a:r>
            <a:r>
              <a:rPr lang="pt-BR" altLang="pt-BR" sz="2400" dirty="0" smtClean="0"/>
              <a:t>3200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1 </a:t>
            </a:r>
            <a:r>
              <a:rPr lang="pt-BR" altLang="pt-BR" sz="2400" dirty="0" smtClean="0"/>
              <a:t>&gt;= 40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&gt;= 30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1 </a:t>
            </a:r>
            <a:r>
              <a:rPr lang="pt-BR" altLang="pt-BR" sz="2400" dirty="0" smtClean="0"/>
              <a:t>, x</a:t>
            </a:r>
            <a:r>
              <a:rPr lang="pt-BR" altLang="pt-BR" sz="2400" baseline="-25000" dirty="0" smtClean="0"/>
              <a:t>2  </a:t>
            </a:r>
            <a:r>
              <a:rPr lang="pt-BR" altLang="pt-BR" sz="2400" dirty="0" smtClean="0"/>
              <a:t>≥ 0</a:t>
            </a:r>
            <a:endParaRPr lang="pt-BR" altLang="pt-BR" sz="2400" dirty="0"/>
          </a:p>
          <a:p>
            <a:pPr marL="457200" lvl="1" indent="0" eaLnBrk="1" hangingPunct="1"/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643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Aula: Visão Geral de Pesquisa Operacional</a:t>
            </a:r>
          </a:p>
          <a:p>
            <a:pPr lvl="1"/>
            <a:r>
              <a:rPr lang="pt-BR" dirty="0"/>
              <a:t>Objetivos da Aulas:</a:t>
            </a:r>
          </a:p>
          <a:p>
            <a:pPr lvl="2"/>
            <a:r>
              <a:rPr lang="pt-BR" dirty="0" smtClean="0"/>
              <a:t>Identificar e compreender as fases de Pesquisa Operacional.</a:t>
            </a:r>
          </a:p>
          <a:p>
            <a:pPr lvl="2"/>
            <a:r>
              <a:rPr lang="pt-BR" dirty="0" smtClean="0"/>
              <a:t>Reconhecer e diferenciar os modelos determinísticos dos estocásticos.</a:t>
            </a:r>
          </a:p>
          <a:p>
            <a:pPr lvl="2"/>
            <a:r>
              <a:rPr lang="pt-BR" dirty="0" smtClean="0"/>
              <a:t>Reconhecer e diferenciar cada umas das ferramentas de Pesquisa Operacional, estabelecendo as circunstâncias a partir das quais elas devem ser utilizadas.</a:t>
            </a:r>
          </a:p>
          <a:p>
            <a:pPr lvl="2"/>
            <a:r>
              <a:rPr lang="pt-BR" dirty="0"/>
              <a:t>Identificar outras técnicas de Pesquisa Operacional que estão sendo utilizadas recentemente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3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800" dirty="0"/>
              <a:t>O Alfaiate </a:t>
            </a:r>
            <a:r>
              <a:rPr lang="pt-BR" altLang="pt-BR" sz="2800" dirty="0" err="1"/>
              <a:t>Wanderlan</a:t>
            </a:r>
            <a:r>
              <a:rPr lang="pt-BR" altLang="pt-BR" sz="2800" dirty="0"/>
              <a:t> tem disponíveis, os seguintes tecidos: 16 metros de algodão, 11 metros de seda e 15 metros de lã. Para um terno são necessários 2 metros de algodão, 1 metro de seda e 1 metro de lã.</a:t>
            </a:r>
          </a:p>
          <a:p>
            <a:pPr marL="457200" lvl="1" indent="0" eaLnBrk="1" hangingPunct="1"/>
            <a:r>
              <a:rPr lang="pt-BR" altLang="pt-BR" sz="2800" dirty="0"/>
              <a:t>Para um vestido, são necessários 1 metro de algodão, 2 metros de seda e 3 metros de lã. Se um terno é vendido por R$300,00 e um vestido por</a:t>
            </a:r>
          </a:p>
          <a:p>
            <a:pPr marL="457200" lvl="1" indent="0" eaLnBrk="1" hangingPunct="1"/>
            <a:r>
              <a:rPr lang="pt-BR" altLang="pt-BR" sz="2800" dirty="0"/>
              <a:t>R$500,00 , quantas peças de cada tipo o alfaiate deve </a:t>
            </a:r>
            <a:r>
              <a:rPr lang="pt-BR" altLang="pt-BR" sz="2800" dirty="0" smtClean="0"/>
              <a:t>fazer no mês, </a:t>
            </a:r>
            <a:r>
              <a:rPr lang="pt-BR" altLang="pt-BR" sz="2800" dirty="0"/>
              <a:t>de modo a </a:t>
            </a:r>
            <a:r>
              <a:rPr lang="pt-BR" altLang="pt-BR" sz="2800" dirty="0" smtClean="0"/>
              <a:t>maximizar </a:t>
            </a:r>
            <a:r>
              <a:rPr lang="pt-BR" altLang="pt-BR" sz="2800" dirty="0"/>
              <a:t>o seu lucro? </a:t>
            </a:r>
            <a:r>
              <a:rPr lang="pt-BR" altLang="pt-BR" sz="2800" dirty="0" smtClean="0"/>
              <a:t>Faça o modelo do problema utilizando Programação Linear.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2159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400" dirty="0">
                <a:solidFill>
                  <a:srgbClr val="FF0000"/>
                </a:solidFill>
              </a:rPr>
              <a:t>Variáveis de Decisão:</a:t>
            </a:r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= </a:t>
            </a:r>
            <a:r>
              <a:rPr lang="pt-BR" altLang="pt-BR" sz="2400" dirty="0" smtClean="0"/>
              <a:t>quantidade de terno produzida no mês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= </a:t>
            </a:r>
            <a:r>
              <a:rPr lang="pt-BR" altLang="pt-BR" sz="2400" dirty="0" smtClean="0"/>
              <a:t>quantidade de vestido produzida no mês</a:t>
            </a:r>
            <a:endParaRPr lang="pt-BR" altLang="pt-BR" sz="2400" dirty="0"/>
          </a:p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Parâmetros</a:t>
            </a:r>
            <a:r>
              <a:rPr lang="pt-BR" altLang="pt-BR" sz="2400" dirty="0">
                <a:solidFill>
                  <a:srgbClr val="FF0000"/>
                </a:solidFill>
              </a:rPr>
              <a:t>:</a:t>
            </a:r>
          </a:p>
          <a:p>
            <a:pPr marL="457200" lvl="1" indent="0" eaLnBrk="1" hangingPunct="1"/>
            <a:r>
              <a:rPr lang="pt-BR" altLang="pt-BR" sz="2400" dirty="0" smtClean="0"/>
              <a:t>	Venda </a:t>
            </a:r>
            <a:r>
              <a:rPr lang="pt-BR" altLang="pt-BR" sz="2400" dirty="0"/>
              <a:t>do Terno = R$300,00</a:t>
            </a:r>
          </a:p>
          <a:p>
            <a:pPr marL="457200" lvl="1" indent="0" eaLnBrk="1" hangingPunct="1"/>
            <a:r>
              <a:rPr lang="pt-BR" altLang="pt-BR" sz="2400" dirty="0" smtClean="0"/>
              <a:t>	Venda </a:t>
            </a:r>
            <a:r>
              <a:rPr lang="pt-BR" altLang="pt-BR" sz="2400" dirty="0"/>
              <a:t>do Vestido = R$500,00</a:t>
            </a:r>
          </a:p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Restrição</a:t>
            </a:r>
            <a:r>
              <a:rPr lang="pt-BR" altLang="pt-BR" sz="2400" dirty="0">
                <a:solidFill>
                  <a:srgbClr val="FF0000"/>
                </a:solidFill>
              </a:rPr>
              <a:t>:</a:t>
            </a:r>
          </a:p>
          <a:p>
            <a:pPr marL="457200" lvl="1" indent="0" eaLnBrk="1" hangingPunct="1"/>
            <a:r>
              <a:rPr lang="pt-BR" altLang="pt-BR" sz="2400" dirty="0" smtClean="0"/>
              <a:t>	Algodão</a:t>
            </a:r>
            <a:r>
              <a:rPr lang="pt-BR" altLang="pt-BR" sz="2400" dirty="0"/>
              <a:t>: </a:t>
            </a:r>
            <a:r>
              <a:rPr lang="pt-BR" altLang="pt-BR" sz="2400" dirty="0" smtClean="0"/>
              <a:t>2x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+ 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 &lt;= 16</a:t>
            </a:r>
          </a:p>
          <a:p>
            <a:pPr marL="457200" lvl="1" indent="0" eaLnBrk="1" hangingPunct="1"/>
            <a:r>
              <a:rPr lang="pt-BR" altLang="pt-BR" sz="2400" dirty="0" smtClean="0"/>
              <a:t>	Seda</a:t>
            </a:r>
            <a:r>
              <a:rPr lang="pt-BR" altLang="pt-BR" sz="2400" dirty="0"/>
              <a:t>: 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+ </a:t>
            </a:r>
            <a:r>
              <a:rPr lang="pt-BR" altLang="pt-BR" sz="2400" dirty="0" smtClean="0"/>
              <a:t>2x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&lt;= 11</a:t>
            </a:r>
          </a:p>
          <a:p>
            <a:pPr marL="457200" lvl="1" indent="0" eaLnBrk="1" hangingPunct="1"/>
            <a:r>
              <a:rPr lang="pt-BR" altLang="pt-BR" sz="2400" dirty="0" smtClean="0"/>
              <a:t>	La</a:t>
            </a:r>
            <a:r>
              <a:rPr lang="pt-BR" altLang="pt-BR" sz="2400" dirty="0"/>
              <a:t>: 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+ </a:t>
            </a:r>
            <a:r>
              <a:rPr lang="pt-BR" altLang="pt-BR" sz="2400" dirty="0" smtClean="0"/>
              <a:t>3x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&lt;= 15</a:t>
            </a:r>
          </a:p>
          <a:p>
            <a:pPr marL="457200" lvl="1" indent="0" eaLnBrk="1" hangingPunct="1"/>
            <a:r>
              <a:rPr lang="pt-BR" altLang="pt-BR" sz="2400" dirty="0" smtClean="0"/>
              <a:t>	x</a:t>
            </a:r>
            <a:r>
              <a:rPr lang="pt-BR" altLang="pt-BR" sz="2400" baseline="-25000" dirty="0" smtClean="0"/>
              <a:t>1</a:t>
            </a:r>
            <a:r>
              <a:rPr lang="pt-BR" altLang="pt-BR" sz="2400" dirty="0" smtClean="0"/>
              <a:t>,x</a:t>
            </a:r>
            <a:r>
              <a:rPr lang="pt-BR" altLang="pt-BR" sz="2400" baseline="-25000" dirty="0" smtClean="0"/>
              <a:t>2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&gt;= 0</a:t>
            </a:r>
          </a:p>
          <a:p>
            <a:pPr marL="457200" lvl="1" indent="0" eaLnBrk="1" hangingPunct="1"/>
            <a:r>
              <a:rPr lang="pt-BR" altLang="pt-BR" sz="2400" dirty="0" smtClean="0">
                <a:solidFill>
                  <a:srgbClr val="FF0000"/>
                </a:solidFill>
              </a:rPr>
              <a:t>Função </a:t>
            </a:r>
            <a:r>
              <a:rPr lang="pt-BR" altLang="pt-BR" sz="2400" dirty="0">
                <a:solidFill>
                  <a:srgbClr val="FF0000"/>
                </a:solidFill>
              </a:rPr>
              <a:t>Objetivo:</a:t>
            </a:r>
          </a:p>
          <a:p>
            <a:pPr marL="457200" lvl="1" indent="0" eaLnBrk="1" hangingPunct="1"/>
            <a:r>
              <a:rPr lang="pt-BR" altLang="pt-BR" sz="2400" dirty="0" smtClean="0"/>
              <a:t>	Max </a:t>
            </a:r>
            <a:r>
              <a:rPr lang="pt-BR" altLang="pt-BR" sz="2400" dirty="0"/>
              <a:t>Z (x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,x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) = 300x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+ 500x2</a:t>
            </a:r>
          </a:p>
        </p:txBody>
      </p:sp>
    </p:spTree>
    <p:extLst>
      <p:ext uri="{BB962C8B-B14F-4D97-AF65-F5344CB8AC3E}">
        <p14:creationId xmlns:p14="http://schemas.microsoft.com/office/powerpoint/2010/main" val="14738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800" dirty="0"/>
              <a:t>Uma fábrica de celulares fabrica dois celulares, Um de desempenho ruim e um de desempenho bom. O lucro unitário do Celular de desempenho ruim é de R$ 200,00 e o Lucro unitário do Celular de desempenho bom é de R$ 350,00. A empresa precisa de 20 minutos para fabricar uma unidade do Celular de desempenho ruim e 30 para fabricar uma unidade do Celular de desempenho bom. O tempo mensal disponível para produção é de 200 horas. A produção mensal de Celulares de baixo desempenho não pode ultrapassar 200 unidades</a:t>
            </a:r>
            <a:r>
              <a:rPr lang="pt-BR" altLang="pt-BR" sz="2800" dirty="0" smtClean="0"/>
              <a:t>. Identifique as variáveis de decisão,  a função objetivo e as restrições.</a:t>
            </a:r>
            <a:endParaRPr lang="pt-BR" altLang="pt-BR" sz="2800" dirty="0"/>
          </a:p>
          <a:p>
            <a:pPr marL="457200" lvl="1" indent="0" eaLnBrk="1" hangingPunct="1"/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168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7504" y="1412776"/>
            <a:ext cx="88868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altLang="pt-BR" sz="2800" b="1" dirty="0">
                <a:solidFill>
                  <a:srgbClr val="FF0000"/>
                </a:solidFill>
              </a:rPr>
              <a:t>Variáveis de </a:t>
            </a:r>
            <a:r>
              <a:rPr lang="pt-BR" altLang="pt-BR" sz="2800" b="1" dirty="0" smtClean="0">
                <a:solidFill>
                  <a:srgbClr val="FF0000"/>
                </a:solidFill>
              </a:rPr>
              <a:t>Decisão</a:t>
            </a:r>
            <a:endParaRPr lang="pt-BR" altLang="pt-BR" sz="2800" b="1" dirty="0">
              <a:solidFill>
                <a:srgbClr val="FF0000"/>
              </a:solidFill>
            </a:endParaRPr>
          </a:p>
          <a:p>
            <a:pPr marL="457200" lvl="1" indent="0" eaLnBrk="1" hangingPunct="1"/>
            <a:r>
              <a:rPr lang="pt-BR" altLang="pt-BR" sz="2800" dirty="0" smtClean="0"/>
              <a:t>	x</a:t>
            </a:r>
            <a:r>
              <a:rPr lang="pt-BR" altLang="pt-BR" sz="2800" baseline="-25000" dirty="0" smtClean="0"/>
              <a:t>1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-&gt; Celular de desempenho </a:t>
            </a:r>
            <a:r>
              <a:rPr lang="pt-BR" altLang="pt-BR" sz="2800" dirty="0" smtClean="0"/>
              <a:t>ruim no mês.</a:t>
            </a:r>
            <a:endParaRPr lang="pt-BR" altLang="pt-BR" sz="2800" dirty="0"/>
          </a:p>
          <a:p>
            <a:pPr marL="457200" lvl="1" indent="0" eaLnBrk="1" hangingPunct="1"/>
            <a:r>
              <a:rPr lang="pt-BR" altLang="pt-BR" sz="2800" dirty="0" smtClean="0"/>
              <a:t>	x</a:t>
            </a:r>
            <a:r>
              <a:rPr lang="pt-BR" altLang="pt-BR" sz="2800" baseline="-25000" dirty="0" smtClean="0"/>
              <a:t>2</a:t>
            </a:r>
            <a:r>
              <a:rPr lang="pt-BR" altLang="pt-BR" sz="2800" dirty="0" smtClean="0"/>
              <a:t>-</a:t>
            </a:r>
            <a:r>
              <a:rPr lang="pt-BR" altLang="pt-BR" sz="2800" dirty="0"/>
              <a:t>&gt; Celular de desempenho bom </a:t>
            </a:r>
            <a:r>
              <a:rPr lang="pt-BR" altLang="pt-BR" sz="2800" dirty="0" smtClean="0"/>
              <a:t>no </a:t>
            </a:r>
            <a:r>
              <a:rPr lang="pt-BR" altLang="pt-BR" sz="2800" dirty="0"/>
              <a:t>mês.</a:t>
            </a:r>
          </a:p>
          <a:p>
            <a:pPr marL="457200" lvl="1" indent="0" eaLnBrk="1" hangingPunct="1"/>
            <a:r>
              <a:rPr lang="pt-BR" altLang="pt-BR" sz="2800" b="1" dirty="0" smtClean="0">
                <a:solidFill>
                  <a:srgbClr val="FF0000"/>
                </a:solidFill>
              </a:rPr>
              <a:t>Função </a:t>
            </a:r>
            <a:r>
              <a:rPr lang="pt-BR" altLang="pt-BR" sz="2800" b="1" dirty="0">
                <a:solidFill>
                  <a:srgbClr val="FF0000"/>
                </a:solidFill>
              </a:rPr>
              <a:t>objetivo</a:t>
            </a:r>
          </a:p>
          <a:p>
            <a:pPr marL="457200" lvl="1" indent="0" eaLnBrk="1" hangingPunct="1"/>
            <a:r>
              <a:rPr lang="pt-BR" altLang="pt-BR" sz="2800" dirty="0" smtClean="0"/>
              <a:t>	Max </a:t>
            </a:r>
            <a:r>
              <a:rPr lang="pt-BR" altLang="pt-BR" sz="2800" dirty="0"/>
              <a:t>Z </a:t>
            </a:r>
            <a:r>
              <a:rPr lang="pt-BR" altLang="pt-BR" sz="2800" dirty="0" smtClean="0"/>
              <a:t>= 200x</a:t>
            </a:r>
            <a:r>
              <a:rPr lang="pt-BR" altLang="pt-BR" sz="2800" baseline="-25000" dirty="0" smtClean="0"/>
              <a:t>1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+ </a:t>
            </a:r>
            <a:r>
              <a:rPr lang="pt-BR" altLang="pt-BR" sz="2800" dirty="0" smtClean="0"/>
              <a:t>350x</a:t>
            </a:r>
            <a:r>
              <a:rPr lang="pt-BR" altLang="pt-BR" sz="2800" baseline="-25000" dirty="0" smtClean="0"/>
              <a:t>2</a:t>
            </a:r>
            <a:endParaRPr lang="pt-BR" altLang="pt-BR" sz="2800" baseline="-25000" dirty="0"/>
          </a:p>
          <a:p>
            <a:pPr marL="457200" lvl="1" indent="0" eaLnBrk="1" hangingPunct="1"/>
            <a:r>
              <a:rPr lang="pt-BR" altLang="pt-BR" sz="2800" b="1" dirty="0" smtClean="0">
                <a:solidFill>
                  <a:srgbClr val="FF0000"/>
                </a:solidFill>
              </a:rPr>
              <a:t>Restrições</a:t>
            </a:r>
            <a:endParaRPr lang="pt-BR" altLang="pt-BR" sz="2800" b="1" dirty="0">
              <a:solidFill>
                <a:srgbClr val="FF0000"/>
              </a:solidFill>
            </a:endParaRPr>
          </a:p>
          <a:p>
            <a:pPr marL="457200" lvl="1" indent="0" eaLnBrk="1" hangingPunct="1"/>
            <a:r>
              <a:rPr lang="pt-BR" altLang="pt-BR" sz="2800" dirty="0" smtClean="0"/>
              <a:t>	1/3x</a:t>
            </a:r>
            <a:r>
              <a:rPr lang="pt-BR" altLang="pt-BR" sz="2800" baseline="-25000" dirty="0" smtClean="0"/>
              <a:t>1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+ </a:t>
            </a:r>
            <a:r>
              <a:rPr lang="pt-BR" altLang="pt-BR" sz="2800" dirty="0" smtClean="0"/>
              <a:t>1/2x</a:t>
            </a:r>
            <a:r>
              <a:rPr lang="pt-BR" altLang="pt-BR" sz="2800" baseline="-25000" dirty="0" smtClean="0"/>
              <a:t>2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≤ 200</a:t>
            </a:r>
          </a:p>
          <a:p>
            <a:pPr marL="457200" lvl="1" indent="0" eaLnBrk="1" hangingPunct="1"/>
            <a:r>
              <a:rPr lang="pt-BR" altLang="pt-BR" sz="2800" dirty="0" smtClean="0"/>
              <a:t>	x</a:t>
            </a:r>
            <a:r>
              <a:rPr lang="pt-BR" altLang="pt-BR" sz="2800" baseline="-25000" dirty="0" smtClean="0"/>
              <a:t>1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&lt;= 200</a:t>
            </a:r>
          </a:p>
          <a:p>
            <a:pPr marL="457200" lvl="1" indent="0" eaLnBrk="1" hangingPunct="1"/>
            <a:r>
              <a:rPr lang="pt-BR" altLang="pt-BR" sz="2800" dirty="0" smtClean="0"/>
              <a:t>	x</a:t>
            </a:r>
            <a:r>
              <a:rPr lang="pt-BR" altLang="pt-BR" sz="2800" baseline="-25000" dirty="0" smtClean="0"/>
              <a:t>1</a:t>
            </a:r>
            <a:r>
              <a:rPr lang="pt-BR" altLang="pt-BR" sz="2800" dirty="0"/>
              <a:t>, </a:t>
            </a:r>
            <a:r>
              <a:rPr lang="pt-BR" altLang="pt-BR" sz="2800" dirty="0" smtClean="0"/>
              <a:t>x</a:t>
            </a:r>
            <a:r>
              <a:rPr lang="pt-BR" altLang="pt-BR" sz="2800" baseline="-25000" dirty="0" smtClean="0"/>
              <a:t>2</a:t>
            </a:r>
            <a:r>
              <a:rPr lang="pt-BR" altLang="pt-BR" sz="2800" dirty="0" smtClean="0"/>
              <a:t> </a:t>
            </a:r>
            <a:r>
              <a:rPr lang="pt-BR" altLang="pt-BR" sz="2800" dirty="0"/>
              <a:t>≥ 0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5229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-180528" y="44624"/>
            <a:ext cx="932452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00100" indent="-3429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lvl="1" indent="0" eaLnBrk="1" hangingPunct="1"/>
            <a:r>
              <a:rPr lang="pt-BR" sz="2400" dirty="0"/>
              <a:t>A empresa </a:t>
            </a:r>
            <a:r>
              <a:rPr lang="pt-BR" sz="2400" dirty="0" err="1"/>
              <a:t>Venix</a:t>
            </a:r>
            <a:r>
              <a:rPr lang="pt-BR" sz="2400" dirty="0"/>
              <a:t> de brinquedos está revendo seu planejamento de produção de carrinho e triciclo. O lucro líquido por unidade de carrinho e triciclo produzido é de R$12,00 e R$60,00, respectivamente. As matérias primas e os insumos necessários para a fabricação de cada um dos produtos são terceirizados, cabendo à empresa os processos de usinagem, pintura e montagem. O processo de usinagem requer 15 minutos de mão de obra especializada por unidade de carrinho e 30 minutos por unidade de triciclo produzida. O processo de pintura requer 6 minutos de mão de obra especializada por unidade de carrinho e 45 minutos por unidade de triciclo produzida. Já o processo de montagem necessita de 6 minutos e 24 minutos para unidade de carrinho e triciclo produzido, respectivamente. O tempo disponível por semana é de 36, 22 e 15 horas para os processos de usinagem, pintura e montagem, respectivamente. A empresa quer determinar quanto produzir de cada produto por semana, respeitando as limitações de recursos, de forma a maximizar lucro líquido semanal. Formular o problema de programação linear que maximiza o lucro e determinar a solução ótima.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1863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Variável de decisão: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= quantidade de carrinhos a serem produzidas por semana.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= quantidade de triciclo a serem produzidas por semana.</a:t>
            </a:r>
          </a:p>
          <a:p>
            <a:r>
              <a:rPr lang="pt-BR" sz="2400" dirty="0" smtClean="0"/>
              <a:t>Função Objetivo:</a:t>
            </a:r>
          </a:p>
          <a:p>
            <a:pPr lvl="1"/>
            <a:r>
              <a:rPr lang="pt-BR" sz="2000" dirty="0" err="1" smtClean="0"/>
              <a:t>Fob</a:t>
            </a:r>
            <a:r>
              <a:rPr lang="pt-BR" sz="2000" dirty="0" smtClean="0"/>
              <a:t> = </a:t>
            </a:r>
            <a:r>
              <a:rPr lang="pt-BR" sz="2000" dirty="0" err="1" smtClean="0"/>
              <a:t>max</a:t>
            </a:r>
            <a:r>
              <a:rPr lang="pt-BR" sz="2000" dirty="0" smtClean="0"/>
              <a:t> z = 12X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+ 60X</a:t>
            </a:r>
            <a:r>
              <a:rPr lang="pt-BR" sz="2000" baseline="-25000" dirty="0" smtClean="0"/>
              <a:t>2</a:t>
            </a:r>
          </a:p>
          <a:p>
            <a:r>
              <a:rPr lang="pt-BR" sz="2400" dirty="0" smtClean="0"/>
              <a:t>Restrições:</a:t>
            </a:r>
          </a:p>
          <a:p>
            <a:pPr marL="457200" lvl="1" indent="0">
              <a:buNone/>
            </a:pPr>
            <a:r>
              <a:rPr lang="pt-BR" sz="2000" dirty="0"/>
              <a:t>0,25 X</a:t>
            </a:r>
            <a:r>
              <a:rPr lang="pt-BR" sz="2000" baseline="-25000" dirty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+ 0,5 X</a:t>
            </a:r>
            <a:r>
              <a:rPr lang="pt-BR" sz="2000" baseline="-25000" dirty="0"/>
              <a:t>2</a:t>
            </a:r>
            <a:r>
              <a:rPr lang="pt-BR" sz="2000" dirty="0" smtClean="0"/>
              <a:t> &lt;= 36  (Usinagem)</a:t>
            </a:r>
          </a:p>
          <a:p>
            <a:pPr marL="457200" lvl="1" indent="0">
              <a:buNone/>
            </a:pPr>
            <a:r>
              <a:rPr lang="pt-BR" sz="2000" dirty="0" smtClean="0"/>
              <a:t>0,1</a:t>
            </a:r>
            <a:r>
              <a:rPr lang="pt-BR" sz="2000" dirty="0"/>
              <a:t> X</a:t>
            </a:r>
            <a:r>
              <a:rPr lang="pt-BR" sz="2000" baseline="-25000" dirty="0"/>
              <a:t>1</a:t>
            </a:r>
            <a:r>
              <a:rPr lang="pt-BR" sz="2000" dirty="0" smtClean="0"/>
              <a:t> + 0,75</a:t>
            </a:r>
            <a:r>
              <a:rPr lang="pt-BR" sz="2000" dirty="0"/>
              <a:t> 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 smtClean="0"/>
              <a:t>&lt;= 22  (pintura)</a:t>
            </a:r>
          </a:p>
          <a:p>
            <a:pPr marL="457200" lvl="1" indent="0">
              <a:buNone/>
            </a:pPr>
            <a:r>
              <a:rPr lang="pt-BR" sz="2000" dirty="0"/>
              <a:t>0,1 X</a:t>
            </a:r>
            <a:r>
              <a:rPr lang="pt-BR" sz="2000" baseline="-25000" dirty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+ 0,4 X</a:t>
            </a:r>
            <a:r>
              <a:rPr lang="pt-BR" sz="2000" baseline="-25000" dirty="0"/>
              <a:t>2</a:t>
            </a:r>
            <a:r>
              <a:rPr lang="pt-BR" sz="2000" dirty="0" smtClean="0"/>
              <a:t> &lt;= 15    (montagem)</a:t>
            </a:r>
          </a:p>
          <a:p>
            <a:pPr marL="457200" lvl="1" indent="0">
              <a:buNone/>
            </a:pPr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&gt;=</a:t>
            </a:r>
            <a:r>
              <a:rPr lang="pt-BR" sz="2000" dirty="0" smtClean="0"/>
              <a:t>0  (Restrição da não negatividade).</a:t>
            </a:r>
          </a:p>
          <a:p>
            <a:pPr marL="400050"/>
            <a:r>
              <a:rPr lang="pt-BR" sz="2400" dirty="0"/>
              <a:t>Resposta: </a:t>
            </a:r>
            <a:endParaRPr lang="pt-BR" sz="2400" dirty="0" smtClean="0"/>
          </a:p>
          <a:p>
            <a:pPr marL="514350" lvl="1" indent="0">
              <a:buNone/>
            </a:pPr>
            <a:r>
              <a:rPr lang="pt-BR" sz="2000" dirty="0" smtClean="0"/>
              <a:t>x1 </a:t>
            </a:r>
            <a:r>
              <a:rPr lang="pt-BR" sz="2000" dirty="0"/>
              <a:t>= 70 e x2 = 20 e Z = </a:t>
            </a:r>
            <a:r>
              <a:rPr lang="pt-BR" sz="2000" dirty="0" smtClean="0"/>
              <a:t>R$2.040,00</a:t>
            </a: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00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7" y="463826"/>
            <a:ext cx="8271386" cy="5817704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1) 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Investe&amp;Futuro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possui um capital de R$14.000,00 para investir numa carteira de 4 projetos, tendo estudado a rentabilidade dos mesmos. Na tabela apresenta-se, para cada projeto/investimento, o montante de capital a investir e a rentabilidade esperada (Valor Atualizado Líquido):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86188"/>
              </p:ext>
            </p:extLst>
          </p:nvPr>
        </p:nvGraphicFramePr>
        <p:xfrm>
          <a:off x="2020957" y="2260424"/>
          <a:ext cx="6096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29510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29894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651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Projeto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(R$)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Rentabilidade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(R$)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31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7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3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000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22201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9553" y="4797288"/>
            <a:ext cx="7577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 projetos devem ser selecionados de forma a maximizar a rentabilidade sem exceder o capital? Estabeleça o PPL, identificando as variáveis de decisão, as restrições e 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677321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694" y="185531"/>
            <a:ext cx="6683765" cy="867206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1149"/>
            <a:ext cx="8160915" cy="5658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Variáveis de Decisão: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X1 = Projeto 1 selecionado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X2 = Projeto 2 selecionado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X3 = Projeto 3 selecionado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X4 = Projeto 4 selecionado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Restrições: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5000 X1 + 7000 X2 + 4 000 X3 + 3 000 X4 &lt;= 14 000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X1, X2, X3, X4 &gt;= 0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Função Objetivo: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Max Z = 16000 X1 + 22000 X2 + 12000 X3 + 8000 X4</a:t>
            </a: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325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384314"/>
            <a:ext cx="8376939" cy="552690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2) Num laboratório químico, querem produzir um ácido com as seguintes características: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a) o ácido deve conter no mínimo 20% do componente B1, no máximo 20% do componente B2 e no mínimo 30% do componente B3;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b) o peso específico deve ser menor ou igual a 1.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ácido deverá ser produzido a partir de uma mistura de 3 matérias-primas, R1, R2, R3. A percentagem na qual os componentes B1, B2 e B3 encontram-se nas matérias-primas bem como o peso específico e o preço por unidade são dados pela tabela a seguir.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77763"/>
              </p:ext>
            </p:extLst>
          </p:nvPr>
        </p:nvGraphicFramePr>
        <p:xfrm>
          <a:off x="1941909" y="3975651"/>
          <a:ext cx="6561117" cy="2516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622">
                  <a:extLst>
                    <a:ext uri="{9D8B030D-6E8A-4147-A177-3AD203B41FA5}">
                      <a16:colId xmlns:a16="http://schemas.microsoft.com/office/drawing/2014/main" val="1534097848"/>
                    </a:ext>
                  </a:extLst>
                </a:gridCol>
                <a:gridCol w="1096499">
                  <a:extLst>
                    <a:ext uri="{9D8B030D-6E8A-4147-A177-3AD203B41FA5}">
                      <a16:colId xmlns:a16="http://schemas.microsoft.com/office/drawing/2014/main" val="2479914674"/>
                    </a:ext>
                  </a:extLst>
                </a:gridCol>
                <a:gridCol w="1096499">
                  <a:extLst>
                    <a:ext uri="{9D8B030D-6E8A-4147-A177-3AD203B41FA5}">
                      <a16:colId xmlns:a16="http://schemas.microsoft.com/office/drawing/2014/main" val="34988198"/>
                    </a:ext>
                  </a:extLst>
                </a:gridCol>
                <a:gridCol w="1096499">
                  <a:extLst>
                    <a:ext uri="{9D8B030D-6E8A-4147-A177-3AD203B41FA5}">
                      <a16:colId xmlns:a16="http://schemas.microsoft.com/office/drawing/2014/main" val="2796551768"/>
                    </a:ext>
                  </a:extLst>
                </a:gridCol>
                <a:gridCol w="1096499">
                  <a:extLst>
                    <a:ext uri="{9D8B030D-6E8A-4147-A177-3AD203B41FA5}">
                      <a16:colId xmlns:a16="http://schemas.microsoft.com/office/drawing/2014/main" val="150798075"/>
                    </a:ext>
                  </a:extLst>
                </a:gridCol>
                <a:gridCol w="1096499">
                  <a:extLst>
                    <a:ext uri="{9D8B030D-6E8A-4147-A177-3AD203B41FA5}">
                      <a16:colId xmlns:a16="http://schemas.microsoft.com/office/drawing/2014/main" val="2616136545"/>
                    </a:ext>
                  </a:extLst>
                </a:gridCol>
              </a:tblGrid>
              <a:tr h="503582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 específico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unidade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23539"/>
                  </a:ext>
                </a:extLst>
              </a:tr>
              <a:tr h="50358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96320"/>
                  </a:ext>
                </a:extLst>
              </a:tr>
              <a:tr h="50358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156577"/>
                  </a:ext>
                </a:extLst>
              </a:tr>
              <a:tr h="50358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4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7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02366"/>
            <a:ext cx="8160915" cy="5208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Considerando que o peso específico do ácido será dado levando-se em conta a proporção em que as matérias-primas se encontram na mistura, formular o problema para determinar esta proporção, minimizando o custo da produção do ácido. Estabeleça o PPL, identificando as variáveis de decisão, as restrições e a função objetivo.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à Pesquisa Operacional</a:t>
            </a:r>
          </a:p>
          <a:p>
            <a:pPr lvl="1"/>
            <a:r>
              <a:rPr lang="pt-BR" dirty="0" smtClean="0"/>
              <a:t>A Pesquisa Operacional surgiu na Inglaterra durante a Segunda Guerra Mundial (1939 - 1945).</a:t>
            </a:r>
          </a:p>
          <a:p>
            <a:pPr lvl="1"/>
            <a:r>
              <a:rPr lang="pt-BR" dirty="0" smtClean="0"/>
              <a:t>Tinha como objetivo a solução de problemas de natureza logística, tática e de estratégia militar, quando um grupo de cientistas foi convocado para decidir sobre a utilização mais eficaz dos recursos militares.</a:t>
            </a:r>
          </a:p>
          <a:p>
            <a:pPr lvl="1"/>
            <a:r>
              <a:rPr lang="pt-BR" dirty="0" smtClean="0"/>
              <a:t>Os resultados positivos alcançados pelo grupo de Cientistas </a:t>
            </a:r>
            <a:r>
              <a:rPr lang="pt-BR" dirty="0"/>
              <a:t>fizeram com que a Pesquisa Operacional fosse disseminada nos USA.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8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694" y="92767"/>
            <a:ext cx="6683765" cy="67193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227" y="728871"/>
            <a:ext cx="6869233" cy="5751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Variáveis de Decisão: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X1 = Quantidade de matéria prima R1 na mistura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X2 = Quantidade de matéria prima R2 na mistura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X3 = Quantidade de matéria prima R3 na mistura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Restrições: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15 X1 + 20 X2 + 25 X3 &gt;= 0,2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10 X1 + 15 X2 + 30 X3 &lt;= 0,2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40 X1 + 30 X2 + 35 X3 &gt;= 0,3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1,04 X1 + 0,95 X2 + 1,00 X3 &lt;=1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X1, X2, X3 &gt;=0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Função Objetivo: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Min Z = 140 X1 + 120 X2 + 130 X3</a:t>
            </a:r>
          </a:p>
        </p:txBody>
      </p:sp>
    </p:spTree>
    <p:extLst>
      <p:ext uri="{BB962C8B-B14F-4D97-AF65-F5344CB8AC3E}">
        <p14:creationId xmlns:p14="http://schemas.microsoft.com/office/powerpoint/2010/main" val="68106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662609"/>
            <a:ext cx="8294991" cy="559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3) A firma Motores Recreativos produz carrinhos de golfe e carrinhos para neve em suas três instalações fabris. A fábrica A produz diariamente 45 carrinhos de golfe e 35 para neve. A fábrica B produz 55 carrinhos para neve e nenhum para golfe. A fábrica C produz diariamente 65 carrinhos para golfe e nenhum para neve. Os custos operacionais diários das fábricas A, B e C, são respectivamente, R$ 20000, R$19000 e R$ 21000. Quantos dias cada uma das fábricas deve operar durante o mês de setembro de modo a cumprir um programa de produção de 1300 carrinhos de golfe e 1500 para a neve, a um custo mínimo? Estabeleça o PPL, identificando as variáveis de decisão, as restrições e 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3086922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694" y="185530"/>
            <a:ext cx="6683765" cy="17194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547917"/>
              </p:ext>
            </p:extLst>
          </p:nvPr>
        </p:nvGraphicFramePr>
        <p:xfrm>
          <a:off x="1549463" y="1394792"/>
          <a:ext cx="7474228" cy="254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599">
                  <a:extLst>
                    <a:ext uri="{9D8B030D-6E8A-4147-A177-3AD203B41FA5}">
                      <a16:colId xmlns:a16="http://schemas.microsoft.com/office/drawing/2014/main" val="3217633927"/>
                    </a:ext>
                  </a:extLst>
                </a:gridCol>
                <a:gridCol w="1867515">
                  <a:extLst>
                    <a:ext uri="{9D8B030D-6E8A-4147-A177-3AD203B41FA5}">
                      <a16:colId xmlns:a16="http://schemas.microsoft.com/office/drawing/2014/main" val="1211345100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2344411084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1877963380"/>
                    </a:ext>
                  </a:extLst>
                </a:gridCol>
              </a:tblGrid>
              <a:tr h="438753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Fábrica</a:t>
                      </a:r>
                      <a:r>
                        <a:rPr lang="pt-BR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Fábrica</a:t>
                      </a:r>
                      <a:r>
                        <a:rPr lang="pt-BR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Fábrica 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646143"/>
                  </a:ext>
                </a:extLst>
              </a:tr>
              <a:tr h="430398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Carrinhos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golfe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761061"/>
                  </a:ext>
                </a:extLst>
              </a:tr>
              <a:tr h="454634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Carrinhos para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neve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4793"/>
                  </a:ext>
                </a:extLst>
              </a:tr>
              <a:tr h="43875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Custos operacionais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21 000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76291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323528" y="3922644"/>
            <a:ext cx="87001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Variáveis de Decisão: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X1 = Quantidade de dias de operação da fábrica A no mês de Setembro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X2 = Quantidade de dias de operação da fábrica B no mês de Setembro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X3 = Quantidade de dias de operação da fábrica B no mês de Setembro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69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861391"/>
            <a:ext cx="7795805" cy="5022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Restrições: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45 X1 + 65 X3 = 1300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35 X1 + 55 X2 = 1500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X1, X2, X3 &gt;= 0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Objetivo: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Min Z = 20000 X1 + 19000 X2 + 21000 X3</a:t>
            </a:r>
          </a:p>
        </p:txBody>
      </p:sp>
    </p:spTree>
    <p:extLst>
      <p:ext uri="{BB962C8B-B14F-4D97-AF65-F5344CB8AC3E}">
        <p14:creationId xmlns:p14="http://schemas.microsoft.com/office/powerpoint/2010/main" val="3461817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95130"/>
            <a:ext cx="8304931" cy="511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4) Roberta deseja ir a uma festa no final de semana e não possui roupa adequada para tal evento. Por ter se comportado bem durante a semana, seu bondoso pai, o Sr. Roberto resolve lhe fazer um agrado presenteando-a com R$ 300,00. Com este dinheiro, Beta, como é mais conhecida, decide ir ao shopping comprar uma belíssima roupa para a festa tão esperada. Por ser uma adolescente muito econômica, resolveu que só vai comprar o essencial, ou seja, uma blusa, uma calça e uma bota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um sapato. A tarefa não foi tão fácil, pois Beta ficou deslumbrada pelos vários modelos de roupa e tipos de calçados da loja.</a:t>
            </a:r>
          </a:p>
        </p:txBody>
      </p:sp>
    </p:spTree>
    <p:extLst>
      <p:ext uri="{BB962C8B-B14F-4D97-AF65-F5344CB8AC3E}">
        <p14:creationId xmlns:p14="http://schemas.microsoft.com/office/powerpoint/2010/main" val="3294678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2288"/>
              </p:ext>
            </p:extLst>
          </p:nvPr>
        </p:nvGraphicFramePr>
        <p:xfrm>
          <a:off x="1922032" y="1298715"/>
          <a:ext cx="6686550" cy="3688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62186466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21220055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219438404"/>
                    </a:ext>
                  </a:extLst>
                </a:gridCol>
              </a:tblGrid>
              <a:tr h="51838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Peças 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Opções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 (R$)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411945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Blusa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Bordada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R$ 42,00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41182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Lisa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61850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Calça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Xadrez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R$ 87,00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527958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Capri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R$ 79,oo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72876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Bota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Cano alto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R$ 80,00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65216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Cano</a:t>
                      </a:r>
                      <a:r>
                        <a:rPr lang="pt-BR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curto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R$ 50,00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15512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Sapato 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Sandália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R$ 75,00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2003"/>
                  </a:ext>
                </a:extLst>
              </a:tr>
              <a:tr h="377493"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Anabela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R$ 42,00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455525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67545" y="331304"/>
            <a:ext cx="8141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 tabela abaixo estão representados os modelos que a jovem menina gostou.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7545" y="5393636"/>
            <a:ext cx="814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Qual tipo de combinação a adolescente poderá fazer de forma a minimizar o custo das compras? Estabeleça o PPL, identificando as variáveis de decisão, as restrições e 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439121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4694" y="331304"/>
            <a:ext cx="6683765" cy="1573696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1909" y="1510748"/>
            <a:ext cx="6686550" cy="4400474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Variáveis de decisão: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Blusa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bordada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Blusa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Calça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xadrez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Calça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capri 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cano alto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cano curto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Sapato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sandália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Sapato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anabela</a:t>
            </a:r>
          </a:p>
        </p:txBody>
      </p:sp>
    </p:spTree>
    <p:extLst>
      <p:ext uri="{BB962C8B-B14F-4D97-AF65-F5344CB8AC3E}">
        <p14:creationId xmlns:p14="http://schemas.microsoft.com/office/powerpoint/2010/main" val="4088438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357810"/>
            <a:ext cx="8568952" cy="555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42X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+ 35X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+ 87X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+ 79X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+ 80X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+ 50X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+ 75X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+ 42X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  <a:p>
            <a:pPr marL="0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r>
              <a:rPr lang="pt-BR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Cyrl-A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{0,1}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Objetivo: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Min Z =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42X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35X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87X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79X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80X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75X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42X</a:t>
            </a:r>
            <a:r>
              <a:rPr lang="pt-BR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96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Processo de Modelagem e Resolução de Problemas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A pesquisa operacional auxilia o processo de tomada de decisão com a utilização de modelos que possam representar o sistema real.</a:t>
            </a:r>
          </a:p>
          <a:p>
            <a:pPr lvl="1"/>
            <a:r>
              <a:rPr lang="pt-BR" sz="2400" dirty="0" smtClean="0"/>
              <a:t>Uma vez construído o modelo, a próxima fase consiste na solução do mesmo por meio de técnicas de Pesquisa Operacional.</a:t>
            </a:r>
          </a:p>
          <a:p>
            <a:pPr lvl="1"/>
            <a:r>
              <a:rPr lang="pt-BR" sz="2400" dirty="0" smtClean="0"/>
              <a:t>A solução obtida precisa ser validade de forma que o objetivo em questão tenha sido atingido.</a:t>
            </a:r>
          </a:p>
        </p:txBody>
      </p:sp>
    </p:spTree>
    <p:extLst>
      <p:ext uri="{BB962C8B-B14F-4D97-AF65-F5344CB8AC3E}">
        <p14:creationId xmlns:p14="http://schemas.microsoft.com/office/powerpoint/2010/main" val="390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09683"/>
            <a:ext cx="3551962" cy="53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à Pesquisa Operacional</a:t>
            </a:r>
          </a:p>
          <a:p>
            <a:pPr lvl="1"/>
            <a:r>
              <a:rPr lang="pt-BR" dirty="0" smtClean="0"/>
              <a:t>Uma equipe liderada por George B. </a:t>
            </a:r>
            <a:r>
              <a:rPr lang="pt-BR" dirty="0" err="1" smtClean="0">
                <a:solidFill>
                  <a:srgbClr val="FF0000"/>
                </a:solidFill>
              </a:rPr>
              <a:t>Dantzig</a:t>
            </a:r>
            <a:r>
              <a:rPr lang="pt-BR" dirty="0" smtClean="0"/>
              <a:t> deu origem ao </a:t>
            </a:r>
            <a:r>
              <a:rPr lang="pt-BR" dirty="0" smtClean="0">
                <a:solidFill>
                  <a:srgbClr val="FF0000"/>
                </a:solidFill>
              </a:rPr>
              <a:t>método Simplex </a:t>
            </a:r>
            <a:r>
              <a:rPr lang="pt-BR" dirty="0" smtClean="0"/>
              <a:t>para resolução de problemas de Programação </a:t>
            </a:r>
            <a:r>
              <a:rPr lang="pt-BR" dirty="0"/>
              <a:t>L</a:t>
            </a:r>
            <a:r>
              <a:rPr lang="pt-BR" dirty="0" smtClean="0"/>
              <a:t>inear.</a:t>
            </a:r>
          </a:p>
          <a:p>
            <a:pPr lvl="1"/>
            <a:r>
              <a:rPr lang="pt-BR" dirty="0" smtClean="0"/>
              <a:t>Desde então esse conhecimento vem sendo aplicado para a otimização de recursos em diversos segmentos industriais e comerciais (engenharia, marketing</a:t>
            </a:r>
            <a:r>
              <a:rPr lang="pt-BR" dirty="0"/>
              <a:t>, finanças, microeconomia, operações e logísticas, recursos humanos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Processo de Modelagem e Resolução de Problemas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Definição do Problema:</a:t>
            </a:r>
          </a:p>
          <a:p>
            <a:pPr lvl="2"/>
            <a:r>
              <a:rPr lang="pt-BR" sz="2000" dirty="0" smtClean="0"/>
              <a:t>Quais os objetivos, quais os caminhos para a solução do modelo, quais as limitações técnicas de sistema, relações de um sistema com outros sistemas (internos e externos).</a:t>
            </a:r>
          </a:p>
          <a:p>
            <a:pPr lvl="1"/>
            <a:r>
              <a:rPr lang="pt-BR" sz="2400" dirty="0" smtClean="0"/>
              <a:t>Construção do Modelo Matemático.</a:t>
            </a:r>
          </a:p>
          <a:p>
            <a:pPr lvl="2"/>
            <a:r>
              <a:rPr lang="pt-BR" sz="2000" dirty="0" smtClean="0"/>
              <a:t>Quais equações (</a:t>
            </a:r>
            <a:r>
              <a:rPr lang="pt-BR" sz="2000" dirty="0" smtClean="0">
                <a:solidFill>
                  <a:srgbClr val="FF0000"/>
                </a:solidFill>
              </a:rPr>
              <a:t>função objetivo </a:t>
            </a:r>
            <a:r>
              <a:rPr lang="pt-BR" sz="2000" dirty="0" smtClean="0"/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restrições</a:t>
            </a:r>
            <a:r>
              <a:rPr lang="pt-BR" sz="2000" dirty="0" smtClean="0"/>
              <a:t> ) que tem como objetivo otimizar a eficiência do sistema.</a:t>
            </a:r>
          </a:p>
          <a:p>
            <a:pPr lvl="1"/>
            <a:r>
              <a:rPr lang="pt-BR" sz="2400" dirty="0" smtClean="0"/>
              <a:t>Solução do Modelo</a:t>
            </a:r>
          </a:p>
          <a:p>
            <a:pPr lvl="2"/>
            <a:r>
              <a:rPr lang="pt-BR" sz="2000" dirty="0" smtClean="0"/>
              <a:t>Será aplicado diversas técnicas de Pesquisa Operacional, tais como </a:t>
            </a:r>
            <a:r>
              <a:rPr lang="pt-BR" sz="2000" dirty="0" smtClean="0">
                <a:solidFill>
                  <a:srgbClr val="FF0000"/>
                </a:solidFill>
              </a:rPr>
              <a:t>SIMPLEX</a:t>
            </a:r>
            <a:r>
              <a:rPr lang="pt-BR" sz="2000" dirty="0" smtClean="0"/>
              <a:t>, algoritmo bastante popular na resolução de modelos linear e também pode ser utilizado na resolução de problemas de programação em redes.</a:t>
            </a:r>
          </a:p>
        </p:txBody>
      </p:sp>
    </p:spTree>
    <p:extLst>
      <p:ext uri="{BB962C8B-B14F-4D97-AF65-F5344CB8AC3E}">
        <p14:creationId xmlns:p14="http://schemas.microsoft.com/office/powerpoint/2010/main" val="27585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Processo de Modelagem e Resolução de Problemas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Validação do Modelo</a:t>
            </a:r>
          </a:p>
          <a:p>
            <a:pPr lvl="2"/>
            <a:r>
              <a:rPr lang="pt-BR" sz="2000" dirty="0" smtClean="0"/>
              <a:t>Um modelo é considerado válido se conseguir representar ou prever o comportamento do sistema.</a:t>
            </a:r>
          </a:p>
          <a:p>
            <a:pPr lvl="1"/>
            <a:r>
              <a:rPr lang="pt-BR" sz="2400" dirty="0" smtClean="0"/>
              <a:t>Implementação de resultados</a:t>
            </a:r>
          </a:p>
          <a:p>
            <a:pPr lvl="2"/>
            <a:r>
              <a:rPr lang="pt-BR" sz="2000" dirty="0" smtClean="0"/>
              <a:t>Validado o modelo o mesmo deve ser controlado e acompanhado por uma equipe responsável de forma a detectar e corrigir possíveis mudanças nos valores da nova solução.</a:t>
            </a:r>
          </a:p>
          <a:p>
            <a:pPr lvl="1"/>
            <a:r>
              <a:rPr lang="pt-BR" sz="2400" dirty="0" smtClean="0"/>
              <a:t>Avaliação final</a:t>
            </a:r>
          </a:p>
          <a:p>
            <a:pPr lvl="2"/>
            <a:r>
              <a:rPr lang="pt-BR" sz="2000" dirty="0" smtClean="0"/>
              <a:t>Verificar se o objetivo final foi alcançado.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58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19256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136815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Ferramentas da Pesquisa Operacional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Segundo </a:t>
            </a:r>
            <a:r>
              <a:rPr lang="pt-BR" sz="2400" dirty="0" err="1" smtClean="0"/>
              <a:t>Eom</a:t>
            </a:r>
            <a:r>
              <a:rPr lang="pt-BR" sz="2400" dirty="0" smtClean="0"/>
              <a:t> e Kim (2006), uma classificação das ferramentas de PO é proposta conforme a figura abaixo.</a:t>
            </a:r>
            <a:endParaRPr lang="pt-BR" sz="2000" dirty="0" smtClean="0"/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16" y="1844824"/>
            <a:ext cx="4144577" cy="49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200" dirty="0" smtClean="0"/>
              <a:t>São aqueles em que todas as variáveis envolvidas em sua formulação são constantes e conhecidas.</a:t>
            </a:r>
          </a:p>
          <a:p>
            <a:pPr lvl="1"/>
            <a:r>
              <a:rPr lang="pt-BR" sz="2200" dirty="0" smtClean="0"/>
              <a:t>É resultante de uma única solução exata, solução ótima.</a:t>
            </a:r>
          </a:p>
          <a:p>
            <a:pPr lvl="1"/>
            <a:r>
              <a:rPr lang="pt-BR" sz="2200" dirty="0" smtClean="0"/>
              <a:t>Os modelos determinísticos são frequentemente resolvidos por métodos analíticos que geram solução ótima.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709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Linear</a:t>
            </a:r>
          </a:p>
          <a:p>
            <a:pPr lvl="2"/>
            <a:r>
              <a:rPr lang="pt-BR" sz="2000" dirty="0" smtClean="0"/>
              <a:t>Em um </a:t>
            </a:r>
            <a:r>
              <a:rPr lang="pt-BR" sz="2000" b="1" dirty="0" smtClean="0"/>
              <a:t>Problema de Programação Linear </a:t>
            </a:r>
            <a:r>
              <a:rPr lang="pt-BR" sz="2000" dirty="0" smtClean="0"/>
              <a:t>(</a:t>
            </a:r>
            <a:r>
              <a:rPr lang="pt-BR" sz="2000" b="1" dirty="0" smtClean="0"/>
              <a:t>PPL</a:t>
            </a:r>
            <a:r>
              <a:rPr lang="pt-BR" sz="2000" dirty="0" smtClean="0"/>
              <a:t>), a função objetivo e todas as restrições do modelo serão representadas por funções lineares das variáveis de decisão.</a:t>
            </a:r>
          </a:p>
          <a:p>
            <a:pPr lvl="2"/>
            <a:r>
              <a:rPr lang="pt-BR" sz="2000" dirty="0" smtClean="0"/>
              <a:t>Uma função é dita </a:t>
            </a:r>
            <a:r>
              <a:rPr lang="pt-BR" sz="2000" b="1" dirty="0" smtClean="0"/>
              <a:t>linear </a:t>
            </a:r>
            <a:r>
              <a:rPr lang="pt-BR" sz="2000" dirty="0" smtClean="0"/>
              <a:t>quando envolve apenas constantes e termos com variáveis de primeira ordem.</a:t>
            </a:r>
          </a:p>
          <a:p>
            <a:pPr lvl="2"/>
            <a:r>
              <a:rPr lang="pt-BR" sz="2000" dirty="0" err="1" smtClean="0"/>
              <a:t>Ex</a:t>
            </a:r>
            <a:r>
              <a:rPr lang="pt-BR" sz="2000" dirty="0" smtClean="0"/>
              <a:t>:   f(x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,x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,x</a:t>
            </a:r>
            <a:r>
              <a:rPr lang="pt-BR" sz="2000" baseline="-25000" dirty="0" smtClean="0"/>
              <a:t>3</a:t>
            </a:r>
            <a:r>
              <a:rPr lang="pt-BR" sz="2000" dirty="0"/>
              <a:t>) </a:t>
            </a:r>
            <a:r>
              <a:rPr lang="pt-BR" sz="2000" dirty="0" smtClean="0"/>
              <a:t>= 3x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+ 8x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- 2x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/>
              <a:t>As variáveis de decisão são </a:t>
            </a:r>
            <a:r>
              <a:rPr lang="pt-BR" sz="2000" b="1" dirty="0"/>
              <a:t>contínuas</a:t>
            </a:r>
            <a:r>
              <a:rPr lang="pt-BR" sz="2000" dirty="0"/>
              <a:t>.</a:t>
            </a:r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7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Não Linear</a:t>
            </a:r>
          </a:p>
          <a:p>
            <a:pPr lvl="2"/>
            <a:r>
              <a:rPr lang="pt-BR" sz="2000" dirty="0" smtClean="0"/>
              <a:t>Em um </a:t>
            </a:r>
            <a:r>
              <a:rPr lang="pt-BR" sz="2000" b="1" dirty="0" smtClean="0"/>
              <a:t>Problema de Programação Não Linear </a:t>
            </a:r>
            <a:r>
              <a:rPr lang="pt-BR" sz="2000" dirty="0" smtClean="0"/>
              <a:t>(</a:t>
            </a:r>
            <a:r>
              <a:rPr lang="pt-BR" sz="2000" b="1" dirty="0" smtClean="0"/>
              <a:t>PPNL</a:t>
            </a:r>
            <a:r>
              <a:rPr lang="pt-BR" sz="2000" dirty="0" smtClean="0"/>
              <a:t>), a </a:t>
            </a:r>
            <a:r>
              <a:rPr lang="pt-BR" sz="2000" dirty="0" smtClean="0">
                <a:solidFill>
                  <a:srgbClr val="FF0000"/>
                </a:solidFill>
              </a:rPr>
              <a:t>função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objetivo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ou uma das restrições </a:t>
            </a:r>
            <a:r>
              <a:rPr lang="pt-BR" sz="2000" dirty="0" smtClean="0"/>
              <a:t>do modelo será representada por </a:t>
            </a:r>
            <a:r>
              <a:rPr lang="pt-BR" sz="2000" b="1" dirty="0" smtClean="0"/>
              <a:t>uma função não linear </a:t>
            </a:r>
            <a:r>
              <a:rPr lang="pt-BR" sz="2000" dirty="0" smtClean="0"/>
              <a:t>das variáveis de decisão.</a:t>
            </a:r>
          </a:p>
          <a:p>
            <a:pPr lvl="2"/>
            <a:r>
              <a:rPr lang="pt-BR" sz="2000" dirty="0" err="1" smtClean="0"/>
              <a:t>Ex</a:t>
            </a:r>
            <a:r>
              <a:rPr lang="pt-BR" sz="2000" dirty="0" smtClean="0"/>
              <a:t>: f(x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,x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,x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) = 3x</a:t>
            </a:r>
            <a:r>
              <a:rPr lang="pt-BR" sz="2000" baseline="-25000" dirty="0" smtClean="0"/>
              <a:t>1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+ 8x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- 2x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 smtClean="0"/>
              <a:t>As variáveis de decisão são </a:t>
            </a:r>
            <a:r>
              <a:rPr lang="pt-BR" sz="2000" b="1" dirty="0" smtClean="0"/>
              <a:t>contínuas</a:t>
            </a:r>
            <a:r>
              <a:rPr lang="pt-BR" sz="2000" dirty="0" smtClean="0"/>
              <a:t>.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Inteira</a:t>
            </a:r>
          </a:p>
          <a:p>
            <a:pPr lvl="2"/>
            <a:r>
              <a:rPr lang="pt-BR" sz="2000" dirty="0" smtClean="0"/>
              <a:t>Um problema é classificado como sendo de </a:t>
            </a:r>
            <a:r>
              <a:rPr lang="pt-BR" sz="2000" b="1" dirty="0" smtClean="0"/>
              <a:t>Programação Inteira (PI) </a:t>
            </a:r>
            <a:r>
              <a:rPr lang="pt-BR" sz="2000" dirty="0" smtClean="0"/>
              <a:t>quando </a:t>
            </a:r>
            <a:r>
              <a:rPr lang="pt-BR" sz="2000" b="1" dirty="0" smtClean="0"/>
              <a:t>todas as variáveis de decisão do modelo são discretas, ou seja, </a:t>
            </a:r>
            <a:r>
              <a:rPr lang="pt-BR" sz="2000" dirty="0"/>
              <a:t>n</a:t>
            </a:r>
            <a:r>
              <a:rPr lang="pt-BR" sz="2000" dirty="0" smtClean="0"/>
              <a:t>ão podem</a:t>
            </a:r>
            <a:r>
              <a:rPr lang="pt-BR" sz="2000" dirty="0"/>
              <a:t> </a:t>
            </a:r>
            <a:r>
              <a:rPr lang="pt-BR" sz="2000" dirty="0" smtClean="0"/>
              <a:t>ser fracionadas.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 Binária</a:t>
            </a:r>
          </a:p>
          <a:p>
            <a:pPr lvl="2"/>
            <a:r>
              <a:rPr lang="pt-BR" sz="2000" dirty="0"/>
              <a:t>Um problema é classificado como sendo de </a:t>
            </a:r>
            <a:r>
              <a:rPr lang="pt-BR" sz="2000" b="1" dirty="0"/>
              <a:t>Programação </a:t>
            </a:r>
            <a:r>
              <a:rPr lang="pt-BR" sz="2000" b="1" dirty="0" smtClean="0"/>
              <a:t>Binária (PB) </a:t>
            </a:r>
            <a:r>
              <a:rPr lang="pt-BR" sz="2000" dirty="0"/>
              <a:t>quando </a:t>
            </a:r>
            <a:r>
              <a:rPr lang="pt-BR" sz="2000" b="1" dirty="0"/>
              <a:t>todas as variáveis de decisão do modelo são </a:t>
            </a:r>
            <a:r>
              <a:rPr lang="pt-BR" sz="2000" b="1" dirty="0" smtClean="0"/>
              <a:t>binárias</a:t>
            </a:r>
            <a:r>
              <a:rPr lang="pt-BR" sz="2000" dirty="0" smtClean="0"/>
              <a:t>.</a:t>
            </a:r>
            <a:endParaRPr lang="pt-BR" sz="2000" dirty="0"/>
          </a:p>
          <a:p>
            <a:pPr lvl="2"/>
            <a:endParaRPr lang="pt-BR" sz="2000" dirty="0" smtClean="0"/>
          </a:p>
          <a:p>
            <a:pPr lvl="2"/>
            <a:endParaRPr lang="pt-BR" sz="2000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261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em Redes</a:t>
            </a:r>
          </a:p>
          <a:p>
            <a:pPr lvl="2"/>
            <a:r>
              <a:rPr lang="pt-BR" sz="2000" dirty="0" smtClean="0"/>
              <a:t>Os problemas de programação em redes são modelados por meio de </a:t>
            </a:r>
            <a:r>
              <a:rPr lang="pt-BR" sz="2000" b="1" dirty="0" smtClean="0"/>
              <a:t>uma estrutura de grafo ou rede </a:t>
            </a:r>
            <a:r>
              <a:rPr lang="pt-BR" sz="2000" dirty="0" smtClean="0"/>
              <a:t>que consiste </a:t>
            </a:r>
            <a:r>
              <a:rPr lang="pt-BR" sz="2000" b="1" dirty="0" smtClean="0"/>
              <a:t>em diversos nós</a:t>
            </a:r>
            <a:r>
              <a:rPr lang="pt-BR" sz="2000" dirty="0" smtClean="0"/>
              <a:t>, em que cada nó deve estar conectado a um ou mais arcos.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sz="2000" dirty="0" smtClean="0"/>
              <a:t>A programação dinâmica é utilizada quando o problema principal pode ser </a:t>
            </a:r>
            <a:r>
              <a:rPr lang="pt-BR" sz="2000" b="1" dirty="0" smtClean="0"/>
              <a:t>decomposto em subproblemas</a:t>
            </a:r>
            <a:r>
              <a:rPr lang="pt-BR" sz="2000" dirty="0" smtClean="0"/>
              <a:t>. (Dividir para Conquistar)</a:t>
            </a:r>
          </a:p>
          <a:p>
            <a:pPr lvl="2"/>
            <a:r>
              <a:rPr lang="pt-BR" sz="2000" dirty="0" smtClean="0"/>
              <a:t>Calcular o mesmo subproblema </a:t>
            </a:r>
            <a:r>
              <a:rPr lang="pt-BR" sz="2000" b="1" dirty="0" smtClean="0"/>
              <a:t>apenas uma vez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 smtClean="0"/>
              <a:t>Ela possibilita a descrição do estado do sistema em</a:t>
            </a:r>
            <a:r>
              <a:rPr lang="pt-BR" sz="2000" b="1" dirty="0" smtClean="0"/>
              <a:t> função do avanço da contagem do tempo</a:t>
            </a:r>
            <a:r>
              <a:rPr lang="pt-BR" sz="2000" dirty="0" smtClean="0"/>
              <a:t>, ao contrário dos modelos estáticos, que consideram apenas um dado momento.</a:t>
            </a:r>
          </a:p>
          <a:p>
            <a:pPr lvl="2"/>
            <a:r>
              <a:rPr lang="pt-BR" sz="2000" dirty="0" smtClean="0"/>
              <a:t>Todas as variáveis envolvidas </a:t>
            </a:r>
            <a:r>
              <a:rPr lang="pt-BR" sz="2000" b="1" dirty="0" smtClean="0"/>
              <a:t>são não aleatórias</a:t>
            </a:r>
            <a:r>
              <a:rPr lang="pt-BR" sz="2000" dirty="0" smtClean="0"/>
              <a:t>.</a:t>
            </a: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69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err="1" smtClean="0">
                <a:solidFill>
                  <a:srgbClr val="FF0000"/>
                </a:solidFill>
              </a:rPr>
              <a:t>fib</a:t>
            </a:r>
            <a:r>
              <a:rPr lang="pt-BR" dirty="0" smtClean="0">
                <a:solidFill>
                  <a:srgbClr val="FF0000"/>
                </a:solidFill>
              </a:rPr>
              <a:t>(n):</a:t>
            </a:r>
          </a:p>
          <a:p>
            <a:pPr lvl="3"/>
            <a:r>
              <a:rPr lang="pt-BR" sz="2400" dirty="0" smtClean="0">
                <a:solidFill>
                  <a:srgbClr val="FF0000"/>
                </a:solidFill>
              </a:rPr>
              <a:t>Se n=0 ou n=1 então</a:t>
            </a:r>
          </a:p>
          <a:p>
            <a:pPr lvl="4"/>
            <a:r>
              <a:rPr lang="pt-BR" sz="2400" dirty="0" smtClean="0">
                <a:solidFill>
                  <a:srgbClr val="FF0000"/>
                </a:solidFill>
              </a:rPr>
              <a:t>Retorna n</a:t>
            </a:r>
          </a:p>
          <a:p>
            <a:pPr lvl="3"/>
            <a:r>
              <a:rPr lang="pt-BR" sz="2400" dirty="0" smtClean="0">
                <a:solidFill>
                  <a:srgbClr val="FF0000"/>
                </a:solidFill>
              </a:rPr>
              <a:t>Senão</a:t>
            </a:r>
          </a:p>
          <a:p>
            <a:pPr lvl="4"/>
            <a:r>
              <a:rPr lang="pt-BR" sz="2400" dirty="0" smtClean="0">
                <a:solidFill>
                  <a:srgbClr val="FF0000"/>
                </a:solidFill>
              </a:rPr>
              <a:t>Retornar </a:t>
            </a:r>
            <a:r>
              <a:rPr lang="pt-BR" sz="2400" dirty="0" err="1" smtClean="0">
                <a:solidFill>
                  <a:srgbClr val="FF0000"/>
                </a:solidFill>
              </a:rPr>
              <a:t>fib</a:t>
            </a:r>
            <a:r>
              <a:rPr lang="pt-BR" sz="2400" dirty="0" smtClean="0">
                <a:solidFill>
                  <a:srgbClr val="FF0000"/>
                </a:solidFill>
              </a:rPr>
              <a:t> (n-1) + </a:t>
            </a:r>
            <a:r>
              <a:rPr lang="pt-BR" sz="2400" dirty="0" err="1" smtClean="0">
                <a:solidFill>
                  <a:srgbClr val="FF0000"/>
                </a:solidFill>
              </a:rPr>
              <a:t>fib</a:t>
            </a:r>
            <a:r>
              <a:rPr lang="pt-BR" sz="2400" dirty="0" smtClean="0">
                <a:solidFill>
                  <a:srgbClr val="FF0000"/>
                </a:solidFill>
              </a:rPr>
              <a:t>(n-2)</a:t>
            </a:r>
          </a:p>
          <a:p>
            <a:pPr marL="914400" lvl="2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60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2276872"/>
            <a:ext cx="682085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Como Melhorar???</a:t>
            </a: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703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à Pesquisa Operacional</a:t>
            </a:r>
          </a:p>
          <a:p>
            <a:pPr lvl="1"/>
            <a:r>
              <a:rPr lang="pt-BR" dirty="0" smtClean="0"/>
              <a:t>O avanço da Pesquisa Operacional tornou-se possível graças ao aumento do poder de processamento e à quantidade de memória disponíveis nos computadores nos últimos anos.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Principalmente devido Processamento Paralelo</a:t>
            </a:r>
          </a:p>
          <a:p>
            <a:pPr lvl="2"/>
            <a:r>
              <a:rPr lang="pt-BR" dirty="0" smtClean="0"/>
              <a:t>CORBA (Common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Broker</a:t>
            </a:r>
            <a:r>
              <a:rPr lang="pt-BR" dirty="0" smtClean="0"/>
              <a:t> </a:t>
            </a:r>
            <a:r>
              <a:rPr lang="pt-BR" dirty="0" err="1" smtClean="0"/>
              <a:t>Architectute</a:t>
            </a:r>
            <a:r>
              <a:rPr lang="pt-BR" dirty="0" smtClean="0"/>
              <a:t>)</a:t>
            </a:r>
          </a:p>
          <a:p>
            <a:pPr lvl="3"/>
            <a:r>
              <a:rPr lang="pt-BR" dirty="0"/>
              <a:t>É a arquitetura para estabelecer e simplificar a troca de dados entre sistemas distribuídos heterogêneos</a:t>
            </a:r>
            <a:r>
              <a:rPr lang="pt-BR" dirty="0" smtClean="0"/>
              <a:t>.</a:t>
            </a:r>
          </a:p>
          <a:p>
            <a:pPr lvl="3"/>
            <a:r>
              <a:rPr lang="pt-BR" dirty="0" smtClean="0"/>
              <a:t>Componentes de software possam se </a:t>
            </a:r>
            <a:r>
              <a:rPr lang="pt-BR" dirty="0"/>
              <a:t>comunicar de forma transparente ao usuário, mesmo que para isso seja necessário interoperar com outro software, em outro sistema </a:t>
            </a:r>
            <a:r>
              <a:rPr lang="pt-BR" dirty="0" smtClean="0"/>
              <a:t>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6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Pirâmide</a:t>
            </a: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80928"/>
            <a:ext cx="82867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Pirâmide</a:t>
            </a: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894410"/>
            <a:ext cx="703995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Pirâmide: Implementar em C++</a:t>
            </a:r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Arquivo de Entrada: entrada.in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Primeira linha: com o número de linhas e colunas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O restante são os dados.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5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7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3 8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8 1 0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2 7 4 4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4 5 2 6 5</a:t>
            </a:r>
          </a:p>
          <a:p>
            <a:pPr lvl="2"/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0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Pirâmide:</a:t>
            </a:r>
          </a:p>
          <a:p>
            <a:pPr lvl="3"/>
            <a:endParaRPr lang="pt-BR" sz="1200" dirty="0" smtClean="0"/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0" y="2411090"/>
            <a:ext cx="5649114" cy="42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Mochila:</a:t>
            </a:r>
          </a:p>
          <a:p>
            <a:pPr lvl="3"/>
            <a:r>
              <a:rPr lang="pt-BR" dirty="0"/>
              <a:t>Um ladrão entra em uma loja de diamantes com apenas uma mochila e deve escolher quais objetos inserir em sua mochila de </a:t>
            </a:r>
            <a:r>
              <a:rPr lang="pt-BR" b="1" dirty="0"/>
              <a:t>forma a maximizar </a:t>
            </a:r>
            <a:r>
              <a:rPr lang="pt-BR" dirty="0"/>
              <a:t>seu roubo. Sabe-se que o ladrão não pode ultrapassar o volume da mochila </a:t>
            </a:r>
            <a:r>
              <a:rPr lang="pt-BR" dirty="0" smtClean="0"/>
              <a:t>e, </a:t>
            </a:r>
            <a:r>
              <a:rPr lang="pt-BR" dirty="0"/>
              <a:t>além disso, cada objeto tem peso diferente e valores diferentes. Quais objetos o ladrão deve levar</a:t>
            </a:r>
            <a:r>
              <a:rPr lang="pt-BR" dirty="0" smtClean="0"/>
              <a:t>?</a:t>
            </a:r>
          </a:p>
          <a:p>
            <a:pPr marL="1371600" lvl="3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3"/>
            <a:endParaRPr lang="pt-BR" sz="1200" dirty="0" smtClean="0"/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13" y="4050205"/>
            <a:ext cx="3106663" cy="26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Determinísticos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Programação Dinâmica Determinística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Problema da Mochila:</a:t>
            </a:r>
          </a:p>
          <a:p>
            <a:pPr lvl="3"/>
            <a:r>
              <a:rPr lang="pt-BR" dirty="0"/>
              <a:t>Um contêiner com capacidade limitada deve ser carregado com diversos produtos de pesos e tamanhos diferentes. Como </a:t>
            </a:r>
            <a:r>
              <a:rPr lang="pt-BR" dirty="0" smtClean="0"/>
              <a:t>devemos </a:t>
            </a:r>
            <a:r>
              <a:rPr lang="pt-BR" dirty="0"/>
              <a:t>proceder para carregar o máximo possível de produtos, desperdiçando o mínimo possível de espaço.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Um computador está sobrecarregado de arquivos e os mesmos devem ser transferidos para mídias em CD, e sabe-se que será necessário mais de um CD. Como deve-se proceder para carregar o máximo possível de arquivos em cada CD, desperdiçando o mínimo possível de espaço em cada mídia.</a:t>
            </a:r>
            <a:endParaRPr lang="pt-BR" dirty="0" smtClean="0"/>
          </a:p>
          <a:p>
            <a:pPr marL="1371600" lvl="3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3"/>
            <a:endParaRPr lang="pt-BR" sz="12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74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Modelos Estocásticos</a:t>
            </a:r>
          </a:p>
          <a:p>
            <a:pPr lvl="1"/>
            <a:r>
              <a:rPr lang="pt-BR" sz="2400" dirty="0" smtClean="0"/>
              <a:t>Utilizam variáveis aleatórias em que pelo menos uma de suas características operacionais é definida por meio de funções de probabilidade.</a:t>
            </a:r>
          </a:p>
          <a:p>
            <a:pPr lvl="2"/>
            <a:r>
              <a:rPr lang="pt-BR" sz="2000" dirty="0" smtClean="0"/>
              <a:t>Cadeia de </a:t>
            </a:r>
            <a:r>
              <a:rPr lang="pt-BR" sz="2000" dirty="0" err="1" smtClean="0"/>
              <a:t>Markov</a:t>
            </a:r>
            <a:r>
              <a:rPr lang="pt-BR" sz="2000" dirty="0" smtClean="0"/>
              <a:t> (Redes de Computadores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pPr lvl="1"/>
            <a:r>
              <a:rPr lang="pt-BR" sz="2400" dirty="0" smtClean="0"/>
              <a:t>Dessa forma os modelos estocásticos geram mais de uma solução e buscam analisar os diferentes cenários, </a:t>
            </a:r>
            <a:r>
              <a:rPr lang="pt-BR" sz="2400" b="1" dirty="0" smtClean="0"/>
              <a:t>não tendo a garantia da solução ótima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Os modelos Estocásticos são frequentemente resolvidos por meio de métodos numéricos (programas de computador).</a:t>
            </a:r>
          </a:p>
          <a:p>
            <a:pPr lvl="1"/>
            <a:r>
              <a:rPr lang="pt-BR" sz="2400" dirty="0" smtClean="0"/>
              <a:t>Dentre os modelos estocásticos, destacam-se a teoria das filas, a simulação, a programação dinâmica estocástica e a teoria dos jogos.</a:t>
            </a:r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61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Exercícios</a:t>
            </a:r>
          </a:p>
          <a:p>
            <a:pPr marL="0" indent="0">
              <a:buNone/>
            </a:pPr>
            <a:r>
              <a:rPr lang="pt-BR" sz="2200" dirty="0" smtClean="0"/>
              <a:t>1 – O que é Pesquisa Operacional? Quais são as razões para a sua utilização?</a:t>
            </a:r>
          </a:p>
          <a:p>
            <a:pPr marL="0" indent="0">
              <a:buNone/>
            </a:pPr>
            <a:r>
              <a:rPr lang="pt-BR" sz="2200" dirty="0" smtClean="0"/>
              <a:t>2 – Qual a relação entre Pesquisa Operacional e tomada de decisão?</a:t>
            </a:r>
          </a:p>
          <a:p>
            <a:pPr marL="0" indent="0">
              <a:buNone/>
            </a:pPr>
            <a:r>
              <a:rPr lang="pt-BR" sz="2200" dirty="0" smtClean="0"/>
              <a:t>3 – Quais são os principais elementos contidos em um modelo matemático? Descreva e exemplifique cada um deles.</a:t>
            </a:r>
          </a:p>
          <a:p>
            <a:pPr marL="0" indent="0">
              <a:buNone/>
            </a:pPr>
            <a:r>
              <a:rPr lang="pt-BR" sz="2200" dirty="0" smtClean="0"/>
              <a:t>4 – Determinada variável de decisão pode ser classificada segunda quais escalas de mensuração? Quais as diferenças existentes entre cada tipo de escala?</a:t>
            </a:r>
          </a:p>
          <a:p>
            <a:pPr marL="0" indent="0">
              <a:buNone/>
            </a:pPr>
            <a:r>
              <a:rPr lang="pt-BR" sz="2200" dirty="0" smtClean="0"/>
              <a:t>5 – Classifique as variáveis como discreta, contínua ou binária:</a:t>
            </a:r>
          </a:p>
          <a:p>
            <a:pPr marL="857250" lvl="1" indent="-457200">
              <a:buAutoNum type="alphaLcParenR"/>
            </a:pPr>
            <a:r>
              <a:rPr lang="pt-BR" sz="1800" dirty="0" smtClean="0"/>
              <a:t>Tempo de atendimento de cada cliente</a:t>
            </a:r>
          </a:p>
          <a:p>
            <a:pPr marL="857250" lvl="1" indent="-457200">
              <a:buAutoNum type="alphaLcParenR"/>
            </a:pPr>
            <a:r>
              <a:rPr lang="pt-BR" sz="1800" dirty="0" smtClean="0"/>
              <a:t>Distância percorrida</a:t>
            </a:r>
          </a:p>
          <a:p>
            <a:pPr marL="857250" lvl="1" indent="-457200">
              <a:buAutoNum type="alphaLcParenR"/>
            </a:pPr>
            <a:r>
              <a:rPr lang="pt-BR" sz="1800" dirty="0" smtClean="0"/>
              <a:t>Atuação em um ramo de atividade: indústria ou comércio.</a:t>
            </a:r>
          </a:p>
          <a:p>
            <a:pPr marL="857250" lvl="1" indent="-457200">
              <a:buAutoNum type="alphaLcParenR"/>
            </a:pPr>
            <a:r>
              <a:rPr lang="pt-BR" sz="1800" dirty="0" smtClean="0"/>
              <a:t>Número de lojas de um varejista</a:t>
            </a:r>
          </a:p>
          <a:p>
            <a:pPr marL="857250" lvl="1" indent="-457200">
              <a:buAutoNum type="alphaLcParenR"/>
            </a:pPr>
            <a:r>
              <a:rPr lang="pt-BR" sz="1800" dirty="0" smtClean="0"/>
              <a:t>Nível de Serviço (Alto ou Baixo).</a:t>
            </a:r>
          </a:p>
          <a:p>
            <a:pPr marL="0" indent="0">
              <a:buNone/>
            </a:pPr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11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Exercícios</a:t>
            </a:r>
          </a:p>
          <a:p>
            <a:pPr marL="0" indent="0">
              <a:buNone/>
            </a:pPr>
            <a:r>
              <a:rPr lang="pt-BR" sz="2200" dirty="0" smtClean="0"/>
              <a:t>6 – Você acaba de ser nomeado o gestor de investimentos da sua família que quer maximizar o retorno de suas aplicações. Você tem apenas dois tipos de investimentos: ações ou renda fixa. Sabendo que a família vai disponibilizar a você um montante de R$10.000,00, que a taxa de retorno esperada para a aplicação no período será de A%, que a taxa de retorno esperada para a aplicação em renda fixa no período analisado será de R% e que o montante a ser aplicado em ações não deve exceder a 25% do total, defina as variáveis de decisão, os parâmetros, a função objetivo e as restrições.</a:t>
            </a:r>
          </a:p>
          <a:p>
            <a:pPr marL="0" indent="0">
              <a:buNone/>
            </a:pPr>
            <a:r>
              <a:rPr lang="pt-BR" sz="2200" dirty="0" smtClean="0"/>
              <a:t>7 – Quais as fases compreendem o estudo da Pesquisa Operacional?</a:t>
            </a:r>
          </a:p>
          <a:p>
            <a:pPr marL="0" indent="0">
              <a:buNone/>
            </a:pPr>
            <a:r>
              <a:rPr lang="pt-BR" sz="2200" dirty="0" smtClean="0"/>
              <a:t>8 – Quais as principais diferenças entre os conceitos de modelos determinísticos e </a:t>
            </a:r>
            <a:r>
              <a:rPr lang="pt-BR" sz="2200" dirty="0"/>
              <a:t>e</a:t>
            </a:r>
            <a:r>
              <a:rPr lang="pt-BR" sz="2200" dirty="0" smtClean="0"/>
              <a:t>stocásticos?</a:t>
            </a:r>
          </a:p>
          <a:p>
            <a:pPr marL="0" indent="0">
              <a:buNone/>
            </a:pPr>
            <a:r>
              <a:rPr lang="pt-BR" sz="2200" dirty="0" smtClean="0"/>
              <a:t>9 – Classifique as funções a seguir como lineares e não lineares</a:t>
            </a:r>
          </a:p>
          <a:p>
            <a:pPr marL="0" indent="0">
              <a:buNone/>
            </a:pPr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7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Exercícios</a:t>
            </a:r>
          </a:p>
          <a:p>
            <a:pPr marL="0" indent="0">
              <a:buNone/>
            </a:pPr>
            <a:r>
              <a:rPr lang="pt-BR" sz="2200" dirty="0" smtClean="0"/>
              <a:t>9 – Classifique as funções a seguir como lineares e não lineares.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a) 24x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 + 12x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 = 10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b) </a:t>
            </a:r>
            <a:r>
              <a:rPr lang="pt-BR" sz="2200" dirty="0" err="1" smtClean="0"/>
              <a:t>ln</a:t>
            </a:r>
            <a:r>
              <a:rPr lang="pt-BR" sz="2200" dirty="0" smtClean="0"/>
              <a:t>(x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) – 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 + x</a:t>
            </a:r>
            <a:r>
              <a:rPr lang="pt-BR" sz="2200" baseline="-25000" dirty="0" smtClean="0"/>
              <a:t>3</a:t>
            </a:r>
            <a:r>
              <a:rPr lang="pt-BR" sz="2200" dirty="0" smtClean="0"/>
              <a:t> = 5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c) 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 +4(x</a:t>
            </a:r>
            <a:r>
              <a:rPr lang="pt-BR" sz="2200" baseline="-25000" dirty="0" smtClean="0"/>
              <a:t>3</a:t>
            </a:r>
            <a:r>
              <a:rPr lang="pt-BR" sz="2200" dirty="0" smtClean="0"/>
              <a:t>)</a:t>
            </a:r>
            <a:r>
              <a:rPr lang="pt-BR" sz="2200" baseline="30000" dirty="0" smtClean="0"/>
              <a:t>3</a:t>
            </a:r>
            <a:r>
              <a:rPr lang="pt-BR" sz="2200" dirty="0" smtClean="0"/>
              <a:t> = 45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d) e</a:t>
            </a:r>
            <a:r>
              <a:rPr lang="pt-BR" sz="2200" baseline="30000" dirty="0" smtClean="0"/>
              <a:t>2</a:t>
            </a:r>
            <a:r>
              <a:rPr lang="pt-BR" sz="2200" dirty="0" smtClean="0"/>
              <a:t>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 +10x</a:t>
            </a:r>
            <a:r>
              <a:rPr lang="pt-BR" sz="2200" baseline="-25000" dirty="0" smtClean="0"/>
              <a:t>3</a:t>
            </a:r>
            <a:r>
              <a:rPr lang="pt-BR" sz="2200" dirty="0" smtClean="0"/>
              <a:t> &lt;60</a:t>
            </a:r>
          </a:p>
          <a:p>
            <a:pPr marL="0" indent="0">
              <a:buNone/>
            </a:pPr>
            <a:endParaRPr lang="pt-BR" dirty="0" smtClean="0"/>
          </a:p>
          <a:p>
            <a:pPr lvl="2"/>
            <a:endParaRPr lang="pt-BR" sz="1600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63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à Pesquisa Operacional</a:t>
            </a:r>
          </a:p>
          <a:p>
            <a:pPr lvl="1"/>
            <a:r>
              <a:rPr lang="pt-BR" dirty="0" smtClean="0"/>
              <a:t>Em termos gerais, podemos dizer que a PO consiste na utilização de um </a:t>
            </a:r>
            <a:r>
              <a:rPr lang="pt-BR" dirty="0" smtClean="0">
                <a:solidFill>
                  <a:srgbClr val="FF0000"/>
                </a:solidFill>
              </a:rPr>
              <a:t>método científico </a:t>
            </a:r>
            <a:r>
              <a:rPr lang="pt-BR" dirty="0" smtClean="0"/>
              <a:t>(modelos matemáticos, estatísticos e algoritmos computacionais) para a </a:t>
            </a:r>
            <a:r>
              <a:rPr lang="pt-BR" dirty="0" smtClean="0">
                <a:solidFill>
                  <a:srgbClr val="FF0000"/>
                </a:solidFill>
              </a:rPr>
              <a:t>tomada de decisão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Dessa forma a PO atua cada vez mais em um ramo </a:t>
            </a:r>
            <a:r>
              <a:rPr lang="pt-BR" dirty="0" smtClean="0">
                <a:solidFill>
                  <a:srgbClr val="FF0000"/>
                </a:solidFill>
              </a:rPr>
              <a:t>multidisciplinar</a:t>
            </a:r>
            <a:r>
              <a:rPr lang="pt-BR" dirty="0" smtClean="0"/>
              <a:t>, envolvendo áreas de </a:t>
            </a:r>
            <a:r>
              <a:rPr lang="pt-BR" dirty="0" smtClean="0">
                <a:solidFill>
                  <a:srgbClr val="FF0000"/>
                </a:solidFill>
              </a:rPr>
              <a:t>engenharia de produção</a:t>
            </a:r>
            <a:r>
              <a:rPr lang="pt-BR" dirty="0" smtClean="0"/>
              <a:t>, matemática aplicada e</a:t>
            </a:r>
            <a:r>
              <a:rPr lang="pt-BR" dirty="0" smtClean="0">
                <a:solidFill>
                  <a:srgbClr val="FF0000"/>
                </a:solidFill>
              </a:rPr>
              <a:t> gestão de negócios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4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Processo de Tomada de Decisão</a:t>
            </a:r>
          </a:p>
          <a:p>
            <a:pPr lvl="1"/>
            <a:r>
              <a:rPr lang="pt-BR" dirty="0" smtClean="0"/>
              <a:t>Segundo a </a:t>
            </a:r>
            <a:r>
              <a:rPr lang="pt-BR" dirty="0" err="1" smtClean="0"/>
              <a:t>Wikipedia</a:t>
            </a:r>
            <a:r>
              <a:rPr lang="pt-BR" dirty="0" smtClean="0"/>
              <a:t> O Processo de Tomada de Decisão é “</a:t>
            </a:r>
            <a:r>
              <a:rPr lang="pt-BR" dirty="0" smtClean="0">
                <a:solidFill>
                  <a:srgbClr val="FF0000"/>
                </a:solidFill>
              </a:rPr>
              <a:t>o processo pelo qual são escolhidas algumas ou apenas uma entre muitas alternativas para as ações a serem tomadas</a:t>
            </a:r>
            <a:r>
              <a:rPr lang="pt-BR" dirty="0" smtClean="0"/>
              <a:t>”.</a:t>
            </a:r>
          </a:p>
          <a:p>
            <a:pPr lvl="1"/>
            <a:r>
              <a:rPr lang="pt-BR" dirty="0" smtClean="0"/>
              <a:t>Exemplos:</a:t>
            </a:r>
          </a:p>
          <a:p>
            <a:pPr lvl="2"/>
            <a:r>
              <a:rPr lang="pt-BR" dirty="0" smtClean="0"/>
              <a:t>A determinação da melhor composição de uma carteira de investimentos (ações da </a:t>
            </a:r>
            <a:r>
              <a:rPr lang="pt-BR" dirty="0"/>
              <a:t>B</a:t>
            </a:r>
            <a:r>
              <a:rPr lang="pt-BR" dirty="0" smtClean="0"/>
              <a:t>ovespa).</a:t>
            </a:r>
          </a:p>
          <a:p>
            <a:pPr lvl="2"/>
            <a:r>
              <a:rPr lang="pt-BR" dirty="0" smtClean="0"/>
              <a:t>Qual melhor caminho a ser traçado em uma cidade.</a:t>
            </a:r>
          </a:p>
          <a:p>
            <a:pPr lvl="3"/>
            <a:r>
              <a:rPr lang="pt-BR" dirty="0" err="1" smtClean="0">
                <a:solidFill>
                  <a:srgbClr val="FF0000"/>
                </a:solidFill>
              </a:rPr>
              <a:t>Waze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Processo de Tomada de Decisão</a:t>
            </a:r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Liczbinski</a:t>
            </a:r>
            <a:r>
              <a:rPr lang="pt-BR" dirty="0" smtClean="0"/>
              <a:t> (2002), a tomada de decisões é um processo complexo e envolve diversos fatores </a:t>
            </a:r>
            <a:r>
              <a:rPr lang="pt-BR" dirty="0" smtClean="0">
                <a:solidFill>
                  <a:srgbClr val="FF0000"/>
                </a:solidFill>
              </a:rPr>
              <a:t>internos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externos</a:t>
            </a:r>
            <a:r>
              <a:rPr lang="pt-BR" dirty="0" smtClean="0"/>
              <a:t> ligados à organização, entre eles temos:</a:t>
            </a:r>
          </a:p>
          <a:p>
            <a:pPr lvl="2"/>
            <a:r>
              <a:rPr lang="pt-BR" dirty="0" smtClean="0"/>
              <a:t>Ambiente</a:t>
            </a:r>
          </a:p>
          <a:p>
            <a:pPr lvl="2"/>
            <a:r>
              <a:rPr lang="pt-BR" dirty="0" smtClean="0"/>
              <a:t>Risco e Incerteza</a:t>
            </a:r>
          </a:p>
          <a:p>
            <a:pPr lvl="2"/>
            <a:r>
              <a:rPr lang="pt-BR" dirty="0" smtClean="0"/>
              <a:t>Custo e qualidade requerida pelo produto ou serviço</a:t>
            </a:r>
          </a:p>
          <a:p>
            <a:pPr lvl="2"/>
            <a:r>
              <a:rPr lang="pt-BR" dirty="0" smtClean="0"/>
              <a:t>Agentes tomadores de decisão</a:t>
            </a:r>
          </a:p>
          <a:p>
            <a:pPr lvl="2"/>
            <a:r>
              <a:rPr lang="pt-BR" dirty="0" smtClean="0"/>
              <a:t>Cultura</a:t>
            </a:r>
          </a:p>
          <a:p>
            <a:pPr lvl="2"/>
            <a:r>
              <a:rPr lang="pt-BR" dirty="0" smtClean="0"/>
              <a:t>O próprio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2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5101</Words>
  <Application>Microsoft Office PowerPoint</Application>
  <PresentationFormat>Apresentação na tela (4:3)</PresentationFormat>
  <Paragraphs>625</Paragraphs>
  <Slides>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4" baseType="lpstr">
      <vt:lpstr>Arial</vt:lpstr>
      <vt:lpstr>Calibri</vt:lpstr>
      <vt:lpstr>Symbol</vt:lpstr>
      <vt:lpstr>Times New Roman</vt:lpstr>
      <vt:lpstr>Tema do Office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Resolução:</vt:lpstr>
      <vt:lpstr>Apresentação do PowerPoint</vt:lpstr>
      <vt:lpstr>Apresentação do PowerPoint</vt:lpstr>
      <vt:lpstr>Resolução:</vt:lpstr>
      <vt:lpstr>Apresentação do PowerPoint</vt:lpstr>
      <vt:lpstr>Resolução:</vt:lpstr>
      <vt:lpstr>Apresentação do PowerPoint</vt:lpstr>
      <vt:lpstr>Apresentação do PowerPoint</vt:lpstr>
      <vt:lpstr>Apresentação do PowerPoint</vt:lpstr>
      <vt:lpstr>Resolução: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182</cp:revision>
  <dcterms:created xsi:type="dcterms:W3CDTF">2014-07-21T18:13:19Z</dcterms:created>
  <dcterms:modified xsi:type="dcterms:W3CDTF">2017-06-05T10:37:50Z</dcterms:modified>
</cp:coreProperties>
</file>