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1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8" name="Shape 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5" name="Shape 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2" name="Shape 1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0" name="Shape 1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6" name="Shape 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2" name="Shape 1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8" name="Shape 1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6" name="Shape 2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3" name="Shape 2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9" name="Shape 2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5" name="Shape 2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1" name="Shape 2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7" name="Shape 2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2" name="Shape 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61" name="Shape 61"/>
          <p:cNvGrpSpPr/>
          <p:nvPr/>
        </p:nvGrpSpPr>
        <p:grpSpPr>
          <a:xfrm>
            <a:off y="1000670" x="-11"/>
            <a:ext cy="3087224" cx="7314320"/>
            <a:chOff y="1378676" x="-11"/>
            <a:chExt cy="4116299" cx="7314320"/>
          </a:xfrm>
        </p:grpSpPr>
        <p:sp>
          <p:nvSpPr>
            <p:cNvPr id="62" name="Shape 62"/>
            <p:cNvSpPr/>
            <p:nvPr/>
          </p:nvSpPr>
          <p:spPr>
            <a:xfrm flipH="1">
              <a:off y="1378676" x="-11"/>
              <a:ext cy="4116299" cx="187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 flipH="1">
              <a:off y="1378676" x="187809"/>
              <a:ext cy="4116299" cx="71264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Shape 64"/>
          <p:cNvSpPr txBox="1"/>
          <p:nvPr>
            <p:ph type="ctrTitle"/>
          </p:nvPr>
        </p:nvSpPr>
        <p:spPr>
          <a:xfrm>
            <a:off y="1699932" x="685800"/>
            <a:ext cy="1000499" cx="6400799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y="2700338" x="685800"/>
            <a:ext cy="675299" cx="64007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y="4622075" x="8425675"/>
            <a:ext cy="5214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68" name="Shape 68"/>
          <p:cNvGrpSpPr/>
          <p:nvPr/>
        </p:nvGrpSpPr>
        <p:grpSpPr>
          <a:xfrm>
            <a:off y="-9140" x="-13"/>
            <a:ext cy="1209421" cx="8005727"/>
            <a:chOff y="-12187" x="-13"/>
            <a:chExt cy="1161900" cx="8005727"/>
          </a:xfrm>
        </p:grpSpPr>
        <p:sp>
          <p:nvSpPr>
            <p:cNvPr id="69" name="Shape 69"/>
            <p:cNvSpPr/>
            <p:nvPr/>
          </p:nvSpPr>
          <p:spPr>
            <a:xfrm flipH="1">
              <a:off y="-12187" x="-13"/>
              <a:ext cy="1161900" cx="187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 flipH="1">
              <a:off y="-12187" x="187715"/>
              <a:ext cy="1161900" cx="78179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Shape 71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1278516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y="4622075" x="8425675"/>
            <a:ext cy="5214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y="1278513" x="456245"/>
            <a:ext cy="3630300" cx="403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2" type="body"/>
          </p:nvPr>
        </p:nvSpPr>
        <p:spPr>
          <a:xfrm>
            <a:off y="1278513" x="4648200"/>
            <a:ext cy="3630300" cx="403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grpSp>
        <p:nvGrpSpPr>
          <p:cNvPr id="77" name="Shape 77"/>
          <p:cNvGrpSpPr/>
          <p:nvPr/>
        </p:nvGrpSpPr>
        <p:grpSpPr>
          <a:xfrm>
            <a:off y="-9140" x="-13"/>
            <a:ext cy="1209421" cx="8005727"/>
            <a:chOff y="-12187" x="-13"/>
            <a:chExt cy="1161900" cx="8005727"/>
          </a:xfrm>
        </p:grpSpPr>
        <p:sp>
          <p:nvSpPr>
            <p:cNvPr id="78" name="Shape 78"/>
            <p:cNvSpPr/>
            <p:nvPr/>
          </p:nvSpPr>
          <p:spPr>
            <a:xfrm flipH="1">
              <a:off y="-12187" x="-13"/>
              <a:ext cy="1161900" cx="1878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flipH="1">
              <a:off y="-12187" x="187715"/>
              <a:ext cy="1161900" cx="78179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Shape 80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y="4622075" x="8425675"/>
            <a:ext cy="5214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83" name="Shape 83"/>
          <p:cNvGrpSpPr/>
          <p:nvPr/>
        </p:nvGrpSpPr>
        <p:grpSpPr>
          <a:xfrm>
            <a:off y="-9140" x="-13"/>
            <a:ext cy="1209421" cx="8005727"/>
            <a:chOff y="-12187" x="-13"/>
            <a:chExt cy="1161900" cx="8005727"/>
          </a:xfrm>
        </p:grpSpPr>
        <p:sp>
          <p:nvSpPr>
            <p:cNvPr id="84" name="Shape 84"/>
            <p:cNvSpPr/>
            <p:nvPr/>
          </p:nvSpPr>
          <p:spPr>
            <a:xfrm flipH="1">
              <a:off y="-12187" x="-13"/>
              <a:ext cy="1161900" cx="1878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y="-12187" x="187715"/>
              <a:ext cy="1161900" cx="78179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Shape 86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y="4622075" x="8425675"/>
            <a:ext cy="5214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/>
        </p:nvSpPr>
        <p:spPr>
          <a:xfrm flipH="1">
            <a:off y="4623760" x="8964665"/>
            <a:ext cy="521400" cx="187800"/>
          </a:xfrm>
          <a:prstGeom prst="rect">
            <a:avLst/>
          </a:prstGeom>
          <a:solidFill>
            <a:srgbClr val="AB010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 flipH="1">
            <a:off y="4623760" x="3866777"/>
            <a:ext cy="521400" cx="50979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4623760" x="3866812"/>
            <a:ext cy="521400" cx="50979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y="4622075" x="8425675"/>
            <a:ext cy="5214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 txBox="1"/>
          <p:nvPr>
            <p:ph idx="12" type="sldNum"/>
          </p:nvPr>
        </p:nvSpPr>
        <p:spPr>
          <a:xfrm>
            <a:off y="4622075" x="8425675"/>
            <a:ext cy="5214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5" name="Shape 5"/>
          <p:cNvGrpSpPr/>
          <p:nvPr/>
        </p:nvGrpSpPr>
        <p:grpSpPr>
          <a:xfrm>
            <a:off y="-70" x="33867"/>
            <a:ext cy="2107677" cx="3409812"/>
            <a:chOff y="1493" x="0"/>
            <a:chExt cy="2810236" cx="3409812"/>
          </a:xfrm>
        </p:grpSpPr>
        <p:cxnSp>
          <p:nvCxnSpPr>
            <p:cNvPr id="6" name="Shape 6"/>
            <p:cNvCxnSpPr/>
            <p:nvPr/>
          </p:nvCxnSpPr>
          <p:spPr>
            <a:xfrm>
              <a:off y="245542" x="0"/>
              <a:ext cy="1500" cx="3251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7" name="Shape 7"/>
            <p:cNvCxnSpPr/>
            <p:nvPr/>
          </p:nvCxnSpPr>
          <p:spPr>
            <a:xfrm rot="-5400000">
              <a:off y="1407880" x="-1212177"/>
              <a:ext cy="1500" cx="2806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y="474143" x="0"/>
              <a:ext cy="1500" cx="26669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y="702743" x="0"/>
              <a:ext cy="1500" cx="2167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y="931342" x="0"/>
              <a:ext cy="1500" cx="18626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y="1159942" x="0"/>
              <a:ext cy="1500" cx="1490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y="1388542" x="0"/>
              <a:ext cy="1500" cx="12191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y="1617142" x="0"/>
              <a:ext cy="1500" cx="990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y="1845742" x="0"/>
              <a:ext cy="1500" cx="745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y="2074342" x="0"/>
              <a:ext cy="1500" cx="5333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y="2302943" x="0"/>
              <a:ext cy="1500" cx="262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 rot="-5400000">
              <a:off y="1238115" x="-814261"/>
              <a:ext cy="1500" cx="24683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8" name="Shape 18"/>
            <p:cNvCxnSpPr/>
            <p:nvPr/>
          </p:nvCxnSpPr>
          <p:spPr>
            <a:xfrm rot="-5400000">
              <a:off y="1014527" x="-357712"/>
              <a:ext cy="1500" cx="2018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9" name="Shape 19"/>
            <p:cNvCxnSpPr/>
            <p:nvPr/>
          </p:nvCxnSpPr>
          <p:spPr>
            <a:xfrm rot="-5400000">
              <a:off y="887576" x="-853"/>
              <a:ext cy="1500" cx="17639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0" name="Shape 20"/>
            <p:cNvCxnSpPr/>
            <p:nvPr/>
          </p:nvCxnSpPr>
          <p:spPr>
            <a:xfrm rot="-5400000">
              <a:off y="790194" x="326307"/>
              <a:ext cy="1500" cx="15693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1" name="Shape 21"/>
            <p:cNvCxnSpPr/>
            <p:nvPr/>
          </p:nvCxnSpPr>
          <p:spPr>
            <a:xfrm rot="-5400000">
              <a:off y="709726" x="636516"/>
              <a:ext cy="1500" cx="1408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2" name="Shape 22"/>
            <p:cNvCxnSpPr/>
            <p:nvPr/>
          </p:nvCxnSpPr>
          <p:spPr>
            <a:xfrm rot="-5400000">
              <a:off y="603961" x="972228"/>
              <a:ext cy="1500" cx="11967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3" name="Shape 23"/>
            <p:cNvCxnSpPr/>
            <p:nvPr/>
          </p:nvCxnSpPr>
          <p:spPr>
            <a:xfrm rot="-5400000">
              <a:off y="527761" x="1278236"/>
              <a:ext cy="1500" cx="10443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4" name="Shape 24"/>
            <p:cNvCxnSpPr/>
            <p:nvPr/>
          </p:nvCxnSpPr>
          <p:spPr>
            <a:xfrm rot="-5400000">
              <a:off y="440776" x="1590398"/>
              <a:ext cy="1500" cx="879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5" name="Shape 25"/>
            <p:cNvCxnSpPr/>
            <p:nvPr/>
          </p:nvCxnSpPr>
          <p:spPr>
            <a:xfrm rot="-5400000">
              <a:off y="377227" x="1883657"/>
              <a:ext cy="1500" cx="7527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6" name="Shape 26"/>
            <p:cNvCxnSpPr/>
            <p:nvPr/>
          </p:nvCxnSpPr>
          <p:spPr>
            <a:xfrm rot="-5400000">
              <a:off y="292493" x="2198066"/>
              <a:ext cy="1500" cx="583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7" name="Shape 27"/>
            <p:cNvCxnSpPr/>
            <p:nvPr/>
          </p:nvCxnSpPr>
          <p:spPr>
            <a:xfrm rot="-5400000">
              <a:off y="199376" x="2521027"/>
              <a:ext cy="1500" cx="397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8" name="Shape 28"/>
            <p:cNvCxnSpPr/>
            <p:nvPr/>
          </p:nvCxnSpPr>
          <p:spPr>
            <a:xfrm rot="-5400000">
              <a:off y="148627" x="2801688"/>
              <a:ext cy="1500" cx="295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9" name="Shape 29"/>
            <p:cNvCxnSpPr/>
            <p:nvPr/>
          </p:nvCxnSpPr>
          <p:spPr>
            <a:xfrm rot="-5400000">
              <a:off y="102444" x="3079242"/>
              <a:ext cy="1500" cx="201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0" name="Shape 30"/>
            <p:cNvCxnSpPr/>
            <p:nvPr/>
          </p:nvCxnSpPr>
          <p:spPr>
            <a:xfrm rot="-5400000">
              <a:off y="85076" x="3324762"/>
              <a:ext cy="1500" cx="1686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</p:grpSp>
      <p:sp>
        <p:nvSpPr>
          <p:cNvPr id="31" name="Shape 3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1200150" x="457200"/>
            <a:ext cy="33945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2pPr>
            <a:lvl3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33" name="Shape 33"/>
          <p:cNvGrpSpPr/>
          <p:nvPr/>
        </p:nvGrpSpPr>
        <p:grpSpPr>
          <a:xfrm rot="10800000">
            <a:off y="3035893" x="5734187"/>
            <a:ext cy="2107677" cx="3409812"/>
            <a:chOff y="1493" x="0"/>
            <a:chExt cy="2810236" cx="3409812"/>
          </a:xfrm>
        </p:grpSpPr>
        <p:cxnSp>
          <p:nvCxnSpPr>
            <p:cNvPr id="34" name="Shape 34"/>
            <p:cNvCxnSpPr/>
            <p:nvPr/>
          </p:nvCxnSpPr>
          <p:spPr>
            <a:xfrm>
              <a:off y="245542" x="0"/>
              <a:ext cy="1500" cx="3251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5" name="Shape 35"/>
            <p:cNvCxnSpPr/>
            <p:nvPr/>
          </p:nvCxnSpPr>
          <p:spPr>
            <a:xfrm rot="-5400000">
              <a:off y="1407880" x="-1212177"/>
              <a:ext cy="1500" cx="2806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6" name="Shape 36"/>
            <p:cNvCxnSpPr/>
            <p:nvPr/>
          </p:nvCxnSpPr>
          <p:spPr>
            <a:xfrm>
              <a:off y="474143" x="0"/>
              <a:ext cy="1500" cx="26669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7" name="Shape 37"/>
            <p:cNvCxnSpPr/>
            <p:nvPr/>
          </p:nvCxnSpPr>
          <p:spPr>
            <a:xfrm>
              <a:off y="702743" x="0"/>
              <a:ext cy="1500" cx="2167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8" name="Shape 38"/>
            <p:cNvCxnSpPr/>
            <p:nvPr/>
          </p:nvCxnSpPr>
          <p:spPr>
            <a:xfrm>
              <a:off y="931342" x="0"/>
              <a:ext cy="1500" cx="18626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9" name="Shape 39"/>
            <p:cNvCxnSpPr/>
            <p:nvPr/>
          </p:nvCxnSpPr>
          <p:spPr>
            <a:xfrm>
              <a:off y="1159942" x="0"/>
              <a:ext cy="1500" cx="1490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0" name="Shape 40"/>
            <p:cNvCxnSpPr/>
            <p:nvPr/>
          </p:nvCxnSpPr>
          <p:spPr>
            <a:xfrm>
              <a:off y="1388542" x="0"/>
              <a:ext cy="1500" cx="12191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1" name="Shape 41"/>
            <p:cNvCxnSpPr/>
            <p:nvPr/>
          </p:nvCxnSpPr>
          <p:spPr>
            <a:xfrm>
              <a:off y="1617142" x="0"/>
              <a:ext cy="1500" cx="990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2" name="Shape 42"/>
            <p:cNvCxnSpPr/>
            <p:nvPr/>
          </p:nvCxnSpPr>
          <p:spPr>
            <a:xfrm>
              <a:off y="1845742" x="0"/>
              <a:ext cy="1500" cx="745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3" name="Shape 43"/>
            <p:cNvCxnSpPr/>
            <p:nvPr/>
          </p:nvCxnSpPr>
          <p:spPr>
            <a:xfrm>
              <a:off y="2074342" x="0"/>
              <a:ext cy="1500" cx="5333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4" name="Shape 44"/>
            <p:cNvCxnSpPr/>
            <p:nvPr/>
          </p:nvCxnSpPr>
          <p:spPr>
            <a:xfrm>
              <a:off y="2302943" x="0"/>
              <a:ext cy="1500" cx="262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5" name="Shape 45"/>
            <p:cNvCxnSpPr/>
            <p:nvPr/>
          </p:nvCxnSpPr>
          <p:spPr>
            <a:xfrm rot="-5400000">
              <a:off y="1238115" x="-814261"/>
              <a:ext cy="1500" cx="24683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6" name="Shape 46"/>
            <p:cNvCxnSpPr/>
            <p:nvPr/>
          </p:nvCxnSpPr>
          <p:spPr>
            <a:xfrm rot="-5400000">
              <a:off y="1014527" x="-357712"/>
              <a:ext cy="1500" cx="2018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7" name="Shape 47"/>
            <p:cNvCxnSpPr/>
            <p:nvPr/>
          </p:nvCxnSpPr>
          <p:spPr>
            <a:xfrm rot="-5400000">
              <a:off y="887576" x="-853"/>
              <a:ext cy="1500" cx="17639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8" name="Shape 48"/>
            <p:cNvCxnSpPr/>
            <p:nvPr/>
          </p:nvCxnSpPr>
          <p:spPr>
            <a:xfrm rot="-5400000">
              <a:off y="790194" x="326307"/>
              <a:ext cy="1500" cx="15693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9" name="Shape 49"/>
            <p:cNvCxnSpPr/>
            <p:nvPr/>
          </p:nvCxnSpPr>
          <p:spPr>
            <a:xfrm rot="-5400000">
              <a:off y="709726" x="636516"/>
              <a:ext cy="1500" cx="1408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0" name="Shape 50"/>
            <p:cNvCxnSpPr/>
            <p:nvPr/>
          </p:nvCxnSpPr>
          <p:spPr>
            <a:xfrm rot="-5400000">
              <a:off y="603961" x="972228"/>
              <a:ext cy="1500" cx="11967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1" name="Shape 51"/>
            <p:cNvCxnSpPr/>
            <p:nvPr/>
          </p:nvCxnSpPr>
          <p:spPr>
            <a:xfrm rot="-5400000">
              <a:off y="527761" x="1278236"/>
              <a:ext cy="1500" cx="10443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2" name="Shape 52"/>
            <p:cNvCxnSpPr/>
            <p:nvPr/>
          </p:nvCxnSpPr>
          <p:spPr>
            <a:xfrm rot="-5400000">
              <a:off y="440776" x="1590398"/>
              <a:ext cy="1500" cx="879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3" name="Shape 53"/>
            <p:cNvCxnSpPr/>
            <p:nvPr/>
          </p:nvCxnSpPr>
          <p:spPr>
            <a:xfrm rot="-5400000">
              <a:off y="377227" x="1883657"/>
              <a:ext cy="1500" cx="7527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4" name="Shape 54"/>
            <p:cNvCxnSpPr/>
            <p:nvPr/>
          </p:nvCxnSpPr>
          <p:spPr>
            <a:xfrm rot="-5400000">
              <a:off y="292493" x="2198066"/>
              <a:ext cy="1500" cx="583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5" name="Shape 55"/>
            <p:cNvCxnSpPr/>
            <p:nvPr/>
          </p:nvCxnSpPr>
          <p:spPr>
            <a:xfrm rot="-5400000">
              <a:off y="199376" x="2521027"/>
              <a:ext cy="1500" cx="397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6" name="Shape 56"/>
            <p:cNvCxnSpPr/>
            <p:nvPr/>
          </p:nvCxnSpPr>
          <p:spPr>
            <a:xfrm rot="-5400000">
              <a:off y="148627" x="2801688"/>
              <a:ext cy="1500" cx="295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7" name="Shape 57"/>
            <p:cNvCxnSpPr/>
            <p:nvPr/>
          </p:nvCxnSpPr>
          <p:spPr>
            <a:xfrm rot="-5400000">
              <a:off y="102444" x="3079242"/>
              <a:ext cy="1500" cx="201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8" name="Shape 58"/>
            <p:cNvCxnSpPr/>
            <p:nvPr/>
          </p:nvCxnSpPr>
          <p:spPr>
            <a:xfrm rot="-5400000">
              <a:off y="85076" x="3324762"/>
              <a:ext cy="1500" cx="1686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</p:grpSp>
      <p:sp>
        <p:nvSpPr>
          <p:cNvPr id="59" name="Shape 59"/>
          <p:cNvSpPr txBox="1"/>
          <p:nvPr>
            <p:ph idx="12" type="sldNum"/>
          </p:nvPr>
        </p:nvSpPr>
        <p:spPr>
          <a:xfrm>
            <a:off y="4622075" x="8425675"/>
            <a:ext cy="5214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jp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jpg" Type="http://schemas.openxmlformats.org/officeDocument/2006/relationships/image" Id="rId4"/><Relationship Target="../media/image07.jp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jpg" Type="http://schemas.openxmlformats.org/officeDocument/2006/relationships/image" Id="rId4"/><Relationship Target="../media/image09.jp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jp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7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4.jpg" Type="http://schemas.openxmlformats.org/officeDocument/2006/relationships/image" Id="rId4"/><Relationship Target="../media/image13.gif" Type="http://schemas.openxmlformats.org/officeDocument/2006/relationships/image" Id="rId3"/><Relationship Target="../media/image12.jpg" Type="http://schemas.openxmlformats.org/officeDocument/2006/relationships/image" Id="rId5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5.jpg" Type="http://schemas.openxmlformats.org/officeDocument/2006/relationships/image" Id="rId4"/><Relationship Target="../media/image16.jpg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pt.slideshare.net/wpjr2/computao-ubqua" Type="http://schemas.openxmlformats.org/officeDocument/2006/relationships/hyperlink" TargetMode="External" Id="rId4"/><Relationship Target="http://www.erbase2012.univasf.edu.br/wp-content/uploads/2012/AnaisERBASE2012_Minicursos_Labs.pdf" Type="http://schemas.openxmlformats.org/officeDocument/2006/relationships/hyperlink" TargetMode="External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../media/image02.jp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jpg" Type="http://schemas.openxmlformats.org/officeDocument/2006/relationships/image" Id="rId4"/><Relationship Target="../media/image05.jp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jpg" Type="http://schemas.openxmlformats.org/officeDocument/2006/relationships/image" Id="rId4"/><Relationship Target="../media/image00.jp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y="1896600" x="573250"/>
            <a:ext cy="1350300" cx="6472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pt-BR"/>
              <a:t>Computação Ubíqua e Pervasiva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y="4126325" x="190775"/>
            <a:ext cy="921299" cx="300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sz="1800" lang="pt-BR">
                <a:solidFill>
                  <a:schemeClr val="dk1"/>
                </a:solidFill>
              </a:rPr>
              <a:t>João Carlos Ottobboni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pt-BR"/>
              <a:t>Computação Ubíqua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y="1278516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2286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pt-BR">
                <a:solidFill>
                  <a:srgbClr val="000000"/>
                </a:solidFill>
              </a:rPr>
              <a:t>         </a:t>
            </a:r>
          </a:p>
          <a:p>
            <a:pPr rtl="0" lvl="0" indent="-2286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pt-BR">
                <a:solidFill>
                  <a:srgbClr val="000000"/>
                </a:solidFill>
              </a:rPr>
              <a:t>            Computação ubíqua tem como objetivo tornar a interação homem computador invisível, ou seja, integrar a informática com as ações e comportamentos naturais das pessoas. Não invisível como se não pudesse ver, mas, sim de uma forma que as pessoas nem percebam que estão dando comandos a um computador, mas como se tivessem conversando com alguém. Além disso, os computadores teriam sistemas inteligentes que estariam conectados ou procurando conexão o tempo todo, dessa forma tornando-se assim onipresente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pt-BR"/>
              <a:t>Computação Ubíqua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y="1278516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>
                <a:solidFill>
                  <a:srgbClr val="000000"/>
                </a:solidFill>
              </a:rPr>
              <a:t>A Computação Ubíqua beneficia-se dos avanços da Computação Móvel e da Computação Pervasiva;</a:t>
            </a: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>
                <a:solidFill>
                  <a:srgbClr val="000000"/>
                </a:solidFill>
              </a:rPr>
              <a:t>Portanto, a Computação Ubíqua surge da integração da mobilidade com a presença distribuída, imperceptível, inteligente e altamente integrada de computadores e suas aplicações.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935850" x="1600200"/>
            <a:ext cy="1828800" cx="59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pt-BR"/>
              <a:t>Evolução da Computação</a:t>
            </a:r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20600" x="1268075"/>
            <a:ext cy="2971450" cx="227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620600" x="4733925"/>
            <a:ext cy="2971450" cx="240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pt-BR"/>
              <a:t>Evolução da Computação</a:t>
            </a:r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44400" x="1354900"/>
            <a:ext cy="2446349" cx="1919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544400" x="4811449"/>
            <a:ext cy="2446349" cx="191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/>
          <p:nvPr/>
        </p:nvSpPr>
        <p:spPr>
          <a:xfrm>
            <a:off y="4356225" x="625675"/>
            <a:ext cy="496800" cx="7434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200" lang="pt-BR">
                <a:solidFill>
                  <a:schemeClr val="dk1"/>
                </a:solidFill>
              </a:rPr>
              <a:t>Pervasiva que se refere à visão de dispositivos ou computadores fazendo parte efetiva da vida das pessoas 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pt-BR"/>
              <a:t>Evolução da Computação</a:t>
            </a: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47275" x="1030550"/>
            <a:ext cy="3261549" cx="639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pt-BR"/>
              <a:t>Principais Áreas de Pesquisa</a:t>
            </a:r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374875" x="1957875"/>
            <a:ext cy="3584050" cx="410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pt-BR"/>
              <a:t>Aplicações e exemplos de Uso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y="1334175" x="193225"/>
            <a:ext cy="3606899" cx="8658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rtl="0" lvl="0" indent="-3556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000" lang="pt-BR"/>
              <a:t>Redes residenciais;</a:t>
            </a:r>
          </a:p>
          <a:p>
            <a:pPr rtl="0" lvl="0" indent="-3556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000" lang="pt-BR"/>
              <a:t>Entreterimento e Jogos;</a:t>
            </a:r>
          </a:p>
          <a:p>
            <a:pPr rtl="0" lvl="0" indent="-3556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000" lang="pt-BR"/>
              <a:t>Serviços e inteligência;</a:t>
            </a:r>
          </a:p>
          <a:p>
            <a:pPr rtl="0" lvl="0" indent="-3556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000" lang="pt-BR"/>
              <a:t>Turismo e transporte;</a:t>
            </a:r>
          </a:p>
          <a:p>
            <a:pPr rtl="0" lvl="0" indent="-3556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000" lang="pt-BR"/>
              <a:t>Negócios e Shopping;</a:t>
            </a:r>
          </a:p>
          <a:p>
            <a:pPr rtl="0" lvl="0" indent="-3556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000" lang="pt-BR"/>
              <a:t>Laboratórios e Pesquisa;</a:t>
            </a:r>
          </a:p>
          <a:p>
            <a:pPr rtl="0" lvl="0" indent="-3556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000" lang="pt-BR"/>
              <a:t>Monitoramento e Saúde;</a:t>
            </a:r>
          </a:p>
          <a:p>
            <a:pPr rtl="0" lvl="0" indent="-3556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000" lang="pt-BR"/>
              <a:t>Controle de ambientes.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pt-BR"/>
              <a:t>Aplicações e exemplos de Uso</a:t>
            </a:r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858800" x="264125"/>
            <a:ext cy="2859625" cx="405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334425" x="4622025"/>
            <a:ext cy="1939500" cx="376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Shape 2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3493237" x="5160912"/>
            <a:ext cy="1533525" cx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pt-BR"/>
              <a:t>Aplicações e exemplos de Uso</a:t>
            </a:r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303050" x="282775"/>
            <a:ext cy="1740675" cx="228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Shape 2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590737" x="2943150"/>
            <a:ext cy="3267075" cx="581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Vantagens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y="1278516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rtl="0" lvl="0" indent="-342900" marL="13716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>
                <a:solidFill>
                  <a:schemeClr val="dk1"/>
                </a:solidFill>
              </a:rPr>
              <a:t>Facilitar a vida das pessoas;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rtl="0" lvl="0" indent="-342900" marL="13716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>
                <a:solidFill>
                  <a:schemeClr val="dk1"/>
                </a:solidFill>
              </a:rPr>
              <a:t>Casas completamente informatizadas;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rtl="0" lvl="0" indent="-342900" marL="13716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>
                <a:solidFill>
                  <a:schemeClr val="dk1"/>
                </a:solidFill>
              </a:rPr>
              <a:t>Prédios Inteligentes;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indent="-342900" marL="13716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>
                <a:solidFill>
                  <a:schemeClr val="dk1"/>
                </a:solidFill>
              </a:rPr>
              <a:t>Os celulares, que no futuro substituirão a carteira de dinheiro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Agenda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1278516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>
                <a:solidFill>
                  <a:srgbClr val="000000"/>
                </a:solidFill>
              </a:rPr>
              <a:t>Introdução</a:t>
            </a: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>
                <a:solidFill>
                  <a:srgbClr val="000000"/>
                </a:solidFill>
              </a:rPr>
              <a:t>Tecnologias que estão desaparecendo</a:t>
            </a: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>
                <a:solidFill>
                  <a:srgbClr val="000000"/>
                </a:solidFill>
              </a:rPr>
              <a:t>Definições, Objetivos e Características</a:t>
            </a:r>
          </a:p>
          <a:p>
            <a:pPr rtl="0" lvl="1" indent="-342900" marL="91440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pt-BR">
                <a:solidFill>
                  <a:srgbClr val="000000"/>
                </a:solidFill>
              </a:rPr>
              <a:t>Computação Móvel</a:t>
            </a:r>
          </a:p>
          <a:p>
            <a:pPr rtl="0" lvl="1" indent="-342900" marL="91440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pt-BR">
                <a:solidFill>
                  <a:srgbClr val="000000"/>
                </a:solidFill>
              </a:rPr>
              <a:t>Computação Ubíqua</a:t>
            </a:r>
          </a:p>
          <a:p>
            <a:pPr rtl="0" lvl="1" indent="-342900" marL="91440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pt-BR">
                <a:solidFill>
                  <a:srgbClr val="000000"/>
                </a:solidFill>
              </a:rPr>
              <a:t>Computação Pervasiva</a:t>
            </a: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>
                <a:solidFill>
                  <a:srgbClr val="000000"/>
                </a:solidFill>
              </a:rPr>
              <a:t>Principais Áreas de Pesquisa</a:t>
            </a: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>
                <a:solidFill>
                  <a:srgbClr val="000000"/>
                </a:solidFill>
              </a:rPr>
              <a:t>Vantagens</a:t>
            </a: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>
                <a:solidFill>
                  <a:srgbClr val="000000"/>
                </a:solidFill>
              </a:rPr>
              <a:t>Desvantagens</a:t>
            </a: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>
                <a:solidFill>
                  <a:srgbClr val="000000"/>
                </a:solidFill>
              </a:rPr>
              <a:t>Aplicações e Exemplos de Uso</a:t>
            </a:r>
          </a:p>
          <a:p>
            <a:pPr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>
                <a:solidFill>
                  <a:srgbClr val="000000"/>
                </a:solidFill>
              </a:rPr>
              <a:t>Considerações Finais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Desvantagens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y="1278516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342900" marL="13716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>
                <a:solidFill>
                  <a:schemeClr val="dk1"/>
                </a:solidFill>
              </a:rPr>
              <a:t>Segurança;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rtl="0" lvl="0" indent="-342900" marL="13716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>
                <a:solidFill>
                  <a:schemeClr val="dk1"/>
                </a:solidFill>
              </a:rPr>
              <a:t>Complexidade;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rtl="0" lvl="0" indent="-342900" marL="13716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>
                <a:solidFill>
                  <a:schemeClr val="dk1"/>
                </a:solidFill>
              </a:rPr>
              <a:t>Custo de implementação muito alto.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rtl="0" lvl="0" indent="-342900" marL="13716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>
                <a:solidFill>
                  <a:schemeClr val="dk1"/>
                </a:solidFill>
              </a:rPr>
              <a:t>Alto custo de manutenção.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indent="-342900" marL="13716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>
                <a:solidFill>
                  <a:schemeClr val="dk1"/>
                </a:solidFill>
              </a:rPr>
              <a:t>Poucos profissionais especializados.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Considerações Finais</a:t>
            </a: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y="1278516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100" lang="pt-BR">
                <a:solidFill>
                  <a:schemeClr val="dk1"/>
                </a:solidFill>
              </a:rPr>
              <a:t> 	</a:t>
            </a:r>
          </a:p>
          <a:p>
            <a:pPr rtl="0" lvl="0" indent="-3556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000" lang="pt-BR">
                <a:solidFill>
                  <a:srgbClr val="000000"/>
                </a:solidFill>
              </a:rPr>
              <a:t>Computação Ubíqua é a integração entre a mobilidade com sistemas e presença distribuída, em grande parte imperceptível, inteligente e altamente integrada dos computadores e suas aplicações para o benefício dos usuários.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rtl="0" lvl="0" indent="-3556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000" lang="pt-BR">
                <a:solidFill>
                  <a:schemeClr val="dk1"/>
                </a:solidFill>
              </a:rPr>
              <a:t>Surge da necessidade de unir a mobilidade com as funcionalidades tecnológicas da computação pervasiva para dar a um dispositivo computacional que está em movimento à habilidade de configurar seus serviços automaticamente de acordo com a necessidade ou com o ambiente em que nós nos movemos.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Referências	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y="1278516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600" lang="pt-BR">
                <a:solidFill>
                  <a:srgbClr val="000000"/>
                </a:solidFill>
              </a:rPr>
              <a:t>Sá, M. P. - Capítulo.13 Conhecendo a computação móvel sensível ao contexto.</a:t>
            </a:r>
          </a:p>
          <a:p>
            <a:pPr rtl="0" lvl="0">
              <a:spcBef>
                <a:spcPts val="0"/>
              </a:spcBef>
              <a:buNone/>
            </a:pPr>
            <a:r>
              <a:rPr sz="1600" lang="pt-BR">
                <a:solidFill>
                  <a:srgbClr val="000000"/>
                </a:solidFill>
              </a:rPr>
              <a:t>Escola Regional de Computação Bahia Alagoas Sergipe</a:t>
            </a:r>
          </a:p>
          <a:p>
            <a:pPr rtl="0" lvl="0">
              <a:spcBef>
                <a:spcPts val="0"/>
              </a:spcBef>
              <a:buNone/>
            </a:pPr>
            <a:r>
              <a:rPr sz="1600" lang="pt-BR">
                <a:solidFill>
                  <a:srgbClr val="000000"/>
                </a:solidFill>
              </a:rPr>
              <a:t>&lt;</a:t>
            </a:r>
            <a:r>
              <a:rPr u="sng" sz="1600" lang="pt-BR">
                <a:solidFill>
                  <a:srgbClr val="000000"/>
                </a:solidFill>
                <a:hlinkClick r:id="rId3"/>
              </a:rPr>
              <a:t>http://www.erbase2012.univasf.edu.br/wp-content/uploads/2012/AnaisERBASE2012_Minicursos_Labs.pdf</a:t>
            </a:r>
            <a:r>
              <a:rPr sz="1600" lang="pt-BR">
                <a:solidFill>
                  <a:srgbClr val="000000"/>
                </a:solidFill>
              </a:rPr>
              <a:t>&gt; Acesso em 19 de dezembro de 2014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sz="1600" lang="pt-BR">
                <a:solidFill>
                  <a:srgbClr val="000000"/>
                </a:solidFill>
              </a:rPr>
              <a:t>Prof. Waldir Ribeiro Pires Junior - PUC Minas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sz="1600" lang="pt-BR">
                <a:solidFill>
                  <a:srgbClr val="000000"/>
                </a:solidFill>
              </a:rPr>
              <a:t>&lt;</a:t>
            </a:r>
            <a:r>
              <a:rPr u="sng" sz="1600" lang="pt-BR">
                <a:solidFill>
                  <a:srgbClr val="000000"/>
                </a:solidFill>
                <a:hlinkClick r:id="rId4"/>
              </a:rPr>
              <a:t>http://pt.slideshare.net/wpjr2/computao-ubqua</a:t>
            </a:r>
            <a:r>
              <a:rPr sz="1600" lang="pt-BR">
                <a:solidFill>
                  <a:srgbClr val="000000"/>
                </a:solidFill>
              </a:rPr>
              <a:t>&gt; Acesso em 19 de dezembro de 2014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Introdução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1278516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>
                <a:solidFill>
                  <a:srgbClr val="000000"/>
                </a:solidFill>
              </a:rPr>
              <a:t>As tecnologias mais profundas e duradouras são aquelas que desaparecem. Elas dissipam-se nas coisas do dia a dia até tornarem-se indistingüíveis. (Mark Weiser)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>
                <a:solidFill>
                  <a:srgbClr val="000000"/>
                </a:solidFill>
              </a:rPr>
              <a:t> computação ubíqua busca acrescentar funcionalidades e disponibilidade dos serviços de computação.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>
                <a:solidFill>
                  <a:srgbClr val="000000"/>
                </a:solidFill>
              </a:rPr>
              <a:t>Porém estas funcionalidades devem se tornar “invisíveis” ao usuário, onde o mesmo as utiliza de forma natural, as utilizando sem pensar.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>
                <a:solidFill>
                  <a:srgbClr val="000000"/>
                </a:solidFill>
              </a:rPr>
              <a:t>O foco do usuário é voltado para a tarefa e a ferramenta é abstraída.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Introdução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1278516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>
                <a:solidFill>
                  <a:srgbClr val="000000"/>
                </a:solidFill>
              </a:rPr>
              <a:t>O termo computação ubíqua, foi definido pela primeira vez pelo cientista chefe do Centro de Pesquisa Xerox PARC, Mark Weiser, através de seu artigo “O computador do século 21”.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>
                <a:solidFill>
                  <a:srgbClr val="000000"/>
                </a:solidFill>
              </a:rPr>
              <a:t>A computação ubíqua se beneficia de avanços tecnológicos de dois ramos de pesquisa: A computação móvel e a Computação Pervasiva.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y="101100" x="457200"/>
            <a:ext cy="1013999" cx="74549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600" lang="pt-BR"/>
              <a:t>Tecnologias que estão</a:t>
            </a:r>
            <a:r>
              <a:rPr b="1" sz="3600" lang="pt-BR">
                <a:solidFill>
                  <a:schemeClr val="dk1"/>
                </a:solidFill>
              </a:rPr>
              <a:t> </a:t>
            </a:r>
            <a:r>
              <a:rPr sz="3600" lang="pt-BR"/>
              <a:t>“desaparecendo”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1278516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81800" x="4568750"/>
            <a:ext cy="2976474" cx="4075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582675" x="457200"/>
            <a:ext cy="2976474" cx="411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y="101100" x="457200"/>
            <a:ext cy="1013999" cx="74549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pt-BR"/>
              <a:t>Tecnologias que estão</a:t>
            </a:r>
            <a:r>
              <a:rPr b="1" sz="3600" lang="pt-BR">
                <a:solidFill>
                  <a:schemeClr val="dk1"/>
                </a:solidFill>
              </a:rPr>
              <a:t> </a:t>
            </a:r>
            <a:r>
              <a:rPr sz="3600" lang="pt-BR"/>
              <a:t>“desaparecendo”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1278516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30925" x="480800"/>
            <a:ext cy="3195850" cx="40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430925" x="4438575"/>
            <a:ext cy="3195850" cx="424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y="101100" x="457200"/>
            <a:ext cy="1013999" cx="74549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pt-BR"/>
              <a:t>Tecnologias que estão</a:t>
            </a:r>
            <a:r>
              <a:rPr b="1" sz="3600" lang="pt-BR">
                <a:solidFill>
                  <a:schemeClr val="dk1"/>
                </a:solidFill>
              </a:rPr>
              <a:t> </a:t>
            </a:r>
            <a:r>
              <a:rPr sz="3600" lang="pt-BR"/>
              <a:t>“desaparecendo”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y="1278516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29450" x="466050"/>
            <a:ext cy="2920625" cx="4383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529450" x="4550200"/>
            <a:ext cy="2920625" cx="413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Computação Móvel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y="1278516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2500" lang="pt-BR">
                <a:solidFill>
                  <a:srgbClr val="000000"/>
                </a:solidFill>
              </a:rPr>
              <a:t>Conceito: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 sz="2500">
              <a:solidFill>
                <a:srgbClr val="000000"/>
              </a:solidFill>
            </a:endParaRP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>
                <a:solidFill>
                  <a:srgbClr val="000000"/>
                </a:solidFill>
              </a:rPr>
              <a:t>Permite acesso a informações de qualquer lugar e momento.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>
                <a:solidFill>
                  <a:srgbClr val="000000"/>
                </a:solidFill>
              </a:rPr>
              <a:t>Computadores compactos podem ser portados de forma prática pelo seu usuário.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>
                <a:solidFill>
                  <a:srgbClr val="000000"/>
                </a:solidFill>
              </a:rPr>
              <a:t>O computador torna-se um dispositivo sempre presente.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>
                <a:solidFill>
                  <a:srgbClr val="000000"/>
                </a:solidFill>
              </a:rPr>
              <a:t>Aumenta a capacidade do usuário utilizar serviços independente da sua localização.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y="1278516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rgbClr val="252525"/>
              </a:buClr>
              <a:buSzPct val="100000"/>
              <a:buFont typeface="Arial"/>
              <a:buChar char="●"/>
            </a:pPr>
            <a:r>
              <a:rPr lang="pt-BR">
                <a:solidFill>
                  <a:srgbClr val="252525"/>
                </a:solidFill>
              </a:rPr>
              <a:t>O conceito de Computação Pervasiva implica que os meios de computação estão distribuídos no ambiente de forma perceptível e imperceptível ao usuário.</a:t>
            </a:r>
          </a:p>
          <a:p>
            <a:pPr rtl="0" lvl="0" indent="-342900" marL="457200">
              <a:spcBef>
                <a:spcPts val="0"/>
              </a:spcBef>
              <a:buClr>
                <a:srgbClr val="252525"/>
              </a:buClr>
              <a:buSzPct val="100000"/>
              <a:buFont typeface="Arial"/>
              <a:buChar char="●"/>
            </a:pPr>
            <a:r>
              <a:rPr lang="pt-BR">
                <a:solidFill>
                  <a:srgbClr val="252525"/>
                </a:solidFill>
              </a:rPr>
              <a:t>Distribuído no ambiente, o computador tem a capacidade de extrair informações bastante detalhadas de cada parte desse ambiente.</a:t>
            </a:r>
          </a:p>
          <a:p>
            <a:pPr rtl="0" lvl="0" indent="-342900" marL="457200">
              <a:spcBef>
                <a:spcPts val="0"/>
              </a:spcBef>
              <a:buClr>
                <a:srgbClr val="252525"/>
              </a:buClr>
              <a:buSzPct val="100000"/>
              <a:buFont typeface="Arial"/>
              <a:buChar char="●"/>
            </a:pPr>
            <a:r>
              <a:rPr lang="pt-BR">
                <a:solidFill>
                  <a:srgbClr val="252525"/>
                </a:solidFill>
              </a:rPr>
              <a:t> A partir disso, é capaz de utilizá-la para dinamicamente construir modelos computacionais, ou seja, controlar, configurar e ajustar aplicações para melhor atender as necessidades de um dispositivo ou de um usuário.</a:t>
            </a:r>
          </a:p>
          <a:p>
            <a:pPr rtl="0" lvl="0" indent="-342900" marL="457200">
              <a:spcBef>
                <a:spcPts val="0"/>
              </a:spcBef>
              <a:buClr>
                <a:srgbClr val="252525"/>
              </a:buClr>
              <a:buSzPct val="100000"/>
              <a:buFont typeface="Arial"/>
              <a:buChar char="●"/>
            </a:pPr>
            <a:r>
              <a:rPr lang="pt-BR">
                <a:solidFill>
                  <a:srgbClr val="252525"/>
                </a:solidFill>
              </a:rPr>
              <a:t>Em um ambiente desses povoado de sensores, computadores e aplicações, cada integrante é capaz de detectar a existência e interagir com outro integrante a fim de construir um contexto inteligente.</a:t>
            </a:r>
          </a:p>
        </p:txBody>
      </p:sp>
      <p:sp>
        <p:nvSpPr>
          <p:cNvPr id="151" name="Shape 151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pt-BR"/>
              <a:t>Computação Pervasiva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lesson-plan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