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70" r:id="rId9"/>
    <p:sldId id="263" r:id="rId10"/>
    <p:sldId id="269" r:id="rId11"/>
    <p:sldId id="271" r:id="rId12"/>
    <p:sldId id="272" r:id="rId13"/>
    <p:sldId id="273" r:id="rId14"/>
    <p:sldId id="275" r:id="rId15"/>
    <p:sldId id="274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8" r:id="rId24"/>
    <p:sldId id="283" r:id="rId25"/>
    <p:sldId id="284" r:id="rId26"/>
    <p:sldId id="285" r:id="rId27"/>
    <p:sldId id="286" r:id="rId28"/>
    <p:sldId id="287" r:id="rId29"/>
    <p:sldId id="290" r:id="rId30"/>
    <p:sldId id="289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1670F-6D0B-4039-B6FE-2610E3369796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814A0-84BC-4BD2-B283-66CD021E40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1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33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8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1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38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0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1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2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56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75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EEB77-5D7C-4D95-BB31-895E3E4930D1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17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EEB77-5D7C-4D95-BB31-895E3E4930D1}" type="datetimeFigureOut">
              <a:rPr lang="pt-BR" smtClean="0"/>
              <a:t>20/09/2016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AD567-4D47-4B13-9588-834BBEB41A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Prof. Rogerio Coelho</a:t>
            </a:r>
          </a:p>
          <a:p>
            <a:endParaRPr lang="pt-BR" dirty="0" smtClean="0"/>
          </a:p>
          <a:p>
            <a:r>
              <a:rPr lang="pt-BR" sz="1900" dirty="0" smtClean="0"/>
              <a:t>Com a ajuda preciosa de Deus, digo eu que a álgebra é uma arte científica.</a:t>
            </a:r>
          </a:p>
          <a:p>
            <a:r>
              <a:rPr lang="pt-BR" sz="1900" dirty="0" err="1" smtClean="0"/>
              <a:t>Khayyam</a:t>
            </a:r>
            <a:r>
              <a:rPr lang="pt-BR" sz="1900" dirty="0" smtClean="0"/>
              <a:t> Omar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88447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Modelo de PL na forma </a:t>
            </a:r>
            <a:r>
              <a:rPr lang="pt-BR" b="1" dirty="0" smtClean="0">
                <a:solidFill>
                  <a:srgbClr val="FF0000"/>
                </a:solidFill>
              </a:rPr>
              <a:t>Canônica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Forma Canônica</a:t>
            </a:r>
          </a:p>
          <a:p>
            <a:pPr lvl="2"/>
            <a:r>
              <a:rPr lang="pt-BR" dirty="0" smtClean="0"/>
              <a:t>As restrições devem ser apresentadas na forma de </a:t>
            </a:r>
            <a:r>
              <a:rPr lang="pt-BR" dirty="0" smtClean="0">
                <a:solidFill>
                  <a:srgbClr val="FF0000"/>
                </a:solidFill>
              </a:rPr>
              <a:t>inequações</a:t>
            </a:r>
            <a:r>
              <a:rPr lang="pt-BR" dirty="0" smtClean="0"/>
              <a:t>, podendo a </a:t>
            </a:r>
            <a:r>
              <a:rPr lang="pt-BR" b="1" dirty="0" smtClean="0"/>
              <a:t>função objetivo z </a:t>
            </a:r>
            <a:r>
              <a:rPr lang="pt-BR" dirty="0" smtClean="0"/>
              <a:t>ser uma função de maximização ou minimização.</a:t>
            </a:r>
          </a:p>
          <a:p>
            <a:pPr lvl="2"/>
            <a:r>
              <a:rPr lang="pt-BR" dirty="0" smtClean="0"/>
              <a:t>Se a função z for de </a:t>
            </a:r>
            <a:r>
              <a:rPr lang="pt-BR" dirty="0" smtClean="0">
                <a:solidFill>
                  <a:srgbClr val="FF0000"/>
                </a:solidFill>
              </a:rPr>
              <a:t>maximização</a:t>
            </a:r>
            <a:r>
              <a:rPr lang="pt-BR" dirty="0" smtClean="0"/>
              <a:t>, todas as restrições devem ser representadas com sinal do tipo </a:t>
            </a:r>
            <a:r>
              <a:rPr lang="pt-BR" dirty="0" smtClean="0">
                <a:solidFill>
                  <a:srgbClr val="FF0000"/>
                </a:solidFill>
              </a:rPr>
              <a:t>&lt;=</a:t>
            </a:r>
          </a:p>
          <a:p>
            <a:pPr lvl="2"/>
            <a:r>
              <a:rPr lang="pt-BR" dirty="0" smtClean="0"/>
              <a:t>Se a função z for de </a:t>
            </a:r>
            <a:r>
              <a:rPr lang="pt-BR" dirty="0" smtClean="0">
                <a:solidFill>
                  <a:srgbClr val="FF0000"/>
                </a:solidFill>
              </a:rPr>
              <a:t>minimização</a:t>
            </a:r>
            <a:r>
              <a:rPr lang="pt-BR" dirty="0" smtClean="0"/>
              <a:t>, todas as restrições devem ser representadas com o sinal do tipo </a:t>
            </a:r>
            <a:r>
              <a:rPr lang="pt-BR" dirty="0" smtClean="0">
                <a:solidFill>
                  <a:srgbClr val="FF0000"/>
                </a:solidFill>
              </a:rPr>
              <a:t>&gt;=</a:t>
            </a:r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pt-BR" sz="2400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27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Modelo de PL forma Canônica</a:t>
            </a:r>
          </a:p>
          <a:p>
            <a:pPr lvl="1"/>
            <a:r>
              <a:rPr lang="pt-BR" sz="2400" b="1" dirty="0" err="1" smtClean="0"/>
              <a:t>max</a:t>
            </a:r>
            <a:r>
              <a:rPr lang="pt-BR" sz="2400" dirty="0" smtClean="0"/>
              <a:t>  </a:t>
            </a:r>
            <a:r>
              <a:rPr lang="pt-BR" sz="2400" i="1" dirty="0" smtClean="0"/>
              <a:t>z = f(x</a:t>
            </a:r>
            <a:r>
              <a:rPr lang="pt-BR" sz="2400" i="1" baseline="-25000" dirty="0" smtClean="0"/>
              <a:t>1 </a:t>
            </a:r>
            <a:r>
              <a:rPr lang="pt-BR" sz="2400" i="1" dirty="0" smtClean="0"/>
              <a:t>,x</a:t>
            </a:r>
            <a:r>
              <a:rPr lang="pt-BR" sz="2400" i="1" baseline="-25000" dirty="0" smtClean="0"/>
              <a:t>2 </a:t>
            </a:r>
            <a:r>
              <a:rPr lang="pt-BR" sz="2400" i="1" dirty="0" smtClean="0"/>
              <a:t>,..., 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r>
              <a:rPr lang="pt-BR" sz="2400" i="1" dirty="0" smtClean="0"/>
              <a:t>) = c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+ c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+ ... + </a:t>
            </a:r>
            <a:r>
              <a:rPr lang="pt-BR" sz="2400" i="1" dirty="0" err="1" smtClean="0"/>
              <a:t>c</a:t>
            </a:r>
            <a:r>
              <a:rPr lang="pt-BR" sz="2400" i="1" baseline="-25000" dirty="0" err="1" smtClean="0"/>
              <a:t>n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endParaRPr lang="pt-BR" sz="2400" i="1" baseline="-25000" dirty="0" smtClean="0"/>
          </a:p>
          <a:p>
            <a:pPr marL="457200" lvl="1" indent="0">
              <a:buNone/>
            </a:pPr>
            <a:r>
              <a:rPr lang="pt-BR" dirty="0" smtClean="0"/>
              <a:t>Sujeito a:</a:t>
            </a:r>
          </a:p>
          <a:p>
            <a:pPr marL="457200" lvl="1" indent="0">
              <a:buNone/>
            </a:pPr>
            <a:endParaRPr lang="pt-BR" sz="2400" i="1" dirty="0" smtClean="0"/>
          </a:p>
          <a:p>
            <a:pPr marL="457200" lvl="1" indent="0">
              <a:buNone/>
            </a:pPr>
            <a:r>
              <a:rPr lang="pt-BR" sz="2400" i="1" dirty="0" smtClean="0"/>
              <a:t>a</a:t>
            </a:r>
            <a:r>
              <a:rPr lang="pt-BR" sz="2400" i="1" baseline="-25000" dirty="0" smtClean="0"/>
              <a:t>11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+ a</a:t>
            </a:r>
            <a:r>
              <a:rPr lang="pt-BR" sz="2400" i="1" baseline="-25000" dirty="0" smtClean="0"/>
              <a:t>12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+ ... + a</a:t>
            </a:r>
            <a:r>
              <a:rPr lang="pt-BR" sz="2400" i="1" baseline="-25000" dirty="0" smtClean="0"/>
              <a:t>1n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n</a:t>
            </a:r>
            <a:r>
              <a:rPr lang="pt-BR" sz="2400" i="1" dirty="0" smtClean="0"/>
              <a:t>  </a:t>
            </a:r>
            <a:r>
              <a:rPr lang="pt-BR" sz="2400" i="1" dirty="0" smtClean="0">
                <a:solidFill>
                  <a:srgbClr val="FF0000"/>
                </a:solidFill>
              </a:rPr>
              <a:t>&lt;=</a:t>
            </a:r>
            <a:r>
              <a:rPr lang="pt-BR" sz="2400" i="1" dirty="0" smtClean="0"/>
              <a:t> b</a:t>
            </a:r>
            <a:r>
              <a:rPr lang="pt-BR" sz="2400" i="1" baseline="-25000" dirty="0" smtClean="0"/>
              <a:t>1</a:t>
            </a:r>
          </a:p>
          <a:p>
            <a:pPr marL="457200" lvl="1" indent="0">
              <a:buNone/>
            </a:pPr>
            <a:r>
              <a:rPr lang="pt-BR" sz="2400" i="1" dirty="0" smtClean="0"/>
              <a:t>a</a:t>
            </a:r>
            <a:r>
              <a:rPr lang="pt-BR" sz="2400" i="1" baseline="-25000" dirty="0" smtClean="0"/>
              <a:t>21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</a:t>
            </a:r>
            <a:r>
              <a:rPr lang="pt-BR" sz="2400" i="1" dirty="0"/>
              <a:t>+ </a:t>
            </a:r>
            <a:r>
              <a:rPr lang="pt-BR" sz="2400" i="1" dirty="0" smtClean="0"/>
              <a:t>a</a:t>
            </a:r>
            <a:r>
              <a:rPr lang="pt-BR" sz="2400" i="1" baseline="-25000" dirty="0" smtClean="0"/>
              <a:t>22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</a:t>
            </a:r>
            <a:r>
              <a:rPr lang="pt-BR" sz="2400" i="1" dirty="0"/>
              <a:t>+ ... + </a:t>
            </a:r>
            <a:r>
              <a:rPr lang="pt-BR" sz="2400" i="1" dirty="0" smtClean="0"/>
              <a:t>a</a:t>
            </a:r>
            <a:r>
              <a:rPr lang="pt-BR" sz="2400" i="1" baseline="-25000" dirty="0" smtClean="0"/>
              <a:t>2n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n</a:t>
            </a:r>
            <a:r>
              <a:rPr lang="pt-BR" sz="2400" i="1" dirty="0" smtClean="0"/>
              <a:t>  </a:t>
            </a:r>
            <a:r>
              <a:rPr lang="pt-BR" sz="2400" i="1" dirty="0" smtClean="0">
                <a:solidFill>
                  <a:srgbClr val="FF0000"/>
                </a:solidFill>
              </a:rPr>
              <a:t>&lt;=</a:t>
            </a:r>
            <a:r>
              <a:rPr lang="pt-BR" sz="2400" i="1" dirty="0" smtClean="0"/>
              <a:t> b</a:t>
            </a:r>
            <a:r>
              <a:rPr lang="pt-BR" sz="2400" i="1" baseline="-25000" dirty="0" smtClean="0"/>
              <a:t>2                        Sempre </a:t>
            </a:r>
            <a:r>
              <a:rPr lang="pt-BR" sz="2400" b="1" i="1" baseline="-25000" dirty="0" smtClean="0"/>
              <a:t>&lt;=</a:t>
            </a:r>
            <a:r>
              <a:rPr lang="pt-BR" sz="2400" i="1" baseline="-25000" dirty="0" smtClean="0"/>
              <a:t> quando for </a:t>
            </a:r>
            <a:r>
              <a:rPr lang="pt-BR" sz="2400" b="1" i="1" baseline="-25000" dirty="0" err="1" smtClean="0"/>
              <a:t>max</a:t>
            </a:r>
            <a:endParaRPr lang="pt-BR" sz="2400" b="1" i="1" baseline="-25000" dirty="0"/>
          </a:p>
          <a:p>
            <a:pPr marL="457200" lvl="1" indent="0">
              <a:buNone/>
            </a:pPr>
            <a:r>
              <a:rPr lang="pt-BR" sz="2400" i="1" dirty="0" smtClean="0"/>
              <a:t>a</a:t>
            </a:r>
            <a:r>
              <a:rPr lang="pt-BR" sz="2400" i="1" baseline="-25000" dirty="0" smtClean="0"/>
              <a:t>m1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</a:t>
            </a:r>
            <a:r>
              <a:rPr lang="pt-BR" sz="2400" i="1" dirty="0"/>
              <a:t>+ </a:t>
            </a:r>
            <a:r>
              <a:rPr lang="pt-BR" sz="2400" i="1" dirty="0" smtClean="0"/>
              <a:t>a</a:t>
            </a:r>
            <a:r>
              <a:rPr lang="pt-BR" sz="2400" i="1" baseline="-25000" dirty="0" smtClean="0"/>
              <a:t>m2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</a:t>
            </a:r>
            <a:r>
              <a:rPr lang="pt-BR" sz="2400" i="1" dirty="0"/>
              <a:t>+ ... + </a:t>
            </a:r>
            <a:r>
              <a:rPr lang="pt-BR" sz="2400" i="1" dirty="0" err="1" smtClean="0"/>
              <a:t>a</a:t>
            </a:r>
            <a:r>
              <a:rPr lang="pt-BR" sz="2400" i="1" baseline="-25000" dirty="0" err="1" smtClean="0"/>
              <a:t>mn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r>
              <a:rPr lang="pt-BR" sz="2400" i="1" dirty="0" smtClean="0"/>
              <a:t> </a:t>
            </a:r>
            <a:r>
              <a:rPr lang="pt-BR" sz="2400" i="1" dirty="0" smtClean="0">
                <a:solidFill>
                  <a:srgbClr val="FF0000"/>
                </a:solidFill>
              </a:rPr>
              <a:t>&lt;=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b</a:t>
            </a:r>
            <a:r>
              <a:rPr lang="pt-BR" sz="2400" i="1" baseline="-25000" dirty="0" err="1" smtClean="0"/>
              <a:t>m</a:t>
            </a:r>
            <a:endParaRPr lang="pt-BR" sz="2400" i="1" baseline="-25000" dirty="0"/>
          </a:p>
          <a:p>
            <a:pPr marL="457200" lvl="1" indent="0">
              <a:buNone/>
            </a:pPr>
            <a:r>
              <a:rPr lang="pt-BR" sz="2400" i="1" dirty="0" smtClean="0"/>
              <a:t>x</a:t>
            </a:r>
            <a:r>
              <a:rPr lang="pt-BR" sz="2400" i="1" baseline="-25000" dirty="0" smtClean="0"/>
              <a:t>1 </a:t>
            </a:r>
            <a:r>
              <a:rPr lang="pt-BR" sz="2400" i="1" dirty="0" smtClean="0"/>
              <a:t>, x</a:t>
            </a:r>
            <a:r>
              <a:rPr lang="pt-BR" sz="2400" i="1" baseline="-25000" dirty="0" smtClean="0"/>
              <a:t>2 </a:t>
            </a:r>
            <a:r>
              <a:rPr lang="pt-BR" sz="2400" i="1" dirty="0" smtClean="0"/>
              <a:t>, ... , 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r>
              <a:rPr lang="pt-BR" sz="2400" i="1" dirty="0" smtClean="0"/>
              <a:t> &gt;= 0 </a:t>
            </a:r>
            <a:r>
              <a:rPr lang="pt-BR" sz="2400" dirty="0" smtClean="0"/>
              <a:t>(restrição da não negatividade)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z</a:t>
            </a:r>
            <a:r>
              <a:rPr lang="pt-BR" sz="2400" dirty="0" smtClean="0"/>
              <a:t> = função objetivo               </a:t>
            </a:r>
            <a:r>
              <a:rPr lang="pt-BR" sz="2400" dirty="0" err="1">
                <a:solidFill>
                  <a:srgbClr val="FF0000"/>
                </a:solidFill>
              </a:rPr>
              <a:t>x</a:t>
            </a:r>
            <a:r>
              <a:rPr lang="pt-BR" sz="2400" baseline="-25000" dirty="0" err="1">
                <a:solidFill>
                  <a:srgbClr val="FF0000"/>
                </a:solidFill>
              </a:rPr>
              <a:t>n</a:t>
            </a:r>
            <a:r>
              <a:rPr lang="pt-BR" sz="2400" dirty="0"/>
              <a:t> = variáveis de </a:t>
            </a:r>
            <a:r>
              <a:rPr lang="pt-BR" sz="2400" dirty="0" smtClean="0"/>
              <a:t>decisão</a:t>
            </a:r>
          </a:p>
          <a:p>
            <a:pPr marL="457200" lvl="1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b</a:t>
            </a:r>
            <a:r>
              <a:rPr lang="pt-BR" sz="2400" baseline="-25000" dirty="0" err="1">
                <a:solidFill>
                  <a:srgbClr val="FF0000"/>
                </a:solidFill>
              </a:rPr>
              <a:t>m</a:t>
            </a:r>
            <a:r>
              <a:rPr lang="pt-BR" sz="2400" dirty="0"/>
              <a:t>= termo independente ou </a:t>
            </a:r>
            <a:r>
              <a:rPr lang="pt-BR" sz="2400" dirty="0" err="1"/>
              <a:t>qtde</a:t>
            </a:r>
            <a:r>
              <a:rPr lang="pt-BR" sz="2400" dirty="0"/>
              <a:t> de recursos disponíveis</a:t>
            </a: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 err="1" smtClean="0">
                <a:solidFill>
                  <a:srgbClr val="FF0000"/>
                </a:solidFill>
              </a:rPr>
              <a:t>a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ij</a:t>
            </a:r>
            <a:r>
              <a:rPr lang="pt-BR" sz="2400" dirty="0" smtClean="0"/>
              <a:t> = constante ou coeficiente restrições</a:t>
            </a:r>
            <a:endParaRPr lang="pt-BR" sz="2400" dirty="0"/>
          </a:p>
          <a:p>
            <a:pPr marL="457200" lvl="1" indent="0">
              <a:buNone/>
            </a:pPr>
            <a:r>
              <a:rPr lang="pt-BR" sz="2400" dirty="0" err="1" smtClean="0">
                <a:solidFill>
                  <a:srgbClr val="FF0000"/>
                </a:solidFill>
              </a:rPr>
              <a:t>c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j</a:t>
            </a:r>
            <a:r>
              <a:rPr lang="pt-BR" sz="2400" dirty="0" smtClean="0"/>
              <a:t> = constante ou coeficiente função objetivo</a:t>
            </a:r>
            <a:endParaRPr lang="pt-BR" sz="2400" dirty="0"/>
          </a:p>
          <a:p>
            <a:pPr marL="457200" lvl="1" indent="0">
              <a:buNone/>
            </a:pPr>
            <a:endParaRPr lang="pt-BR" sz="2400" dirty="0" smtClean="0"/>
          </a:p>
          <a:p>
            <a:pPr lvl="1"/>
            <a:endParaRPr lang="pt-BR" dirty="0"/>
          </a:p>
        </p:txBody>
      </p:sp>
      <p:sp>
        <p:nvSpPr>
          <p:cNvPr id="4" name="Chave direita 3"/>
          <p:cNvSpPr/>
          <p:nvPr/>
        </p:nvSpPr>
        <p:spPr>
          <a:xfrm>
            <a:off x="4932040" y="2708920"/>
            <a:ext cx="288032" cy="11521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87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Modelo de PL forma Canônica</a:t>
            </a:r>
          </a:p>
          <a:p>
            <a:pPr lvl="1"/>
            <a:r>
              <a:rPr lang="pt-BR" sz="2400" b="1" dirty="0" smtClean="0"/>
              <a:t>min</a:t>
            </a:r>
            <a:r>
              <a:rPr lang="pt-BR" sz="2400" dirty="0" smtClean="0"/>
              <a:t>  </a:t>
            </a:r>
            <a:r>
              <a:rPr lang="pt-BR" sz="2400" i="1" dirty="0" smtClean="0"/>
              <a:t>z = f(x</a:t>
            </a:r>
            <a:r>
              <a:rPr lang="pt-BR" sz="2400" i="1" baseline="-25000" dirty="0" smtClean="0"/>
              <a:t>1 </a:t>
            </a:r>
            <a:r>
              <a:rPr lang="pt-BR" sz="2400" i="1" dirty="0" smtClean="0"/>
              <a:t>,x</a:t>
            </a:r>
            <a:r>
              <a:rPr lang="pt-BR" sz="2400" i="1" baseline="-25000" dirty="0" smtClean="0"/>
              <a:t>2 </a:t>
            </a:r>
            <a:r>
              <a:rPr lang="pt-BR" sz="2400" i="1" dirty="0" smtClean="0"/>
              <a:t>,..., 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r>
              <a:rPr lang="pt-BR" sz="2400" i="1" dirty="0" smtClean="0"/>
              <a:t>) = c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+ c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+ ... + </a:t>
            </a:r>
            <a:r>
              <a:rPr lang="pt-BR" sz="2400" i="1" dirty="0" err="1" smtClean="0"/>
              <a:t>c</a:t>
            </a:r>
            <a:r>
              <a:rPr lang="pt-BR" sz="2400" i="1" baseline="-25000" dirty="0" err="1" smtClean="0"/>
              <a:t>n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endParaRPr lang="pt-BR" sz="2400" i="1" baseline="-25000" dirty="0" smtClean="0"/>
          </a:p>
          <a:p>
            <a:pPr marL="457200" lvl="1" indent="0">
              <a:buNone/>
            </a:pPr>
            <a:r>
              <a:rPr lang="pt-BR" dirty="0" smtClean="0"/>
              <a:t>Sujeito a:</a:t>
            </a:r>
          </a:p>
          <a:p>
            <a:pPr marL="457200" lvl="1" indent="0">
              <a:buNone/>
            </a:pPr>
            <a:endParaRPr lang="pt-BR" sz="2400" i="1" dirty="0" smtClean="0"/>
          </a:p>
          <a:p>
            <a:pPr marL="457200" lvl="1" indent="0">
              <a:buNone/>
            </a:pPr>
            <a:r>
              <a:rPr lang="pt-BR" sz="2400" i="1" dirty="0" smtClean="0"/>
              <a:t>a</a:t>
            </a:r>
            <a:r>
              <a:rPr lang="pt-BR" sz="2400" i="1" baseline="-25000" dirty="0" smtClean="0"/>
              <a:t>11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+ a</a:t>
            </a:r>
            <a:r>
              <a:rPr lang="pt-BR" sz="2400" i="1" baseline="-25000" dirty="0" smtClean="0"/>
              <a:t>12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+ ... + a</a:t>
            </a:r>
            <a:r>
              <a:rPr lang="pt-BR" sz="2400" i="1" baseline="-25000" dirty="0" smtClean="0"/>
              <a:t>1n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n</a:t>
            </a:r>
            <a:r>
              <a:rPr lang="pt-BR" sz="2400" i="1" dirty="0" smtClean="0"/>
              <a:t>  </a:t>
            </a:r>
            <a:r>
              <a:rPr lang="pt-BR" sz="2400" i="1" dirty="0" smtClean="0">
                <a:solidFill>
                  <a:srgbClr val="FF0000"/>
                </a:solidFill>
              </a:rPr>
              <a:t>&gt;=</a:t>
            </a:r>
            <a:r>
              <a:rPr lang="pt-BR" sz="2400" i="1" dirty="0" smtClean="0"/>
              <a:t> b</a:t>
            </a:r>
            <a:r>
              <a:rPr lang="pt-BR" sz="2400" i="1" baseline="-25000" dirty="0" smtClean="0"/>
              <a:t>1</a:t>
            </a:r>
          </a:p>
          <a:p>
            <a:pPr marL="457200" lvl="1" indent="0">
              <a:buNone/>
            </a:pPr>
            <a:r>
              <a:rPr lang="pt-BR" sz="2400" i="1" dirty="0" smtClean="0"/>
              <a:t>a</a:t>
            </a:r>
            <a:r>
              <a:rPr lang="pt-BR" sz="2400" i="1" baseline="-25000" dirty="0" smtClean="0"/>
              <a:t>21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</a:t>
            </a:r>
            <a:r>
              <a:rPr lang="pt-BR" sz="2400" i="1" dirty="0"/>
              <a:t>+ </a:t>
            </a:r>
            <a:r>
              <a:rPr lang="pt-BR" sz="2400" i="1" dirty="0" smtClean="0"/>
              <a:t>a</a:t>
            </a:r>
            <a:r>
              <a:rPr lang="pt-BR" sz="2400" i="1" baseline="-25000" dirty="0" smtClean="0"/>
              <a:t>22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</a:t>
            </a:r>
            <a:r>
              <a:rPr lang="pt-BR" sz="2400" i="1" dirty="0"/>
              <a:t>+ ... + </a:t>
            </a:r>
            <a:r>
              <a:rPr lang="pt-BR" sz="2400" i="1" dirty="0" smtClean="0"/>
              <a:t>a</a:t>
            </a:r>
            <a:r>
              <a:rPr lang="pt-BR" sz="2400" i="1" baseline="-25000" dirty="0" smtClean="0"/>
              <a:t>2n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n</a:t>
            </a:r>
            <a:r>
              <a:rPr lang="pt-BR" sz="2400" i="1" dirty="0" smtClean="0"/>
              <a:t>  </a:t>
            </a:r>
            <a:r>
              <a:rPr lang="pt-BR" sz="2400" i="1" dirty="0">
                <a:solidFill>
                  <a:srgbClr val="FF0000"/>
                </a:solidFill>
              </a:rPr>
              <a:t>&gt;</a:t>
            </a:r>
            <a:r>
              <a:rPr lang="pt-BR" sz="2400" i="1" dirty="0" smtClean="0">
                <a:solidFill>
                  <a:srgbClr val="FF0000"/>
                </a:solidFill>
              </a:rPr>
              <a:t>=</a:t>
            </a:r>
            <a:r>
              <a:rPr lang="pt-BR" sz="2400" i="1" dirty="0" smtClean="0"/>
              <a:t> b</a:t>
            </a:r>
            <a:r>
              <a:rPr lang="pt-BR" sz="2400" i="1" baseline="-25000" dirty="0" smtClean="0"/>
              <a:t>2		sempre </a:t>
            </a:r>
            <a:r>
              <a:rPr lang="pt-BR" sz="2400" b="1" i="1" baseline="-25000" dirty="0" smtClean="0"/>
              <a:t>&gt;=</a:t>
            </a:r>
            <a:r>
              <a:rPr lang="pt-BR" sz="2400" i="1" baseline="-25000" dirty="0" smtClean="0"/>
              <a:t> quando for </a:t>
            </a:r>
            <a:r>
              <a:rPr lang="pt-BR" sz="2400" b="1" i="1" baseline="-25000" dirty="0" smtClean="0"/>
              <a:t>min</a:t>
            </a:r>
            <a:endParaRPr lang="pt-BR" sz="2400" b="1" i="1" baseline="-25000" dirty="0"/>
          </a:p>
          <a:p>
            <a:pPr marL="457200" lvl="1" indent="0">
              <a:buNone/>
            </a:pPr>
            <a:r>
              <a:rPr lang="pt-BR" sz="2400" i="1" dirty="0" smtClean="0"/>
              <a:t>a</a:t>
            </a:r>
            <a:r>
              <a:rPr lang="pt-BR" sz="2400" i="1" baseline="-25000" dirty="0" smtClean="0"/>
              <a:t>m1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</a:t>
            </a:r>
            <a:r>
              <a:rPr lang="pt-BR" sz="2400" i="1" dirty="0"/>
              <a:t>+ </a:t>
            </a:r>
            <a:r>
              <a:rPr lang="pt-BR" sz="2400" i="1" dirty="0" smtClean="0"/>
              <a:t>a</a:t>
            </a:r>
            <a:r>
              <a:rPr lang="pt-BR" sz="2400" i="1" baseline="-25000" dirty="0" smtClean="0"/>
              <a:t>m2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</a:t>
            </a:r>
            <a:r>
              <a:rPr lang="pt-BR" sz="2400" i="1" dirty="0"/>
              <a:t>+ ... + </a:t>
            </a:r>
            <a:r>
              <a:rPr lang="pt-BR" sz="2400" i="1" dirty="0" err="1" smtClean="0"/>
              <a:t>a</a:t>
            </a:r>
            <a:r>
              <a:rPr lang="pt-BR" sz="2400" i="1" baseline="-25000" dirty="0" err="1" smtClean="0"/>
              <a:t>mn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r>
              <a:rPr lang="pt-BR" sz="2400" i="1" dirty="0" smtClean="0"/>
              <a:t> </a:t>
            </a:r>
            <a:r>
              <a:rPr lang="pt-BR" sz="2400" i="1" dirty="0">
                <a:solidFill>
                  <a:srgbClr val="FF0000"/>
                </a:solidFill>
              </a:rPr>
              <a:t>&gt;</a:t>
            </a:r>
            <a:r>
              <a:rPr lang="pt-BR" sz="2400" i="1" dirty="0" smtClean="0">
                <a:solidFill>
                  <a:srgbClr val="FF0000"/>
                </a:solidFill>
              </a:rPr>
              <a:t>=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b</a:t>
            </a:r>
            <a:r>
              <a:rPr lang="pt-BR" sz="2400" i="1" baseline="-25000" dirty="0" err="1" smtClean="0"/>
              <a:t>m</a:t>
            </a:r>
            <a:endParaRPr lang="pt-BR" sz="2400" i="1" baseline="-25000" dirty="0"/>
          </a:p>
          <a:p>
            <a:pPr marL="457200" lvl="1" indent="0">
              <a:buNone/>
            </a:pPr>
            <a:r>
              <a:rPr lang="pt-BR" sz="2400" i="1" dirty="0" smtClean="0"/>
              <a:t>x</a:t>
            </a:r>
            <a:r>
              <a:rPr lang="pt-BR" sz="2400" i="1" baseline="-25000" dirty="0" smtClean="0"/>
              <a:t>1 </a:t>
            </a:r>
            <a:r>
              <a:rPr lang="pt-BR" sz="2400" i="1" dirty="0" smtClean="0"/>
              <a:t>, x</a:t>
            </a:r>
            <a:r>
              <a:rPr lang="pt-BR" sz="2400" i="1" baseline="-25000" dirty="0" smtClean="0"/>
              <a:t>2 </a:t>
            </a:r>
            <a:r>
              <a:rPr lang="pt-BR" sz="2400" i="1" dirty="0" smtClean="0"/>
              <a:t>, ... , 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r>
              <a:rPr lang="pt-BR" sz="2400" i="1" dirty="0" smtClean="0"/>
              <a:t> &gt;= 0 </a:t>
            </a:r>
            <a:r>
              <a:rPr lang="pt-BR" sz="2400" dirty="0" smtClean="0"/>
              <a:t>(restrição da não negatividade)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z</a:t>
            </a:r>
            <a:r>
              <a:rPr lang="pt-BR" sz="2400" dirty="0" smtClean="0"/>
              <a:t> = função objetivo               </a:t>
            </a:r>
            <a:r>
              <a:rPr lang="pt-BR" sz="2400" dirty="0" err="1">
                <a:solidFill>
                  <a:srgbClr val="FF0000"/>
                </a:solidFill>
              </a:rPr>
              <a:t>x</a:t>
            </a:r>
            <a:r>
              <a:rPr lang="pt-BR" sz="2400" baseline="-25000" dirty="0" err="1">
                <a:solidFill>
                  <a:srgbClr val="FF0000"/>
                </a:solidFill>
              </a:rPr>
              <a:t>n</a:t>
            </a:r>
            <a:r>
              <a:rPr lang="pt-BR" sz="2400" dirty="0"/>
              <a:t> = variáveis de </a:t>
            </a:r>
            <a:r>
              <a:rPr lang="pt-BR" sz="2400" dirty="0" smtClean="0"/>
              <a:t>decisão</a:t>
            </a:r>
          </a:p>
          <a:p>
            <a:pPr marL="457200" lvl="1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b</a:t>
            </a:r>
            <a:r>
              <a:rPr lang="pt-BR" sz="2400" baseline="-25000" dirty="0" err="1">
                <a:solidFill>
                  <a:srgbClr val="FF0000"/>
                </a:solidFill>
              </a:rPr>
              <a:t>m</a:t>
            </a:r>
            <a:r>
              <a:rPr lang="pt-BR" sz="2400" dirty="0"/>
              <a:t>= termo independente ou </a:t>
            </a:r>
            <a:r>
              <a:rPr lang="pt-BR" sz="2400" dirty="0" err="1"/>
              <a:t>qtde</a:t>
            </a:r>
            <a:r>
              <a:rPr lang="pt-BR" sz="2400" dirty="0"/>
              <a:t> de recursos disponíveis</a:t>
            </a: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 err="1" smtClean="0">
                <a:solidFill>
                  <a:srgbClr val="FF0000"/>
                </a:solidFill>
              </a:rPr>
              <a:t>a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ij</a:t>
            </a:r>
            <a:r>
              <a:rPr lang="pt-BR" sz="2400" dirty="0" smtClean="0"/>
              <a:t> = constante ou coeficiente restrições</a:t>
            </a:r>
            <a:endParaRPr lang="pt-BR" sz="2400" dirty="0"/>
          </a:p>
          <a:p>
            <a:pPr marL="457200" lvl="1" indent="0">
              <a:buNone/>
            </a:pPr>
            <a:r>
              <a:rPr lang="pt-BR" sz="2400" dirty="0" err="1" smtClean="0">
                <a:solidFill>
                  <a:srgbClr val="FF0000"/>
                </a:solidFill>
              </a:rPr>
              <a:t>c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j</a:t>
            </a:r>
            <a:r>
              <a:rPr lang="pt-BR" sz="2400" dirty="0" smtClean="0"/>
              <a:t> = constante ou coeficiente função objetivo</a:t>
            </a:r>
            <a:endParaRPr lang="pt-BR" sz="2400" dirty="0"/>
          </a:p>
          <a:p>
            <a:pPr marL="457200" lvl="1" indent="0">
              <a:buNone/>
            </a:pPr>
            <a:endParaRPr lang="pt-BR" sz="2400" dirty="0" smtClean="0"/>
          </a:p>
          <a:p>
            <a:pPr lvl="1"/>
            <a:endParaRPr lang="pt-BR" dirty="0"/>
          </a:p>
        </p:txBody>
      </p:sp>
      <p:sp>
        <p:nvSpPr>
          <p:cNvPr id="4" name="Chave direita 3"/>
          <p:cNvSpPr/>
          <p:nvPr/>
        </p:nvSpPr>
        <p:spPr>
          <a:xfrm>
            <a:off x="4932040" y="2708920"/>
            <a:ext cx="288032" cy="115212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929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Transformação para a forma Padrão ou Canônica</a:t>
            </a:r>
          </a:p>
          <a:p>
            <a:pPr lvl="1"/>
            <a:r>
              <a:rPr lang="pt-BR" sz="2400" dirty="0" smtClean="0"/>
              <a:t>Um problema padrão de maximização pode ser transformado em um problema de minimização de programação linear:</a:t>
            </a:r>
          </a:p>
          <a:p>
            <a:pPr lvl="2"/>
            <a:r>
              <a:rPr lang="pt-BR" sz="2000" b="1" dirty="0" err="1"/>
              <a:t>m</a:t>
            </a:r>
            <a:r>
              <a:rPr lang="pt-BR" sz="2000" b="1" dirty="0" err="1" smtClean="0"/>
              <a:t>ax</a:t>
            </a:r>
            <a:r>
              <a:rPr lang="pt-BR" sz="2000" b="1" dirty="0" smtClean="0"/>
              <a:t> </a:t>
            </a:r>
            <a:r>
              <a:rPr lang="pt-BR" sz="2000" i="1" dirty="0" smtClean="0"/>
              <a:t>z = f(x</a:t>
            </a:r>
            <a:r>
              <a:rPr lang="pt-BR" sz="2000" i="1" baseline="-25000" dirty="0" smtClean="0"/>
              <a:t>1 </a:t>
            </a:r>
            <a:r>
              <a:rPr lang="pt-BR" sz="2000" i="1" dirty="0" smtClean="0"/>
              <a:t>,x</a:t>
            </a:r>
            <a:r>
              <a:rPr lang="pt-BR" sz="2000" i="1" baseline="-25000" dirty="0" smtClean="0"/>
              <a:t>2 </a:t>
            </a:r>
            <a:r>
              <a:rPr lang="pt-BR" sz="2000" i="1" dirty="0" smtClean="0"/>
              <a:t>,..., </a:t>
            </a:r>
            <a:r>
              <a:rPr lang="pt-BR" sz="2000" i="1" dirty="0" err="1" smtClean="0"/>
              <a:t>x</a:t>
            </a:r>
            <a:r>
              <a:rPr lang="pt-BR" sz="2000" i="1" baseline="-25000" dirty="0" err="1" smtClean="0"/>
              <a:t>n</a:t>
            </a:r>
            <a:r>
              <a:rPr lang="pt-BR" sz="2000" i="1" dirty="0" smtClean="0"/>
              <a:t>) &lt;-&gt; </a:t>
            </a:r>
            <a:r>
              <a:rPr lang="pt-BR" sz="2000" b="1" dirty="0" smtClean="0"/>
              <a:t>min</a:t>
            </a:r>
            <a:r>
              <a:rPr lang="pt-BR" sz="2000" i="1" dirty="0" smtClean="0"/>
              <a:t> </a:t>
            </a:r>
            <a:r>
              <a:rPr lang="pt-BR" sz="2000" i="1" dirty="0" smtClean="0">
                <a:solidFill>
                  <a:srgbClr val="FF0000"/>
                </a:solidFill>
              </a:rPr>
              <a:t>-</a:t>
            </a:r>
            <a:r>
              <a:rPr lang="pt-BR" sz="2000" i="1" dirty="0" smtClean="0"/>
              <a:t>z </a:t>
            </a:r>
            <a:r>
              <a:rPr lang="pt-BR" sz="2000" i="1" dirty="0"/>
              <a:t>= </a:t>
            </a:r>
            <a:r>
              <a:rPr lang="pt-BR" sz="2000" i="1" dirty="0" smtClean="0">
                <a:solidFill>
                  <a:srgbClr val="FF0000"/>
                </a:solidFill>
              </a:rPr>
              <a:t>-</a:t>
            </a:r>
            <a:r>
              <a:rPr lang="pt-BR" sz="2000" i="1" dirty="0" smtClean="0"/>
              <a:t> f(x</a:t>
            </a:r>
            <a:r>
              <a:rPr lang="pt-BR" sz="2000" i="1" baseline="-25000" dirty="0" smtClean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,..., </a:t>
            </a:r>
            <a:r>
              <a:rPr lang="pt-BR" sz="2000" i="1" dirty="0" err="1"/>
              <a:t>x</a:t>
            </a:r>
            <a:r>
              <a:rPr lang="pt-BR" sz="2000" i="1" baseline="-25000" dirty="0" err="1"/>
              <a:t>n</a:t>
            </a:r>
            <a:r>
              <a:rPr lang="pt-BR" sz="2000" i="1" dirty="0"/>
              <a:t>) </a:t>
            </a:r>
            <a:endParaRPr lang="pt-BR" sz="2000" i="1" baseline="-25000" dirty="0" smtClean="0"/>
          </a:p>
          <a:p>
            <a:pPr marL="457200" lvl="1" indent="0">
              <a:buNone/>
            </a:pPr>
            <a:r>
              <a:rPr lang="pt-BR" sz="2400" dirty="0" smtClean="0"/>
              <a:t>Analogamente</a:t>
            </a:r>
          </a:p>
          <a:p>
            <a:pPr lvl="2"/>
            <a:r>
              <a:rPr lang="pt-BR" sz="2000" b="1" dirty="0" smtClean="0"/>
              <a:t>min </a:t>
            </a:r>
            <a:r>
              <a:rPr lang="pt-BR" sz="2000" i="1" dirty="0"/>
              <a:t>z =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,..., </a:t>
            </a:r>
            <a:r>
              <a:rPr lang="pt-BR" sz="2000" i="1" dirty="0" err="1"/>
              <a:t>x</a:t>
            </a:r>
            <a:r>
              <a:rPr lang="pt-BR" sz="2000" i="1" baseline="-25000" dirty="0" err="1"/>
              <a:t>n</a:t>
            </a:r>
            <a:r>
              <a:rPr lang="pt-BR" sz="2000" i="1" dirty="0"/>
              <a:t>) &lt;-&gt; </a:t>
            </a:r>
            <a:r>
              <a:rPr lang="pt-BR" sz="2000" b="1" dirty="0" err="1" smtClean="0"/>
              <a:t>max</a:t>
            </a:r>
            <a:r>
              <a:rPr lang="pt-BR" sz="2000" i="1" dirty="0" smtClean="0"/>
              <a:t> </a:t>
            </a:r>
            <a:r>
              <a:rPr lang="pt-BR" sz="2000" i="1" dirty="0" smtClean="0">
                <a:solidFill>
                  <a:srgbClr val="FF0000"/>
                </a:solidFill>
              </a:rPr>
              <a:t>-</a:t>
            </a:r>
            <a:r>
              <a:rPr lang="pt-BR" sz="2000" i="1" dirty="0" smtClean="0"/>
              <a:t>z </a:t>
            </a:r>
            <a:r>
              <a:rPr lang="pt-BR" sz="2000" i="1" dirty="0"/>
              <a:t>= </a:t>
            </a:r>
            <a:r>
              <a:rPr lang="pt-BR" sz="2000" i="1" dirty="0">
                <a:solidFill>
                  <a:srgbClr val="FF0000"/>
                </a:solidFill>
              </a:rPr>
              <a:t>-</a:t>
            </a:r>
            <a:r>
              <a:rPr lang="pt-BR" sz="2000" i="1" dirty="0"/>
              <a:t>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,..., </a:t>
            </a:r>
            <a:r>
              <a:rPr lang="pt-BR" sz="2000" i="1" dirty="0" err="1"/>
              <a:t>x</a:t>
            </a:r>
            <a:r>
              <a:rPr lang="pt-BR" sz="2000" i="1" baseline="-25000" dirty="0" err="1"/>
              <a:t>n</a:t>
            </a:r>
            <a:r>
              <a:rPr lang="pt-BR" sz="2000" i="1" dirty="0"/>
              <a:t>) </a:t>
            </a:r>
            <a:endParaRPr lang="pt-BR" sz="2000" i="1" baseline="-25000" dirty="0"/>
          </a:p>
          <a:p>
            <a:pPr lvl="1"/>
            <a:r>
              <a:rPr lang="pt-BR" sz="2400" dirty="0" smtClean="0"/>
              <a:t>Uma restrição de desigualdade do tipo &lt;= pode ser transformada em outra do tipo &gt;=, por meio da multiplicação    (-1).</a:t>
            </a:r>
          </a:p>
          <a:p>
            <a:pPr lvl="2"/>
            <a:r>
              <a:rPr lang="pt-BR" sz="2000" i="1" dirty="0"/>
              <a:t>a</a:t>
            </a:r>
            <a:r>
              <a:rPr lang="pt-BR" sz="2000" i="1" baseline="-25000" dirty="0"/>
              <a:t>11</a:t>
            </a:r>
            <a:r>
              <a:rPr lang="pt-BR" sz="2000" i="1" dirty="0"/>
              <a:t>x</a:t>
            </a:r>
            <a:r>
              <a:rPr lang="pt-BR" sz="2000" i="1" baseline="-25000" dirty="0"/>
              <a:t>1</a:t>
            </a:r>
            <a:r>
              <a:rPr lang="pt-BR" sz="2000" i="1" dirty="0"/>
              <a:t> + </a:t>
            </a:r>
            <a:r>
              <a:rPr lang="pt-BR" sz="2000" i="1" dirty="0" smtClean="0"/>
              <a:t>... </a:t>
            </a:r>
            <a:r>
              <a:rPr lang="pt-BR" sz="2000" i="1" dirty="0"/>
              <a:t>+ a</a:t>
            </a:r>
            <a:r>
              <a:rPr lang="pt-BR" sz="2000" i="1" baseline="-25000" dirty="0"/>
              <a:t>1n</a:t>
            </a:r>
            <a:r>
              <a:rPr lang="pt-BR" sz="2000" i="1" dirty="0"/>
              <a:t>x</a:t>
            </a:r>
            <a:r>
              <a:rPr lang="pt-BR" sz="2000" i="1" baseline="-25000" dirty="0"/>
              <a:t>n</a:t>
            </a:r>
            <a:r>
              <a:rPr lang="pt-BR" sz="2000" i="1" dirty="0"/>
              <a:t>  </a:t>
            </a:r>
            <a:r>
              <a:rPr lang="pt-BR" sz="2000" i="1" dirty="0">
                <a:solidFill>
                  <a:srgbClr val="FF0000"/>
                </a:solidFill>
              </a:rPr>
              <a:t>&gt;=</a:t>
            </a:r>
            <a:r>
              <a:rPr lang="pt-BR" sz="2000" i="1" dirty="0"/>
              <a:t> </a:t>
            </a:r>
            <a:r>
              <a:rPr lang="pt-BR" sz="2000" i="1" dirty="0" smtClean="0"/>
              <a:t>b</a:t>
            </a:r>
            <a:r>
              <a:rPr lang="pt-BR" sz="2000" i="1" baseline="-25000" dirty="0" smtClean="0"/>
              <a:t>1 </a:t>
            </a:r>
            <a:r>
              <a:rPr lang="pt-BR" sz="2000" dirty="0" smtClean="0"/>
              <a:t>é equivalente a </a:t>
            </a:r>
            <a:r>
              <a:rPr lang="pt-BR" sz="2000" dirty="0" smtClean="0">
                <a:solidFill>
                  <a:srgbClr val="FF0000"/>
                </a:solidFill>
              </a:rPr>
              <a:t>-</a:t>
            </a:r>
            <a:r>
              <a:rPr lang="pt-BR" sz="2000" i="1" dirty="0" smtClean="0"/>
              <a:t>a</a:t>
            </a:r>
            <a:r>
              <a:rPr lang="pt-BR" sz="2000" i="1" baseline="-25000" dirty="0" smtClean="0"/>
              <a:t>11</a:t>
            </a:r>
            <a:r>
              <a:rPr lang="pt-BR" sz="2000" i="1" dirty="0" smtClean="0"/>
              <a:t>x</a:t>
            </a:r>
            <a:r>
              <a:rPr lang="pt-BR" sz="2000" i="1" baseline="-25000" dirty="0" smtClean="0"/>
              <a:t>1</a:t>
            </a:r>
            <a:r>
              <a:rPr lang="pt-BR" sz="2000" i="1" dirty="0" smtClean="0"/>
              <a:t>  </a:t>
            </a:r>
            <a:r>
              <a:rPr lang="pt-BR" sz="2000" i="1" dirty="0" smtClean="0">
                <a:solidFill>
                  <a:srgbClr val="FF0000"/>
                </a:solidFill>
              </a:rPr>
              <a:t>-</a:t>
            </a:r>
            <a:r>
              <a:rPr lang="pt-BR" sz="2000" i="1" dirty="0" smtClean="0"/>
              <a:t> </a:t>
            </a:r>
            <a:r>
              <a:rPr lang="pt-BR" sz="2000" i="1" dirty="0"/>
              <a:t>... </a:t>
            </a:r>
            <a:r>
              <a:rPr lang="pt-BR" sz="2000" i="1" dirty="0" smtClean="0">
                <a:solidFill>
                  <a:srgbClr val="FF0000"/>
                </a:solidFill>
              </a:rPr>
              <a:t>-</a:t>
            </a:r>
            <a:r>
              <a:rPr lang="pt-BR" sz="2000" i="1" dirty="0" smtClean="0"/>
              <a:t> </a:t>
            </a:r>
            <a:r>
              <a:rPr lang="pt-BR" sz="2000" i="1" dirty="0"/>
              <a:t>a</a:t>
            </a:r>
            <a:r>
              <a:rPr lang="pt-BR" sz="2000" i="1" baseline="-25000" dirty="0"/>
              <a:t>1n</a:t>
            </a:r>
            <a:r>
              <a:rPr lang="pt-BR" sz="2000" i="1" dirty="0"/>
              <a:t>x</a:t>
            </a:r>
            <a:r>
              <a:rPr lang="pt-BR" sz="2000" i="1" baseline="-25000" dirty="0"/>
              <a:t>n</a:t>
            </a:r>
            <a:r>
              <a:rPr lang="pt-BR" sz="2000" i="1" dirty="0"/>
              <a:t>  </a:t>
            </a:r>
            <a:r>
              <a:rPr lang="pt-BR" sz="2000" i="1" dirty="0" smtClean="0">
                <a:solidFill>
                  <a:srgbClr val="FF0000"/>
                </a:solidFill>
              </a:rPr>
              <a:t>&lt;=</a:t>
            </a:r>
            <a:r>
              <a:rPr lang="pt-BR" sz="2000" i="1" dirty="0" smtClean="0"/>
              <a:t> </a:t>
            </a:r>
            <a:r>
              <a:rPr lang="pt-BR" sz="2000" i="1" dirty="0" smtClean="0">
                <a:solidFill>
                  <a:srgbClr val="FF0000"/>
                </a:solidFill>
              </a:rPr>
              <a:t>-</a:t>
            </a:r>
            <a:r>
              <a:rPr lang="pt-BR" sz="2000" i="1" dirty="0" smtClean="0"/>
              <a:t>b</a:t>
            </a:r>
            <a:r>
              <a:rPr lang="pt-BR" sz="2000" i="1" baseline="-25000" dirty="0" smtClean="0"/>
              <a:t>1</a:t>
            </a:r>
            <a:endParaRPr lang="pt-BR" sz="2000" dirty="0"/>
          </a:p>
          <a:p>
            <a:pPr lvl="1"/>
            <a:r>
              <a:rPr lang="pt-BR" dirty="0" smtClean="0"/>
              <a:t>Analogamente</a:t>
            </a:r>
          </a:p>
          <a:p>
            <a:pPr lvl="2"/>
            <a:r>
              <a:rPr lang="pt-BR" sz="2000" i="1" dirty="0"/>
              <a:t>a</a:t>
            </a:r>
            <a:r>
              <a:rPr lang="pt-BR" sz="2000" i="1" baseline="-25000" dirty="0"/>
              <a:t>11</a:t>
            </a:r>
            <a:r>
              <a:rPr lang="pt-BR" sz="2000" i="1" dirty="0"/>
              <a:t>x</a:t>
            </a:r>
            <a:r>
              <a:rPr lang="pt-BR" sz="2000" i="1" baseline="-25000" dirty="0"/>
              <a:t>1</a:t>
            </a:r>
            <a:r>
              <a:rPr lang="pt-BR" sz="2000" i="1" dirty="0"/>
              <a:t> + ... + a</a:t>
            </a:r>
            <a:r>
              <a:rPr lang="pt-BR" sz="2000" i="1" baseline="-25000" dirty="0"/>
              <a:t>1n</a:t>
            </a:r>
            <a:r>
              <a:rPr lang="pt-BR" sz="2000" i="1" dirty="0"/>
              <a:t>x</a:t>
            </a:r>
            <a:r>
              <a:rPr lang="pt-BR" sz="2000" i="1" baseline="-25000" dirty="0"/>
              <a:t>n</a:t>
            </a:r>
            <a:r>
              <a:rPr lang="pt-BR" sz="2000" i="1" dirty="0"/>
              <a:t>  </a:t>
            </a:r>
            <a:r>
              <a:rPr lang="pt-BR" sz="2000" i="1" dirty="0" smtClean="0">
                <a:solidFill>
                  <a:srgbClr val="FF0000"/>
                </a:solidFill>
              </a:rPr>
              <a:t>&lt;=</a:t>
            </a:r>
            <a:r>
              <a:rPr lang="pt-BR" sz="2000" i="1" dirty="0" smtClean="0"/>
              <a:t> </a:t>
            </a:r>
            <a:r>
              <a:rPr lang="pt-BR" sz="2000" i="1" dirty="0"/>
              <a:t>b</a:t>
            </a:r>
            <a:r>
              <a:rPr lang="pt-BR" sz="2000" i="1" baseline="-25000" dirty="0"/>
              <a:t>1 </a:t>
            </a:r>
            <a:r>
              <a:rPr lang="pt-BR" sz="2000" dirty="0"/>
              <a:t>é equivalente a </a:t>
            </a:r>
            <a:r>
              <a:rPr lang="pt-BR" sz="2000" dirty="0">
                <a:solidFill>
                  <a:srgbClr val="FF0000"/>
                </a:solidFill>
              </a:rPr>
              <a:t>-</a:t>
            </a:r>
            <a:r>
              <a:rPr lang="pt-BR" sz="2000" i="1" dirty="0"/>
              <a:t>a</a:t>
            </a:r>
            <a:r>
              <a:rPr lang="pt-BR" sz="2000" i="1" baseline="-25000" dirty="0"/>
              <a:t>11</a:t>
            </a:r>
            <a:r>
              <a:rPr lang="pt-BR" sz="2000" i="1" dirty="0"/>
              <a:t>x</a:t>
            </a:r>
            <a:r>
              <a:rPr lang="pt-BR" sz="2000" i="1" baseline="-25000" dirty="0"/>
              <a:t>1</a:t>
            </a:r>
            <a:r>
              <a:rPr lang="pt-BR" sz="2000" i="1" dirty="0"/>
              <a:t>  </a:t>
            </a:r>
            <a:r>
              <a:rPr lang="pt-BR" sz="2000" i="1" dirty="0">
                <a:solidFill>
                  <a:srgbClr val="FF0000"/>
                </a:solidFill>
              </a:rPr>
              <a:t>-</a:t>
            </a:r>
            <a:r>
              <a:rPr lang="pt-BR" sz="2000" i="1" dirty="0"/>
              <a:t> ... </a:t>
            </a:r>
            <a:r>
              <a:rPr lang="pt-BR" sz="2000" i="1" dirty="0">
                <a:solidFill>
                  <a:srgbClr val="FF0000"/>
                </a:solidFill>
              </a:rPr>
              <a:t>-</a:t>
            </a:r>
            <a:r>
              <a:rPr lang="pt-BR" sz="2000" i="1" dirty="0"/>
              <a:t> a</a:t>
            </a:r>
            <a:r>
              <a:rPr lang="pt-BR" sz="2000" i="1" baseline="-25000" dirty="0"/>
              <a:t>1n</a:t>
            </a:r>
            <a:r>
              <a:rPr lang="pt-BR" sz="2000" i="1" dirty="0"/>
              <a:t>x</a:t>
            </a:r>
            <a:r>
              <a:rPr lang="pt-BR" sz="2000" i="1" baseline="-25000" dirty="0"/>
              <a:t>n</a:t>
            </a:r>
            <a:r>
              <a:rPr lang="pt-BR" sz="2000" i="1" dirty="0"/>
              <a:t>  </a:t>
            </a:r>
            <a:r>
              <a:rPr lang="pt-BR" sz="2000" i="1" dirty="0" smtClean="0">
                <a:solidFill>
                  <a:srgbClr val="FF0000"/>
                </a:solidFill>
              </a:rPr>
              <a:t>&gt;=</a:t>
            </a:r>
            <a:r>
              <a:rPr lang="pt-BR" sz="2000" i="1" dirty="0" smtClean="0"/>
              <a:t> </a:t>
            </a:r>
            <a:r>
              <a:rPr lang="pt-BR" sz="2000" i="1" dirty="0">
                <a:solidFill>
                  <a:srgbClr val="FF0000"/>
                </a:solidFill>
              </a:rPr>
              <a:t>-</a:t>
            </a:r>
            <a:r>
              <a:rPr lang="pt-BR" sz="2000" i="1" dirty="0"/>
              <a:t>b</a:t>
            </a:r>
            <a:r>
              <a:rPr lang="pt-BR" sz="2000" i="1" baseline="-25000" dirty="0"/>
              <a:t>1</a:t>
            </a:r>
            <a:endParaRPr lang="pt-BR" sz="2000" dirty="0"/>
          </a:p>
          <a:p>
            <a:pPr lvl="1"/>
            <a:endParaRPr lang="pt-BR" sz="2400" dirty="0" smtClean="0"/>
          </a:p>
          <a:p>
            <a:pPr marL="457200" lvl="1" indent="0">
              <a:buNone/>
            </a:pPr>
            <a:endParaRPr lang="pt-BR" sz="2400" i="1" dirty="0" smtClean="0"/>
          </a:p>
          <a:p>
            <a:pPr marL="457200" lvl="1" indent="0">
              <a:buNone/>
            </a:pPr>
            <a:endParaRPr lang="pt-BR" sz="2400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9638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Transformação para a forma Padrão ou Canônica</a:t>
            </a:r>
          </a:p>
          <a:p>
            <a:pPr lvl="1"/>
            <a:r>
              <a:rPr lang="pt-BR" sz="2400" dirty="0" smtClean="0"/>
              <a:t>Uma restrição de igualdade pode ser transformada </a:t>
            </a:r>
            <a:r>
              <a:rPr lang="pt-BR" sz="2400" dirty="0" smtClean="0">
                <a:solidFill>
                  <a:srgbClr val="FF0000"/>
                </a:solidFill>
              </a:rPr>
              <a:t>em duas restrições de desigualdade:</a:t>
            </a:r>
          </a:p>
          <a:p>
            <a:pPr lvl="2"/>
            <a:r>
              <a:rPr lang="pt-BR" sz="2000" i="1" dirty="0"/>
              <a:t>a</a:t>
            </a:r>
            <a:r>
              <a:rPr lang="pt-BR" sz="2000" i="1" baseline="-25000" dirty="0"/>
              <a:t>11</a:t>
            </a:r>
            <a:r>
              <a:rPr lang="pt-BR" sz="2000" i="1" dirty="0"/>
              <a:t>x</a:t>
            </a:r>
            <a:r>
              <a:rPr lang="pt-BR" sz="2000" i="1" baseline="-25000" dirty="0"/>
              <a:t>1</a:t>
            </a:r>
            <a:r>
              <a:rPr lang="pt-BR" sz="2000" i="1" dirty="0"/>
              <a:t> + ... + a</a:t>
            </a:r>
            <a:r>
              <a:rPr lang="pt-BR" sz="2000" i="1" baseline="-25000" dirty="0"/>
              <a:t>1n</a:t>
            </a:r>
            <a:r>
              <a:rPr lang="pt-BR" sz="2000" i="1" dirty="0"/>
              <a:t>x</a:t>
            </a:r>
            <a:r>
              <a:rPr lang="pt-BR" sz="2000" i="1" baseline="-25000" dirty="0"/>
              <a:t>n</a:t>
            </a:r>
            <a:r>
              <a:rPr lang="pt-BR" sz="2000" i="1" dirty="0"/>
              <a:t>  </a:t>
            </a:r>
            <a:r>
              <a:rPr lang="pt-BR" sz="2000" i="1" dirty="0" smtClean="0">
                <a:solidFill>
                  <a:srgbClr val="FF0000"/>
                </a:solidFill>
              </a:rPr>
              <a:t>=</a:t>
            </a:r>
            <a:r>
              <a:rPr lang="pt-BR" sz="2000" i="1" dirty="0" smtClean="0"/>
              <a:t> </a:t>
            </a:r>
            <a:r>
              <a:rPr lang="pt-BR" sz="2000" i="1" dirty="0"/>
              <a:t>b</a:t>
            </a:r>
            <a:r>
              <a:rPr lang="pt-BR" sz="2000" i="1" baseline="-25000" dirty="0"/>
              <a:t>1 </a:t>
            </a:r>
            <a:r>
              <a:rPr lang="pt-BR" sz="2000" i="1" baseline="-25000" dirty="0" smtClean="0"/>
              <a:t> </a:t>
            </a:r>
            <a:r>
              <a:rPr lang="pt-BR" sz="2000" dirty="0" smtClean="0"/>
              <a:t>é equivalente a</a:t>
            </a:r>
            <a:r>
              <a:rPr lang="pt-BR" sz="2000" i="1" dirty="0" smtClean="0"/>
              <a:t>:</a:t>
            </a:r>
            <a:endParaRPr lang="pt-BR" sz="2000" i="1" baseline="-25000" dirty="0" smtClean="0"/>
          </a:p>
          <a:p>
            <a:pPr lvl="2"/>
            <a:r>
              <a:rPr lang="pt-BR" sz="2000" i="1" dirty="0"/>
              <a:t>a</a:t>
            </a:r>
            <a:r>
              <a:rPr lang="pt-BR" sz="2000" i="1" baseline="-25000" dirty="0"/>
              <a:t>11</a:t>
            </a:r>
            <a:r>
              <a:rPr lang="pt-BR" sz="2000" i="1" dirty="0"/>
              <a:t>x</a:t>
            </a:r>
            <a:r>
              <a:rPr lang="pt-BR" sz="2000" i="1" baseline="-25000" dirty="0"/>
              <a:t>1</a:t>
            </a:r>
            <a:r>
              <a:rPr lang="pt-BR" sz="2000" i="1" dirty="0"/>
              <a:t> + ... + a</a:t>
            </a:r>
            <a:r>
              <a:rPr lang="pt-BR" sz="2000" i="1" baseline="-25000" dirty="0"/>
              <a:t>1n</a:t>
            </a:r>
            <a:r>
              <a:rPr lang="pt-BR" sz="2000" i="1" dirty="0"/>
              <a:t>x</a:t>
            </a:r>
            <a:r>
              <a:rPr lang="pt-BR" sz="2000" i="1" baseline="-25000" dirty="0"/>
              <a:t>n</a:t>
            </a:r>
            <a:r>
              <a:rPr lang="pt-BR" sz="2000" i="1" dirty="0"/>
              <a:t>  </a:t>
            </a:r>
            <a:r>
              <a:rPr lang="pt-BR" sz="2000" i="1" dirty="0" smtClean="0">
                <a:solidFill>
                  <a:srgbClr val="FF0000"/>
                </a:solidFill>
              </a:rPr>
              <a:t>&lt;=</a:t>
            </a:r>
            <a:r>
              <a:rPr lang="pt-BR" sz="2000" i="1" dirty="0" smtClean="0"/>
              <a:t> </a:t>
            </a:r>
            <a:r>
              <a:rPr lang="pt-BR" sz="2000" i="1" dirty="0"/>
              <a:t>b</a:t>
            </a:r>
            <a:r>
              <a:rPr lang="pt-BR" sz="2000" i="1" baseline="-25000" dirty="0"/>
              <a:t>1 </a:t>
            </a:r>
          </a:p>
          <a:p>
            <a:pPr lvl="2"/>
            <a:r>
              <a:rPr lang="pt-BR" sz="2000" i="1" dirty="0"/>
              <a:t>a</a:t>
            </a:r>
            <a:r>
              <a:rPr lang="pt-BR" sz="2000" i="1" baseline="-25000" dirty="0"/>
              <a:t>11</a:t>
            </a:r>
            <a:r>
              <a:rPr lang="pt-BR" sz="2000" i="1" dirty="0"/>
              <a:t>x</a:t>
            </a:r>
            <a:r>
              <a:rPr lang="pt-BR" sz="2000" i="1" baseline="-25000" dirty="0"/>
              <a:t>1</a:t>
            </a:r>
            <a:r>
              <a:rPr lang="pt-BR" sz="2000" i="1" dirty="0"/>
              <a:t> + ... + a</a:t>
            </a:r>
            <a:r>
              <a:rPr lang="pt-BR" sz="2000" i="1" baseline="-25000" dirty="0"/>
              <a:t>1n</a:t>
            </a:r>
            <a:r>
              <a:rPr lang="pt-BR" sz="2000" i="1" dirty="0"/>
              <a:t>x</a:t>
            </a:r>
            <a:r>
              <a:rPr lang="pt-BR" sz="2000" i="1" baseline="-25000" dirty="0"/>
              <a:t>n</a:t>
            </a:r>
            <a:r>
              <a:rPr lang="pt-BR" sz="2000" i="1" dirty="0"/>
              <a:t>  </a:t>
            </a:r>
            <a:r>
              <a:rPr lang="pt-BR" sz="2000" i="1" dirty="0" smtClean="0">
                <a:solidFill>
                  <a:srgbClr val="FF0000"/>
                </a:solidFill>
              </a:rPr>
              <a:t>&gt;=</a:t>
            </a:r>
            <a:r>
              <a:rPr lang="pt-BR" sz="2000" i="1" dirty="0" smtClean="0"/>
              <a:t> </a:t>
            </a:r>
            <a:r>
              <a:rPr lang="pt-BR" sz="2000" i="1" dirty="0"/>
              <a:t>b</a:t>
            </a:r>
            <a:r>
              <a:rPr lang="pt-BR" sz="2000" i="1" baseline="-25000" dirty="0"/>
              <a:t>1 </a:t>
            </a:r>
          </a:p>
          <a:p>
            <a:pPr lvl="1"/>
            <a:r>
              <a:rPr lang="pt-BR" sz="2400" dirty="0" smtClean="0"/>
              <a:t>Uma restrição de desigualdade do tipo </a:t>
            </a:r>
            <a:r>
              <a:rPr lang="pt-BR" sz="2400" dirty="0" smtClean="0">
                <a:solidFill>
                  <a:srgbClr val="FF0000"/>
                </a:solidFill>
              </a:rPr>
              <a:t>&lt;=</a:t>
            </a:r>
            <a:r>
              <a:rPr lang="pt-BR" sz="2400" dirty="0" smtClean="0"/>
              <a:t> pode ser rescrita por meio de uma equação de igualdade considerando a adição de uma nova variável não negativa do lado esquerdo, </a:t>
            </a:r>
            <a:r>
              <a:rPr lang="pt-BR" sz="2400" b="1" dirty="0" err="1" smtClean="0"/>
              <a:t>x</a:t>
            </a:r>
            <a:r>
              <a:rPr lang="pt-BR" sz="2400" b="1" baseline="-25000" dirty="0" err="1" smtClean="0"/>
              <a:t>k</a:t>
            </a:r>
            <a:r>
              <a:rPr lang="pt-BR" sz="2400" b="1" dirty="0" smtClean="0"/>
              <a:t>&gt;= 0</a:t>
            </a:r>
            <a:r>
              <a:rPr lang="pt-BR" sz="2400" dirty="0" smtClean="0"/>
              <a:t>, chamada de </a:t>
            </a:r>
            <a:r>
              <a:rPr lang="pt-BR" sz="2400" b="1" dirty="0" smtClean="0">
                <a:solidFill>
                  <a:srgbClr val="FF0000"/>
                </a:solidFill>
              </a:rPr>
              <a:t>variável de folga</a:t>
            </a:r>
            <a:r>
              <a:rPr lang="pt-BR" sz="2400" b="1" dirty="0" smtClean="0"/>
              <a:t>:</a:t>
            </a:r>
          </a:p>
          <a:p>
            <a:pPr lvl="2"/>
            <a:r>
              <a:rPr lang="pt-BR" sz="2000" i="1" dirty="0"/>
              <a:t>a</a:t>
            </a:r>
            <a:r>
              <a:rPr lang="pt-BR" sz="2000" i="1" baseline="-25000" dirty="0"/>
              <a:t>11</a:t>
            </a:r>
            <a:r>
              <a:rPr lang="pt-BR" sz="2000" i="1" dirty="0"/>
              <a:t>x</a:t>
            </a:r>
            <a:r>
              <a:rPr lang="pt-BR" sz="2000" i="1" baseline="-25000" dirty="0"/>
              <a:t>1</a:t>
            </a:r>
            <a:r>
              <a:rPr lang="pt-BR" sz="2000" i="1" dirty="0"/>
              <a:t> + ... + a</a:t>
            </a:r>
            <a:r>
              <a:rPr lang="pt-BR" sz="2000" i="1" baseline="-25000" dirty="0"/>
              <a:t>1n</a:t>
            </a:r>
            <a:r>
              <a:rPr lang="pt-BR" sz="2000" i="1" dirty="0"/>
              <a:t>x</a:t>
            </a:r>
            <a:r>
              <a:rPr lang="pt-BR" sz="2000" i="1" baseline="-25000" dirty="0"/>
              <a:t>n</a:t>
            </a:r>
            <a:r>
              <a:rPr lang="pt-BR" sz="2000" i="1" dirty="0"/>
              <a:t>  </a:t>
            </a:r>
            <a:r>
              <a:rPr lang="pt-BR" sz="2000" i="1" dirty="0">
                <a:solidFill>
                  <a:srgbClr val="FF0000"/>
                </a:solidFill>
              </a:rPr>
              <a:t>&lt;=</a:t>
            </a:r>
            <a:r>
              <a:rPr lang="pt-BR" sz="2000" i="1" dirty="0"/>
              <a:t> b</a:t>
            </a:r>
            <a:r>
              <a:rPr lang="pt-BR" sz="2000" i="1" baseline="-25000" dirty="0"/>
              <a:t>1</a:t>
            </a:r>
            <a:r>
              <a:rPr lang="pt-BR" sz="2000" dirty="0"/>
              <a:t> </a:t>
            </a:r>
            <a:r>
              <a:rPr lang="pt-BR" sz="2000" dirty="0" smtClean="0"/>
              <a:t>é equivalente a:</a:t>
            </a:r>
          </a:p>
          <a:p>
            <a:pPr lvl="2"/>
            <a:r>
              <a:rPr lang="pt-BR" sz="2000" i="1" dirty="0"/>
              <a:t>a</a:t>
            </a:r>
            <a:r>
              <a:rPr lang="pt-BR" sz="2000" i="1" baseline="-25000" dirty="0"/>
              <a:t>11</a:t>
            </a:r>
            <a:r>
              <a:rPr lang="pt-BR" sz="2000" i="1" dirty="0"/>
              <a:t>x</a:t>
            </a:r>
            <a:r>
              <a:rPr lang="pt-BR" sz="2000" i="1" baseline="-25000" dirty="0"/>
              <a:t>1</a:t>
            </a:r>
            <a:r>
              <a:rPr lang="pt-BR" sz="2000" i="1" dirty="0"/>
              <a:t> + ... + a</a:t>
            </a:r>
            <a:r>
              <a:rPr lang="pt-BR" sz="2000" i="1" baseline="-25000" dirty="0"/>
              <a:t>1n</a:t>
            </a:r>
            <a:r>
              <a:rPr lang="pt-BR" sz="2000" i="1" dirty="0"/>
              <a:t>x</a:t>
            </a:r>
            <a:r>
              <a:rPr lang="pt-BR" sz="2000" i="1" baseline="-25000" dirty="0"/>
              <a:t>n</a:t>
            </a:r>
            <a:r>
              <a:rPr lang="pt-BR" sz="2000" i="1" dirty="0"/>
              <a:t>  </a:t>
            </a:r>
            <a:r>
              <a:rPr lang="pt-BR" sz="2000" i="1" dirty="0" smtClean="0"/>
              <a:t>+ </a:t>
            </a:r>
            <a:r>
              <a:rPr lang="pt-BR" sz="2000" b="1" dirty="0" err="1" smtClean="0"/>
              <a:t>x</a:t>
            </a:r>
            <a:r>
              <a:rPr lang="pt-BR" sz="2000" b="1" baseline="-25000" dirty="0" err="1" smtClean="0"/>
              <a:t>k</a:t>
            </a:r>
            <a:r>
              <a:rPr lang="pt-BR" sz="2000" dirty="0"/>
              <a:t> </a:t>
            </a:r>
            <a:r>
              <a:rPr lang="pt-BR" sz="2000" i="1" dirty="0" smtClean="0">
                <a:solidFill>
                  <a:srgbClr val="FF0000"/>
                </a:solidFill>
              </a:rPr>
              <a:t>=</a:t>
            </a:r>
            <a:r>
              <a:rPr lang="pt-BR" sz="2000" i="1" dirty="0" smtClean="0"/>
              <a:t> b</a:t>
            </a:r>
            <a:r>
              <a:rPr lang="pt-BR" sz="2000" i="1" baseline="-25000" dirty="0" smtClean="0"/>
              <a:t>1</a:t>
            </a:r>
          </a:p>
          <a:p>
            <a:pPr lvl="1"/>
            <a:r>
              <a:rPr lang="pt-BR" sz="2000" dirty="0" smtClean="0"/>
              <a:t>Analogamente:</a:t>
            </a:r>
            <a:endParaRPr lang="pt-BR" sz="2000" dirty="0"/>
          </a:p>
          <a:p>
            <a:pPr lvl="2"/>
            <a:r>
              <a:rPr lang="pt-BR" sz="2000" i="1" dirty="0"/>
              <a:t>a</a:t>
            </a:r>
            <a:r>
              <a:rPr lang="pt-BR" sz="2000" i="1" baseline="-25000" dirty="0"/>
              <a:t>11</a:t>
            </a:r>
            <a:r>
              <a:rPr lang="pt-BR" sz="2000" i="1" dirty="0"/>
              <a:t>x</a:t>
            </a:r>
            <a:r>
              <a:rPr lang="pt-BR" sz="2000" i="1" baseline="-25000" dirty="0"/>
              <a:t>1</a:t>
            </a:r>
            <a:r>
              <a:rPr lang="pt-BR" sz="2000" i="1" dirty="0"/>
              <a:t> + ... + a</a:t>
            </a:r>
            <a:r>
              <a:rPr lang="pt-BR" sz="2000" i="1" baseline="-25000" dirty="0"/>
              <a:t>1n</a:t>
            </a:r>
            <a:r>
              <a:rPr lang="pt-BR" sz="2000" i="1" dirty="0"/>
              <a:t>x</a:t>
            </a:r>
            <a:r>
              <a:rPr lang="pt-BR" sz="2000" i="1" baseline="-25000" dirty="0"/>
              <a:t>n</a:t>
            </a:r>
            <a:r>
              <a:rPr lang="pt-BR" sz="2000" i="1" dirty="0"/>
              <a:t>  </a:t>
            </a:r>
            <a:r>
              <a:rPr lang="pt-BR" sz="2000" i="1" dirty="0" smtClean="0">
                <a:solidFill>
                  <a:srgbClr val="FF0000"/>
                </a:solidFill>
              </a:rPr>
              <a:t>&gt;=</a:t>
            </a:r>
            <a:r>
              <a:rPr lang="pt-BR" sz="2000" i="1" dirty="0" smtClean="0"/>
              <a:t> </a:t>
            </a:r>
            <a:r>
              <a:rPr lang="pt-BR" sz="2000" i="1" dirty="0"/>
              <a:t>b</a:t>
            </a:r>
            <a:r>
              <a:rPr lang="pt-BR" sz="2000" i="1" baseline="-25000" dirty="0"/>
              <a:t>1</a:t>
            </a:r>
            <a:r>
              <a:rPr lang="pt-BR" sz="2000" dirty="0"/>
              <a:t> é equivalente a:</a:t>
            </a:r>
          </a:p>
          <a:p>
            <a:pPr lvl="2"/>
            <a:r>
              <a:rPr lang="pt-BR" sz="2000" i="1" dirty="0"/>
              <a:t>a</a:t>
            </a:r>
            <a:r>
              <a:rPr lang="pt-BR" sz="2000" i="1" baseline="-25000" dirty="0"/>
              <a:t>11</a:t>
            </a:r>
            <a:r>
              <a:rPr lang="pt-BR" sz="2000" i="1" dirty="0"/>
              <a:t>x</a:t>
            </a:r>
            <a:r>
              <a:rPr lang="pt-BR" sz="2000" i="1" baseline="-25000" dirty="0"/>
              <a:t>1</a:t>
            </a:r>
            <a:r>
              <a:rPr lang="pt-BR" sz="2000" i="1" dirty="0"/>
              <a:t> + ... + a</a:t>
            </a:r>
            <a:r>
              <a:rPr lang="pt-BR" sz="2000" i="1" baseline="-25000" dirty="0"/>
              <a:t>1n</a:t>
            </a:r>
            <a:r>
              <a:rPr lang="pt-BR" sz="2000" i="1" dirty="0"/>
              <a:t>x</a:t>
            </a:r>
            <a:r>
              <a:rPr lang="pt-BR" sz="2000" i="1" baseline="-25000" dirty="0"/>
              <a:t>n</a:t>
            </a:r>
            <a:r>
              <a:rPr lang="pt-BR" sz="2000" i="1" dirty="0"/>
              <a:t>  </a:t>
            </a:r>
            <a:r>
              <a:rPr lang="pt-BR" sz="2000" i="1" dirty="0" smtClean="0"/>
              <a:t>- </a:t>
            </a:r>
            <a:r>
              <a:rPr lang="pt-BR" sz="2000" b="1" dirty="0" err="1"/>
              <a:t>x</a:t>
            </a:r>
            <a:r>
              <a:rPr lang="pt-BR" sz="2000" b="1" baseline="-25000" dirty="0" err="1"/>
              <a:t>k</a:t>
            </a:r>
            <a:r>
              <a:rPr lang="pt-BR" sz="2000" dirty="0"/>
              <a:t> </a:t>
            </a:r>
            <a:r>
              <a:rPr lang="pt-BR" sz="2000" i="1" dirty="0">
                <a:solidFill>
                  <a:srgbClr val="FF0000"/>
                </a:solidFill>
              </a:rPr>
              <a:t>=</a:t>
            </a:r>
            <a:r>
              <a:rPr lang="pt-BR" sz="2000" i="1" dirty="0"/>
              <a:t> </a:t>
            </a:r>
            <a:r>
              <a:rPr lang="pt-BR" sz="2000" i="1" dirty="0" smtClean="0"/>
              <a:t>b</a:t>
            </a:r>
            <a:r>
              <a:rPr lang="pt-BR" sz="2000" i="1" baseline="-25000" dirty="0" smtClean="0"/>
              <a:t>1                                     </a:t>
            </a:r>
            <a:r>
              <a:rPr lang="pt-BR" sz="2000" b="1" dirty="0">
                <a:solidFill>
                  <a:srgbClr val="FF0000"/>
                </a:solidFill>
              </a:rPr>
              <a:t>v</a:t>
            </a:r>
            <a:r>
              <a:rPr lang="pt-BR" sz="2000" b="1" dirty="0" smtClean="0">
                <a:solidFill>
                  <a:srgbClr val="FF0000"/>
                </a:solidFill>
              </a:rPr>
              <a:t>ariável de excesso </a:t>
            </a:r>
            <a:r>
              <a:rPr lang="pt-BR" sz="2000" b="1" dirty="0" err="1">
                <a:solidFill>
                  <a:srgbClr val="FF0000"/>
                </a:solidFill>
              </a:rPr>
              <a:t>x</a:t>
            </a:r>
            <a:r>
              <a:rPr lang="pt-BR" sz="2000" b="1" baseline="-25000" dirty="0" err="1">
                <a:solidFill>
                  <a:srgbClr val="FF0000"/>
                </a:solidFill>
              </a:rPr>
              <a:t>k</a:t>
            </a:r>
            <a:r>
              <a:rPr lang="pt-BR" sz="2000" b="1" dirty="0" smtClean="0"/>
              <a:t>.</a:t>
            </a:r>
            <a:endParaRPr lang="pt-BR" sz="2400" b="1" i="1" dirty="0" smtClean="0"/>
          </a:p>
          <a:p>
            <a:pPr marL="457200" lvl="1" indent="0">
              <a:buNone/>
            </a:pPr>
            <a:endParaRPr lang="pt-BR" sz="2400" dirty="0" smtClean="0"/>
          </a:p>
          <a:p>
            <a:pPr lvl="1"/>
            <a:endParaRPr lang="pt-BR" dirty="0"/>
          </a:p>
        </p:txBody>
      </p:sp>
      <p:sp>
        <p:nvSpPr>
          <p:cNvPr id="4" name="Chave esquerda 3"/>
          <p:cNvSpPr/>
          <p:nvPr/>
        </p:nvSpPr>
        <p:spPr>
          <a:xfrm>
            <a:off x="899592" y="2348880"/>
            <a:ext cx="216024" cy="72008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080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Transformação para a forma Padrão ou Canônica</a:t>
            </a:r>
          </a:p>
          <a:p>
            <a:pPr lvl="1"/>
            <a:r>
              <a:rPr lang="pt-BR" sz="2400" dirty="0" smtClean="0"/>
              <a:t>Uma restrição 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j</a:t>
            </a:r>
            <a:r>
              <a:rPr lang="pt-BR" sz="2400" i="1" dirty="0" smtClean="0"/>
              <a:t> </a:t>
            </a:r>
            <a:r>
              <a:rPr lang="pt-BR" sz="2400" dirty="0" smtClean="0"/>
              <a:t>que não tem restrição de sinal, chamada de </a:t>
            </a:r>
            <a:r>
              <a:rPr lang="pt-BR" sz="2400" b="1" dirty="0" smtClean="0">
                <a:solidFill>
                  <a:srgbClr val="FF0000"/>
                </a:solidFill>
              </a:rPr>
              <a:t>variável livre</a:t>
            </a:r>
            <a:r>
              <a:rPr lang="pt-BR" sz="2400" dirty="0" smtClean="0"/>
              <a:t>, pode ser expressa como a </a:t>
            </a:r>
            <a:r>
              <a:rPr lang="pt-BR" sz="2400" dirty="0" smtClean="0">
                <a:solidFill>
                  <a:srgbClr val="FF0000"/>
                </a:solidFill>
              </a:rPr>
              <a:t>diferença</a:t>
            </a:r>
            <a:r>
              <a:rPr lang="pt-BR" sz="2400" dirty="0" smtClean="0"/>
              <a:t> de duas variáveis </a:t>
            </a:r>
            <a:r>
              <a:rPr lang="pt-BR" sz="2400" b="1" dirty="0" smtClean="0"/>
              <a:t>não negativas</a:t>
            </a:r>
            <a:r>
              <a:rPr lang="pt-BR" sz="2400" dirty="0" smtClean="0"/>
              <a:t>:</a:t>
            </a:r>
          </a:p>
          <a:p>
            <a:pPr lvl="2"/>
            <a:r>
              <a:rPr lang="pt-BR" i="1" dirty="0" err="1"/>
              <a:t>x</a:t>
            </a:r>
            <a:r>
              <a:rPr lang="pt-BR" i="1" baseline="-25000" dirty="0" err="1"/>
              <a:t>j</a:t>
            </a:r>
            <a:r>
              <a:rPr lang="pt-BR" i="1" dirty="0"/>
              <a:t> </a:t>
            </a:r>
            <a:r>
              <a:rPr lang="pt-BR" dirty="0" smtClean="0"/>
              <a:t>= </a:t>
            </a:r>
            <a:r>
              <a:rPr lang="pt-BR" i="1" dirty="0" smtClean="0"/>
              <a:t>x</a:t>
            </a:r>
            <a:r>
              <a:rPr lang="pt-BR" i="1" baseline="-25000" dirty="0" smtClean="0"/>
              <a:t>j</a:t>
            </a:r>
            <a:r>
              <a:rPr lang="pt-BR" i="1" baseline="30000" dirty="0" smtClean="0"/>
              <a:t>1</a:t>
            </a:r>
            <a:r>
              <a:rPr lang="pt-BR" i="1" dirty="0" smtClean="0"/>
              <a:t> </a:t>
            </a:r>
            <a:r>
              <a:rPr lang="pt-BR" i="1" dirty="0"/>
              <a:t>-</a:t>
            </a:r>
            <a:r>
              <a:rPr lang="pt-BR" dirty="0" smtClean="0"/>
              <a:t> </a:t>
            </a:r>
            <a:r>
              <a:rPr lang="pt-BR" i="1" dirty="0" smtClean="0"/>
              <a:t>x</a:t>
            </a:r>
            <a:r>
              <a:rPr lang="pt-BR" i="1" baseline="-25000" dirty="0" smtClean="0"/>
              <a:t>j</a:t>
            </a:r>
            <a:r>
              <a:rPr lang="pt-BR" i="1" baseline="30000" dirty="0" smtClean="0"/>
              <a:t>2</a:t>
            </a:r>
            <a:r>
              <a:rPr lang="pt-BR" i="1" baseline="-25000" dirty="0" smtClean="0"/>
              <a:t> </a:t>
            </a:r>
            <a:r>
              <a:rPr lang="pt-BR" dirty="0" smtClean="0"/>
              <a:t>  onde </a:t>
            </a:r>
            <a:r>
              <a:rPr lang="pt-BR" i="1" dirty="0"/>
              <a:t>x</a:t>
            </a:r>
            <a:r>
              <a:rPr lang="pt-BR" i="1" baseline="-25000" dirty="0"/>
              <a:t>j</a:t>
            </a:r>
            <a:r>
              <a:rPr lang="pt-BR" i="1" baseline="30000" dirty="0"/>
              <a:t>1</a:t>
            </a:r>
            <a:r>
              <a:rPr lang="pt-BR" i="1" dirty="0"/>
              <a:t> </a:t>
            </a:r>
            <a:r>
              <a:rPr lang="pt-BR" i="1" dirty="0" smtClean="0"/>
              <a:t>,</a:t>
            </a:r>
            <a:r>
              <a:rPr lang="pt-BR" dirty="0" smtClean="0"/>
              <a:t> </a:t>
            </a:r>
            <a:r>
              <a:rPr lang="pt-BR" i="1" dirty="0"/>
              <a:t>x</a:t>
            </a:r>
            <a:r>
              <a:rPr lang="pt-BR" i="1" baseline="-25000" dirty="0"/>
              <a:t>j</a:t>
            </a:r>
            <a:r>
              <a:rPr lang="pt-BR" i="1" baseline="30000" dirty="0"/>
              <a:t>2</a:t>
            </a:r>
            <a:r>
              <a:rPr lang="pt-BR" dirty="0" smtClean="0"/>
              <a:t>  &gt;= 0</a:t>
            </a:r>
          </a:p>
          <a:p>
            <a:pPr lvl="2"/>
            <a:r>
              <a:rPr lang="pt-BR" dirty="0" smtClean="0"/>
              <a:t>Atenção </a:t>
            </a:r>
            <a:r>
              <a:rPr lang="pt-BR" i="1" dirty="0" smtClean="0"/>
              <a:t>x</a:t>
            </a:r>
            <a:r>
              <a:rPr lang="pt-BR" i="1" baseline="-25000" dirty="0" smtClean="0"/>
              <a:t>j</a:t>
            </a:r>
            <a:r>
              <a:rPr lang="pt-BR" i="1" baseline="30000" dirty="0" smtClean="0"/>
              <a:t>2   </a:t>
            </a:r>
            <a:r>
              <a:rPr lang="pt-BR" i="1" dirty="0" smtClean="0">
                <a:solidFill>
                  <a:srgbClr val="FF0000"/>
                </a:solidFill>
              </a:rPr>
              <a:t>NÃO É ELEVADO A 2</a:t>
            </a:r>
          </a:p>
          <a:p>
            <a:pPr lvl="2"/>
            <a:r>
              <a:rPr lang="pt-BR" i="1" dirty="0" smtClean="0">
                <a:solidFill>
                  <a:srgbClr val="FF0000"/>
                </a:solidFill>
              </a:rPr>
              <a:t>Restrição da não negatividade!</a:t>
            </a:r>
          </a:p>
          <a:p>
            <a:pPr lvl="3"/>
            <a:r>
              <a:rPr lang="pt-BR" i="1" dirty="0" smtClean="0">
                <a:solidFill>
                  <a:srgbClr val="FF0000"/>
                </a:solidFill>
              </a:rPr>
              <a:t>Forma Padrão.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26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Problemas</a:t>
            </a:r>
          </a:p>
          <a:p>
            <a:pPr lvl="1"/>
            <a:r>
              <a:rPr lang="pt-BR" sz="2400" dirty="0" smtClean="0"/>
              <a:t>Para o problema de programação linear a seguir, reescreva-o na forma padrão, a partir de uma função </a:t>
            </a:r>
            <a:r>
              <a:rPr lang="pt-BR" sz="2400" b="1" dirty="0" smtClean="0">
                <a:solidFill>
                  <a:srgbClr val="FF0000"/>
                </a:solidFill>
              </a:rPr>
              <a:t>objetivo de minimização</a:t>
            </a:r>
            <a:r>
              <a:rPr lang="pt-BR" sz="2400" dirty="0" smtClean="0"/>
              <a:t>.</a:t>
            </a:r>
          </a:p>
          <a:p>
            <a:pPr lvl="2"/>
            <a:r>
              <a:rPr lang="pt-BR" b="1" dirty="0" err="1"/>
              <a:t>max</a:t>
            </a:r>
            <a:r>
              <a:rPr lang="pt-BR" b="1" dirty="0"/>
              <a:t> </a:t>
            </a:r>
            <a:r>
              <a:rPr lang="pt-BR" i="1" dirty="0"/>
              <a:t>z = f(x</a:t>
            </a:r>
            <a:r>
              <a:rPr lang="pt-BR" i="1" baseline="-25000" dirty="0"/>
              <a:t>1 </a:t>
            </a:r>
            <a:r>
              <a:rPr lang="pt-BR" i="1" dirty="0"/>
              <a:t>,x</a:t>
            </a:r>
            <a:r>
              <a:rPr lang="pt-BR" i="1" baseline="-25000" dirty="0"/>
              <a:t>2 </a:t>
            </a:r>
            <a:r>
              <a:rPr lang="pt-BR" i="1" dirty="0" smtClean="0"/>
              <a:t>,</a:t>
            </a:r>
            <a:r>
              <a:rPr lang="pt-BR" i="1" dirty="0"/>
              <a:t> </a:t>
            </a:r>
            <a:r>
              <a:rPr lang="pt-BR" i="1" dirty="0" smtClean="0"/>
              <a:t>x</a:t>
            </a:r>
            <a:r>
              <a:rPr lang="pt-BR" i="1" baseline="-25000" dirty="0" smtClean="0"/>
              <a:t>3 </a:t>
            </a:r>
            <a:r>
              <a:rPr lang="pt-BR" i="1" dirty="0" smtClean="0"/>
              <a:t>,x</a:t>
            </a:r>
            <a:r>
              <a:rPr lang="pt-BR" i="1" baseline="-25000" dirty="0" smtClean="0"/>
              <a:t>4</a:t>
            </a:r>
            <a:r>
              <a:rPr lang="pt-BR" i="1" dirty="0" smtClean="0"/>
              <a:t>)  = 5x</a:t>
            </a:r>
            <a:r>
              <a:rPr lang="pt-BR" i="1" baseline="-25000" dirty="0" smtClean="0"/>
              <a:t>1</a:t>
            </a:r>
            <a:r>
              <a:rPr lang="pt-BR" i="1" dirty="0" smtClean="0"/>
              <a:t> + 2x</a:t>
            </a:r>
            <a:r>
              <a:rPr lang="pt-BR" i="1" baseline="-25000" dirty="0" smtClean="0"/>
              <a:t>2</a:t>
            </a:r>
            <a:r>
              <a:rPr lang="pt-BR" i="1" dirty="0" smtClean="0"/>
              <a:t> - 4x</a:t>
            </a:r>
            <a:r>
              <a:rPr lang="pt-BR" i="1" baseline="-25000" dirty="0" smtClean="0"/>
              <a:t>3</a:t>
            </a:r>
            <a:r>
              <a:rPr lang="pt-BR" i="1" dirty="0" smtClean="0"/>
              <a:t> - x</a:t>
            </a:r>
            <a:r>
              <a:rPr lang="pt-BR" i="1" baseline="-25000" dirty="0" smtClean="0"/>
              <a:t>4</a:t>
            </a:r>
          </a:p>
          <a:p>
            <a:pPr lvl="2"/>
            <a:r>
              <a:rPr lang="pt-BR" dirty="0" smtClean="0"/>
              <a:t>Sujeito a (Restrições):</a:t>
            </a:r>
          </a:p>
          <a:p>
            <a:pPr marL="1371600" lvl="3" indent="0">
              <a:buNone/>
            </a:pPr>
            <a:r>
              <a:rPr lang="pt-BR" dirty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+ 2x</a:t>
            </a:r>
            <a:r>
              <a:rPr lang="pt-BR" baseline="-25000" dirty="0" smtClean="0"/>
              <a:t>2</a:t>
            </a:r>
            <a:r>
              <a:rPr lang="pt-BR" dirty="0" smtClean="0"/>
              <a:t> – x</a:t>
            </a:r>
            <a:r>
              <a:rPr lang="pt-BR" baseline="-25000" dirty="0" smtClean="0"/>
              <a:t>4</a:t>
            </a:r>
            <a:r>
              <a:rPr lang="pt-BR" dirty="0" smtClean="0"/>
              <a:t> &lt;= 12</a:t>
            </a:r>
          </a:p>
          <a:p>
            <a:pPr marL="1371600" lvl="3" indent="0">
              <a:buNone/>
            </a:pPr>
            <a:r>
              <a:rPr lang="pt-BR" dirty="0" smtClean="0"/>
              <a:t>2x</a:t>
            </a:r>
            <a:r>
              <a:rPr lang="pt-BR" baseline="-25000" dirty="0" smtClean="0"/>
              <a:t>1</a:t>
            </a:r>
            <a:r>
              <a:rPr lang="pt-BR" dirty="0" smtClean="0"/>
              <a:t> + x</a:t>
            </a:r>
            <a:r>
              <a:rPr lang="pt-BR" baseline="-25000" dirty="0" smtClean="0"/>
              <a:t>2</a:t>
            </a:r>
            <a:r>
              <a:rPr lang="pt-BR" dirty="0" smtClean="0"/>
              <a:t> + 3x</a:t>
            </a:r>
            <a:r>
              <a:rPr lang="pt-BR" baseline="-25000" dirty="0" smtClean="0"/>
              <a:t>3</a:t>
            </a:r>
            <a:r>
              <a:rPr lang="pt-BR" dirty="0" smtClean="0"/>
              <a:t> &gt;= 6</a:t>
            </a:r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livre</a:t>
            </a:r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,x</a:t>
            </a:r>
            <a:r>
              <a:rPr lang="pt-BR" baseline="-25000" dirty="0" smtClean="0"/>
              <a:t>3</a:t>
            </a:r>
            <a:r>
              <a:rPr lang="pt-BR" dirty="0" smtClean="0"/>
              <a:t>,x</a:t>
            </a:r>
            <a:r>
              <a:rPr lang="pt-BR" baseline="-25000" dirty="0" smtClean="0"/>
              <a:t>4</a:t>
            </a:r>
            <a:r>
              <a:rPr lang="pt-BR" dirty="0" smtClean="0"/>
              <a:t> &gt;= 0 </a:t>
            </a:r>
            <a:endParaRPr lang="pt-BR" dirty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3669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Problemas</a:t>
            </a:r>
          </a:p>
          <a:p>
            <a:pPr lvl="1"/>
            <a:r>
              <a:rPr lang="pt-BR" sz="2400" dirty="0" smtClean="0"/>
              <a:t>Para o problema de programação linear a seguir, reescreva-o na forma padrão, a partir de uma função </a:t>
            </a:r>
            <a:r>
              <a:rPr lang="pt-BR" sz="2400" b="1" dirty="0" smtClean="0">
                <a:solidFill>
                  <a:srgbClr val="FF0000"/>
                </a:solidFill>
              </a:rPr>
              <a:t>objetivo de minimização</a:t>
            </a:r>
            <a:r>
              <a:rPr lang="pt-BR" sz="2400" dirty="0" smtClean="0"/>
              <a:t>.</a:t>
            </a:r>
          </a:p>
          <a:p>
            <a:pPr lvl="2"/>
            <a:r>
              <a:rPr lang="pt-BR" b="1" dirty="0" err="1"/>
              <a:t>max</a:t>
            </a:r>
            <a:r>
              <a:rPr lang="pt-BR" b="1" dirty="0"/>
              <a:t> </a:t>
            </a:r>
            <a:r>
              <a:rPr lang="pt-BR" i="1" dirty="0"/>
              <a:t>z </a:t>
            </a:r>
            <a:r>
              <a:rPr lang="pt-BR" i="1" dirty="0" smtClean="0"/>
              <a:t>= </a:t>
            </a:r>
            <a:r>
              <a:rPr lang="pt-BR" i="1" dirty="0"/>
              <a:t>f(x</a:t>
            </a:r>
            <a:r>
              <a:rPr lang="pt-BR" i="1" baseline="-25000" dirty="0"/>
              <a:t>1 </a:t>
            </a:r>
            <a:r>
              <a:rPr lang="pt-BR" i="1" dirty="0"/>
              <a:t>,x</a:t>
            </a:r>
            <a:r>
              <a:rPr lang="pt-BR" i="1" baseline="-25000" dirty="0"/>
              <a:t>2 </a:t>
            </a:r>
            <a:r>
              <a:rPr lang="pt-BR" i="1" dirty="0"/>
              <a:t>, x</a:t>
            </a:r>
            <a:r>
              <a:rPr lang="pt-BR" i="1" baseline="-25000" dirty="0"/>
              <a:t>3 </a:t>
            </a:r>
            <a:r>
              <a:rPr lang="pt-BR" i="1" dirty="0"/>
              <a:t>,x</a:t>
            </a:r>
            <a:r>
              <a:rPr lang="pt-BR" i="1" baseline="-25000" dirty="0"/>
              <a:t>4</a:t>
            </a:r>
            <a:r>
              <a:rPr lang="pt-BR" i="1" dirty="0"/>
              <a:t>) </a:t>
            </a:r>
            <a:r>
              <a:rPr lang="pt-BR" i="1" dirty="0" smtClean="0"/>
              <a:t> = 5x</a:t>
            </a:r>
            <a:r>
              <a:rPr lang="pt-BR" i="1" baseline="-25000" dirty="0" smtClean="0"/>
              <a:t>1</a:t>
            </a:r>
            <a:r>
              <a:rPr lang="pt-BR" i="1" dirty="0" smtClean="0"/>
              <a:t> + 2x</a:t>
            </a:r>
            <a:r>
              <a:rPr lang="pt-BR" i="1" baseline="-25000" dirty="0" smtClean="0"/>
              <a:t>2</a:t>
            </a:r>
            <a:r>
              <a:rPr lang="pt-BR" i="1" dirty="0" smtClean="0"/>
              <a:t> - 4x</a:t>
            </a:r>
            <a:r>
              <a:rPr lang="pt-BR" i="1" baseline="-25000" dirty="0" smtClean="0"/>
              <a:t>3</a:t>
            </a:r>
            <a:r>
              <a:rPr lang="pt-BR" i="1" dirty="0" smtClean="0"/>
              <a:t> - x</a:t>
            </a:r>
            <a:r>
              <a:rPr lang="pt-BR" i="1" baseline="-25000" dirty="0" smtClean="0"/>
              <a:t>4</a:t>
            </a:r>
          </a:p>
          <a:p>
            <a:pPr lvl="2"/>
            <a:r>
              <a:rPr lang="pt-BR" dirty="0" smtClean="0"/>
              <a:t>Sujeito </a:t>
            </a:r>
            <a:r>
              <a:rPr lang="pt-BR" dirty="0"/>
              <a:t>a (Restrições</a:t>
            </a:r>
            <a:r>
              <a:rPr lang="pt-BR" dirty="0" smtClean="0"/>
              <a:t>):</a:t>
            </a:r>
          </a:p>
          <a:p>
            <a:pPr marL="1371600" lvl="3" indent="0">
              <a:buNone/>
            </a:pPr>
            <a:r>
              <a:rPr lang="pt-BR" dirty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+ 2x</a:t>
            </a:r>
            <a:r>
              <a:rPr lang="pt-BR" baseline="-25000" dirty="0" smtClean="0"/>
              <a:t>2</a:t>
            </a:r>
            <a:r>
              <a:rPr lang="pt-BR" dirty="0" smtClean="0"/>
              <a:t> – x</a:t>
            </a:r>
            <a:r>
              <a:rPr lang="pt-BR" baseline="-25000" dirty="0" smtClean="0"/>
              <a:t>4</a:t>
            </a:r>
            <a:r>
              <a:rPr lang="pt-BR" dirty="0" smtClean="0"/>
              <a:t> &lt;= 12</a:t>
            </a:r>
          </a:p>
          <a:p>
            <a:pPr marL="1371600" lvl="3" indent="0">
              <a:buNone/>
            </a:pPr>
            <a:r>
              <a:rPr lang="pt-BR" dirty="0" smtClean="0"/>
              <a:t>2x</a:t>
            </a:r>
            <a:r>
              <a:rPr lang="pt-BR" baseline="-25000" dirty="0" smtClean="0"/>
              <a:t>1</a:t>
            </a:r>
            <a:r>
              <a:rPr lang="pt-BR" dirty="0" smtClean="0"/>
              <a:t> + x</a:t>
            </a:r>
            <a:r>
              <a:rPr lang="pt-BR" baseline="-25000" dirty="0" smtClean="0"/>
              <a:t>2</a:t>
            </a:r>
            <a:r>
              <a:rPr lang="pt-BR" dirty="0" smtClean="0"/>
              <a:t> + 3x</a:t>
            </a:r>
            <a:r>
              <a:rPr lang="pt-BR" baseline="-25000" dirty="0" smtClean="0"/>
              <a:t>3</a:t>
            </a:r>
            <a:r>
              <a:rPr lang="pt-BR" dirty="0" smtClean="0"/>
              <a:t> &gt;= 6</a:t>
            </a:r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livre</a:t>
            </a:r>
            <a:endParaRPr lang="pt-BR" dirty="0"/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,x</a:t>
            </a:r>
            <a:r>
              <a:rPr lang="pt-BR" baseline="-25000" dirty="0" smtClean="0"/>
              <a:t>3</a:t>
            </a:r>
            <a:r>
              <a:rPr lang="pt-BR" dirty="0" smtClean="0"/>
              <a:t>,x</a:t>
            </a:r>
            <a:r>
              <a:rPr lang="pt-BR" baseline="-25000" dirty="0" smtClean="0"/>
              <a:t>4</a:t>
            </a:r>
            <a:r>
              <a:rPr lang="pt-BR" dirty="0" smtClean="0"/>
              <a:t> &gt;= 0 </a:t>
            </a:r>
          </a:p>
          <a:p>
            <a:pPr lvl="1"/>
            <a:r>
              <a:rPr lang="pt-BR" sz="2400" dirty="0" smtClean="0"/>
              <a:t>Temos</a:t>
            </a:r>
          </a:p>
          <a:p>
            <a:pPr lvl="2"/>
            <a:r>
              <a:rPr lang="pt-BR" sz="2000" b="1" dirty="0" err="1"/>
              <a:t>max</a:t>
            </a:r>
            <a:r>
              <a:rPr lang="pt-BR" sz="2000" b="1" dirty="0"/>
              <a:t> </a:t>
            </a:r>
            <a:r>
              <a:rPr lang="pt-BR" sz="2000" i="1" dirty="0"/>
              <a:t>z =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,..., </a:t>
            </a:r>
            <a:r>
              <a:rPr lang="pt-BR" sz="2000" i="1" dirty="0" err="1"/>
              <a:t>x</a:t>
            </a:r>
            <a:r>
              <a:rPr lang="pt-BR" sz="2000" i="1" baseline="-25000" dirty="0" err="1"/>
              <a:t>n</a:t>
            </a:r>
            <a:r>
              <a:rPr lang="pt-BR" sz="2000" i="1" dirty="0"/>
              <a:t>) &lt;-&gt; </a:t>
            </a:r>
            <a:r>
              <a:rPr lang="pt-BR" sz="2000" b="1" i="1" dirty="0"/>
              <a:t>min</a:t>
            </a:r>
            <a:r>
              <a:rPr lang="pt-BR" sz="2000" i="1" dirty="0"/>
              <a:t> </a:t>
            </a:r>
            <a:r>
              <a:rPr lang="pt-BR" sz="2000" i="1" dirty="0">
                <a:solidFill>
                  <a:srgbClr val="FF0000"/>
                </a:solidFill>
              </a:rPr>
              <a:t>-</a:t>
            </a:r>
            <a:r>
              <a:rPr lang="pt-BR" sz="2000" i="1" dirty="0"/>
              <a:t>z = </a:t>
            </a:r>
            <a:r>
              <a:rPr lang="pt-BR" sz="2000" i="1" dirty="0">
                <a:solidFill>
                  <a:srgbClr val="FF0000"/>
                </a:solidFill>
              </a:rPr>
              <a:t>-</a:t>
            </a:r>
            <a:r>
              <a:rPr lang="pt-BR" sz="2000" i="1" dirty="0"/>
              <a:t>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,..., </a:t>
            </a:r>
            <a:r>
              <a:rPr lang="pt-BR" sz="2000" i="1" dirty="0" err="1"/>
              <a:t>x</a:t>
            </a:r>
            <a:r>
              <a:rPr lang="pt-BR" sz="2000" i="1" baseline="-25000" dirty="0" err="1"/>
              <a:t>n</a:t>
            </a:r>
            <a:r>
              <a:rPr lang="pt-BR" sz="2000" i="1" dirty="0"/>
              <a:t>) </a:t>
            </a:r>
            <a:endParaRPr lang="pt-BR" sz="2000" i="1" baseline="-25000" dirty="0"/>
          </a:p>
          <a:p>
            <a:pPr lvl="2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244606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Problemas</a:t>
            </a:r>
          </a:p>
          <a:p>
            <a:pPr lvl="1"/>
            <a:r>
              <a:rPr lang="pt-BR" sz="2400" dirty="0" smtClean="0"/>
              <a:t>Para o problema de programação linear a seguir, reescreva-o na forma padrão, a partir de uma função </a:t>
            </a:r>
            <a:r>
              <a:rPr lang="pt-BR" sz="2400" b="1" dirty="0" smtClean="0">
                <a:solidFill>
                  <a:srgbClr val="FF0000"/>
                </a:solidFill>
              </a:rPr>
              <a:t>objetivo de minimização</a:t>
            </a:r>
            <a:r>
              <a:rPr lang="pt-BR" sz="2400" dirty="0" smtClean="0"/>
              <a:t>.</a:t>
            </a:r>
          </a:p>
          <a:p>
            <a:pPr lvl="2"/>
            <a:r>
              <a:rPr lang="pt-BR" b="1" dirty="0" err="1"/>
              <a:t>max</a:t>
            </a:r>
            <a:r>
              <a:rPr lang="pt-BR" b="1" dirty="0"/>
              <a:t> </a:t>
            </a:r>
            <a:r>
              <a:rPr lang="pt-BR" i="1" dirty="0"/>
              <a:t>z </a:t>
            </a:r>
            <a:r>
              <a:rPr lang="pt-BR" i="1" dirty="0" smtClean="0"/>
              <a:t>= </a:t>
            </a:r>
            <a:r>
              <a:rPr lang="pt-BR" i="1" dirty="0"/>
              <a:t>f(x</a:t>
            </a:r>
            <a:r>
              <a:rPr lang="pt-BR" i="1" baseline="-25000" dirty="0"/>
              <a:t>1 </a:t>
            </a:r>
            <a:r>
              <a:rPr lang="pt-BR" i="1" dirty="0"/>
              <a:t>,x</a:t>
            </a:r>
            <a:r>
              <a:rPr lang="pt-BR" i="1" baseline="-25000" dirty="0"/>
              <a:t>2 </a:t>
            </a:r>
            <a:r>
              <a:rPr lang="pt-BR" i="1" dirty="0"/>
              <a:t>, x</a:t>
            </a:r>
            <a:r>
              <a:rPr lang="pt-BR" i="1" baseline="-25000" dirty="0"/>
              <a:t>3 </a:t>
            </a:r>
            <a:r>
              <a:rPr lang="pt-BR" i="1" dirty="0"/>
              <a:t>,x</a:t>
            </a:r>
            <a:r>
              <a:rPr lang="pt-BR" i="1" baseline="-25000" dirty="0"/>
              <a:t>4</a:t>
            </a:r>
            <a:r>
              <a:rPr lang="pt-BR" i="1" dirty="0"/>
              <a:t>) </a:t>
            </a:r>
            <a:r>
              <a:rPr lang="pt-BR" i="1" dirty="0" smtClean="0"/>
              <a:t> = 5x</a:t>
            </a:r>
            <a:r>
              <a:rPr lang="pt-BR" i="1" baseline="-25000" dirty="0" smtClean="0"/>
              <a:t>1</a:t>
            </a:r>
            <a:r>
              <a:rPr lang="pt-BR" i="1" dirty="0" smtClean="0"/>
              <a:t> + 2x</a:t>
            </a:r>
            <a:r>
              <a:rPr lang="pt-BR" i="1" baseline="-25000" dirty="0" smtClean="0"/>
              <a:t>2</a:t>
            </a:r>
            <a:r>
              <a:rPr lang="pt-BR" i="1" dirty="0" smtClean="0"/>
              <a:t> - 4x</a:t>
            </a:r>
            <a:r>
              <a:rPr lang="pt-BR" i="1" baseline="-25000" dirty="0" smtClean="0"/>
              <a:t>3</a:t>
            </a:r>
            <a:r>
              <a:rPr lang="pt-BR" i="1" dirty="0" smtClean="0"/>
              <a:t> - x</a:t>
            </a:r>
            <a:r>
              <a:rPr lang="pt-BR" i="1" baseline="-25000" dirty="0" smtClean="0"/>
              <a:t>4</a:t>
            </a:r>
          </a:p>
          <a:p>
            <a:pPr lvl="2"/>
            <a:r>
              <a:rPr lang="pt-BR" dirty="0" smtClean="0"/>
              <a:t>Sujeito </a:t>
            </a:r>
            <a:r>
              <a:rPr lang="pt-BR" dirty="0"/>
              <a:t>a (Restrições):</a:t>
            </a:r>
            <a:endParaRPr lang="pt-BR" dirty="0" smtClean="0"/>
          </a:p>
          <a:p>
            <a:pPr marL="1371600" lvl="3" indent="0">
              <a:buNone/>
            </a:pPr>
            <a:r>
              <a:rPr lang="pt-BR" dirty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+ 2x</a:t>
            </a:r>
            <a:r>
              <a:rPr lang="pt-BR" baseline="-25000" dirty="0" smtClean="0"/>
              <a:t>2</a:t>
            </a:r>
            <a:r>
              <a:rPr lang="pt-BR" dirty="0" smtClean="0"/>
              <a:t> – x</a:t>
            </a:r>
            <a:r>
              <a:rPr lang="pt-BR" baseline="-25000" dirty="0" smtClean="0"/>
              <a:t>4</a:t>
            </a:r>
            <a:r>
              <a:rPr lang="pt-BR" dirty="0" smtClean="0"/>
              <a:t> &lt;= 12</a:t>
            </a:r>
          </a:p>
          <a:p>
            <a:pPr marL="1371600" lvl="3" indent="0">
              <a:buNone/>
            </a:pPr>
            <a:r>
              <a:rPr lang="pt-BR" dirty="0" smtClean="0"/>
              <a:t>2x</a:t>
            </a:r>
            <a:r>
              <a:rPr lang="pt-BR" baseline="-25000" dirty="0" smtClean="0"/>
              <a:t>1</a:t>
            </a:r>
            <a:r>
              <a:rPr lang="pt-BR" dirty="0" smtClean="0"/>
              <a:t> + x</a:t>
            </a:r>
            <a:r>
              <a:rPr lang="pt-BR" baseline="-25000" dirty="0" smtClean="0"/>
              <a:t>2</a:t>
            </a:r>
            <a:r>
              <a:rPr lang="pt-BR" dirty="0" smtClean="0"/>
              <a:t> + 3x</a:t>
            </a:r>
            <a:r>
              <a:rPr lang="pt-BR" baseline="-25000" dirty="0" smtClean="0"/>
              <a:t>3</a:t>
            </a:r>
            <a:r>
              <a:rPr lang="pt-BR" dirty="0" smtClean="0"/>
              <a:t> &gt;= 6</a:t>
            </a:r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livre</a:t>
            </a:r>
            <a:endParaRPr lang="pt-BR" dirty="0"/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,x</a:t>
            </a:r>
            <a:r>
              <a:rPr lang="pt-BR" baseline="-25000" dirty="0" smtClean="0"/>
              <a:t>3</a:t>
            </a:r>
            <a:r>
              <a:rPr lang="pt-BR" dirty="0" smtClean="0"/>
              <a:t>,x</a:t>
            </a:r>
            <a:r>
              <a:rPr lang="pt-BR" baseline="-25000" dirty="0" smtClean="0"/>
              <a:t>4</a:t>
            </a:r>
            <a:r>
              <a:rPr lang="pt-BR" dirty="0" smtClean="0"/>
              <a:t> &gt;= 0 </a:t>
            </a:r>
          </a:p>
          <a:p>
            <a:pPr lvl="1"/>
            <a:r>
              <a:rPr lang="pt-BR" sz="2400" dirty="0" smtClean="0"/>
              <a:t>Temos</a:t>
            </a:r>
          </a:p>
          <a:p>
            <a:pPr lvl="2"/>
            <a:r>
              <a:rPr lang="pt-BR" sz="2000" b="1" dirty="0" err="1"/>
              <a:t>max</a:t>
            </a:r>
            <a:r>
              <a:rPr lang="pt-BR" sz="2000" b="1" dirty="0"/>
              <a:t> </a:t>
            </a:r>
            <a:r>
              <a:rPr lang="pt-BR" sz="2000" i="1" dirty="0"/>
              <a:t>z =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,..., </a:t>
            </a:r>
            <a:r>
              <a:rPr lang="pt-BR" sz="2000" i="1" dirty="0" err="1"/>
              <a:t>x</a:t>
            </a:r>
            <a:r>
              <a:rPr lang="pt-BR" sz="2000" i="1" baseline="-25000" dirty="0" err="1"/>
              <a:t>n</a:t>
            </a:r>
            <a:r>
              <a:rPr lang="pt-BR" sz="2000" i="1" dirty="0"/>
              <a:t>) &lt;-&gt; </a:t>
            </a:r>
            <a:r>
              <a:rPr lang="pt-BR" sz="2000" b="1" i="1" dirty="0"/>
              <a:t>min</a:t>
            </a:r>
            <a:r>
              <a:rPr lang="pt-BR" sz="2000" i="1" dirty="0"/>
              <a:t> </a:t>
            </a:r>
            <a:r>
              <a:rPr lang="pt-BR" sz="2000" i="1" dirty="0">
                <a:solidFill>
                  <a:srgbClr val="FF0000"/>
                </a:solidFill>
              </a:rPr>
              <a:t>-</a:t>
            </a:r>
            <a:r>
              <a:rPr lang="pt-BR" sz="2000" i="1" dirty="0"/>
              <a:t>z = </a:t>
            </a:r>
            <a:r>
              <a:rPr lang="pt-BR" sz="2000" i="1" dirty="0">
                <a:solidFill>
                  <a:srgbClr val="FF0000"/>
                </a:solidFill>
              </a:rPr>
              <a:t>-</a:t>
            </a:r>
            <a:r>
              <a:rPr lang="pt-BR" sz="2000" i="1" dirty="0"/>
              <a:t>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,..., </a:t>
            </a:r>
            <a:r>
              <a:rPr lang="pt-BR" sz="2000" i="1" dirty="0" err="1"/>
              <a:t>x</a:t>
            </a:r>
            <a:r>
              <a:rPr lang="pt-BR" sz="2000" i="1" baseline="-25000" dirty="0" err="1"/>
              <a:t>n</a:t>
            </a:r>
            <a:r>
              <a:rPr lang="pt-BR" sz="2000" i="1" dirty="0"/>
              <a:t>) </a:t>
            </a:r>
            <a:endParaRPr lang="pt-BR" sz="2000" i="1" dirty="0" smtClean="0"/>
          </a:p>
          <a:p>
            <a:pPr lvl="2"/>
            <a:r>
              <a:rPr lang="pt-BR" sz="2000" b="1" dirty="0" err="1"/>
              <a:t>max</a:t>
            </a:r>
            <a:r>
              <a:rPr lang="pt-BR" sz="2000" b="1" dirty="0"/>
              <a:t> </a:t>
            </a:r>
            <a:r>
              <a:rPr lang="pt-BR" sz="2000" i="1" dirty="0"/>
              <a:t>z =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 x</a:t>
            </a:r>
            <a:r>
              <a:rPr lang="pt-BR" sz="2000" i="1" baseline="-25000" dirty="0"/>
              <a:t>3 </a:t>
            </a:r>
            <a:r>
              <a:rPr lang="pt-BR" sz="2000" i="1" dirty="0"/>
              <a:t>,x</a:t>
            </a:r>
            <a:r>
              <a:rPr lang="pt-BR" sz="2000" i="1" baseline="-25000" dirty="0"/>
              <a:t>4</a:t>
            </a:r>
            <a:r>
              <a:rPr lang="pt-BR" sz="2000" i="1" dirty="0"/>
              <a:t>)  </a:t>
            </a:r>
            <a:r>
              <a:rPr lang="pt-BR" sz="2000" dirty="0"/>
              <a:t>= 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- 4x</a:t>
            </a:r>
            <a:r>
              <a:rPr lang="pt-BR" sz="2000" baseline="-25000" dirty="0"/>
              <a:t>3</a:t>
            </a:r>
            <a:r>
              <a:rPr lang="pt-BR" sz="2000" dirty="0"/>
              <a:t> - x</a:t>
            </a:r>
            <a:r>
              <a:rPr lang="pt-BR" sz="2000" baseline="-25000" dirty="0"/>
              <a:t>4</a:t>
            </a:r>
          </a:p>
          <a:p>
            <a:pPr marL="914400" lvl="2" indent="0">
              <a:buNone/>
            </a:pPr>
            <a:endParaRPr lang="pt-BR" sz="2000" i="1" dirty="0" smtClean="0"/>
          </a:p>
          <a:p>
            <a:pPr lvl="2"/>
            <a:endParaRPr lang="pt-BR" sz="2000" i="1" baseline="-25000" dirty="0"/>
          </a:p>
          <a:p>
            <a:pPr lvl="2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167931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Problemas</a:t>
            </a:r>
          </a:p>
          <a:p>
            <a:pPr lvl="1"/>
            <a:r>
              <a:rPr lang="pt-BR" sz="2400" dirty="0" smtClean="0"/>
              <a:t>Para o problema de programação linear a seguir, reescreva-o na forma padrão, a partir de uma função </a:t>
            </a:r>
            <a:r>
              <a:rPr lang="pt-BR" sz="2400" b="1" dirty="0" smtClean="0">
                <a:solidFill>
                  <a:srgbClr val="FF0000"/>
                </a:solidFill>
              </a:rPr>
              <a:t>objetivo de minimização</a:t>
            </a:r>
            <a:r>
              <a:rPr lang="pt-BR" sz="2400" dirty="0" smtClean="0"/>
              <a:t>.</a:t>
            </a:r>
          </a:p>
          <a:p>
            <a:pPr lvl="2"/>
            <a:r>
              <a:rPr lang="pt-BR" b="1" dirty="0" err="1"/>
              <a:t>max</a:t>
            </a:r>
            <a:r>
              <a:rPr lang="pt-BR" b="1" dirty="0"/>
              <a:t> </a:t>
            </a:r>
            <a:r>
              <a:rPr lang="pt-BR" i="1" dirty="0"/>
              <a:t>z </a:t>
            </a:r>
            <a:r>
              <a:rPr lang="pt-BR" i="1" dirty="0" smtClean="0"/>
              <a:t>= </a:t>
            </a:r>
            <a:r>
              <a:rPr lang="pt-BR" i="1" dirty="0"/>
              <a:t>f(x</a:t>
            </a:r>
            <a:r>
              <a:rPr lang="pt-BR" i="1" baseline="-25000" dirty="0"/>
              <a:t>1 </a:t>
            </a:r>
            <a:r>
              <a:rPr lang="pt-BR" i="1" dirty="0"/>
              <a:t>,x</a:t>
            </a:r>
            <a:r>
              <a:rPr lang="pt-BR" i="1" baseline="-25000" dirty="0"/>
              <a:t>2 </a:t>
            </a:r>
            <a:r>
              <a:rPr lang="pt-BR" i="1" dirty="0"/>
              <a:t>, x</a:t>
            </a:r>
            <a:r>
              <a:rPr lang="pt-BR" i="1" baseline="-25000" dirty="0"/>
              <a:t>3 </a:t>
            </a:r>
            <a:r>
              <a:rPr lang="pt-BR" i="1" dirty="0"/>
              <a:t>,x</a:t>
            </a:r>
            <a:r>
              <a:rPr lang="pt-BR" i="1" baseline="-25000" dirty="0"/>
              <a:t>4</a:t>
            </a:r>
            <a:r>
              <a:rPr lang="pt-BR" i="1" dirty="0"/>
              <a:t>) </a:t>
            </a:r>
            <a:r>
              <a:rPr lang="pt-BR" i="1" dirty="0" smtClean="0"/>
              <a:t> = 5x</a:t>
            </a:r>
            <a:r>
              <a:rPr lang="pt-BR" i="1" baseline="-25000" dirty="0" smtClean="0"/>
              <a:t>1</a:t>
            </a:r>
            <a:r>
              <a:rPr lang="pt-BR" i="1" dirty="0" smtClean="0"/>
              <a:t> + 2x</a:t>
            </a:r>
            <a:r>
              <a:rPr lang="pt-BR" i="1" baseline="-25000" dirty="0" smtClean="0"/>
              <a:t>2</a:t>
            </a:r>
            <a:r>
              <a:rPr lang="pt-BR" i="1" dirty="0" smtClean="0"/>
              <a:t> - 4x</a:t>
            </a:r>
            <a:r>
              <a:rPr lang="pt-BR" i="1" baseline="-25000" dirty="0" smtClean="0"/>
              <a:t>3</a:t>
            </a:r>
            <a:r>
              <a:rPr lang="pt-BR" i="1" dirty="0" smtClean="0"/>
              <a:t> - x</a:t>
            </a:r>
            <a:r>
              <a:rPr lang="pt-BR" i="1" baseline="-25000" dirty="0" smtClean="0"/>
              <a:t>4</a:t>
            </a:r>
          </a:p>
          <a:p>
            <a:pPr lvl="2"/>
            <a:r>
              <a:rPr lang="pt-BR" dirty="0" smtClean="0"/>
              <a:t>Sujeito </a:t>
            </a:r>
            <a:r>
              <a:rPr lang="pt-BR" dirty="0"/>
              <a:t>a (Restrições):</a:t>
            </a:r>
            <a:endParaRPr lang="pt-BR" dirty="0" smtClean="0"/>
          </a:p>
          <a:p>
            <a:pPr marL="1371600" lvl="3" indent="0">
              <a:buNone/>
            </a:pPr>
            <a:r>
              <a:rPr lang="pt-BR" dirty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+ 2x</a:t>
            </a:r>
            <a:r>
              <a:rPr lang="pt-BR" baseline="-25000" dirty="0" smtClean="0"/>
              <a:t>2</a:t>
            </a:r>
            <a:r>
              <a:rPr lang="pt-BR" dirty="0" smtClean="0"/>
              <a:t> – x</a:t>
            </a:r>
            <a:r>
              <a:rPr lang="pt-BR" baseline="-25000" dirty="0" smtClean="0"/>
              <a:t>4</a:t>
            </a:r>
            <a:r>
              <a:rPr lang="pt-BR" dirty="0" smtClean="0"/>
              <a:t> &lt;= 12</a:t>
            </a:r>
          </a:p>
          <a:p>
            <a:pPr marL="1371600" lvl="3" indent="0">
              <a:buNone/>
            </a:pPr>
            <a:r>
              <a:rPr lang="pt-BR" dirty="0" smtClean="0"/>
              <a:t>2x</a:t>
            </a:r>
            <a:r>
              <a:rPr lang="pt-BR" baseline="-25000" dirty="0" smtClean="0"/>
              <a:t>1</a:t>
            </a:r>
            <a:r>
              <a:rPr lang="pt-BR" dirty="0" smtClean="0"/>
              <a:t> + x</a:t>
            </a:r>
            <a:r>
              <a:rPr lang="pt-BR" baseline="-25000" dirty="0" smtClean="0"/>
              <a:t>2</a:t>
            </a:r>
            <a:r>
              <a:rPr lang="pt-BR" dirty="0" smtClean="0"/>
              <a:t> + 3x</a:t>
            </a:r>
            <a:r>
              <a:rPr lang="pt-BR" baseline="-25000" dirty="0" smtClean="0"/>
              <a:t>3</a:t>
            </a:r>
            <a:r>
              <a:rPr lang="pt-BR" dirty="0" smtClean="0"/>
              <a:t> &gt;= 6</a:t>
            </a:r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livre</a:t>
            </a:r>
            <a:endParaRPr lang="pt-BR" dirty="0"/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,x</a:t>
            </a:r>
            <a:r>
              <a:rPr lang="pt-BR" baseline="-25000" dirty="0" smtClean="0"/>
              <a:t>3</a:t>
            </a:r>
            <a:r>
              <a:rPr lang="pt-BR" dirty="0" smtClean="0"/>
              <a:t>,x</a:t>
            </a:r>
            <a:r>
              <a:rPr lang="pt-BR" baseline="-25000" dirty="0" smtClean="0"/>
              <a:t>4</a:t>
            </a:r>
            <a:r>
              <a:rPr lang="pt-BR" dirty="0" smtClean="0"/>
              <a:t> &gt;= 0 </a:t>
            </a:r>
          </a:p>
          <a:p>
            <a:pPr lvl="1"/>
            <a:r>
              <a:rPr lang="pt-BR" sz="2400" dirty="0" smtClean="0"/>
              <a:t>Temos</a:t>
            </a:r>
          </a:p>
          <a:p>
            <a:pPr lvl="2"/>
            <a:r>
              <a:rPr lang="pt-BR" sz="2000" b="1" dirty="0" err="1"/>
              <a:t>max</a:t>
            </a:r>
            <a:r>
              <a:rPr lang="pt-BR" sz="2000" b="1" dirty="0"/>
              <a:t> </a:t>
            </a:r>
            <a:r>
              <a:rPr lang="pt-BR" sz="2000" i="1" dirty="0"/>
              <a:t>z =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,..., </a:t>
            </a:r>
            <a:r>
              <a:rPr lang="pt-BR" sz="2000" i="1" dirty="0" err="1"/>
              <a:t>x</a:t>
            </a:r>
            <a:r>
              <a:rPr lang="pt-BR" sz="2000" i="1" baseline="-25000" dirty="0" err="1"/>
              <a:t>n</a:t>
            </a:r>
            <a:r>
              <a:rPr lang="pt-BR" sz="2000" i="1" dirty="0"/>
              <a:t>) &lt;-&gt; </a:t>
            </a:r>
            <a:r>
              <a:rPr lang="pt-BR" sz="2000" b="1" i="1" dirty="0"/>
              <a:t>min</a:t>
            </a:r>
            <a:r>
              <a:rPr lang="pt-BR" sz="2000" i="1" dirty="0"/>
              <a:t> </a:t>
            </a:r>
            <a:r>
              <a:rPr lang="pt-BR" sz="2000" i="1" dirty="0">
                <a:solidFill>
                  <a:srgbClr val="FF0000"/>
                </a:solidFill>
              </a:rPr>
              <a:t>-</a:t>
            </a:r>
            <a:r>
              <a:rPr lang="pt-BR" sz="2000" i="1" dirty="0"/>
              <a:t>z = </a:t>
            </a:r>
            <a:r>
              <a:rPr lang="pt-BR" sz="2000" i="1" dirty="0">
                <a:solidFill>
                  <a:srgbClr val="FF0000"/>
                </a:solidFill>
              </a:rPr>
              <a:t>-</a:t>
            </a:r>
            <a:r>
              <a:rPr lang="pt-BR" sz="2000" i="1" dirty="0"/>
              <a:t>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,..., </a:t>
            </a:r>
            <a:r>
              <a:rPr lang="pt-BR" sz="2000" i="1" dirty="0" err="1"/>
              <a:t>x</a:t>
            </a:r>
            <a:r>
              <a:rPr lang="pt-BR" sz="2000" i="1" baseline="-25000" dirty="0" err="1"/>
              <a:t>n</a:t>
            </a:r>
            <a:r>
              <a:rPr lang="pt-BR" sz="2000" i="1" dirty="0"/>
              <a:t>) </a:t>
            </a:r>
            <a:endParaRPr lang="pt-BR" sz="2000" i="1" dirty="0" smtClean="0"/>
          </a:p>
          <a:p>
            <a:pPr lvl="2"/>
            <a:r>
              <a:rPr lang="pt-BR" sz="2000" b="1" dirty="0" err="1"/>
              <a:t>max</a:t>
            </a:r>
            <a:r>
              <a:rPr lang="pt-BR" sz="2000" b="1" dirty="0"/>
              <a:t> </a:t>
            </a:r>
            <a:r>
              <a:rPr lang="pt-BR" sz="2000" i="1" dirty="0"/>
              <a:t>z =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 x</a:t>
            </a:r>
            <a:r>
              <a:rPr lang="pt-BR" sz="2000" i="1" baseline="-25000" dirty="0"/>
              <a:t>3 </a:t>
            </a:r>
            <a:r>
              <a:rPr lang="pt-BR" sz="2000" i="1" dirty="0"/>
              <a:t>,x</a:t>
            </a:r>
            <a:r>
              <a:rPr lang="pt-BR" sz="2000" i="1" baseline="-25000" dirty="0"/>
              <a:t>4</a:t>
            </a:r>
            <a:r>
              <a:rPr lang="pt-BR" sz="2000" i="1" dirty="0"/>
              <a:t>)  </a:t>
            </a:r>
            <a:r>
              <a:rPr lang="pt-BR" sz="2000" dirty="0"/>
              <a:t>= 5x</a:t>
            </a:r>
            <a:r>
              <a:rPr lang="pt-BR" sz="2000" baseline="-25000" dirty="0"/>
              <a:t>1</a:t>
            </a:r>
            <a:r>
              <a:rPr lang="pt-BR" sz="2000" dirty="0"/>
              <a:t> + 2x</a:t>
            </a:r>
            <a:r>
              <a:rPr lang="pt-BR" sz="2000" baseline="-25000" dirty="0"/>
              <a:t>2</a:t>
            </a:r>
            <a:r>
              <a:rPr lang="pt-BR" sz="2000" dirty="0"/>
              <a:t> - 4x</a:t>
            </a:r>
            <a:r>
              <a:rPr lang="pt-BR" sz="2000" baseline="-25000" dirty="0"/>
              <a:t>3</a:t>
            </a:r>
            <a:r>
              <a:rPr lang="pt-BR" sz="2000" dirty="0"/>
              <a:t> -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4 </a:t>
            </a:r>
            <a:r>
              <a:rPr lang="pt-BR" sz="2000" i="1" baseline="-25000" dirty="0" smtClean="0"/>
              <a:t>      </a:t>
            </a:r>
            <a:r>
              <a:rPr lang="pt-BR" sz="2000" b="1" dirty="0" smtClean="0"/>
              <a:t>equivalente a</a:t>
            </a:r>
            <a:endParaRPr lang="pt-BR" sz="2000" b="1" baseline="-25000" dirty="0"/>
          </a:p>
          <a:p>
            <a:pPr lvl="2"/>
            <a:r>
              <a:rPr lang="pt-BR" sz="2000" b="1" dirty="0" smtClean="0"/>
              <a:t>min - </a:t>
            </a:r>
            <a:r>
              <a:rPr lang="pt-BR" sz="2000" i="1" dirty="0" smtClean="0"/>
              <a:t>z </a:t>
            </a:r>
            <a:r>
              <a:rPr lang="pt-BR" sz="2000" i="1" dirty="0"/>
              <a:t>= </a:t>
            </a:r>
            <a:r>
              <a:rPr lang="pt-BR" sz="2000" i="1" dirty="0" smtClean="0"/>
              <a:t>- f(x</a:t>
            </a:r>
            <a:r>
              <a:rPr lang="pt-BR" sz="2000" i="1" baseline="-25000" dirty="0" smtClean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 x</a:t>
            </a:r>
            <a:r>
              <a:rPr lang="pt-BR" sz="2000" i="1" baseline="-25000" dirty="0"/>
              <a:t>3 </a:t>
            </a:r>
            <a:r>
              <a:rPr lang="pt-BR" sz="2000" i="1" dirty="0"/>
              <a:t>,x</a:t>
            </a:r>
            <a:r>
              <a:rPr lang="pt-BR" sz="2000" i="1" baseline="-25000" dirty="0"/>
              <a:t>4</a:t>
            </a:r>
            <a:r>
              <a:rPr lang="pt-BR" sz="2000" i="1" dirty="0"/>
              <a:t>)  </a:t>
            </a:r>
            <a:r>
              <a:rPr lang="pt-BR" sz="2000" dirty="0"/>
              <a:t>= </a:t>
            </a:r>
            <a:r>
              <a:rPr lang="pt-BR" sz="2000" dirty="0" smtClean="0"/>
              <a:t>- 5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/>
              <a:t> -2x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+ </a:t>
            </a:r>
            <a:r>
              <a:rPr lang="pt-BR" sz="2000" dirty="0"/>
              <a:t>4x</a:t>
            </a:r>
            <a:r>
              <a:rPr lang="pt-BR" sz="2000" baseline="-25000" dirty="0"/>
              <a:t>3</a:t>
            </a:r>
            <a:r>
              <a:rPr lang="pt-BR" sz="2000" dirty="0"/>
              <a:t> </a:t>
            </a:r>
            <a:r>
              <a:rPr lang="pt-BR" sz="2000" dirty="0" smtClean="0"/>
              <a:t>+ </a:t>
            </a:r>
            <a:r>
              <a:rPr lang="pt-BR" sz="2000" dirty="0"/>
              <a:t>x</a:t>
            </a:r>
            <a:r>
              <a:rPr lang="pt-BR" sz="2000" baseline="-25000" dirty="0"/>
              <a:t>4</a:t>
            </a:r>
            <a:endParaRPr lang="pt-BR" sz="2000" dirty="0" smtClean="0"/>
          </a:p>
          <a:p>
            <a:pPr lvl="2"/>
            <a:endParaRPr lang="pt-BR" sz="2000" i="1" baseline="-25000" dirty="0"/>
          </a:p>
          <a:p>
            <a:pPr lvl="2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84265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Aula: Visão Geral de Pesquisa Operacional</a:t>
            </a:r>
          </a:p>
          <a:p>
            <a:pPr lvl="1"/>
            <a:r>
              <a:rPr lang="pt-BR" dirty="0" smtClean="0"/>
              <a:t>Objetivos da Aulas:</a:t>
            </a:r>
          </a:p>
          <a:p>
            <a:pPr lvl="2"/>
            <a:r>
              <a:rPr lang="pt-BR" dirty="0" smtClean="0"/>
              <a:t>Estudar as origens e evoluções da Programação Linear.</a:t>
            </a:r>
          </a:p>
          <a:p>
            <a:pPr lvl="2"/>
            <a:r>
              <a:rPr lang="pt-BR" dirty="0" smtClean="0"/>
              <a:t>Entender a importância da Programação Linear para tomada de decisão.</a:t>
            </a:r>
          </a:p>
          <a:p>
            <a:pPr lvl="2"/>
            <a:r>
              <a:rPr lang="pt-BR" dirty="0" smtClean="0"/>
              <a:t>Identificar os principais elementos contidos em um modelo de Programação Linear.</a:t>
            </a:r>
          </a:p>
          <a:p>
            <a:pPr lvl="2"/>
            <a:r>
              <a:rPr lang="pt-BR" dirty="0" smtClean="0"/>
              <a:t>Formular um modelo geral de programação linear.</a:t>
            </a:r>
          </a:p>
          <a:p>
            <a:pPr lvl="2"/>
            <a:r>
              <a:rPr lang="pt-BR" dirty="0" smtClean="0"/>
              <a:t>Modelar um problema de programação linear nas formas padrão e canônica.</a:t>
            </a:r>
          </a:p>
        </p:txBody>
      </p:sp>
    </p:spTree>
    <p:extLst>
      <p:ext uri="{BB962C8B-B14F-4D97-AF65-F5344CB8AC3E}">
        <p14:creationId xmlns:p14="http://schemas.microsoft.com/office/powerpoint/2010/main" val="18952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Problemas</a:t>
            </a:r>
          </a:p>
          <a:p>
            <a:pPr lvl="1"/>
            <a:r>
              <a:rPr lang="pt-BR" sz="2400" dirty="0" smtClean="0"/>
              <a:t>Para o problema de programação linear a seguir, reescreva-o na forma padrão, a partir de uma função </a:t>
            </a:r>
            <a:r>
              <a:rPr lang="pt-BR" sz="2400" b="1" dirty="0" smtClean="0">
                <a:solidFill>
                  <a:srgbClr val="FF0000"/>
                </a:solidFill>
              </a:rPr>
              <a:t>objetivo de minimização</a:t>
            </a:r>
            <a:r>
              <a:rPr lang="pt-BR" sz="2400" dirty="0" smtClean="0"/>
              <a:t>.</a:t>
            </a:r>
          </a:p>
          <a:p>
            <a:pPr lvl="2"/>
            <a:r>
              <a:rPr lang="pt-BR" b="1" dirty="0" err="1"/>
              <a:t>max</a:t>
            </a:r>
            <a:r>
              <a:rPr lang="pt-BR" b="1" dirty="0"/>
              <a:t> </a:t>
            </a:r>
            <a:r>
              <a:rPr lang="pt-BR" i="1" dirty="0"/>
              <a:t>z </a:t>
            </a:r>
            <a:r>
              <a:rPr lang="pt-BR" i="1" dirty="0" smtClean="0"/>
              <a:t>= </a:t>
            </a:r>
            <a:r>
              <a:rPr lang="pt-BR" i="1" dirty="0"/>
              <a:t>f(x</a:t>
            </a:r>
            <a:r>
              <a:rPr lang="pt-BR" i="1" baseline="-25000" dirty="0"/>
              <a:t>1 </a:t>
            </a:r>
            <a:r>
              <a:rPr lang="pt-BR" i="1" dirty="0"/>
              <a:t>,x</a:t>
            </a:r>
            <a:r>
              <a:rPr lang="pt-BR" i="1" baseline="-25000" dirty="0"/>
              <a:t>2 </a:t>
            </a:r>
            <a:r>
              <a:rPr lang="pt-BR" i="1" dirty="0"/>
              <a:t>, x</a:t>
            </a:r>
            <a:r>
              <a:rPr lang="pt-BR" i="1" baseline="-25000" dirty="0"/>
              <a:t>3 </a:t>
            </a:r>
            <a:r>
              <a:rPr lang="pt-BR" i="1" dirty="0"/>
              <a:t>,x</a:t>
            </a:r>
            <a:r>
              <a:rPr lang="pt-BR" i="1" baseline="-25000" dirty="0"/>
              <a:t>4</a:t>
            </a:r>
            <a:r>
              <a:rPr lang="pt-BR" i="1" dirty="0"/>
              <a:t>) </a:t>
            </a:r>
            <a:r>
              <a:rPr lang="pt-BR" i="1" dirty="0" smtClean="0"/>
              <a:t> = 5x</a:t>
            </a:r>
            <a:r>
              <a:rPr lang="pt-BR" i="1" baseline="-25000" dirty="0" smtClean="0"/>
              <a:t>1</a:t>
            </a:r>
            <a:r>
              <a:rPr lang="pt-BR" i="1" dirty="0" smtClean="0"/>
              <a:t> + 2x</a:t>
            </a:r>
            <a:r>
              <a:rPr lang="pt-BR" i="1" baseline="-25000" dirty="0" smtClean="0"/>
              <a:t>2</a:t>
            </a:r>
            <a:r>
              <a:rPr lang="pt-BR" i="1" dirty="0" smtClean="0"/>
              <a:t> - 4x</a:t>
            </a:r>
            <a:r>
              <a:rPr lang="pt-BR" i="1" baseline="-25000" dirty="0" smtClean="0"/>
              <a:t>3</a:t>
            </a:r>
            <a:r>
              <a:rPr lang="pt-BR" i="1" dirty="0" smtClean="0"/>
              <a:t> - x</a:t>
            </a:r>
            <a:r>
              <a:rPr lang="pt-BR" i="1" baseline="-25000" dirty="0" smtClean="0"/>
              <a:t>4</a:t>
            </a:r>
          </a:p>
          <a:p>
            <a:pPr lvl="2"/>
            <a:r>
              <a:rPr lang="pt-BR" dirty="0" smtClean="0"/>
              <a:t>Sujeito </a:t>
            </a:r>
            <a:r>
              <a:rPr lang="pt-BR" dirty="0"/>
              <a:t>a (Restrições):</a:t>
            </a:r>
            <a:endParaRPr lang="pt-BR" dirty="0" smtClean="0"/>
          </a:p>
          <a:p>
            <a:pPr marL="1371600" lvl="3" indent="0">
              <a:buNone/>
            </a:pPr>
            <a:r>
              <a:rPr lang="pt-BR" dirty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+ 2x</a:t>
            </a:r>
            <a:r>
              <a:rPr lang="pt-BR" baseline="-25000" dirty="0" smtClean="0"/>
              <a:t>2</a:t>
            </a:r>
            <a:r>
              <a:rPr lang="pt-BR" dirty="0" smtClean="0"/>
              <a:t> – x</a:t>
            </a:r>
            <a:r>
              <a:rPr lang="pt-BR" baseline="-25000" dirty="0" smtClean="0"/>
              <a:t>4</a:t>
            </a:r>
            <a:r>
              <a:rPr lang="pt-BR" dirty="0" smtClean="0"/>
              <a:t> &lt;= 12</a:t>
            </a:r>
          </a:p>
          <a:p>
            <a:pPr marL="1371600" lvl="3" indent="0">
              <a:buNone/>
            </a:pPr>
            <a:r>
              <a:rPr lang="pt-BR" dirty="0" smtClean="0"/>
              <a:t>2x</a:t>
            </a:r>
            <a:r>
              <a:rPr lang="pt-BR" baseline="-25000" dirty="0" smtClean="0"/>
              <a:t>1</a:t>
            </a:r>
            <a:r>
              <a:rPr lang="pt-BR" dirty="0" smtClean="0"/>
              <a:t> + x</a:t>
            </a:r>
            <a:r>
              <a:rPr lang="pt-BR" baseline="-25000" dirty="0" smtClean="0"/>
              <a:t>2</a:t>
            </a:r>
            <a:r>
              <a:rPr lang="pt-BR" dirty="0" smtClean="0"/>
              <a:t> + 3x</a:t>
            </a:r>
            <a:r>
              <a:rPr lang="pt-BR" baseline="-25000" dirty="0" smtClean="0"/>
              <a:t>3</a:t>
            </a:r>
            <a:r>
              <a:rPr lang="pt-BR" dirty="0" smtClean="0"/>
              <a:t> &gt;= 6</a:t>
            </a:r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livre</a:t>
            </a:r>
            <a:endParaRPr lang="pt-BR" dirty="0"/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,x</a:t>
            </a:r>
            <a:r>
              <a:rPr lang="pt-BR" baseline="-25000" dirty="0" smtClean="0"/>
              <a:t>3</a:t>
            </a:r>
            <a:r>
              <a:rPr lang="pt-BR" dirty="0" smtClean="0"/>
              <a:t>,x</a:t>
            </a:r>
            <a:r>
              <a:rPr lang="pt-BR" baseline="-25000" dirty="0" smtClean="0"/>
              <a:t>4</a:t>
            </a:r>
            <a:r>
              <a:rPr lang="pt-BR" dirty="0" smtClean="0"/>
              <a:t> &gt;= 0 </a:t>
            </a:r>
          </a:p>
          <a:p>
            <a:pPr lvl="1"/>
            <a:r>
              <a:rPr lang="pt-BR" sz="2400" dirty="0" smtClean="0"/>
              <a:t>Temos</a:t>
            </a:r>
          </a:p>
          <a:p>
            <a:pPr lvl="2"/>
            <a:r>
              <a:rPr lang="pt-BR" sz="2000" b="1" dirty="0" err="1"/>
              <a:t>max</a:t>
            </a:r>
            <a:r>
              <a:rPr lang="pt-BR" sz="2000" b="1" dirty="0"/>
              <a:t> </a:t>
            </a:r>
            <a:r>
              <a:rPr lang="pt-BR" sz="2000" i="1" dirty="0"/>
              <a:t>z =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,..., </a:t>
            </a:r>
            <a:r>
              <a:rPr lang="pt-BR" sz="2000" i="1" dirty="0" err="1"/>
              <a:t>x</a:t>
            </a:r>
            <a:r>
              <a:rPr lang="pt-BR" sz="2000" i="1" baseline="-25000" dirty="0" err="1"/>
              <a:t>n</a:t>
            </a:r>
            <a:r>
              <a:rPr lang="pt-BR" sz="2000" i="1" dirty="0"/>
              <a:t>) &lt;-&gt; </a:t>
            </a:r>
            <a:r>
              <a:rPr lang="pt-BR" sz="2000" b="1" i="1" dirty="0"/>
              <a:t>min</a:t>
            </a:r>
            <a:r>
              <a:rPr lang="pt-BR" sz="2000" i="1" dirty="0"/>
              <a:t> </a:t>
            </a:r>
            <a:r>
              <a:rPr lang="pt-BR" sz="2000" i="1" dirty="0">
                <a:solidFill>
                  <a:srgbClr val="FF0000"/>
                </a:solidFill>
              </a:rPr>
              <a:t>-</a:t>
            </a:r>
            <a:r>
              <a:rPr lang="pt-BR" sz="2000" i="1" dirty="0"/>
              <a:t>z = </a:t>
            </a:r>
            <a:r>
              <a:rPr lang="pt-BR" sz="2000" i="1" dirty="0">
                <a:solidFill>
                  <a:srgbClr val="FF0000"/>
                </a:solidFill>
              </a:rPr>
              <a:t>-</a:t>
            </a:r>
            <a:r>
              <a:rPr lang="pt-BR" sz="2000" i="1" dirty="0"/>
              <a:t>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,..., </a:t>
            </a:r>
            <a:r>
              <a:rPr lang="pt-BR" sz="2000" i="1" dirty="0" err="1"/>
              <a:t>x</a:t>
            </a:r>
            <a:r>
              <a:rPr lang="pt-BR" sz="2000" i="1" baseline="-25000" dirty="0" err="1"/>
              <a:t>n</a:t>
            </a:r>
            <a:r>
              <a:rPr lang="pt-BR" sz="2000" i="1" dirty="0"/>
              <a:t>) </a:t>
            </a:r>
            <a:endParaRPr lang="pt-BR" sz="2000" i="1" dirty="0" smtClean="0"/>
          </a:p>
          <a:p>
            <a:pPr lvl="2"/>
            <a:r>
              <a:rPr lang="pt-BR" sz="2000" b="1" dirty="0" err="1"/>
              <a:t>max</a:t>
            </a:r>
            <a:r>
              <a:rPr lang="pt-BR" sz="2000" b="1" dirty="0"/>
              <a:t> </a:t>
            </a:r>
            <a:r>
              <a:rPr lang="pt-BR" sz="2000" i="1" dirty="0"/>
              <a:t>z =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 x</a:t>
            </a:r>
            <a:r>
              <a:rPr lang="pt-BR" sz="2000" i="1" baseline="-25000" dirty="0"/>
              <a:t>3 </a:t>
            </a:r>
            <a:r>
              <a:rPr lang="pt-BR" sz="2000" i="1" dirty="0"/>
              <a:t>,x</a:t>
            </a:r>
            <a:r>
              <a:rPr lang="pt-BR" sz="2000" i="1" baseline="-25000" dirty="0"/>
              <a:t>4</a:t>
            </a:r>
            <a:r>
              <a:rPr lang="pt-BR" sz="2000" i="1" dirty="0"/>
              <a:t>)</a:t>
            </a:r>
            <a:r>
              <a:rPr lang="pt-BR" sz="2000" dirty="0"/>
              <a:t>  = </a:t>
            </a:r>
            <a:r>
              <a:rPr lang="pt-BR" sz="2000" dirty="0" smtClean="0"/>
              <a:t>5x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</a:t>
            </a:r>
            <a:r>
              <a:rPr lang="pt-BR" sz="2000" dirty="0"/>
              <a:t>+ 2x</a:t>
            </a:r>
            <a:r>
              <a:rPr lang="pt-BR" sz="2000" baseline="-25000" dirty="0"/>
              <a:t>2</a:t>
            </a:r>
            <a:r>
              <a:rPr lang="pt-BR" sz="2000" dirty="0"/>
              <a:t> - 4x</a:t>
            </a:r>
            <a:r>
              <a:rPr lang="pt-BR" sz="2000" baseline="-25000" dirty="0"/>
              <a:t>3</a:t>
            </a:r>
            <a:r>
              <a:rPr lang="pt-BR" sz="2000" dirty="0"/>
              <a:t> -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4       </a:t>
            </a:r>
            <a:r>
              <a:rPr lang="pt-BR" sz="2000" b="1" dirty="0" smtClean="0"/>
              <a:t>equivalente a</a:t>
            </a:r>
            <a:endParaRPr lang="pt-BR" sz="2000" b="1" baseline="-25000" dirty="0"/>
          </a:p>
          <a:p>
            <a:pPr lvl="2"/>
            <a:r>
              <a:rPr lang="pt-BR" sz="2000" b="1" dirty="0" smtClean="0"/>
              <a:t>min - </a:t>
            </a:r>
            <a:r>
              <a:rPr lang="pt-BR" sz="2000" i="1" dirty="0" smtClean="0"/>
              <a:t>z </a:t>
            </a:r>
            <a:r>
              <a:rPr lang="pt-BR" sz="2000" i="1" dirty="0"/>
              <a:t>= </a:t>
            </a:r>
            <a:r>
              <a:rPr lang="pt-BR" sz="2000" i="1" dirty="0" smtClean="0"/>
              <a:t>- f(x</a:t>
            </a:r>
            <a:r>
              <a:rPr lang="pt-BR" sz="2000" i="1" baseline="-25000" dirty="0" smtClean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 x</a:t>
            </a:r>
            <a:r>
              <a:rPr lang="pt-BR" sz="2000" i="1" baseline="-25000" dirty="0"/>
              <a:t>3 </a:t>
            </a:r>
            <a:r>
              <a:rPr lang="pt-BR" sz="2000" i="1" dirty="0"/>
              <a:t>,x</a:t>
            </a:r>
            <a:r>
              <a:rPr lang="pt-BR" sz="2000" i="1" baseline="-25000" dirty="0"/>
              <a:t>4</a:t>
            </a:r>
            <a:r>
              <a:rPr lang="pt-BR" sz="2000" i="1" dirty="0"/>
              <a:t>)  </a:t>
            </a:r>
            <a:r>
              <a:rPr lang="pt-BR" sz="2000" dirty="0"/>
              <a:t>= </a:t>
            </a:r>
            <a:r>
              <a:rPr lang="pt-BR" sz="2000" dirty="0" smtClean="0"/>
              <a:t>- 5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/>
              <a:t> -2x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+ </a:t>
            </a:r>
            <a:r>
              <a:rPr lang="pt-BR" sz="2000" dirty="0"/>
              <a:t>4x</a:t>
            </a:r>
            <a:r>
              <a:rPr lang="pt-BR" sz="2000" baseline="-25000" dirty="0"/>
              <a:t>3</a:t>
            </a:r>
            <a:r>
              <a:rPr lang="pt-BR" sz="2000" dirty="0"/>
              <a:t> </a:t>
            </a:r>
            <a:r>
              <a:rPr lang="pt-BR" sz="2000" dirty="0" smtClean="0"/>
              <a:t>+ x</a:t>
            </a:r>
            <a:r>
              <a:rPr lang="pt-BR" sz="2000" baseline="-25000" dirty="0" smtClean="0"/>
              <a:t>4</a:t>
            </a:r>
          </a:p>
          <a:p>
            <a:pPr lvl="2"/>
            <a:r>
              <a:rPr lang="pt-BR" sz="2000" i="1" dirty="0" err="1">
                <a:solidFill>
                  <a:srgbClr val="FF0000"/>
                </a:solidFill>
              </a:rPr>
              <a:t>x</a:t>
            </a:r>
            <a:r>
              <a:rPr lang="pt-BR" sz="2000" i="1" baseline="-25000" dirty="0" err="1">
                <a:solidFill>
                  <a:srgbClr val="FF0000"/>
                </a:solidFill>
              </a:rPr>
              <a:t>j</a:t>
            </a:r>
            <a:r>
              <a:rPr lang="pt-BR" sz="2000" i="1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= </a:t>
            </a:r>
            <a:r>
              <a:rPr lang="pt-BR" sz="2000" i="1" dirty="0">
                <a:solidFill>
                  <a:srgbClr val="FF0000"/>
                </a:solidFill>
              </a:rPr>
              <a:t>x</a:t>
            </a:r>
            <a:r>
              <a:rPr lang="pt-BR" sz="2000" i="1" baseline="-25000" dirty="0">
                <a:solidFill>
                  <a:srgbClr val="FF0000"/>
                </a:solidFill>
              </a:rPr>
              <a:t>j</a:t>
            </a:r>
            <a:r>
              <a:rPr lang="pt-BR" sz="2000" i="1" baseline="30000" dirty="0">
                <a:solidFill>
                  <a:srgbClr val="FF0000"/>
                </a:solidFill>
              </a:rPr>
              <a:t>1</a:t>
            </a:r>
            <a:r>
              <a:rPr lang="pt-BR" sz="2000" i="1" dirty="0">
                <a:solidFill>
                  <a:srgbClr val="FF0000"/>
                </a:solidFill>
              </a:rPr>
              <a:t> -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i="1" dirty="0">
                <a:solidFill>
                  <a:srgbClr val="FF0000"/>
                </a:solidFill>
              </a:rPr>
              <a:t>x</a:t>
            </a:r>
            <a:r>
              <a:rPr lang="pt-BR" sz="2000" i="1" baseline="-25000" dirty="0">
                <a:solidFill>
                  <a:srgbClr val="FF0000"/>
                </a:solidFill>
              </a:rPr>
              <a:t>j</a:t>
            </a:r>
            <a:r>
              <a:rPr lang="pt-BR" sz="2000" i="1" baseline="30000" dirty="0">
                <a:solidFill>
                  <a:srgbClr val="FF0000"/>
                </a:solidFill>
              </a:rPr>
              <a:t>2</a:t>
            </a:r>
            <a:r>
              <a:rPr lang="pt-BR" sz="2000" i="1" baseline="-25000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/>
              <a:t>onde </a:t>
            </a:r>
            <a:r>
              <a:rPr lang="pt-BR" sz="2000" i="1" dirty="0"/>
              <a:t>x</a:t>
            </a:r>
            <a:r>
              <a:rPr lang="pt-BR" sz="2000" i="1" baseline="-25000" dirty="0"/>
              <a:t>j</a:t>
            </a:r>
            <a:r>
              <a:rPr lang="pt-BR" sz="2000" i="1" baseline="30000" dirty="0"/>
              <a:t>1</a:t>
            </a:r>
            <a:r>
              <a:rPr lang="pt-BR" sz="2000" i="1" dirty="0"/>
              <a:t> ,</a:t>
            </a:r>
            <a:r>
              <a:rPr lang="pt-BR" sz="2000" dirty="0"/>
              <a:t> </a:t>
            </a:r>
            <a:r>
              <a:rPr lang="pt-BR" sz="2000" i="1" dirty="0"/>
              <a:t>x</a:t>
            </a:r>
            <a:r>
              <a:rPr lang="pt-BR" sz="2000" i="1" baseline="-25000" dirty="0"/>
              <a:t>j</a:t>
            </a:r>
            <a:r>
              <a:rPr lang="pt-BR" sz="2000" i="1" baseline="30000" dirty="0"/>
              <a:t>2</a:t>
            </a:r>
            <a:r>
              <a:rPr lang="pt-BR" sz="2000" dirty="0"/>
              <a:t>  &gt;= </a:t>
            </a:r>
            <a:r>
              <a:rPr lang="pt-BR" sz="2000" dirty="0" smtClean="0"/>
              <a:t>0    </a:t>
            </a:r>
            <a:r>
              <a:rPr lang="pt-BR" sz="2000" b="1" dirty="0" smtClean="0"/>
              <a:t>assim      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= 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baseline="30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>
                <a:solidFill>
                  <a:srgbClr val="FF0000"/>
                </a:solidFill>
              </a:rPr>
              <a:t> – x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</a:p>
          <a:p>
            <a:pPr marL="914400" lvl="2" indent="0">
              <a:buNone/>
            </a:pPr>
            <a:endParaRPr lang="pt-BR" sz="2000" i="1" dirty="0" smtClean="0"/>
          </a:p>
          <a:p>
            <a:pPr lvl="2"/>
            <a:endParaRPr lang="pt-BR" sz="2000" i="1" baseline="-25000" dirty="0"/>
          </a:p>
          <a:p>
            <a:pPr lvl="2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7175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Problemas</a:t>
            </a:r>
          </a:p>
          <a:p>
            <a:pPr lvl="1"/>
            <a:r>
              <a:rPr lang="pt-BR" sz="2400" dirty="0" smtClean="0"/>
              <a:t>Para o problema de programação linear a seguir, reescreva-o na forma padrão, a partir de uma função </a:t>
            </a:r>
            <a:r>
              <a:rPr lang="pt-BR" sz="2400" b="1" dirty="0" smtClean="0">
                <a:solidFill>
                  <a:srgbClr val="FF0000"/>
                </a:solidFill>
              </a:rPr>
              <a:t>objetivo de minimização</a:t>
            </a:r>
            <a:r>
              <a:rPr lang="pt-BR" sz="2400" dirty="0" smtClean="0"/>
              <a:t>.</a:t>
            </a:r>
          </a:p>
          <a:p>
            <a:pPr lvl="2"/>
            <a:r>
              <a:rPr lang="pt-BR" b="1" dirty="0" err="1"/>
              <a:t>max</a:t>
            </a:r>
            <a:r>
              <a:rPr lang="pt-BR" b="1" dirty="0"/>
              <a:t> </a:t>
            </a:r>
            <a:r>
              <a:rPr lang="pt-BR" i="1" dirty="0"/>
              <a:t>z </a:t>
            </a:r>
            <a:r>
              <a:rPr lang="pt-BR" i="1" dirty="0" smtClean="0"/>
              <a:t>= </a:t>
            </a:r>
            <a:r>
              <a:rPr lang="pt-BR" i="1" dirty="0"/>
              <a:t>f(x</a:t>
            </a:r>
            <a:r>
              <a:rPr lang="pt-BR" i="1" baseline="-25000" dirty="0"/>
              <a:t>1 </a:t>
            </a:r>
            <a:r>
              <a:rPr lang="pt-BR" i="1" dirty="0"/>
              <a:t>,x</a:t>
            </a:r>
            <a:r>
              <a:rPr lang="pt-BR" i="1" baseline="-25000" dirty="0"/>
              <a:t>2 </a:t>
            </a:r>
            <a:r>
              <a:rPr lang="pt-BR" i="1" dirty="0"/>
              <a:t>, x</a:t>
            </a:r>
            <a:r>
              <a:rPr lang="pt-BR" i="1" baseline="-25000" dirty="0"/>
              <a:t>3 </a:t>
            </a:r>
            <a:r>
              <a:rPr lang="pt-BR" i="1" dirty="0"/>
              <a:t>,x</a:t>
            </a:r>
            <a:r>
              <a:rPr lang="pt-BR" i="1" baseline="-25000" dirty="0"/>
              <a:t>4</a:t>
            </a:r>
            <a:r>
              <a:rPr lang="pt-BR" i="1" dirty="0"/>
              <a:t>) </a:t>
            </a:r>
            <a:r>
              <a:rPr lang="pt-BR" i="1" dirty="0" smtClean="0"/>
              <a:t> = 5x</a:t>
            </a:r>
            <a:r>
              <a:rPr lang="pt-BR" i="1" baseline="-25000" dirty="0" smtClean="0"/>
              <a:t>1</a:t>
            </a:r>
            <a:r>
              <a:rPr lang="pt-BR" i="1" dirty="0" smtClean="0"/>
              <a:t> + 2x</a:t>
            </a:r>
            <a:r>
              <a:rPr lang="pt-BR" i="1" baseline="-25000" dirty="0" smtClean="0"/>
              <a:t>2</a:t>
            </a:r>
            <a:r>
              <a:rPr lang="pt-BR" i="1" dirty="0" smtClean="0"/>
              <a:t> - 4x</a:t>
            </a:r>
            <a:r>
              <a:rPr lang="pt-BR" i="1" baseline="-25000" dirty="0" smtClean="0"/>
              <a:t>3</a:t>
            </a:r>
            <a:r>
              <a:rPr lang="pt-BR" i="1" dirty="0" smtClean="0"/>
              <a:t> - x</a:t>
            </a:r>
            <a:r>
              <a:rPr lang="pt-BR" i="1" baseline="-25000" dirty="0" smtClean="0"/>
              <a:t>4</a:t>
            </a:r>
          </a:p>
          <a:p>
            <a:pPr lvl="2"/>
            <a:r>
              <a:rPr lang="pt-BR" dirty="0" smtClean="0"/>
              <a:t>Sujeito </a:t>
            </a:r>
            <a:r>
              <a:rPr lang="pt-BR" dirty="0"/>
              <a:t>a (Restrições):</a:t>
            </a:r>
            <a:endParaRPr lang="pt-BR" dirty="0" smtClean="0"/>
          </a:p>
          <a:p>
            <a:pPr marL="1371600" lvl="3" indent="0">
              <a:buNone/>
            </a:pPr>
            <a:r>
              <a:rPr lang="pt-BR" dirty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+ 2x</a:t>
            </a:r>
            <a:r>
              <a:rPr lang="pt-BR" baseline="-25000" dirty="0" smtClean="0"/>
              <a:t>2</a:t>
            </a:r>
            <a:r>
              <a:rPr lang="pt-BR" dirty="0" smtClean="0"/>
              <a:t> – x</a:t>
            </a:r>
            <a:r>
              <a:rPr lang="pt-BR" baseline="-25000" dirty="0" smtClean="0"/>
              <a:t>4</a:t>
            </a:r>
            <a:r>
              <a:rPr lang="pt-BR" dirty="0" smtClean="0"/>
              <a:t> &lt;= 12</a:t>
            </a:r>
          </a:p>
          <a:p>
            <a:pPr marL="1371600" lvl="3" indent="0">
              <a:buNone/>
            </a:pPr>
            <a:r>
              <a:rPr lang="pt-BR" dirty="0" smtClean="0"/>
              <a:t>2x</a:t>
            </a:r>
            <a:r>
              <a:rPr lang="pt-BR" baseline="-25000" dirty="0" smtClean="0"/>
              <a:t>1</a:t>
            </a:r>
            <a:r>
              <a:rPr lang="pt-BR" dirty="0" smtClean="0"/>
              <a:t> + x</a:t>
            </a:r>
            <a:r>
              <a:rPr lang="pt-BR" baseline="-25000" dirty="0" smtClean="0"/>
              <a:t>2</a:t>
            </a:r>
            <a:r>
              <a:rPr lang="pt-BR" dirty="0" smtClean="0"/>
              <a:t> + 3x</a:t>
            </a:r>
            <a:r>
              <a:rPr lang="pt-BR" baseline="-25000" dirty="0" smtClean="0"/>
              <a:t>3</a:t>
            </a:r>
            <a:r>
              <a:rPr lang="pt-BR" dirty="0" smtClean="0"/>
              <a:t> &gt;= 6</a:t>
            </a:r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livre</a:t>
            </a:r>
            <a:endParaRPr lang="pt-BR" dirty="0"/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,x</a:t>
            </a:r>
            <a:r>
              <a:rPr lang="pt-BR" baseline="-25000" dirty="0" smtClean="0"/>
              <a:t>3</a:t>
            </a:r>
            <a:r>
              <a:rPr lang="pt-BR" dirty="0" smtClean="0"/>
              <a:t>,x</a:t>
            </a:r>
            <a:r>
              <a:rPr lang="pt-BR" baseline="-25000" dirty="0" smtClean="0"/>
              <a:t>4</a:t>
            </a:r>
            <a:r>
              <a:rPr lang="pt-BR" dirty="0" smtClean="0"/>
              <a:t> &gt;= 0 </a:t>
            </a:r>
          </a:p>
          <a:p>
            <a:pPr lvl="1"/>
            <a:r>
              <a:rPr lang="pt-BR" sz="2400" dirty="0" smtClean="0"/>
              <a:t>Temos</a:t>
            </a:r>
          </a:p>
          <a:p>
            <a:pPr lvl="2"/>
            <a:r>
              <a:rPr lang="pt-BR" sz="2000" b="1" dirty="0" err="1"/>
              <a:t>max</a:t>
            </a:r>
            <a:r>
              <a:rPr lang="pt-BR" sz="2000" b="1" dirty="0"/>
              <a:t> </a:t>
            </a:r>
            <a:r>
              <a:rPr lang="pt-BR" sz="2000" i="1" dirty="0"/>
              <a:t>z =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,..., </a:t>
            </a:r>
            <a:r>
              <a:rPr lang="pt-BR" sz="2000" i="1" dirty="0" err="1"/>
              <a:t>x</a:t>
            </a:r>
            <a:r>
              <a:rPr lang="pt-BR" sz="2000" i="1" baseline="-25000" dirty="0" err="1"/>
              <a:t>n</a:t>
            </a:r>
            <a:r>
              <a:rPr lang="pt-BR" sz="2000" i="1" dirty="0"/>
              <a:t>) &lt;-&gt; </a:t>
            </a:r>
            <a:r>
              <a:rPr lang="pt-BR" sz="2000" b="1" i="1" dirty="0"/>
              <a:t>min</a:t>
            </a:r>
            <a:r>
              <a:rPr lang="pt-BR" sz="2000" i="1" dirty="0"/>
              <a:t> </a:t>
            </a:r>
            <a:r>
              <a:rPr lang="pt-BR" sz="2000" i="1" dirty="0">
                <a:solidFill>
                  <a:srgbClr val="FF0000"/>
                </a:solidFill>
              </a:rPr>
              <a:t>-</a:t>
            </a:r>
            <a:r>
              <a:rPr lang="pt-BR" sz="2000" i="1" dirty="0"/>
              <a:t>z = </a:t>
            </a:r>
            <a:r>
              <a:rPr lang="pt-BR" sz="2000" i="1" dirty="0">
                <a:solidFill>
                  <a:srgbClr val="FF0000"/>
                </a:solidFill>
              </a:rPr>
              <a:t>-</a:t>
            </a:r>
            <a:r>
              <a:rPr lang="pt-BR" sz="2000" i="1" dirty="0"/>
              <a:t>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,..., </a:t>
            </a:r>
            <a:r>
              <a:rPr lang="pt-BR" sz="2000" i="1" dirty="0" err="1"/>
              <a:t>x</a:t>
            </a:r>
            <a:r>
              <a:rPr lang="pt-BR" sz="2000" i="1" baseline="-25000" dirty="0" err="1"/>
              <a:t>n</a:t>
            </a:r>
            <a:r>
              <a:rPr lang="pt-BR" sz="2000" i="1" dirty="0"/>
              <a:t>) </a:t>
            </a:r>
            <a:endParaRPr lang="pt-BR" sz="2000" i="1" dirty="0" smtClean="0"/>
          </a:p>
          <a:p>
            <a:pPr lvl="2"/>
            <a:r>
              <a:rPr lang="pt-BR" sz="2000" b="1" dirty="0" err="1"/>
              <a:t>max</a:t>
            </a:r>
            <a:r>
              <a:rPr lang="pt-BR" sz="2000" b="1" dirty="0"/>
              <a:t> </a:t>
            </a:r>
            <a:r>
              <a:rPr lang="pt-BR" sz="2000" i="1" dirty="0"/>
              <a:t>z =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 x</a:t>
            </a:r>
            <a:r>
              <a:rPr lang="pt-BR" sz="2000" i="1" baseline="-25000" dirty="0"/>
              <a:t>3 </a:t>
            </a:r>
            <a:r>
              <a:rPr lang="pt-BR" sz="2000" i="1" dirty="0"/>
              <a:t>,x</a:t>
            </a:r>
            <a:r>
              <a:rPr lang="pt-BR" sz="2000" i="1" baseline="-25000" dirty="0"/>
              <a:t>4</a:t>
            </a:r>
            <a:r>
              <a:rPr lang="pt-BR" sz="2000" i="1" dirty="0"/>
              <a:t>)  </a:t>
            </a:r>
            <a:r>
              <a:rPr lang="pt-BR" sz="2000" dirty="0"/>
              <a:t>= </a:t>
            </a:r>
            <a:r>
              <a:rPr lang="pt-BR" sz="2000" dirty="0" smtClean="0"/>
              <a:t>5x</a:t>
            </a:r>
            <a:r>
              <a:rPr lang="pt-BR" sz="2000" baseline="-25000" dirty="0" smtClean="0"/>
              <a:t>1</a:t>
            </a:r>
            <a:r>
              <a:rPr lang="pt-BR" sz="2000" dirty="0" smtClean="0"/>
              <a:t> </a:t>
            </a:r>
            <a:r>
              <a:rPr lang="pt-BR" sz="2000" dirty="0"/>
              <a:t>+ 2x</a:t>
            </a:r>
            <a:r>
              <a:rPr lang="pt-BR" sz="2000" baseline="-25000" dirty="0"/>
              <a:t>2</a:t>
            </a:r>
            <a:r>
              <a:rPr lang="pt-BR" sz="2000" dirty="0"/>
              <a:t> - 4x</a:t>
            </a:r>
            <a:r>
              <a:rPr lang="pt-BR" sz="2000" baseline="-25000" dirty="0"/>
              <a:t>3</a:t>
            </a:r>
            <a:r>
              <a:rPr lang="pt-BR" sz="2000" dirty="0"/>
              <a:t> - </a:t>
            </a:r>
            <a:r>
              <a:rPr lang="pt-BR" sz="2000" dirty="0" smtClean="0"/>
              <a:t>x</a:t>
            </a:r>
            <a:r>
              <a:rPr lang="pt-BR" sz="2000" baseline="-25000" dirty="0" smtClean="0"/>
              <a:t>4</a:t>
            </a:r>
            <a:r>
              <a:rPr lang="pt-BR" sz="2000" i="1" baseline="-25000" dirty="0" smtClean="0"/>
              <a:t>       </a:t>
            </a:r>
            <a:r>
              <a:rPr lang="pt-BR" sz="2000" b="1" dirty="0" smtClean="0"/>
              <a:t>equivalente a</a:t>
            </a:r>
            <a:endParaRPr lang="pt-BR" sz="2000" b="1" baseline="-25000" dirty="0"/>
          </a:p>
          <a:p>
            <a:pPr lvl="2"/>
            <a:r>
              <a:rPr lang="pt-BR" sz="2000" b="1" dirty="0" smtClean="0"/>
              <a:t>min - </a:t>
            </a:r>
            <a:r>
              <a:rPr lang="pt-BR" sz="2000" i="1" dirty="0" smtClean="0"/>
              <a:t>z </a:t>
            </a:r>
            <a:r>
              <a:rPr lang="pt-BR" sz="2000" i="1" dirty="0"/>
              <a:t>= </a:t>
            </a:r>
            <a:r>
              <a:rPr lang="pt-BR" sz="2000" i="1" dirty="0" smtClean="0"/>
              <a:t>- f(x</a:t>
            </a:r>
            <a:r>
              <a:rPr lang="pt-BR" sz="2000" i="1" baseline="-25000" dirty="0" smtClean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 x</a:t>
            </a:r>
            <a:r>
              <a:rPr lang="pt-BR" sz="2000" i="1" baseline="-25000" dirty="0"/>
              <a:t>3 </a:t>
            </a:r>
            <a:r>
              <a:rPr lang="pt-BR" sz="2000" i="1" dirty="0"/>
              <a:t>,x</a:t>
            </a:r>
            <a:r>
              <a:rPr lang="pt-BR" sz="2000" i="1" baseline="-25000" dirty="0"/>
              <a:t>4</a:t>
            </a:r>
            <a:r>
              <a:rPr lang="pt-BR" sz="2000" i="1" dirty="0"/>
              <a:t>)  </a:t>
            </a:r>
            <a:r>
              <a:rPr lang="pt-BR" sz="2000" dirty="0"/>
              <a:t>= </a:t>
            </a:r>
            <a:r>
              <a:rPr lang="pt-BR" sz="2000" dirty="0" smtClean="0"/>
              <a:t>- 5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/>
              <a:t> -2x</a:t>
            </a:r>
            <a:r>
              <a:rPr lang="pt-BR" sz="2000" baseline="-25000" dirty="0" smtClean="0"/>
              <a:t>2</a:t>
            </a:r>
            <a:r>
              <a:rPr lang="pt-BR" sz="2000" dirty="0" smtClean="0"/>
              <a:t> + </a:t>
            </a:r>
            <a:r>
              <a:rPr lang="pt-BR" sz="2000" dirty="0"/>
              <a:t>4x</a:t>
            </a:r>
            <a:r>
              <a:rPr lang="pt-BR" sz="2000" baseline="-25000" dirty="0"/>
              <a:t>3</a:t>
            </a:r>
            <a:r>
              <a:rPr lang="pt-BR" sz="2000" dirty="0"/>
              <a:t> </a:t>
            </a:r>
            <a:r>
              <a:rPr lang="pt-BR" sz="2000" dirty="0" smtClean="0"/>
              <a:t>+ x</a:t>
            </a:r>
            <a:r>
              <a:rPr lang="pt-BR" sz="2000" baseline="-25000" dirty="0" smtClean="0"/>
              <a:t>4</a:t>
            </a:r>
          </a:p>
          <a:p>
            <a:pPr lvl="2"/>
            <a:r>
              <a:rPr lang="pt-BR" sz="2000" i="1" dirty="0" err="1">
                <a:solidFill>
                  <a:srgbClr val="FF0000"/>
                </a:solidFill>
              </a:rPr>
              <a:t>x</a:t>
            </a:r>
            <a:r>
              <a:rPr lang="pt-BR" sz="2000" i="1" baseline="-25000" dirty="0" err="1">
                <a:solidFill>
                  <a:srgbClr val="FF0000"/>
                </a:solidFill>
              </a:rPr>
              <a:t>j</a:t>
            </a:r>
            <a:r>
              <a:rPr lang="pt-BR" sz="2000" i="1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= </a:t>
            </a:r>
            <a:r>
              <a:rPr lang="pt-BR" sz="2000" i="1" dirty="0">
                <a:solidFill>
                  <a:srgbClr val="FF0000"/>
                </a:solidFill>
              </a:rPr>
              <a:t>x</a:t>
            </a:r>
            <a:r>
              <a:rPr lang="pt-BR" sz="2000" i="1" baseline="-25000" dirty="0">
                <a:solidFill>
                  <a:srgbClr val="FF0000"/>
                </a:solidFill>
              </a:rPr>
              <a:t>j</a:t>
            </a:r>
            <a:r>
              <a:rPr lang="pt-BR" sz="2000" i="1" baseline="30000" dirty="0">
                <a:solidFill>
                  <a:srgbClr val="FF0000"/>
                </a:solidFill>
              </a:rPr>
              <a:t>1</a:t>
            </a:r>
            <a:r>
              <a:rPr lang="pt-BR" sz="2000" i="1" dirty="0">
                <a:solidFill>
                  <a:srgbClr val="FF0000"/>
                </a:solidFill>
              </a:rPr>
              <a:t> -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i="1" dirty="0">
                <a:solidFill>
                  <a:srgbClr val="FF0000"/>
                </a:solidFill>
              </a:rPr>
              <a:t>x</a:t>
            </a:r>
            <a:r>
              <a:rPr lang="pt-BR" sz="2000" i="1" baseline="-25000" dirty="0">
                <a:solidFill>
                  <a:srgbClr val="FF0000"/>
                </a:solidFill>
              </a:rPr>
              <a:t>j</a:t>
            </a:r>
            <a:r>
              <a:rPr lang="pt-BR" sz="2000" i="1" baseline="30000" dirty="0">
                <a:solidFill>
                  <a:srgbClr val="FF0000"/>
                </a:solidFill>
              </a:rPr>
              <a:t>2</a:t>
            </a:r>
            <a:r>
              <a:rPr lang="pt-BR" sz="2000" i="1" baseline="-25000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/>
              <a:t>onde </a:t>
            </a:r>
            <a:r>
              <a:rPr lang="pt-BR" sz="2000" i="1" dirty="0"/>
              <a:t>x</a:t>
            </a:r>
            <a:r>
              <a:rPr lang="pt-BR" sz="2000" i="1" baseline="-25000" dirty="0"/>
              <a:t>j</a:t>
            </a:r>
            <a:r>
              <a:rPr lang="pt-BR" sz="2000" i="1" baseline="30000" dirty="0"/>
              <a:t>1</a:t>
            </a:r>
            <a:r>
              <a:rPr lang="pt-BR" sz="2000" i="1" dirty="0"/>
              <a:t> ,</a:t>
            </a:r>
            <a:r>
              <a:rPr lang="pt-BR" sz="2000" dirty="0"/>
              <a:t> </a:t>
            </a:r>
            <a:r>
              <a:rPr lang="pt-BR" sz="2000" i="1" dirty="0"/>
              <a:t>x</a:t>
            </a:r>
            <a:r>
              <a:rPr lang="pt-BR" sz="2000" i="1" baseline="-25000" dirty="0"/>
              <a:t>j</a:t>
            </a:r>
            <a:r>
              <a:rPr lang="pt-BR" sz="2000" i="1" baseline="30000" dirty="0"/>
              <a:t>2</a:t>
            </a:r>
            <a:r>
              <a:rPr lang="pt-BR" sz="2000" dirty="0"/>
              <a:t>  &gt;= </a:t>
            </a:r>
            <a:r>
              <a:rPr lang="pt-BR" sz="2000" dirty="0" smtClean="0"/>
              <a:t>0    </a:t>
            </a:r>
            <a:r>
              <a:rPr lang="pt-BR" sz="2000" b="1" dirty="0" smtClean="0"/>
              <a:t>assim  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= 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baseline="30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>
                <a:solidFill>
                  <a:srgbClr val="FF0000"/>
                </a:solidFill>
              </a:rPr>
              <a:t> – x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baseline="30000" dirty="0" smtClean="0">
                <a:solidFill>
                  <a:srgbClr val="FF0000"/>
                </a:solidFill>
              </a:rPr>
              <a:t>2 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1400" dirty="0" smtClean="0">
                <a:solidFill>
                  <a:srgbClr val="FF0000"/>
                </a:solidFill>
              </a:rPr>
              <a:t>(restrição da não negatividade)</a:t>
            </a:r>
            <a:endParaRPr lang="pt-BR" sz="1400" baseline="30000" dirty="0" smtClean="0">
              <a:solidFill>
                <a:srgbClr val="FF0000"/>
              </a:solidFill>
            </a:endParaRPr>
          </a:p>
          <a:p>
            <a:pPr lvl="2"/>
            <a:r>
              <a:rPr lang="pt-BR" b="1" dirty="0"/>
              <a:t>min - </a:t>
            </a:r>
            <a:r>
              <a:rPr lang="pt-BR" b="1" i="1" dirty="0"/>
              <a:t>z = - f(x</a:t>
            </a:r>
            <a:r>
              <a:rPr lang="pt-BR" b="1" i="1" baseline="-25000" dirty="0"/>
              <a:t>1 </a:t>
            </a:r>
            <a:r>
              <a:rPr lang="pt-BR" b="1" i="1" dirty="0"/>
              <a:t>,x</a:t>
            </a:r>
            <a:r>
              <a:rPr lang="pt-BR" b="1" i="1" baseline="-25000" dirty="0"/>
              <a:t>2 </a:t>
            </a:r>
            <a:r>
              <a:rPr lang="pt-BR" b="1" i="1" dirty="0"/>
              <a:t>, x</a:t>
            </a:r>
            <a:r>
              <a:rPr lang="pt-BR" b="1" i="1" baseline="-25000" dirty="0"/>
              <a:t>3 </a:t>
            </a:r>
            <a:r>
              <a:rPr lang="pt-BR" b="1" i="1" dirty="0"/>
              <a:t>,x</a:t>
            </a:r>
            <a:r>
              <a:rPr lang="pt-BR" b="1" i="1" baseline="-25000" dirty="0"/>
              <a:t>4</a:t>
            </a:r>
            <a:r>
              <a:rPr lang="pt-BR" b="1" i="1" dirty="0"/>
              <a:t>)  </a:t>
            </a:r>
            <a:r>
              <a:rPr lang="pt-BR" b="1" dirty="0"/>
              <a:t>= - </a:t>
            </a:r>
            <a:r>
              <a:rPr lang="pt-BR" b="1" dirty="0" smtClean="0"/>
              <a:t>5</a:t>
            </a:r>
            <a:r>
              <a:rPr lang="pt-BR" b="1" i="1" dirty="0"/>
              <a:t> 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b="1" baseline="-25000" dirty="0">
                <a:solidFill>
                  <a:srgbClr val="FF0000"/>
                </a:solidFill>
              </a:rPr>
              <a:t>1</a:t>
            </a:r>
            <a:r>
              <a:rPr lang="pt-BR" b="1" baseline="30000" dirty="0">
                <a:solidFill>
                  <a:srgbClr val="FF0000"/>
                </a:solidFill>
              </a:rPr>
              <a:t>1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+ 5x</a:t>
            </a:r>
            <a:r>
              <a:rPr lang="pt-BR" b="1" baseline="-25000" dirty="0" smtClean="0">
                <a:solidFill>
                  <a:srgbClr val="FF0000"/>
                </a:solidFill>
              </a:rPr>
              <a:t>1</a:t>
            </a:r>
            <a:r>
              <a:rPr lang="pt-BR" b="1" baseline="30000" dirty="0" smtClean="0">
                <a:solidFill>
                  <a:srgbClr val="FF0000"/>
                </a:solidFill>
              </a:rPr>
              <a:t>2</a:t>
            </a:r>
            <a:r>
              <a:rPr lang="pt-BR" b="1" baseline="30000" dirty="0" smtClean="0"/>
              <a:t> </a:t>
            </a:r>
            <a:r>
              <a:rPr lang="pt-BR" b="1" dirty="0" smtClean="0"/>
              <a:t>-</a:t>
            </a:r>
            <a:r>
              <a:rPr lang="pt-BR" b="1" dirty="0"/>
              <a:t>2x</a:t>
            </a:r>
            <a:r>
              <a:rPr lang="pt-BR" b="1" baseline="-25000" dirty="0"/>
              <a:t>2</a:t>
            </a:r>
            <a:r>
              <a:rPr lang="pt-BR" b="1" dirty="0"/>
              <a:t> + 4x</a:t>
            </a:r>
            <a:r>
              <a:rPr lang="pt-BR" b="1" baseline="-25000" dirty="0"/>
              <a:t>3</a:t>
            </a:r>
            <a:r>
              <a:rPr lang="pt-BR" b="1" dirty="0"/>
              <a:t> + x</a:t>
            </a:r>
            <a:r>
              <a:rPr lang="pt-BR" b="1" baseline="-25000" dirty="0"/>
              <a:t>4</a:t>
            </a:r>
          </a:p>
          <a:p>
            <a:pPr lvl="2"/>
            <a:endParaRPr lang="pt-BR" sz="2000" i="1" dirty="0" smtClean="0"/>
          </a:p>
          <a:p>
            <a:pPr lvl="2"/>
            <a:endParaRPr lang="pt-BR" sz="2000" i="1" baseline="-25000" dirty="0"/>
          </a:p>
          <a:p>
            <a:pPr lvl="2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564687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Problemas</a:t>
            </a:r>
            <a:r>
              <a:rPr lang="pt-BR" dirty="0" smtClean="0"/>
              <a:t> </a:t>
            </a:r>
          </a:p>
          <a:p>
            <a:pPr lvl="1"/>
            <a:r>
              <a:rPr lang="pt-BR" sz="2400" dirty="0" smtClean="0"/>
              <a:t>Temos</a:t>
            </a:r>
          </a:p>
          <a:p>
            <a:pPr lvl="2"/>
            <a:r>
              <a:rPr lang="pt-BR" sz="2000" i="1" dirty="0" err="1" smtClean="0">
                <a:solidFill>
                  <a:srgbClr val="FF0000"/>
                </a:solidFill>
              </a:rPr>
              <a:t>x</a:t>
            </a:r>
            <a:r>
              <a:rPr lang="pt-BR" sz="2000" i="1" baseline="-25000" dirty="0" err="1" smtClean="0">
                <a:solidFill>
                  <a:srgbClr val="FF0000"/>
                </a:solidFill>
              </a:rPr>
              <a:t>j</a:t>
            </a:r>
            <a:r>
              <a:rPr lang="pt-BR" sz="2000" i="1" dirty="0" smtClean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= </a:t>
            </a:r>
            <a:r>
              <a:rPr lang="pt-BR" sz="2000" i="1" dirty="0">
                <a:solidFill>
                  <a:srgbClr val="FF0000"/>
                </a:solidFill>
              </a:rPr>
              <a:t>x</a:t>
            </a:r>
            <a:r>
              <a:rPr lang="pt-BR" sz="2000" i="1" baseline="-25000" dirty="0">
                <a:solidFill>
                  <a:srgbClr val="FF0000"/>
                </a:solidFill>
              </a:rPr>
              <a:t>j</a:t>
            </a:r>
            <a:r>
              <a:rPr lang="pt-BR" sz="2000" i="1" baseline="30000" dirty="0">
                <a:solidFill>
                  <a:srgbClr val="FF0000"/>
                </a:solidFill>
              </a:rPr>
              <a:t>1</a:t>
            </a:r>
            <a:r>
              <a:rPr lang="pt-BR" sz="2000" i="1" dirty="0">
                <a:solidFill>
                  <a:srgbClr val="FF0000"/>
                </a:solidFill>
              </a:rPr>
              <a:t> -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i="1" dirty="0">
                <a:solidFill>
                  <a:srgbClr val="FF0000"/>
                </a:solidFill>
              </a:rPr>
              <a:t>x</a:t>
            </a:r>
            <a:r>
              <a:rPr lang="pt-BR" sz="2000" i="1" baseline="-25000" dirty="0">
                <a:solidFill>
                  <a:srgbClr val="FF0000"/>
                </a:solidFill>
              </a:rPr>
              <a:t>j</a:t>
            </a:r>
            <a:r>
              <a:rPr lang="pt-BR" sz="2000" i="1" baseline="30000" dirty="0">
                <a:solidFill>
                  <a:srgbClr val="FF0000"/>
                </a:solidFill>
              </a:rPr>
              <a:t>2</a:t>
            </a:r>
            <a:r>
              <a:rPr lang="pt-BR" sz="2000" i="1" baseline="-25000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/>
              <a:t>onde </a:t>
            </a:r>
            <a:r>
              <a:rPr lang="pt-BR" sz="2000" i="1" dirty="0"/>
              <a:t>x</a:t>
            </a:r>
            <a:r>
              <a:rPr lang="pt-BR" sz="2000" i="1" baseline="-25000" dirty="0"/>
              <a:t>j</a:t>
            </a:r>
            <a:r>
              <a:rPr lang="pt-BR" sz="2000" i="1" baseline="30000" dirty="0"/>
              <a:t>1</a:t>
            </a:r>
            <a:r>
              <a:rPr lang="pt-BR" sz="2000" i="1" dirty="0"/>
              <a:t> ,</a:t>
            </a:r>
            <a:r>
              <a:rPr lang="pt-BR" sz="2000" dirty="0"/>
              <a:t> </a:t>
            </a:r>
            <a:r>
              <a:rPr lang="pt-BR" sz="2000" i="1" dirty="0"/>
              <a:t>x</a:t>
            </a:r>
            <a:r>
              <a:rPr lang="pt-BR" sz="2000" i="1" baseline="-25000" dirty="0"/>
              <a:t>j</a:t>
            </a:r>
            <a:r>
              <a:rPr lang="pt-BR" sz="2000" i="1" baseline="30000" dirty="0"/>
              <a:t>2</a:t>
            </a:r>
            <a:r>
              <a:rPr lang="pt-BR" sz="2000" dirty="0"/>
              <a:t>  &gt;= </a:t>
            </a:r>
            <a:r>
              <a:rPr lang="pt-BR" sz="2000" dirty="0" smtClean="0"/>
              <a:t>0    </a:t>
            </a:r>
            <a:r>
              <a:rPr lang="pt-BR" sz="2000" b="1" dirty="0" smtClean="0"/>
              <a:t>assim      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= 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baseline="30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>
                <a:solidFill>
                  <a:srgbClr val="FF0000"/>
                </a:solidFill>
              </a:rPr>
              <a:t> – x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</a:p>
          <a:p>
            <a:pPr lvl="2"/>
            <a:r>
              <a:rPr lang="pt-BR" b="1" dirty="0"/>
              <a:t>min - </a:t>
            </a:r>
            <a:r>
              <a:rPr lang="pt-BR" b="1" i="1" dirty="0"/>
              <a:t>z = - f(x</a:t>
            </a:r>
            <a:r>
              <a:rPr lang="pt-BR" b="1" i="1" baseline="-25000" dirty="0"/>
              <a:t>1 </a:t>
            </a:r>
            <a:r>
              <a:rPr lang="pt-BR" b="1" i="1" dirty="0"/>
              <a:t>,x</a:t>
            </a:r>
            <a:r>
              <a:rPr lang="pt-BR" b="1" i="1" baseline="-25000" dirty="0"/>
              <a:t>2 </a:t>
            </a:r>
            <a:r>
              <a:rPr lang="pt-BR" b="1" i="1" dirty="0"/>
              <a:t>, x</a:t>
            </a:r>
            <a:r>
              <a:rPr lang="pt-BR" b="1" i="1" baseline="-25000" dirty="0"/>
              <a:t>3 </a:t>
            </a:r>
            <a:r>
              <a:rPr lang="pt-BR" b="1" i="1" dirty="0"/>
              <a:t>,x</a:t>
            </a:r>
            <a:r>
              <a:rPr lang="pt-BR" b="1" i="1" baseline="-25000" dirty="0"/>
              <a:t>4</a:t>
            </a:r>
            <a:r>
              <a:rPr lang="pt-BR" b="1" i="1" dirty="0"/>
              <a:t>)  </a:t>
            </a:r>
            <a:r>
              <a:rPr lang="pt-BR" b="1" dirty="0"/>
              <a:t>= - </a:t>
            </a:r>
            <a:r>
              <a:rPr lang="pt-BR" b="1" dirty="0" smtClean="0"/>
              <a:t>5</a:t>
            </a:r>
            <a:r>
              <a:rPr lang="pt-BR" b="1" i="1" dirty="0"/>
              <a:t> 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b="1" baseline="-25000" dirty="0">
                <a:solidFill>
                  <a:srgbClr val="FF0000"/>
                </a:solidFill>
              </a:rPr>
              <a:t>1</a:t>
            </a:r>
            <a:r>
              <a:rPr lang="pt-BR" b="1" baseline="30000" dirty="0">
                <a:solidFill>
                  <a:srgbClr val="FF0000"/>
                </a:solidFill>
              </a:rPr>
              <a:t>1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+ 5x</a:t>
            </a:r>
            <a:r>
              <a:rPr lang="pt-BR" b="1" baseline="-25000" dirty="0" smtClean="0">
                <a:solidFill>
                  <a:srgbClr val="FF0000"/>
                </a:solidFill>
              </a:rPr>
              <a:t>1</a:t>
            </a:r>
            <a:r>
              <a:rPr lang="pt-BR" b="1" baseline="30000" dirty="0" smtClean="0">
                <a:solidFill>
                  <a:srgbClr val="FF0000"/>
                </a:solidFill>
              </a:rPr>
              <a:t>2</a:t>
            </a:r>
            <a:r>
              <a:rPr lang="pt-BR" b="1" baseline="30000" dirty="0" smtClean="0"/>
              <a:t> </a:t>
            </a:r>
            <a:r>
              <a:rPr lang="pt-BR" b="1" dirty="0" smtClean="0"/>
              <a:t>-</a:t>
            </a:r>
            <a:r>
              <a:rPr lang="pt-BR" b="1" dirty="0"/>
              <a:t>2x</a:t>
            </a:r>
            <a:r>
              <a:rPr lang="pt-BR" b="1" baseline="-25000" dirty="0"/>
              <a:t>2</a:t>
            </a:r>
            <a:r>
              <a:rPr lang="pt-BR" b="1" dirty="0"/>
              <a:t> + 4x</a:t>
            </a:r>
            <a:r>
              <a:rPr lang="pt-BR" b="1" baseline="-25000" dirty="0"/>
              <a:t>3</a:t>
            </a:r>
            <a:r>
              <a:rPr lang="pt-BR" b="1" dirty="0"/>
              <a:t> + </a:t>
            </a:r>
            <a:r>
              <a:rPr lang="pt-BR" b="1" dirty="0" smtClean="0"/>
              <a:t>x</a:t>
            </a:r>
            <a:r>
              <a:rPr lang="pt-BR" b="1" baseline="-25000" dirty="0" smtClean="0"/>
              <a:t>4</a:t>
            </a:r>
          </a:p>
          <a:p>
            <a:pPr lvl="2"/>
            <a:r>
              <a:rPr lang="pt-BR" dirty="0"/>
              <a:t>Sujeito a:</a:t>
            </a:r>
          </a:p>
          <a:p>
            <a:pPr marL="1371600" lvl="3" indent="0">
              <a:buNone/>
            </a:pPr>
            <a:r>
              <a:rPr lang="pt-BR" dirty="0">
                <a:solidFill>
                  <a:srgbClr val="FF0000"/>
                </a:solidFill>
              </a:rPr>
              <a:t>x</a:t>
            </a:r>
            <a:r>
              <a:rPr lang="pt-BR" baseline="-25000" dirty="0">
                <a:solidFill>
                  <a:srgbClr val="FF0000"/>
                </a:solidFill>
              </a:rPr>
              <a:t>1</a:t>
            </a:r>
            <a:r>
              <a:rPr lang="pt-BR" dirty="0"/>
              <a:t> + 2x</a:t>
            </a:r>
            <a:r>
              <a:rPr lang="pt-BR" baseline="-25000" dirty="0"/>
              <a:t>2</a:t>
            </a:r>
            <a:r>
              <a:rPr lang="pt-BR" dirty="0"/>
              <a:t> – x</a:t>
            </a:r>
            <a:r>
              <a:rPr lang="pt-BR" baseline="-25000" dirty="0"/>
              <a:t>4</a:t>
            </a:r>
            <a:r>
              <a:rPr lang="pt-BR" dirty="0"/>
              <a:t> &lt;= 12</a:t>
            </a:r>
          </a:p>
          <a:p>
            <a:pPr marL="1371600" lvl="3" indent="0">
              <a:buNone/>
            </a:pPr>
            <a:r>
              <a:rPr lang="pt-BR" dirty="0"/>
              <a:t>2</a:t>
            </a:r>
            <a:r>
              <a:rPr lang="pt-BR" dirty="0">
                <a:solidFill>
                  <a:srgbClr val="FF0000"/>
                </a:solidFill>
              </a:rPr>
              <a:t>x</a:t>
            </a:r>
            <a:r>
              <a:rPr lang="pt-BR" baseline="-25000" dirty="0">
                <a:solidFill>
                  <a:srgbClr val="FF0000"/>
                </a:solidFill>
              </a:rPr>
              <a:t>1</a:t>
            </a:r>
            <a:r>
              <a:rPr lang="pt-BR" dirty="0"/>
              <a:t> + x</a:t>
            </a:r>
            <a:r>
              <a:rPr lang="pt-BR" baseline="-25000" dirty="0"/>
              <a:t>2</a:t>
            </a:r>
            <a:r>
              <a:rPr lang="pt-BR" dirty="0"/>
              <a:t> + 3x</a:t>
            </a:r>
            <a:r>
              <a:rPr lang="pt-BR" baseline="-25000" dirty="0"/>
              <a:t>3</a:t>
            </a:r>
            <a:r>
              <a:rPr lang="pt-BR" dirty="0"/>
              <a:t> &gt;= </a:t>
            </a:r>
            <a:r>
              <a:rPr lang="pt-BR" dirty="0" smtClean="0"/>
              <a:t>6</a:t>
            </a:r>
          </a:p>
          <a:p>
            <a:pPr lvl="2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152422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Problemas</a:t>
            </a:r>
            <a:r>
              <a:rPr lang="pt-BR" dirty="0" smtClean="0"/>
              <a:t> </a:t>
            </a:r>
          </a:p>
          <a:p>
            <a:pPr lvl="1"/>
            <a:r>
              <a:rPr lang="pt-BR" sz="2400" dirty="0" smtClean="0"/>
              <a:t>Temos</a:t>
            </a:r>
          </a:p>
          <a:p>
            <a:pPr lvl="2"/>
            <a:r>
              <a:rPr lang="pt-BR" sz="2000" i="1" dirty="0" err="1" smtClean="0">
                <a:solidFill>
                  <a:srgbClr val="FF0000"/>
                </a:solidFill>
              </a:rPr>
              <a:t>x</a:t>
            </a:r>
            <a:r>
              <a:rPr lang="pt-BR" sz="2000" i="1" baseline="-25000" dirty="0" err="1" smtClean="0">
                <a:solidFill>
                  <a:srgbClr val="FF0000"/>
                </a:solidFill>
              </a:rPr>
              <a:t>j</a:t>
            </a:r>
            <a:r>
              <a:rPr lang="pt-BR" sz="2000" i="1" dirty="0" smtClean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= </a:t>
            </a:r>
            <a:r>
              <a:rPr lang="pt-BR" sz="2000" i="1" dirty="0">
                <a:solidFill>
                  <a:srgbClr val="FF0000"/>
                </a:solidFill>
              </a:rPr>
              <a:t>x</a:t>
            </a:r>
            <a:r>
              <a:rPr lang="pt-BR" sz="2000" i="1" baseline="-25000" dirty="0">
                <a:solidFill>
                  <a:srgbClr val="FF0000"/>
                </a:solidFill>
              </a:rPr>
              <a:t>j</a:t>
            </a:r>
            <a:r>
              <a:rPr lang="pt-BR" sz="2000" i="1" baseline="30000" dirty="0">
                <a:solidFill>
                  <a:srgbClr val="FF0000"/>
                </a:solidFill>
              </a:rPr>
              <a:t>1</a:t>
            </a:r>
            <a:r>
              <a:rPr lang="pt-BR" sz="2000" i="1" dirty="0">
                <a:solidFill>
                  <a:srgbClr val="FF0000"/>
                </a:solidFill>
              </a:rPr>
              <a:t> -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i="1" dirty="0">
                <a:solidFill>
                  <a:srgbClr val="FF0000"/>
                </a:solidFill>
              </a:rPr>
              <a:t>x</a:t>
            </a:r>
            <a:r>
              <a:rPr lang="pt-BR" sz="2000" i="1" baseline="-25000" dirty="0">
                <a:solidFill>
                  <a:srgbClr val="FF0000"/>
                </a:solidFill>
              </a:rPr>
              <a:t>j</a:t>
            </a:r>
            <a:r>
              <a:rPr lang="pt-BR" sz="2000" i="1" baseline="30000" dirty="0">
                <a:solidFill>
                  <a:srgbClr val="FF0000"/>
                </a:solidFill>
              </a:rPr>
              <a:t>2</a:t>
            </a:r>
            <a:r>
              <a:rPr lang="pt-BR" sz="2000" i="1" baseline="-25000" dirty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/>
              <a:t>onde </a:t>
            </a:r>
            <a:r>
              <a:rPr lang="pt-BR" sz="2000" i="1" dirty="0"/>
              <a:t>x</a:t>
            </a:r>
            <a:r>
              <a:rPr lang="pt-BR" sz="2000" i="1" baseline="-25000" dirty="0"/>
              <a:t>j</a:t>
            </a:r>
            <a:r>
              <a:rPr lang="pt-BR" sz="2000" i="1" baseline="30000" dirty="0"/>
              <a:t>1</a:t>
            </a:r>
            <a:r>
              <a:rPr lang="pt-BR" sz="2000" i="1" dirty="0"/>
              <a:t> ,</a:t>
            </a:r>
            <a:r>
              <a:rPr lang="pt-BR" sz="2000" dirty="0"/>
              <a:t> </a:t>
            </a:r>
            <a:r>
              <a:rPr lang="pt-BR" sz="2000" i="1" dirty="0"/>
              <a:t>x</a:t>
            </a:r>
            <a:r>
              <a:rPr lang="pt-BR" sz="2000" i="1" baseline="-25000" dirty="0"/>
              <a:t>j</a:t>
            </a:r>
            <a:r>
              <a:rPr lang="pt-BR" sz="2000" i="1" baseline="30000" dirty="0"/>
              <a:t>2</a:t>
            </a:r>
            <a:r>
              <a:rPr lang="pt-BR" sz="2000" dirty="0"/>
              <a:t>  &gt;= </a:t>
            </a:r>
            <a:r>
              <a:rPr lang="pt-BR" sz="2000" dirty="0" smtClean="0"/>
              <a:t>0    </a:t>
            </a:r>
            <a:r>
              <a:rPr lang="pt-BR" sz="2000" b="1" dirty="0" smtClean="0"/>
              <a:t>assim      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>
                <a:solidFill>
                  <a:srgbClr val="FF0000"/>
                </a:solidFill>
              </a:rPr>
              <a:t>= </a:t>
            </a:r>
            <a:r>
              <a:rPr lang="pt-BR" sz="2000" dirty="0" smtClean="0">
                <a:solidFill>
                  <a:srgbClr val="FF0000"/>
                </a:solidFill>
              </a:rPr>
              <a:t>x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baseline="30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>
                <a:solidFill>
                  <a:srgbClr val="FF0000"/>
                </a:solidFill>
              </a:rPr>
              <a:t> – x</a:t>
            </a:r>
            <a:r>
              <a:rPr lang="pt-BR" sz="2000" baseline="-25000" dirty="0" smtClean="0">
                <a:solidFill>
                  <a:srgbClr val="FF0000"/>
                </a:solidFill>
              </a:rPr>
              <a:t>1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</a:p>
          <a:p>
            <a:pPr lvl="2"/>
            <a:r>
              <a:rPr lang="pt-BR" b="1" dirty="0"/>
              <a:t>min - </a:t>
            </a:r>
            <a:r>
              <a:rPr lang="pt-BR" b="1" i="1" dirty="0"/>
              <a:t>z = - f(x</a:t>
            </a:r>
            <a:r>
              <a:rPr lang="pt-BR" b="1" i="1" baseline="-25000" dirty="0"/>
              <a:t>1 </a:t>
            </a:r>
            <a:r>
              <a:rPr lang="pt-BR" b="1" i="1" dirty="0"/>
              <a:t>,x</a:t>
            </a:r>
            <a:r>
              <a:rPr lang="pt-BR" b="1" i="1" baseline="-25000" dirty="0"/>
              <a:t>2 </a:t>
            </a:r>
            <a:r>
              <a:rPr lang="pt-BR" b="1" i="1" dirty="0"/>
              <a:t>, x</a:t>
            </a:r>
            <a:r>
              <a:rPr lang="pt-BR" b="1" i="1" baseline="-25000" dirty="0"/>
              <a:t>3 </a:t>
            </a:r>
            <a:r>
              <a:rPr lang="pt-BR" b="1" i="1" dirty="0"/>
              <a:t>,x</a:t>
            </a:r>
            <a:r>
              <a:rPr lang="pt-BR" b="1" i="1" baseline="-25000" dirty="0"/>
              <a:t>4</a:t>
            </a:r>
            <a:r>
              <a:rPr lang="pt-BR" b="1" i="1" dirty="0"/>
              <a:t>)  </a:t>
            </a:r>
            <a:r>
              <a:rPr lang="pt-BR" b="1" dirty="0"/>
              <a:t>= - </a:t>
            </a:r>
            <a:r>
              <a:rPr lang="pt-BR" b="1" dirty="0" smtClean="0"/>
              <a:t>5</a:t>
            </a:r>
            <a:r>
              <a:rPr lang="pt-BR" b="1" i="1" dirty="0"/>
              <a:t> </a:t>
            </a:r>
            <a:r>
              <a:rPr lang="pt-BR" b="1" dirty="0">
                <a:solidFill>
                  <a:srgbClr val="FF0000"/>
                </a:solidFill>
              </a:rPr>
              <a:t>x</a:t>
            </a:r>
            <a:r>
              <a:rPr lang="pt-BR" b="1" baseline="-25000" dirty="0">
                <a:solidFill>
                  <a:srgbClr val="FF0000"/>
                </a:solidFill>
              </a:rPr>
              <a:t>1</a:t>
            </a:r>
            <a:r>
              <a:rPr lang="pt-BR" b="1" baseline="30000" dirty="0">
                <a:solidFill>
                  <a:srgbClr val="FF0000"/>
                </a:solidFill>
              </a:rPr>
              <a:t>1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+ 5x</a:t>
            </a:r>
            <a:r>
              <a:rPr lang="pt-BR" b="1" baseline="-25000" dirty="0" smtClean="0">
                <a:solidFill>
                  <a:srgbClr val="FF0000"/>
                </a:solidFill>
              </a:rPr>
              <a:t>1</a:t>
            </a:r>
            <a:r>
              <a:rPr lang="pt-BR" b="1" baseline="30000" dirty="0" smtClean="0">
                <a:solidFill>
                  <a:srgbClr val="FF0000"/>
                </a:solidFill>
              </a:rPr>
              <a:t>2</a:t>
            </a:r>
            <a:r>
              <a:rPr lang="pt-BR" b="1" baseline="30000" dirty="0" smtClean="0"/>
              <a:t> </a:t>
            </a:r>
            <a:r>
              <a:rPr lang="pt-BR" b="1" dirty="0" smtClean="0"/>
              <a:t>-</a:t>
            </a:r>
            <a:r>
              <a:rPr lang="pt-BR" b="1" dirty="0"/>
              <a:t>2x</a:t>
            </a:r>
            <a:r>
              <a:rPr lang="pt-BR" b="1" baseline="-25000" dirty="0"/>
              <a:t>2</a:t>
            </a:r>
            <a:r>
              <a:rPr lang="pt-BR" b="1" dirty="0"/>
              <a:t> + 4x</a:t>
            </a:r>
            <a:r>
              <a:rPr lang="pt-BR" b="1" baseline="-25000" dirty="0"/>
              <a:t>3</a:t>
            </a:r>
            <a:r>
              <a:rPr lang="pt-BR" b="1" dirty="0"/>
              <a:t> + </a:t>
            </a:r>
            <a:r>
              <a:rPr lang="pt-BR" b="1" dirty="0" smtClean="0"/>
              <a:t>x</a:t>
            </a:r>
            <a:r>
              <a:rPr lang="pt-BR" b="1" baseline="-25000" dirty="0" smtClean="0"/>
              <a:t>4</a:t>
            </a:r>
          </a:p>
          <a:p>
            <a:pPr lvl="2"/>
            <a:r>
              <a:rPr lang="pt-BR" dirty="0"/>
              <a:t>Sujeito a:</a:t>
            </a:r>
          </a:p>
          <a:p>
            <a:pPr marL="1371600" lvl="3" indent="0">
              <a:buNone/>
            </a:pPr>
            <a:r>
              <a:rPr lang="pt-BR" dirty="0">
                <a:solidFill>
                  <a:srgbClr val="FF0000"/>
                </a:solidFill>
              </a:rPr>
              <a:t>x</a:t>
            </a:r>
            <a:r>
              <a:rPr lang="pt-BR" baseline="-25000" dirty="0">
                <a:solidFill>
                  <a:srgbClr val="FF0000"/>
                </a:solidFill>
              </a:rPr>
              <a:t>1</a:t>
            </a:r>
            <a:r>
              <a:rPr lang="pt-BR" dirty="0"/>
              <a:t> + 2x</a:t>
            </a:r>
            <a:r>
              <a:rPr lang="pt-BR" baseline="-25000" dirty="0"/>
              <a:t>2</a:t>
            </a:r>
            <a:r>
              <a:rPr lang="pt-BR" dirty="0"/>
              <a:t> – x</a:t>
            </a:r>
            <a:r>
              <a:rPr lang="pt-BR" baseline="-25000" dirty="0"/>
              <a:t>4</a:t>
            </a:r>
            <a:r>
              <a:rPr lang="pt-BR" dirty="0"/>
              <a:t> &lt;= 12</a:t>
            </a:r>
          </a:p>
          <a:p>
            <a:pPr marL="1371600" lvl="3" indent="0">
              <a:buNone/>
            </a:pPr>
            <a:r>
              <a:rPr lang="pt-BR" dirty="0"/>
              <a:t>2</a:t>
            </a:r>
            <a:r>
              <a:rPr lang="pt-BR" dirty="0">
                <a:solidFill>
                  <a:srgbClr val="FF0000"/>
                </a:solidFill>
              </a:rPr>
              <a:t>x</a:t>
            </a:r>
            <a:r>
              <a:rPr lang="pt-BR" baseline="-25000" dirty="0">
                <a:solidFill>
                  <a:srgbClr val="FF0000"/>
                </a:solidFill>
              </a:rPr>
              <a:t>1</a:t>
            </a:r>
            <a:r>
              <a:rPr lang="pt-BR" dirty="0"/>
              <a:t> + x</a:t>
            </a:r>
            <a:r>
              <a:rPr lang="pt-BR" baseline="-25000" dirty="0"/>
              <a:t>2</a:t>
            </a:r>
            <a:r>
              <a:rPr lang="pt-BR" dirty="0"/>
              <a:t> + 3x</a:t>
            </a:r>
            <a:r>
              <a:rPr lang="pt-BR" baseline="-25000" dirty="0"/>
              <a:t>3</a:t>
            </a:r>
            <a:r>
              <a:rPr lang="pt-BR" dirty="0"/>
              <a:t> &gt;= </a:t>
            </a:r>
            <a:r>
              <a:rPr lang="pt-BR" dirty="0" smtClean="0"/>
              <a:t>6</a:t>
            </a:r>
          </a:p>
          <a:p>
            <a:pPr marL="1371600" lvl="3" indent="0">
              <a:buNone/>
            </a:pPr>
            <a:r>
              <a:rPr lang="pt-BR" sz="2000" i="1" dirty="0" smtClean="0"/>
              <a:t>___________________</a:t>
            </a:r>
          </a:p>
          <a:p>
            <a:pPr marL="1371600" lvl="3" indent="0">
              <a:buNone/>
            </a:pPr>
            <a:r>
              <a:rPr lang="pt-BR" dirty="0">
                <a:solidFill>
                  <a:srgbClr val="FF0000"/>
                </a:solidFill>
              </a:rPr>
              <a:t>x</a:t>
            </a:r>
            <a:r>
              <a:rPr lang="pt-BR" baseline="-25000" dirty="0">
                <a:solidFill>
                  <a:srgbClr val="FF0000"/>
                </a:solidFill>
              </a:rPr>
              <a:t>1</a:t>
            </a:r>
            <a:r>
              <a:rPr lang="pt-BR" baseline="30000" dirty="0">
                <a:solidFill>
                  <a:srgbClr val="FF0000"/>
                </a:solidFill>
              </a:rPr>
              <a:t>1</a:t>
            </a:r>
            <a:r>
              <a:rPr lang="pt-BR" dirty="0">
                <a:solidFill>
                  <a:srgbClr val="FF0000"/>
                </a:solidFill>
              </a:rPr>
              <a:t> – x</a:t>
            </a:r>
            <a:r>
              <a:rPr lang="pt-BR" baseline="-25000" dirty="0">
                <a:solidFill>
                  <a:srgbClr val="FF0000"/>
                </a:solidFill>
              </a:rPr>
              <a:t>1</a:t>
            </a:r>
            <a:r>
              <a:rPr lang="pt-BR" baseline="30000" dirty="0">
                <a:solidFill>
                  <a:srgbClr val="FF0000"/>
                </a:solidFill>
              </a:rPr>
              <a:t>2 </a:t>
            </a:r>
            <a:r>
              <a:rPr lang="pt-BR" dirty="0" smtClean="0"/>
              <a:t> </a:t>
            </a:r>
            <a:r>
              <a:rPr lang="pt-BR" dirty="0"/>
              <a:t>+ 2x</a:t>
            </a:r>
            <a:r>
              <a:rPr lang="pt-BR" baseline="-25000" dirty="0"/>
              <a:t>2</a:t>
            </a:r>
            <a:r>
              <a:rPr lang="pt-BR" dirty="0"/>
              <a:t> – x</a:t>
            </a:r>
            <a:r>
              <a:rPr lang="pt-BR" baseline="-25000" dirty="0"/>
              <a:t>4</a:t>
            </a:r>
            <a:r>
              <a:rPr lang="pt-BR" dirty="0"/>
              <a:t> </a:t>
            </a:r>
            <a:r>
              <a:rPr lang="pt-BR" dirty="0" smtClean="0"/>
              <a:t>+ </a:t>
            </a:r>
            <a:r>
              <a:rPr lang="pt-BR" dirty="0" smtClean="0">
                <a:solidFill>
                  <a:srgbClr val="FF0000"/>
                </a:solidFill>
              </a:rPr>
              <a:t>x5</a:t>
            </a:r>
            <a:r>
              <a:rPr lang="pt-BR" dirty="0" smtClean="0"/>
              <a:t> = </a:t>
            </a:r>
            <a:r>
              <a:rPr lang="pt-BR" dirty="0"/>
              <a:t>12</a:t>
            </a:r>
          </a:p>
          <a:p>
            <a:pPr marL="1371600" lvl="3" indent="0">
              <a:buNone/>
            </a:pPr>
            <a:r>
              <a:rPr lang="pt-BR" dirty="0" smtClean="0"/>
              <a:t>2</a:t>
            </a:r>
            <a:r>
              <a:rPr lang="pt-BR" dirty="0">
                <a:solidFill>
                  <a:srgbClr val="FF0000"/>
                </a:solidFill>
              </a:rPr>
              <a:t> x</a:t>
            </a:r>
            <a:r>
              <a:rPr lang="pt-BR" baseline="-25000" dirty="0">
                <a:solidFill>
                  <a:srgbClr val="FF0000"/>
                </a:solidFill>
              </a:rPr>
              <a:t>1</a:t>
            </a:r>
            <a:r>
              <a:rPr lang="pt-BR" baseline="30000" dirty="0">
                <a:solidFill>
                  <a:srgbClr val="FF0000"/>
                </a:solidFill>
              </a:rPr>
              <a:t>1</a:t>
            </a:r>
            <a:r>
              <a:rPr lang="pt-BR" dirty="0">
                <a:solidFill>
                  <a:srgbClr val="FF0000"/>
                </a:solidFill>
              </a:rPr>
              <a:t> – </a:t>
            </a:r>
            <a:r>
              <a:rPr lang="pt-BR" dirty="0" smtClean="0">
                <a:solidFill>
                  <a:srgbClr val="FF0000"/>
                </a:solidFill>
              </a:rPr>
              <a:t>2x</a:t>
            </a:r>
            <a:r>
              <a:rPr lang="pt-BR" baseline="-25000" dirty="0" smtClean="0">
                <a:solidFill>
                  <a:srgbClr val="FF0000"/>
                </a:solidFill>
              </a:rPr>
              <a:t>1</a:t>
            </a:r>
            <a:r>
              <a:rPr lang="pt-BR" baseline="30000" dirty="0" smtClean="0">
                <a:solidFill>
                  <a:srgbClr val="FF0000"/>
                </a:solidFill>
              </a:rPr>
              <a:t>2 </a:t>
            </a:r>
            <a:r>
              <a:rPr lang="pt-BR" dirty="0" smtClean="0"/>
              <a:t>+ </a:t>
            </a:r>
            <a:r>
              <a:rPr lang="pt-BR" dirty="0"/>
              <a:t>x</a:t>
            </a:r>
            <a:r>
              <a:rPr lang="pt-BR" baseline="-25000" dirty="0"/>
              <a:t>2</a:t>
            </a:r>
            <a:r>
              <a:rPr lang="pt-BR" dirty="0"/>
              <a:t> + 3x</a:t>
            </a:r>
            <a:r>
              <a:rPr lang="pt-BR" baseline="-25000" dirty="0"/>
              <a:t>3</a:t>
            </a:r>
            <a:r>
              <a:rPr lang="pt-BR" dirty="0"/>
              <a:t> </a:t>
            </a:r>
            <a:r>
              <a:rPr lang="pt-BR" dirty="0" smtClean="0"/>
              <a:t>– </a:t>
            </a:r>
            <a:r>
              <a:rPr lang="pt-BR" dirty="0" smtClean="0">
                <a:solidFill>
                  <a:srgbClr val="FF0000"/>
                </a:solidFill>
              </a:rPr>
              <a:t>x6</a:t>
            </a:r>
            <a:r>
              <a:rPr lang="pt-BR" dirty="0" smtClean="0"/>
              <a:t> = 6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0000"/>
                </a:solidFill>
              </a:rPr>
              <a:t>x</a:t>
            </a:r>
            <a:r>
              <a:rPr lang="pt-BR" baseline="-25000" dirty="0" smtClean="0">
                <a:solidFill>
                  <a:srgbClr val="FF0000"/>
                </a:solidFill>
              </a:rPr>
              <a:t>1</a:t>
            </a:r>
            <a:r>
              <a:rPr lang="pt-BR" baseline="30000" dirty="0" smtClean="0">
                <a:solidFill>
                  <a:srgbClr val="FF0000"/>
                </a:solidFill>
              </a:rPr>
              <a:t>1</a:t>
            </a:r>
            <a:r>
              <a:rPr lang="pt-BR" dirty="0" smtClean="0">
                <a:solidFill>
                  <a:srgbClr val="FF0000"/>
                </a:solidFill>
              </a:rPr>
              <a:t>, x</a:t>
            </a:r>
            <a:r>
              <a:rPr lang="pt-BR" baseline="-25000" dirty="0" smtClean="0">
                <a:solidFill>
                  <a:srgbClr val="FF0000"/>
                </a:solidFill>
              </a:rPr>
              <a:t>1</a:t>
            </a:r>
            <a:r>
              <a:rPr lang="pt-BR" baseline="30000" dirty="0" smtClean="0">
                <a:solidFill>
                  <a:srgbClr val="FF0000"/>
                </a:solidFill>
              </a:rPr>
              <a:t>2</a:t>
            </a:r>
            <a:r>
              <a:rPr lang="pt-BR" dirty="0" smtClean="0">
                <a:solidFill>
                  <a:srgbClr val="FF0000"/>
                </a:solidFill>
              </a:rPr>
              <a:t>, </a:t>
            </a:r>
            <a:r>
              <a:rPr lang="pt-BR" dirty="0" smtClean="0"/>
              <a:t>x</a:t>
            </a:r>
            <a:r>
              <a:rPr lang="pt-BR" baseline="-25000" dirty="0" smtClean="0"/>
              <a:t>2 </a:t>
            </a:r>
            <a:r>
              <a:rPr lang="pt-BR" dirty="0" smtClean="0"/>
              <a:t>, x</a:t>
            </a:r>
            <a:r>
              <a:rPr lang="pt-BR" baseline="-25000" dirty="0" smtClean="0"/>
              <a:t>3 </a:t>
            </a:r>
            <a:r>
              <a:rPr lang="pt-BR" dirty="0" smtClean="0"/>
              <a:t>, x</a:t>
            </a:r>
            <a:r>
              <a:rPr lang="pt-BR" baseline="-25000" dirty="0" smtClean="0"/>
              <a:t>4 , </a:t>
            </a:r>
            <a:r>
              <a:rPr lang="pt-BR" dirty="0" smtClean="0"/>
              <a:t>x</a:t>
            </a:r>
            <a:r>
              <a:rPr lang="pt-BR" baseline="-25000" dirty="0" smtClean="0"/>
              <a:t>5 </a:t>
            </a:r>
            <a:r>
              <a:rPr lang="pt-BR" dirty="0" smtClean="0"/>
              <a:t>, x</a:t>
            </a:r>
            <a:r>
              <a:rPr lang="pt-BR" baseline="-25000" dirty="0" smtClean="0"/>
              <a:t>6</a:t>
            </a:r>
            <a:r>
              <a:rPr lang="pt-BR" dirty="0" smtClean="0"/>
              <a:t> &gt;= </a:t>
            </a:r>
            <a:r>
              <a:rPr lang="pt-BR" dirty="0"/>
              <a:t>0 </a:t>
            </a:r>
          </a:p>
          <a:p>
            <a:pPr lvl="2"/>
            <a:endParaRPr lang="pt-BR" sz="2000" i="1" baseline="-25000" dirty="0"/>
          </a:p>
          <a:p>
            <a:pPr lvl="2"/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351019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Problemas</a:t>
            </a:r>
            <a:r>
              <a:rPr lang="pt-BR" dirty="0" smtClean="0"/>
              <a:t> </a:t>
            </a:r>
          </a:p>
          <a:p>
            <a:pPr lvl="1"/>
            <a:r>
              <a:rPr lang="pt-BR" sz="2400" dirty="0" smtClean="0"/>
              <a:t>Transforme o problema a seguir na </a:t>
            </a:r>
            <a:r>
              <a:rPr lang="pt-BR" sz="2400" dirty="0" smtClean="0">
                <a:solidFill>
                  <a:srgbClr val="FF0000"/>
                </a:solidFill>
              </a:rPr>
              <a:t>forma canônica</a:t>
            </a:r>
            <a:r>
              <a:rPr lang="pt-BR" sz="2400" dirty="0" smtClean="0"/>
              <a:t>.</a:t>
            </a:r>
          </a:p>
          <a:p>
            <a:pPr lvl="2"/>
            <a:r>
              <a:rPr lang="pt-BR" b="1" dirty="0" err="1" smtClean="0"/>
              <a:t>max</a:t>
            </a:r>
            <a:r>
              <a:rPr lang="pt-BR" b="1" dirty="0" smtClean="0"/>
              <a:t> </a:t>
            </a:r>
            <a:r>
              <a:rPr lang="pt-BR" i="1" dirty="0"/>
              <a:t>z = f(x</a:t>
            </a:r>
            <a:r>
              <a:rPr lang="pt-BR" i="1" baseline="-25000" dirty="0"/>
              <a:t>1 </a:t>
            </a:r>
            <a:r>
              <a:rPr lang="pt-BR" i="1" dirty="0"/>
              <a:t>,x</a:t>
            </a:r>
            <a:r>
              <a:rPr lang="pt-BR" i="1" baseline="-25000" dirty="0"/>
              <a:t>2 </a:t>
            </a:r>
            <a:r>
              <a:rPr lang="pt-BR" i="1" dirty="0"/>
              <a:t>, x</a:t>
            </a:r>
            <a:r>
              <a:rPr lang="pt-BR" i="1" baseline="-25000" dirty="0"/>
              <a:t>3 </a:t>
            </a:r>
            <a:r>
              <a:rPr lang="pt-BR" i="1" dirty="0" smtClean="0"/>
              <a:t>)  </a:t>
            </a:r>
            <a:r>
              <a:rPr lang="pt-BR" dirty="0"/>
              <a:t>= </a:t>
            </a:r>
            <a:r>
              <a:rPr lang="pt-BR" dirty="0" smtClean="0"/>
              <a:t>3x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4x</a:t>
            </a:r>
            <a:r>
              <a:rPr lang="pt-BR" baseline="-25000" dirty="0" smtClean="0"/>
              <a:t>2</a:t>
            </a:r>
            <a:r>
              <a:rPr lang="pt-BR" dirty="0" smtClean="0"/>
              <a:t> + 5x</a:t>
            </a:r>
            <a:r>
              <a:rPr lang="pt-BR" baseline="-25000" dirty="0" smtClean="0"/>
              <a:t>3</a:t>
            </a:r>
          </a:p>
          <a:p>
            <a:pPr lvl="2"/>
            <a:r>
              <a:rPr lang="pt-BR" dirty="0" smtClean="0"/>
              <a:t>Sujeito a:</a:t>
            </a:r>
          </a:p>
          <a:p>
            <a:pPr marL="1371600" lvl="3" indent="0">
              <a:buNone/>
            </a:pPr>
            <a:r>
              <a:rPr lang="pt-BR" dirty="0" smtClean="0"/>
              <a:t>2x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2x</a:t>
            </a:r>
            <a:r>
              <a:rPr lang="pt-BR" baseline="-25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4x</a:t>
            </a:r>
            <a:r>
              <a:rPr lang="pt-BR" baseline="-25000" dirty="0" smtClean="0"/>
              <a:t>3 </a:t>
            </a:r>
            <a:r>
              <a:rPr lang="pt-BR" dirty="0" smtClean="0"/>
              <a:t>&gt;= 320</a:t>
            </a:r>
          </a:p>
          <a:p>
            <a:pPr marL="1371600" lvl="3" indent="0">
              <a:buNone/>
            </a:pPr>
            <a:r>
              <a:rPr lang="pt-BR" dirty="0" smtClean="0"/>
              <a:t>3x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4x</a:t>
            </a:r>
            <a:r>
              <a:rPr lang="pt-BR" baseline="-25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5x</a:t>
            </a:r>
            <a:r>
              <a:rPr lang="pt-BR" baseline="-25000" dirty="0" smtClean="0"/>
              <a:t>3 </a:t>
            </a:r>
            <a:r>
              <a:rPr lang="pt-BR" dirty="0" smtClean="0"/>
              <a:t>= 580</a:t>
            </a:r>
            <a:endParaRPr lang="pt-BR" dirty="0"/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,  x</a:t>
            </a:r>
            <a:r>
              <a:rPr lang="pt-BR" baseline="-25000" dirty="0" smtClean="0"/>
              <a:t>2</a:t>
            </a:r>
            <a:r>
              <a:rPr lang="pt-BR" dirty="0" smtClean="0"/>
              <a:t>  , x</a:t>
            </a:r>
            <a:r>
              <a:rPr lang="pt-BR" baseline="-25000" dirty="0" smtClean="0"/>
              <a:t>3 </a:t>
            </a:r>
            <a:r>
              <a:rPr lang="pt-BR" dirty="0" smtClean="0"/>
              <a:t>&gt;= 0</a:t>
            </a:r>
          </a:p>
        </p:txBody>
      </p:sp>
    </p:spTree>
    <p:extLst>
      <p:ext uri="{BB962C8B-B14F-4D97-AF65-F5344CB8AC3E}">
        <p14:creationId xmlns:p14="http://schemas.microsoft.com/office/powerpoint/2010/main" val="1101930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Problemas</a:t>
            </a:r>
            <a:r>
              <a:rPr lang="pt-BR" dirty="0" smtClean="0"/>
              <a:t> </a:t>
            </a:r>
          </a:p>
          <a:p>
            <a:pPr lvl="1"/>
            <a:r>
              <a:rPr lang="pt-BR" sz="2400" dirty="0" smtClean="0"/>
              <a:t>Transforme o problema a seguir na </a:t>
            </a:r>
            <a:r>
              <a:rPr lang="pt-BR" sz="2400" dirty="0" smtClean="0">
                <a:solidFill>
                  <a:srgbClr val="FF0000"/>
                </a:solidFill>
              </a:rPr>
              <a:t>forma canônica</a:t>
            </a:r>
            <a:r>
              <a:rPr lang="pt-BR" sz="2400" dirty="0" smtClean="0"/>
              <a:t>.</a:t>
            </a:r>
          </a:p>
          <a:p>
            <a:pPr lvl="2"/>
            <a:r>
              <a:rPr lang="pt-BR" b="1" dirty="0" err="1" smtClean="0"/>
              <a:t>max</a:t>
            </a:r>
            <a:r>
              <a:rPr lang="pt-BR" b="1" dirty="0" smtClean="0"/>
              <a:t> </a:t>
            </a:r>
            <a:r>
              <a:rPr lang="pt-BR" i="1" dirty="0"/>
              <a:t>z = f(x</a:t>
            </a:r>
            <a:r>
              <a:rPr lang="pt-BR" i="1" baseline="-25000" dirty="0"/>
              <a:t>1 </a:t>
            </a:r>
            <a:r>
              <a:rPr lang="pt-BR" i="1" dirty="0"/>
              <a:t>,x</a:t>
            </a:r>
            <a:r>
              <a:rPr lang="pt-BR" i="1" baseline="-25000" dirty="0"/>
              <a:t>2 </a:t>
            </a:r>
            <a:r>
              <a:rPr lang="pt-BR" i="1" dirty="0"/>
              <a:t>, x</a:t>
            </a:r>
            <a:r>
              <a:rPr lang="pt-BR" i="1" baseline="-25000" dirty="0"/>
              <a:t>3 </a:t>
            </a:r>
            <a:r>
              <a:rPr lang="pt-BR" i="1" dirty="0" smtClean="0"/>
              <a:t>)  </a:t>
            </a:r>
            <a:r>
              <a:rPr lang="pt-BR" dirty="0"/>
              <a:t>= </a:t>
            </a:r>
            <a:r>
              <a:rPr lang="pt-BR" dirty="0" smtClean="0"/>
              <a:t>3x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4x</a:t>
            </a:r>
            <a:r>
              <a:rPr lang="pt-BR" baseline="-25000" dirty="0" smtClean="0"/>
              <a:t>2</a:t>
            </a:r>
            <a:r>
              <a:rPr lang="pt-BR" dirty="0" smtClean="0"/>
              <a:t> + 5x</a:t>
            </a:r>
            <a:r>
              <a:rPr lang="pt-BR" baseline="-25000" dirty="0" smtClean="0"/>
              <a:t>3</a:t>
            </a:r>
          </a:p>
          <a:p>
            <a:pPr lvl="2"/>
            <a:r>
              <a:rPr lang="pt-BR" dirty="0" smtClean="0"/>
              <a:t>Sujeito a:</a:t>
            </a:r>
          </a:p>
          <a:p>
            <a:pPr marL="1371600" lvl="3" indent="0">
              <a:buNone/>
            </a:pPr>
            <a:r>
              <a:rPr lang="pt-BR" dirty="0" smtClean="0"/>
              <a:t>2x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2x</a:t>
            </a:r>
            <a:r>
              <a:rPr lang="pt-BR" baseline="-25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4x</a:t>
            </a:r>
            <a:r>
              <a:rPr lang="pt-BR" baseline="-25000" dirty="0" smtClean="0"/>
              <a:t>3 </a:t>
            </a:r>
            <a:r>
              <a:rPr lang="pt-BR" dirty="0" smtClean="0"/>
              <a:t>&gt;= 320</a:t>
            </a:r>
          </a:p>
          <a:p>
            <a:pPr marL="1371600" lvl="3" indent="0">
              <a:buNone/>
            </a:pPr>
            <a:r>
              <a:rPr lang="pt-BR" dirty="0" smtClean="0"/>
              <a:t>3x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4x</a:t>
            </a:r>
            <a:r>
              <a:rPr lang="pt-BR" baseline="-25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5x</a:t>
            </a:r>
            <a:r>
              <a:rPr lang="pt-BR" baseline="-25000" dirty="0" smtClean="0"/>
              <a:t>3 </a:t>
            </a:r>
            <a:r>
              <a:rPr lang="pt-BR" dirty="0" smtClean="0"/>
              <a:t>= 580</a:t>
            </a:r>
            <a:endParaRPr lang="pt-BR" dirty="0"/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,  x</a:t>
            </a:r>
            <a:r>
              <a:rPr lang="pt-BR" baseline="-25000" dirty="0" smtClean="0"/>
              <a:t>2</a:t>
            </a:r>
            <a:r>
              <a:rPr lang="pt-BR" dirty="0" smtClean="0"/>
              <a:t>  , x</a:t>
            </a:r>
            <a:r>
              <a:rPr lang="pt-BR" baseline="-25000" dirty="0" smtClean="0"/>
              <a:t>3 </a:t>
            </a:r>
            <a:r>
              <a:rPr lang="pt-BR" dirty="0" smtClean="0"/>
              <a:t>&gt;= 0</a:t>
            </a:r>
          </a:p>
          <a:p>
            <a:pPr lvl="2"/>
            <a:r>
              <a:rPr lang="pt-BR" dirty="0" smtClean="0"/>
              <a:t>Temos</a:t>
            </a:r>
            <a:endParaRPr lang="pt-BR" dirty="0"/>
          </a:p>
          <a:p>
            <a:pPr lvl="2"/>
            <a:r>
              <a:rPr lang="pt-BR" sz="2000" b="1" dirty="0" err="1"/>
              <a:t>max</a:t>
            </a:r>
            <a:r>
              <a:rPr lang="pt-BR" sz="2000" b="1" dirty="0"/>
              <a:t> </a:t>
            </a:r>
            <a:r>
              <a:rPr lang="pt-BR" sz="2000" i="1" dirty="0"/>
              <a:t>z =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 x</a:t>
            </a:r>
            <a:r>
              <a:rPr lang="pt-BR" sz="2000" i="1" baseline="-25000" dirty="0"/>
              <a:t>3 </a:t>
            </a:r>
            <a:r>
              <a:rPr lang="pt-BR" sz="2000" i="1" dirty="0"/>
              <a:t>)  </a:t>
            </a:r>
            <a:r>
              <a:rPr lang="pt-BR" sz="2000" dirty="0"/>
              <a:t>= 3x</a:t>
            </a:r>
            <a:r>
              <a:rPr lang="pt-BR" sz="2000" baseline="-25000" dirty="0"/>
              <a:t>1</a:t>
            </a:r>
            <a:r>
              <a:rPr lang="pt-BR" sz="2000" dirty="0"/>
              <a:t> + 4x</a:t>
            </a:r>
            <a:r>
              <a:rPr lang="pt-BR" sz="2000" baseline="-25000" dirty="0"/>
              <a:t>2</a:t>
            </a:r>
            <a:r>
              <a:rPr lang="pt-BR" sz="2000" dirty="0"/>
              <a:t> + </a:t>
            </a:r>
            <a:r>
              <a:rPr lang="pt-BR" sz="2000" dirty="0" smtClean="0"/>
              <a:t>5x</a:t>
            </a:r>
            <a:r>
              <a:rPr lang="pt-BR" sz="2000" baseline="-250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83688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Problemas</a:t>
            </a:r>
            <a:r>
              <a:rPr lang="pt-BR" dirty="0" smtClean="0"/>
              <a:t> </a:t>
            </a:r>
          </a:p>
          <a:p>
            <a:pPr lvl="1"/>
            <a:r>
              <a:rPr lang="pt-BR" sz="2400" dirty="0" smtClean="0"/>
              <a:t>Transforme o problema a seguir na </a:t>
            </a:r>
            <a:r>
              <a:rPr lang="pt-BR" sz="2400" dirty="0" smtClean="0">
                <a:solidFill>
                  <a:srgbClr val="FF0000"/>
                </a:solidFill>
              </a:rPr>
              <a:t>forma canônica</a:t>
            </a:r>
            <a:r>
              <a:rPr lang="pt-BR" sz="2400" dirty="0" smtClean="0"/>
              <a:t>.</a:t>
            </a:r>
          </a:p>
          <a:p>
            <a:pPr lvl="2"/>
            <a:r>
              <a:rPr lang="pt-BR" b="1" dirty="0" err="1" smtClean="0"/>
              <a:t>max</a:t>
            </a:r>
            <a:r>
              <a:rPr lang="pt-BR" b="1" dirty="0" smtClean="0"/>
              <a:t> </a:t>
            </a:r>
            <a:r>
              <a:rPr lang="pt-BR" i="1" dirty="0"/>
              <a:t>z = f(x</a:t>
            </a:r>
            <a:r>
              <a:rPr lang="pt-BR" i="1" baseline="-25000" dirty="0"/>
              <a:t>1 </a:t>
            </a:r>
            <a:r>
              <a:rPr lang="pt-BR" i="1" dirty="0"/>
              <a:t>,x</a:t>
            </a:r>
            <a:r>
              <a:rPr lang="pt-BR" i="1" baseline="-25000" dirty="0"/>
              <a:t>2 </a:t>
            </a:r>
            <a:r>
              <a:rPr lang="pt-BR" i="1" dirty="0"/>
              <a:t>, x</a:t>
            </a:r>
            <a:r>
              <a:rPr lang="pt-BR" i="1" baseline="-25000" dirty="0"/>
              <a:t>3 </a:t>
            </a:r>
            <a:r>
              <a:rPr lang="pt-BR" i="1" dirty="0" smtClean="0"/>
              <a:t>)  </a:t>
            </a:r>
            <a:r>
              <a:rPr lang="pt-BR" dirty="0"/>
              <a:t>= </a:t>
            </a:r>
            <a:r>
              <a:rPr lang="pt-BR" dirty="0" smtClean="0"/>
              <a:t>3x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4x</a:t>
            </a:r>
            <a:r>
              <a:rPr lang="pt-BR" baseline="-25000" dirty="0" smtClean="0"/>
              <a:t>2</a:t>
            </a:r>
            <a:r>
              <a:rPr lang="pt-BR" dirty="0" smtClean="0"/>
              <a:t> + 5x</a:t>
            </a:r>
            <a:r>
              <a:rPr lang="pt-BR" baseline="-25000" dirty="0" smtClean="0"/>
              <a:t>3</a:t>
            </a:r>
          </a:p>
          <a:p>
            <a:pPr lvl="2"/>
            <a:r>
              <a:rPr lang="pt-BR" dirty="0" smtClean="0"/>
              <a:t>Sujeito a: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2x</a:t>
            </a:r>
            <a:r>
              <a:rPr lang="pt-BR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2x</a:t>
            </a:r>
            <a:r>
              <a:rPr lang="pt-BR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4x</a:t>
            </a:r>
            <a:r>
              <a:rPr lang="pt-BR" baseline="-25000" dirty="0" smtClean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&gt;= 320</a:t>
            </a:r>
          </a:p>
          <a:p>
            <a:pPr marL="1371600" lvl="3" indent="0">
              <a:buNone/>
            </a:pPr>
            <a:r>
              <a:rPr lang="pt-BR" dirty="0" smtClean="0"/>
              <a:t>3x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4x</a:t>
            </a:r>
            <a:r>
              <a:rPr lang="pt-BR" baseline="-25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5x</a:t>
            </a:r>
            <a:r>
              <a:rPr lang="pt-BR" baseline="-25000" dirty="0" smtClean="0"/>
              <a:t>3 </a:t>
            </a:r>
            <a:r>
              <a:rPr lang="pt-BR" dirty="0" smtClean="0"/>
              <a:t>= 580</a:t>
            </a:r>
            <a:endParaRPr lang="pt-BR" dirty="0"/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,  x</a:t>
            </a:r>
            <a:r>
              <a:rPr lang="pt-BR" baseline="-25000" dirty="0" smtClean="0"/>
              <a:t>2</a:t>
            </a:r>
            <a:r>
              <a:rPr lang="pt-BR" dirty="0" smtClean="0"/>
              <a:t>  , x</a:t>
            </a:r>
            <a:r>
              <a:rPr lang="pt-BR" baseline="-25000" dirty="0" smtClean="0"/>
              <a:t>3 </a:t>
            </a:r>
            <a:r>
              <a:rPr lang="pt-BR" dirty="0" smtClean="0"/>
              <a:t>&gt;= 0</a:t>
            </a:r>
          </a:p>
          <a:p>
            <a:pPr lvl="2"/>
            <a:r>
              <a:rPr lang="pt-BR" dirty="0" smtClean="0"/>
              <a:t>Temos</a:t>
            </a:r>
            <a:endParaRPr lang="pt-BR" dirty="0"/>
          </a:p>
          <a:p>
            <a:pPr lvl="2"/>
            <a:r>
              <a:rPr lang="pt-BR" sz="2000" b="1" dirty="0" err="1"/>
              <a:t>max</a:t>
            </a:r>
            <a:r>
              <a:rPr lang="pt-BR" sz="2000" b="1" dirty="0"/>
              <a:t> </a:t>
            </a:r>
            <a:r>
              <a:rPr lang="pt-BR" sz="2000" i="1" dirty="0"/>
              <a:t>z =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 x</a:t>
            </a:r>
            <a:r>
              <a:rPr lang="pt-BR" sz="2000" i="1" baseline="-25000" dirty="0"/>
              <a:t>3 </a:t>
            </a:r>
            <a:r>
              <a:rPr lang="pt-BR" sz="2000" i="1" dirty="0"/>
              <a:t>)  </a:t>
            </a:r>
            <a:r>
              <a:rPr lang="pt-BR" sz="2000" dirty="0"/>
              <a:t>= 3x</a:t>
            </a:r>
            <a:r>
              <a:rPr lang="pt-BR" sz="2000" baseline="-25000" dirty="0"/>
              <a:t>1</a:t>
            </a:r>
            <a:r>
              <a:rPr lang="pt-BR" sz="2000" dirty="0"/>
              <a:t> + 4x</a:t>
            </a:r>
            <a:r>
              <a:rPr lang="pt-BR" sz="2000" baseline="-25000" dirty="0"/>
              <a:t>2</a:t>
            </a:r>
            <a:r>
              <a:rPr lang="pt-BR" sz="2000" dirty="0"/>
              <a:t> + </a:t>
            </a:r>
            <a:r>
              <a:rPr lang="pt-BR" sz="2000" dirty="0" smtClean="0"/>
              <a:t>5x</a:t>
            </a:r>
            <a:r>
              <a:rPr lang="pt-BR" sz="2000" baseline="-25000" dirty="0" smtClean="0"/>
              <a:t>3</a:t>
            </a:r>
          </a:p>
          <a:p>
            <a:pPr lvl="2"/>
            <a:r>
              <a:rPr lang="pt-BR" sz="2000" dirty="0" smtClean="0"/>
              <a:t>Sujeito a:</a:t>
            </a:r>
            <a:endParaRPr lang="pt-BR" sz="2000" dirty="0"/>
          </a:p>
          <a:p>
            <a:pPr marL="1371600" lvl="3" indent="0">
              <a:buNone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-2x</a:t>
            </a:r>
            <a:r>
              <a:rPr lang="pt-BR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-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2x</a:t>
            </a:r>
            <a:r>
              <a:rPr lang="pt-BR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4x</a:t>
            </a:r>
            <a:r>
              <a:rPr lang="pt-BR" baseline="-25000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&lt;= -320     ( multipliquei por -1 )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688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Problemas</a:t>
            </a:r>
            <a:r>
              <a:rPr lang="pt-BR" dirty="0" smtClean="0"/>
              <a:t> </a:t>
            </a:r>
          </a:p>
          <a:p>
            <a:pPr lvl="1"/>
            <a:r>
              <a:rPr lang="pt-BR" sz="2400" dirty="0" smtClean="0"/>
              <a:t>Transforme o problema a seguir na </a:t>
            </a:r>
            <a:r>
              <a:rPr lang="pt-BR" sz="2400" dirty="0" smtClean="0">
                <a:solidFill>
                  <a:srgbClr val="FF0000"/>
                </a:solidFill>
              </a:rPr>
              <a:t>forma canônica</a:t>
            </a:r>
            <a:r>
              <a:rPr lang="pt-BR" sz="2400" dirty="0" smtClean="0"/>
              <a:t>.</a:t>
            </a:r>
          </a:p>
          <a:p>
            <a:pPr lvl="2"/>
            <a:r>
              <a:rPr lang="pt-BR" b="1" dirty="0" err="1" smtClean="0"/>
              <a:t>max</a:t>
            </a:r>
            <a:r>
              <a:rPr lang="pt-BR" b="1" dirty="0" smtClean="0"/>
              <a:t> </a:t>
            </a:r>
            <a:r>
              <a:rPr lang="pt-BR" i="1" dirty="0"/>
              <a:t>z = f(x</a:t>
            </a:r>
            <a:r>
              <a:rPr lang="pt-BR" i="1" baseline="-25000" dirty="0"/>
              <a:t>1 </a:t>
            </a:r>
            <a:r>
              <a:rPr lang="pt-BR" i="1" dirty="0"/>
              <a:t>,x</a:t>
            </a:r>
            <a:r>
              <a:rPr lang="pt-BR" i="1" baseline="-25000" dirty="0"/>
              <a:t>2 </a:t>
            </a:r>
            <a:r>
              <a:rPr lang="pt-BR" i="1" dirty="0"/>
              <a:t>, x</a:t>
            </a:r>
            <a:r>
              <a:rPr lang="pt-BR" i="1" baseline="-25000" dirty="0"/>
              <a:t>3 </a:t>
            </a:r>
            <a:r>
              <a:rPr lang="pt-BR" i="1" dirty="0" smtClean="0"/>
              <a:t>)  </a:t>
            </a:r>
            <a:r>
              <a:rPr lang="pt-BR" dirty="0"/>
              <a:t>= </a:t>
            </a:r>
            <a:r>
              <a:rPr lang="pt-BR" dirty="0" smtClean="0"/>
              <a:t>3x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4x</a:t>
            </a:r>
            <a:r>
              <a:rPr lang="pt-BR" baseline="-25000" dirty="0" smtClean="0"/>
              <a:t>2</a:t>
            </a:r>
            <a:r>
              <a:rPr lang="pt-BR" dirty="0" smtClean="0"/>
              <a:t> + 5x</a:t>
            </a:r>
            <a:r>
              <a:rPr lang="pt-BR" baseline="-25000" dirty="0" smtClean="0"/>
              <a:t>3</a:t>
            </a:r>
          </a:p>
          <a:p>
            <a:pPr lvl="2"/>
            <a:r>
              <a:rPr lang="pt-BR" dirty="0" smtClean="0"/>
              <a:t>Sujeito a: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2x</a:t>
            </a:r>
            <a:r>
              <a:rPr lang="pt-BR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2x</a:t>
            </a:r>
            <a:r>
              <a:rPr lang="pt-BR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4x</a:t>
            </a:r>
            <a:r>
              <a:rPr lang="pt-BR" baseline="-25000" dirty="0" smtClean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&gt;= 320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33CC"/>
                </a:solidFill>
              </a:rPr>
              <a:t>3x</a:t>
            </a:r>
            <a:r>
              <a:rPr lang="pt-BR" baseline="-25000" dirty="0" smtClean="0">
                <a:solidFill>
                  <a:srgbClr val="FF33CC"/>
                </a:solidFill>
              </a:rPr>
              <a:t>1</a:t>
            </a:r>
            <a:r>
              <a:rPr lang="pt-BR" dirty="0" smtClean="0">
                <a:solidFill>
                  <a:srgbClr val="FF33CC"/>
                </a:solidFill>
              </a:rPr>
              <a:t> </a:t>
            </a:r>
            <a:r>
              <a:rPr lang="pt-BR" dirty="0">
                <a:solidFill>
                  <a:srgbClr val="FF33CC"/>
                </a:solidFill>
              </a:rPr>
              <a:t>+ </a:t>
            </a:r>
            <a:r>
              <a:rPr lang="pt-BR" dirty="0" smtClean="0">
                <a:solidFill>
                  <a:srgbClr val="FF33CC"/>
                </a:solidFill>
              </a:rPr>
              <a:t>4x</a:t>
            </a:r>
            <a:r>
              <a:rPr lang="pt-BR" baseline="-25000" dirty="0" smtClean="0">
                <a:solidFill>
                  <a:srgbClr val="FF33CC"/>
                </a:solidFill>
              </a:rPr>
              <a:t>2</a:t>
            </a:r>
            <a:r>
              <a:rPr lang="pt-BR" dirty="0" smtClean="0">
                <a:solidFill>
                  <a:srgbClr val="FF33CC"/>
                </a:solidFill>
              </a:rPr>
              <a:t> </a:t>
            </a:r>
            <a:r>
              <a:rPr lang="pt-BR" dirty="0">
                <a:solidFill>
                  <a:srgbClr val="FF33CC"/>
                </a:solidFill>
              </a:rPr>
              <a:t>+ </a:t>
            </a:r>
            <a:r>
              <a:rPr lang="pt-BR" dirty="0" smtClean="0">
                <a:solidFill>
                  <a:srgbClr val="FF33CC"/>
                </a:solidFill>
              </a:rPr>
              <a:t>5x</a:t>
            </a:r>
            <a:r>
              <a:rPr lang="pt-BR" baseline="-25000" dirty="0" smtClean="0">
                <a:solidFill>
                  <a:srgbClr val="FF33CC"/>
                </a:solidFill>
              </a:rPr>
              <a:t>3 </a:t>
            </a:r>
            <a:r>
              <a:rPr lang="pt-BR" dirty="0" smtClean="0">
                <a:solidFill>
                  <a:srgbClr val="FF33CC"/>
                </a:solidFill>
              </a:rPr>
              <a:t>= 580</a:t>
            </a:r>
            <a:endParaRPr lang="pt-BR" dirty="0">
              <a:solidFill>
                <a:srgbClr val="FF33CC"/>
              </a:solidFill>
            </a:endParaRPr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,  x</a:t>
            </a:r>
            <a:r>
              <a:rPr lang="pt-BR" baseline="-25000" dirty="0" smtClean="0"/>
              <a:t>2</a:t>
            </a:r>
            <a:r>
              <a:rPr lang="pt-BR" dirty="0" smtClean="0"/>
              <a:t>  , x</a:t>
            </a:r>
            <a:r>
              <a:rPr lang="pt-BR" baseline="-25000" dirty="0" smtClean="0"/>
              <a:t>3 </a:t>
            </a:r>
            <a:r>
              <a:rPr lang="pt-BR" dirty="0" smtClean="0"/>
              <a:t>&gt;= 0</a:t>
            </a:r>
          </a:p>
          <a:p>
            <a:pPr lvl="2"/>
            <a:r>
              <a:rPr lang="pt-BR" dirty="0" smtClean="0"/>
              <a:t>Temos</a:t>
            </a:r>
            <a:endParaRPr lang="pt-BR" dirty="0"/>
          </a:p>
          <a:p>
            <a:pPr lvl="2"/>
            <a:r>
              <a:rPr lang="pt-BR" sz="2000" b="1" dirty="0" err="1"/>
              <a:t>max</a:t>
            </a:r>
            <a:r>
              <a:rPr lang="pt-BR" sz="2000" b="1" dirty="0"/>
              <a:t> </a:t>
            </a:r>
            <a:r>
              <a:rPr lang="pt-BR" sz="2000" i="1" dirty="0"/>
              <a:t>z =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 x</a:t>
            </a:r>
            <a:r>
              <a:rPr lang="pt-BR" sz="2000" i="1" baseline="-25000" dirty="0"/>
              <a:t>3 </a:t>
            </a:r>
            <a:r>
              <a:rPr lang="pt-BR" sz="2000" i="1" dirty="0"/>
              <a:t>)  </a:t>
            </a:r>
            <a:r>
              <a:rPr lang="pt-BR" sz="2000" dirty="0"/>
              <a:t>= 3x</a:t>
            </a:r>
            <a:r>
              <a:rPr lang="pt-BR" sz="2000" baseline="-25000" dirty="0"/>
              <a:t>1</a:t>
            </a:r>
            <a:r>
              <a:rPr lang="pt-BR" sz="2000" dirty="0"/>
              <a:t> + 4x</a:t>
            </a:r>
            <a:r>
              <a:rPr lang="pt-BR" sz="2000" baseline="-25000" dirty="0"/>
              <a:t>2</a:t>
            </a:r>
            <a:r>
              <a:rPr lang="pt-BR" sz="2000" dirty="0"/>
              <a:t> + </a:t>
            </a:r>
            <a:r>
              <a:rPr lang="pt-BR" sz="2000" dirty="0" smtClean="0"/>
              <a:t>5x</a:t>
            </a:r>
            <a:r>
              <a:rPr lang="pt-BR" sz="2000" baseline="-25000" dirty="0" smtClean="0"/>
              <a:t>3</a:t>
            </a:r>
          </a:p>
          <a:p>
            <a:pPr lvl="2"/>
            <a:r>
              <a:rPr lang="pt-BR" sz="2000" dirty="0" smtClean="0"/>
              <a:t>Sujeito a:</a:t>
            </a:r>
            <a:endParaRPr lang="pt-BR" sz="2000" dirty="0"/>
          </a:p>
          <a:p>
            <a:pPr marL="1371600" lvl="3" indent="0">
              <a:buNone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-2x</a:t>
            </a:r>
            <a:r>
              <a:rPr lang="pt-BR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-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2x</a:t>
            </a:r>
            <a:r>
              <a:rPr lang="pt-BR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4x</a:t>
            </a:r>
            <a:r>
              <a:rPr lang="pt-BR" baseline="-25000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&lt;= -320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3" indent="0">
              <a:buNone/>
            </a:pPr>
            <a:r>
              <a:rPr lang="pt-BR" dirty="0" smtClean="0">
                <a:solidFill>
                  <a:srgbClr val="FF33CC"/>
                </a:solidFill>
              </a:rPr>
              <a:t>-3x</a:t>
            </a:r>
            <a:r>
              <a:rPr lang="pt-BR" baseline="-25000" dirty="0" smtClean="0">
                <a:solidFill>
                  <a:srgbClr val="FF33CC"/>
                </a:solidFill>
              </a:rPr>
              <a:t>1</a:t>
            </a:r>
            <a:r>
              <a:rPr lang="pt-BR" dirty="0" smtClean="0">
                <a:solidFill>
                  <a:srgbClr val="FF33CC"/>
                </a:solidFill>
              </a:rPr>
              <a:t> - </a:t>
            </a:r>
            <a:r>
              <a:rPr lang="pt-BR" dirty="0">
                <a:solidFill>
                  <a:srgbClr val="FF33CC"/>
                </a:solidFill>
              </a:rPr>
              <a:t>4x</a:t>
            </a:r>
            <a:r>
              <a:rPr lang="pt-BR" baseline="-25000" dirty="0">
                <a:solidFill>
                  <a:srgbClr val="FF33CC"/>
                </a:solidFill>
              </a:rPr>
              <a:t>2</a:t>
            </a:r>
            <a:r>
              <a:rPr lang="pt-BR" dirty="0">
                <a:solidFill>
                  <a:srgbClr val="FF33CC"/>
                </a:solidFill>
              </a:rPr>
              <a:t> </a:t>
            </a:r>
            <a:r>
              <a:rPr lang="pt-BR" dirty="0" smtClean="0">
                <a:solidFill>
                  <a:srgbClr val="FF33CC"/>
                </a:solidFill>
              </a:rPr>
              <a:t>- </a:t>
            </a:r>
            <a:r>
              <a:rPr lang="pt-BR" dirty="0">
                <a:solidFill>
                  <a:srgbClr val="FF33CC"/>
                </a:solidFill>
              </a:rPr>
              <a:t>5x</a:t>
            </a:r>
            <a:r>
              <a:rPr lang="pt-BR" baseline="-25000" dirty="0">
                <a:solidFill>
                  <a:srgbClr val="FF33CC"/>
                </a:solidFill>
              </a:rPr>
              <a:t>3 </a:t>
            </a:r>
            <a:r>
              <a:rPr lang="pt-BR" baseline="-25000" dirty="0" smtClean="0">
                <a:solidFill>
                  <a:srgbClr val="FF33CC"/>
                </a:solidFill>
              </a:rPr>
              <a:t>   </a:t>
            </a:r>
            <a:r>
              <a:rPr lang="pt-BR" dirty="0" smtClean="0">
                <a:solidFill>
                  <a:srgbClr val="FF33CC"/>
                </a:solidFill>
              </a:rPr>
              <a:t>&lt;= - 580</a:t>
            </a:r>
            <a:endParaRPr lang="pt-BR" dirty="0">
              <a:solidFill>
                <a:srgbClr val="FF33CC"/>
              </a:solidFill>
            </a:endParaRPr>
          </a:p>
          <a:p>
            <a:pPr marL="1371600" lvl="3" indent="0">
              <a:buNone/>
            </a:pPr>
            <a:r>
              <a:rPr lang="pt-BR" dirty="0" smtClean="0">
                <a:solidFill>
                  <a:srgbClr val="FF33CC"/>
                </a:solidFill>
              </a:rPr>
              <a:t>  3x</a:t>
            </a:r>
            <a:r>
              <a:rPr lang="pt-BR" baseline="-25000" dirty="0" smtClean="0">
                <a:solidFill>
                  <a:srgbClr val="FF33CC"/>
                </a:solidFill>
              </a:rPr>
              <a:t>1</a:t>
            </a:r>
            <a:r>
              <a:rPr lang="pt-BR" dirty="0" smtClean="0">
                <a:solidFill>
                  <a:srgbClr val="FF33CC"/>
                </a:solidFill>
              </a:rPr>
              <a:t> + </a:t>
            </a:r>
            <a:r>
              <a:rPr lang="pt-BR" dirty="0">
                <a:solidFill>
                  <a:srgbClr val="FF33CC"/>
                </a:solidFill>
              </a:rPr>
              <a:t>4x</a:t>
            </a:r>
            <a:r>
              <a:rPr lang="pt-BR" baseline="-25000" dirty="0">
                <a:solidFill>
                  <a:srgbClr val="FF33CC"/>
                </a:solidFill>
              </a:rPr>
              <a:t>2</a:t>
            </a:r>
            <a:r>
              <a:rPr lang="pt-BR" dirty="0">
                <a:solidFill>
                  <a:srgbClr val="FF33CC"/>
                </a:solidFill>
              </a:rPr>
              <a:t> </a:t>
            </a:r>
            <a:r>
              <a:rPr lang="pt-BR" dirty="0" smtClean="0">
                <a:solidFill>
                  <a:srgbClr val="FF33CC"/>
                </a:solidFill>
              </a:rPr>
              <a:t>+ </a:t>
            </a:r>
            <a:r>
              <a:rPr lang="pt-BR" dirty="0">
                <a:solidFill>
                  <a:srgbClr val="FF33CC"/>
                </a:solidFill>
              </a:rPr>
              <a:t>5x</a:t>
            </a:r>
            <a:r>
              <a:rPr lang="pt-BR" baseline="-25000" dirty="0">
                <a:solidFill>
                  <a:srgbClr val="FF33CC"/>
                </a:solidFill>
              </a:rPr>
              <a:t>3 </a:t>
            </a:r>
            <a:r>
              <a:rPr lang="pt-BR" dirty="0" smtClean="0">
                <a:solidFill>
                  <a:srgbClr val="FF33CC"/>
                </a:solidFill>
              </a:rPr>
              <a:t>&lt;= 580</a:t>
            </a:r>
            <a:endParaRPr lang="pt-BR" dirty="0" smtClean="0"/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,  x</a:t>
            </a:r>
            <a:r>
              <a:rPr lang="pt-BR" baseline="-25000" dirty="0"/>
              <a:t>2</a:t>
            </a:r>
            <a:r>
              <a:rPr lang="pt-BR" dirty="0"/>
              <a:t>  , x</a:t>
            </a:r>
            <a:r>
              <a:rPr lang="pt-BR" baseline="-25000" dirty="0"/>
              <a:t>3 </a:t>
            </a:r>
            <a:r>
              <a:rPr lang="pt-BR" dirty="0"/>
              <a:t>&gt;= 0</a:t>
            </a:r>
            <a:endParaRPr lang="pt-BR" sz="2000" dirty="0" smtClean="0"/>
          </a:p>
        </p:txBody>
      </p:sp>
    </p:spTree>
    <p:extLst>
      <p:ext uri="{BB962C8B-B14F-4D97-AF65-F5344CB8AC3E}">
        <p14:creationId xmlns:p14="http://schemas.microsoft.com/office/powerpoint/2010/main" val="683688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Problemas</a:t>
            </a:r>
            <a:r>
              <a:rPr lang="pt-BR" dirty="0" smtClean="0"/>
              <a:t> </a:t>
            </a:r>
          </a:p>
          <a:p>
            <a:pPr lvl="1"/>
            <a:r>
              <a:rPr lang="pt-BR" sz="2400" dirty="0" smtClean="0"/>
              <a:t>Transforme o problema a seguir na </a:t>
            </a:r>
            <a:r>
              <a:rPr lang="pt-BR" sz="2400" dirty="0" smtClean="0">
                <a:solidFill>
                  <a:srgbClr val="FF0000"/>
                </a:solidFill>
              </a:rPr>
              <a:t>forma canônica</a:t>
            </a:r>
            <a:r>
              <a:rPr lang="pt-BR" sz="2400" dirty="0" smtClean="0"/>
              <a:t>.</a:t>
            </a:r>
          </a:p>
          <a:p>
            <a:pPr lvl="2"/>
            <a:r>
              <a:rPr lang="pt-BR" b="1" dirty="0" err="1" smtClean="0"/>
              <a:t>max</a:t>
            </a:r>
            <a:r>
              <a:rPr lang="pt-BR" b="1" dirty="0" smtClean="0"/>
              <a:t> </a:t>
            </a:r>
            <a:r>
              <a:rPr lang="pt-BR" i="1" dirty="0"/>
              <a:t>z = f(x</a:t>
            </a:r>
            <a:r>
              <a:rPr lang="pt-BR" i="1" baseline="-25000" dirty="0"/>
              <a:t>1 </a:t>
            </a:r>
            <a:r>
              <a:rPr lang="pt-BR" i="1" dirty="0"/>
              <a:t>,x</a:t>
            </a:r>
            <a:r>
              <a:rPr lang="pt-BR" i="1" baseline="-25000" dirty="0"/>
              <a:t>2 </a:t>
            </a:r>
            <a:r>
              <a:rPr lang="pt-BR" i="1" dirty="0"/>
              <a:t>, x</a:t>
            </a:r>
            <a:r>
              <a:rPr lang="pt-BR" i="1" baseline="-25000" dirty="0"/>
              <a:t>3 </a:t>
            </a:r>
            <a:r>
              <a:rPr lang="pt-BR" i="1" dirty="0" smtClean="0"/>
              <a:t>)  </a:t>
            </a:r>
            <a:r>
              <a:rPr lang="pt-BR" dirty="0"/>
              <a:t>= </a:t>
            </a:r>
            <a:r>
              <a:rPr lang="pt-BR" dirty="0" smtClean="0"/>
              <a:t>3x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4x</a:t>
            </a:r>
            <a:r>
              <a:rPr lang="pt-BR" baseline="-25000" dirty="0" smtClean="0"/>
              <a:t>2</a:t>
            </a:r>
            <a:r>
              <a:rPr lang="pt-BR" dirty="0" smtClean="0"/>
              <a:t> + 5x</a:t>
            </a:r>
            <a:r>
              <a:rPr lang="pt-BR" baseline="-25000" dirty="0" smtClean="0"/>
              <a:t>3</a:t>
            </a:r>
          </a:p>
          <a:p>
            <a:pPr lvl="2"/>
            <a:r>
              <a:rPr lang="pt-BR" dirty="0" smtClean="0"/>
              <a:t>Sujeito a: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2x</a:t>
            </a:r>
            <a:r>
              <a:rPr lang="pt-BR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2x</a:t>
            </a:r>
            <a:r>
              <a:rPr lang="pt-BR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4x</a:t>
            </a:r>
            <a:r>
              <a:rPr lang="pt-BR" baseline="-25000" dirty="0" smtClean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&gt;= 320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33CC"/>
                </a:solidFill>
              </a:rPr>
              <a:t>3x</a:t>
            </a:r>
            <a:r>
              <a:rPr lang="pt-BR" baseline="-25000" dirty="0" smtClean="0">
                <a:solidFill>
                  <a:srgbClr val="FF33CC"/>
                </a:solidFill>
              </a:rPr>
              <a:t>1</a:t>
            </a:r>
            <a:r>
              <a:rPr lang="pt-BR" dirty="0" smtClean="0">
                <a:solidFill>
                  <a:srgbClr val="FF33CC"/>
                </a:solidFill>
              </a:rPr>
              <a:t> </a:t>
            </a:r>
            <a:r>
              <a:rPr lang="pt-BR" dirty="0">
                <a:solidFill>
                  <a:srgbClr val="FF33CC"/>
                </a:solidFill>
              </a:rPr>
              <a:t>+ </a:t>
            </a:r>
            <a:r>
              <a:rPr lang="pt-BR" dirty="0" smtClean="0">
                <a:solidFill>
                  <a:srgbClr val="FF33CC"/>
                </a:solidFill>
              </a:rPr>
              <a:t>4x</a:t>
            </a:r>
            <a:r>
              <a:rPr lang="pt-BR" baseline="-25000" dirty="0" smtClean="0">
                <a:solidFill>
                  <a:srgbClr val="FF33CC"/>
                </a:solidFill>
              </a:rPr>
              <a:t>2</a:t>
            </a:r>
            <a:r>
              <a:rPr lang="pt-BR" dirty="0" smtClean="0">
                <a:solidFill>
                  <a:srgbClr val="FF33CC"/>
                </a:solidFill>
              </a:rPr>
              <a:t> </a:t>
            </a:r>
            <a:r>
              <a:rPr lang="pt-BR" dirty="0">
                <a:solidFill>
                  <a:srgbClr val="FF33CC"/>
                </a:solidFill>
              </a:rPr>
              <a:t>+ </a:t>
            </a:r>
            <a:r>
              <a:rPr lang="pt-BR" dirty="0" smtClean="0">
                <a:solidFill>
                  <a:srgbClr val="FF33CC"/>
                </a:solidFill>
              </a:rPr>
              <a:t>5x</a:t>
            </a:r>
            <a:r>
              <a:rPr lang="pt-BR" baseline="-25000" dirty="0" smtClean="0">
                <a:solidFill>
                  <a:srgbClr val="FF33CC"/>
                </a:solidFill>
              </a:rPr>
              <a:t>3 </a:t>
            </a:r>
            <a:r>
              <a:rPr lang="pt-BR" dirty="0" smtClean="0">
                <a:solidFill>
                  <a:srgbClr val="FF33CC"/>
                </a:solidFill>
              </a:rPr>
              <a:t>= 580</a:t>
            </a:r>
            <a:endParaRPr lang="pt-BR" dirty="0">
              <a:solidFill>
                <a:srgbClr val="FF33CC"/>
              </a:solidFill>
            </a:endParaRPr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,  x</a:t>
            </a:r>
            <a:r>
              <a:rPr lang="pt-BR" baseline="-25000" dirty="0" smtClean="0"/>
              <a:t>2</a:t>
            </a:r>
            <a:r>
              <a:rPr lang="pt-BR" dirty="0" smtClean="0"/>
              <a:t>  , x</a:t>
            </a:r>
            <a:r>
              <a:rPr lang="pt-BR" baseline="-25000" dirty="0" smtClean="0"/>
              <a:t>3 </a:t>
            </a:r>
            <a:r>
              <a:rPr lang="pt-BR" dirty="0" smtClean="0"/>
              <a:t>&gt;= 0</a:t>
            </a:r>
          </a:p>
          <a:p>
            <a:pPr lvl="2"/>
            <a:r>
              <a:rPr lang="pt-BR" dirty="0" smtClean="0"/>
              <a:t>Temos</a:t>
            </a:r>
            <a:endParaRPr lang="pt-BR" dirty="0"/>
          </a:p>
          <a:p>
            <a:pPr lvl="2"/>
            <a:r>
              <a:rPr lang="pt-BR" sz="2000" b="1" dirty="0" err="1"/>
              <a:t>max</a:t>
            </a:r>
            <a:r>
              <a:rPr lang="pt-BR" sz="2000" b="1" dirty="0"/>
              <a:t> </a:t>
            </a:r>
            <a:r>
              <a:rPr lang="pt-BR" sz="2000" i="1" dirty="0"/>
              <a:t>z =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 x</a:t>
            </a:r>
            <a:r>
              <a:rPr lang="pt-BR" sz="2000" i="1" baseline="-25000" dirty="0"/>
              <a:t>3 </a:t>
            </a:r>
            <a:r>
              <a:rPr lang="pt-BR" sz="2000" i="1" dirty="0"/>
              <a:t>)  </a:t>
            </a:r>
            <a:r>
              <a:rPr lang="pt-BR" sz="2000" dirty="0"/>
              <a:t>= 3x</a:t>
            </a:r>
            <a:r>
              <a:rPr lang="pt-BR" sz="2000" baseline="-25000" dirty="0"/>
              <a:t>1</a:t>
            </a:r>
            <a:r>
              <a:rPr lang="pt-BR" sz="2000" dirty="0"/>
              <a:t> + 4x</a:t>
            </a:r>
            <a:r>
              <a:rPr lang="pt-BR" sz="2000" baseline="-25000" dirty="0"/>
              <a:t>2</a:t>
            </a:r>
            <a:r>
              <a:rPr lang="pt-BR" sz="2000" dirty="0"/>
              <a:t> + </a:t>
            </a:r>
            <a:r>
              <a:rPr lang="pt-BR" sz="2000" dirty="0" smtClean="0"/>
              <a:t>5x</a:t>
            </a:r>
            <a:r>
              <a:rPr lang="pt-BR" sz="2000" baseline="-25000" dirty="0" smtClean="0"/>
              <a:t>3</a:t>
            </a:r>
          </a:p>
          <a:p>
            <a:pPr lvl="2"/>
            <a:r>
              <a:rPr lang="pt-BR" sz="2000" dirty="0" smtClean="0"/>
              <a:t>Sujeito a:</a:t>
            </a:r>
            <a:endParaRPr lang="pt-BR" sz="2000" dirty="0"/>
          </a:p>
          <a:p>
            <a:pPr marL="1371600" lvl="3" indent="0">
              <a:buNone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-2x</a:t>
            </a:r>
            <a:r>
              <a:rPr lang="pt-BR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-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2x</a:t>
            </a:r>
            <a:r>
              <a:rPr lang="pt-BR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4x</a:t>
            </a:r>
            <a:r>
              <a:rPr lang="pt-BR" baseline="-25000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&lt;= -320</a:t>
            </a:r>
            <a:endParaRPr lang="pt-BR" dirty="0">
              <a:solidFill>
                <a:schemeClr val="accent6">
                  <a:lumMod val="75000"/>
                </a:schemeClr>
              </a:solidFill>
            </a:endParaRPr>
          </a:p>
          <a:p>
            <a:pPr marL="1371600" lvl="3" indent="0">
              <a:buNone/>
            </a:pPr>
            <a:r>
              <a:rPr lang="pt-BR" dirty="0" smtClean="0">
                <a:solidFill>
                  <a:srgbClr val="FF33CC"/>
                </a:solidFill>
              </a:rPr>
              <a:t>-3x</a:t>
            </a:r>
            <a:r>
              <a:rPr lang="pt-BR" baseline="-25000" dirty="0" smtClean="0">
                <a:solidFill>
                  <a:srgbClr val="FF33CC"/>
                </a:solidFill>
              </a:rPr>
              <a:t>1</a:t>
            </a:r>
            <a:r>
              <a:rPr lang="pt-BR" dirty="0" smtClean="0">
                <a:solidFill>
                  <a:srgbClr val="FF33CC"/>
                </a:solidFill>
              </a:rPr>
              <a:t> - </a:t>
            </a:r>
            <a:r>
              <a:rPr lang="pt-BR" dirty="0">
                <a:solidFill>
                  <a:srgbClr val="FF33CC"/>
                </a:solidFill>
              </a:rPr>
              <a:t>4x</a:t>
            </a:r>
            <a:r>
              <a:rPr lang="pt-BR" baseline="-25000" dirty="0">
                <a:solidFill>
                  <a:srgbClr val="FF33CC"/>
                </a:solidFill>
              </a:rPr>
              <a:t>2</a:t>
            </a:r>
            <a:r>
              <a:rPr lang="pt-BR" dirty="0">
                <a:solidFill>
                  <a:srgbClr val="FF33CC"/>
                </a:solidFill>
              </a:rPr>
              <a:t> </a:t>
            </a:r>
            <a:r>
              <a:rPr lang="pt-BR" dirty="0" smtClean="0">
                <a:solidFill>
                  <a:srgbClr val="FF33CC"/>
                </a:solidFill>
              </a:rPr>
              <a:t>- </a:t>
            </a:r>
            <a:r>
              <a:rPr lang="pt-BR" dirty="0">
                <a:solidFill>
                  <a:srgbClr val="FF33CC"/>
                </a:solidFill>
              </a:rPr>
              <a:t>5x</a:t>
            </a:r>
            <a:r>
              <a:rPr lang="pt-BR" baseline="-25000" dirty="0">
                <a:solidFill>
                  <a:srgbClr val="FF33CC"/>
                </a:solidFill>
              </a:rPr>
              <a:t>3 </a:t>
            </a:r>
            <a:r>
              <a:rPr lang="pt-BR" baseline="-25000" dirty="0" smtClean="0">
                <a:solidFill>
                  <a:srgbClr val="FF33CC"/>
                </a:solidFill>
              </a:rPr>
              <a:t>   </a:t>
            </a:r>
            <a:r>
              <a:rPr lang="pt-BR" dirty="0">
                <a:solidFill>
                  <a:srgbClr val="FF33CC"/>
                </a:solidFill>
              </a:rPr>
              <a:t>&gt;</a:t>
            </a:r>
            <a:r>
              <a:rPr lang="pt-BR" dirty="0" smtClean="0">
                <a:solidFill>
                  <a:srgbClr val="FF33CC"/>
                </a:solidFill>
              </a:rPr>
              <a:t>= 580        </a:t>
            </a:r>
            <a:r>
              <a:rPr lang="pt-BR" dirty="0" smtClean="0">
                <a:solidFill>
                  <a:srgbClr val="FF33CC"/>
                </a:solidFill>
              </a:rPr>
              <a:t>uma igualdade pode ser representada</a:t>
            </a:r>
            <a:endParaRPr lang="pt-BR" dirty="0">
              <a:solidFill>
                <a:srgbClr val="FF33CC"/>
              </a:solidFill>
            </a:endParaRPr>
          </a:p>
          <a:p>
            <a:pPr marL="1371600" lvl="3" indent="0">
              <a:buNone/>
            </a:pPr>
            <a:r>
              <a:rPr lang="pt-BR" dirty="0" smtClean="0">
                <a:solidFill>
                  <a:srgbClr val="FF33CC"/>
                </a:solidFill>
              </a:rPr>
              <a:t>  3x</a:t>
            </a:r>
            <a:r>
              <a:rPr lang="pt-BR" baseline="-25000" dirty="0" smtClean="0">
                <a:solidFill>
                  <a:srgbClr val="FF33CC"/>
                </a:solidFill>
              </a:rPr>
              <a:t>1</a:t>
            </a:r>
            <a:r>
              <a:rPr lang="pt-BR" dirty="0" smtClean="0">
                <a:solidFill>
                  <a:srgbClr val="FF33CC"/>
                </a:solidFill>
              </a:rPr>
              <a:t> + </a:t>
            </a:r>
            <a:r>
              <a:rPr lang="pt-BR" dirty="0">
                <a:solidFill>
                  <a:srgbClr val="FF33CC"/>
                </a:solidFill>
              </a:rPr>
              <a:t>4x</a:t>
            </a:r>
            <a:r>
              <a:rPr lang="pt-BR" baseline="-25000" dirty="0">
                <a:solidFill>
                  <a:srgbClr val="FF33CC"/>
                </a:solidFill>
              </a:rPr>
              <a:t>2</a:t>
            </a:r>
            <a:r>
              <a:rPr lang="pt-BR" dirty="0">
                <a:solidFill>
                  <a:srgbClr val="FF33CC"/>
                </a:solidFill>
              </a:rPr>
              <a:t> </a:t>
            </a:r>
            <a:r>
              <a:rPr lang="pt-BR" dirty="0" smtClean="0">
                <a:solidFill>
                  <a:srgbClr val="FF33CC"/>
                </a:solidFill>
              </a:rPr>
              <a:t>+ </a:t>
            </a:r>
            <a:r>
              <a:rPr lang="pt-BR" dirty="0">
                <a:solidFill>
                  <a:srgbClr val="FF33CC"/>
                </a:solidFill>
              </a:rPr>
              <a:t>5x</a:t>
            </a:r>
            <a:r>
              <a:rPr lang="pt-BR" baseline="-25000" dirty="0">
                <a:solidFill>
                  <a:srgbClr val="FF33CC"/>
                </a:solidFill>
              </a:rPr>
              <a:t>3 </a:t>
            </a:r>
            <a:r>
              <a:rPr lang="pt-BR" dirty="0" smtClean="0">
                <a:solidFill>
                  <a:srgbClr val="FF33CC"/>
                </a:solidFill>
              </a:rPr>
              <a:t>&lt;= 580           por duas desigualdade</a:t>
            </a:r>
            <a:endParaRPr lang="pt-BR" dirty="0" smtClean="0"/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,  x</a:t>
            </a:r>
            <a:r>
              <a:rPr lang="pt-BR" baseline="-25000" dirty="0"/>
              <a:t>2</a:t>
            </a:r>
            <a:r>
              <a:rPr lang="pt-BR" dirty="0"/>
              <a:t>  , x</a:t>
            </a:r>
            <a:r>
              <a:rPr lang="pt-BR" baseline="-25000" dirty="0"/>
              <a:t>3 </a:t>
            </a:r>
            <a:r>
              <a:rPr lang="pt-BR" dirty="0"/>
              <a:t>&gt;= 0</a:t>
            </a:r>
            <a:endParaRPr lang="pt-BR" sz="2000" dirty="0" smtClean="0"/>
          </a:p>
        </p:txBody>
      </p:sp>
      <p:sp>
        <p:nvSpPr>
          <p:cNvPr id="4" name="Chave direita 3"/>
          <p:cNvSpPr/>
          <p:nvPr/>
        </p:nvSpPr>
        <p:spPr>
          <a:xfrm>
            <a:off x="4067944" y="5157192"/>
            <a:ext cx="360040" cy="648072"/>
          </a:xfrm>
          <a:prstGeom prst="rightBrace">
            <a:avLst/>
          </a:prstGeom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544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Problemas</a:t>
            </a:r>
            <a:r>
              <a:rPr lang="pt-BR" dirty="0" smtClean="0"/>
              <a:t> </a:t>
            </a:r>
          </a:p>
          <a:p>
            <a:pPr lvl="1"/>
            <a:r>
              <a:rPr lang="pt-BR" sz="2400" dirty="0" smtClean="0"/>
              <a:t>Transforme o problema a seguir na </a:t>
            </a:r>
            <a:r>
              <a:rPr lang="pt-BR" sz="2400" dirty="0" smtClean="0">
                <a:solidFill>
                  <a:srgbClr val="FF0000"/>
                </a:solidFill>
              </a:rPr>
              <a:t>forma canônica</a:t>
            </a:r>
            <a:r>
              <a:rPr lang="pt-BR" sz="2400" dirty="0" smtClean="0"/>
              <a:t>.</a:t>
            </a:r>
          </a:p>
          <a:p>
            <a:pPr lvl="2"/>
            <a:r>
              <a:rPr lang="pt-BR" b="1" dirty="0" err="1" smtClean="0"/>
              <a:t>max</a:t>
            </a:r>
            <a:r>
              <a:rPr lang="pt-BR" b="1" dirty="0" smtClean="0"/>
              <a:t> </a:t>
            </a:r>
            <a:r>
              <a:rPr lang="pt-BR" i="1" dirty="0"/>
              <a:t>z = f(x</a:t>
            </a:r>
            <a:r>
              <a:rPr lang="pt-BR" i="1" baseline="-25000" dirty="0"/>
              <a:t>1 </a:t>
            </a:r>
            <a:r>
              <a:rPr lang="pt-BR" i="1" dirty="0"/>
              <a:t>,x</a:t>
            </a:r>
            <a:r>
              <a:rPr lang="pt-BR" i="1" baseline="-25000" dirty="0"/>
              <a:t>2 </a:t>
            </a:r>
            <a:r>
              <a:rPr lang="pt-BR" i="1" dirty="0"/>
              <a:t>, x</a:t>
            </a:r>
            <a:r>
              <a:rPr lang="pt-BR" i="1" baseline="-25000" dirty="0"/>
              <a:t>3 </a:t>
            </a:r>
            <a:r>
              <a:rPr lang="pt-BR" i="1" dirty="0" smtClean="0"/>
              <a:t>)  </a:t>
            </a:r>
            <a:r>
              <a:rPr lang="pt-BR" dirty="0"/>
              <a:t>= </a:t>
            </a:r>
            <a:r>
              <a:rPr lang="pt-BR" dirty="0" smtClean="0"/>
              <a:t>3x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4x</a:t>
            </a:r>
            <a:r>
              <a:rPr lang="pt-BR" baseline="-25000" dirty="0" smtClean="0"/>
              <a:t>2</a:t>
            </a:r>
            <a:r>
              <a:rPr lang="pt-BR" dirty="0" smtClean="0"/>
              <a:t> + 5x</a:t>
            </a:r>
            <a:r>
              <a:rPr lang="pt-BR" baseline="-25000" dirty="0" smtClean="0"/>
              <a:t>3</a:t>
            </a:r>
          </a:p>
          <a:p>
            <a:pPr lvl="2"/>
            <a:r>
              <a:rPr lang="pt-BR" dirty="0" smtClean="0"/>
              <a:t>Sujeito a: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2x</a:t>
            </a:r>
            <a:r>
              <a:rPr lang="pt-BR" baseline="-250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2x</a:t>
            </a:r>
            <a:r>
              <a:rPr lang="pt-BR" baseline="-250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4x</a:t>
            </a:r>
            <a:r>
              <a:rPr lang="pt-BR" baseline="-25000" dirty="0" smtClean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pt-BR" dirty="0" smtClean="0">
                <a:solidFill>
                  <a:schemeClr val="accent6">
                    <a:lumMod val="75000"/>
                  </a:schemeClr>
                </a:solidFill>
              </a:rPr>
              <a:t>&gt;= 320</a:t>
            </a:r>
          </a:p>
          <a:p>
            <a:pPr marL="1371600" lvl="3" indent="0">
              <a:buNone/>
            </a:pPr>
            <a:r>
              <a:rPr lang="pt-BR" dirty="0" smtClean="0">
                <a:solidFill>
                  <a:srgbClr val="FF33CC"/>
                </a:solidFill>
              </a:rPr>
              <a:t>3x</a:t>
            </a:r>
            <a:r>
              <a:rPr lang="pt-BR" baseline="-25000" dirty="0" smtClean="0">
                <a:solidFill>
                  <a:srgbClr val="FF33CC"/>
                </a:solidFill>
              </a:rPr>
              <a:t>1</a:t>
            </a:r>
            <a:r>
              <a:rPr lang="pt-BR" dirty="0" smtClean="0">
                <a:solidFill>
                  <a:srgbClr val="FF33CC"/>
                </a:solidFill>
              </a:rPr>
              <a:t> </a:t>
            </a:r>
            <a:r>
              <a:rPr lang="pt-BR" dirty="0">
                <a:solidFill>
                  <a:srgbClr val="FF33CC"/>
                </a:solidFill>
              </a:rPr>
              <a:t>+ </a:t>
            </a:r>
            <a:r>
              <a:rPr lang="pt-BR" dirty="0" smtClean="0">
                <a:solidFill>
                  <a:srgbClr val="FF33CC"/>
                </a:solidFill>
              </a:rPr>
              <a:t>4x</a:t>
            </a:r>
            <a:r>
              <a:rPr lang="pt-BR" baseline="-25000" dirty="0" smtClean="0">
                <a:solidFill>
                  <a:srgbClr val="FF33CC"/>
                </a:solidFill>
              </a:rPr>
              <a:t>2</a:t>
            </a:r>
            <a:r>
              <a:rPr lang="pt-BR" dirty="0" smtClean="0">
                <a:solidFill>
                  <a:srgbClr val="FF33CC"/>
                </a:solidFill>
              </a:rPr>
              <a:t> </a:t>
            </a:r>
            <a:r>
              <a:rPr lang="pt-BR" dirty="0">
                <a:solidFill>
                  <a:srgbClr val="FF33CC"/>
                </a:solidFill>
              </a:rPr>
              <a:t>+ </a:t>
            </a:r>
            <a:r>
              <a:rPr lang="pt-BR" dirty="0" smtClean="0">
                <a:solidFill>
                  <a:srgbClr val="FF33CC"/>
                </a:solidFill>
              </a:rPr>
              <a:t>5x</a:t>
            </a:r>
            <a:r>
              <a:rPr lang="pt-BR" baseline="-25000" dirty="0" smtClean="0">
                <a:solidFill>
                  <a:srgbClr val="FF33CC"/>
                </a:solidFill>
              </a:rPr>
              <a:t>3 </a:t>
            </a:r>
            <a:r>
              <a:rPr lang="pt-BR" dirty="0" smtClean="0">
                <a:solidFill>
                  <a:srgbClr val="FF33CC"/>
                </a:solidFill>
              </a:rPr>
              <a:t>= 580</a:t>
            </a:r>
            <a:endParaRPr lang="pt-BR" dirty="0">
              <a:solidFill>
                <a:srgbClr val="FF33CC"/>
              </a:solidFill>
            </a:endParaRPr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,  x</a:t>
            </a:r>
            <a:r>
              <a:rPr lang="pt-BR" baseline="-25000" dirty="0" smtClean="0"/>
              <a:t>2</a:t>
            </a:r>
            <a:r>
              <a:rPr lang="pt-BR" dirty="0" smtClean="0"/>
              <a:t>  , x</a:t>
            </a:r>
            <a:r>
              <a:rPr lang="pt-BR" baseline="-25000" dirty="0" smtClean="0"/>
              <a:t>3 </a:t>
            </a:r>
            <a:r>
              <a:rPr lang="pt-BR" dirty="0" smtClean="0"/>
              <a:t>&gt;= 0</a:t>
            </a:r>
          </a:p>
          <a:p>
            <a:pPr lvl="2"/>
            <a:r>
              <a:rPr lang="pt-BR" dirty="0" smtClean="0"/>
              <a:t>Temos</a:t>
            </a:r>
            <a:endParaRPr lang="pt-BR" dirty="0"/>
          </a:p>
          <a:p>
            <a:pPr lvl="2"/>
            <a:r>
              <a:rPr lang="pt-BR" sz="2000" b="1" dirty="0" err="1"/>
              <a:t>max</a:t>
            </a:r>
            <a:r>
              <a:rPr lang="pt-BR" sz="2000" b="1" dirty="0"/>
              <a:t> </a:t>
            </a:r>
            <a:r>
              <a:rPr lang="pt-BR" sz="2000" i="1" dirty="0"/>
              <a:t>z = f(x</a:t>
            </a:r>
            <a:r>
              <a:rPr lang="pt-BR" sz="2000" i="1" baseline="-25000" dirty="0"/>
              <a:t>1 </a:t>
            </a:r>
            <a:r>
              <a:rPr lang="pt-BR" sz="2000" i="1" dirty="0"/>
              <a:t>,x</a:t>
            </a:r>
            <a:r>
              <a:rPr lang="pt-BR" sz="2000" i="1" baseline="-25000" dirty="0"/>
              <a:t>2 </a:t>
            </a:r>
            <a:r>
              <a:rPr lang="pt-BR" sz="2000" i="1" dirty="0"/>
              <a:t>, x</a:t>
            </a:r>
            <a:r>
              <a:rPr lang="pt-BR" sz="2000" i="1" baseline="-25000" dirty="0"/>
              <a:t>3 </a:t>
            </a:r>
            <a:r>
              <a:rPr lang="pt-BR" sz="2000" i="1" dirty="0"/>
              <a:t>)  </a:t>
            </a:r>
            <a:r>
              <a:rPr lang="pt-BR" sz="2000" dirty="0"/>
              <a:t>= 3x</a:t>
            </a:r>
            <a:r>
              <a:rPr lang="pt-BR" sz="2000" baseline="-25000" dirty="0"/>
              <a:t>1</a:t>
            </a:r>
            <a:r>
              <a:rPr lang="pt-BR" sz="2000" dirty="0"/>
              <a:t> + 4x</a:t>
            </a:r>
            <a:r>
              <a:rPr lang="pt-BR" sz="2000" baseline="-25000" dirty="0"/>
              <a:t>2</a:t>
            </a:r>
            <a:r>
              <a:rPr lang="pt-BR" sz="2000" dirty="0"/>
              <a:t> + </a:t>
            </a:r>
            <a:r>
              <a:rPr lang="pt-BR" sz="2000" dirty="0" smtClean="0"/>
              <a:t>5x</a:t>
            </a:r>
            <a:r>
              <a:rPr lang="pt-BR" sz="2000" baseline="-25000" dirty="0" smtClean="0"/>
              <a:t>3</a:t>
            </a:r>
          </a:p>
          <a:p>
            <a:pPr lvl="2"/>
            <a:r>
              <a:rPr lang="pt-BR" sz="2000" dirty="0" smtClean="0"/>
              <a:t>Sujeito a:</a:t>
            </a:r>
            <a:endParaRPr lang="pt-BR" sz="2000" dirty="0"/>
          </a:p>
          <a:p>
            <a:pPr marL="1371600" lvl="3" indent="0">
              <a:buNone/>
            </a:pPr>
            <a:r>
              <a:rPr lang="pt-BR" dirty="0" smtClean="0"/>
              <a:t>-2x</a:t>
            </a:r>
            <a:r>
              <a:rPr lang="pt-BR" baseline="-25000" dirty="0" smtClean="0"/>
              <a:t>1</a:t>
            </a:r>
            <a:r>
              <a:rPr lang="pt-BR" dirty="0" smtClean="0"/>
              <a:t> - </a:t>
            </a:r>
            <a:r>
              <a:rPr lang="pt-BR" dirty="0"/>
              <a:t>2x</a:t>
            </a:r>
            <a:r>
              <a:rPr lang="pt-BR" baseline="-25000" dirty="0"/>
              <a:t>2</a:t>
            </a:r>
            <a:r>
              <a:rPr lang="pt-BR" dirty="0"/>
              <a:t> </a:t>
            </a:r>
            <a:r>
              <a:rPr lang="pt-BR" dirty="0" smtClean="0"/>
              <a:t>- </a:t>
            </a:r>
            <a:r>
              <a:rPr lang="pt-BR" dirty="0"/>
              <a:t>4x</a:t>
            </a:r>
            <a:r>
              <a:rPr lang="pt-BR" baseline="-25000" dirty="0"/>
              <a:t>3 </a:t>
            </a:r>
            <a:r>
              <a:rPr lang="pt-BR" dirty="0" smtClean="0"/>
              <a:t>&lt;= -320</a:t>
            </a:r>
            <a:endParaRPr lang="pt-BR" dirty="0"/>
          </a:p>
          <a:p>
            <a:pPr marL="1371600" lvl="3" indent="0">
              <a:buNone/>
            </a:pPr>
            <a:r>
              <a:rPr lang="pt-BR" dirty="0" smtClean="0">
                <a:solidFill>
                  <a:srgbClr val="FF33CC"/>
                </a:solidFill>
              </a:rPr>
              <a:t>-3x</a:t>
            </a:r>
            <a:r>
              <a:rPr lang="pt-BR" baseline="-25000" dirty="0" smtClean="0">
                <a:solidFill>
                  <a:srgbClr val="FF33CC"/>
                </a:solidFill>
              </a:rPr>
              <a:t>1</a:t>
            </a:r>
            <a:r>
              <a:rPr lang="pt-BR" dirty="0" smtClean="0">
                <a:solidFill>
                  <a:srgbClr val="FF33CC"/>
                </a:solidFill>
              </a:rPr>
              <a:t> - </a:t>
            </a:r>
            <a:r>
              <a:rPr lang="pt-BR" dirty="0">
                <a:solidFill>
                  <a:srgbClr val="FF33CC"/>
                </a:solidFill>
              </a:rPr>
              <a:t>4x</a:t>
            </a:r>
            <a:r>
              <a:rPr lang="pt-BR" baseline="-25000" dirty="0">
                <a:solidFill>
                  <a:srgbClr val="FF33CC"/>
                </a:solidFill>
              </a:rPr>
              <a:t>2</a:t>
            </a:r>
            <a:r>
              <a:rPr lang="pt-BR" dirty="0">
                <a:solidFill>
                  <a:srgbClr val="FF33CC"/>
                </a:solidFill>
              </a:rPr>
              <a:t> </a:t>
            </a:r>
            <a:r>
              <a:rPr lang="pt-BR" dirty="0" smtClean="0">
                <a:solidFill>
                  <a:srgbClr val="FF33CC"/>
                </a:solidFill>
              </a:rPr>
              <a:t>- </a:t>
            </a:r>
            <a:r>
              <a:rPr lang="pt-BR" dirty="0">
                <a:solidFill>
                  <a:srgbClr val="FF33CC"/>
                </a:solidFill>
              </a:rPr>
              <a:t>5x</a:t>
            </a:r>
            <a:r>
              <a:rPr lang="pt-BR" baseline="-25000" dirty="0">
                <a:solidFill>
                  <a:srgbClr val="FF33CC"/>
                </a:solidFill>
              </a:rPr>
              <a:t>3 </a:t>
            </a:r>
            <a:r>
              <a:rPr lang="pt-BR" baseline="-25000" dirty="0" smtClean="0">
                <a:solidFill>
                  <a:srgbClr val="FF33CC"/>
                </a:solidFill>
              </a:rPr>
              <a:t>   </a:t>
            </a:r>
            <a:r>
              <a:rPr lang="pt-BR" dirty="0" smtClean="0">
                <a:solidFill>
                  <a:srgbClr val="FF33CC"/>
                </a:solidFill>
              </a:rPr>
              <a:t>&lt;= - 580        </a:t>
            </a:r>
            <a:r>
              <a:rPr lang="pt-BR" dirty="0" smtClean="0">
                <a:solidFill>
                  <a:srgbClr val="FF33CC"/>
                </a:solidFill>
              </a:rPr>
              <a:t>Multiplica por -1 </a:t>
            </a:r>
            <a:endParaRPr lang="pt-BR" dirty="0">
              <a:solidFill>
                <a:srgbClr val="FF33CC"/>
              </a:solidFill>
            </a:endParaRPr>
          </a:p>
          <a:p>
            <a:pPr marL="1371600" lvl="3" indent="0">
              <a:buNone/>
            </a:pPr>
            <a:r>
              <a:rPr lang="pt-BR" dirty="0" smtClean="0">
                <a:solidFill>
                  <a:srgbClr val="FF33CC"/>
                </a:solidFill>
              </a:rPr>
              <a:t>  </a:t>
            </a:r>
            <a:r>
              <a:rPr lang="pt-BR" dirty="0" smtClean="0"/>
              <a:t>3x</a:t>
            </a:r>
            <a:r>
              <a:rPr lang="pt-BR" baseline="-25000" dirty="0" smtClean="0"/>
              <a:t>1</a:t>
            </a:r>
            <a:r>
              <a:rPr lang="pt-BR" dirty="0" smtClean="0"/>
              <a:t> + </a:t>
            </a:r>
            <a:r>
              <a:rPr lang="pt-BR" dirty="0"/>
              <a:t>4x</a:t>
            </a:r>
            <a:r>
              <a:rPr lang="pt-BR" baseline="-25000" dirty="0"/>
              <a:t>2</a:t>
            </a:r>
            <a:r>
              <a:rPr lang="pt-BR" dirty="0"/>
              <a:t> </a:t>
            </a:r>
            <a:r>
              <a:rPr lang="pt-BR" dirty="0" smtClean="0"/>
              <a:t>+ </a:t>
            </a:r>
            <a:r>
              <a:rPr lang="pt-BR" dirty="0"/>
              <a:t>5x</a:t>
            </a:r>
            <a:r>
              <a:rPr lang="pt-BR" baseline="-25000" dirty="0"/>
              <a:t>3 </a:t>
            </a:r>
            <a:r>
              <a:rPr lang="pt-BR" dirty="0" smtClean="0"/>
              <a:t>&lt;= 580           </a:t>
            </a:r>
            <a:endParaRPr lang="pt-BR" dirty="0" smtClean="0"/>
          </a:p>
          <a:p>
            <a:pPr marL="1371600" lvl="3" indent="0">
              <a:buNone/>
            </a:pP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,  x</a:t>
            </a:r>
            <a:r>
              <a:rPr lang="pt-BR" baseline="-25000" dirty="0"/>
              <a:t>2</a:t>
            </a:r>
            <a:r>
              <a:rPr lang="pt-BR" dirty="0"/>
              <a:t>  , x</a:t>
            </a:r>
            <a:r>
              <a:rPr lang="pt-BR" baseline="-25000" dirty="0"/>
              <a:t>3 </a:t>
            </a:r>
            <a:r>
              <a:rPr lang="pt-BR" dirty="0"/>
              <a:t>&gt;= 0</a:t>
            </a:r>
            <a:endParaRPr lang="pt-BR" sz="2000" dirty="0" smtClean="0"/>
          </a:p>
        </p:txBody>
      </p:sp>
      <p:sp>
        <p:nvSpPr>
          <p:cNvPr id="4" name="Chave direita 3"/>
          <p:cNvSpPr/>
          <p:nvPr/>
        </p:nvSpPr>
        <p:spPr>
          <a:xfrm>
            <a:off x="4067944" y="5157192"/>
            <a:ext cx="360040" cy="288032"/>
          </a:xfrm>
          <a:prstGeom prst="rightBrace">
            <a:avLst/>
          </a:prstGeom>
          <a:ln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52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Aula: Visão Geral de Pesquisa Operacional</a:t>
            </a:r>
          </a:p>
          <a:p>
            <a:pPr lvl="1"/>
            <a:r>
              <a:rPr lang="pt-BR" dirty="0"/>
              <a:t>Objetivos da Aulas:</a:t>
            </a:r>
          </a:p>
          <a:p>
            <a:pPr lvl="2"/>
            <a:r>
              <a:rPr lang="pt-BR" dirty="0" smtClean="0"/>
              <a:t>Identificar as hipóteses de um modelo de programação linear.</a:t>
            </a:r>
          </a:p>
          <a:p>
            <a:pPr lvl="2"/>
            <a:r>
              <a:rPr lang="pt-BR" dirty="0" smtClean="0"/>
              <a:t>Modelar problemas reais de programação linear.</a:t>
            </a:r>
          </a:p>
          <a:p>
            <a:pPr lvl="2"/>
            <a:r>
              <a:rPr lang="pt-BR" dirty="0" smtClean="0"/>
              <a:t>Compreender como o processo de modelagem auxiliar na resolução de problemas.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7343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96752"/>
            <a:ext cx="8856984" cy="5472608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pt-BR" sz="4400" dirty="0" smtClean="0"/>
              <a:t>Transforme para a forma </a:t>
            </a:r>
            <a:r>
              <a:rPr lang="pt-BR" sz="4400" dirty="0"/>
              <a:t>Padrão com Função Objetivo Min.</a:t>
            </a:r>
          </a:p>
          <a:p>
            <a:endParaRPr lang="pt-BR" dirty="0"/>
          </a:p>
          <a:p>
            <a:pPr marL="0" indent="0">
              <a:buNone/>
            </a:pPr>
            <a:r>
              <a:rPr lang="en-US" b="1" dirty="0"/>
              <a:t>Max </a:t>
            </a:r>
            <a:r>
              <a:rPr lang="en-US" i="1" dirty="0"/>
              <a:t>z = f(x1 ,x2 , x3 ) </a:t>
            </a:r>
            <a:r>
              <a:rPr lang="en-US" dirty="0"/>
              <a:t>= 3x1 + 3x2 - 2x3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Sujeito a:</a:t>
            </a:r>
          </a:p>
          <a:p>
            <a:pPr marL="0" indent="0">
              <a:buNone/>
            </a:pPr>
            <a:r>
              <a:rPr lang="pt-BR" dirty="0"/>
              <a:t>6x1 + 3x2 - x3 &lt;= 10</a:t>
            </a:r>
          </a:p>
          <a:p>
            <a:pPr marL="0" indent="0">
              <a:buNone/>
            </a:pPr>
            <a:r>
              <a:rPr lang="pt-BR" dirty="0"/>
              <a:t>(x2)/4 + x3 &gt;= 20</a:t>
            </a:r>
          </a:p>
          <a:p>
            <a:pPr marL="0" indent="0">
              <a:buNone/>
            </a:pPr>
            <a:r>
              <a:rPr lang="pt-BR" dirty="0"/>
              <a:t>x1 , x2 , x3 &gt;= 0</a:t>
            </a:r>
          </a:p>
          <a:p>
            <a:pPr marL="0" indent="0">
              <a:buNone/>
            </a:pPr>
            <a:r>
              <a:rPr lang="pt-BR" dirty="0"/>
              <a:t> </a:t>
            </a:r>
          </a:p>
          <a:p>
            <a:pPr marL="0" lvl="0" indent="0">
              <a:buNone/>
            </a:pPr>
            <a:r>
              <a:rPr lang="pt-BR" dirty="0" smtClean="0"/>
              <a:t>Transforme para a Forma </a:t>
            </a:r>
            <a:r>
              <a:rPr lang="pt-BR" dirty="0"/>
              <a:t>Canônica com Função Objetivo Min.</a:t>
            </a:r>
          </a:p>
          <a:p>
            <a:pPr marL="0" indent="0">
              <a:buNone/>
            </a:pPr>
            <a:r>
              <a:rPr lang="en-US" b="1" dirty="0"/>
              <a:t>max </a:t>
            </a:r>
            <a:r>
              <a:rPr lang="en-US" i="1" dirty="0"/>
              <a:t>z = f(x1 ,x2 , x3 ) </a:t>
            </a:r>
            <a:r>
              <a:rPr lang="en-US" dirty="0"/>
              <a:t>= 5x1 + 2x2 - 1x3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Sujeito a:</a:t>
            </a:r>
          </a:p>
          <a:p>
            <a:pPr marL="0" indent="0">
              <a:buNone/>
            </a:pPr>
            <a:r>
              <a:rPr lang="pt-BR" dirty="0"/>
              <a:t>6x1 + 2x2 + x3 &lt;= -10</a:t>
            </a:r>
          </a:p>
          <a:p>
            <a:pPr marL="0" indent="0">
              <a:buNone/>
            </a:pPr>
            <a:r>
              <a:rPr lang="pt-BR" dirty="0"/>
              <a:t>x1 - 5x2 - 2x3 &gt;= 9</a:t>
            </a:r>
          </a:p>
          <a:p>
            <a:pPr marL="0" indent="0">
              <a:buNone/>
            </a:pPr>
            <a:r>
              <a:rPr lang="pt-BR" dirty="0"/>
              <a:t>3x1 + 9x2 + 12x3 = 6</a:t>
            </a:r>
          </a:p>
          <a:p>
            <a:pPr marL="0" indent="0">
              <a:buNone/>
            </a:pPr>
            <a:r>
              <a:rPr lang="pt-BR" dirty="0"/>
              <a:t>x1 , x2 , x3 &gt;= 0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57200" y="44624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Pesquisa Operacional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369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616624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Introdução à Programação Linear</a:t>
            </a:r>
          </a:p>
          <a:p>
            <a:pPr lvl="1"/>
            <a:r>
              <a:rPr lang="pt-BR" dirty="0" smtClean="0"/>
              <a:t>A PL é uma das principais ferramentas da PO, e sua aplicação está cada vez mais difundida.</a:t>
            </a:r>
          </a:p>
          <a:p>
            <a:pPr lvl="1"/>
            <a:r>
              <a:rPr lang="pt-BR" dirty="0" smtClean="0"/>
              <a:t>Em um PPL(Problema de Programação Linear), a </a:t>
            </a:r>
            <a:r>
              <a:rPr lang="pt-BR" b="1" dirty="0" smtClean="0">
                <a:solidFill>
                  <a:srgbClr val="FF0000"/>
                </a:solidFill>
              </a:rPr>
              <a:t>função objetivo </a:t>
            </a:r>
            <a:r>
              <a:rPr lang="pt-BR" dirty="0" smtClean="0"/>
              <a:t>e </a:t>
            </a:r>
            <a:r>
              <a:rPr lang="pt-BR" b="1" dirty="0" smtClean="0">
                <a:solidFill>
                  <a:srgbClr val="FF0000"/>
                </a:solidFill>
              </a:rPr>
              <a:t>todas as restrições </a:t>
            </a:r>
            <a:r>
              <a:rPr lang="pt-BR" dirty="0" smtClean="0"/>
              <a:t>do modelo são representadas por </a:t>
            </a:r>
            <a:r>
              <a:rPr lang="pt-BR" b="1" dirty="0" smtClean="0">
                <a:solidFill>
                  <a:srgbClr val="FF0000"/>
                </a:solidFill>
              </a:rPr>
              <a:t>funções lineares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As variáveis de decisão devem ser todas </a:t>
            </a:r>
            <a:r>
              <a:rPr lang="pt-BR" b="1" dirty="0" smtClean="0"/>
              <a:t>contínuas</a:t>
            </a:r>
            <a:r>
              <a:rPr lang="pt-BR" dirty="0" smtClean="0"/>
              <a:t>, ou seja, devem assumir quaisquer valores em um intervalo de números reais.</a:t>
            </a:r>
          </a:p>
          <a:p>
            <a:pPr lvl="1"/>
            <a:r>
              <a:rPr lang="pt-BR" dirty="0" smtClean="0"/>
              <a:t>O objetivo consiste em </a:t>
            </a:r>
            <a:r>
              <a:rPr lang="pt-BR" b="1" dirty="0" smtClean="0"/>
              <a:t>maximizar</a:t>
            </a:r>
            <a:r>
              <a:rPr lang="pt-BR" dirty="0" smtClean="0"/>
              <a:t> ou </a:t>
            </a:r>
            <a:r>
              <a:rPr lang="pt-BR" b="1" dirty="0" smtClean="0"/>
              <a:t>minimizar</a:t>
            </a:r>
            <a:r>
              <a:rPr lang="pt-BR" dirty="0" smtClean="0"/>
              <a:t> determinada função linear.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82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124744"/>
            <a:ext cx="8856984" cy="5616624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Formulação Matemática de modelo Geral de PL</a:t>
            </a:r>
          </a:p>
          <a:p>
            <a:pPr lvl="1"/>
            <a:r>
              <a:rPr lang="pt-BR" dirty="0" smtClean="0"/>
              <a:t>Os problemas de PL </a:t>
            </a:r>
            <a:r>
              <a:rPr lang="pt-BR" b="1" dirty="0" smtClean="0"/>
              <a:t>buscam valores ótimos</a:t>
            </a:r>
            <a:r>
              <a:rPr lang="pt-BR" dirty="0" smtClean="0"/>
              <a:t> das variáveis de decisão (</a:t>
            </a:r>
            <a:r>
              <a:rPr lang="pt-BR" i="1" dirty="0" smtClean="0"/>
              <a:t>x1, x2, ... ,</a:t>
            </a:r>
            <a:r>
              <a:rPr lang="pt-BR" i="1" dirty="0" err="1" smtClean="0"/>
              <a:t>xn</a:t>
            </a:r>
            <a:r>
              <a:rPr lang="pt-BR" dirty="0" smtClean="0"/>
              <a:t>) que devem ser </a:t>
            </a:r>
            <a:r>
              <a:rPr lang="pt-BR" b="1" dirty="0" smtClean="0"/>
              <a:t>contínuas</a:t>
            </a:r>
            <a:r>
              <a:rPr lang="pt-BR" dirty="0" smtClean="0"/>
              <a:t> com o objetivo de </a:t>
            </a:r>
            <a:r>
              <a:rPr lang="pt-BR" b="1" dirty="0" smtClean="0"/>
              <a:t>maximizar</a:t>
            </a:r>
            <a:r>
              <a:rPr lang="pt-BR" dirty="0" smtClean="0"/>
              <a:t> ou </a:t>
            </a:r>
            <a:r>
              <a:rPr lang="pt-BR" b="1" dirty="0" smtClean="0"/>
              <a:t>minimizar</a:t>
            </a:r>
            <a:r>
              <a:rPr lang="pt-BR" dirty="0" smtClean="0"/>
              <a:t> a </a:t>
            </a:r>
            <a:r>
              <a:rPr lang="pt-BR" b="1" dirty="0" smtClean="0"/>
              <a:t>função linear z, </a:t>
            </a:r>
            <a:r>
              <a:rPr lang="pt-BR" dirty="0" smtClean="0"/>
              <a:t>sujeita a um conjunto de </a:t>
            </a:r>
            <a:r>
              <a:rPr lang="pt-BR" b="1" dirty="0" smtClean="0"/>
              <a:t>restrições lineares </a:t>
            </a:r>
            <a:r>
              <a:rPr lang="pt-BR" dirty="0" smtClean="0"/>
              <a:t>de igualdade ou desigualdade.</a:t>
            </a:r>
          </a:p>
          <a:p>
            <a:pPr lvl="1"/>
            <a:r>
              <a:rPr lang="pt-BR" dirty="0" smtClean="0"/>
              <a:t>As soluções que satisfazem todas as restrições são chamadas de </a:t>
            </a:r>
            <a:r>
              <a:rPr lang="pt-BR" b="1" dirty="0" smtClean="0"/>
              <a:t>soluções factíveis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 solução factível que apresenta melhor valor da função objetivo é chamada de </a:t>
            </a:r>
            <a:r>
              <a:rPr lang="pt-BR" b="1" dirty="0" smtClean="0"/>
              <a:t>solução ótima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52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Formulação Matemática de </a:t>
            </a:r>
            <a:r>
              <a:rPr lang="pt-BR" b="1" dirty="0" smtClean="0">
                <a:solidFill>
                  <a:srgbClr val="FF0000"/>
                </a:solidFill>
              </a:rPr>
              <a:t>Modelo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Geral</a:t>
            </a:r>
            <a:r>
              <a:rPr lang="pt-BR" dirty="0" smtClean="0">
                <a:solidFill>
                  <a:srgbClr val="FF0000"/>
                </a:solidFill>
              </a:rPr>
              <a:t> de PL</a:t>
            </a:r>
          </a:p>
          <a:p>
            <a:pPr lvl="1"/>
            <a:r>
              <a:rPr lang="pt-BR" dirty="0" smtClean="0"/>
              <a:t>A formulação de um modelo geral de programação linear pode ser representada matematicamente como:</a:t>
            </a:r>
          </a:p>
          <a:p>
            <a:pPr marL="457200" lvl="1" indent="0">
              <a:buNone/>
            </a:pPr>
            <a:r>
              <a:rPr lang="pt-BR" sz="2400" b="1" dirty="0" err="1"/>
              <a:t>m</a:t>
            </a:r>
            <a:r>
              <a:rPr lang="pt-BR" sz="2400" b="1" dirty="0" err="1" smtClean="0"/>
              <a:t>ax</a:t>
            </a:r>
            <a:r>
              <a:rPr lang="pt-BR" sz="2400" dirty="0" smtClean="0"/>
              <a:t> ou </a:t>
            </a:r>
            <a:r>
              <a:rPr lang="pt-BR" sz="2400" b="1" dirty="0" smtClean="0"/>
              <a:t>min</a:t>
            </a:r>
            <a:r>
              <a:rPr lang="pt-BR" sz="2400" dirty="0" smtClean="0"/>
              <a:t> </a:t>
            </a:r>
            <a:r>
              <a:rPr lang="pt-BR" sz="2400" i="1" dirty="0" smtClean="0"/>
              <a:t>z = f(x</a:t>
            </a:r>
            <a:r>
              <a:rPr lang="pt-BR" sz="2400" i="1" baseline="-25000" dirty="0" smtClean="0"/>
              <a:t>1 </a:t>
            </a:r>
            <a:r>
              <a:rPr lang="pt-BR" sz="2400" i="1" dirty="0" smtClean="0"/>
              <a:t>,x</a:t>
            </a:r>
            <a:r>
              <a:rPr lang="pt-BR" sz="2400" i="1" baseline="-25000" dirty="0" smtClean="0"/>
              <a:t>2 </a:t>
            </a:r>
            <a:r>
              <a:rPr lang="pt-BR" sz="2400" i="1" dirty="0" smtClean="0"/>
              <a:t>,..., 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r>
              <a:rPr lang="pt-BR" sz="2400" i="1" dirty="0" smtClean="0"/>
              <a:t>) = c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+ c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+ ... + </a:t>
            </a:r>
            <a:r>
              <a:rPr lang="pt-BR" sz="2400" i="1" dirty="0" err="1" smtClean="0"/>
              <a:t>c</a:t>
            </a:r>
            <a:r>
              <a:rPr lang="pt-BR" sz="2400" i="1" baseline="-25000" dirty="0" err="1" smtClean="0"/>
              <a:t>n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endParaRPr lang="pt-BR" sz="2400" i="1" baseline="-25000" dirty="0" smtClean="0"/>
          </a:p>
          <a:p>
            <a:pPr marL="457200" lvl="1" indent="0">
              <a:buNone/>
            </a:pPr>
            <a:r>
              <a:rPr lang="pt-BR" dirty="0" smtClean="0"/>
              <a:t>Sujeito as restrições:</a:t>
            </a:r>
          </a:p>
          <a:p>
            <a:pPr marL="457200" lvl="1" indent="0">
              <a:buNone/>
            </a:pPr>
            <a:r>
              <a:rPr lang="pt-BR" sz="2400" i="1" dirty="0" smtClean="0"/>
              <a:t>a</a:t>
            </a:r>
            <a:r>
              <a:rPr lang="pt-BR" sz="2400" i="1" baseline="-25000" dirty="0" smtClean="0"/>
              <a:t>11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+ a</a:t>
            </a:r>
            <a:r>
              <a:rPr lang="pt-BR" sz="2400" i="1" baseline="-25000" dirty="0" smtClean="0"/>
              <a:t>12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+ ... + a</a:t>
            </a:r>
            <a:r>
              <a:rPr lang="pt-BR" sz="2400" i="1" baseline="-25000" dirty="0" smtClean="0"/>
              <a:t>1n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n</a:t>
            </a:r>
            <a:r>
              <a:rPr lang="pt-BR" sz="2400" i="1" dirty="0" smtClean="0"/>
              <a:t> [&lt;=, =, &gt;=] b</a:t>
            </a:r>
            <a:r>
              <a:rPr lang="pt-BR" sz="2400" i="1" baseline="-25000" dirty="0" smtClean="0"/>
              <a:t>1</a:t>
            </a:r>
          </a:p>
          <a:p>
            <a:pPr marL="457200" lvl="1" indent="0">
              <a:buNone/>
            </a:pPr>
            <a:r>
              <a:rPr lang="pt-BR" sz="2400" i="1" dirty="0" smtClean="0"/>
              <a:t>a</a:t>
            </a:r>
            <a:r>
              <a:rPr lang="pt-BR" sz="2400" i="1" baseline="-25000" dirty="0" smtClean="0"/>
              <a:t>21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</a:t>
            </a:r>
            <a:r>
              <a:rPr lang="pt-BR" sz="2400" i="1" dirty="0"/>
              <a:t>+ </a:t>
            </a:r>
            <a:r>
              <a:rPr lang="pt-BR" sz="2400" i="1" dirty="0" smtClean="0"/>
              <a:t>a</a:t>
            </a:r>
            <a:r>
              <a:rPr lang="pt-BR" sz="2400" i="1" baseline="-25000" dirty="0" smtClean="0"/>
              <a:t>22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</a:t>
            </a:r>
            <a:r>
              <a:rPr lang="pt-BR" sz="2400" i="1" dirty="0"/>
              <a:t>+ ... + </a:t>
            </a:r>
            <a:r>
              <a:rPr lang="pt-BR" sz="2400" i="1" dirty="0" smtClean="0"/>
              <a:t>a</a:t>
            </a:r>
            <a:r>
              <a:rPr lang="pt-BR" sz="2400" i="1" baseline="-25000" dirty="0" smtClean="0"/>
              <a:t>2n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n</a:t>
            </a:r>
            <a:r>
              <a:rPr lang="pt-BR" sz="2400" i="1" dirty="0" smtClean="0"/>
              <a:t> </a:t>
            </a:r>
            <a:r>
              <a:rPr lang="pt-BR" sz="2400" i="1" dirty="0"/>
              <a:t>[&lt;=, =, &gt;=] </a:t>
            </a:r>
            <a:r>
              <a:rPr lang="pt-BR" sz="2400" i="1" dirty="0" smtClean="0"/>
              <a:t>b</a:t>
            </a:r>
            <a:r>
              <a:rPr lang="pt-BR" sz="2400" i="1" baseline="-25000" dirty="0" smtClean="0"/>
              <a:t>2</a:t>
            </a:r>
            <a:endParaRPr lang="pt-BR" sz="2400" i="1" baseline="-25000" dirty="0"/>
          </a:p>
          <a:p>
            <a:pPr marL="457200" lvl="1" indent="0">
              <a:buNone/>
            </a:pPr>
            <a:r>
              <a:rPr lang="pt-BR" sz="2400" i="1" dirty="0" smtClean="0"/>
              <a:t>a</a:t>
            </a:r>
            <a:r>
              <a:rPr lang="pt-BR" sz="2400" i="1" baseline="-25000" dirty="0" smtClean="0"/>
              <a:t>m1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</a:t>
            </a:r>
            <a:r>
              <a:rPr lang="pt-BR" sz="2400" i="1" dirty="0"/>
              <a:t>+ </a:t>
            </a:r>
            <a:r>
              <a:rPr lang="pt-BR" sz="2400" i="1" dirty="0" smtClean="0"/>
              <a:t>a</a:t>
            </a:r>
            <a:r>
              <a:rPr lang="pt-BR" sz="2400" i="1" baseline="-25000" dirty="0" smtClean="0"/>
              <a:t>m2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</a:t>
            </a:r>
            <a:r>
              <a:rPr lang="pt-BR" sz="2400" i="1" dirty="0"/>
              <a:t>+ ... + </a:t>
            </a:r>
            <a:r>
              <a:rPr lang="pt-BR" sz="2400" i="1" dirty="0" err="1" smtClean="0"/>
              <a:t>a</a:t>
            </a:r>
            <a:r>
              <a:rPr lang="pt-BR" sz="2400" i="1" baseline="-25000" dirty="0" err="1" smtClean="0"/>
              <a:t>mn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r>
              <a:rPr lang="pt-BR" sz="2400" i="1" dirty="0" smtClean="0"/>
              <a:t> </a:t>
            </a:r>
            <a:r>
              <a:rPr lang="pt-BR" sz="2400" i="1" dirty="0"/>
              <a:t>[&lt;=, =, &gt;=] </a:t>
            </a:r>
            <a:r>
              <a:rPr lang="pt-BR" sz="2400" i="1" dirty="0" err="1" smtClean="0"/>
              <a:t>b</a:t>
            </a:r>
            <a:r>
              <a:rPr lang="pt-BR" sz="2400" i="1" baseline="-25000" dirty="0" err="1" smtClean="0"/>
              <a:t>m</a:t>
            </a:r>
            <a:endParaRPr lang="pt-BR" sz="2400" i="1" baseline="-25000" dirty="0"/>
          </a:p>
          <a:p>
            <a:pPr marL="457200" lvl="1" indent="0">
              <a:buNone/>
            </a:pPr>
            <a:r>
              <a:rPr lang="pt-BR" sz="2400" i="1" dirty="0" smtClean="0"/>
              <a:t>x</a:t>
            </a:r>
            <a:r>
              <a:rPr lang="pt-BR" sz="2400" i="1" baseline="-25000" dirty="0" smtClean="0"/>
              <a:t>1 </a:t>
            </a:r>
            <a:r>
              <a:rPr lang="pt-BR" sz="2400" i="1" dirty="0" smtClean="0"/>
              <a:t>, x</a:t>
            </a:r>
            <a:r>
              <a:rPr lang="pt-BR" sz="2400" i="1" baseline="-25000" dirty="0" smtClean="0"/>
              <a:t>2 </a:t>
            </a:r>
            <a:r>
              <a:rPr lang="pt-BR" sz="2400" i="1" dirty="0" smtClean="0"/>
              <a:t>, ... , 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r>
              <a:rPr lang="pt-BR" sz="2400" i="1" dirty="0" smtClean="0"/>
              <a:t> &gt;= 0 </a:t>
            </a:r>
            <a:r>
              <a:rPr lang="pt-BR" sz="2400" dirty="0" smtClean="0"/>
              <a:t>(restrição da não negatividade)</a:t>
            </a:r>
          </a:p>
          <a:p>
            <a:pPr marL="457200" lvl="1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z</a:t>
            </a:r>
            <a:r>
              <a:rPr lang="pt-BR" sz="2400" dirty="0" smtClean="0"/>
              <a:t> = função objetivo               </a:t>
            </a:r>
            <a:r>
              <a:rPr lang="pt-BR" sz="2400" dirty="0" err="1">
                <a:solidFill>
                  <a:srgbClr val="FF0000"/>
                </a:solidFill>
              </a:rPr>
              <a:t>x</a:t>
            </a:r>
            <a:r>
              <a:rPr lang="pt-BR" sz="2400" baseline="-25000" dirty="0" err="1">
                <a:solidFill>
                  <a:srgbClr val="FF0000"/>
                </a:solidFill>
              </a:rPr>
              <a:t>n</a:t>
            </a:r>
            <a:r>
              <a:rPr lang="pt-BR" sz="2400" dirty="0"/>
              <a:t> = variáveis de </a:t>
            </a:r>
            <a:r>
              <a:rPr lang="pt-BR" sz="2400" dirty="0" smtClean="0"/>
              <a:t>decisão</a:t>
            </a:r>
          </a:p>
          <a:p>
            <a:pPr marL="457200" lvl="1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b</a:t>
            </a:r>
            <a:r>
              <a:rPr lang="pt-BR" sz="2400" baseline="-25000" dirty="0" err="1">
                <a:solidFill>
                  <a:srgbClr val="FF0000"/>
                </a:solidFill>
              </a:rPr>
              <a:t>m</a:t>
            </a:r>
            <a:r>
              <a:rPr lang="pt-BR" sz="2400" dirty="0"/>
              <a:t>= </a:t>
            </a:r>
            <a:r>
              <a:rPr lang="pt-BR" sz="2400" dirty="0" smtClean="0"/>
              <a:t>termo independente ou </a:t>
            </a:r>
            <a:r>
              <a:rPr lang="pt-BR" sz="2400" b="1" dirty="0" err="1" smtClean="0"/>
              <a:t>qtde</a:t>
            </a:r>
            <a:r>
              <a:rPr lang="pt-BR" sz="2400" b="1" dirty="0" smtClean="0"/>
              <a:t> </a:t>
            </a:r>
            <a:r>
              <a:rPr lang="pt-BR" sz="2400" b="1" dirty="0"/>
              <a:t>de recursos disponíveis</a:t>
            </a:r>
            <a:endParaRPr lang="pt-BR" sz="2400" b="1" dirty="0" smtClean="0"/>
          </a:p>
          <a:p>
            <a:pPr marL="457200" lvl="1" indent="0">
              <a:buNone/>
            </a:pPr>
            <a:r>
              <a:rPr lang="pt-BR" sz="2400" dirty="0" err="1" smtClean="0">
                <a:solidFill>
                  <a:srgbClr val="FF0000"/>
                </a:solidFill>
              </a:rPr>
              <a:t>a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ij</a:t>
            </a:r>
            <a:r>
              <a:rPr lang="pt-BR" sz="2400" dirty="0" smtClean="0"/>
              <a:t> = constante ou coeficiente restrições</a:t>
            </a:r>
            <a:endParaRPr lang="pt-BR" sz="2400" dirty="0"/>
          </a:p>
          <a:p>
            <a:pPr marL="457200" lvl="1" indent="0">
              <a:buNone/>
            </a:pPr>
            <a:r>
              <a:rPr lang="pt-BR" sz="2400" dirty="0" err="1" smtClean="0">
                <a:solidFill>
                  <a:srgbClr val="FF0000"/>
                </a:solidFill>
              </a:rPr>
              <a:t>c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j</a:t>
            </a:r>
            <a:r>
              <a:rPr lang="pt-BR" sz="2400" dirty="0" smtClean="0"/>
              <a:t> = constante ou coeficiente função objetivo</a:t>
            </a:r>
            <a:endParaRPr lang="pt-BR" sz="2400" dirty="0"/>
          </a:p>
          <a:p>
            <a:pPr marL="457200" lvl="1" indent="0">
              <a:buNone/>
            </a:pPr>
            <a:endParaRPr lang="pt-BR" sz="2400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9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Modelo de PL na forma </a:t>
            </a:r>
            <a:r>
              <a:rPr lang="pt-BR" b="1" dirty="0" smtClean="0">
                <a:solidFill>
                  <a:srgbClr val="FF0000"/>
                </a:solidFill>
              </a:rPr>
              <a:t>Padrão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Forma Padrão</a:t>
            </a:r>
          </a:p>
          <a:p>
            <a:pPr lvl="2"/>
            <a:r>
              <a:rPr lang="pt-BR" dirty="0"/>
              <a:t>Os termos independentes </a:t>
            </a:r>
            <a:r>
              <a:rPr lang="pt-BR" dirty="0" smtClean="0"/>
              <a:t>(</a:t>
            </a:r>
            <a:r>
              <a:rPr lang="pt-BR" dirty="0" err="1"/>
              <a:t>b</a:t>
            </a:r>
            <a:r>
              <a:rPr lang="pt-BR" dirty="0" err="1" smtClean="0"/>
              <a:t>n</a:t>
            </a:r>
            <a:r>
              <a:rPr lang="pt-BR" dirty="0" smtClean="0"/>
              <a:t>) das </a:t>
            </a:r>
            <a:r>
              <a:rPr lang="pt-BR" dirty="0"/>
              <a:t>restrições </a:t>
            </a:r>
            <a:r>
              <a:rPr lang="pt-BR" b="1" dirty="0"/>
              <a:t>devem ser </a:t>
            </a:r>
            <a:r>
              <a:rPr lang="pt-BR" b="1" dirty="0" smtClean="0"/>
              <a:t>positivos.</a:t>
            </a:r>
            <a:endParaRPr lang="pt-BR" b="1" dirty="0"/>
          </a:p>
          <a:p>
            <a:pPr lvl="2"/>
            <a:r>
              <a:rPr lang="pt-BR" dirty="0"/>
              <a:t>Todas as restrições </a:t>
            </a:r>
            <a:r>
              <a:rPr lang="pt-BR" dirty="0" smtClean="0"/>
              <a:t>devem </a:t>
            </a:r>
            <a:r>
              <a:rPr lang="pt-BR" dirty="0"/>
              <a:t>estar representadas por </a:t>
            </a:r>
            <a:r>
              <a:rPr lang="pt-BR" b="1" dirty="0"/>
              <a:t>equações lineares </a:t>
            </a:r>
            <a:r>
              <a:rPr lang="pt-BR" dirty="0"/>
              <a:t>e apresentadas em formas de </a:t>
            </a:r>
            <a:r>
              <a:rPr lang="pt-BR" dirty="0" smtClean="0">
                <a:solidFill>
                  <a:srgbClr val="FF0000"/>
                </a:solidFill>
              </a:rPr>
              <a:t>igualdade.</a:t>
            </a:r>
            <a:endParaRPr lang="pt-BR" dirty="0">
              <a:solidFill>
                <a:srgbClr val="FF0000"/>
              </a:solidFill>
            </a:endParaRPr>
          </a:p>
          <a:p>
            <a:pPr lvl="2"/>
            <a:r>
              <a:rPr lang="pt-BR" dirty="0"/>
              <a:t>As variáveis de decisão devem ser </a:t>
            </a:r>
            <a:r>
              <a:rPr lang="pt-BR" dirty="0">
                <a:solidFill>
                  <a:srgbClr val="FF0000"/>
                </a:solidFill>
              </a:rPr>
              <a:t>não </a:t>
            </a:r>
            <a:r>
              <a:rPr lang="pt-BR" dirty="0" smtClean="0">
                <a:solidFill>
                  <a:srgbClr val="FF0000"/>
                </a:solidFill>
              </a:rPr>
              <a:t>negativas.</a:t>
            </a:r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pt-BR" sz="2400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006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Modelo de PL forma Padrão</a:t>
            </a:r>
          </a:p>
          <a:p>
            <a:pPr lvl="1"/>
            <a:r>
              <a:rPr lang="pt-BR" sz="2400" b="1" dirty="0" err="1" smtClean="0"/>
              <a:t>max</a:t>
            </a:r>
            <a:r>
              <a:rPr lang="pt-BR" sz="2400" dirty="0" smtClean="0"/>
              <a:t> ou </a:t>
            </a:r>
            <a:r>
              <a:rPr lang="pt-BR" sz="2400" b="1" dirty="0" smtClean="0"/>
              <a:t>min</a:t>
            </a:r>
            <a:r>
              <a:rPr lang="pt-BR" sz="2400" dirty="0" smtClean="0"/>
              <a:t> </a:t>
            </a:r>
            <a:r>
              <a:rPr lang="pt-BR" sz="2400" i="1" dirty="0" smtClean="0"/>
              <a:t>z = f(x</a:t>
            </a:r>
            <a:r>
              <a:rPr lang="pt-BR" sz="2400" i="1" baseline="-25000" dirty="0" smtClean="0"/>
              <a:t>1 </a:t>
            </a:r>
            <a:r>
              <a:rPr lang="pt-BR" sz="2400" i="1" dirty="0" smtClean="0"/>
              <a:t>,x</a:t>
            </a:r>
            <a:r>
              <a:rPr lang="pt-BR" sz="2400" i="1" baseline="-25000" dirty="0" smtClean="0"/>
              <a:t>2 </a:t>
            </a:r>
            <a:r>
              <a:rPr lang="pt-BR" sz="2400" i="1" dirty="0" smtClean="0"/>
              <a:t>,..., 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r>
              <a:rPr lang="pt-BR" sz="2400" i="1" dirty="0" smtClean="0"/>
              <a:t>) = c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+ c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+ ... + </a:t>
            </a:r>
            <a:r>
              <a:rPr lang="pt-BR" sz="2400" i="1" dirty="0" err="1" smtClean="0"/>
              <a:t>c</a:t>
            </a:r>
            <a:r>
              <a:rPr lang="pt-BR" sz="2400" i="1" baseline="-25000" dirty="0" err="1" smtClean="0"/>
              <a:t>n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endParaRPr lang="pt-BR" sz="2400" i="1" baseline="-25000" dirty="0" smtClean="0"/>
          </a:p>
          <a:p>
            <a:pPr marL="457200" lvl="1" indent="0">
              <a:buNone/>
            </a:pPr>
            <a:r>
              <a:rPr lang="pt-BR" dirty="0" smtClean="0"/>
              <a:t>Sujeito as </a:t>
            </a:r>
            <a:r>
              <a:rPr lang="pt-BR" dirty="0" err="1" smtClean="0"/>
              <a:t>retrições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endParaRPr lang="pt-BR" sz="2400" i="1" dirty="0" smtClean="0"/>
          </a:p>
          <a:p>
            <a:pPr marL="457200" lvl="1" indent="0">
              <a:buNone/>
            </a:pPr>
            <a:r>
              <a:rPr lang="pt-BR" sz="2400" i="1" dirty="0" smtClean="0"/>
              <a:t>a</a:t>
            </a:r>
            <a:r>
              <a:rPr lang="pt-BR" sz="2400" i="1" baseline="-25000" dirty="0" smtClean="0"/>
              <a:t>11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+ a</a:t>
            </a:r>
            <a:r>
              <a:rPr lang="pt-BR" sz="2400" i="1" baseline="-25000" dirty="0" smtClean="0"/>
              <a:t>12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+ ... + a</a:t>
            </a:r>
            <a:r>
              <a:rPr lang="pt-BR" sz="2400" i="1" baseline="-25000" dirty="0" smtClean="0"/>
              <a:t>1n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n</a:t>
            </a:r>
            <a:r>
              <a:rPr lang="pt-BR" sz="2400" i="1" dirty="0" smtClean="0"/>
              <a:t>  </a:t>
            </a:r>
            <a:r>
              <a:rPr lang="pt-BR" sz="2400" i="1" dirty="0" smtClean="0">
                <a:solidFill>
                  <a:srgbClr val="FF0000"/>
                </a:solidFill>
              </a:rPr>
              <a:t>=</a:t>
            </a:r>
            <a:r>
              <a:rPr lang="pt-BR" sz="2400" i="1" dirty="0" smtClean="0"/>
              <a:t> b</a:t>
            </a:r>
            <a:r>
              <a:rPr lang="pt-BR" sz="2400" i="1" baseline="-25000" dirty="0" smtClean="0"/>
              <a:t>1</a:t>
            </a:r>
          </a:p>
          <a:p>
            <a:pPr marL="457200" lvl="1" indent="0">
              <a:buNone/>
            </a:pPr>
            <a:r>
              <a:rPr lang="pt-BR" sz="2400" i="1" dirty="0" smtClean="0"/>
              <a:t>a</a:t>
            </a:r>
            <a:r>
              <a:rPr lang="pt-BR" sz="2400" i="1" baseline="-25000" dirty="0" smtClean="0"/>
              <a:t>21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</a:t>
            </a:r>
            <a:r>
              <a:rPr lang="pt-BR" sz="2400" i="1" dirty="0"/>
              <a:t>+ </a:t>
            </a:r>
            <a:r>
              <a:rPr lang="pt-BR" sz="2400" i="1" dirty="0" smtClean="0"/>
              <a:t>a</a:t>
            </a:r>
            <a:r>
              <a:rPr lang="pt-BR" sz="2400" i="1" baseline="-25000" dirty="0" smtClean="0"/>
              <a:t>22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</a:t>
            </a:r>
            <a:r>
              <a:rPr lang="pt-BR" sz="2400" i="1" dirty="0"/>
              <a:t>+ ... + </a:t>
            </a:r>
            <a:r>
              <a:rPr lang="pt-BR" sz="2400" i="1" dirty="0" smtClean="0"/>
              <a:t>a</a:t>
            </a:r>
            <a:r>
              <a:rPr lang="pt-BR" sz="2400" i="1" baseline="-25000" dirty="0" smtClean="0"/>
              <a:t>2n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n</a:t>
            </a:r>
            <a:r>
              <a:rPr lang="pt-BR" sz="2400" i="1" dirty="0" smtClean="0"/>
              <a:t>  </a:t>
            </a:r>
            <a:r>
              <a:rPr lang="pt-BR" sz="2400" i="1" dirty="0" smtClean="0">
                <a:solidFill>
                  <a:srgbClr val="FF0000"/>
                </a:solidFill>
              </a:rPr>
              <a:t>=</a:t>
            </a:r>
            <a:r>
              <a:rPr lang="pt-BR" sz="2400" i="1" dirty="0" smtClean="0"/>
              <a:t> b</a:t>
            </a:r>
            <a:r>
              <a:rPr lang="pt-BR" sz="2400" i="1" baseline="-25000" dirty="0" smtClean="0"/>
              <a:t>2</a:t>
            </a:r>
            <a:endParaRPr lang="pt-BR" sz="2400" i="1" baseline="-25000" dirty="0"/>
          </a:p>
          <a:p>
            <a:pPr marL="457200" lvl="1" indent="0">
              <a:buNone/>
            </a:pPr>
            <a:r>
              <a:rPr lang="pt-BR" sz="2400" i="1" dirty="0" smtClean="0"/>
              <a:t>a</a:t>
            </a:r>
            <a:r>
              <a:rPr lang="pt-BR" sz="2400" i="1" baseline="-25000" dirty="0" smtClean="0"/>
              <a:t>m1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 </a:t>
            </a:r>
            <a:r>
              <a:rPr lang="pt-BR" sz="2400" i="1" dirty="0"/>
              <a:t>+ </a:t>
            </a:r>
            <a:r>
              <a:rPr lang="pt-BR" sz="2400" i="1" dirty="0" smtClean="0"/>
              <a:t>a</a:t>
            </a:r>
            <a:r>
              <a:rPr lang="pt-BR" sz="2400" i="1" baseline="-25000" dirty="0" smtClean="0"/>
              <a:t>m2</a:t>
            </a:r>
            <a:r>
              <a:rPr lang="pt-BR" sz="2400" i="1" dirty="0" smtClean="0"/>
              <a:t>x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 </a:t>
            </a:r>
            <a:r>
              <a:rPr lang="pt-BR" sz="2400" i="1" dirty="0"/>
              <a:t>+ ... + </a:t>
            </a:r>
            <a:r>
              <a:rPr lang="pt-BR" sz="2400" i="1" dirty="0" err="1" smtClean="0"/>
              <a:t>a</a:t>
            </a:r>
            <a:r>
              <a:rPr lang="pt-BR" sz="2400" i="1" baseline="-25000" dirty="0" err="1" smtClean="0"/>
              <a:t>mn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r>
              <a:rPr lang="pt-BR" sz="2400" i="1" dirty="0" smtClean="0"/>
              <a:t> </a:t>
            </a:r>
            <a:r>
              <a:rPr lang="pt-BR" sz="2400" i="1" dirty="0" smtClean="0">
                <a:solidFill>
                  <a:srgbClr val="FF0000"/>
                </a:solidFill>
              </a:rPr>
              <a:t>=</a:t>
            </a:r>
            <a:r>
              <a:rPr lang="pt-BR" sz="2400" i="1" dirty="0" smtClean="0"/>
              <a:t> </a:t>
            </a:r>
            <a:r>
              <a:rPr lang="pt-BR" sz="2400" i="1" dirty="0" err="1" smtClean="0"/>
              <a:t>b</a:t>
            </a:r>
            <a:r>
              <a:rPr lang="pt-BR" sz="2400" i="1" baseline="-25000" dirty="0" err="1" smtClean="0"/>
              <a:t>m</a:t>
            </a:r>
            <a:endParaRPr lang="pt-BR" sz="2400" i="1" baseline="-25000" dirty="0"/>
          </a:p>
          <a:p>
            <a:pPr marL="457200" lvl="1" indent="0">
              <a:buNone/>
            </a:pPr>
            <a:r>
              <a:rPr lang="pt-BR" sz="2400" i="1" dirty="0" smtClean="0"/>
              <a:t>x</a:t>
            </a:r>
            <a:r>
              <a:rPr lang="pt-BR" sz="2400" i="1" baseline="-25000" dirty="0" smtClean="0"/>
              <a:t>1 </a:t>
            </a:r>
            <a:r>
              <a:rPr lang="pt-BR" sz="2400" i="1" dirty="0" smtClean="0"/>
              <a:t>, x</a:t>
            </a:r>
            <a:r>
              <a:rPr lang="pt-BR" sz="2400" i="1" baseline="-25000" dirty="0" smtClean="0"/>
              <a:t>2 </a:t>
            </a:r>
            <a:r>
              <a:rPr lang="pt-BR" sz="2400" i="1" dirty="0" smtClean="0"/>
              <a:t>, ... , </a:t>
            </a:r>
            <a:r>
              <a:rPr lang="pt-BR" sz="2400" i="1" dirty="0" err="1" smtClean="0"/>
              <a:t>x</a:t>
            </a:r>
            <a:r>
              <a:rPr lang="pt-BR" sz="2400" i="1" baseline="-25000" dirty="0" err="1" smtClean="0"/>
              <a:t>n</a:t>
            </a:r>
            <a:r>
              <a:rPr lang="pt-BR" sz="2400" i="1" dirty="0" smtClean="0"/>
              <a:t> &gt;= 0 </a:t>
            </a:r>
            <a:r>
              <a:rPr lang="pt-BR" sz="2400" dirty="0" smtClean="0"/>
              <a:t>(</a:t>
            </a:r>
            <a:r>
              <a:rPr lang="pt-BR" sz="2400" b="1" dirty="0" smtClean="0"/>
              <a:t>restrição da não negatividade</a:t>
            </a:r>
            <a:r>
              <a:rPr lang="pt-BR" sz="2400" dirty="0" smtClean="0"/>
              <a:t>)</a:t>
            </a:r>
          </a:p>
          <a:p>
            <a:pPr marL="457200" lvl="1" indent="0">
              <a:buNone/>
            </a:pP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z</a:t>
            </a:r>
            <a:r>
              <a:rPr lang="pt-BR" sz="2400" dirty="0" smtClean="0"/>
              <a:t> = função objetivo               </a:t>
            </a:r>
            <a:r>
              <a:rPr lang="pt-BR" sz="2400" dirty="0" err="1">
                <a:solidFill>
                  <a:srgbClr val="FF0000"/>
                </a:solidFill>
              </a:rPr>
              <a:t>x</a:t>
            </a:r>
            <a:r>
              <a:rPr lang="pt-BR" sz="2400" baseline="-25000" dirty="0" err="1">
                <a:solidFill>
                  <a:srgbClr val="FF0000"/>
                </a:solidFill>
              </a:rPr>
              <a:t>n</a:t>
            </a:r>
            <a:r>
              <a:rPr lang="pt-BR" sz="2400" dirty="0"/>
              <a:t> = variáveis de </a:t>
            </a:r>
            <a:r>
              <a:rPr lang="pt-BR" sz="2400" dirty="0" smtClean="0"/>
              <a:t>decisão</a:t>
            </a:r>
          </a:p>
          <a:p>
            <a:pPr marL="457200" lvl="1" indent="0">
              <a:buNone/>
            </a:pPr>
            <a:r>
              <a:rPr lang="pt-BR" sz="2400" dirty="0" err="1">
                <a:solidFill>
                  <a:srgbClr val="FF0000"/>
                </a:solidFill>
              </a:rPr>
              <a:t>b</a:t>
            </a:r>
            <a:r>
              <a:rPr lang="pt-BR" sz="2400" baseline="-25000" dirty="0" err="1">
                <a:solidFill>
                  <a:srgbClr val="FF0000"/>
                </a:solidFill>
              </a:rPr>
              <a:t>m</a:t>
            </a:r>
            <a:r>
              <a:rPr lang="pt-BR" sz="2400" dirty="0"/>
              <a:t>= </a:t>
            </a:r>
            <a:r>
              <a:rPr lang="pt-BR" sz="2400" dirty="0" smtClean="0"/>
              <a:t>termo independente ou </a:t>
            </a:r>
            <a:r>
              <a:rPr lang="pt-BR" sz="2400" dirty="0" err="1" smtClean="0"/>
              <a:t>qtde</a:t>
            </a:r>
            <a:r>
              <a:rPr lang="pt-BR" sz="2400" dirty="0" smtClean="0"/>
              <a:t> </a:t>
            </a:r>
            <a:r>
              <a:rPr lang="pt-BR" sz="2400" dirty="0"/>
              <a:t>de recursos disponíveis</a:t>
            </a:r>
            <a:endParaRPr lang="pt-BR" sz="2400" dirty="0" smtClean="0"/>
          </a:p>
          <a:p>
            <a:pPr marL="457200" lvl="1" indent="0">
              <a:buNone/>
            </a:pPr>
            <a:r>
              <a:rPr lang="pt-BR" sz="2400" dirty="0" err="1" smtClean="0">
                <a:solidFill>
                  <a:srgbClr val="FF0000"/>
                </a:solidFill>
              </a:rPr>
              <a:t>a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ij</a:t>
            </a:r>
            <a:r>
              <a:rPr lang="pt-BR" sz="2400" dirty="0" smtClean="0"/>
              <a:t> = constante ou coeficiente restrições</a:t>
            </a:r>
            <a:endParaRPr lang="pt-BR" sz="2400" dirty="0"/>
          </a:p>
          <a:p>
            <a:pPr marL="457200" lvl="1" indent="0">
              <a:buNone/>
            </a:pPr>
            <a:r>
              <a:rPr lang="pt-BR" sz="2400" dirty="0" err="1" smtClean="0">
                <a:solidFill>
                  <a:srgbClr val="FF0000"/>
                </a:solidFill>
              </a:rPr>
              <a:t>c</a:t>
            </a:r>
            <a:r>
              <a:rPr lang="pt-BR" sz="2400" baseline="-25000" dirty="0" err="1" smtClean="0">
                <a:solidFill>
                  <a:srgbClr val="FF0000"/>
                </a:solidFill>
              </a:rPr>
              <a:t>j</a:t>
            </a:r>
            <a:r>
              <a:rPr lang="pt-BR" sz="2400" dirty="0" smtClean="0"/>
              <a:t> = constante ou coeficiente função objetivo</a:t>
            </a:r>
            <a:endParaRPr lang="pt-BR" sz="2400" dirty="0"/>
          </a:p>
          <a:p>
            <a:pPr marL="457200" lvl="1" indent="0">
              <a:buNone/>
            </a:pPr>
            <a:endParaRPr lang="pt-BR" sz="2400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06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Pesquisa Operacional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120680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Modelo de PL Padrão na forma </a:t>
            </a:r>
            <a:r>
              <a:rPr lang="pt-BR" b="1" dirty="0" smtClean="0">
                <a:solidFill>
                  <a:srgbClr val="FF0000"/>
                </a:solidFill>
              </a:rPr>
              <a:t>Matricial</a:t>
            </a:r>
          </a:p>
          <a:p>
            <a:pPr lvl="1"/>
            <a:r>
              <a:rPr lang="pt-BR" dirty="0" smtClean="0"/>
              <a:t>O PPL </a:t>
            </a:r>
            <a:r>
              <a:rPr lang="pt-BR" dirty="0" smtClean="0">
                <a:solidFill>
                  <a:srgbClr val="FF0000"/>
                </a:solidFill>
              </a:rPr>
              <a:t>Padrão</a:t>
            </a:r>
            <a:r>
              <a:rPr lang="pt-BR" dirty="0" smtClean="0"/>
              <a:t> também pode ser escrito de forma </a:t>
            </a:r>
            <a:r>
              <a:rPr lang="pt-BR" dirty="0" smtClean="0">
                <a:solidFill>
                  <a:srgbClr val="FF0000"/>
                </a:solidFill>
              </a:rPr>
              <a:t>matricial</a:t>
            </a:r>
            <a:r>
              <a:rPr lang="pt-BR" dirty="0" smtClean="0"/>
              <a:t>:</a:t>
            </a:r>
          </a:p>
          <a:p>
            <a:pPr lvl="2"/>
            <a:r>
              <a:rPr lang="pt-BR" dirty="0" smtClean="0"/>
              <a:t>min ou </a:t>
            </a:r>
            <a:r>
              <a:rPr lang="pt-BR" dirty="0" err="1" smtClean="0"/>
              <a:t>max</a:t>
            </a:r>
            <a:r>
              <a:rPr lang="pt-BR" dirty="0" smtClean="0"/>
              <a:t> </a:t>
            </a:r>
            <a:r>
              <a:rPr lang="pt-BR" i="1" dirty="0" smtClean="0"/>
              <a:t>f(x) = </a:t>
            </a:r>
            <a:r>
              <a:rPr lang="pt-BR" i="1" dirty="0" err="1" smtClean="0"/>
              <a:t>cx</a:t>
            </a:r>
            <a:endParaRPr lang="pt-BR" i="1" dirty="0" smtClean="0"/>
          </a:p>
          <a:p>
            <a:pPr lvl="2"/>
            <a:r>
              <a:rPr lang="pt-BR" i="1" dirty="0" smtClean="0"/>
              <a:t>Sujeito as restrições:</a:t>
            </a:r>
          </a:p>
          <a:p>
            <a:pPr lvl="3"/>
            <a:r>
              <a:rPr lang="pt-BR" i="1" dirty="0" err="1" smtClean="0"/>
              <a:t>Ax</a:t>
            </a:r>
            <a:r>
              <a:rPr lang="pt-BR" i="1" dirty="0" smtClean="0"/>
              <a:t> = b</a:t>
            </a:r>
          </a:p>
          <a:p>
            <a:pPr lvl="3"/>
            <a:r>
              <a:rPr lang="pt-BR" i="1" dirty="0"/>
              <a:t>x</a:t>
            </a:r>
            <a:r>
              <a:rPr lang="pt-BR" i="1" dirty="0" smtClean="0"/>
              <a:t> &gt;= </a:t>
            </a:r>
            <a:r>
              <a:rPr lang="pt-BR" dirty="0" smtClean="0"/>
              <a:t>0</a:t>
            </a:r>
          </a:p>
          <a:p>
            <a:pPr lvl="2"/>
            <a:r>
              <a:rPr lang="pt-BR" i="1" dirty="0" smtClean="0"/>
              <a:t>Em que:</a:t>
            </a:r>
            <a:endParaRPr lang="pt-BR" i="1" dirty="0"/>
          </a:p>
          <a:p>
            <a:pPr marL="457200" lvl="1" indent="0">
              <a:buNone/>
            </a:pPr>
            <a:r>
              <a:rPr lang="pt-BR" sz="2400" dirty="0" smtClean="0"/>
              <a:t>       </a:t>
            </a:r>
            <a:r>
              <a:rPr lang="pt-BR" sz="2400" dirty="0"/>
              <a:t>| a</a:t>
            </a:r>
            <a:r>
              <a:rPr lang="pt-BR" sz="2400" baseline="-25000" dirty="0"/>
              <a:t>11</a:t>
            </a:r>
            <a:r>
              <a:rPr lang="pt-BR" sz="2400" dirty="0"/>
              <a:t>    a</a:t>
            </a:r>
            <a:r>
              <a:rPr lang="pt-BR" sz="2400" baseline="-25000" dirty="0"/>
              <a:t>12</a:t>
            </a:r>
            <a:r>
              <a:rPr lang="pt-BR" sz="2400" dirty="0"/>
              <a:t>  a</a:t>
            </a:r>
            <a:r>
              <a:rPr lang="pt-BR" sz="2400" baseline="-25000" dirty="0"/>
              <a:t>1n</a:t>
            </a:r>
            <a:r>
              <a:rPr lang="pt-BR" sz="2400" dirty="0"/>
              <a:t> |            | x</a:t>
            </a:r>
            <a:r>
              <a:rPr lang="pt-BR" sz="2400" baseline="-25000" dirty="0"/>
              <a:t>1</a:t>
            </a:r>
            <a:r>
              <a:rPr lang="pt-BR" sz="2400" dirty="0"/>
              <a:t> |          | b</a:t>
            </a:r>
            <a:r>
              <a:rPr lang="pt-BR" sz="2400" baseline="-25000" dirty="0"/>
              <a:t>1</a:t>
            </a:r>
            <a:r>
              <a:rPr lang="pt-BR" sz="2400" dirty="0" smtClean="0"/>
              <a:t>|                                    [0]</a:t>
            </a:r>
            <a:endParaRPr lang="pt-BR" sz="2400" dirty="0"/>
          </a:p>
          <a:p>
            <a:pPr marL="457200" lvl="1" indent="0">
              <a:buNone/>
            </a:pPr>
            <a:r>
              <a:rPr lang="pt-BR" sz="2400" dirty="0"/>
              <a:t>A = | a</a:t>
            </a:r>
            <a:r>
              <a:rPr lang="pt-BR" sz="2400" baseline="-25000" dirty="0"/>
              <a:t>21</a:t>
            </a:r>
            <a:r>
              <a:rPr lang="pt-BR" sz="2400" dirty="0"/>
              <a:t>    a</a:t>
            </a:r>
            <a:r>
              <a:rPr lang="pt-BR" sz="2400" baseline="-25000" dirty="0"/>
              <a:t>22</a:t>
            </a:r>
            <a:r>
              <a:rPr lang="pt-BR" sz="2400" dirty="0"/>
              <a:t>  a</a:t>
            </a:r>
            <a:r>
              <a:rPr lang="pt-BR" sz="2400" baseline="-25000" dirty="0"/>
              <a:t>2n</a:t>
            </a:r>
            <a:r>
              <a:rPr lang="pt-BR" sz="2400" dirty="0"/>
              <a:t> |      x = | x</a:t>
            </a:r>
            <a:r>
              <a:rPr lang="pt-BR" sz="2400" baseline="-25000" dirty="0"/>
              <a:t>2</a:t>
            </a:r>
            <a:r>
              <a:rPr lang="pt-BR" sz="2400" dirty="0"/>
              <a:t> |     b =|b</a:t>
            </a:r>
            <a:r>
              <a:rPr lang="pt-BR" sz="2400" baseline="-25000" dirty="0"/>
              <a:t>2</a:t>
            </a:r>
            <a:r>
              <a:rPr lang="pt-BR" sz="2400" dirty="0"/>
              <a:t> |      c=[c</a:t>
            </a:r>
            <a:r>
              <a:rPr lang="pt-BR" sz="2400" baseline="-25000" dirty="0"/>
              <a:t>1</a:t>
            </a:r>
            <a:r>
              <a:rPr lang="pt-BR" sz="2400" dirty="0"/>
              <a:t> c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 err="1"/>
              <a:t>c</a:t>
            </a:r>
            <a:r>
              <a:rPr lang="pt-BR" sz="2400" baseline="-25000" dirty="0" err="1"/>
              <a:t>n</a:t>
            </a:r>
            <a:r>
              <a:rPr lang="pt-BR" sz="2400" dirty="0" smtClean="0"/>
              <a:t>]     0 =[0]</a:t>
            </a:r>
            <a:endParaRPr lang="pt-BR" sz="2400" dirty="0"/>
          </a:p>
          <a:p>
            <a:pPr marL="457200" lvl="1" indent="0">
              <a:buNone/>
            </a:pPr>
            <a:r>
              <a:rPr lang="pt-BR" sz="2400" i="1" dirty="0"/>
              <a:t>       </a:t>
            </a:r>
            <a:r>
              <a:rPr lang="pt-BR" sz="2400" dirty="0"/>
              <a:t>|a</a:t>
            </a:r>
            <a:r>
              <a:rPr lang="pt-BR" sz="2400" baseline="-25000" dirty="0"/>
              <a:t>m1</a:t>
            </a:r>
            <a:r>
              <a:rPr lang="pt-BR" sz="2400" dirty="0"/>
              <a:t>  a</a:t>
            </a:r>
            <a:r>
              <a:rPr lang="pt-BR" sz="2400" baseline="-25000" dirty="0"/>
              <a:t>m2</a:t>
            </a:r>
            <a:r>
              <a:rPr lang="pt-BR" sz="2400" dirty="0"/>
              <a:t>   </a:t>
            </a:r>
            <a:r>
              <a:rPr lang="pt-BR" sz="2400" dirty="0" err="1"/>
              <a:t>a</a:t>
            </a:r>
            <a:r>
              <a:rPr lang="pt-BR" sz="2400" baseline="-25000" dirty="0" err="1"/>
              <a:t>mn</a:t>
            </a:r>
            <a:r>
              <a:rPr lang="pt-BR" sz="2400" dirty="0"/>
              <a:t> |            |</a:t>
            </a:r>
            <a:r>
              <a:rPr lang="pt-BR" sz="2400" dirty="0" err="1"/>
              <a:t>x</a:t>
            </a:r>
            <a:r>
              <a:rPr lang="pt-BR" sz="2400" baseline="-25000" dirty="0" err="1"/>
              <a:t>n</a:t>
            </a:r>
            <a:r>
              <a:rPr lang="pt-BR" sz="2400" dirty="0"/>
              <a:t> |           | </a:t>
            </a:r>
            <a:r>
              <a:rPr lang="pt-BR" sz="2400" dirty="0" err="1"/>
              <a:t>b</a:t>
            </a:r>
            <a:r>
              <a:rPr lang="pt-BR" sz="2400" baseline="-25000" dirty="0" err="1"/>
              <a:t>n</a:t>
            </a:r>
            <a:r>
              <a:rPr lang="pt-BR" sz="2400" dirty="0" smtClean="0"/>
              <a:t>|                                    [0</a:t>
            </a:r>
            <a:r>
              <a:rPr lang="pt-BR" sz="2400" baseline="-25000" dirty="0" smtClean="0"/>
              <a:t>n</a:t>
            </a:r>
            <a:r>
              <a:rPr lang="pt-BR" sz="2400" dirty="0" smtClean="0"/>
              <a:t>]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339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9096</TotalTime>
  <Words>2696</Words>
  <Application>Microsoft Office PowerPoint</Application>
  <PresentationFormat>Apresentação na tela (4:3)</PresentationFormat>
  <Paragraphs>327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3" baseType="lpstr">
      <vt:lpstr>Arial</vt:lpstr>
      <vt:lpstr>Calibri</vt:lpstr>
      <vt:lpstr>Tema do Office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Pesquisa Operacional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Operacional</dc:title>
  <dc:creator>Rogerio Miguel Coelho</dc:creator>
  <cp:lastModifiedBy>Rogerio Coelho</cp:lastModifiedBy>
  <cp:revision>159</cp:revision>
  <dcterms:created xsi:type="dcterms:W3CDTF">2014-07-21T18:13:19Z</dcterms:created>
  <dcterms:modified xsi:type="dcterms:W3CDTF">2016-09-20T17:38:17Z</dcterms:modified>
</cp:coreProperties>
</file>