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7" r:id="rId9"/>
    <p:sldId id="265" r:id="rId10"/>
    <p:sldId id="268" r:id="rId11"/>
    <p:sldId id="269" r:id="rId12"/>
    <p:sldId id="314" r:id="rId13"/>
    <p:sldId id="315" r:id="rId14"/>
    <p:sldId id="316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307" r:id="rId24"/>
    <p:sldId id="308" r:id="rId25"/>
    <p:sldId id="280" r:id="rId26"/>
    <p:sldId id="281" r:id="rId27"/>
    <p:sldId id="282" r:id="rId28"/>
    <p:sldId id="310" r:id="rId29"/>
    <p:sldId id="311" r:id="rId30"/>
    <p:sldId id="285" r:id="rId31"/>
    <p:sldId id="305" r:id="rId32"/>
    <p:sldId id="306" r:id="rId33"/>
    <p:sldId id="304" r:id="rId34"/>
    <p:sldId id="319" r:id="rId35"/>
    <p:sldId id="286" r:id="rId36"/>
    <p:sldId id="287" r:id="rId37"/>
    <p:sldId id="292" r:id="rId38"/>
    <p:sldId id="288" r:id="rId39"/>
    <p:sldId id="289" r:id="rId40"/>
    <p:sldId id="290" r:id="rId41"/>
    <p:sldId id="291" r:id="rId42"/>
    <p:sldId id="293" r:id="rId43"/>
    <p:sldId id="295" r:id="rId44"/>
    <p:sldId id="294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13" r:id="rId5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8" autoAdjust="0"/>
    <p:restoredTop sz="94660"/>
  </p:normalViewPr>
  <p:slideViewPr>
    <p:cSldViewPr>
      <p:cViewPr varScale="1">
        <p:scale>
          <a:sx n="91" d="100"/>
          <a:sy n="91" d="100"/>
        </p:scale>
        <p:origin x="14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1670F-6D0B-4039-B6FE-2610E3369796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814A0-84BC-4BD2-B283-66CD021E4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1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33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8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1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38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15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28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56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75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17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EB77-5D7C-4D95-BB31-895E3E4930D1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Prof. Rogerio Coelho</a:t>
            </a:r>
          </a:p>
          <a:p>
            <a:endParaRPr lang="pt-BR" dirty="0" smtClean="0"/>
          </a:p>
          <a:p>
            <a:r>
              <a:rPr lang="pt-BR" sz="1900" dirty="0" smtClean="0"/>
              <a:t>A Geometria existe por toda parte. É preciso, porém, olhos para vê-la, inteligência para compreendê-la e alma para admirá-la.</a:t>
            </a:r>
          </a:p>
          <a:p>
            <a:r>
              <a:rPr lang="pt-BR" sz="1900" dirty="0" err="1" smtClean="0"/>
              <a:t>Malba</a:t>
            </a:r>
            <a:r>
              <a:rPr lang="pt-BR" sz="1900" dirty="0" smtClean="0"/>
              <a:t> Tahan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8844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836712"/>
            <a:ext cx="9036496" cy="576064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Solução Gráfica de um Problema de Programação Linear</a:t>
            </a:r>
          </a:p>
          <a:p>
            <a:pPr marL="1371600" lvl="3" indent="0">
              <a:buNone/>
            </a:pPr>
            <a:endParaRPr lang="pt-BR" dirty="0" smtClean="0"/>
          </a:p>
          <a:p>
            <a:pPr marL="1371600" lvl="3" indent="0">
              <a:buNone/>
            </a:pPr>
            <a:endParaRPr lang="pt-BR" dirty="0"/>
          </a:p>
          <a:p>
            <a:pPr marL="1371600" lvl="3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621599"/>
            <a:ext cx="6480720" cy="488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836712"/>
            <a:ext cx="9036496" cy="576064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Solução Gráfica de um Problema de Programação Linear</a:t>
            </a:r>
            <a:endParaRPr lang="pt-BR" dirty="0" smtClean="0"/>
          </a:p>
          <a:p>
            <a:pPr marL="1371600" lvl="3" indent="0">
              <a:buNone/>
            </a:pPr>
            <a:endParaRPr lang="pt-BR" dirty="0"/>
          </a:p>
          <a:p>
            <a:pPr marL="1371600" lvl="3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66701"/>
            <a:ext cx="5832648" cy="49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/>
          <a:lstStyle/>
          <a:p>
            <a:r>
              <a:rPr lang="pt-BR" dirty="0" smtClean="0"/>
              <a:t>Resolver o seguinte problema pelo método gráfico:</a:t>
            </a:r>
          </a:p>
          <a:p>
            <a:pPr lvl="1"/>
            <a:r>
              <a:rPr lang="pt-BR" dirty="0" smtClean="0"/>
              <a:t>Max Z = 300x1 + 500x2</a:t>
            </a:r>
          </a:p>
          <a:p>
            <a:pPr marL="457200" lvl="1" indent="0">
              <a:buNone/>
            </a:pPr>
            <a:r>
              <a:rPr lang="pt-BR" dirty="0" smtClean="0"/>
              <a:t>s.a.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2x1 + x2 &lt;= 16</a:t>
            </a:r>
          </a:p>
          <a:p>
            <a:pPr marL="457200" lvl="1" indent="0">
              <a:buNone/>
            </a:pPr>
            <a:r>
              <a:rPr lang="pt-BR" dirty="0" smtClean="0"/>
              <a:t>	X1 + 2x2 &lt;= 11</a:t>
            </a:r>
          </a:p>
          <a:p>
            <a:pPr marL="457200" lvl="1" indent="0">
              <a:buNone/>
            </a:pPr>
            <a:r>
              <a:rPr lang="pt-BR" dirty="0" smtClean="0"/>
              <a:t>	X1 + 3x2 &lt;= 15</a:t>
            </a:r>
          </a:p>
          <a:p>
            <a:pPr marL="457200" lvl="1" indent="0">
              <a:buNone/>
            </a:pPr>
            <a:r>
              <a:rPr lang="pt-BR" dirty="0"/>
              <a:t>	x1,x2 &gt;= 0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692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/>
          <a:lstStyle/>
          <a:p>
            <a:r>
              <a:rPr lang="pt-BR" dirty="0" smtClean="0"/>
              <a:t>Resolver o seguinte problema pelo método gráfico:</a:t>
            </a:r>
          </a:p>
          <a:p>
            <a:pPr lvl="1"/>
            <a:r>
              <a:rPr lang="pt-BR" dirty="0" smtClean="0"/>
              <a:t>Max Z = 3x1 + 4x2</a:t>
            </a:r>
          </a:p>
          <a:p>
            <a:pPr marL="457200" lvl="1" indent="0">
              <a:buNone/>
            </a:pPr>
            <a:r>
              <a:rPr lang="pt-BR" dirty="0" smtClean="0"/>
              <a:t>s.a.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2x1 + 5x2 &lt;= 18</a:t>
            </a:r>
          </a:p>
          <a:p>
            <a:pPr marL="457200" lvl="1" indent="0">
              <a:buNone/>
            </a:pPr>
            <a:r>
              <a:rPr lang="pt-BR" dirty="0" smtClean="0"/>
              <a:t>	4X1 + 4x2 &lt;= 12</a:t>
            </a:r>
          </a:p>
          <a:p>
            <a:pPr marL="457200" lvl="1" indent="0">
              <a:buNone/>
            </a:pPr>
            <a:r>
              <a:rPr lang="pt-BR" dirty="0" smtClean="0"/>
              <a:t>	5X1 + 10x2 &lt;= 20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x1,x2 &gt;= 0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999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/>
          <a:lstStyle/>
          <a:p>
            <a:r>
              <a:rPr lang="pt-BR" dirty="0" smtClean="0"/>
              <a:t>Resolver o seguinte problema pelo método gráfico:</a:t>
            </a:r>
          </a:p>
          <a:p>
            <a:pPr lvl="1"/>
            <a:r>
              <a:rPr lang="pt-BR" dirty="0" smtClean="0"/>
              <a:t>Max Z = 2x1 + 3x2</a:t>
            </a:r>
          </a:p>
          <a:p>
            <a:pPr marL="457200" lvl="1" indent="0">
              <a:buNone/>
            </a:pPr>
            <a:r>
              <a:rPr lang="pt-BR" dirty="0" smtClean="0"/>
              <a:t>s.a.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2x1 + 2x2 &lt;= 10</a:t>
            </a:r>
          </a:p>
          <a:p>
            <a:pPr marL="457200" lvl="1" indent="0">
              <a:buNone/>
            </a:pPr>
            <a:r>
              <a:rPr lang="pt-BR" dirty="0" smtClean="0"/>
              <a:t>	3X1 + 4x2 &lt;= 24</a:t>
            </a:r>
          </a:p>
          <a:p>
            <a:pPr marL="457200" lvl="1" indent="0">
              <a:buNone/>
            </a:pPr>
            <a:r>
              <a:rPr lang="pt-BR" dirty="0" smtClean="0"/>
              <a:t>	x2 &lt;= 4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x1,x2 &gt;= 0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7455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836712"/>
            <a:ext cx="9036496" cy="5760640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Gráfica de um Problema de Programação Linear</a:t>
            </a:r>
            <a:endParaRPr lang="pt-BR" sz="2800" dirty="0" smtClean="0"/>
          </a:p>
          <a:p>
            <a:r>
              <a:rPr lang="pt-BR" sz="2400" dirty="0" smtClean="0"/>
              <a:t>Múltiplas </a:t>
            </a:r>
            <a:r>
              <a:rPr lang="pt-BR" sz="2400" dirty="0"/>
              <a:t>S</a:t>
            </a:r>
            <a:r>
              <a:rPr lang="pt-BR" sz="2400" dirty="0" smtClean="0"/>
              <a:t>oluções Ótimas:</a:t>
            </a:r>
          </a:p>
          <a:p>
            <a:pPr lvl="1"/>
            <a:r>
              <a:rPr lang="pt-BR" sz="2000" dirty="0" smtClean="0"/>
              <a:t>Um problema de programação linear pode apresentar mais de uma solução ótima.</a:t>
            </a:r>
          </a:p>
          <a:p>
            <a:pPr lvl="1"/>
            <a:r>
              <a:rPr lang="pt-BR" sz="2000" dirty="0" smtClean="0"/>
              <a:t>Quando a função objetivo é paralela a uma restrição ativa, tem-se um caso de múltiplas soluções ótimas.</a:t>
            </a:r>
          </a:p>
          <a:p>
            <a:pPr lvl="1"/>
            <a:r>
              <a:rPr lang="pt-BR" sz="2000" dirty="0" smtClean="0"/>
              <a:t>A restrição ativa é aquela responsável pela determinação da solução ótima do modelo.</a:t>
            </a:r>
          </a:p>
          <a:p>
            <a:pPr lvl="1"/>
            <a:r>
              <a:rPr lang="pt-BR" sz="2000" dirty="0" smtClean="0"/>
              <a:t>Exemplo:</a:t>
            </a:r>
          </a:p>
          <a:p>
            <a:pPr marL="457200" lvl="1" indent="0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F</a:t>
            </a:r>
            <a:r>
              <a:rPr lang="pt-BR" sz="2000" baseline="-25000" dirty="0" err="1" smtClean="0"/>
              <a:t>obj</a:t>
            </a:r>
            <a:r>
              <a:rPr lang="pt-BR" sz="2000" dirty="0" smtClean="0"/>
              <a:t> = Max z = 8</a:t>
            </a:r>
            <a:r>
              <a:rPr lang="pt-BR" sz="2000" dirty="0"/>
              <a:t> X</a:t>
            </a:r>
            <a:r>
              <a:rPr lang="pt-BR" sz="2000" baseline="-25000" dirty="0"/>
              <a:t>1 </a:t>
            </a:r>
            <a:r>
              <a:rPr lang="pt-BR" sz="2000" dirty="0" smtClean="0"/>
              <a:t>+ 4X</a:t>
            </a:r>
            <a:r>
              <a:rPr lang="pt-BR" sz="2000" baseline="-25000" dirty="0" smtClean="0"/>
              <a:t>2</a:t>
            </a: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Sujeito a:</a:t>
            </a:r>
          </a:p>
          <a:p>
            <a:pPr marL="457200" lvl="1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	4X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+ 2X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&lt;= 16</a:t>
            </a:r>
          </a:p>
          <a:p>
            <a:pPr marL="457200" lvl="1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	</a:t>
            </a:r>
            <a:r>
              <a:rPr lang="pt-BR" sz="2000" dirty="0"/>
              <a:t> X</a:t>
            </a:r>
            <a:r>
              <a:rPr lang="pt-BR" sz="2000" baseline="-25000" dirty="0"/>
              <a:t>1</a:t>
            </a:r>
            <a:r>
              <a:rPr lang="pt-BR" sz="2000" dirty="0" smtClean="0"/>
              <a:t> + </a:t>
            </a:r>
            <a:r>
              <a:rPr lang="pt-BR" sz="2000" dirty="0"/>
              <a:t>X</a:t>
            </a:r>
            <a:r>
              <a:rPr lang="pt-BR" sz="2000" baseline="-25000" dirty="0"/>
              <a:t>2</a:t>
            </a:r>
            <a:r>
              <a:rPr lang="pt-BR" sz="2000" dirty="0" smtClean="0"/>
              <a:t> &lt;=6</a:t>
            </a:r>
          </a:p>
          <a:p>
            <a:pPr marL="457200" lvl="1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	</a:t>
            </a:r>
            <a:r>
              <a:rPr lang="pt-BR" sz="2000" dirty="0"/>
              <a:t> </a:t>
            </a:r>
            <a:r>
              <a:rPr lang="pt-BR" sz="2000" dirty="0" smtClean="0"/>
              <a:t>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,</a:t>
            </a:r>
            <a:r>
              <a:rPr lang="pt-BR" sz="2000" dirty="0"/>
              <a:t> X</a:t>
            </a:r>
            <a:r>
              <a:rPr lang="pt-BR" sz="2000" baseline="-25000" dirty="0"/>
              <a:t>2</a:t>
            </a:r>
            <a:r>
              <a:rPr lang="pt-BR" sz="2000" dirty="0" smtClean="0"/>
              <a:t> &gt;=0</a:t>
            </a:r>
          </a:p>
          <a:p>
            <a:pPr lvl="1"/>
            <a:endParaRPr lang="pt-BR" sz="2000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75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836712"/>
            <a:ext cx="9036496" cy="5760640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Gráfica de um Problema de Programação Linear</a:t>
            </a:r>
            <a:endParaRPr lang="pt-BR" sz="2800" dirty="0" smtClean="0"/>
          </a:p>
          <a:p>
            <a:r>
              <a:rPr lang="pt-BR" sz="2400" dirty="0" smtClean="0"/>
              <a:t>Múltiplas </a:t>
            </a:r>
            <a:r>
              <a:rPr lang="pt-BR" sz="2400" dirty="0"/>
              <a:t>S</a:t>
            </a:r>
            <a:r>
              <a:rPr lang="pt-BR" sz="2400" dirty="0" smtClean="0"/>
              <a:t>oluções Ótimas:</a:t>
            </a:r>
          </a:p>
          <a:p>
            <a:pPr marL="0" indent="0">
              <a:buNone/>
            </a:pPr>
            <a:endParaRPr lang="pt-BR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As retas da</a:t>
            </a:r>
          </a:p>
          <a:p>
            <a:pPr marL="0" indent="0">
              <a:buNone/>
            </a:pPr>
            <a:r>
              <a:rPr lang="pt-BR" sz="2400" dirty="0" err="1" smtClean="0">
                <a:solidFill>
                  <a:srgbClr val="FF0000"/>
                </a:solidFill>
              </a:rPr>
              <a:t>F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obj</a:t>
            </a:r>
            <a:r>
              <a:rPr lang="pt-BR" sz="2400" dirty="0" smtClean="0">
                <a:solidFill>
                  <a:srgbClr val="FF0000"/>
                </a:solidFill>
              </a:rPr>
              <a:t> e da res-</a:t>
            </a:r>
          </a:p>
          <a:p>
            <a:pPr marL="0" indent="0">
              <a:buNone/>
            </a:pPr>
            <a:r>
              <a:rPr lang="pt-BR" sz="2400" dirty="0" err="1" smtClean="0">
                <a:solidFill>
                  <a:srgbClr val="FF0000"/>
                </a:solidFill>
              </a:rPr>
              <a:t>trição</a:t>
            </a:r>
            <a:r>
              <a:rPr lang="pt-BR" sz="2400" dirty="0" smtClean="0">
                <a:solidFill>
                  <a:srgbClr val="FF0000"/>
                </a:solidFill>
              </a:rPr>
              <a:t> são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p</a:t>
            </a:r>
            <a:r>
              <a:rPr lang="pt-BR" sz="2400" dirty="0" smtClean="0">
                <a:solidFill>
                  <a:srgbClr val="FF0000"/>
                </a:solidFill>
              </a:rPr>
              <a:t>aralelas!!!</a:t>
            </a:r>
          </a:p>
          <a:p>
            <a:pPr lvl="1"/>
            <a:endParaRPr lang="pt-BR" sz="2000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825386"/>
            <a:ext cx="6984776" cy="47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9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836712"/>
            <a:ext cx="9036496" cy="5760640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Gráfica de um Problema de Programação Linear</a:t>
            </a:r>
            <a:endParaRPr lang="pt-BR" sz="2800" dirty="0" smtClean="0"/>
          </a:p>
          <a:p>
            <a:r>
              <a:rPr lang="pt-BR" sz="2400" dirty="0" smtClean="0"/>
              <a:t>Função Objetivo com Z Ilimitada:</a:t>
            </a:r>
          </a:p>
          <a:p>
            <a:pPr lvl="1"/>
            <a:r>
              <a:rPr lang="pt-BR" sz="2000" dirty="0" smtClean="0"/>
              <a:t>Não existe limite para o crescimento do valor de pelo menos uma variável de decisão, resultando em uma região factível e uma função objetivo com z ilimitada.</a:t>
            </a:r>
          </a:p>
          <a:p>
            <a:pPr marL="457200" lvl="1" indent="0">
              <a:buNone/>
            </a:pPr>
            <a:r>
              <a:rPr lang="pt-BR" sz="2000" dirty="0" err="1" smtClean="0"/>
              <a:t>Fobj</a:t>
            </a:r>
            <a:r>
              <a:rPr lang="pt-BR" sz="2000" dirty="0" smtClean="0"/>
              <a:t> = </a:t>
            </a:r>
            <a:r>
              <a:rPr lang="pt-BR" sz="2000" dirty="0" err="1" smtClean="0"/>
              <a:t>max</a:t>
            </a:r>
            <a:r>
              <a:rPr lang="pt-BR" sz="2000" dirty="0" smtClean="0"/>
              <a:t> z = </a:t>
            </a:r>
            <a:r>
              <a:rPr lang="pt-BR" sz="2000" dirty="0"/>
              <a:t>4X</a:t>
            </a:r>
            <a:r>
              <a:rPr lang="pt-BR" sz="2000" baseline="-25000" dirty="0"/>
              <a:t>1</a:t>
            </a:r>
            <a:r>
              <a:rPr lang="pt-BR" sz="2000" dirty="0" smtClean="0"/>
              <a:t> + 3X</a:t>
            </a:r>
            <a:r>
              <a:rPr lang="pt-BR" sz="2000" baseline="-25000" dirty="0" smtClean="0"/>
              <a:t>2</a:t>
            </a: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 smtClean="0"/>
              <a:t>Sujeito a:</a:t>
            </a:r>
          </a:p>
          <a:p>
            <a:pPr marL="457200" lvl="1" indent="0">
              <a:buNone/>
            </a:pPr>
            <a:r>
              <a:rPr lang="pt-BR" sz="2000" dirty="0" smtClean="0"/>
              <a:t>	2X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+ 5X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&gt;= 20</a:t>
            </a:r>
          </a:p>
          <a:p>
            <a:pPr marL="457200" lvl="1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&lt;= 8</a:t>
            </a:r>
          </a:p>
          <a:p>
            <a:pPr marL="457200" lvl="1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</a:t>
            </a:r>
            <a:r>
              <a:rPr lang="pt-BR" sz="2000" dirty="0" smtClean="0"/>
              <a:t>X</a:t>
            </a:r>
            <a:r>
              <a:rPr lang="pt-BR" sz="2000" baseline="-25000" dirty="0" smtClean="0"/>
              <a:t>2 </a:t>
            </a:r>
            <a:r>
              <a:rPr lang="pt-BR" sz="2000" dirty="0" smtClean="0"/>
              <a:t>&gt;= 0</a:t>
            </a:r>
          </a:p>
          <a:p>
            <a:pPr marL="914400" lvl="2" indent="0">
              <a:buNone/>
            </a:pPr>
            <a:endParaRPr lang="pt-BR" sz="1600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247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836712"/>
            <a:ext cx="9036496" cy="5760640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Gráfica de um Problema de Programação Linear</a:t>
            </a:r>
            <a:endParaRPr lang="pt-BR" sz="2800" dirty="0" smtClean="0"/>
          </a:p>
          <a:p>
            <a:r>
              <a:rPr lang="pt-BR" sz="2400" dirty="0" smtClean="0"/>
              <a:t>Função Objetivo com Z Ilimitada:</a:t>
            </a:r>
          </a:p>
          <a:p>
            <a:pPr marL="914400" lvl="2" indent="0">
              <a:buNone/>
            </a:pPr>
            <a:endParaRPr lang="pt-BR" sz="1600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16832"/>
            <a:ext cx="6480720" cy="47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836712"/>
            <a:ext cx="9036496" cy="5760640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Gráfica de um Problema de Programação Linear</a:t>
            </a:r>
            <a:endParaRPr lang="pt-BR" sz="2800" dirty="0" smtClean="0"/>
          </a:p>
          <a:p>
            <a:r>
              <a:rPr lang="pt-BR" sz="2400" dirty="0" smtClean="0"/>
              <a:t>Não existe solução Ótima:</a:t>
            </a:r>
          </a:p>
          <a:p>
            <a:pPr lvl="1"/>
            <a:r>
              <a:rPr lang="pt-BR" sz="2000" dirty="0" smtClean="0"/>
              <a:t>Não existe limite para o crescimento do valor de pelo menos uma variável de decisão, resultando em uma região factível e uma função objetivo com z ilimitada.</a:t>
            </a:r>
          </a:p>
          <a:p>
            <a:pPr marL="457200" lvl="1" indent="0">
              <a:buNone/>
            </a:pPr>
            <a:r>
              <a:rPr lang="pt-BR" sz="2000" dirty="0" err="1" smtClean="0"/>
              <a:t>Fobj</a:t>
            </a:r>
            <a:r>
              <a:rPr lang="pt-BR" sz="2000" dirty="0" smtClean="0"/>
              <a:t> = </a:t>
            </a:r>
            <a:r>
              <a:rPr lang="pt-BR" sz="2000" dirty="0" err="1" smtClean="0"/>
              <a:t>max</a:t>
            </a:r>
            <a:r>
              <a:rPr lang="pt-BR" sz="2000" dirty="0" smtClean="0"/>
              <a:t> z = 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+ X</a:t>
            </a:r>
            <a:r>
              <a:rPr lang="pt-BR" sz="2000" baseline="-25000" dirty="0" smtClean="0"/>
              <a:t>2</a:t>
            </a: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 smtClean="0"/>
              <a:t>Sujeito a:</a:t>
            </a:r>
          </a:p>
          <a:p>
            <a:pPr marL="457200" lvl="1" indent="0">
              <a:buNone/>
            </a:pPr>
            <a:r>
              <a:rPr lang="pt-BR" sz="2000" dirty="0" smtClean="0"/>
              <a:t>	5X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+ 4X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&gt;= 40</a:t>
            </a:r>
          </a:p>
          <a:p>
            <a:pPr marL="457200" lvl="1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2X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</a:t>
            </a:r>
            <a:r>
              <a:rPr lang="pt-BR" sz="2000" dirty="0"/>
              <a:t>+ X</a:t>
            </a:r>
            <a:r>
              <a:rPr lang="pt-BR" sz="2000" baseline="-25000" dirty="0"/>
              <a:t>2</a:t>
            </a:r>
            <a:r>
              <a:rPr lang="pt-BR" sz="2000" dirty="0" smtClean="0"/>
              <a:t> &lt;= 6</a:t>
            </a:r>
          </a:p>
          <a:p>
            <a:pPr marL="457200" lvl="1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</a:t>
            </a:r>
            <a:r>
              <a:rPr lang="pt-BR" sz="2000" dirty="0" smtClean="0"/>
              <a:t>X</a:t>
            </a:r>
            <a:r>
              <a:rPr lang="pt-BR" sz="2000" baseline="-25000" dirty="0" smtClean="0"/>
              <a:t>2 </a:t>
            </a:r>
            <a:r>
              <a:rPr lang="pt-BR" sz="2000" dirty="0" smtClean="0"/>
              <a:t>&gt;= 0</a:t>
            </a:r>
          </a:p>
          <a:p>
            <a:pPr marL="914400" lvl="2" indent="0">
              <a:buNone/>
            </a:pPr>
            <a:endParaRPr lang="pt-BR" sz="1600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4984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836712"/>
            <a:ext cx="9036496" cy="576064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Solução de Problemas de Programação Linear</a:t>
            </a:r>
          </a:p>
          <a:p>
            <a:pPr lvl="1"/>
            <a:r>
              <a:rPr lang="pt-BR" dirty="0" smtClean="0"/>
              <a:t>Objetivos da Aulas:</a:t>
            </a:r>
          </a:p>
          <a:p>
            <a:pPr lvl="2"/>
            <a:r>
              <a:rPr lang="pt-BR" dirty="0" smtClean="0"/>
              <a:t>Conhecer e utilizar os métodos de soluções de problemas de programação linear.</a:t>
            </a:r>
          </a:p>
          <a:p>
            <a:pPr lvl="2"/>
            <a:r>
              <a:rPr lang="pt-BR" dirty="0" smtClean="0"/>
              <a:t>Determinar, de forma gráfica, o conjunto de soluções factíveis e a solução ótima de um problema simples de programação linear.</a:t>
            </a:r>
          </a:p>
          <a:p>
            <a:pPr lvl="2"/>
            <a:r>
              <a:rPr lang="pt-BR" dirty="0" smtClean="0"/>
              <a:t>Determinar, o método analítico, o conjunto de soluções factíveis e a solução ótima de um problema simples de programação linear.</a:t>
            </a:r>
          </a:p>
        </p:txBody>
      </p:sp>
    </p:spTree>
    <p:extLst>
      <p:ext uri="{BB962C8B-B14F-4D97-AF65-F5344CB8AC3E}">
        <p14:creationId xmlns:p14="http://schemas.microsoft.com/office/powerpoint/2010/main" val="1895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836712"/>
            <a:ext cx="9036496" cy="5760640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Gráfica de um Problema de Programação Linear</a:t>
            </a:r>
            <a:endParaRPr lang="pt-BR" sz="2800" dirty="0" smtClean="0"/>
          </a:p>
          <a:p>
            <a:r>
              <a:rPr lang="pt-BR" sz="2400" dirty="0" smtClean="0"/>
              <a:t>Função Objetivo sem solução: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Problema de PL infactível!</a:t>
            </a:r>
          </a:p>
          <a:p>
            <a:pPr marL="0" indent="0">
              <a:buNone/>
            </a:pPr>
            <a:r>
              <a:rPr lang="pt-BR" sz="2400" dirty="0" smtClean="0"/>
              <a:t>Solução Vazia!!!</a:t>
            </a:r>
          </a:p>
          <a:p>
            <a:pPr marL="914400" lvl="2" indent="0">
              <a:buNone/>
            </a:pPr>
            <a:endParaRPr lang="pt-BR" sz="1600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938" y="1955500"/>
            <a:ext cx="5595550" cy="42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Gráfica de um Problema de Programação Linear</a:t>
            </a:r>
            <a:endParaRPr lang="pt-BR" sz="2800" dirty="0" smtClean="0"/>
          </a:p>
          <a:p>
            <a:r>
              <a:rPr lang="pt-BR" sz="2400" dirty="0" smtClean="0"/>
              <a:t>Função Objetivo Solução Ótima Degenerada:</a:t>
            </a:r>
          </a:p>
          <a:p>
            <a:pPr lvl="1"/>
            <a:r>
              <a:rPr lang="pt-BR" sz="2000" dirty="0" smtClean="0"/>
              <a:t>Pode-se identificar, graficamente, um caso especial de solução degenerada quando um dos vértices da região factível é obtido </a:t>
            </a:r>
            <a:r>
              <a:rPr lang="pt-BR" sz="2000" b="1" dirty="0" smtClean="0">
                <a:solidFill>
                  <a:srgbClr val="FF0000"/>
                </a:solidFill>
              </a:rPr>
              <a:t>pela interseção de mais de duas restas distintas</a:t>
            </a:r>
            <a:r>
              <a:rPr lang="pt-BR" sz="2000" dirty="0" smtClean="0"/>
              <a:t>.</a:t>
            </a:r>
          </a:p>
          <a:p>
            <a:pPr lvl="1"/>
            <a:r>
              <a:rPr lang="pt-BR" sz="2000" dirty="0" smtClean="0"/>
              <a:t>Tem-se, portanto, um</a:t>
            </a:r>
            <a:r>
              <a:rPr lang="pt-BR" sz="2000" b="1" dirty="0" smtClean="0"/>
              <a:t> vértice degenerado</a:t>
            </a:r>
            <a:r>
              <a:rPr lang="pt-BR" sz="2000" dirty="0" smtClean="0"/>
              <a:t>. Se a degeneração ocorrer a solução ótima, tem-se um caso conhecido como </a:t>
            </a:r>
            <a:r>
              <a:rPr lang="pt-BR" sz="2000" b="1" dirty="0" smtClean="0">
                <a:solidFill>
                  <a:srgbClr val="FF0000"/>
                </a:solidFill>
              </a:rPr>
              <a:t>solução ótima degenerada</a:t>
            </a:r>
            <a:r>
              <a:rPr lang="pt-BR" sz="2000" dirty="0" smtClean="0"/>
              <a:t>.</a:t>
            </a:r>
          </a:p>
          <a:p>
            <a:pPr lvl="1"/>
            <a:r>
              <a:rPr lang="pt-BR" sz="2000" dirty="0" smtClean="0"/>
              <a:t>Considere o seguinte problema de programação linear: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min z = x1 + 5x2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Sujeito: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sz="2200" dirty="0" smtClean="0"/>
              <a:t>2x1 + 4x2 &gt;= 16</a:t>
            </a:r>
          </a:p>
          <a:p>
            <a:pPr marL="457200" lvl="1" indent="0">
              <a:buNone/>
            </a:pPr>
            <a:r>
              <a:rPr lang="pt-BR" sz="2200" dirty="0"/>
              <a:t>	</a:t>
            </a:r>
            <a:r>
              <a:rPr lang="pt-BR" sz="2200" dirty="0" smtClean="0"/>
              <a:t>	x1 + x2 &lt;= 6</a:t>
            </a:r>
          </a:p>
          <a:p>
            <a:pPr marL="457200" lvl="1" indent="0">
              <a:buNone/>
            </a:pPr>
            <a:r>
              <a:rPr lang="pt-BR" sz="2200" dirty="0"/>
              <a:t>	</a:t>
            </a:r>
            <a:r>
              <a:rPr lang="pt-BR" sz="2200" dirty="0" smtClean="0"/>
              <a:t>	x1 &lt;= 4</a:t>
            </a:r>
          </a:p>
          <a:p>
            <a:pPr marL="457200" lvl="1" indent="0">
              <a:buNone/>
            </a:pPr>
            <a:r>
              <a:rPr lang="pt-BR" sz="2200" dirty="0"/>
              <a:t>	</a:t>
            </a:r>
            <a:r>
              <a:rPr lang="pt-BR" sz="2200" dirty="0" smtClean="0"/>
              <a:t>	x1, x2 &gt;= 0</a:t>
            </a:r>
          </a:p>
          <a:p>
            <a:pPr marL="914400" lvl="2" indent="0">
              <a:buNone/>
            </a:pPr>
            <a:endParaRPr lang="pt-BR" sz="2000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424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836712"/>
            <a:ext cx="9036496" cy="5760640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Gráfica de um Problema de Programação Linear</a:t>
            </a:r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7291618" cy="456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764704"/>
            <a:ext cx="9036496" cy="6021288"/>
          </a:xfrm>
        </p:spPr>
        <p:txBody>
          <a:bodyPr>
            <a:normAutofit fontScale="92500"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Gráfica de um Problema de Programação Linear</a:t>
            </a:r>
          </a:p>
          <a:p>
            <a:pPr marL="0" indent="0" algn="just">
              <a:buNone/>
            </a:pPr>
            <a:r>
              <a:rPr lang="pt-BR" sz="2400" dirty="0" smtClean="0"/>
              <a:t>A empresa </a:t>
            </a:r>
            <a:r>
              <a:rPr lang="pt-BR" sz="2400" dirty="0" err="1" smtClean="0"/>
              <a:t>Venix</a:t>
            </a:r>
            <a:r>
              <a:rPr lang="pt-BR" sz="2400" dirty="0" smtClean="0"/>
              <a:t> de brinquedos está revendo  seu planejamento  de produção de carrinho e triciclo. O lucro líquido por unidade de carrinho e triciclo produzido é de R$12,00 e R$60,00, respectivamente. As matérias primas e os insumos necessários para a fabricação de cada um dos produtos são terceirizados, cabendo à empresa os processos de usinagem, pintura e montagem. O processo de usinagem requer 15 minutos de mão de obra especializada por unidade de carrinho e 30 minutos por unidade de triciclo produzida. O processo de pintura requer 6 minutos  de mão de obra especializada por unidade de carrinho e 45 minutos por unidade de triciclo produzida. Já o processo de montagem necessita de 6 minutos e 24 minutos para unidade de carrinho e triciclo produzido, respectivamente. O tempo disponível por semana é de 36, 22 e 15 horas para os processos de usinagem, pintura e montagem, respectivamente. A empresa quer determinar quanto produzir de cada produto por semana, respeitando as limitações  de recursos, de forma a maximizar lucro líquido semanal. Formular o problema de programação linear que maximiza o lucro e determinar a solução ótima.</a:t>
            </a:r>
          </a:p>
          <a:p>
            <a:pPr marL="1371600" lvl="3" indent="0">
              <a:buNone/>
            </a:pPr>
            <a:endParaRPr lang="pt-BR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283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Solução Gráfica de um Problema de Programação Linear</a:t>
            </a:r>
          </a:p>
          <a:p>
            <a:r>
              <a:rPr lang="pt-BR" sz="2400" dirty="0" smtClean="0"/>
              <a:t>Variável de decisão:</a:t>
            </a:r>
          </a:p>
          <a:p>
            <a:pPr lvl="1"/>
            <a:r>
              <a:rPr lang="pt-BR" sz="2000" dirty="0" smtClean="0"/>
              <a:t>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= quantidade de carrinhos a serem produzidas por semana.</a:t>
            </a:r>
          </a:p>
          <a:p>
            <a:pPr lvl="1"/>
            <a:r>
              <a:rPr lang="pt-BR" sz="2000" dirty="0" smtClean="0"/>
              <a:t>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= quantidade de triciclo a serem produzidas por semana.</a:t>
            </a:r>
          </a:p>
          <a:p>
            <a:r>
              <a:rPr lang="pt-BR" sz="2400" dirty="0" smtClean="0"/>
              <a:t>Função Objetivo:</a:t>
            </a:r>
          </a:p>
          <a:p>
            <a:pPr lvl="1"/>
            <a:r>
              <a:rPr lang="pt-BR" sz="2000" dirty="0" err="1" smtClean="0"/>
              <a:t>Fob</a:t>
            </a:r>
            <a:r>
              <a:rPr lang="pt-BR" sz="2000" dirty="0" smtClean="0"/>
              <a:t> = </a:t>
            </a:r>
            <a:r>
              <a:rPr lang="pt-BR" sz="2000" dirty="0" err="1" smtClean="0"/>
              <a:t>max</a:t>
            </a:r>
            <a:r>
              <a:rPr lang="pt-BR" sz="2000" dirty="0" smtClean="0"/>
              <a:t> z = 12X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+ 60X</a:t>
            </a:r>
            <a:r>
              <a:rPr lang="pt-BR" sz="2000" baseline="-25000" dirty="0" smtClean="0"/>
              <a:t>2</a:t>
            </a:r>
          </a:p>
          <a:p>
            <a:r>
              <a:rPr lang="pt-BR" sz="2400" dirty="0" smtClean="0"/>
              <a:t>Restrições:</a:t>
            </a:r>
          </a:p>
          <a:p>
            <a:pPr marL="457200" lvl="1" indent="0">
              <a:buNone/>
            </a:pPr>
            <a:r>
              <a:rPr lang="pt-BR" sz="2000" dirty="0"/>
              <a:t>0,25 X</a:t>
            </a:r>
            <a:r>
              <a:rPr lang="pt-BR" sz="2000" baseline="-25000" dirty="0"/>
              <a:t>1</a:t>
            </a:r>
            <a:r>
              <a:rPr lang="pt-BR" sz="2000" dirty="0" smtClean="0"/>
              <a:t> </a:t>
            </a:r>
            <a:r>
              <a:rPr lang="pt-BR" sz="2000" dirty="0"/>
              <a:t>+ 0,5 X</a:t>
            </a:r>
            <a:r>
              <a:rPr lang="pt-BR" sz="2000" baseline="-25000" dirty="0"/>
              <a:t>2</a:t>
            </a:r>
            <a:r>
              <a:rPr lang="pt-BR" sz="2000" dirty="0" smtClean="0"/>
              <a:t> &lt;= 36  (Usinagem)</a:t>
            </a:r>
          </a:p>
          <a:p>
            <a:pPr marL="457200" lvl="1" indent="0">
              <a:buNone/>
            </a:pPr>
            <a:r>
              <a:rPr lang="pt-BR" sz="2000" dirty="0" smtClean="0"/>
              <a:t>0,1</a:t>
            </a:r>
            <a:r>
              <a:rPr lang="pt-BR" sz="2000" dirty="0"/>
              <a:t> X</a:t>
            </a:r>
            <a:r>
              <a:rPr lang="pt-BR" sz="2000" baseline="-25000" dirty="0"/>
              <a:t>1</a:t>
            </a:r>
            <a:r>
              <a:rPr lang="pt-BR" sz="2000" dirty="0" smtClean="0"/>
              <a:t> + 0,75</a:t>
            </a:r>
            <a:r>
              <a:rPr lang="pt-BR" sz="2000" dirty="0"/>
              <a:t> 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 smtClean="0"/>
              <a:t>&lt;= 22  (pintura)</a:t>
            </a:r>
          </a:p>
          <a:p>
            <a:pPr marL="457200" lvl="1" indent="0">
              <a:buNone/>
            </a:pPr>
            <a:r>
              <a:rPr lang="pt-BR" sz="2000" dirty="0"/>
              <a:t>0,1 X</a:t>
            </a:r>
            <a:r>
              <a:rPr lang="pt-BR" sz="2000" baseline="-25000" dirty="0"/>
              <a:t>1</a:t>
            </a:r>
            <a:r>
              <a:rPr lang="pt-BR" sz="2000" dirty="0" smtClean="0"/>
              <a:t> </a:t>
            </a:r>
            <a:r>
              <a:rPr lang="pt-BR" sz="2000" dirty="0"/>
              <a:t>+ 0,4 X</a:t>
            </a:r>
            <a:r>
              <a:rPr lang="pt-BR" sz="2000" baseline="-25000" dirty="0"/>
              <a:t>2</a:t>
            </a:r>
            <a:r>
              <a:rPr lang="pt-BR" sz="2000" dirty="0" smtClean="0"/>
              <a:t> &lt;= 15    (montagem)</a:t>
            </a:r>
          </a:p>
          <a:p>
            <a:pPr marL="457200" lvl="1" indent="0">
              <a:buNone/>
            </a:pPr>
            <a:r>
              <a:rPr lang="pt-BR" sz="2000" dirty="0" smtClean="0"/>
              <a:t>X</a:t>
            </a:r>
            <a:r>
              <a:rPr lang="pt-BR" sz="2000" baseline="-25000" dirty="0" smtClean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&gt;=</a:t>
            </a:r>
            <a:r>
              <a:rPr lang="pt-BR" sz="2000" dirty="0" smtClean="0"/>
              <a:t>0  (Restrição da não negatividade).</a:t>
            </a:r>
          </a:p>
          <a:p>
            <a:pPr marL="400050"/>
            <a:r>
              <a:rPr lang="pt-BR" sz="2400" dirty="0"/>
              <a:t>Resposta: </a:t>
            </a:r>
            <a:endParaRPr lang="pt-BR" sz="2400" dirty="0" smtClean="0"/>
          </a:p>
          <a:p>
            <a:pPr marL="514350" lvl="1" indent="0">
              <a:buNone/>
            </a:pPr>
            <a:r>
              <a:rPr lang="pt-BR" sz="2000" dirty="0" smtClean="0"/>
              <a:t>x1 </a:t>
            </a:r>
            <a:r>
              <a:rPr lang="pt-BR" sz="2000" dirty="0"/>
              <a:t>= 70 e x2 = 20 e Z = </a:t>
            </a:r>
            <a:r>
              <a:rPr lang="pt-BR" sz="2000" dirty="0" smtClean="0"/>
              <a:t>R$2.040,00</a:t>
            </a: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502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400600"/>
          </a:xfrm>
        </p:spPr>
        <p:txBody>
          <a:bodyPr>
            <a:normAutofit/>
          </a:bodyPr>
          <a:lstStyle/>
          <a:p>
            <a:endParaRPr lang="pt-BR" sz="2400" dirty="0" smtClean="0">
              <a:solidFill>
                <a:srgbClr val="FF0000"/>
              </a:solidFill>
            </a:endParaRPr>
          </a:p>
          <a:p>
            <a:endParaRPr lang="pt-BR" sz="2400" dirty="0">
              <a:solidFill>
                <a:srgbClr val="FF0000"/>
              </a:solidFill>
            </a:endParaRPr>
          </a:p>
          <a:p>
            <a:endParaRPr lang="pt-BR" sz="2400" dirty="0" smtClean="0">
              <a:solidFill>
                <a:srgbClr val="FF0000"/>
              </a:solidFill>
            </a:endParaRPr>
          </a:p>
          <a:p>
            <a:endParaRPr lang="pt-BR" sz="2400" dirty="0">
              <a:solidFill>
                <a:srgbClr val="FF0000"/>
              </a:solidFill>
            </a:endParaRPr>
          </a:p>
          <a:p>
            <a:endParaRPr lang="pt-BR" sz="2400" dirty="0" smtClean="0">
              <a:solidFill>
                <a:srgbClr val="FF0000"/>
              </a:solidFill>
            </a:endParaRPr>
          </a:p>
          <a:p>
            <a:endParaRPr lang="pt-BR" sz="2400" dirty="0">
              <a:solidFill>
                <a:srgbClr val="FF0000"/>
              </a:solidFill>
            </a:endParaRPr>
          </a:p>
          <a:p>
            <a:endParaRPr lang="pt-BR" sz="2400" dirty="0" smtClean="0">
              <a:solidFill>
                <a:srgbClr val="FF0000"/>
              </a:solidFill>
            </a:endParaRPr>
          </a:p>
          <a:p>
            <a:endParaRPr lang="pt-BR" sz="2400" dirty="0">
              <a:solidFill>
                <a:srgbClr val="FF0000"/>
              </a:solidFill>
            </a:endParaRPr>
          </a:p>
          <a:p>
            <a:endParaRPr lang="pt-BR" sz="2400" dirty="0" smtClean="0">
              <a:solidFill>
                <a:srgbClr val="FF0000"/>
              </a:solidFill>
            </a:endParaRP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 smtClean="0">
                <a:solidFill>
                  <a:srgbClr val="FF0000"/>
                </a:solidFill>
              </a:rPr>
              <a:t>Quais são as variáveis de decisão, os parâmetros, as restrições e função objetivo?</a:t>
            </a: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67342"/>
            <a:ext cx="8782096" cy="432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61248"/>
          </a:xfrm>
        </p:spPr>
        <p:txBody>
          <a:bodyPr>
            <a:normAutofit/>
          </a:bodyPr>
          <a:lstStyle/>
          <a:p>
            <a:r>
              <a:rPr lang="pt-BR" sz="2400" dirty="0"/>
              <a:t>Neste problema as </a:t>
            </a:r>
            <a:r>
              <a:rPr lang="pt-BR" sz="2400" dirty="0">
                <a:solidFill>
                  <a:srgbClr val="FF0000"/>
                </a:solidFill>
              </a:rPr>
              <a:t>variáveis de decisão </a:t>
            </a:r>
            <a:r>
              <a:rPr lang="pt-BR" sz="2400" dirty="0"/>
              <a:t>são as </a:t>
            </a:r>
            <a:r>
              <a:rPr lang="pt-BR" sz="2400" dirty="0">
                <a:solidFill>
                  <a:srgbClr val="FF0000"/>
                </a:solidFill>
              </a:rPr>
              <a:t>quantidades de </a:t>
            </a:r>
            <a:r>
              <a:rPr lang="pt-BR" sz="2400" dirty="0" smtClean="0">
                <a:solidFill>
                  <a:srgbClr val="FF0000"/>
                </a:solidFill>
              </a:rPr>
              <a:t>produtos </a:t>
            </a:r>
            <a:r>
              <a:rPr lang="pt-BR" sz="2400" dirty="0">
                <a:solidFill>
                  <a:srgbClr val="FF0000"/>
                </a:solidFill>
              </a:rPr>
              <a:t>de cada tipo </a:t>
            </a:r>
            <a:r>
              <a:rPr lang="pt-BR" sz="2400" dirty="0"/>
              <a:t>a serem produzidas</a:t>
            </a:r>
            <a:r>
              <a:rPr lang="pt-BR" sz="2400" dirty="0" smtClean="0"/>
              <a:t>.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1</a:t>
            </a:r>
            <a:r>
              <a:rPr lang="pt-BR" sz="2400" dirty="0" smtClean="0"/>
              <a:t> = Produto 1 e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2</a:t>
            </a:r>
            <a:r>
              <a:rPr lang="pt-BR" sz="2400" dirty="0" smtClean="0"/>
              <a:t> = Produto 2</a:t>
            </a:r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Os </a:t>
            </a:r>
            <a:r>
              <a:rPr lang="pt-BR" sz="2400" dirty="0">
                <a:solidFill>
                  <a:srgbClr val="FF0000"/>
                </a:solidFill>
              </a:rPr>
              <a:t>parâmetros</a:t>
            </a:r>
            <a:r>
              <a:rPr lang="pt-BR" sz="2400" dirty="0"/>
              <a:t> fornecidos são os </a:t>
            </a:r>
            <a:r>
              <a:rPr lang="pt-BR" sz="2400" dirty="0" smtClean="0">
                <a:solidFill>
                  <a:srgbClr val="FF0000"/>
                </a:solidFill>
              </a:rPr>
              <a:t>tempos de consumo em cada máquina </a:t>
            </a:r>
            <a:r>
              <a:rPr lang="pt-BR" sz="2400" dirty="0" smtClean="0"/>
              <a:t>para produção de um produto, o </a:t>
            </a:r>
            <a:r>
              <a:rPr lang="pt-BR" sz="2400" dirty="0" smtClean="0">
                <a:solidFill>
                  <a:srgbClr val="FF0000"/>
                </a:solidFill>
              </a:rPr>
              <a:t>lucro</a:t>
            </a:r>
            <a:r>
              <a:rPr lang="pt-BR" sz="2400" dirty="0" smtClean="0"/>
              <a:t> etc. </a:t>
            </a:r>
          </a:p>
          <a:p>
            <a:endParaRPr lang="pt-BR" sz="2400" dirty="0" smtClean="0"/>
          </a:p>
          <a:p>
            <a:r>
              <a:rPr lang="pt-BR" sz="2400" dirty="0" smtClean="0"/>
              <a:t>As </a:t>
            </a:r>
            <a:r>
              <a:rPr lang="pt-BR" sz="2400" dirty="0">
                <a:solidFill>
                  <a:srgbClr val="FF0000"/>
                </a:solidFill>
              </a:rPr>
              <a:t>restrições</a:t>
            </a:r>
            <a:r>
              <a:rPr lang="pt-BR" sz="2400" dirty="0"/>
              <a:t> são os </a:t>
            </a:r>
            <a:r>
              <a:rPr lang="pt-BR" sz="2400" dirty="0">
                <a:solidFill>
                  <a:srgbClr val="FF0000"/>
                </a:solidFill>
              </a:rPr>
              <a:t>limites de </a:t>
            </a:r>
            <a:r>
              <a:rPr lang="pt-BR" sz="2400" dirty="0" smtClean="0">
                <a:solidFill>
                  <a:srgbClr val="FF0000"/>
                </a:solidFill>
              </a:rPr>
              <a:t>funcionamento máximo de cada máquina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 smtClean="0"/>
              <a:t>A </a:t>
            </a:r>
            <a:r>
              <a:rPr lang="pt-BR" sz="2400" dirty="0" smtClean="0">
                <a:solidFill>
                  <a:srgbClr val="FF0000"/>
                </a:solidFill>
              </a:rPr>
              <a:t>função objetivo</a:t>
            </a:r>
            <a:r>
              <a:rPr lang="pt-BR" sz="2400" dirty="0" smtClean="0"/>
              <a:t> </a:t>
            </a:r>
            <a:r>
              <a:rPr lang="pt-BR" sz="2400" dirty="0"/>
              <a:t>é uma função matemática que determine o </a:t>
            </a:r>
            <a:r>
              <a:rPr lang="pt-BR" sz="2400" dirty="0">
                <a:solidFill>
                  <a:srgbClr val="FF0000"/>
                </a:solidFill>
              </a:rPr>
              <a:t>lucro</a:t>
            </a:r>
            <a:r>
              <a:rPr lang="pt-BR" sz="2400" dirty="0"/>
              <a:t> em função das variáveis de decisão e </a:t>
            </a:r>
            <a:r>
              <a:rPr lang="pt-BR" sz="2400" dirty="0" smtClean="0"/>
              <a:t>que deve </a:t>
            </a:r>
            <a:r>
              <a:rPr lang="pt-BR" sz="2400" dirty="0"/>
              <a:t>ser </a:t>
            </a:r>
            <a:r>
              <a:rPr lang="pt-BR" sz="2400" dirty="0">
                <a:solidFill>
                  <a:srgbClr val="FF0000"/>
                </a:solidFill>
              </a:rPr>
              <a:t>maximizada</a:t>
            </a:r>
            <a:r>
              <a:rPr lang="pt-B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3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61248"/>
          </a:xfrm>
        </p:spPr>
        <p:txBody>
          <a:bodyPr>
            <a:normAutofit/>
          </a:bodyPr>
          <a:lstStyle/>
          <a:p>
            <a:r>
              <a:rPr lang="pt-BR" sz="2400" dirty="0"/>
              <a:t>Neste problema as </a:t>
            </a:r>
            <a:r>
              <a:rPr lang="pt-BR" sz="2400" dirty="0">
                <a:solidFill>
                  <a:srgbClr val="FF0000"/>
                </a:solidFill>
              </a:rPr>
              <a:t>variáveis de decisão </a:t>
            </a:r>
            <a:r>
              <a:rPr lang="pt-BR" sz="2400" dirty="0"/>
              <a:t>são as </a:t>
            </a:r>
            <a:r>
              <a:rPr lang="pt-BR" sz="2400" dirty="0">
                <a:solidFill>
                  <a:srgbClr val="FF0000"/>
                </a:solidFill>
              </a:rPr>
              <a:t>quantidades de </a:t>
            </a:r>
            <a:r>
              <a:rPr lang="pt-BR" sz="2400" dirty="0" smtClean="0">
                <a:solidFill>
                  <a:srgbClr val="FF0000"/>
                </a:solidFill>
              </a:rPr>
              <a:t>produtos </a:t>
            </a:r>
            <a:r>
              <a:rPr lang="pt-BR" sz="2400" dirty="0">
                <a:solidFill>
                  <a:srgbClr val="FF0000"/>
                </a:solidFill>
              </a:rPr>
              <a:t>de cada tipo </a:t>
            </a:r>
            <a:r>
              <a:rPr lang="pt-BR" sz="2400" dirty="0"/>
              <a:t>a serem produzidas</a:t>
            </a:r>
            <a:r>
              <a:rPr lang="pt-BR" sz="2400" dirty="0" smtClean="0"/>
              <a:t>.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1</a:t>
            </a:r>
            <a:r>
              <a:rPr lang="pt-BR" sz="2400" dirty="0" smtClean="0"/>
              <a:t> = Produto 1 e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2</a:t>
            </a:r>
            <a:r>
              <a:rPr lang="pt-BR" sz="2400" dirty="0" smtClean="0"/>
              <a:t> = Produto 2</a:t>
            </a:r>
            <a:endParaRPr lang="pt-BR" sz="2400" dirty="0"/>
          </a:p>
          <a:p>
            <a:r>
              <a:rPr lang="pt-BR" sz="2400" dirty="0" smtClean="0"/>
              <a:t>As </a:t>
            </a:r>
            <a:r>
              <a:rPr lang="pt-BR" sz="2400" dirty="0">
                <a:solidFill>
                  <a:srgbClr val="FF0000"/>
                </a:solidFill>
              </a:rPr>
              <a:t>restrições</a:t>
            </a:r>
            <a:r>
              <a:rPr lang="pt-BR" sz="2400" dirty="0"/>
              <a:t> são os </a:t>
            </a:r>
            <a:r>
              <a:rPr lang="pt-BR" sz="2400" dirty="0">
                <a:solidFill>
                  <a:srgbClr val="FF0000"/>
                </a:solidFill>
              </a:rPr>
              <a:t>limites de </a:t>
            </a:r>
            <a:r>
              <a:rPr lang="pt-BR" sz="2400" dirty="0" smtClean="0">
                <a:solidFill>
                  <a:srgbClr val="FF0000"/>
                </a:solidFill>
              </a:rPr>
              <a:t>funcionamento máximo de cada máquina</a:t>
            </a:r>
            <a:r>
              <a:rPr lang="pt-BR" sz="2400" dirty="0" smtClean="0"/>
              <a:t>.</a:t>
            </a:r>
          </a:p>
          <a:p>
            <a:pPr marL="457200" lvl="1" indent="0">
              <a:buNone/>
            </a:pPr>
            <a:r>
              <a:rPr lang="pt-BR" sz="2000" dirty="0" smtClean="0"/>
              <a:t>2X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+ 2X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&lt;= 160</a:t>
            </a:r>
          </a:p>
          <a:p>
            <a:pPr marL="457200" lvl="1" indent="0">
              <a:buNone/>
            </a:pPr>
            <a:r>
              <a:rPr lang="pt-BR" sz="2000" dirty="0" smtClean="0"/>
              <a:t>   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+ 2X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&lt;= 120</a:t>
            </a:r>
          </a:p>
          <a:p>
            <a:pPr marL="457200" lvl="1" indent="0">
              <a:buNone/>
            </a:pPr>
            <a:r>
              <a:rPr lang="pt-BR" sz="2000" dirty="0" smtClean="0"/>
              <a:t>4X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+ 2X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&lt;= 280</a:t>
            </a:r>
          </a:p>
          <a:p>
            <a:pPr marL="457200" lvl="1" indent="0">
              <a:buNone/>
            </a:pPr>
            <a:r>
              <a:rPr lang="pt-BR" sz="2000" dirty="0" smtClean="0"/>
              <a:t>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, 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&gt;= 0</a:t>
            </a:r>
          </a:p>
          <a:p>
            <a:r>
              <a:rPr lang="pt-BR" sz="2400" dirty="0" smtClean="0"/>
              <a:t>A </a:t>
            </a:r>
            <a:r>
              <a:rPr lang="pt-BR" sz="2400" dirty="0" smtClean="0">
                <a:solidFill>
                  <a:srgbClr val="FF0000"/>
                </a:solidFill>
              </a:rPr>
              <a:t>função objetivo</a:t>
            </a:r>
            <a:r>
              <a:rPr lang="pt-BR" sz="2400" dirty="0" smtClean="0"/>
              <a:t> </a:t>
            </a:r>
            <a:r>
              <a:rPr lang="pt-BR" sz="2400" dirty="0"/>
              <a:t>é uma função matemática que determine o </a:t>
            </a:r>
            <a:r>
              <a:rPr lang="pt-BR" sz="2400" dirty="0">
                <a:solidFill>
                  <a:srgbClr val="FF0000"/>
                </a:solidFill>
              </a:rPr>
              <a:t>lucro</a:t>
            </a:r>
            <a:r>
              <a:rPr lang="pt-BR" sz="2400" dirty="0"/>
              <a:t> em função das variáveis de decisão e </a:t>
            </a:r>
            <a:r>
              <a:rPr lang="pt-BR" sz="2400" dirty="0" smtClean="0"/>
              <a:t>que deve </a:t>
            </a:r>
            <a:r>
              <a:rPr lang="pt-BR" sz="2400" dirty="0"/>
              <a:t>ser </a:t>
            </a:r>
            <a:r>
              <a:rPr lang="pt-BR" sz="2400" dirty="0">
                <a:solidFill>
                  <a:srgbClr val="FF0000"/>
                </a:solidFill>
              </a:rPr>
              <a:t>maximizada</a:t>
            </a:r>
            <a:r>
              <a:rPr lang="pt-BR" sz="2400" dirty="0" smtClean="0"/>
              <a:t>.</a:t>
            </a:r>
          </a:p>
          <a:p>
            <a:pPr marL="457200" lvl="1" indent="0">
              <a:buNone/>
            </a:pPr>
            <a:r>
              <a:rPr lang="pt-BR" sz="2000" dirty="0" smtClean="0"/>
              <a:t>Max </a:t>
            </a:r>
            <a:r>
              <a:rPr lang="pt-BR" sz="2000" dirty="0"/>
              <a:t>Z (X</a:t>
            </a:r>
            <a:r>
              <a:rPr lang="pt-BR" sz="2000" baseline="-25000" dirty="0"/>
              <a:t>1</a:t>
            </a:r>
            <a:r>
              <a:rPr lang="pt-BR" sz="2000" dirty="0"/>
              <a:t> , X</a:t>
            </a:r>
            <a:r>
              <a:rPr lang="pt-BR" sz="2000" baseline="-25000" dirty="0"/>
              <a:t>2</a:t>
            </a:r>
            <a:r>
              <a:rPr lang="pt-BR" sz="2000" dirty="0"/>
              <a:t>) = 1 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 smtClean="0"/>
              <a:t>+ 1.5X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2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692696"/>
            <a:ext cx="4608512" cy="6165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/>
              <a:t>Exercício: </a:t>
            </a:r>
            <a:endParaRPr lang="pt-BR" sz="2800" dirty="0" smtClean="0"/>
          </a:p>
          <a:p>
            <a:pPr marL="0" indent="0">
              <a:buNone/>
            </a:pPr>
            <a:r>
              <a:rPr lang="pt-BR" sz="1800" dirty="0" smtClean="0"/>
              <a:t>1 </a:t>
            </a:r>
            <a:r>
              <a:rPr lang="pt-BR" sz="1800" dirty="0"/>
              <a:t>- Determinar a solução gráfica (espaço de soluções factíveis e a solução ótima) dos seguintes problemas de maximização de PL:</a:t>
            </a:r>
          </a:p>
          <a:p>
            <a:pPr marL="0" indent="0">
              <a:buNone/>
            </a:pPr>
            <a:r>
              <a:rPr lang="pt-BR" sz="1800" dirty="0"/>
              <a:t>a) </a:t>
            </a:r>
            <a:r>
              <a:rPr lang="pt-BR" sz="1800" dirty="0" err="1"/>
              <a:t>max</a:t>
            </a:r>
            <a:r>
              <a:rPr lang="pt-BR" sz="1800" dirty="0"/>
              <a:t> z = 3x1 + 4x2</a:t>
            </a:r>
          </a:p>
          <a:p>
            <a:pPr marL="0" indent="0">
              <a:buNone/>
            </a:pPr>
            <a:r>
              <a:rPr lang="pt-BR" sz="1800" dirty="0"/>
              <a:t>sujeita a:</a:t>
            </a:r>
          </a:p>
          <a:p>
            <a:pPr marL="0" indent="0">
              <a:buNone/>
            </a:pPr>
            <a:r>
              <a:rPr lang="pt-BR" sz="1800" dirty="0" smtClean="0"/>
              <a:t>       2x1 </a:t>
            </a:r>
            <a:r>
              <a:rPr lang="pt-BR" sz="1800" dirty="0"/>
              <a:t>+ 5x2 &lt;= 18</a:t>
            </a:r>
          </a:p>
          <a:p>
            <a:pPr marL="0" indent="0">
              <a:buNone/>
            </a:pPr>
            <a:r>
              <a:rPr lang="pt-BR" sz="1800" dirty="0" smtClean="0"/>
              <a:t>       4x1 </a:t>
            </a:r>
            <a:r>
              <a:rPr lang="pt-BR" sz="1800" dirty="0"/>
              <a:t>+ 4x2 &lt;= 12</a:t>
            </a:r>
          </a:p>
          <a:p>
            <a:pPr marL="0" indent="0">
              <a:buNone/>
            </a:pPr>
            <a:r>
              <a:rPr lang="pt-BR" sz="1800" dirty="0" smtClean="0"/>
              <a:t>       5x1 </a:t>
            </a:r>
            <a:r>
              <a:rPr lang="pt-BR" sz="1800" dirty="0"/>
              <a:t>+ 10x2 &lt;= 20</a:t>
            </a:r>
          </a:p>
          <a:p>
            <a:pPr marL="0" indent="0">
              <a:buNone/>
            </a:pPr>
            <a:r>
              <a:rPr lang="pt-BR" sz="1800" dirty="0" smtClean="0"/>
              <a:t>        </a:t>
            </a:r>
            <a:r>
              <a:rPr lang="pt-BR" sz="1800" dirty="0"/>
              <a:t>x1 , x2 &gt;=0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b</a:t>
            </a:r>
            <a:r>
              <a:rPr lang="pt-BR" sz="1800" dirty="0"/>
              <a:t>) </a:t>
            </a:r>
            <a:r>
              <a:rPr lang="pt-BR" sz="1800" dirty="0" err="1"/>
              <a:t>max</a:t>
            </a:r>
            <a:r>
              <a:rPr lang="pt-BR" sz="1800" dirty="0"/>
              <a:t> z = 2x1 + 3x2</a:t>
            </a:r>
          </a:p>
          <a:p>
            <a:pPr marL="0" indent="0">
              <a:buNone/>
            </a:pPr>
            <a:r>
              <a:rPr lang="pt-BR" sz="1800" dirty="0"/>
              <a:t>sujeito a</a:t>
            </a:r>
          </a:p>
          <a:p>
            <a:pPr marL="0" indent="0">
              <a:buNone/>
            </a:pPr>
            <a:r>
              <a:rPr lang="pt-BR" sz="1800" dirty="0" smtClean="0"/>
              <a:t>     2x1 </a:t>
            </a:r>
            <a:r>
              <a:rPr lang="pt-BR" sz="1800" dirty="0"/>
              <a:t>+ 2x2 &lt;= 10</a:t>
            </a:r>
          </a:p>
          <a:p>
            <a:pPr marL="0" indent="0">
              <a:buNone/>
            </a:pPr>
            <a:r>
              <a:rPr lang="pt-BR" sz="1800" dirty="0" smtClean="0"/>
              <a:t>     4x1 </a:t>
            </a:r>
            <a:r>
              <a:rPr lang="pt-BR" sz="1800" dirty="0"/>
              <a:t>+ 4x2 &lt;= 12</a:t>
            </a:r>
          </a:p>
          <a:p>
            <a:pPr marL="0" indent="0">
              <a:buNone/>
            </a:pPr>
            <a:r>
              <a:rPr lang="pt-BR" sz="1800" dirty="0" smtClean="0"/>
              <a:t>     5x1 </a:t>
            </a:r>
            <a:r>
              <a:rPr lang="pt-BR" sz="1800" dirty="0"/>
              <a:t>+ 10x2 &lt;= 20</a:t>
            </a:r>
          </a:p>
          <a:p>
            <a:pPr marL="0" indent="0">
              <a:buNone/>
            </a:pPr>
            <a:r>
              <a:rPr lang="pt-BR" sz="1800" dirty="0" smtClean="0"/>
              <a:t>     x1 </a:t>
            </a:r>
            <a:r>
              <a:rPr lang="pt-BR" sz="1800" dirty="0"/>
              <a:t>, x2 &gt;= 0</a:t>
            </a:r>
          </a:p>
          <a:p>
            <a:pPr marL="0" indent="0">
              <a:buNone/>
            </a:pPr>
            <a:endParaRPr lang="pt-BR" sz="1400" dirty="0" smtClean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644008" y="2780928"/>
            <a:ext cx="4489596" cy="4077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c) </a:t>
            </a:r>
            <a:r>
              <a:rPr lang="pt-BR" sz="2000" dirty="0" err="1"/>
              <a:t>max</a:t>
            </a:r>
            <a:r>
              <a:rPr lang="pt-BR" sz="2000" dirty="0"/>
              <a:t> z = 4x1 + 2x2</a:t>
            </a:r>
          </a:p>
          <a:p>
            <a:pPr marL="0" indent="0">
              <a:buNone/>
            </a:pPr>
            <a:r>
              <a:rPr lang="pt-BR" sz="2000" dirty="0" smtClean="0"/>
              <a:t>sujeito </a:t>
            </a:r>
            <a:r>
              <a:rPr lang="pt-BR" sz="2000" dirty="0"/>
              <a:t>a:</a:t>
            </a:r>
          </a:p>
          <a:p>
            <a:pPr marL="0" indent="0">
              <a:buNone/>
            </a:pPr>
            <a:r>
              <a:rPr lang="pt-BR" sz="2000" dirty="0" smtClean="0"/>
              <a:t>      x1 </a:t>
            </a:r>
            <a:r>
              <a:rPr lang="pt-BR" sz="2000" dirty="0"/>
              <a:t>+ x2 &lt;= 16</a:t>
            </a:r>
          </a:p>
          <a:p>
            <a:pPr marL="0" indent="0">
              <a:buNone/>
            </a:pPr>
            <a:r>
              <a:rPr lang="pt-BR" sz="2000" dirty="0" smtClean="0"/>
              <a:t>    3x1 </a:t>
            </a:r>
            <a:r>
              <a:rPr lang="pt-BR" sz="2000" dirty="0"/>
              <a:t>- 2x2 &lt;= 36</a:t>
            </a:r>
          </a:p>
          <a:p>
            <a:pPr marL="0" indent="0">
              <a:buNone/>
            </a:pPr>
            <a:r>
              <a:rPr lang="pt-BR" sz="2000" dirty="0" smtClean="0"/>
              <a:t>      x1 </a:t>
            </a:r>
            <a:r>
              <a:rPr lang="pt-BR" sz="2000" dirty="0"/>
              <a:t>&lt;= 10</a:t>
            </a:r>
          </a:p>
          <a:p>
            <a:pPr marL="0" indent="0">
              <a:buNone/>
            </a:pPr>
            <a:r>
              <a:rPr lang="pt-BR" sz="2000" dirty="0" smtClean="0"/>
              <a:t>      x2 </a:t>
            </a:r>
            <a:r>
              <a:rPr lang="pt-BR" sz="2000" dirty="0"/>
              <a:t>&lt;= 6</a:t>
            </a:r>
          </a:p>
          <a:p>
            <a:pPr marL="0" indent="0">
              <a:buNone/>
            </a:pPr>
            <a:r>
              <a:rPr lang="pt-BR" sz="2000" dirty="0" smtClean="0"/>
              <a:t>      x1 </a:t>
            </a:r>
            <a:r>
              <a:rPr lang="pt-BR" sz="2000" dirty="0"/>
              <a:t>, x2 &gt;= 01</a:t>
            </a:r>
          </a:p>
        </p:txBody>
      </p:sp>
    </p:spTree>
    <p:extLst>
      <p:ext uri="{BB962C8B-B14F-4D97-AF65-F5344CB8AC3E}">
        <p14:creationId xmlns:p14="http://schemas.microsoft.com/office/powerpoint/2010/main" val="259943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692696"/>
            <a:ext cx="4608512" cy="6165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/>
              <a:t>Exercício: </a:t>
            </a:r>
            <a:endParaRPr lang="pt-BR" sz="2800" dirty="0" smtClean="0"/>
          </a:p>
          <a:p>
            <a:pPr marL="0" indent="0">
              <a:buNone/>
            </a:pPr>
            <a:r>
              <a:rPr lang="pt-BR" sz="1800" dirty="0" smtClean="0"/>
              <a:t>1 </a:t>
            </a:r>
            <a:r>
              <a:rPr lang="pt-BR" sz="1800" dirty="0"/>
              <a:t>- Determinar a solução gráfica (espaço de soluções factíveis e a solução ótima) dos seguintes problemas de </a:t>
            </a:r>
            <a:r>
              <a:rPr lang="pt-BR" sz="1800" dirty="0" smtClean="0"/>
              <a:t>minimização de </a:t>
            </a:r>
            <a:r>
              <a:rPr lang="pt-BR" sz="1800" dirty="0"/>
              <a:t>PL: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a</a:t>
            </a:r>
            <a:r>
              <a:rPr lang="pt-BR" sz="1800" dirty="0"/>
              <a:t>) min z = 2x1 + x2</a:t>
            </a:r>
          </a:p>
          <a:p>
            <a:pPr marL="0" indent="0">
              <a:buNone/>
            </a:pPr>
            <a:r>
              <a:rPr lang="pt-BR" sz="1800" dirty="0"/>
              <a:t>sujeito a</a:t>
            </a:r>
          </a:p>
          <a:p>
            <a:pPr marL="0" indent="0">
              <a:buNone/>
            </a:pPr>
            <a:r>
              <a:rPr lang="pt-BR" sz="1800" dirty="0"/>
              <a:t> </a:t>
            </a:r>
            <a:r>
              <a:rPr lang="pt-BR" sz="1800" dirty="0" smtClean="0"/>
              <a:t>    x1 </a:t>
            </a:r>
            <a:r>
              <a:rPr lang="pt-BR" sz="1800" dirty="0"/>
              <a:t>- x2 &gt;= 10</a:t>
            </a:r>
          </a:p>
          <a:p>
            <a:pPr marL="0" indent="0">
              <a:buNone/>
            </a:pPr>
            <a:r>
              <a:rPr lang="pt-BR" sz="1800" dirty="0" smtClean="0"/>
              <a:t>     2x1 </a:t>
            </a:r>
            <a:r>
              <a:rPr lang="pt-BR" sz="1800" dirty="0"/>
              <a:t>+ 3x2 &gt;= 30</a:t>
            </a:r>
          </a:p>
          <a:p>
            <a:pPr marL="0" indent="0">
              <a:buNone/>
            </a:pPr>
            <a:r>
              <a:rPr lang="pt-BR" sz="1800" dirty="0" smtClean="0"/>
              <a:t>      x1</a:t>
            </a:r>
            <a:r>
              <a:rPr lang="pt-BR" sz="1800" dirty="0"/>
              <a:t>, x2 &gt;= 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b</a:t>
            </a:r>
            <a:r>
              <a:rPr lang="pt-BR" sz="1800" dirty="0"/>
              <a:t>) min z = 2x1 - x2</a:t>
            </a:r>
          </a:p>
          <a:p>
            <a:pPr marL="0" indent="0">
              <a:buNone/>
            </a:pPr>
            <a:r>
              <a:rPr lang="pt-BR" sz="1800" dirty="0"/>
              <a:t>sujeito a</a:t>
            </a:r>
          </a:p>
          <a:p>
            <a:pPr marL="0" indent="0">
              <a:buNone/>
            </a:pPr>
            <a:r>
              <a:rPr lang="pt-BR" sz="1800" dirty="0"/>
              <a:t> </a:t>
            </a:r>
            <a:r>
              <a:rPr lang="pt-BR" sz="1800" dirty="0" smtClean="0"/>
              <a:t>     x1 </a:t>
            </a:r>
            <a:r>
              <a:rPr lang="pt-BR" sz="1800" dirty="0"/>
              <a:t>- 2x2 &gt;= 2</a:t>
            </a:r>
          </a:p>
          <a:p>
            <a:pPr marL="0" indent="0">
              <a:buNone/>
            </a:pPr>
            <a:r>
              <a:rPr lang="pt-BR" sz="1800" dirty="0" smtClean="0"/>
              <a:t>    -</a:t>
            </a:r>
            <a:r>
              <a:rPr lang="pt-BR" sz="1800" dirty="0"/>
              <a:t>x1 + 3x2 &gt;= 6</a:t>
            </a:r>
          </a:p>
          <a:p>
            <a:pPr marL="0" indent="0">
              <a:buNone/>
            </a:pPr>
            <a:r>
              <a:rPr lang="pt-BR" sz="1800" dirty="0" smtClean="0"/>
              <a:t>     x1</a:t>
            </a:r>
            <a:r>
              <a:rPr lang="pt-BR" sz="1800" dirty="0"/>
              <a:t>, x2 &gt;= 0</a:t>
            </a:r>
          </a:p>
          <a:p>
            <a:pPr marL="0" indent="0">
              <a:buNone/>
            </a:pPr>
            <a:endParaRPr lang="pt-BR" sz="1400" dirty="0" smtClean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644008" y="2780928"/>
            <a:ext cx="4489596" cy="4077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c) min z = 6x1 + 4x2</a:t>
            </a:r>
          </a:p>
          <a:p>
            <a:pPr marL="0" indent="0">
              <a:buNone/>
            </a:pPr>
            <a:r>
              <a:rPr lang="pt-BR" sz="2000" dirty="0"/>
              <a:t>sujeito a</a:t>
            </a:r>
          </a:p>
          <a:p>
            <a:pPr marL="0" indent="0">
              <a:buNone/>
            </a:pPr>
            <a:r>
              <a:rPr lang="pt-BR" sz="2000" dirty="0" smtClean="0"/>
              <a:t>    2x1 </a:t>
            </a:r>
            <a:r>
              <a:rPr lang="pt-BR" sz="2000" dirty="0"/>
              <a:t>+ 2x2 &gt;= 40</a:t>
            </a:r>
          </a:p>
          <a:p>
            <a:pPr marL="0" indent="0">
              <a:buNone/>
            </a:pPr>
            <a:r>
              <a:rPr lang="pt-BR" sz="2000" dirty="0" smtClean="0"/>
              <a:t>      </a:t>
            </a:r>
            <a:r>
              <a:rPr lang="pt-BR" sz="2000" dirty="0"/>
              <a:t>x1 + 3x2 &gt;= 30</a:t>
            </a:r>
          </a:p>
          <a:p>
            <a:pPr marL="0" indent="0">
              <a:buNone/>
            </a:pPr>
            <a:r>
              <a:rPr lang="pt-BR" sz="2000" dirty="0" smtClean="0"/>
              <a:t>    4x1 </a:t>
            </a:r>
            <a:r>
              <a:rPr lang="pt-BR" sz="2000" dirty="0"/>
              <a:t>+ 2x2 &gt;= 60</a:t>
            </a:r>
          </a:p>
          <a:p>
            <a:pPr marL="0" indent="0">
              <a:buNone/>
            </a:pPr>
            <a:r>
              <a:rPr lang="pt-BR" sz="2000" dirty="0" smtClean="0"/>
              <a:t>      </a:t>
            </a:r>
            <a:r>
              <a:rPr lang="pt-BR" sz="2000" dirty="0"/>
              <a:t>x1, x2 &gt;= 0</a:t>
            </a:r>
          </a:p>
        </p:txBody>
      </p:sp>
    </p:spTree>
    <p:extLst>
      <p:ext uri="{BB962C8B-B14F-4D97-AF65-F5344CB8AC3E}">
        <p14:creationId xmlns:p14="http://schemas.microsoft.com/office/powerpoint/2010/main" val="15589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836712"/>
            <a:ext cx="9036496" cy="576064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Solução de Problemas de Programação Linear</a:t>
            </a:r>
          </a:p>
          <a:p>
            <a:pPr lvl="1"/>
            <a:r>
              <a:rPr lang="pt-BR" dirty="0" smtClean="0"/>
              <a:t>Introdução:</a:t>
            </a:r>
          </a:p>
          <a:p>
            <a:pPr lvl="2"/>
            <a:r>
              <a:rPr lang="pt-BR" dirty="0" smtClean="0"/>
              <a:t>Um problema simples de Programação Linear com apenas duas variáveis de decisão pode ser facilmente </a:t>
            </a:r>
            <a:r>
              <a:rPr lang="pt-BR" smtClean="0"/>
              <a:t>resolvido pela </a:t>
            </a:r>
            <a:r>
              <a:rPr lang="pt-BR" dirty="0" smtClean="0"/>
              <a:t>forma gráfica ou pelo método analítico.</a:t>
            </a:r>
          </a:p>
          <a:p>
            <a:pPr lvl="2"/>
            <a:r>
              <a:rPr lang="pt-BR" dirty="0" smtClean="0"/>
              <a:t>A solução gráfica pode ser aplicada para a resolução de problemas  com, no máximo, três variáveis de decisão.</a:t>
            </a:r>
          </a:p>
          <a:p>
            <a:pPr lvl="2"/>
            <a:r>
              <a:rPr lang="pt-BR" dirty="0" smtClean="0"/>
              <a:t>Analogamente, veremos que problemas com muitas variáveis e equações tornam-se impraticáveis de se resolver por método analítico.</a:t>
            </a:r>
          </a:p>
          <a:p>
            <a:pPr lvl="2"/>
            <a:r>
              <a:rPr lang="pt-BR" dirty="0" smtClean="0"/>
              <a:t>Como alternativa para esses problemas utilizaremos o método Simplex e softwares.</a:t>
            </a:r>
          </a:p>
        </p:txBody>
      </p:sp>
    </p:spTree>
    <p:extLst>
      <p:ext uri="{BB962C8B-B14F-4D97-AF65-F5344CB8AC3E}">
        <p14:creationId xmlns:p14="http://schemas.microsoft.com/office/powerpoint/2010/main" val="13143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692696"/>
            <a:ext cx="9036496" cy="5760640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Analítica de um Problema de PL</a:t>
            </a:r>
          </a:p>
          <a:p>
            <a:pPr lvl="1"/>
            <a:r>
              <a:rPr lang="pt-BR" sz="2400" dirty="0" smtClean="0"/>
              <a:t>Agora veremos solução de Problemas de PL através do método analítico.</a:t>
            </a:r>
          </a:p>
          <a:p>
            <a:pPr marL="457200" lvl="1" indent="0">
              <a:buNone/>
            </a:pPr>
            <a:r>
              <a:rPr lang="pt-BR" sz="2400" dirty="0" smtClean="0"/>
              <a:t>Como você resolveria esses problemas por  Álgebra Linear?</a:t>
            </a:r>
          </a:p>
          <a:p>
            <a:pPr marL="457200" lvl="1" indent="0">
              <a:buNone/>
            </a:pPr>
            <a:r>
              <a:rPr lang="pt-BR" sz="2400" dirty="0" smtClean="0"/>
              <a:t>X + Y = 3                                 X – Y + Z = 3</a:t>
            </a:r>
          </a:p>
          <a:p>
            <a:pPr marL="457200" lvl="1" indent="0">
              <a:buNone/>
            </a:pPr>
            <a:r>
              <a:rPr lang="pt-BR" sz="2400" dirty="0" smtClean="0"/>
              <a:t>2x + Y = 4                               2X + Y – Z = 0</a:t>
            </a:r>
          </a:p>
          <a:p>
            <a:pPr marL="457200" lvl="1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                                            3X – Y + 2Z = 6</a:t>
            </a:r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  <p:sp>
        <p:nvSpPr>
          <p:cNvPr id="4" name="Chave esquerda 3"/>
          <p:cNvSpPr/>
          <p:nvPr/>
        </p:nvSpPr>
        <p:spPr>
          <a:xfrm>
            <a:off x="395536" y="2420888"/>
            <a:ext cx="288032" cy="86409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esquerda 4"/>
          <p:cNvSpPr/>
          <p:nvPr/>
        </p:nvSpPr>
        <p:spPr>
          <a:xfrm>
            <a:off x="3563888" y="2420888"/>
            <a:ext cx="432048" cy="151216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1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692696"/>
            <a:ext cx="9036496" cy="5760640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Analítica de um Problema de PL</a:t>
            </a:r>
          </a:p>
          <a:p>
            <a:pPr marL="1371600" lvl="3" indent="0">
              <a:buNone/>
            </a:pP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43" y="1657108"/>
            <a:ext cx="5649114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692696"/>
            <a:ext cx="9036496" cy="5760640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Analítica de um Problema de PL</a:t>
            </a:r>
          </a:p>
          <a:p>
            <a:pPr marL="1371600" lvl="3" indent="0">
              <a:buNone/>
            </a:pP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8" y="1126157"/>
            <a:ext cx="5963483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692696"/>
            <a:ext cx="9036496" cy="5760640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Analítica de um Problema de PL</a:t>
            </a:r>
          </a:p>
          <a:p>
            <a:pPr lvl="1"/>
            <a:r>
              <a:rPr lang="pt-BR" sz="2400" dirty="0" smtClean="0"/>
              <a:t>Considere um sistema representado na forma matricial </a:t>
            </a:r>
            <a:r>
              <a:rPr lang="pt-BR" sz="2400" dirty="0" err="1" smtClean="0">
                <a:solidFill>
                  <a:srgbClr val="FF0000"/>
                </a:solidFill>
              </a:rPr>
              <a:t>Ax</a:t>
            </a:r>
            <a:r>
              <a:rPr lang="pt-BR" sz="2400" dirty="0" smtClean="0">
                <a:solidFill>
                  <a:srgbClr val="FF0000"/>
                </a:solidFill>
              </a:rPr>
              <a:t>=b</a:t>
            </a:r>
            <a:r>
              <a:rPr lang="pt-BR" sz="2400" dirty="0" smtClean="0"/>
              <a:t> com </a:t>
            </a:r>
            <a:r>
              <a:rPr lang="pt-BR" sz="2400" dirty="0" smtClean="0">
                <a:solidFill>
                  <a:srgbClr val="FF0000"/>
                </a:solidFill>
              </a:rPr>
              <a:t>m </a:t>
            </a:r>
            <a:r>
              <a:rPr lang="pt-BR" sz="2400" dirty="0" smtClean="0"/>
              <a:t>equações lineares e </a:t>
            </a:r>
            <a:r>
              <a:rPr lang="pt-BR" sz="2400" dirty="0" smtClean="0">
                <a:solidFill>
                  <a:srgbClr val="FF0000"/>
                </a:solidFill>
              </a:rPr>
              <a:t>n</a:t>
            </a:r>
            <a:r>
              <a:rPr lang="pt-BR" sz="2400" dirty="0" smtClean="0"/>
              <a:t> variáveis.</a:t>
            </a:r>
          </a:p>
          <a:p>
            <a:pPr lvl="1"/>
            <a:r>
              <a:rPr lang="pt-BR" sz="2400" dirty="0" smtClean="0"/>
              <a:t>Temos:</a:t>
            </a:r>
          </a:p>
          <a:p>
            <a:pPr lvl="2"/>
            <a:r>
              <a:rPr lang="pt-BR" sz="2000" dirty="0" smtClean="0">
                <a:solidFill>
                  <a:srgbClr val="FF0000"/>
                </a:solidFill>
              </a:rPr>
              <a:t>m = n</a:t>
            </a:r>
            <a:r>
              <a:rPr lang="pt-BR" sz="2000" dirty="0" smtClean="0"/>
              <a:t> ; e as equações são coerentes e o sistema tem apenas uma solução ótima. Resolução direta por operações matemáticas </a:t>
            </a:r>
            <a:r>
              <a:rPr lang="pt-BR" sz="2000" dirty="0"/>
              <a:t> ou álgebra linear</a:t>
            </a:r>
            <a:r>
              <a:rPr lang="pt-BR" sz="2000" dirty="0" smtClean="0"/>
              <a:t>. Solução através de </a:t>
            </a:r>
            <a:r>
              <a:rPr lang="pt-BR" sz="2000" b="1" dirty="0" err="1" smtClean="0"/>
              <a:t>Crammer</a:t>
            </a:r>
            <a:r>
              <a:rPr lang="pt-BR" sz="2000" dirty="0" smtClean="0"/>
              <a:t>, exemplos anteriores.</a:t>
            </a:r>
          </a:p>
          <a:p>
            <a:pPr lvl="2"/>
            <a:r>
              <a:rPr lang="pt-BR" sz="2000" dirty="0" smtClean="0">
                <a:solidFill>
                  <a:srgbClr val="FF0000"/>
                </a:solidFill>
              </a:rPr>
              <a:t>m &gt; n </a:t>
            </a:r>
            <a:r>
              <a:rPr lang="pt-BR" sz="2000" dirty="0" smtClean="0"/>
              <a:t>; pelo menos m – n  equações devem ser redundantes. Solução direta por operações matemática ou álgebra linear.</a:t>
            </a:r>
          </a:p>
          <a:p>
            <a:pPr lvl="2"/>
            <a:r>
              <a:rPr lang="pt-BR" sz="2000" dirty="0" smtClean="0">
                <a:solidFill>
                  <a:srgbClr val="FF0000"/>
                </a:solidFill>
              </a:rPr>
              <a:t>m &lt; n</a:t>
            </a:r>
            <a:r>
              <a:rPr lang="pt-BR" sz="2000" dirty="0" smtClean="0"/>
              <a:t>; e as equações também forem coerentes, temos que achar a solução ótima através da técnica matemática apresentada a seguir!  </a:t>
            </a:r>
          </a:p>
          <a:p>
            <a:pPr lvl="2"/>
            <a:r>
              <a:rPr lang="pt-BR" sz="3200" b="1" dirty="0" smtClean="0">
                <a:solidFill>
                  <a:srgbClr val="FF0000"/>
                </a:solidFill>
              </a:rPr>
              <a:t>Este último caso é o local onde moram os dragões da aula de </a:t>
            </a:r>
            <a:r>
              <a:rPr lang="pt-BR" sz="3200" b="1" dirty="0" err="1" smtClean="0">
                <a:solidFill>
                  <a:srgbClr val="FF0000"/>
                </a:solidFill>
              </a:rPr>
              <a:t>hj</a:t>
            </a:r>
            <a:r>
              <a:rPr lang="pt-BR" sz="3200" b="1" dirty="0" smtClean="0">
                <a:solidFill>
                  <a:srgbClr val="FF0000"/>
                </a:solidFill>
              </a:rPr>
              <a:t>!!!</a:t>
            </a:r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086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Modelo de PL na forma </a:t>
            </a:r>
            <a:r>
              <a:rPr lang="pt-BR" b="1" dirty="0" smtClean="0">
                <a:solidFill>
                  <a:srgbClr val="FF0000"/>
                </a:solidFill>
              </a:rPr>
              <a:t>Padrão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Forma Padrão</a:t>
            </a:r>
          </a:p>
          <a:p>
            <a:pPr lvl="2"/>
            <a:r>
              <a:rPr lang="pt-BR" dirty="0"/>
              <a:t>Os termos independentes </a:t>
            </a:r>
            <a:r>
              <a:rPr lang="pt-BR" dirty="0" smtClean="0"/>
              <a:t>(</a:t>
            </a:r>
            <a:r>
              <a:rPr lang="pt-BR" dirty="0" err="1"/>
              <a:t>b</a:t>
            </a:r>
            <a:r>
              <a:rPr lang="pt-BR" dirty="0" err="1" smtClean="0"/>
              <a:t>n</a:t>
            </a:r>
            <a:r>
              <a:rPr lang="pt-BR" dirty="0" smtClean="0"/>
              <a:t>) das </a:t>
            </a:r>
            <a:r>
              <a:rPr lang="pt-BR" dirty="0"/>
              <a:t>restrições </a:t>
            </a:r>
            <a:r>
              <a:rPr lang="pt-BR" b="1" dirty="0"/>
              <a:t>devem ser </a:t>
            </a:r>
            <a:r>
              <a:rPr lang="pt-BR" b="1" dirty="0" smtClean="0"/>
              <a:t>positivos.</a:t>
            </a:r>
            <a:endParaRPr lang="pt-BR" b="1" dirty="0"/>
          </a:p>
          <a:p>
            <a:pPr lvl="2"/>
            <a:r>
              <a:rPr lang="pt-BR" dirty="0"/>
              <a:t>Todas as restrições </a:t>
            </a:r>
            <a:r>
              <a:rPr lang="pt-BR" dirty="0" smtClean="0"/>
              <a:t>devem </a:t>
            </a:r>
            <a:r>
              <a:rPr lang="pt-BR" dirty="0"/>
              <a:t>estar representadas por </a:t>
            </a:r>
            <a:r>
              <a:rPr lang="pt-BR" b="1" dirty="0"/>
              <a:t>equações lineares </a:t>
            </a:r>
            <a:r>
              <a:rPr lang="pt-BR" dirty="0"/>
              <a:t>e apresentadas em formas de </a:t>
            </a:r>
            <a:r>
              <a:rPr lang="pt-BR" dirty="0" smtClean="0">
                <a:solidFill>
                  <a:srgbClr val="FF0000"/>
                </a:solidFill>
              </a:rPr>
              <a:t>igualdade.</a:t>
            </a:r>
            <a:endParaRPr lang="pt-BR" dirty="0">
              <a:solidFill>
                <a:srgbClr val="FF0000"/>
              </a:solidFill>
            </a:endParaRPr>
          </a:p>
          <a:p>
            <a:pPr lvl="2"/>
            <a:r>
              <a:rPr lang="pt-BR" dirty="0"/>
              <a:t>As variáveis de decisão devem ser </a:t>
            </a:r>
            <a:r>
              <a:rPr lang="pt-BR" dirty="0">
                <a:solidFill>
                  <a:srgbClr val="FF0000"/>
                </a:solidFill>
              </a:rPr>
              <a:t>não </a:t>
            </a:r>
            <a:r>
              <a:rPr lang="pt-BR" dirty="0" smtClean="0">
                <a:solidFill>
                  <a:srgbClr val="FF0000"/>
                </a:solidFill>
              </a:rPr>
              <a:t>negativas.</a:t>
            </a:r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pt-BR" sz="2400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8516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692696"/>
            <a:ext cx="9036496" cy="6165304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Analítica de um Problema de PL</a:t>
            </a:r>
          </a:p>
          <a:p>
            <a:pPr lvl="1"/>
            <a:r>
              <a:rPr lang="pt-BR" sz="2400" dirty="0" smtClean="0"/>
              <a:t>Para encontrar uma solução para o sistema </a:t>
            </a:r>
            <a:r>
              <a:rPr lang="pt-BR" sz="2400" dirty="0" err="1" smtClean="0">
                <a:solidFill>
                  <a:srgbClr val="FF0000"/>
                </a:solidFill>
              </a:rPr>
              <a:t>Ax</a:t>
            </a:r>
            <a:r>
              <a:rPr lang="pt-BR" sz="2400" dirty="0" smtClean="0">
                <a:solidFill>
                  <a:srgbClr val="FF0000"/>
                </a:solidFill>
              </a:rPr>
              <a:t>=b</a:t>
            </a:r>
            <a:r>
              <a:rPr lang="pt-BR" sz="2400" dirty="0" smtClean="0"/>
              <a:t> com </a:t>
            </a:r>
            <a:r>
              <a:rPr lang="pt-BR" sz="2400" dirty="0" smtClean="0">
                <a:solidFill>
                  <a:srgbClr val="FF0000"/>
                </a:solidFill>
              </a:rPr>
              <a:t>m </a:t>
            </a:r>
            <a:r>
              <a:rPr lang="pt-BR" sz="2400" dirty="0" smtClean="0"/>
              <a:t>equações lineares e </a:t>
            </a:r>
            <a:r>
              <a:rPr lang="pt-BR" sz="2400" dirty="0" smtClean="0">
                <a:solidFill>
                  <a:srgbClr val="FF0000"/>
                </a:solidFill>
              </a:rPr>
              <a:t>n</a:t>
            </a:r>
            <a:r>
              <a:rPr lang="pt-BR" sz="2400" dirty="0" smtClean="0"/>
              <a:t> variáveis, em que </a:t>
            </a:r>
            <a:r>
              <a:rPr lang="pt-BR" sz="2400" dirty="0" smtClean="0">
                <a:solidFill>
                  <a:srgbClr val="FF0000"/>
                </a:solidFill>
              </a:rPr>
              <a:t>m &lt; n</a:t>
            </a:r>
            <a:r>
              <a:rPr lang="pt-BR" sz="2400" dirty="0" smtClean="0"/>
              <a:t>.</a:t>
            </a:r>
          </a:p>
          <a:p>
            <a:pPr lvl="1"/>
            <a:r>
              <a:rPr lang="pt-BR" sz="2400" dirty="0" smtClean="0"/>
              <a:t>Temos:</a:t>
            </a:r>
          </a:p>
          <a:p>
            <a:pPr lvl="2"/>
            <a:r>
              <a:rPr lang="pt-BR" sz="2000" dirty="0" smtClean="0"/>
              <a:t>Colocar o problema na </a:t>
            </a:r>
            <a:r>
              <a:rPr lang="pt-BR" sz="2000" b="1" dirty="0" smtClean="0"/>
              <a:t>forma padrão</a:t>
            </a:r>
            <a:r>
              <a:rPr lang="pt-BR" sz="2000" dirty="0" smtClean="0"/>
              <a:t>.</a:t>
            </a:r>
          </a:p>
          <a:p>
            <a:pPr lvl="2"/>
            <a:r>
              <a:rPr lang="pt-BR" sz="2000" dirty="0" smtClean="0"/>
              <a:t>Escolhe-se um conjunto de variáveis </a:t>
            </a:r>
            <a:r>
              <a:rPr lang="pt-BR" sz="2000" dirty="0" smtClean="0">
                <a:solidFill>
                  <a:srgbClr val="FF0000"/>
                </a:solidFill>
              </a:rPr>
              <a:t>n – m </a:t>
            </a:r>
            <a:r>
              <a:rPr lang="pt-BR" sz="2000" dirty="0" smtClean="0"/>
              <a:t>de x, chamadas de </a:t>
            </a:r>
            <a:r>
              <a:rPr lang="pt-BR" sz="2000" b="1" dirty="0" smtClean="0"/>
              <a:t>variáveis não básicas (VNB)</a:t>
            </a:r>
            <a:r>
              <a:rPr lang="pt-BR" sz="2000" dirty="0" smtClean="0"/>
              <a:t>. As variáveis não básicas são atribuídas valores iguais a zero.</a:t>
            </a:r>
          </a:p>
          <a:p>
            <a:pPr lvl="2"/>
            <a:r>
              <a:rPr lang="pt-BR" sz="2000" dirty="0" smtClean="0"/>
              <a:t>As m variáveis restantes do sistema, chamadas </a:t>
            </a:r>
            <a:r>
              <a:rPr lang="pt-BR" sz="2000" b="1" dirty="0" smtClean="0"/>
              <a:t>variáveis básicas (VB)</a:t>
            </a:r>
            <a:r>
              <a:rPr lang="pt-BR" sz="2000" dirty="0" smtClean="0"/>
              <a:t>, são então determinadas.</a:t>
            </a:r>
          </a:p>
          <a:p>
            <a:pPr lvl="2"/>
            <a:r>
              <a:rPr lang="pt-BR" sz="2000" dirty="0" smtClean="0"/>
              <a:t>Essa solução é considerada uma </a:t>
            </a:r>
            <a:r>
              <a:rPr lang="pt-BR" sz="2000" b="1" dirty="0" smtClean="0"/>
              <a:t>solução básica (SB)</a:t>
            </a:r>
            <a:r>
              <a:rPr lang="pt-BR" sz="2000" dirty="0" smtClean="0"/>
              <a:t>.</a:t>
            </a:r>
          </a:p>
          <a:p>
            <a:pPr lvl="2"/>
            <a:r>
              <a:rPr lang="pt-BR" sz="2000" dirty="0" smtClean="0"/>
              <a:t>Se a solução básica atende as restrições de não negatividade, isto é, as variáveis básicas são não negativas, a mesma é chamada de </a:t>
            </a:r>
            <a:r>
              <a:rPr lang="pt-BR" sz="2000" b="1" dirty="0" smtClean="0"/>
              <a:t>solução básica factível (SBF)</a:t>
            </a:r>
            <a:r>
              <a:rPr lang="pt-BR" sz="2000" dirty="0" smtClean="0"/>
              <a:t>.</a:t>
            </a:r>
          </a:p>
          <a:p>
            <a:pPr lvl="2"/>
            <a:r>
              <a:rPr lang="pt-BR" sz="2000" dirty="0" smtClean="0"/>
              <a:t>Uma </a:t>
            </a:r>
            <a:r>
              <a:rPr lang="pt-BR" sz="2000" b="1" dirty="0" smtClean="0"/>
              <a:t>variável básica</a:t>
            </a:r>
            <a:r>
              <a:rPr lang="pt-BR" sz="2000" dirty="0" smtClean="0"/>
              <a:t>  (</a:t>
            </a:r>
            <a:r>
              <a:rPr lang="pt-BR" sz="2000" b="1" dirty="0" smtClean="0"/>
              <a:t>VB</a:t>
            </a:r>
            <a:r>
              <a:rPr lang="pt-BR" sz="2000" dirty="0" smtClean="0"/>
              <a:t>) também pode ser definida como aquela que apresenta coeficiente 1 em apenas uma equação e 0 nas demais. Todas as variáveis restantes são </a:t>
            </a:r>
            <a:r>
              <a:rPr lang="pt-BR" sz="2000" b="1" dirty="0" smtClean="0"/>
              <a:t>não básicas (VNB).</a:t>
            </a:r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085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692696"/>
                <a:ext cx="9036496" cy="6165304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 smtClean="0">
                    <a:solidFill>
                      <a:srgbClr val="FF0000"/>
                    </a:solidFill>
                  </a:rPr>
                  <a:t>Solução Analítica de um Problema de PL</a:t>
                </a:r>
              </a:p>
              <a:p>
                <a:pPr lvl="1"/>
                <a:r>
                  <a:rPr lang="pt-BR" sz="2400" dirty="0" smtClean="0"/>
                  <a:t>Para o cálculo da </a:t>
                </a:r>
                <a:r>
                  <a:rPr lang="pt-BR" sz="2400" dirty="0" smtClean="0">
                    <a:solidFill>
                      <a:srgbClr val="FF0000"/>
                    </a:solidFill>
                  </a:rPr>
                  <a:t>solução ótima</a:t>
                </a:r>
                <a:r>
                  <a:rPr lang="pt-BR" sz="2400" dirty="0" smtClean="0"/>
                  <a:t>, basta calcular o valor da função objetivo z de todas as possíveis soluções básicas e escolher a melhor alternativa.</a:t>
                </a:r>
              </a:p>
              <a:p>
                <a:pPr lvl="1"/>
                <a:r>
                  <a:rPr lang="pt-BR" sz="2400" dirty="0" smtClean="0"/>
                  <a:t>O </a:t>
                </a:r>
                <a:r>
                  <a:rPr lang="pt-BR" sz="2400" b="1" dirty="0" smtClean="0">
                    <a:solidFill>
                      <a:srgbClr val="FF0000"/>
                    </a:solidFill>
                  </a:rPr>
                  <a:t>número máximo de soluções básicas </a:t>
                </a:r>
                <a:r>
                  <a:rPr lang="pt-BR" sz="2400" dirty="0" smtClean="0"/>
                  <a:t>a serem calculadas é:</a:t>
                </a:r>
              </a:p>
              <a:p>
                <a:pPr lvl="1"/>
                <a:endParaRPr lang="pt-BR" sz="2400" baseline="-25000" dirty="0"/>
              </a:p>
              <a:p>
                <a:pPr lvl="1"/>
                <a:endParaRPr lang="pt-BR" sz="2400" baseline="-25000" dirty="0" smtClean="0"/>
              </a:p>
              <a:p>
                <a:pPr marL="457200" lvl="1" indent="0" algn="ctr">
                  <a:buNone/>
                </a:pPr>
                <a:r>
                  <a:rPr lang="pt-BR" sz="3600" dirty="0" smtClean="0"/>
                  <a:t>C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pt-BR" sz="3600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pt-BR" sz="3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36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pt-BR" sz="3600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r>
                  <a:rPr lang="pt-BR" sz="36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smtClean="0">
                            <a:latin typeface="Cambria Math"/>
                          </a:rPr>
                          <m:t>𝑛</m:t>
                        </m:r>
                        <m:r>
                          <a:rPr lang="pt-BR" sz="3600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pt-BR" sz="3600" b="0" i="1" smtClean="0">
                            <a:latin typeface="Cambria Math"/>
                          </a:rPr>
                          <m:t>𝑚</m:t>
                        </m:r>
                        <m:r>
                          <a:rPr lang="pt-BR" sz="3600" b="0" i="1" smtClean="0">
                            <a:latin typeface="Cambria Math"/>
                          </a:rPr>
                          <m:t>!(</m:t>
                        </m:r>
                        <m:r>
                          <a:rPr lang="pt-BR" sz="3600" b="0" i="1" smtClean="0">
                            <a:latin typeface="Cambria Math"/>
                          </a:rPr>
                          <m:t>𝑛</m:t>
                        </m:r>
                        <m:r>
                          <a:rPr lang="pt-BR" sz="3600" b="0" i="1" smtClean="0">
                            <a:latin typeface="Cambria Math"/>
                          </a:rPr>
                          <m:t>−</m:t>
                        </m:r>
                        <m:r>
                          <a:rPr lang="pt-BR" sz="3600" b="0" i="1" smtClean="0">
                            <a:latin typeface="Cambria Math"/>
                          </a:rPr>
                          <m:t>𝑚</m:t>
                        </m:r>
                        <m:r>
                          <a:rPr lang="pt-BR" sz="3600" b="0" i="1" smtClean="0">
                            <a:latin typeface="Cambria Math"/>
                          </a:rPr>
                          <m:t>)!</m:t>
                        </m:r>
                      </m:den>
                    </m:f>
                  </m:oMath>
                </a14:m>
                <a:endParaRPr lang="pt-BR" sz="3600" dirty="0"/>
              </a:p>
              <a:p>
                <a:pPr lvl="1"/>
                <a:endParaRPr lang="pt-BR" sz="2400" baseline="-25000" dirty="0" smtClean="0"/>
              </a:p>
              <a:p>
                <a:pPr lvl="1"/>
                <a:endParaRPr lang="pt-BR" sz="2400" baseline="-25000" dirty="0"/>
              </a:p>
              <a:p>
                <a:pPr marL="457200" lvl="1" indent="0">
                  <a:buNone/>
                </a:pPr>
                <a:r>
                  <a:rPr lang="pt-BR" sz="2400" dirty="0" smtClean="0"/>
                  <a:t>Portanto, o método analítico aplicado analisa todas as possíveis combinações de </a:t>
                </a:r>
                <a:r>
                  <a:rPr lang="pt-BR" sz="2400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pt-BR" sz="2400" dirty="0" smtClean="0"/>
                  <a:t> variáveis escolhidas </a:t>
                </a:r>
                <a:r>
                  <a:rPr lang="pt-BR" sz="2400" i="1" dirty="0" smtClean="0">
                    <a:solidFill>
                      <a:srgbClr val="FF0000"/>
                    </a:solidFill>
                  </a:rPr>
                  <a:t>m a m</a:t>
                </a:r>
                <a:r>
                  <a:rPr lang="pt-BR" sz="2400" dirty="0" smtClean="0"/>
                  <a:t>, escolhendo a melhor delas.</a:t>
                </a:r>
                <a:endParaRPr lang="pt-BR" sz="2800" dirty="0" smtClean="0"/>
              </a:p>
              <a:p>
                <a:pPr lvl="1"/>
                <a:endParaRPr lang="pt-BR" sz="2000" dirty="0"/>
              </a:p>
              <a:p>
                <a:pPr marL="1371600" lvl="3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692696"/>
                <a:ext cx="9036496" cy="6165304"/>
              </a:xfrm>
              <a:blipFill rotWithShape="1">
                <a:blip r:embed="rId2"/>
                <a:stretch>
                  <a:fillRect l="-1215" t="-890" r="-8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0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692696"/>
            <a:ext cx="9036496" cy="6165304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Analítica de um Problema de PL com </a:t>
            </a:r>
            <a:r>
              <a:rPr lang="pt-BR" sz="2800" b="1" dirty="0" smtClean="0"/>
              <a:t>m &lt; n</a:t>
            </a:r>
          </a:p>
          <a:p>
            <a:pPr lvl="1"/>
            <a:r>
              <a:rPr lang="pt-BR" sz="2400" dirty="0" smtClean="0"/>
              <a:t>Considere o seguinte sistema com três variáveis e duas equações:</a:t>
            </a:r>
          </a:p>
          <a:p>
            <a:pPr marL="457200" lvl="1" indent="0">
              <a:buNone/>
            </a:pPr>
            <a:endParaRPr lang="pt-BR" sz="2400" dirty="0" smtClean="0"/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+ 2x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+ 3x</a:t>
            </a:r>
            <a:r>
              <a:rPr lang="pt-BR" sz="2400" baseline="-25000" dirty="0" smtClean="0"/>
              <a:t>3</a:t>
            </a:r>
            <a:r>
              <a:rPr lang="pt-BR" sz="2400" dirty="0" smtClean="0"/>
              <a:t> = 28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3x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      -   </a:t>
            </a:r>
            <a:r>
              <a:rPr lang="pt-BR" sz="2400" dirty="0"/>
              <a:t>x</a:t>
            </a:r>
            <a:r>
              <a:rPr lang="pt-BR" sz="2400" baseline="-25000" dirty="0"/>
              <a:t>3</a:t>
            </a:r>
            <a:r>
              <a:rPr lang="pt-BR" sz="2400" dirty="0"/>
              <a:t> = </a:t>
            </a:r>
            <a:r>
              <a:rPr lang="pt-BR" sz="2400" dirty="0" smtClean="0"/>
              <a:t>4</a:t>
            </a:r>
          </a:p>
          <a:p>
            <a:pPr marL="457200" lvl="1" indent="0">
              <a:buNone/>
            </a:pPr>
            <a:r>
              <a:rPr lang="pt-BR" sz="2400" dirty="0" smtClean="0"/>
              <a:t>Determinar </a:t>
            </a:r>
            <a:r>
              <a:rPr lang="pt-BR" sz="2400" b="1" dirty="0" smtClean="0">
                <a:solidFill>
                  <a:srgbClr val="FF0000"/>
                </a:solidFill>
              </a:rPr>
              <a:t>todas as soluções básicas </a:t>
            </a:r>
            <a:r>
              <a:rPr lang="pt-BR" sz="2400" dirty="0" smtClean="0"/>
              <a:t>para esse sistema.</a:t>
            </a:r>
          </a:p>
          <a:p>
            <a:pPr marL="457200" lvl="1" indent="0">
              <a:buNone/>
            </a:pPr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5715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692696"/>
            <a:ext cx="9036496" cy="6165304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Analítica de um Problema de PL com </a:t>
            </a:r>
            <a:r>
              <a:rPr lang="pt-BR" sz="2800" b="1" dirty="0" smtClean="0"/>
              <a:t>m &lt; n</a:t>
            </a:r>
          </a:p>
          <a:p>
            <a:pPr lvl="1"/>
            <a:r>
              <a:rPr lang="pt-BR" sz="2400" dirty="0" smtClean="0"/>
              <a:t>Considere o seguinte sistema com três variáveis e duas equações:</a:t>
            </a:r>
          </a:p>
          <a:p>
            <a:pPr marL="457200" lvl="1" indent="0">
              <a:buNone/>
            </a:pPr>
            <a:endParaRPr lang="pt-BR" sz="2400" dirty="0" smtClean="0"/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+ 2x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+ 3x</a:t>
            </a:r>
            <a:r>
              <a:rPr lang="pt-BR" sz="2400" baseline="-25000" dirty="0" smtClean="0"/>
              <a:t>3</a:t>
            </a:r>
            <a:r>
              <a:rPr lang="pt-BR" sz="2400" dirty="0" smtClean="0"/>
              <a:t> = 28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3x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      -   </a:t>
            </a:r>
            <a:r>
              <a:rPr lang="pt-BR" sz="2400" dirty="0"/>
              <a:t>x</a:t>
            </a:r>
            <a:r>
              <a:rPr lang="pt-BR" sz="2400" baseline="-25000" dirty="0"/>
              <a:t>3</a:t>
            </a:r>
            <a:r>
              <a:rPr lang="pt-BR" sz="2400" dirty="0"/>
              <a:t> = </a:t>
            </a:r>
            <a:r>
              <a:rPr lang="pt-BR" sz="2400" dirty="0" smtClean="0"/>
              <a:t>4</a:t>
            </a:r>
          </a:p>
          <a:p>
            <a:pPr marL="457200" lvl="1" indent="0">
              <a:buNone/>
            </a:pPr>
            <a:r>
              <a:rPr lang="pt-BR" sz="2400" dirty="0" smtClean="0"/>
              <a:t>Determinar </a:t>
            </a:r>
            <a:r>
              <a:rPr lang="pt-BR" sz="2400" b="1" dirty="0" smtClean="0"/>
              <a:t>todas as soluções básicas </a:t>
            </a:r>
            <a:r>
              <a:rPr lang="pt-BR" sz="2400" dirty="0" smtClean="0"/>
              <a:t>para esse sistema.</a:t>
            </a:r>
          </a:p>
          <a:p>
            <a:pPr marL="457200" lvl="1" indent="0">
              <a:buNone/>
            </a:pPr>
            <a:endParaRPr lang="pt-BR" sz="2400" dirty="0" smtClean="0"/>
          </a:p>
          <a:p>
            <a:pPr marL="457200" lvl="1" indent="0">
              <a:buNone/>
            </a:pPr>
            <a:r>
              <a:rPr lang="pt-BR" sz="2400" dirty="0" smtClean="0"/>
              <a:t>Para um sistema com </a:t>
            </a:r>
            <a:r>
              <a:rPr lang="pt-BR" sz="2400" dirty="0" smtClean="0">
                <a:solidFill>
                  <a:srgbClr val="FF0000"/>
                </a:solidFill>
              </a:rPr>
              <a:t>3 variáveis </a:t>
            </a:r>
            <a:r>
              <a:rPr lang="pt-BR" sz="2400" dirty="0" smtClean="0"/>
              <a:t>e </a:t>
            </a:r>
            <a:r>
              <a:rPr lang="pt-BR" sz="2400" dirty="0" smtClean="0">
                <a:solidFill>
                  <a:srgbClr val="FF0000"/>
                </a:solidFill>
              </a:rPr>
              <a:t>2 equações </a:t>
            </a:r>
            <a:r>
              <a:rPr lang="pt-BR" sz="2400" dirty="0" smtClean="0"/>
              <a:t>temos n – m = </a:t>
            </a:r>
            <a:r>
              <a:rPr lang="pt-BR" sz="2400" dirty="0" smtClean="0">
                <a:solidFill>
                  <a:srgbClr val="FF33CC"/>
                </a:solidFill>
              </a:rPr>
              <a:t>1 variável não básica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0070C0"/>
                </a:solidFill>
              </a:rPr>
              <a:t>2 variáveis básicas</a:t>
            </a:r>
            <a:r>
              <a:rPr lang="pt-BR" sz="2400" dirty="0" smtClean="0"/>
              <a:t>.</a:t>
            </a:r>
          </a:p>
          <a:p>
            <a:pPr marL="457200" lvl="1" indent="0">
              <a:buNone/>
            </a:pPr>
            <a:endParaRPr lang="pt-BR" sz="2400" dirty="0" smtClean="0"/>
          </a:p>
          <a:p>
            <a:pPr marL="457200" lvl="1" indent="0">
              <a:buNone/>
            </a:pPr>
            <a:r>
              <a:rPr lang="pt-BR" sz="2400" dirty="0" smtClean="0"/>
              <a:t>O número total de soluções básicas possíveis, neste exemplo é </a:t>
            </a:r>
            <a:r>
              <a:rPr lang="pt-BR" sz="2400" dirty="0" smtClean="0">
                <a:solidFill>
                  <a:srgbClr val="FF0000"/>
                </a:solidFill>
              </a:rPr>
              <a:t>3</a:t>
            </a:r>
            <a:r>
              <a:rPr lang="pt-BR" sz="2400" dirty="0" smtClean="0"/>
              <a:t>.</a:t>
            </a:r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248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692696"/>
            <a:ext cx="9036496" cy="6165304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Analítica de um Problema de PL com </a:t>
            </a:r>
            <a:r>
              <a:rPr lang="pt-BR" sz="2800" b="1" dirty="0" smtClean="0"/>
              <a:t>m &lt; n</a:t>
            </a:r>
          </a:p>
          <a:p>
            <a:pPr lvl="1"/>
            <a:r>
              <a:rPr lang="pt-BR" sz="2400" dirty="0" smtClean="0"/>
              <a:t>Considere o seguinte sistema com três variáveis e duas equações:</a:t>
            </a:r>
          </a:p>
          <a:p>
            <a:pPr marL="457200" lvl="1" indent="0">
              <a:buNone/>
            </a:pPr>
            <a:endParaRPr lang="pt-BR" sz="2400" dirty="0" smtClean="0"/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+ 2x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+ 3x</a:t>
            </a:r>
            <a:r>
              <a:rPr lang="pt-BR" sz="2400" baseline="-25000" dirty="0" smtClean="0"/>
              <a:t>3</a:t>
            </a:r>
            <a:r>
              <a:rPr lang="pt-BR" sz="2400" dirty="0" smtClean="0"/>
              <a:t> = 28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3x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      -   </a:t>
            </a:r>
            <a:r>
              <a:rPr lang="pt-BR" sz="2400" dirty="0"/>
              <a:t>x</a:t>
            </a:r>
            <a:r>
              <a:rPr lang="pt-BR" sz="2400" baseline="-25000" dirty="0"/>
              <a:t>3</a:t>
            </a:r>
            <a:r>
              <a:rPr lang="pt-BR" sz="2400" dirty="0"/>
              <a:t> = </a:t>
            </a:r>
            <a:r>
              <a:rPr lang="pt-BR" sz="2400" dirty="0" smtClean="0"/>
              <a:t>4</a:t>
            </a:r>
          </a:p>
          <a:p>
            <a:pPr marL="457200" lvl="1" indent="0">
              <a:buNone/>
            </a:pPr>
            <a:r>
              <a:rPr lang="pt-BR" sz="2400" dirty="0" smtClean="0"/>
              <a:t>Determinar todas as soluções básicas para esse sistema.</a:t>
            </a:r>
          </a:p>
          <a:p>
            <a:pPr marL="457200" lvl="1" indent="0">
              <a:buNone/>
            </a:pPr>
            <a:r>
              <a:rPr lang="pt-BR" sz="2400" b="1" dirty="0" smtClean="0"/>
              <a:t>Solução 1:</a:t>
            </a:r>
          </a:p>
          <a:p>
            <a:pPr marL="457200" lvl="1" indent="0">
              <a:buNone/>
            </a:pPr>
            <a:r>
              <a:rPr lang="pt-BR" sz="2400" dirty="0" smtClean="0"/>
              <a:t>VNB = {x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}</a:t>
            </a:r>
          </a:p>
          <a:p>
            <a:pPr marL="457200" lvl="1" indent="0">
              <a:buNone/>
            </a:pPr>
            <a:r>
              <a:rPr lang="pt-BR" sz="2400" dirty="0" smtClean="0"/>
              <a:t>VB = {x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, x</a:t>
            </a:r>
            <a:r>
              <a:rPr lang="pt-BR" sz="2400" baseline="-25000" dirty="0" smtClean="0"/>
              <a:t>3</a:t>
            </a:r>
            <a:r>
              <a:rPr lang="pt-BR" sz="2400" dirty="0" smtClean="0"/>
              <a:t>}</a:t>
            </a:r>
          </a:p>
          <a:p>
            <a:pPr marL="457200" lvl="1" indent="0">
              <a:buNone/>
            </a:pPr>
            <a:r>
              <a:rPr lang="pt-BR" sz="2400" dirty="0" smtClean="0"/>
              <a:t>Atribui-se zero à variável não básica</a:t>
            </a:r>
            <a:r>
              <a:rPr lang="pt-BR" sz="2400" dirty="0"/>
              <a:t>,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1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  <a:r>
              <a:rPr lang="pt-BR" sz="2400" dirty="0" smtClean="0"/>
              <a:t>.</a:t>
            </a:r>
          </a:p>
          <a:p>
            <a:pPr marL="457200" lvl="1" indent="0">
              <a:buNone/>
            </a:pPr>
            <a:r>
              <a:rPr lang="pt-BR" sz="2400" dirty="0" smtClean="0"/>
              <a:t>Assim, </a:t>
            </a:r>
            <a:r>
              <a:rPr lang="pt-BR" sz="2400" dirty="0"/>
              <a:t>temos </a:t>
            </a:r>
            <a:r>
              <a:rPr lang="pt-BR" sz="2400" dirty="0">
                <a:solidFill>
                  <a:srgbClr val="FF0000"/>
                </a:solidFill>
              </a:rPr>
              <a:t>x</a:t>
            </a:r>
            <a:r>
              <a:rPr lang="pt-BR" sz="2400" baseline="-25000" dirty="0">
                <a:solidFill>
                  <a:srgbClr val="FF0000"/>
                </a:solidFill>
              </a:rPr>
              <a:t>2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= 20 </a:t>
            </a:r>
            <a:r>
              <a:rPr lang="pt-BR" sz="2400" dirty="0" smtClean="0"/>
              <a:t>e 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3</a:t>
            </a:r>
            <a:r>
              <a:rPr lang="pt-BR" sz="2400" dirty="0" smtClean="0">
                <a:solidFill>
                  <a:srgbClr val="FF0000"/>
                </a:solidFill>
              </a:rPr>
              <a:t>= -4</a:t>
            </a:r>
            <a:r>
              <a:rPr lang="pt-BR" sz="2400" dirty="0" smtClean="0"/>
              <a:t>.</a:t>
            </a:r>
          </a:p>
          <a:p>
            <a:pPr marL="457200" lvl="1" indent="0">
              <a:buNone/>
            </a:pPr>
            <a:r>
              <a:rPr lang="pt-BR" sz="2400" dirty="0"/>
              <a:t>Como 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3</a:t>
            </a:r>
            <a:r>
              <a:rPr lang="pt-BR" sz="2400" dirty="0" smtClean="0"/>
              <a:t> &lt; 0, a solução é infactível.</a:t>
            </a:r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388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836712"/>
            <a:ext cx="9036496" cy="576064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Solução de Problemas de Programação Linear</a:t>
            </a:r>
          </a:p>
          <a:p>
            <a:pPr lvl="1"/>
            <a:r>
              <a:rPr lang="pt-BR" dirty="0" smtClean="0"/>
              <a:t>Introdução:</a:t>
            </a:r>
          </a:p>
          <a:p>
            <a:pPr lvl="2"/>
            <a:r>
              <a:rPr lang="pt-BR" dirty="0" smtClean="0"/>
              <a:t>Alguns problemas de programação linear não apresentam uma única solução ótima, podendo cair em um dos quatro casos abaixo:</a:t>
            </a:r>
          </a:p>
          <a:p>
            <a:pPr lvl="3"/>
            <a:r>
              <a:rPr lang="pt-BR" dirty="0" smtClean="0"/>
              <a:t>Múltiplas soluções ótimas.</a:t>
            </a:r>
          </a:p>
          <a:p>
            <a:pPr lvl="3"/>
            <a:r>
              <a:rPr lang="pt-BR" dirty="0" smtClean="0"/>
              <a:t>Função Objetivo Z ilimitada.</a:t>
            </a:r>
          </a:p>
          <a:p>
            <a:pPr lvl="3"/>
            <a:r>
              <a:rPr lang="pt-BR" dirty="0" smtClean="0"/>
              <a:t>Não existe solução ótima.</a:t>
            </a:r>
          </a:p>
          <a:p>
            <a:pPr lvl="3"/>
            <a:r>
              <a:rPr lang="pt-BR" dirty="0" smtClean="0"/>
              <a:t>Solução ótima degenerada.</a:t>
            </a: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967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692696"/>
            <a:ext cx="9036496" cy="6165304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Analítica de um Problema de PL com </a:t>
            </a:r>
            <a:r>
              <a:rPr lang="pt-BR" sz="2800" b="1" dirty="0" smtClean="0"/>
              <a:t>m &lt; n</a:t>
            </a:r>
          </a:p>
          <a:p>
            <a:pPr lvl="1"/>
            <a:r>
              <a:rPr lang="pt-BR" sz="2400" dirty="0" smtClean="0"/>
              <a:t>Considere o seguinte sistema com três variáveis e duas equações:</a:t>
            </a:r>
          </a:p>
          <a:p>
            <a:pPr marL="457200" lvl="1" indent="0">
              <a:buNone/>
            </a:pPr>
            <a:endParaRPr lang="pt-BR" sz="2400" dirty="0" smtClean="0"/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+ 2x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+ 3x</a:t>
            </a:r>
            <a:r>
              <a:rPr lang="pt-BR" sz="2400" baseline="-25000" dirty="0" smtClean="0"/>
              <a:t>3</a:t>
            </a:r>
            <a:r>
              <a:rPr lang="pt-BR" sz="2400" dirty="0" smtClean="0"/>
              <a:t> = 28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3x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      -   </a:t>
            </a:r>
            <a:r>
              <a:rPr lang="pt-BR" sz="2400" dirty="0"/>
              <a:t>x</a:t>
            </a:r>
            <a:r>
              <a:rPr lang="pt-BR" sz="2400" baseline="-25000" dirty="0"/>
              <a:t>3</a:t>
            </a:r>
            <a:r>
              <a:rPr lang="pt-BR" sz="2400" dirty="0"/>
              <a:t> = </a:t>
            </a:r>
            <a:r>
              <a:rPr lang="pt-BR" sz="2400" dirty="0" smtClean="0"/>
              <a:t>4</a:t>
            </a:r>
          </a:p>
          <a:p>
            <a:pPr marL="457200" lvl="1" indent="0">
              <a:buNone/>
            </a:pPr>
            <a:r>
              <a:rPr lang="pt-BR" sz="2400" dirty="0" smtClean="0"/>
              <a:t>Determinar todas as soluções básicas para esse sistema.</a:t>
            </a:r>
          </a:p>
          <a:p>
            <a:pPr marL="457200" lvl="1" indent="0">
              <a:buNone/>
            </a:pPr>
            <a:r>
              <a:rPr lang="pt-BR" sz="2400" b="1" dirty="0" smtClean="0"/>
              <a:t>Solução 2:</a:t>
            </a:r>
          </a:p>
          <a:p>
            <a:pPr marL="457200" lvl="1" indent="0">
              <a:buNone/>
            </a:pPr>
            <a:r>
              <a:rPr lang="pt-BR" sz="2400" dirty="0" smtClean="0"/>
              <a:t>VNB = {x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}</a:t>
            </a:r>
          </a:p>
          <a:p>
            <a:pPr marL="457200" lvl="1" indent="0">
              <a:buNone/>
            </a:pPr>
            <a:r>
              <a:rPr lang="pt-BR" sz="2400" dirty="0" smtClean="0"/>
              <a:t>VB = {x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, x</a:t>
            </a:r>
            <a:r>
              <a:rPr lang="pt-BR" sz="2400" baseline="-25000" dirty="0" smtClean="0"/>
              <a:t>3</a:t>
            </a:r>
            <a:r>
              <a:rPr lang="pt-BR" sz="2400" dirty="0" smtClean="0"/>
              <a:t>}</a:t>
            </a:r>
          </a:p>
          <a:p>
            <a:pPr marL="457200" lvl="1" indent="0">
              <a:buNone/>
            </a:pPr>
            <a:r>
              <a:rPr lang="pt-BR" sz="2400" dirty="0" smtClean="0"/>
              <a:t>Atribui-se zero à variável não básica</a:t>
            </a:r>
            <a:r>
              <a:rPr lang="pt-BR" sz="2400" dirty="0"/>
              <a:t>,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2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  <a:r>
              <a:rPr lang="pt-BR" sz="2400" dirty="0" smtClean="0"/>
              <a:t>.</a:t>
            </a:r>
          </a:p>
          <a:p>
            <a:pPr marL="457200" lvl="1" indent="0">
              <a:buNone/>
            </a:pPr>
            <a:r>
              <a:rPr lang="pt-BR" sz="2400" dirty="0" smtClean="0"/>
              <a:t>Assim, </a:t>
            </a:r>
            <a:r>
              <a:rPr lang="pt-BR" sz="2400" dirty="0"/>
              <a:t>temos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1</a:t>
            </a:r>
            <a:r>
              <a:rPr lang="pt-BR" sz="2400" dirty="0" smtClean="0">
                <a:solidFill>
                  <a:srgbClr val="FF0000"/>
                </a:solidFill>
              </a:rPr>
              <a:t> = 4 </a:t>
            </a:r>
            <a:r>
              <a:rPr lang="pt-BR" sz="2400" dirty="0" smtClean="0"/>
              <a:t>e 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3</a:t>
            </a:r>
            <a:r>
              <a:rPr lang="pt-BR" sz="2400" dirty="0" smtClean="0">
                <a:solidFill>
                  <a:srgbClr val="FF0000"/>
                </a:solidFill>
              </a:rPr>
              <a:t>= 8</a:t>
            </a:r>
            <a:r>
              <a:rPr lang="pt-BR" sz="2400" dirty="0" smtClean="0"/>
              <a:t>.</a:t>
            </a:r>
          </a:p>
          <a:p>
            <a:pPr marL="457200" lvl="1" indent="0">
              <a:buNone/>
            </a:pPr>
            <a:endParaRPr lang="pt-BR" sz="2400" dirty="0" smtClean="0"/>
          </a:p>
          <a:p>
            <a:pPr marL="457200" lvl="1" indent="0">
              <a:buNone/>
            </a:pPr>
            <a:r>
              <a:rPr lang="pt-BR" sz="2400" b="1" dirty="0" smtClean="0"/>
              <a:t>Temos uma solução básica factível.</a:t>
            </a:r>
            <a:endParaRPr lang="pt-BR" sz="2400" b="1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137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692696"/>
            <a:ext cx="9036496" cy="6165304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Analítica de um Problema de PL com </a:t>
            </a:r>
            <a:r>
              <a:rPr lang="pt-BR" sz="2800" b="1" dirty="0" smtClean="0"/>
              <a:t>m &lt; n</a:t>
            </a:r>
          </a:p>
          <a:p>
            <a:pPr lvl="1"/>
            <a:r>
              <a:rPr lang="pt-BR" sz="2400" dirty="0" smtClean="0"/>
              <a:t>Considere o seguinte sistema com três variáveis e duas equações:</a:t>
            </a:r>
          </a:p>
          <a:p>
            <a:pPr marL="457200" lvl="1" indent="0">
              <a:buNone/>
            </a:pPr>
            <a:endParaRPr lang="pt-BR" sz="2400" dirty="0" smtClean="0"/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+ 2x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+ 3x</a:t>
            </a:r>
            <a:r>
              <a:rPr lang="pt-BR" sz="2400" baseline="-25000" dirty="0" smtClean="0"/>
              <a:t>3</a:t>
            </a:r>
            <a:r>
              <a:rPr lang="pt-BR" sz="2400" dirty="0" smtClean="0"/>
              <a:t> = 28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3x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      -   </a:t>
            </a:r>
            <a:r>
              <a:rPr lang="pt-BR" sz="2400" dirty="0"/>
              <a:t>x</a:t>
            </a:r>
            <a:r>
              <a:rPr lang="pt-BR" sz="2400" baseline="-25000" dirty="0"/>
              <a:t>3</a:t>
            </a:r>
            <a:r>
              <a:rPr lang="pt-BR" sz="2400" dirty="0"/>
              <a:t> = </a:t>
            </a:r>
            <a:r>
              <a:rPr lang="pt-BR" sz="2400" dirty="0" smtClean="0"/>
              <a:t>4</a:t>
            </a:r>
          </a:p>
          <a:p>
            <a:pPr marL="457200" lvl="1" indent="0">
              <a:buNone/>
            </a:pPr>
            <a:r>
              <a:rPr lang="pt-BR" sz="2400" dirty="0" smtClean="0"/>
              <a:t>Determinar todas as soluções básicas para esse sistema.</a:t>
            </a:r>
          </a:p>
          <a:p>
            <a:pPr marL="457200" lvl="1" indent="0">
              <a:buNone/>
            </a:pPr>
            <a:r>
              <a:rPr lang="pt-BR" sz="2400" b="1" dirty="0" smtClean="0"/>
              <a:t>Solução 3:</a:t>
            </a:r>
          </a:p>
          <a:p>
            <a:pPr marL="457200" lvl="1" indent="0">
              <a:buNone/>
            </a:pPr>
            <a:r>
              <a:rPr lang="pt-BR" sz="2400" dirty="0" smtClean="0"/>
              <a:t>VNB = {x</a:t>
            </a:r>
            <a:r>
              <a:rPr lang="pt-BR" sz="2400" baseline="-25000" dirty="0" smtClean="0"/>
              <a:t>3</a:t>
            </a:r>
            <a:r>
              <a:rPr lang="pt-BR" sz="2400" dirty="0" smtClean="0"/>
              <a:t>}</a:t>
            </a:r>
          </a:p>
          <a:p>
            <a:pPr marL="457200" lvl="1" indent="0">
              <a:buNone/>
            </a:pPr>
            <a:r>
              <a:rPr lang="pt-BR" sz="2400" dirty="0" smtClean="0"/>
              <a:t>VB = {x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,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}</a:t>
            </a:r>
          </a:p>
          <a:p>
            <a:pPr marL="457200" lvl="1" indent="0">
              <a:buNone/>
            </a:pPr>
            <a:r>
              <a:rPr lang="pt-BR" sz="2400" dirty="0" smtClean="0"/>
              <a:t>Atribui-se zero à variável não básica</a:t>
            </a:r>
            <a:r>
              <a:rPr lang="pt-BR" sz="2400" dirty="0"/>
              <a:t>,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>
                <a:solidFill>
                  <a:srgbClr val="FF0000"/>
                </a:solidFill>
              </a:rPr>
              <a:t>3</a:t>
            </a:r>
            <a:r>
              <a:rPr lang="pt-BR" sz="2400" baseline="-25000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  <a:r>
              <a:rPr lang="pt-BR" sz="2400" dirty="0" smtClean="0"/>
              <a:t>.</a:t>
            </a:r>
          </a:p>
          <a:p>
            <a:pPr marL="457200" lvl="1" indent="0">
              <a:buNone/>
            </a:pPr>
            <a:r>
              <a:rPr lang="pt-BR" sz="2400" dirty="0" smtClean="0"/>
              <a:t>Assim, </a:t>
            </a:r>
            <a:r>
              <a:rPr lang="pt-BR" sz="2400" dirty="0"/>
              <a:t>temos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1</a:t>
            </a:r>
            <a:r>
              <a:rPr lang="pt-BR" sz="2400" dirty="0" smtClean="0">
                <a:solidFill>
                  <a:srgbClr val="FF0000"/>
                </a:solidFill>
              </a:rPr>
              <a:t> = 1,33 </a:t>
            </a:r>
            <a:r>
              <a:rPr lang="pt-BR" sz="2400" dirty="0" smtClean="0"/>
              <a:t>e 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2</a:t>
            </a:r>
            <a:r>
              <a:rPr lang="pt-BR" sz="2400" dirty="0" smtClean="0">
                <a:solidFill>
                  <a:srgbClr val="FF0000"/>
                </a:solidFill>
              </a:rPr>
              <a:t>= 13,33</a:t>
            </a:r>
            <a:r>
              <a:rPr lang="pt-BR" sz="2400" dirty="0" smtClean="0"/>
              <a:t>.</a:t>
            </a:r>
          </a:p>
          <a:p>
            <a:pPr marL="457200" lvl="1" indent="0">
              <a:buNone/>
            </a:pPr>
            <a:endParaRPr lang="pt-BR" sz="2400" dirty="0" smtClean="0"/>
          </a:p>
          <a:p>
            <a:pPr marL="457200" lvl="1" indent="0">
              <a:buNone/>
            </a:pPr>
            <a:r>
              <a:rPr lang="pt-BR" sz="2400" b="1" dirty="0" smtClean="0"/>
              <a:t>Temos uma solução básica factível.</a:t>
            </a:r>
            <a:endParaRPr lang="pt-BR" sz="2400" b="1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3162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692696"/>
            <a:ext cx="9036496" cy="6165304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Analítica de um Problema de PL com m &lt; n</a:t>
            </a:r>
          </a:p>
          <a:p>
            <a:pPr lvl="1"/>
            <a:r>
              <a:rPr lang="pt-BR" sz="2400" dirty="0" smtClean="0"/>
              <a:t>Considere o seguinte sistema de Programação linear:</a:t>
            </a:r>
          </a:p>
          <a:p>
            <a:pPr marL="457200" lvl="1" indent="0">
              <a:buNone/>
            </a:pPr>
            <a:r>
              <a:rPr lang="pt-BR" sz="2400" dirty="0" smtClean="0"/>
              <a:t>		</a:t>
            </a:r>
            <a:r>
              <a:rPr lang="pt-BR" sz="2400" dirty="0" err="1" smtClean="0"/>
              <a:t>max</a:t>
            </a:r>
            <a:r>
              <a:rPr lang="pt-BR" sz="2400" dirty="0" smtClean="0"/>
              <a:t> Z = 3x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</a:t>
            </a:r>
            <a:r>
              <a:rPr lang="pt-BR" sz="2400" dirty="0"/>
              <a:t>+ </a:t>
            </a:r>
            <a:r>
              <a:rPr lang="pt-BR" sz="2400" dirty="0" smtClean="0"/>
              <a:t>2x</a:t>
            </a:r>
            <a:r>
              <a:rPr lang="pt-BR" sz="2400" baseline="-25000" dirty="0" smtClean="0"/>
              <a:t>2</a:t>
            </a:r>
          </a:p>
          <a:p>
            <a:pPr marL="457200" lvl="1" indent="0">
              <a:buNone/>
            </a:pPr>
            <a:r>
              <a:rPr lang="pt-BR" sz="2400" dirty="0" smtClean="0"/>
              <a:t>	Sujeito: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&lt;= 6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5x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+ 2x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&lt;= 20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x</a:t>
            </a:r>
            <a:r>
              <a:rPr lang="pt-BR" sz="2400" baseline="-25000" dirty="0" smtClean="0"/>
              <a:t>1 ,</a:t>
            </a:r>
            <a:r>
              <a:rPr lang="pt-BR" sz="2400" dirty="0" smtClean="0"/>
              <a:t>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&gt;= 0</a:t>
            </a:r>
            <a:r>
              <a:rPr lang="pt-BR" sz="1800" dirty="0" smtClean="0"/>
              <a:t>     {Restrição da não negatividade}</a:t>
            </a:r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r>
              <a:rPr lang="pt-BR" dirty="0" smtClean="0"/>
              <a:t>Resolver </a:t>
            </a:r>
            <a:r>
              <a:rPr lang="pt-BR" dirty="0"/>
              <a:t>o problema de forma analítica.</a:t>
            </a:r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672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692696"/>
            <a:ext cx="9036496" cy="6165304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Analítica de um Problema de PL com m &lt; n</a:t>
            </a:r>
          </a:p>
          <a:p>
            <a:pPr lvl="1"/>
            <a:r>
              <a:rPr lang="pt-BR" sz="2400" dirty="0" smtClean="0"/>
              <a:t>Considere o seguinte sistema de Programação linear:</a:t>
            </a:r>
          </a:p>
          <a:p>
            <a:pPr marL="457200" lvl="1" indent="0">
              <a:buNone/>
            </a:pPr>
            <a:r>
              <a:rPr lang="pt-BR" sz="2400" dirty="0" smtClean="0"/>
              <a:t>		</a:t>
            </a:r>
            <a:r>
              <a:rPr lang="pt-BR" sz="2400" dirty="0" err="1" smtClean="0"/>
              <a:t>max</a:t>
            </a:r>
            <a:r>
              <a:rPr lang="pt-BR" sz="2400" dirty="0" smtClean="0"/>
              <a:t> Z = 3x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</a:t>
            </a:r>
            <a:r>
              <a:rPr lang="pt-BR" sz="2400" dirty="0"/>
              <a:t>+ </a:t>
            </a:r>
            <a:r>
              <a:rPr lang="pt-BR" sz="2400" dirty="0" smtClean="0"/>
              <a:t>2x</a:t>
            </a:r>
            <a:r>
              <a:rPr lang="pt-BR" sz="2400" baseline="-25000" dirty="0" smtClean="0"/>
              <a:t>2</a:t>
            </a:r>
          </a:p>
          <a:p>
            <a:pPr marL="457200" lvl="1" indent="0">
              <a:buNone/>
            </a:pPr>
            <a:r>
              <a:rPr lang="pt-BR" sz="2400" dirty="0" smtClean="0"/>
              <a:t>	Sujeito: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&lt;= 6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5x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+ 2x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&lt;= 20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x</a:t>
            </a:r>
            <a:r>
              <a:rPr lang="pt-BR" sz="2400" baseline="-25000" dirty="0" smtClean="0"/>
              <a:t>1 ,</a:t>
            </a:r>
            <a:r>
              <a:rPr lang="pt-BR" sz="2400" dirty="0" smtClean="0"/>
              <a:t>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&gt;= 0</a:t>
            </a:r>
            <a:r>
              <a:rPr lang="pt-BR" sz="1800" dirty="0" smtClean="0"/>
              <a:t>     {Restrição da não negatividade}</a:t>
            </a:r>
          </a:p>
          <a:p>
            <a:pPr marL="457200" lvl="1" indent="0">
              <a:buNone/>
            </a:pPr>
            <a:endParaRPr lang="pt-BR" sz="2400" dirty="0" smtClean="0"/>
          </a:p>
          <a:p>
            <a:pPr marL="457200" lvl="1" indent="0">
              <a:buNone/>
            </a:pPr>
            <a:r>
              <a:rPr lang="pt-BR" sz="2400" dirty="0" smtClean="0"/>
              <a:t>Para resolver um problema de PL na forma analítica a mesma deve ser colocada na</a:t>
            </a:r>
            <a:r>
              <a:rPr lang="pt-BR" sz="2400" b="1" dirty="0" smtClean="0"/>
              <a:t> forma padrão</a:t>
            </a:r>
            <a:r>
              <a:rPr lang="pt-BR" sz="2400" dirty="0" smtClean="0"/>
              <a:t>. Assim, as restrições devem ser igual a zero.</a:t>
            </a:r>
          </a:p>
          <a:p>
            <a:pPr marL="457200" lvl="1" indent="0">
              <a:buNone/>
            </a:pPr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3644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692696"/>
            <a:ext cx="9036496" cy="6165304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Analítica de um Problema de PL com m &lt; n</a:t>
            </a:r>
          </a:p>
          <a:p>
            <a:pPr lvl="1"/>
            <a:r>
              <a:rPr lang="pt-BR" sz="2400" dirty="0" smtClean="0"/>
              <a:t>Considere o seguinte sistema de Programação linear:</a:t>
            </a:r>
          </a:p>
          <a:p>
            <a:pPr marL="457200" lvl="1" indent="0">
              <a:buNone/>
            </a:pPr>
            <a:r>
              <a:rPr lang="pt-BR" sz="2400" dirty="0" smtClean="0"/>
              <a:t>		</a:t>
            </a:r>
            <a:r>
              <a:rPr lang="pt-BR" sz="2400" dirty="0" err="1" smtClean="0"/>
              <a:t>max</a:t>
            </a:r>
            <a:r>
              <a:rPr lang="pt-BR" sz="2400" dirty="0" smtClean="0"/>
              <a:t> Z = 3x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</a:t>
            </a:r>
            <a:r>
              <a:rPr lang="pt-BR" sz="2400" dirty="0"/>
              <a:t>+ </a:t>
            </a:r>
            <a:r>
              <a:rPr lang="pt-BR" sz="2400" dirty="0" smtClean="0"/>
              <a:t>2x</a:t>
            </a:r>
            <a:r>
              <a:rPr lang="pt-BR" sz="2400" baseline="-25000" dirty="0" smtClean="0"/>
              <a:t>2</a:t>
            </a:r>
          </a:p>
          <a:p>
            <a:pPr marL="457200" lvl="1" indent="0">
              <a:buNone/>
            </a:pPr>
            <a:r>
              <a:rPr lang="pt-BR" sz="2400" dirty="0" smtClean="0"/>
              <a:t>	Sujeito: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&lt;= 6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5x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+ 2x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&lt;= 20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x</a:t>
            </a:r>
            <a:r>
              <a:rPr lang="pt-BR" sz="2400" baseline="-25000" dirty="0" smtClean="0"/>
              <a:t>1 ,</a:t>
            </a:r>
            <a:r>
              <a:rPr lang="pt-BR" sz="2400" dirty="0" smtClean="0"/>
              <a:t>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&gt;= 0</a:t>
            </a:r>
            <a:r>
              <a:rPr lang="pt-BR" sz="1800" dirty="0" smtClean="0"/>
              <a:t>     {Restrição da não negatividade}</a:t>
            </a:r>
          </a:p>
          <a:p>
            <a:pPr marL="457200" lvl="1" indent="0">
              <a:buNone/>
            </a:pPr>
            <a:endParaRPr lang="pt-BR" sz="2400" dirty="0" smtClean="0"/>
          </a:p>
          <a:p>
            <a:pPr marL="457200" lvl="1" indent="0">
              <a:buNone/>
            </a:pPr>
            <a:r>
              <a:rPr lang="pt-BR" sz="2400" dirty="0" smtClean="0"/>
              <a:t>O sistema tem </a:t>
            </a:r>
            <a:r>
              <a:rPr lang="pt-BR" sz="2400" dirty="0" smtClean="0">
                <a:solidFill>
                  <a:srgbClr val="FF0000"/>
                </a:solidFill>
              </a:rPr>
              <a:t>m = 2 </a:t>
            </a:r>
            <a:r>
              <a:rPr lang="pt-BR" sz="2400" dirty="0" smtClean="0"/>
              <a:t>equações e </a:t>
            </a:r>
            <a:r>
              <a:rPr lang="pt-BR" sz="2400" dirty="0" smtClean="0">
                <a:solidFill>
                  <a:srgbClr val="FF0000"/>
                </a:solidFill>
              </a:rPr>
              <a:t>n = 4 </a:t>
            </a:r>
            <a:r>
              <a:rPr lang="pt-BR" sz="2400" dirty="0" smtClean="0"/>
              <a:t>variáveis. </a:t>
            </a:r>
          </a:p>
          <a:p>
            <a:pPr marL="457200" lvl="1" indent="0">
              <a:buNone/>
            </a:pPr>
            <a:endParaRPr lang="pt-BR" sz="2400" dirty="0" smtClean="0"/>
          </a:p>
          <a:p>
            <a:pPr marL="457200" lvl="1" indent="0">
              <a:buNone/>
            </a:pPr>
            <a:r>
              <a:rPr lang="pt-BR" sz="2400" dirty="0" smtClean="0"/>
              <a:t>Para que uma solução básica seja encontrada, será necessário que </a:t>
            </a:r>
            <a:r>
              <a:rPr lang="pt-BR" sz="2400" dirty="0" smtClean="0">
                <a:solidFill>
                  <a:srgbClr val="FF0000"/>
                </a:solidFill>
              </a:rPr>
              <a:t>as restrições estejam na forma de igualdade</a:t>
            </a:r>
            <a:r>
              <a:rPr lang="pt-BR" sz="2400" dirty="0" smtClean="0"/>
              <a:t>. </a:t>
            </a:r>
          </a:p>
          <a:p>
            <a:pPr marL="457200" lvl="1" indent="0">
              <a:buNone/>
            </a:pPr>
            <a:endParaRPr lang="pt-BR" sz="2400" dirty="0" smtClean="0"/>
          </a:p>
          <a:p>
            <a:pPr marL="457200" lvl="1" indent="0">
              <a:buNone/>
            </a:pPr>
            <a:r>
              <a:rPr lang="pt-BR" sz="2400" dirty="0" smtClean="0"/>
              <a:t>Assim vamos </a:t>
            </a:r>
            <a:r>
              <a:rPr lang="pt-BR" sz="2400" dirty="0" smtClean="0">
                <a:solidFill>
                  <a:srgbClr val="FF0000"/>
                </a:solidFill>
              </a:rPr>
              <a:t>inserir</a:t>
            </a:r>
            <a:r>
              <a:rPr lang="pt-BR" sz="2400" dirty="0" smtClean="0"/>
              <a:t> variáveis de</a:t>
            </a:r>
            <a:r>
              <a:rPr lang="pt-BR" sz="2400" dirty="0" smtClean="0">
                <a:solidFill>
                  <a:srgbClr val="FF0000"/>
                </a:solidFill>
              </a:rPr>
              <a:t> folga  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3 </a:t>
            </a:r>
            <a:r>
              <a:rPr lang="pt-BR" sz="2400" baseline="-25000" dirty="0"/>
              <a:t>,</a:t>
            </a:r>
            <a:r>
              <a:rPr lang="pt-BR" sz="2400" dirty="0"/>
              <a:t> 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4</a:t>
            </a:r>
            <a:r>
              <a:rPr lang="pt-BR" sz="2400" dirty="0" smtClean="0"/>
              <a:t> </a:t>
            </a:r>
          </a:p>
          <a:p>
            <a:pPr marL="457200" lvl="1" indent="0">
              <a:buNone/>
            </a:pPr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470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692696"/>
                <a:ext cx="9036496" cy="616530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sz="2800" dirty="0" smtClean="0">
                    <a:solidFill>
                      <a:srgbClr val="FF0000"/>
                    </a:solidFill>
                  </a:rPr>
                  <a:t>Solução Analítica de um Problema de PL com m &lt; n</a:t>
                </a:r>
              </a:p>
              <a:p>
                <a:pPr lvl="1"/>
                <a:r>
                  <a:rPr lang="pt-BR" sz="2400" dirty="0" smtClean="0"/>
                  <a:t>Considere o seguinte sistema de Programação linear:</a:t>
                </a:r>
              </a:p>
              <a:p>
                <a:pPr marL="457200" lvl="1" indent="0">
                  <a:buNone/>
                </a:pPr>
                <a:r>
                  <a:rPr lang="pt-BR" sz="2400" dirty="0" smtClean="0"/>
                  <a:t>		</a:t>
                </a:r>
                <a:r>
                  <a:rPr lang="pt-BR" sz="2400" dirty="0" err="1" smtClean="0"/>
                  <a:t>max</a:t>
                </a:r>
                <a:r>
                  <a:rPr lang="pt-BR" sz="2400" dirty="0" smtClean="0"/>
                  <a:t> Z = 3x</a:t>
                </a:r>
                <a:r>
                  <a:rPr lang="pt-BR" sz="2400" baseline="-25000" dirty="0" smtClean="0"/>
                  <a:t>1</a:t>
                </a:r>
                <a:r>
                  <a:rPr lang="pt-BR" sz="2400" dirty="0" smtClean="0"/>
                  <a:t> </a:t>
                </a:r>
                <a:r>
                  <a:rPr lang="pt-BR" sz="2400" dirty="0"/>
                  <a:t>+ </a:t>
                </a:r>
                <a:r>
                  <a:rPr lang="pt-BR" sz="2400" dirty="0" smtClean="0"/>
                  <a:t>2x</a:t>
                </a:r>
                <a:r>
                  <a:rPr lang="pt-BR" sz="2400" baseline="-25000" dirty="0" smtClean="0"/>
                  <a:t>2</a:t>
                </a:r>
              </a:p>
              <a:p>
                <a:pPr marL="457200" lvl="1" indent="0">
                  <a:buNone/>
                </a:pPr>
                <a:r>
                  <a:rPr lang="pt-BR" sz="2400" dirty="0" smtClean="0"/>
                  <a:t>	Sujeito:</a:t>
                </a:r>
              </a:p>
              <a:p>
                <a:pPr marL="457200" lvl="1" indent="0">
                  <a:buNone/>
                </a:pPr>
                <a:r>
                  <a:rPr lang="pt-BR" sz="2400" dirty="0"/>
                  <a:t>	</a:t>
                </a:r>
                <a:r>
                  <a:rPr lang="pt-BR" sz="2400" dirty="0" smtClean="0"/>
                  <a:t>	x</a:t>
                </a:r>
                <a:r>
                  <a:rPr lang="pt-BR" sz="2400" baseline="-25000" dirty="0" smtClean="0"/>
                  <a:t>1</a:t>
                </a:r>
                <a:r>
                  <a:rPr lang="pt-BR" sz="2400" dirty="0" smtClean="0"/>
                  <a:t> + x</a:t>
                </a:r>
                <a:r>
                  <a:rPr lang="pt-BR" sz="2400" baseline="-25000" dirty="0" smtClean="0"/>
                  <a:t>2</a:t>
                </a:r>
                <a:r>
                  <a:rPr lang="pt-BR" sz="2400" dirty="0"/>
                  <a:t> </a:t>
                </a:r>
                <a:r>
                  <a:rPr lang="pt-BR" sz="2400" dirty="0">
                    <a:solidFill>
                      <a:srgbClr val="FF0000"/>
                    </a:solidFill>
                  </a:rPr>
                  <a:t>+ </a:t>
                </a:r>
                <a:r>
                  <a:rPr lang="pt-BR" sz="2400" dirty="0" smtClean="0">
                    <a:solidFill>
                      <a:srgbClr val="FF0000"/>
                    </a:solidFill>
                  </a:rPr>
                  <a:t>x</a:t>
                </a:r>
                <a:r>
                  <a:rPr lang="pt-BR" sz="2400" baseline="-25000" dirty="0" smtClean="0">
                    <a:solidFill>
                      <a:srgbClr val="FF0000"/>
                    </a:solidFill>
                  </a:rPr>
                  <a:t>3 </a:t>
                </a:r>
                <a:r>
                  <a:rPr lang="pt-BR" sz="2400" dirty="0" smtClean="0"/>
                  <a:t>= 6</a:t>
                </a:r>
              </a:p>
              <a:p>
                <a:pPr marL="457200" lvl="1" indent="0">
                  <a:buNone/>
                </a:pPr>
                <a:r>
                  <a:rPr lang="pt-BR" sz="2400" dirty="0"/>
                  <a:t>	</a:t>
                </a:r>
                <a:r>
                  <a:rPr lang="pt-BR" sz="2400" dirty="0" smtClean="0"/>
                  <a:t>	5x</a:t>
                </a:r>
                <a:r>
                  <a:rPr lang="pt-BR" sz="2400" baseline="-25000" dirty="0" smtClean="0"/>
                  <a:t>1</a:t>
                </a:r>
                <a:r>
                  <a:rPr lang="pt-BR" sz="2400" dirty="0" smtClean="0"/>
                  <a:t> + 2x</a:t>
                </a:r>
                <a:r>
                  <a:rPr lang="pt-BR" sz="2400" baseline="-25000" dirty="0" smtClean="0"/>
                  <a:t>2</a:t>
                </a:r>
                <a:r>
                  <a:rPr lang="pt-BR" sz="2400" dirty="0" smtClean="0"/>
                  <a:t> </a:t>
                </a:r>
                <a:r>
                  <a:rPr lang="pt-BR" sz="2400" dirty="0" smtClean="0">
                    <a:solidFill>
                      <a:srgbClr val="FF0000"/>
                    </a:solidFill>
                  </a:rPr>
                  <a:t>+ x</a:t>
                </a:r>
                <a:r>
                  <a:rPr lang="pt-BR" sz="2400" baseline="-25000" dirty="0" smtClean="0">
                    <a:solidFill>
                      <a:srgbClr val="FF0000"/>
                    </a:solidFill>
                  </a:rPr>
                  <a:t>4</a:t>
                </a:r>
                <a:r>
                  <a:rPr lang="pt-BR" sz="2400" dirty="0" smtClean="0"/>
                  <a:t>= 20</a:t>
                </a:r>
              </a:p>
              <a:p>
                <a:pPr marL="457200" lvl="1" indent="0">
                  <a:buNone/>
                </a:pPr>
                <a:r>
                  <a:rPr lang="pt-BR" sz="2400" dirty="0"/>
                  <a:t>	</a:t>
                </a:r>
                <a:r>
                  <a:rPr lang="pt-BR" sz="2400" dirty="0" smtClean="0"/>
                  <a:t>	x</a:t>
                </a:r>
                <a:r>
                  <a:rPr lang="pt-BR" sz="2400" baseline="-25000" dirty="0" smtClean="0"/>
                  <a:t>1 </a:t>
                </a:r>
                <a:r>
                  <a:rPr lang="pt-BR" sz="2400" dirty="0" smtClean="0"/>
                  <a:t>, x</a:t>
                </a:r>
                <a:r>
                  <a:rPr lang="pt-BR" sz="2400" baseline="-25000" dirty="0" smtClean="0"/>
                  <a:t>2</a:t>
                </a:r>
                <a:r>
                  <a:rPr lang="pt-BR" sz="2400" dirty="0" smtClean="0"/>
                  <a:t> </a:t>
                </a:r>
                <a:r>
                  <a:rPr lang="pt-BR" sz="2400" dirty="0"/>
                  <a:t>, </a:t>
                </a:r>
                <a:r>
                  <a:rPr lang="pt-BR" sz="2400" dirty="0">
                    <a:solidFill>
                      <a:srgbClr val="FF0000"/>
                    </a:solidFill>
                  </a:rPr>
                  <a:t>x</a:t>
                </a:r>
                <a:r>
                  <a:rPr lang="pt-BR" sz="2400" baseline="-25000" dirty="0">
                    <a:solidFill>
                      <a:srgbClr val="FF0000"/>
                    </a:solidFill>
                  </a:rPr>
                  <a:t>3 </a:t>
                </a:r>
                <a:r>
                  <a:rPr lang="pt-BR" sz="2400" baseline="-25000" dirty="0" smtClean="0">
                    <a:solidFill>
                      <a:srgbClr val="FF0000"/>
                    </a:solidFill>
                  </a:rPr>
                  <a:t>, </a:t>
                </a:r>
                <a:r>
                  <a:rPr lang="pt-BR" sz="2400" dirty="0" smtClean="0">
                    <a:solidFill>
                      <a:srgbClr val="FF0000"/>
                    </a:solidFill>
                  </a:rPr>
                  <a:t>x</a:t>
                </a:r>
                <a:r>
                  <a:rPr lang="pt-BR" sz="2400" baseline="-25000" dirty="0" smtClean="0">
                    <a:solidFill>
                      <a:srgbClr val="FF0000"/>
                    </a:solidFill>
                  </a:rPr>
                  <a:t>4 </a:t>
                </a:r>
                <a:r>
                  <a:rPr lang="pt-BR" sz="2400" dirty="0" smtClean="0"/>
                  <a:t>&gt;= 0</a:t>
                </a:r>
                <a:r>
                  <a:rPr lang="pt-BR" sz="1800" dirty="0" smtClean="0"/>
                  <a:t>     {Restrição da não negatividade}</a:t>
                </a:r>
              </a:p>
              <a:p>
                <a:pPr marL="457200" lvl="1" indent="0">
                  <a:buNone/>
                </a:pPr>
                <a:endParaRPr lang="pt-BR" sz="2400" dirty="0" smtClean="0"/>
              </a:p>
              <a:p>
                <a:pPr marL="457200" lvl="1" indent="0">
                  <a:buNone/>
                </a:pPr>
                <a:r>
                  <a:rPr lang="pt-BR" sz="2400" dirty="0" smtClean="0"/>
                  <a:t>O sistema tem </a:t>
                </a:r>
                <a:r>
                  <a:rPr lang="pt-BR" sz="2400" dirty="0" smtClean="0">
                    <a:solidFill>
                      <a:srgbClr val="FF0000"/>
                    </a:solidFill>
                  </a:rPr>
                  <a:t>m = 2 </a:t>
                </a:r>
                <a:r>
                  <a:rPr lang="pt-BR" sz="2400" dirty="0" smtClean="0"/>
                  <a:t>equações e </a:t>
                </a:r>
                <a:r>
                  <a:rPr lang="pt-BR" sz="2400" dirty="0" smtClean="0">
                    <a:solidFill>
                      <a:srgbClr val="FF0000"/>
                    </a:solidFill>
                  </a:rPr>
                  <a:t>n = 4 </a:t>
                </a:r>
                <a:r>
                  <a:rPr lang="pt-BR" sz="2400" dirty="0" smtClean="0"/>
                  <a:t>variáveis. </a:t>
                </a:r>
              </a:p>
              <a:p>
                <a:pPr marL="457200" lvl="1" indent="0">
                  <a:buNone/>
                </a:pPr>
                <a:r>
                  <a:rPr lang="pt-BR" sz="2400" dirty="0" smtClean="0"/>
                  <a:t>Variáveis não básicas: 4 – 2 = </a:t>
                </a:r>
                <a:r>
                  <a:rPr lang="pt-BR" sz="2400" dirty="0" smtClean="0">
                    <a:solidFill>
                      <a:srgbClr val="FF0000"/>
                    </a:solidFill>
                  </a:rPr>
                  <a:t>2 </a:t>
                </a:r>
                <a:r>
                  <a:rPr lang="pt-BR" sz="2400" dirty="0" smtClean="0"/>
                  <a:t> {atribuídas valores iguais a zero}.</a:t>
                </a:r>
              </a:p>
              <a:p>
                <a:pPr marL="457200" lvl="1" indent="0">
                  <a:buNone/>
                </a:pPr>
                <a:r>
                  <a:rPr lang="pt-BR" sz="2400" dirty="0" smtClean="0"/>
                  <a:t>O total de soluções básicas neste sistema são: </a:t>
                </a:r>
                <a:r>
                  <a:rPr lang="pt-BR" sz="2400" dirty="0" smtClean="0">
                    <a:solidFill>
                      <a:srgbClr val="FF0000"/>
                    </a:solidFill>
                  </a:rPr>
                  <a:t>6</a:t>
                </a:r>
              </a:p>
              <a:p>
                <a:pPr marL="457200" lvl="1" indent="0">
                  <a:buNone/>
                </a:pPr>
                <a:endParaRPr lang="pt-BR" sz="2400" dirty="0" smtClean="0"/>
              </a:p>
              <a:p>
                <a:pPr marL="457200" lvl="1" indent="0" algn="ctr">
                  <a:buNone/>
                </a:pPr>
                <a:r>
                  <a:rPr lang="pt-BR" sz="3600" dirty="0"/>
                  <a:t>C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pt-BR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z="3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36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pt-BR" sz="3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pt-BR" sz="3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smtClean="0">
                            <a:latin typeface="Cambria Math"/>
                          </a:rPr>
                          <m:t>4</m:t>
                        </m:r>
                        <m:r>
                          <a:rPr lang="pt-BR" sz="36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pt-BR" sz="3600" b="0" i="1" smtClean="0">
                            <a:latin typeface="Cambria Math"/>
                          </a:rPr>
                          <m:t>2</m:t>
                        </m:r>
                        <m:r>
                          <a:rPr lang="pt-BR" sz="3600" i="1">
                            <a:latin typeface="Cambria Math"/>
                          </a:rPr>
                          <m:t>!(</m:t>
                        </m:r>
                        <m:r>
                          <a:rPr lang="pt-BR" sz="3600" b="0" i="1" smtClean="0">
                            <a:latin typeface="Cambria Math"/>
                          </a:rPr>
                          <m:t>4</m:t>
                        </m:r>
                        <m:r>
                          <a:rPr lang="pt-BR" sz="3600" i="1">
                            <a:latin typeface="Cambria Math"/>
                          </a:rPr>
                          <m:t>−</m:t>
                        </m:r>
                        <m:r>
                          <a:rPr lang="pt-BR" sz="3600" b="0" i="1" smtClean="0">
                            <a:latin typeface="Cambria Math"/>
                          </a:rPr>
                          <m:t>2</m:t>
                        </m:r>
                        <m:r>
                          <a:rPr lang="pt-BR" sz="3600" i="1">
                            <a:latin typeface="Cambria Math"/>
                          </a:rPr>
                          <m:t>)!</m:t>
                        </m:r>
                      </m:den>
                    </m:f>
                  </m:oMath>
                </a14:m>
                <a:endParaRPr lang="pt-BR" sz="3600" dirty="0"/>
              </a:p>
              <a:p>
                <a:pPr marL="457200" lvl="1" indent="0">
                  <a:buNone/>
                </a:pPr>
                <a:endParaRPr lang="pt-BR" sz="2000" dirty="0"/>
              </a:p>
              <a:p>
                <a:pPr marL="1371600" lvl="3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692696"/>
                <a:ext cx="9036496" cy="6165304"/>
              </a:xfrm>
              <a:blipFill rotWithShape="1">
                <a:blip r:embed="rId2"/>
                <a:stretch>
                  <a:fillRect l="-1215" t="-15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8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692696"/>
            <a:ext cx="9036496" cy="6165304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Analítica de um Problema de PL com m &lt; n</a:t>
            </a:r>
          </a:p>
          <a:p>
            <a:pPr lvl="1"/>
            <a:r>
              <a:rPr lang="pt-BR" sz="2400" dirty="0" smtClean="0"/>
              <a:t>Considere o seguinte sistema de Programação linear:</a:t>
            </a:r>
          </a:p>
          <a:p>
            <a:pPr marL="457200" lvl="1" indent="0">
              <a:buNone/>
            </a:pPr>
            <a:r>
              <a:rPr lang="pt-BR" sz="2400" dirty="0" smtClean="0"/>
              <a:t>		</a:t>
            </a:r>
            <a:r>
              <a:rPr lang="pt-BR" sz="2400" dirty="0" err="1" smtClean="0"/>
              <a:t>max</a:t>
            </a:r>
            <a:r>
              <a:rPr lang="pt-BR" sz="2400" dirty="0" smtClean="0"/>
              <a:t> Z = 3x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</a:t>
            </a:r>
            <a:r>
              <a:rPr lang="pt-BR" sz="2400" dirty="0"/>
              <a:t>+ </a:t>
            </a:r>
            <a:r>
              <a:rPr lang="pt-BR" sz="2400" dirty="0" smtClean="0"/>
              <a:t>2x</a:t>
            </a:r>
            <a:r>
              <a:rPr lang="pt-BR" sz="2400" baseline="-25000" dirty="0" smtClean="0"/>
              <a:t>2</a:t>
            </a:r>
          </a:p>
          <a:p>
            <a:pPr marL="457200" lvl="1" indent="0">
              <a:buNone/>
            </a:pPr>
            <a:r>
              <a:rPr lang="pt-BR" sz="2400" dirty="0" smtClean="0"/>
              <a:t>	Sujeito: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x</a:t>
            </a:r>
            <a:r>
              <a:rPr lang="pt-BR" sz="2400" baseline="-25000" dirty="0" smtClean="0"/>
              <a:t>2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+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3 </a:t>
            </a:r>
            <a:r>
              <a:rPr lang="pt-BR" sz="2400" dirty="0" smtClean="0"/>
              <a:t>= 6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5x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+ 2x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+ x</a:t>
            </a:r>
            <a:r>
              <a:rPr lang="pt-BR" sz="2400" baseline="-25000" dirty="0" smtClean="0">
                <a:solidFill>
                  <a:srgbClr val="FF0000"/>
                </a:solidFill>
              </a:rPr>
              <a:t>4</a:t>
            </a:r>
            <a:r>
              <a:rPr lang="pt-BR" sz="2400" dirty="0" smtClean="0"/>
              <a:t>= 20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x</a:t>
            </a:r>
            <a:r>
              <a:rPr lang="pt-BR" sz="2400" baseline="-25000" dirty="0" smtClean="0"/>
              <a:t>1 </a:t>
            </a:r>
            <a:r>
              <a:rPr lang="pt-BR" sz="2400" dirty="0" smtClean="0"/>
              <a:t>,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x</a:t>
            </a:r>
            <a:r>
              <a:rPr lang="pt-BR" sz="2400" baseline="-25000" dirty="0">
                <a:solidFill>
                  <a:srgbClr val="FF0000"/>
                </a:solidFill>
              </a:rPr>
              <a:t>3 </a:t>
            </a:r>
            <a:r>
              <a:rPr lang="pt-BR" sz="2400" baseline="-25000" dirty="0" smtClean="0">
                <a:solidFill>
                  <a:srgbClr val="FF0000"/>
                </a:solidFill>
              </a:rPr>
              <a:t>,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4 </a:t>
            </a:r>
            <a:r>
              <a:rPr lang="pt-BR" sz="2400" dirty="0" smtClean="0"/>
              <a:t>&gt;= 0</a:t>
            </a:r>
            <a:r>
              <a:rPr lang="pt-BR" sz="1800" dirty="0" smtClean="0"/>
              <a:t>     {Restrição da não negatividade}</a:t>
            </a:r>
          </a:p>
          <a:p>
            <a:pPr marL="457200" lvl="1" indent="0">
              <a:buNone/>
            </a:pPr>
            <a:r>
              <a:rPr lang="pt-BR" sz="2400" b="1" dirty="0" smtClean="0"/>
              <a:t>Solução 1:</a:t>
            </a:r>
          </a:p>
          <a:p>
            <a:pPr marL="457200" lvl="1" indent="0">
              <a:buNone/>
            </a:pPr>
            <a:r>
              <a:rPr lang="pt-BR" sz="2400" dirty="0" smtClean="0"/>
              <a:t>	VNB = {x</a:t>
            </a:r>
            <a:r>
              <a:rPr lang="pt-BR" sz="2400" baseline="-25000" dirty="0" smtClean="0"/>
              <a:t>1 </a:t>
            </a:r>
            <a:r>
              <a:rPr lang="pt-BR" sz="2400" dirty="0" smtClean="0"/>
              <a:t>, </a:t>
            </a:r>
            <a:r>
              <a:rPr lang="pt-BR" sz="2400" dirty="0"/>
              <a:t>x</a:t>
            </a:r>
            <a:r>
              <a:rPr lang="pt-BR" sz="2400" baseline="-25000" dirty="0"/>
              <a:t>2</a:t>
            </a:r>
            <a:r>
              <a:rPr lang="pt-BR" sz="2400" dirty="0"/>
              <a:t> </a:t>
            </a:r>
            <a:r>
              <a:rPr lang="pt-BR" sz="2400" dirty="0" smtClean="0"/>
              <a:t>} = 0</a:t>
            </a:r>
          </a:p>
          <a:p>
            <a:pPr marL="457200" lvl="1" indent="0">
              <a:buNone/>
            </a:pPr>
            <a:r>
              <a:rPr lang="pt-BR" sz="2400" dirty="0" smtClean="0"/>
              <a:t>	VB </a:t>
            </a:r>
            <a:r>
              <a:rPr lang="pt-BR" sz="2400" dirty="0"/>
              <a:t>= {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3 </a:t>
            </a:r>
            <a:r>
              <a:rPr lang="pt-BR" sz="2400" dirty="0"/>
              <a:t>, 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4</a:t>
            </a:r>
            <a:r>
              <a:rPr lang="pt-BR" sz="2400" dirty="0" smtClean="0"/>
              <a:t>}</a:t>
            </a:r>
          </a:p>
          <a:p>
            <a:pPr marL="457200" lvl="1" indent="0">
              <a:buNone/>
            </a:pPr>
            <a:r>
              <a:rPr lang="pt-BR" sz="2400" dirty="0" smtClean="0"/>
              <a:t>	x</a:t>
            </a:r>
            <a:r>
              <a:rPr lang="pt-BR" sz="2400" baseline="-25000" dirty="0" smtClean="0"/>
              <a:t>3 </a:t>
            </a:r>
            <a:r>
              <a:rPr lang="pt-BR" sz="2400" dirty="0" smtClean="0"/>
              <a:t>= 6</a:t>
            </a:r>
          </a:p>
          <a:p>
            <a:pPr marL="457200" lvl="1" indent="0">
              <a:buNone/>
            </a:pPr>
            <a:r>
              <a:rPr lang="pt-BR" sz="2400" dirty="0" smtClean="0"/>
              <a:t>	x</a:t>
            </a:r>
            <a:r>
              <a:rPr lang="pt-BR" sz="2400" baseline="-25000" dirty="0" smtClean="0"/>
              <a:t>4 </a:t>
            </a:r>
            <a:r>
              <a:rPr lang="pt-BR" sz="2400" dirty="0" smtClean="0"/>
              <a:t>= 20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= 0</a:t>
            </a:r>
          </a:p>
          <a:p>
            <a:pPr marL="457200" lvl="1" indent="0">
              <a:buNone/>
            </a:pPr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90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692696"/>
            <a:ext cx="9036496" cy="6165304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Analítica de um Problema de PL com m &lt; n</a:t>
            </a:r>
          </a:p>
          <a:p>
            <a:pPr lvl="1"/>
            <a:r>
              <a:rPr lang="pt-BR" sz="2400" dirty="0" smtClean="0"/>
              <a:t>Considere o seguinte sistema de Programação linear:</a:t>
            </a:r>
          </a:p>
          <a:p>
            <a:pPr marL="457200" lvl="1" indent="0">
              <a:buNone/>
            </a:pPr>
            <a:r>
              <a:rPr lang="pt-BR" sz="2400" dirty="0" smtClean="0"/>
              <a:t>		</a:t>
            </a:r>
            <a:r>
              <a:rPr lang="pt-BR" sz="2400" dirty="0" err="1" smtClean="0"/>
              <a:t>max</a:t>
            </a:r>
            <a:r>
              <a:rPr lang="pt-BR" sz="2400" dirty="0" smtClean="0"/>
              <a:t> Z = 3x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</a:t>
            </a:r>
            <a:r>
              <a:rPr lang="pt-BR" sz="2400" dirty="0"/>
              <a:t>+ </a:t>
            </a:r>
            <a:r>
              <a:rPr lang="pt-BR" sz="2400" dirty="0" smtClean="0"/>
              <a:t>2x</a:t>
            </a:r>
            <a:r>
              <a:rPr lang="pt-BR" sz="2400" baseline="-25000" dirty="0" smtClean="0"/>
              <a:t>2</a:t>
            </a:r>
          </a:p>
          <a:p>
            <a:pPr marL="457200" lvl="1" indent="0">
              <a:buNone/>
            </a:pPr>
            <a:r>
              <a:rPr lang="pt-BR" sz="2400" dirty="0" smtClean="0"/>
              <a:t>	Sujeito: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x</a:t>
            </a:r>
            <a:r>
              <a:rPr lang="pt-BR" sz="2400" baseline="-25000" dirty="0" smtClean="0"/>
              <a:t>2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+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3 </a:t>
            </a:r>
            <a:r>
              <a:rPr lang="pt-BR" sz="2400" dirty="0" smtClean="0"/>
              <a:t>= 6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5x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+ 2x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+ x</a:t>
            </a:r>
            <a:r>
              <a:rPr lang="pt-BR" sz="2400" baseline="-25000" dirty="0" smtClean="0">
                <a:solidFill>
                  <a:srgbClr val="FF0000"/>
                </a:solidFill>
              </a:rPr>
              <a:t>4</a:t>
            </a:r>
            <a:r>
              <a:rPr lang="pt-BR" sz="2400" dirty="0" smtClean="0"/>
              <a:t>= 20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x</a:t>
            </a:r>
            <a:r>
              <a:rPr lang="pt-BR" sz="2400" baseline="-25000" dirty="0" smtClean="0"/>
              <a:t>1 </a:t>
            </a:r>
            <a:r>
              <a:rPr lang="pt-BR" sz="2400" dirty="0" smtClean="0"/>
              <a:t>,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x</a:t>
            </a:r>
            <a:r>
              <a:rPr lang="pt-BR" sz="2400" baseline="-25000" dirty="0">
                <a:solidFill>
                  <a:srgbClr val="FF0000"/>
                </a:solidFill>
              </a:rPr>
              <a:t>3 </a:t>
            </a:r>
            <a:r>
              <a:rPr lang="pt-BR" sz="2400" baseline="-25000" dirty="0" smtClean="0">
                <a:solidFill>
                  <a:srgbClr val="FF0000"/>
                </a:solidFill>
              </a:rPr>
              <a:t>,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4 </a:t>
            </a:r>
            <a:r>
              <a:rPr lang="pt-BR" sz="2400" dirty="0" smtClean="0"/>
              <a:t>&gt;= 0</a:t>
            </a:r>
            <a:r>
              <a:rPr lang="pt-BR" sz="1800" dirty="0" smtClean="0"/>
              <a:t>     {Restrição da não negatividade}</a:t>
            </a:r>
          </a:p>
          <a:p>
            <a:pPr marL="457200" lvl="1" indent="0">
              <a:buNone/>
            </a:pPr>
            <a:r>
              <a:rPr lang="pt-BR" sz="2400" b="1" dirty="0" smtClean="0"/>
              <a:t>Solução 2:</a:t>
            </a:r>
          </a:p>
          <a:p>
            <a:pPr marL="457200" lvl="1" indent="0">
              <a:buNone/>
            </a:pPr>
            <a:r>
              <a:rPr lang="pt-BR" sz="2400" dirty="0" smtClean="0"/>
              <a:t>	VNB = {x</a:t>
            </a:r>
            <a:r>
              <a:rPr lang="pt-BR" sz="2400" baseline="-25000" dirty="0" smtClean="0"/>
              <a:t>2 </a:t>
            </a:r>
            <a:r>
              <a:rPr lang="pt-BR" sz="2400" dirty="0" smtClean="0"/>
              <a:t>, x</a:t>
            </a:r>
            <a:r>
              <a:rPr lang="pt-BR" sz="2400" baseline="-25000" dirty="0" smtClean="0"/>
              <a:t>4</a:t>
            </a:r>
            <a:r>
              <a:rPr lang="pt-BR" sz="2400" dirty="0" smtClean="0"/>
              <a:t> } = 0</a:t>
            </a:r>
          </a:p>
          <a:p>
            <a:pPr marL="457200" lvl="1" indent="0">
              <a:buNone/>
            </a:pPr>
            <a:r>
              <a:rPr lang="pt-BR" sz="2400" dirty="0" smtClean="0"/>
              <a:t>	VB </a:t>
            </a:r>
            <a:r>
              <a:rPr lang="pt-BR" sz="2400" dirty="0"/>
              <a:t>= {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1 </a:t>
            </a:r>
            <a:r>
              <a:rPr lang="pt-BR" sz="2400" dirty="0"/>
              <a:t>, </a:t>
            </a:r>
            <a:r>
              <a:rPr lang="pt-BR" sz="2400" dirty="0" smtClean="0"/>
              <a:t>x</a:t>
            </a:r>
            <a:r>
              <a:rPr lang="pt-BR" sz="2400" baseline="-25000" dirty="0"/>
              <a:t>3</a:t>
            </a:r>
            <a:r>
              <a:rPr lang="pt-BR" sz="2400" dirty="0" smtClean="0"/>
              <a:t>}</a:t>
            </a:r>
          </a:p>
          <a:p>
            <a:pPr marL="457200" lvl="1" indent="0">
              <a:buNone/>
            </a:pPr>
            <a:r>
              <a:rPr lang="pt-BR" sz="2400" dirty="0" smtClean="0"/>
              <a:t>	x</a:t>
            </a:r>
            <a:r>
              <a:rPr lang="pt-BR" sz="2400" baseline="-25000" dirty="0" smtClean="0"/>
              <a:t>1 </a:t>
            </a:r>
            <a:r>
              <a:rPr lang="pt-BR" sz="2400" dirty="0" smtClean="0"/>
              <a:t>= 4</a:t>
            </a:r>
          </a:p>
          <a:p>
            <a:pPr marL="457200" lvl="1" indent="0">
              <a:buNone/>
            </a:pPr>
            <a:r>
              <a:rPr lang="pt-BR" sz="2400" dirty="0" smtClean="0"/>
              <a:t>	x</a:t>
            </a:r>
            <a:r>
              <a:rPr lang="pt-BR" sz="2400" baseline="-25000" dirty="0" smtClean="0"/>
              <a:t>3 </a:t>
            </a:r>
            <a:r>
              <a:rPr lang="pt-BR" sz="2400" dirty="0" smtClean="0"/>
              <a:t>= 2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= 12</a:t>
            </a:r>
          </a:p>
          <a:p>
            <a:pPr marL="457200" lvl="1" indent="0">
              <a:buNone/>
            </a:pPr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834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692696"/>
            <a:ext cx="9036496" cy="6165304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Analítica de um Problema de PL com m &lt; n</a:t>
            </a:r>
          </a:p>
          <a:p>
            <a:pPr lvl="1"/>
            <a:r>
              <a:rPr lang="pt-BR" sz="2400" dirty="0" smtClean="0"/>
              <a:t>Considere o seguinte sistema de Programação linear:</a:t>
            </a:r>
          </a:p>
          <a:p>
            <a:pPr marL="457200" lvl="1" indent="0">
              <a:buNone/>
            </a:pPr>
            <a:r>
              <a:rPr lang="pt-BR" sz="2400" dirty="0" smtClean="0"/>
              <a:t>		</a:t>
            </a:r>
            <a:r>
              <a:rPr lang="pt-BR" sz="2400" dirty="0" err="1" smtClean="0"/>
              <a:t>max</a:t>
            </a:r>
            <a:r>
              <a:rPr lang="pt-BR" sz="2400" dirty="0" smtClean="0"/>
              <a:t> Z = 3x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</a:t>
            </a:r>
            <a:r>
              <a:rPr lang="pt-BR" sz="2400" dirty="0"/>
              <a:t>+ </a:t>
            </a:r>
            <a:r>
              <a:rPr lang="pt-BR" sz="2400" dirty="0" smtClean="0"/>
              <a:t>2x</a:t>
            </a:r>
            <a:r>
              <a:rPr lang="pt-BR" sz="2400" baseline="-25000" dirty="0" smtClean="0"/>
              <a:t>2</a:t>
            </a:r>
          </a:p>
          <a:p>
            <a:pPr marL="457200" lvl="1" indent="0">
              <a:buNone/>
            </a:pPr>
            <a:r>
              <a:rPr lang="pt-BR" sz="2400" dirty="0" smtClean="0"/>
              <a:t>	Sujeito: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x</a:t>
            </a:r>
            <a:r>
              <a:rPr lang="pt-BR" sz="2400" baseline="-25000" dirty="0" smtClean="0"/>
              <a:t>2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+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3 </a:t>
            </a:r>
            <a:r>
              <a:rPr lang="pt-BR" sz="2400" dirty="0" smtClean="0"/>
              <a:t>= 6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5x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+ 2x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+ x</a:t>
            </a:r>
            <a:r>
              <a:rPr lang="pt-BR" sz="2400" baseline="-25000" dirty="0" smtClean="0">
                <a:solidFill>
                  <a:srgbClr val="FF0000"/>
                </a:solidFill>
              </a:rPr>
              <a:t>4</a:t>
            </a:r>
            <a:r>
              <a:rPr lang="pt-BR" sz="2400" dirty="0" smtClean="0"/>
              <a:t>= 20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x</a:t>
            </a:r>
            <a:r>
              <a:rPr lang="pt-BR" sz="2400" baseline="-25000" dirty="0" smtClean="0"/>
              <a:t>1 </a:t>
            </a:r>
            <a:r>
              <a:rPr lang="pt-BR" sz="2400" dirty="0" smtClean="0"/>
              <a:t>,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x</a:t>
            </a:r>
            <a:r>
              <a:rPr lang="pt-BR" sz="2400" baseline="-25000" dirty="0">
                <a:solidFill>
                  <a:srgbClr val="FF0000"/>
                </a:solidFill>
              </a:rPr>
              <a:t>3 </a:t>
            </a:r>
            <a:r>
              <a:rPr lang="pt-BR" sz="2400" baseline="-25000" dirty="0" smtClean="0">
                <a:solidFill>
                  <a:srgbClr val="FF0000"/>
                </a:solidFill>
              </a:rPr>
              <a:t>,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4 </a:t>
            </a:r>
            <a:r>
              <a:rPr lang="pt-BR" sz="2400" dirty="0" smtClean="0"/>
              <a:t>&gt;= 0</a:t>
            </a:r>
            <a:r>
              <a:rPr lang="pt-BR" sz="1800" dirty="0" smtClean="0"/>
              <a:t>     {Restrição da não negatividade}</a:t>
            </a:r>
          </a:p>
          <a:p>
            <a:pPr marL="457200" lvl="1" indent="0">
              <a:buNone/>
            </a:pPr>
            <a:r>
              <a:rPr lang="pt-BR" sz="2400" b="1" dirty="0" smtClean="0"/>
              <a:t>Solução 3:</a:t>
            </a:r>
          </a:p>
          <a:p>
            <a:pPr marL="457200" lvl="1" indent="0">
              <a:buNone/>
            </a:pPr>
            <a:r>
              <a:rPr lang="pt-BR" sz="2400" dirty="0" smtClean="0"/>
              <a:t>	VNB = {x</a:t>
            </a:r>
            <a:r>
              <a:rPr lang="pt-BR" sz="2400" baseline="-25000" dirty="0" smtClean="0"/>
              <a:t>2 </a:t>
            </a:r>
            <a:r>
              <a:rPr lang="pt-BR" sz="2400" dirty="0" smtClean="0"/>
              <a:t>, x</a:t>
            </a:r>
            <a:r>
              <a:rPr lang="pt-BR" sz="2400" baseline="-25000" dirty="0" smtClean="0"/>
              <a:t>3</a:t>
            </a:r>
            <a:r>
              <a:rPr lang="pt-BR" sz="2400" dirty="0" smtClean="0"/>
              <a:t> } = 0</a:t>
            </a:r>
          </a:p>
          <a:p>
            <a:pPr marL="457200" lvl="1" indent="0">
              <a:buNone/>
            </a:pPr>
            <a:r>
              <a:rPr lang="pt-BR" sz="2400" dirty="0" smtClean="0"/>
              <a:t>	VB </a:t>
            </a:r>
            <a:r>
              <a:rPr lang="pt-BR" sz="2400" dirty="0"/>
              <a:t>= {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1 </a:t>
            </a:r>
            <a:r>
              <a:rPr lang="pt-BR" sz="2400" dirty="0"/>
              <a:t>, 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4</a:t>
            </a:r>
            <a:r>
              <a:rPr lang="pt-BR" sz="2400" dirty="0" smtClean="0"/>
              <a:t>}</a:t>
            </a:r>
          </a:p>
          <a:p>
            <a:pPr marL="457200" lvl="1" indent="0">
              <a:buNone/>
            </a:pPr>
            <a:r>
              <a:rPr lang="pt-BR" sz="2400" dirty="0" smtClean="0"/>
              <a:t>	x</a:t>
            </a:r>
            <a:r>
              <a:rPr lang="pt-BR" sz="2400" baseline="-25000" dirty="0" smtClean="0"/>
              <a:t>1 </a:t>
            </a:r>
            <a:r>
              <a:rPr lang="pt-BR" sz="2400" dirty="0" smtClean="0"/>
              <a:t>= 6</a:t>
            </a:r>
          </a:p>
          <a:p>
            <a:pPr marL="457200" lvl="1" indent="0">
              <a:buNone/>
            </a:pPr>
            <a:r>
              <a:rPr lang="pt-BR" sz="2400" dirty="0" smtClean="0"/>
              <a:t>	x</a:t>
            </a:r>
            <a:r>
              <a:rPr lang="pt-BR" sz="2400" baseline="-25000" dirty="0" smtClean="0"/>
              <a:t>4 </a:t>
            </a:r>
            <a:r>
              <a:rPr lang="pt-BR" sz="2400" dirty="0" smtClean="0"/>
              <a:t>= -10    </a:t>
            </a:r>
            <a:r>
              <a:rPr lang="pt-BR" sz="2400" dirty="0" smtClean="0">
                <a:solidFill>
                  <a:srgbClr val="FF0000"/>
                </a:solidFill>
              </a:rPr>
              <a:t>Como </a:t>
            </a:r>
            <a:r>
              <a:rPr lang="pt-BR" sz="2400" dirty="0">
                <a:solidFill>
                  <a:srgbClr val="FF0000"/>
                </a:solidFill>
              </a:rPr>
              <a:t>x</a:t>
            </a:r>
            <a:r>
              <a:rPr lang="pt-BR" sz="2400" baseline="-25000" dirty="0">
                <a:solidFill>
                  <a:srgbClr val="FF0000"/>
                </a:solidFill>
              </a:rPr>
              <a:t>4 </a:t>
            </a:r>
            <a:r>
              <a:rPr lang="pt-BR" sz="2400" baseline="-25000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é menor que zero não atende a restrição.</a:t>
            </a:r>
          </a:p>
          <a:p>
            <a:pPr marL="457200" lvl="1" indent="0">
              <a:buNone/>
            </a:pPr>
            <a:r>
              <a:rPr lang="pt-BR" sz="2000" dirty="0" smtClean="0"/>
              <a:t>      </a:t>
            </a:r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834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692696"/>
            <a:ext cx="9036496" cy="6165304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Analítica de um Problema de PL com m &lt; n</a:t>
            </a:r>
          </a:p>
          <a:p>
            <a:pPr lvl="1"/>
            <a:r>
              <a:rPr lang="pt-BR" sz="2400" dirty="0" smtClean="0"/>
              <a:t>Considere o seguinte sistema de Programação linear:</a:t>
            </a:r>
          </a:p>
          <a:p>
            <a:pPr marL="457200" lvl="1" indent="0">
              <a:buNone/>
            </a:pPr>
            <a:r>
              <a:rPr lang="pt-BR" sz="2400" dirty="0" smtClean="0"/>
              <a:t>		</a:t>
            </a:r>
            <a:r>
              <a:rPr lang="pt-BR" sz="2400" dirty="0" err="1" smtClean="0"/>
              <a:t>max</a:t>
            </a:r>
            <a:r>
              <a:rPr lang="pt-BR" sz="2400" dirty="0" smtClean="0"/>
              <a:t> Z = 3x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</a:t>
            </a:r>
            <a:r>
              <a:rPr lang="pt-BR" sz="2400" dirty="0"/>
              <a:t>+ </a:t>
            </a:r>
            <a:r>
              <a:rPr lang="pt-BR" sz="2400" dirty="0" smtClean="0"/>
              <a:t>2x</a:t>
            </a:r>
            <a:r>
              <a:rPr lang="pt-BR" sz="2400" baseline="-25000" dirty="0" smtClean="0"/>
              <a:t>2</a:t>
            </a:r>
          </a:p>
          <a:p>
            <a:pPr marL="457200" lvl="1" indent="0">
              <a:buNone/>
            </a:pPr>
            <a:r>
              <a:rPr lang="pt-BR" sz="2400" dirty="0" smtClean="0"/>
              <a:t>	Sujeito: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x</a:t>
            </a:r>
            <a:r>
              <a:rPr lang="pt-BR" sz="2400" baseline="-25000" dirty="0" smtClean="0"/>
              <a:t>2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+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3 </a:t>
            </a:r>
            <a:r>
              <a:rPr lang="pt-BR" sz="2400" dirty="0" smtClean="0"/>
              <a:t>= 6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5x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+ 2x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+ x</a:t>
            </a:r>
            <a:r>
              <a:rPr lang="pt-BR" sz="2400" baseline="-25000" dirty="0" smtClean="0">
                <a:solidFill>
                  <a:srgbClr val="FF0000"/>
                </a:solidFill>
              </a:rPr>
              <a:t>4</a:t>
            </a:r>
            <a:r>
              <a:rPr lang="pt-BR" sz="2400" dirty="0" smtClean="0"/>
              <a:t>= 20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x</a:t>
            </a:r>
            <a:r>
              <a:rPr lang="pt-BR" sz="2400" baseline="-25000" dirty="0" smtClean="0"/>
              <a:t>1 </a:t>
            </a:r>
            <a:r>
              <a:rPr lang="pt-BR" sz="2400" dirty="0" smtClean="0"/>
              <a:t>,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x</a:t>
            </a:r>
            <a:r>
              <a:rPr lang="pt-BR" sz="2400" baseline="-25000" dirty="0">
                <a:solidFill>
                  <a:srgbClr val="FF0000"/>
                </a:solidFill>
              </a:rPr>
              <a:t>3 </a:t>
            </a:r>
            <a:r>
              <a:rPr lang="pt-BR" sz="2400" baseline="-25000" dirty="0" smtClean="0">
                <a:solidFill>
                  <a:srgbClr val="FF0000"/>
                </a:solidFill>
              </a:rPr>
              <a:t>,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4 </a:t>
            </a:r>
            <a:r>
              <a:rPr lang="pt-BR" sz="2400" dirty="0" smtClean="0"/>
              <a:t>&gt;= 0</a:t>
            </a:r>
            <a:r>
              <a:rPr lang="pt-BR" sz="1800" dirty="0" smtClean="0"/>
              <a:t>     {Restrição da não negatividade}</a:t>
            </a:r>
          </a:p>
          <a:p>
            <a:pPr marL="457200" lvl="1" indent="0">
              <a:buNone/>
            </a:pPr>
            <a:r>
              <a:rPr lang="pt-BR" sz="2400" b="1" dirty="0" smtClean="0"/>
              <a:t>Solução 4:</a:t>
            </a:r>
          </a:p>
          <a:p>
            <a:pPr marL="457200" lvl="1" indent="0">
              <a:buNone/>
            </a:pPr>
            <a:r>
              <a:rPr lang="pt-BR" sz="2400" dirty="0" smtClean="0"/>
              <a:t>	VNB = {x</a:t>
            </a:r>
            <a:r>
              <a:rPr lang="pt-BR" sz="2400" baseline="-25000" dirty="0" smtClean="0"/>
              <a:t>3 </a:t>
            </a:r>
            <a:r>
              <a:rPr lang="pt-BR" sz="2400" dirty="0" smtClean="0"/>
              <a:t>, x</a:t>
            </a:r>
            <a:r>
              <a:rPr lang="pt-BR" sz="2400" baseline="-25000" dirty="0" smtClean="0"/>
              <a:t>4</a:t>
            </a:r>
            <a:r>
              <a:rPr lang="pt-BR" sz="2400" dirty="0" smtClean="0"/>
              <a:t> } = 0</a:t>
            </a:r>
          </a:p>
          <a:p>
            <a:pPr marL="457200" lvl="1" indent="0">
              <a:buNone/>
            </a:pPr>
            <a:r>
              <a:rPr lang="pt-BR" sz="2400" dirty="0" smtClean="0"/>
              <a:t>	VB </a:t>
            </a:r>
            <a:r>
              <a:rPr lang="pt-BR" sz="2400" dirty="0"/>
              <a:t>= {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1 </a:t>
            </a:r>
            <a:r>
              <a:rPr lang="pt-BR" sz="2400" dirty="0"/>
              <a:t>, </a:t>
            </a:r>
            <a:r>
              <a:rPr lang="pt-BR" sz="2400" dirty="0" smtClean="0"/>
              <a:t>x</a:t>
            </a:r>
            <a:r>
              <a:rPr lang="pt-BR" sz="2400" baseline="-25000" dirty="0"/>
              <a:t>2</a:t>
            </a:r>
            <a:r>
              <a:rPr lang="pt-BR" sz="2400" dirty="0" smtClean="0"/>
              <a:t>}</a:t>
            </a:r>
          </a:p>
          <a:p>
            <a:pPr marL="457200" lvl="1" indent="0">
              <a:buNone/>
            </a:pPr>
            <a:r>
              <a:rPr lang="pt-BR" sz="2400" dirty="0" smtClean="0"/>
              <a:t>	x</a:t>
            </a:r>
            <a:r>
              <a:rPr lang="pt-BR" sz="2400" baseline="-25000" dirty="0" smtClean="0"/>
              <a:t>1 </a:t>
            </a:r>
            <a:r>
              <a:rPr lang="pt-BR" sz="2400" dirty="0" smtClean="0"/>
              <a:t>= 2,67</a:t>
            </a:r>
          </a:p>
          <a:p>
            <a:pPr marL="457200" lvl="1" indent="0">
              <a:buNone/>
            </a:pPr>
            <a:r>
              <a:rPr lang="pt-BR" sz="2400" dirty="0" smtClean="0"/>
              <a:t>	x</a:t>
            </a:r>
            <a:r>
              <a:rPr lang="pt-BR" sz="2400" baseline="-25000" dirty="0" smtClean="0"/>
              <a:t>2 </a:t>
            </a:r>
            <a:r>
              <a:rPr lang="pt-BR" sz="2400" dirty="0" smtClean="0"/>
              <a:t>= 3,33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= 14,7</a:t>
            </a:r>
          </a:p>
          <a:p>
            <a:pPr marL="457200" lvl="1" indent="0">
              <a:buNone/>
            </a:pPr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021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836712"/>
            <a:ext cx="9036496" cy="576064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Solução Gráfica de um Problema de Programação Linear</a:t>
            </a:r>
          </a:p>
          <a:p>
            <a:pPr lvl="1"/>
            <a:r>
              <a:rPr lang="pt-BR" dirty="0" smtClean="0"/>
              <a:t>Considere o seguinte problema de maximização de PL:</a:t>
            </a:r>
          </a:p>
          <a:p>
            <a:pPr lvl="2"/>
            <a:r>
              <a:rPr lang="pt-BR" dirty="0" smtClean="0"/>
              <a:t>Max z = 6x</a:t>
            </a:r>
            <a:r>
              <a:rPr lang="pt-BR" baseline="-25000" dirty="0" smtClean="0"/>
              <a:t>1</a:t>
            </a:r>
            <a:r>
              <a:rPr lang="pt-BR" dirty="0" smtClean="0"/>
              <a:t> + 4x</a:t>
            </a:r>
            <a:r>
              <a:rPr lang="pt-BR" baseline="-25000" dirty="0" smtClean="0"/>
              <a:t>2</a:t>
            </a:r>
          </a:p>
          <a:p>
            <a:pPr lvl="2"/>
            <a:r>
              <a:rPr lang="pt-BR" dirty="0" smtClean="0"/>
              <a:t>Sujeito a:</a:t>
            </a:r>
          </a:p>
          <a:p>
            <a:pPr marL="1371600" lvl="3" indent="0">
              <a:buNone/>
            </a:pPr>
            <a:r>
              <a:rPr lang="pt-BR" dirty="0" smtClean="0"/>
              <a:t>2x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3x</a:t>
            </a:r>
            <a:r>
              <a:rPr lang="pt-BR" baseline="-25000" dirty="0" smtClean="0"/>
              <a:t>2 </a:t>
            </a:r>
            <a:r>
              <a:rPr lang="pt-BR" dirty="0" smtClean="0"/>
              <a:t>&lt;= 18</a:t>
            </a:r>
          </a:p>
          <a:p>
            <a:pPr marL="1371600" lvl="3" indent="0">
              <a:buNone/>
            </a:pPr>
            <a:r>
              <a:rPr lang="pt-BR" dirty="0" smtClean="0"/>
              <a:t>5x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4x</a:t>
            </a:r>
            <a:r>
              <a:rPr lang="pt-BR" baseline="-25000" dirty="0" smtClean="0"/>
              <a:t>2 </a:t>
            </a:r>
            <a:r>
              <a:rPr lang="pt-BR" dirty="0"/>
              <a:t>&lt;= </a:t>
            </a:r>
            <a:r>
              <a:rPr lang="pt-BR" dirty="0" smtClean="0"/>
              <a:t>40</a:t>
            </a:r>
          </a:p>
          <a:p>
            <a:pPr marL="1371600" lvl="3" indent="0">
              <a:buNone/>
            </a:pPr>
            <a:r>
              <a:rPr lang="pt-BR" dirty="0"/>
              <a:t>x</a:t>
            </a:r>
            <a:r>
              <a:rPr lang="pt-BR" baseline="-25000" dirty="0"/>
              <a:t>1</a:t>
            </a:r>
            <a:r>
              <a:rPr lang="pt-BR" dirty="0"/>
              <a:t> </a:t>
            </a:r>
            <a:r>
              <a:rPr lang="pt-BR" dirty="0" smtClean="0"/>
              <a:t>=&lt; 6</a:t>
            </a:r>
          </a:p>
          <a:p>
            <a:pPr marL="1371600" lvl="3" indent="0">
              <a:buNone/>
            </a:pPr>
            <a:r>
              <a:rPr lang="pt-BR" dirty="0"/>
              <a:t>x</a:t>
            </a:r>
            <a:r>
              <a:rPr lang="pt-BR" baseline="-25000" dirty="0"/>
              <a:t>2 </a:t>
            </a:r>
            <a:r>
              <a:rPr lang="pt-BR" dirty="0"/>
              <a:t>&lt;= </a:t>
            </a:r>
            <a:r>
              <a:rPr lang="pt-BR" dirty="0" smtClean="0"/>
              <a:t>8</a:t>
            </a:r>
          </a:p>
          <a:p>
            <a:pPr marL="1371600" lvl="3" indent="0">
              <a:buNone/>
            </a:pPr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, x</a:t>
            </a:r>
            <a:r>
              <a:rPr lang="pt-BR" baseline="-25000" dirty="0" smtClean="0"/>
              <a:t>2 </a:t>
            </a:r>
            <a:r>
              <a:rPr lang="pt-BR" dirty="0" smtClean="0"/>
              <a:t>&gt;= 0</a:t>
            </a:r>
            <a:endParaRPr lang="pt-BR" dirty="0"/>
          </a:p>
          <a:p>
            <a:pPr lvl="1"/>
            <a:r>
              <a:rPr lang="pt-BR" dirty="0" smtClean="0"/>
              <a:t>Determinar o conjunto de soluções factíveis, além da solução ótima do modelo.</a:t>
            </a:r>
          </a:p>
          <a:p>
            <a:pPr marL="1371600" lvl="3" indent="0">
              <a:buNone/>
            </a:pPr>
            <a:endParaRPr lang="pt-BR" dirty="0" smtClean="0"/>
          </a:p>
          <a:p>
            <a:pPr marL="1371600" lvl="3" indent="0">
              <a:buNone/>
            </a:pPr>
            <a:endParaRPr lang="pt-BR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289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692696"/>
            <a:ext cx="9036496" cy="6165304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Analítica de um Problema de PL com m &lt; n</a:t>
            </a:r>
          </a:p>
          <a:p>
            <a:pPr lvl="1"/>
            <a:r>
              <a:rPr lang="pt-BR" sz="2400" dirty="0" smtClean="0"/>
              <a:t>Considere o seguinte sistema de Programação linear:</a:t>
            </a:r>
          </a:p>
          <a:p>
            <a:pPr marL="457200" lvl="1" indent="0">
              <a:buNone/>
            </a:pPr>
            <a:r>
              <a:rPr lang="pt-BR" sz="2400" dirty="0" smtClean="0"/>
              <a:t>		</a:t>
            </a:r>
            <a:r>
              <a:rPr lang="pt-BR" sz="2400" dirty="0" err="1" smtClean="0"/>
              <a:t>max</a:t>
            </a:r>
            <a:r>
              <a:rPr lang="pt-BR" sz="2400" dirty="0" smtClean="0"/>
              <a:t> Z = 3x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</a:t>
            </a:r>
            <a:r>
              <a:rPr lang="pt-BR" sz="2400" dirty="0"/>
              <a:t>+ </a:t>
            </a:r>
            <a:r>
              <a:rPr lang="pt-BR" sz="2400" dirty="0" smtClean="0"/>
              <a:t>2x</a:t>
            </a:r>
            <a:r>
              <a:rPr lang="pt-BR" sz="2400" baseline="-25000" dirty="0" smtClean="0"/>
              <a:t>2</a:t>
            </a:r>
          </a:p>
          <a:p>
            <a:pPr marL="457200" lvl="1" indent="0">
              <a:buNone/>
            </a:pPr>
            <a:r>
              <a:rPr lang="pt-BR" sz="2400" dirty="0" smtClean="0"/>
              <a:t>	Sujeito: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x</a:t>
            </a:r>
            <a:r>
              <a:rPr lang="pt-BR" sz="2400" baseline="-25000" dirty="0" smtClean="0"/>
              <a:t>2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+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3 </a:t>
            </a:r>
            <a:r>
              <a:rPr lang="pt-BR" sz="2400" dirty="0" smtClean="0"/>
              <a:t>= 6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5x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+ 2x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+ x</a:t>
            </a:r>
            <a:r>
              <a:rPr lang="pt-BR" sz="2400" baseline="-25000" dirty="0" smtClean="0">
                <a:solidFill>
                  <a:srgbClr val="FF0000"/>
                </a:solidFill>
              </a:rPr>
              <a:t>4</a:t>
            </a:r>
            <a:r>
              <a:rPr lang="pt-BR" sz="2400" dirty="0" smtClean="0"/>
              <a:t>= 20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x</a:t>
            </a:r>
            <a:r>
              <a:rPr lang="pt-BR" sz="2400" baseline="-25000" dirty="0" smtClean="0"/>
              <a:t>1 </a:t>
            </a:r>
            <a:r>
              <a:rPr lang="pt-BR" sz="2400" dirty="0" smtClean="0"/>
              <a:t>,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x</a:t>
            </a:r>
            <a:r>
              <a:rPr lang="pt-BR" sz="2400" baseline="-25000" dirty="0">
                <a:solidFill>
                  <a:srgbClr val="FF0000"/>
                </a:solidFill>
              </a:rPr>
              <a:t>3 </a:t>
            </a:r>
            <a:r>
              <a:rPr lang="pt-BR" sz="2400" baseline="-25000" dirty="0" smtClean="0">
                <a:solidFill>
                  <a:srgbClr val="FF0000"/>
                </a:solidFill>
              </a:rPr>
              <a:t>,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4 </a:t>
            </a:r>
            <a:r>
              <a:rPr lang="pt-BR" sz="2400" dirty="0" smtClean="0"/>
              <a:t>&gt;= 0</a:t>
            </a:r>
            <a:r>
              <a:rPr lang="pt-BR" sz="1800" dirty="0" smtClean="0"/>
              <a:t>     {Restrição da não negatividade}</a:t>
            </a:r>
          </a:p>
          <a:p>
            <a:pPr marL="457200" lvl="1" indent="0">
              <a:buNone/>
            </a:pPr>
            <a:r>
              <a:rPr lang="pt-BR" sz="2400" b="1" dirty="0" smtClean="0"/>
              <a:t>Solução 5:</a:t>
            </a:r>
          </a:p>
          <a:p>
            <a:pPr marL="457200" lvl="1" indent="0">
              <a:buNone/>
            </a:pPr>
            <a:r>
              <a:rPr lang="pt-BR" sz="2400" dirty="0" smtClean="0"/>
              <a:t>	VNB = {x</a:t>
            </a:r>
            <a:r>
              <a:rPr lang="pt-BR" sz="2400" baseline="-25000" dirty="0" smtClean="0"/>
              <a:t>1 </a:t>
            </a:r>
            <a:r>
              <a:rPr lang="pt-BR" sz="2400" dirty="0" smtClean="0"/>
              <a:t>, x</a:t>
            </a:r>
            <a:r>
              <a:rPr lang="pt-BR" sz="2400" baseline="-25000" dirty="0" smtClean="0"/>
              <a:t>3</a:t>
            </a:r>
            <a:r>
              <a:rPr lang="pt-BR" sz="2400" dirty="0" smtClean="0"/>
              <a:t> } = 0</a:t>
            </a:r>
          </a:p>
          <a:p>
            <a:pPr marL="457200" lvl="1" indent="0">
              <a:buNone/>
            </a:pPr>
            <a:r>
              <a:rPr lang="pt-BR" sz="2400" dirty="0" smtClean="0"/>
              <a:t>	VB </a:t>
            </a:r>
            <a:r>
              <a:rPr lang="pt-BR" sz="2400" dirty="0"/>
              <a:t>= {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2 </a:t>
            </a:r>
            <a:r>
              <a:rPr lang="pt-BR" sz="2400" dirty="0"/>
              <a:t>, 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4</a:t>
            </a:r>
            <a:r>
              <a:rPr lang="pt-BR" sz="2400" dirty="0" smtClean="0"/>
              <a:t>}</a:t>
            </a:r>
          </a:p>
          <a:p>
            <a:pPr marL="457200" lvl="1" indent="0">
              <a:buNone/>
            </a:pPr>
            <a:r>
              <a:rPr lang="pt-BR" sz="2400" dirty="0" smtClean="0"/>
              <a:t>	x</a:t>
            </a:r>
            <a:r>
              <a:rPr lang="pt-BR" sz="2400" baseline="-25000" dirty="0" smtClean="0"/>
              <a:t>2 </a:t>
            </a:r>
            <a:r>
              <a:rPr lang="pt-BR" sz="2400" dirty="0" smtClean="0"/>
              <a:t>= 6</a:t>
            </a:r>
          </a:p>
          <a:p>
            <a:pPr marL="457200" lvl="1" indent="0">
              <a:buNone/>
            </a:pPr>
            <a:r>
              <a:rPr lang="pt-BR" sz="2400" dirty="0" smtClean="0"/>
              <a:t>	x</a:t>
            </a:r>
            <a:r>
              <a:rPr lang="pt-BR" sz="2400" baseline="-25000" dirty="0"/>
              <a:t>4</a:t>
            </a:r>
            <a:r>
              <a:rPr lang="pt-BR" sz="2400" baseline="-25000" dirty="0" smtClean="0"/>
              <a:t> </a:t>
            </a:r>
            <a:r>
              <a:rPr lang="pt-BR" sz="2400" dirty="0" smtClean="0"/>
              <a:t>= 8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Z = 12</a:t>
            </a:r>
          </a:p>
          <a:p>
            <a:pPr marL="457200" lvl="1" indent="0">
              <a:buNone/>
            </a:pPr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1482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692696"/>
            <a:ext cx="9036496" cy="6165304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Analítica de um Problema de PL com m &lt; n</a:t>
            </a:r>
          </a:p>
          <a:p>
            <a:pPr lvl="1"/>
            <a:r>
              <a:rPr lang="pt-BR" sz="2400" dirty="0" smtClean="0"/>
              <a:t>Considere o seguinte sistema de Programação linear:</a:t>
            </a:r>
          </a:p>
          <a:p>
            <a:pPr marL="457200" lvl="1" indent="0">
              <a:buNone/>
            </a:pPr>
            <a:r>
              <a:rPr lang="pt-BR" sz="2400" dirty="0" smtClean="0"/>
              <a:t>		</a:t>
            </a:r>
            <a:r>
              <a:rPr lang="pt-BR" sz="2400" dirty="0" err="1" smtClean="0"/>
              <a:t>max</a:t>
            </a:r>
            <a:r>
              <a:rPr lang="pt-BR" sz="2400" dirty="0" smtClean="0"/>
              <a:t> Z = 3x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</a:t>
            </a:r>
            <a:r>
              <a:rPr lang="pt-BR" sz="2400" dirty="0"/>
              <a:t>+ </a:t>
            </a:r>
            <a:r>
              <a:rPr lang="pt-BR" sz="2400" dirty="0" smtClean="0"/>
              <a:t>2x</a:t>
            </a:r>
            <a:r>
              <a:rPr lang="pt-BR" sz="2400" baseline="-25000" dirty="0" smtClean="0"/>
              <a:t>2</a:t>
            </a:r>
          </a:p>
          <a:p>
            <a:pPr marL="457200" lvl="1" indent="0">
              <a:buNone/>
            </a:pPr>
            <a:r>
              <a:rPr lang="pt-BR" sz="2400" dirty="0" smtClean="0"/>
              <a:t>	Sujeito: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x</a:t>
            </a:r>
            <a:r>
              <a:rPr lang="pt-BR" sz="2400" baseline="-25000" dirty="0" smtClean="0"/>
              <a:t>2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+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3 </a:t>
            </a:r>
            <a:r>
              <a:rPr lang="pt-BR" sz="2400" dirty="0" smtClean="0"/>
              <a:t>= 6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5x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+ 2x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+ x</a:t>
            </a:r>
            <a:r>
              <a:rPr lang="pt-BR" sz="2400" baseline="-25000" dirty="0" smtClean="0">
                <a:solidFill>
                  <a:srgbClr val="FF0000"/>
                </a:solidFill>
              </a:rPr>
              <a:t>4</a:t>
            </a:r>
            <a:r>
              <a:rPr lang="pt-BR" sz="2400" dirty="0" smtClean="0"/>
              <a:t>= 20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x</a:t>
            </a:r>
            <a:r>
              <a:rPr lang="pt-BR" sz="2400" baseline="-25000" dirty="0" smtClean="0"/>
              <a:t>1 </a:t>
            </a:r>
            <a:r>
              <a:rPr lang="pt-BR" sz="2400" dirty="0" smtClean="0"/>
              <a:t>,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x</a:t>
            </a:r>
            <a:r>
              <a:rPr lang="pt-BR" sz="2400" baseline="-25000" dirty="0">
                <a:solidFill>
                  <a:srgbClr val="FF0000"/>
                </a:solidFill>
              </a:rPr>
              <a:t>3 </a:t>
            </a:r>
            <a:r>
              <a:rPr lang="pt-BR" sz="2400" baseline="-25000" dirty="0" smtClean="0">
                <a:solidFill>
                  <a:srgbClr val="FF0000"/>
                </a:solidFill>
              </a:rPr>
              <a:t>,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4 </a:t>
            </a:r>
            <a:r>
              <a:rPr lang="pt-BR" sz="2400" dirty="0" smtClean="0"/>
              <a:t>&gt;= 0</a:t>
            </a:r>
            <a:r>
              <a:rPr lang="pt-BR" sz="1800" dirty="0" smtClean="0"/>
              <a:t>     {Restrição da não negatividade}</a:t>
            </a:r>
          </a:p>
          <a:p>
            <a:pPr marL="457200" lvl="1" indent="0">
              <a:buNone/>
            </a:pPr>
            <a:r>
              <a:rPr lang="pt-BR" sz="2400" b="1" dirty="0" smtClean="0"/>
              <a:t>Solução 6:</a:t>
            </a:r>
          </a:p>
          <a:p>
            <a:pPr marL="457200" lvl="1" indent="0">
              <a:buNone/>
            </a:pPr>
            <a:r>
              <a:rPr lang="pt-BR" sz="2400" dirty="0" smtClean="0"/>
              <a:t>	VNB = {x</a:t>
            </a:r>
            <a:r>
              <a:rPr lang="pt-BR" sz="2400" baseline="-25000" dirty="0" smtClean="0"/>
              <a:t>1 </a:t>
            </a:r>
            <a:r>
              <a:rPr lang="pt-BR" sz="2400" dirty="0" smtClean="0"/>
              <a:t>, x</a:t>
            </a:r>
            <a:r>
              <a:rPr lang="pt-BR" sz="2400" baseline="-25000" dirty="0" smtClean="0"/>
              <a:t>4</a:t>
            </a:r>
            <a:r>
              <a:rPr lang="pt-BR" sz="2400" dirty="0" smtClean="0"/>
              <a:t> } = 0</a:t>
            </a:r>
          </a:p>
          <a:p>
            <a:pPr marL="457200" lvl="1" indent="0">
              <a:buNone/>
            </a:pPr>
            <a:r>
              <a:rPr lang="pt-BR" sz="2400" dirty="0" smtClean="0"/>
              <a:t>	VB </a:t>
            </a:r>
            <a:r>
              <a:rPr lang="pt-BR" sz="2400" dirty="0"/>
              <a:t>= {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2 </a:t>
            </a:r>
            <a:r>
              <a:rPr lang="pt-BR" sz="2400" dirty="0"/>
              <a:t>, 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3</a:t>
            </a:r>
            <a:r>
              <a:rPr lang="pt-BR" sz="2400" dirty="0" smtClean="0"/>
              <a:t>}</a:t>
            </a:r>
          </a:p>
          <a:p>
            <a:pPr marL="457200" lvl="1" indent="0">
              <a:buNone/>
            </a:pPr>
            <a:r>
              <a:rPr lang="pt-BR" sz="2400" dirty="0" smtClean="0"/>
              <a:t>	x</a:t>
            </a:r>
            <a:r>
              <a:rPr lang="pt-BR" sz="2400" baseline="-25000" dirty="0" smtClean="0"/>
              <a:t>2 </a:t>
            </a:r>
            <a:r>
              <a:rPr lang="pt-BR" sz="2400" dirty="0" smtClean="0"/>
              <a:t>= 10</a:t>
            </a:r>
          </a:p>
          <a:p>
            <a:pPr marL="457200" lvl="1" indent="0">
              <a:buNone/>
            </a:pPr>
            <a:r>
              <a:rPr lang="pt-BR" sz="2400" dirty="0" smtClean="0"/>
              <a:t>	x</a:t>
            </a:r>
            <a:r>
              <a:rPr lang="pt-BR" sz="2400" baseline="-25000" dirty="0" smtClean="0"/>
              <a:t>3 </a:t>
            </a:r>
            <a:r>
              <a:rPr lang="pt-BR" sz="2400" dirty="0" smtClean="0"/>
              <a:t>= -4         </a:t>
            </a:r>
            <a:r>
              <a:rPr lang="pt-BR" sz="2400" dirty="0" smtClean="0">
                <a:solidFill>
                  <a:srgbClr val="FF0000"/>
                </a:solidFill>
              </a:rPr>
              <a:t>Como </a:t>
            </a:r>
            <a:r>
              <a:rPr lang="pt-BR" sz="2400" dirty="0">
                <a:solidFill>
                  <a:srgbClr val="FF0000"/>
                </a:solidFill>
              </a:rPr>
              <a:t>x</a:t>
            </a:r>
            <a:r>
              <a:rPr lang="pt-BR" sz="2400" baseline="-25000" dirty="0">
                <a:solidFill>
                  <a:srgbClr val="FF0000"/>
                </a:solidFill>
              </a:rPr>
              <a:t>4  </a:t>
            </a:r>
            <a:r>
              <a:rPr lang="pt-BR" sz="2400" dirty="0">
                <a:solidFill>
                  <a:srgbClr val="FF0000"/>
                </a:solidFill>
              </a:rPr>
              <a:t>é menor que zero não atende a restrição</a:t>
            </a:r>
            <a:r>
              <a:rPr lang="pt-BR" sz="2400" dirty="0" smtClean="0">
                <a:solidFill>
                  <a:srgbClr val="FF000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pt-BR" sz="2400" dirty="0" smtClean="0"/>
              <a:t>A MELHOR SOLUÇÃO É</a:t>
            </a:r>
            <a:r>
              <a:rPr lang="pt-BR" sz="2400" dirty="0" smtClean="0">
                <a:solidFill>
                  <a:srgbClr val="FF0000"/>
                </a:solidFill>
              </a:rPr>
              <a:t> QUARTA </a:t>
            </a:r>
            <a:r>
              <a:rPr lang="pt-BR" sz="2400" dirty="0"/>
              <a:t>x</a:t>
            </a:r>
            <a:r>
              <a:rPr lang="pt-BR" sz="2400" baseline="-25000" dirty="0"/>
              <a:t>1 </a:t>
            </a:r>
            <a:r>
              <a:rPr lang="pt-BR" sz="2400" dirty="0"/>
              <a:t>= </a:t>
            </a:r>
            <a:r>
              <a:rPr lang="pt-BR" sz="2400" dirty="0" smtClean="0"/>
              <a:t>2,67, </a:t>
            </a:r>
            <a:r>
              <a:rPr lang="pt-BR" sz="2400" dirty="0"/>
              <a:t>x</a:t>
            </a:r>
            <a:r>
              <a:rPr lang="pt-BR" sz="2400" baseline="-25000" dirty="0"/>
              <a:t>2 </a:t>
            </a:r>
            <a:r>
              <a:rPr lang="pt-BR" sz="2400" dirty="0"/>
              <a:t>= </a:t>
            </a:r>
            <a:r>
              <a:rPr lang="pt-BR" sz="2400" dirty="0" smtClean="0"/>
              <a:t>3,33 e </a:t>
            </a:r>
            <a:r>
              <a:rPr lang="pt-BR" sz="2400" b="1" dirty="0" smtClean="0">
                <a:solidFill>
                  <a:srgbClr val="FF0000"/>
                </a:solidFill>
              </a:rPr>
              <a:t>Z = 14,7</a:t>
            </a:r>
            <a:endParaRPr lang="pt-BR" sz="2000" b="1" dirty="0" smtClean="0">
              <a:solidFill>
                <a:srgbClr val="FF0000"/>
              </a:solidFill>
            </a:endParaRPr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639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692696"/>
            <a:ext cx="9036496" cy="6165304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Solução Analítica de um Problema de PL com m &lt; n</a:t>
            </a:r>
            <a:endParaRPr lang="pt-BR" sz="24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pt-BR" sz="2400" dirty="0" smtClean="0"/>
          </a:p>
          <a:p>
            <a:pPr marL="457200" lvl="1" indent="0">
              <a:buNone/>
            </a:pPr>
            <a:r>
              <a:rPr lang="pt-BR" sz="2400" dirty="0" smtClean="0"/>
              <a:t>A MELHOR SOLUÇÃO É</a:t>
            </a:r>
            <a:r>
              <a:rPr lang="pt-BR" sz="2400" dirty="0" smtClean="0">
                <a:solidFill>
                  <a:srgbClr val="FF0000"/>
                </a:solidFill>
              </a:rPr>
              <a:t> QUARTA </a:t>
            </a:r>
            <a:r>
              <a:rPr lang="pt-BR" sz="2400" dirty="0"/>
              <a:t>x</a:t>
            </a:r>
            <a:r>
              <a:rPr lang="pt-BR" sz="2400" baseline="-25000" dirty="0"/>
              <a:t>1 </a:t>
            </a:r>
            <a:r>
              <a:rPr lang="pt-BR" sz="2400" dirty="0"/>
              <a:t>= </a:t>
            </a:r>
            <a:r>
              <a:rPr lang="pt-BR" sz="2400" dirty="0" smtClean="0"/>
              <a:t>2,67, </a:t>
            </a:r>
            <a:r>
              <a:rPr lang="pt-BR" sz="2400" dirty="0"/>
              <a:t>x</a:t>
            </a:r>
            <a:r>
              <a:rPr lang="pt-BR" sz="2400" baseline="-25000" dirty="0"/>
              <a:t>2 </a:t>
            </a:r>
            <a:r>
              <a:rPr lang="pt-BR" sz="2400" dirty="0"/>
              <a:t>= </a:t>
            </a:r>
            <a:r>
              <a:rPr lang="pt-BR" sz="2400" dirty="0" smtClean="0"/>
              <a:t>3,33 e Z = 14,7</a:t>
            </a:r>
            <a:endParaRPr lang="pt-BR" sz="2000" dirty="0" smtClean="0">
              <a:solidFill>
                <a:srgbClr val="FF0000"/>
              </a:solidFill>
            </a:endParaRPr>
          </a:p>
          <a:p>
            <a:pPr marL="1371600" lvl="3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436" y="2242972"/>
            <a:ext cx="5600908" cy="413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692696"/>
            <a:ext cx="8928992" cy="6165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/>
              <a:t>Exercício: </a:t>
            </a:r>
            <a:endParaRPr lang="pt-BR" sz="2800" dirty="0" smtClean="0"/>
          </a:p>
          <a:p>
            <a:pPr marL="0" indent="0">
              <a:buNone/>
            </a:pPr>
            <a:r>
              <a:rPr lang="pt-BR" sz="1800" dirty="0"/>
              <a:t>1 - Considere o seguinte sistema de Programação linear:</a:t>
            </a:r>
          </a:p>
          <a:p>
            <a:pPr marL="0" indent="0">
              <a:buNone/>
            </a:pPr>
            <a:r>
              <a:rPr lang="pt-BR" sz="1800" dirty="0"/>
              <a:t>  Max Z = 9x1 + 3x2</a:t>
            </a:r>
          </a:p>
          <a:p>
            <a:pPr marL="0" indent="0">
              <a:buNone/>
            </a:pPr>
            <a:r>
              <a:rPr lang="pt-BR" sz="1800" dirty="0"/>
              <a:t> Sujeito:</a:t>
            </a:r>
          </a:p>
          <a:p>
            <a:pPr marL="0" indent="0">
              <a:buNone/>
            </a:pPr>
            <a:r>
              <a:rPr lang="pt-BR" sz="1800" dirty="0"/>
              <a:t>         </a:t>
            </a:r>
            <a:r>
              <a:rPr lang="pt-BR" sz="1800" dirty="0" smtClean="0"/>
              <a:t>2x1 </a:t>
            </a:r>
            <a:r>
              <a:rPr lang="pt-BR" sz="1800" dirty="0"/>
              <a:t>+ x2 &lt;= 14</a:t>
            </a:r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dirty="0" smtClean="0"/>
              <a:t>       2x1 </a:t>
            </a:r>
            <a:r>
              <a:rPr lang="pt-BR" sz="1800" dirty="0"/>
              <a:t>+ 3x2 &lt;= 24</a:t>
            </a:r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dirty="0" smtClean="0"/>
              <a:t>        x1 </a:t>
            </a:r>
            <a:r>
              <a:rPr lang="pt-BR" sz="1800" dirty="0"/>
              <a:t>, x2 &gt;= 0     {Restrição da não negatividade}</a:t>
            </a:r>
          </a:p>
          <a:p>
            <a:pPr marL="0" indent="0">
              <a:buNone/>
            </a:pPr>
            <a:r>
              <a:rPr lang="pt-BR" sz="1800" dirty="0"/>
              <a:t>Resolver o problema de PL pela forma analítica.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2 </a:t>
            </a:r>
            <a:r>
              <a:rPr lang="pt-BR" sz="1800" dirty="0"/>
              <a:t>- Considere o seguinte sistema de Programação linear:</a:t>
            </a:r>
          </a:p>
          <a:p>
            <a:pPr marL="0" indent="0">
              <a:buNone/>
            </a:pPr>
            <a:r>
              <a:rPr lang="pt-BR" sz="1800" dirty="0"/>
              <a:t>  Max Z = 5x1 + 5x2</a:t>
            </a:r>
          </a:p>
          <a:p>
            <a:pPr marL="0" indent="0">
              <a:buNone/>
            </a:pPr>
            <a:r>
              <a:rPr lang="pt-BR" sz="1800" dirty="0"/>
              <a:t> Sujeito:</a:t>
            </a:r>
          </a:p>
          <a:p>
            <a:pPr marL="0" indent="0">
              <a:buNone/>
            </a:pPr>
            <a:r>
              <a:rPr lang="pt-BR" sz="1800" dirty="0"/>
              <a:t>               8x1 + 4x2 &lt;= 32</a:t>
            </a:r>
          </a:p>
          <a:p>
            <a:pPr marL="0" indent="0">
              <a:buNone/>
            </a:pPr>
            <a:r>
              <a:rPr lang="pt-BR" sz="1800" dirty="0"/>
              <a:t>  x1 + 2x2 &lt;= 8</a:t>
            </a:r>
          </a:p>
          <a:p>
            <a:pPr marL="0" indent="0">
              <a:buNone/>
            </a:pPr>
            <a:r>
              <a:rPr lang="pt-BR" sz="1800" dirty="0"/>
              <a:t>  x1 , x2 &gt;= 0     {Restrição da não negatividade}</a:t>
            </a:r>
          </a:p>
          <a:p>
            <a:pPr marL="0" indent="0">
              <a:buNone/>
            </a:pPr>
            <a:r>
              <a:rPr lang="pt-BR" sz="1800" dirty="0"/>
              <a:t>Resolver o problema de forma analítica.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31112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836712"/>
            <a:ext cx="9036496" cy="576064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Solução Gráfica de um Problema de Programação Linear</a:t>
            </a:r>
            <a:endParaRPr lang="pt-BR" dirty="0" smtClean="0"/>
          </a:p>
          <a:p>
            <a:pPr marL="1371600" lvl="3" indent="0">
              <a:buNone/>
            </a:pPr>
            <a:endParaRPr lang="pt-BR" dirty="0"/>
          </a:p>
          <a:p>
            <a:pPr marL="1371600" lvl="3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R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E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S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T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R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I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Ç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Õ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E</a:t>
            </a:r>
          </a:p>
          <a:p>
            <a:pPr marL="1371600" lvl="3" indent="0">
              <a:buNone/>
            </a:pPr>
            <a:r>
              <a:rPr lang="pt-BR" dirty="0">
                <a:solidFill>
                  <a:srgbClr val="FF0000"/>
                </a:solidFill>
              </a:rPr>
              <a:t>S</a:t>
            </a:r>
            <a:endParaRPr lang="pt-BR" dirty="0" smtClean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7" y="1592525"/>
            <a:ext cx="6192687" cy="478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836712"/>
            <a:ext cx="9036496" cy="576064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Solução Gráfica de um Problema de Programação Linear</a:t>
            </a:r>
          </a:p>
          <a:p>
            <a:pPr marL="0" indent="0">
              <a:buNone/>
            </a:pPr>
            <a:endParaRPr lang="pt-BR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Dica: </a:t>
            </a:r>
            <a:r>
              <a:rPr lang="pt-BR" sz="2000" dirty="0" err="1" smtClean="0"/>
              <a:t>Multipli</a:t>
            </a:r>
            <a:r>
              <a:rPr lang="pt-BR" sz="2000" dirty="0" smtClean="0"/>
              <a:t>-</a:t>
            </a:r>
          </a:p>
          <a:p>
            <a:pPr marL="0" indent="0">
              <a:buNone/>
            </a:pPr>
            <a:r>
              <a:rPr lang="pt-BR" sz="2000" dirty="0"/>
              <a:t>q</a:t>
            </a:r>
            <a:r>
              <a:rPr lang="pt-BR" sz="2000" dirty="0" smtClean="0"/>
              <a:t>ue os termos</a:t>
            </a:r>
          </a:p>
          <a:p>
            <a:pPr marL="0" indent="0">
              <a:buNone/>
            </a:pPr>
            <a:r>
              <a:rPr lang="pt-BR" sz="2000" dirty="0"/>
              <a:t>d</a:t>
            </a:r>
            <a:r>
              <a:rPr lang="pt-BR" sz="2000" dirty="0" smtClean="0"/>
              <a:t>a função</a:t>
            </a:r>
          </a:p>
          <a:p>
            <a:pPr marL="0" indent="0">
              <a:buNone/>
            </a:pPr>
            <a:r>
              <a:rPr lang="pt-BR" sz="2000" dirty="0"/>
              <a:t>o</a:t>
            </a:r>
            <a:r>
              <a:rPr lang="pt-BR" sz="2000" dirty="0" smtClean="0"/>
              <a:t>bjetivo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1484784"/>
            <a:ext cx="7056784" cy="486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836712"/>
            <a:ext cx="9036496" cy="576064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Solução Gráfica de um Problema de Programação Linear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A solução ótima</a:t>
            </a:r>
          </a:p>
          <a:p>
            <a:pPr marL="457200" lvl="1" indent="0">
              <a:buNone/>
            </a:pPr>
            <a:r>
              <a:rPr lang="pt-BR" dirty="0" smtClean="0"/>
              <a:t>graficamente</a:t>
            </a:r>
          </a:p>
          <a:p>
            <a:pPr marL="457200" lvl="1" indent="0">
              <a:buNone/>
            </a:pPr>
            <a:r>
              <a:rPr lang="pt-BR" dirty="0" smtClean="0"/>
              <a:t>sempre será em </a:t>
            </a:r>
          </a:p>
          <a:p>
            <a:pPr marL="457200" lvl="1" indent="0">
              <a:buNone/>
            </a:pPr>
            <a:r>
              <a:rPr lang="pt-BR" dirty="0" smtClean="0"/>
              <a:t>um </a:t>
            </a:r>
            <a:r>
              <a:rPr lang="pt-BR" b="1" dirty="0" smtClean="0">
                <a:solidFill>
                  <a:srgbClr val="FF0000"/>
                </a:solidFill>
              </a:rPr>
              <a:t>vértice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da</a:t>
            </a:r>
          </a:p>
          <a:p>
            <a:pPr marL="457200" lvl="1" indent="0">
              <a:buNone/>
            </a:pPr>
            <a:r>
              <a:rPr lang="pt-BR" dirty="0" smtClean="0"/>
              <a:t>Figura.</a:t>
            </a:r>
          </a:p>
          <a:p>
            <a:pPr marL="1371600" lvl="3" indent="0">
              <a:buNone/>
            </a:pPr>
            <a:endParaRPr lang="pt-BR" dirty="0"/>
          </a:p>
          <a:p>
            <a:pPr marL="1371600" lvl="3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74" y="2492896"/>
            <a:ext cx="574349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836712"/>
            <a:ext cx="9036496" cy="576064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Solução Gráfica de um Problema de Programação Linear</a:t>
            </a:r>
          </a:p>
          <a:p>
            <a:pPr lvl="1"/>
            <a:r>
              <a:rPr lang="pt-BR" dirty="0" smtClean="0"/>
              <a:t>Considere o seguinte problema de minimização de PL:</a:t>
            </a:r>
          </a:p>
          <a:p>
            <a:pPr lvl="2"/>
            <a:r>
              <a:rPr lang="pt-BR" smtClean="0"/>
              <a:t>Min </a:t>
            </a:r>
            <a:r>
              <a:rPr lang="pt-BR" dirty="0" smtClean="0"/>
              <a:t>z = 10x</a:t>
            </a:r>
            <a:r>
              <a:rPr lang="pt-BR" baseline="-25000" dirty="0" smtClean="0"/>
              <a:t>1</a:t>
            </a:r>
            <a:r>
              <a:rPr lang="pt-BR" dirty="0" smtClean="0"/>
              <a:t> + 6x</a:t>
            </a:r>
            <a:r>
              <a:rPr lang="pt-BR" baseline="-25000" dirty="0" smtClean="0"/>
              <a:t>2</a:t>
            </a:r>
          </a:p>
          <a:p>
            <a:pPr lvl="2"/>
            <a:r>
              <a:rPr lang="pt-BR" dirty="0" smtClean="0"/>
              <a:t>Sujeito a:</a:t>
            </a:r>
          </a:p>
          <a:p>
            <a:pPr marL="1371600" lvl="3" indent="0">
              <a:buNone/>
            </a:pPr>
            <a:r>
              <a:rPr lang="pt-BR" dirty="0"/>
              <a:t>4</a:t>
            </a:r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3x</a:t>
            </a:r>
            <a:r>
              <a:rPr lang="pt-BR" baseline="-25000" dirty="0" smtClean="0"/>
              <a:t>2 </a:t>
            </a:r>
            <a:r>
              <a:rPr lang="pt-BR" dirty="0" smtClean="0"/>
              <a:t>&gt;= 24</a:t>
            </a:r>
          </a:p>
          <a:p>
            <a:pPr marL="1371600" lvl="3" indent="0">
              <a:buNone/>
            </a:pPr>
            <a:r>
              <a:rPr lang="pt-BR" dirty="0"/>
              <a:t>2</a:t>
            </a:r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/>
              <a:t>+ 5</a:t>
            </a:r>
            <a:r>
              <a:rPr lang="pt-BR" dirty="0" smtClean="0"/>
              <a:t>x</a:t>
            </a:r>
            <a:r>
              <a:rPr lang="pt-BR" baseline="-25000" dirty="0" smtClean="0"/>
              <a:t>2 </a:t>
            </a:r>
            <a:r>
              <a:rPr lang="pt-BR" dirty="0" smtClean="0"/>
              <a:t>&gt;= </a:t>
            </a:r>
            <a:r>
              <a:rPr lang="pt-BR" dirty="0"/>
              <a:t>2</a:t>
            </a:r>
            <a:r>
              <a:rPr lang="pt-BR" dirty="0" smtClean="0"/>
              <a:t>0</a:t>
            </a:r>
          </a:p>
          <a:p>
            <a:pPr marL="1371600" lvl="3" indent="0">
              <a:buNone/>
            </a:pPr>
            <a:r>
              <a:rPr lang="pt-BR" dirty="0"/>
              <a:t>x</a:t>
            </a:r>
            <a:r>
              <a:rPr lang="pt-BR" baseline="-25000" dirty="0"/>
              <a:t>1</a:t>
            </a:r>
            <a:r>
              <a:rPr lang="pt-BR" dirty="0"/>
              <a:t> </a:t>
            </a:r>
            <a:r>
              <a:rPr lang="pt-BR" dirty="0" smtClean="0"/>
              <a:t>=&lt; 8</a:t>
            </a:r>
          </a:p>
          <a:p>
            <a:pPr marL="1371600" lvl="3" indent="0">
              <a:buNone/>
            </a:pPr>
            <a:r>
              <a:rPr lang="pt-BR" dirty="0"/>
              <a:t>x</a:t>
            </a:r>
            <a:r>
              <a:rPr lang="pt-BR" baseline="-25000" dirty="0"/>
              <a:t>2 </a:t>
            </a:r>
            <a:r>
              <a:rPr lang="pt-BR" dirty="0"/>
              <a:t>&lt;= 6</a:t>
            </a:r>
            <a:endParaRPr lang="pt-BR" dirty="0" smtClean="0"/>
          </a:p>
          <a:p>
            <a:pPr marL="1371600" lvl="3" indent="0">
              <a:buNone/>
            </a:pPr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, x</a:t>
            </a:r>
            <a:r>
              <a:rPr lang="pt-BR" baseline="-25000" dirty="0" smtClean="0"/>
              <a:t>2 </a:t>
            </a:r>
            <a:r>
              <a:rPr lang="pt-BR" dirty="0" smtClean="0"/>
              <a:t>&gt;= 0</a:t>
            </a:r>
            <a:endParaRPr lang="pt-BR" dirty="0"/>
          </a:p>
          <a:p>
            <a:pPr lvl="1"/>
            <a:r>
              <a:rPr lang="pt-BR" dirty="0" smtClean="0"/>
              <a:t>Determinar o conjunto de soluções factíveis, além da solução ótima do modelo.</a:t>
            </a:r>
          </a:p>
          <a:p>
            <a:pPr marL="1371600" lvl="3" indent="0">
              <a:buNone/>
            </a:pPr>
            <a:endParaRPr lang="pt-BR" dirty="0" smtClean="0"/>
          </a:p>
          <a:p>
            <a:pPr marL="1371600" lvl="3" indent="0">
              <a:buNone/>
            </a:pPr>
            <a:endParaRPr lang="pt-BR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671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10210</TotalTime>
  <Words>2524</Words>
  <Application>Microsoft Office PowerPoint</Application>
  <PresentationFormat>Apresentação na tela (4:3)</PresentationFormat>
  <Paragraphs>548</Paragraphs>
  <Slides>53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Cambria Math</vt:lpstr>
      <vt:lpstr>Tema do Office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Operacional</dc:title>
  <dc:creator>Rogerio Miguel Coelho</dc:creator>
  <cp:lastModifiedBy>Rogerio Miguel Coelho</cp:lastModifiedBy>
  <cp:revision>284</cp:revision>
  <dcterms:created xsi:type="dcterms:W3CDTF">2014-07-21T18:13:19Z</dcterms:created>
  <dcterms:modified xsi:type="dcterms:W3CDTF">2017-05-08T19:42:44Z</dcterms:modified>
</cp:coreProperties>
</file>