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5"/>
  </p:notesMasterIdLst>
  <p:sldIdLst>
    <p:sldId id="256" r:id="rId2"/>
    <p:sldId id="257" r:id="rId3"/>
    <p:sldId id="261" r:id="rId4"/>
    <p:sldId id="283" r:id="rId5"/>
    <p:sldId id="284" r:id="rId6"/>
    <p:sldId id="285" r:id="rId7"/>
    <p:sldId id="286" r:id="rId8"/>
    <p:sldId id="287" r:id="rId9"/>
    <p:sldId id="288" r:id="rId10"/>
    <p:sldId id="289" r:id="rId11"/>
    <p:sldId id="296" r:id="rId12"/>
    <p:sldId id="346" r:id="rId13"/>
    <p:sldId id="290" r:id="rId14"/>
    <p:sldId id="297" r:id="rId15"/>
    <p:sldId id="291" r:id="rId16"/>
    <p:sldId id="292" r:id="rId17"/>
    <p:sldId id="298" r:id="rId18"/>
    <p:sldId id="293" r:id="rId19"/>
    <p:sldId id="299" r:id="rId20"/>
    <p:sldId id="294" r:id="rId21"/>
    <p:sldId id="300" r:id="rId22"/>
    <p:sldId id="295" r:id="rId23"/>
    <p:sldId id="301" r:id="rId24"/>
    <p:sldId id="302" r:id="rId25"/>
    <p:sldId id="303" r:id="rId26"/>
    <p:sldId id="304" r:id="rId27"/>
    <p:sldId id="305" r:id="rId28"/>
    <p:sldId id="306" r:id="rId29"/>
    <p:sldId id="307" r:id="rId30"/>
    <p:sldId id="310" r:id="rId31"/>
    <p:sldId id="308" r:id="rId32"/>
    <p:sldId id="311" r:id="rId33"/>
    <p:sldId id="309" r:id="rId34"/>
    <p:sldId id="347" r:id="rId35"/>
    <p:sldId id="312" r:id="rId36"/>
    <p:sldId id="313" r:id="rId37"/>
    <p:sldId id="314" r:id="rId38"/>
    <p:sldId id="315" r:id="rId39"/>
    <p:sldId id="316" r:id="rId40"/>
    <p:sldId id="317" r:id="rId41"/>
    <p:sldId id="318" r:id="rId42"/>
    <p:sldId id="319" r:id="rId43"/>
    <p:sldId id="320" r:id="rId44"/>
    <p:sldId id="321" r:id="rId45"/>
    <p:sldId id="322" r:id="rId46"/>
    <p:sldId id="324" r:id="rId47"/>
    <p:sldId id="325" r:id="rId48"/>
    <p:sldId id="326" r:id="rId49"/>
    <p:sldId id="327" r:id="rId50"/>
    <p:sldId id="328" r:id="rId51"/>
    <p:sldId id="329" r:id="rId52"/>
    <p:sldId id="330" r:id="rId53"/>
    <p:sldId id="331" r:id="rId54"/>
    <p:sldId id="332" r:id="rId55"/>
    <p:sldId id="340" r:id="rId56"/>
    <p:sldId id="348" r:id="rId57"/>
    <p:sldId id="342" r:id="rId58"/>
    <p:sldId id="334" r:id="rId59"/>
    <p:sldId id="335" r:id="rId60"/>
    <p:sldId id="337" r:id="rId61"/>
    <p:sldId id="343" r:id="rId62"/>
    <p:sldId id="344" r:id="rId63"/>
    <p:sldId id="345" r:id="rId64"/>
  </p:sldIdLst>
  <p:sldSz cx="9144000" cy="6858000" type="screen4x3"/>
  <p:notesSz cx="7099300" cy="102346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58" autoAdjust="0"/>
    <p:restoredTop sz="74461" autoAdjust="0"/>
  </p:normalViewPr>
  <p:slideViewPr>
    <p:cSldViewPr>
      <p:cViewPr varScale="1">
        <p:scale>
          <a:sx n="64" d="100"/>
          <a:sy n="64" d="100"/>
        </p:scale>
        <p:origin x="90" y="64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29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7691670F-6D0B-4039-B6FE-2610E3369796}" type="datetimeFigureOut">
              <a:rPr lang="pt-BR" smtClean="0"/>
              <a:t>16/05/2017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782814A0-84BC-4BD2-B283-66CD021E40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21785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EEB77-5D7C-4D95-BB31-895E3E4930D1}" type="datetimeFigureOut">
              <a:rPr lang="pt-BR" smtClean="0"/>
              <a:t>16/05/2017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AD567-4D47-4B13-9588-834BBEB41A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9337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EEB77-5D7C-4D95-BB31-895E3E4930D1}" type="datetimeFigureOut">
              <a:rPr lang="pt-BR" smtClean="0"/>
              <a:t>16/05/2017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AD567-4D47-4B13-9588-834BBEB41A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084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EEB77-5D7C-4D95-BB31-895E3E4930D1}" type="datetimeFigureOut">
              <a:rPr lang="pt-BR" smtClean="0"/>
              <a:t>16/05/2017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AD567-4D47-4B13-9588-834BBEB41A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718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EEB77-5D7C-4D95-BB31-895E3E4930D1}" type="datetimeFigureOut">
              <a:rPr lang="pt-BR" smtClean="0"/>
              <a:t>16/05/2017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AD567-4D47-4B13-9588-834BBEB41A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1380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EEB77-5D7C-4D95-BB31-895E3E4930D1}" type="datetimeFigureOut">
              <a:rPr lang="pt-BR" smtClean="0"/>
              <a:t>16/05/2017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AD567-4D47-4B13-9588-834BBEB41A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5073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EEB77-5D7C-4D95-BB31-895E3E4930D1}" type="datetimeFigureOut">
              <a:rPr lang="pt-BR" smtClean="0"/>
              <a:t>16/05/2017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AD567-4D47-4B13-9588-834BBEB41A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1152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EEB77-5D7C-4D95-BB31-895E3E4930D1}" type="datetimeFigureOut">
              <a:rPr lang="pt-BR" smtClean="0"/>
              <a:t>16/05/2017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AD567-4D47-4B13-9588-834BBEB41A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3286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EEB77-5D7C-4D95-BB31-895E3E4930D1}" type="datetimeFigureOut">
              <a:rPr lang="pt-BR" smtClean="0"/>
              <a:t>16/05/2017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AD567-4D47-4B13-9588-834BBEB41A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8336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EEB77-5D7C-4D95-BB31-895E3E4930D1}" type="datetimeFigureOut">
              <a:rPr lang="pt-BR" smtClean="0"/>
              <a:t>16/05/2017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AD567-4D47-4B13-9588-834BBEB41A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9563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EEB77-5D7C-4D95-BB31-895E3E4930D1}" type="datetimeFigureOut">
              <a:rPr lang="pt-BR" smtClean="0"/>
              <a:t>16/05/2017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AD567-4D47-4B13-9588-834BBEB41A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4750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EEB77-5D7C-4D95-BB31-895E3E4930D1}" type="datetimeFigureOut">
              <a:rPr lang="pt-BR" smtClean="0"/>
              <a:t>16/05/2017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AD567-4D47-4B13-9588-834BBEB41A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6174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AEEB77-5D7C-4D95-BB31-895E3E4930D1}" type="datetimeFigureOut">
              <a:rPr lang="pt-BR" smtClean="0"/>
              <a:t>16/05/2017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FAD567-4D47-4B13-9588-834BBEB41A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443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Pesquisa Operacional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pt-BR" dirty="0" smtClean="0"/>
              <a:t>Prof. Rogerio Coelho</a:t>
            </a:r>
          </a:p>
          <a:p>
            <a:endParaRPr lang="pt-BR" dirty="0" smtClean="0"/>
          </a:p>
          <a:p>
            <a:r>
              <a:rPr lang="pt-BR" sz="1900" dirty="0" smtClean="0"/>
              <a:t>A Introdução de abstrações adequadas é a nossa única ajuda mental para reduzir o apelo à enumeração, para organizar e dominar a complexidade.</a:t>
            </a:r>
          </a:p>
          <a:p>
            <a:r>
              <a:rPr lang="pt-BR" sz="1900" dirty="0" err="1" smtClean="0"/>
              <a:t>Dijkstra</a:t>
            </a:r>
            <a:endParaRPr lang="pt-BR" sz="1900" dirty="0"/>
          </a:p>
        </p:txBody>
      </p:sp>
    </p:spTree>
    <p:extLst>
      <p:ext uri="{BB962C8B-B14F-4D97-AF65-F5344CB8AC3E}">
        <p14:creationId xmlns:p14="http://schemas.microsoft.com/office/powerpoint/2010/main" val="2884473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2008" y="764704"/>
            <a:ext cx="9036496" cy="6021288"/>
          </a:xfrm>
        </p:spPr>
        <p:txBody>
          <a:bodyPr>
            <a:normAutofit/>
          </a:bodyPr>
          <a:lstStyle/>
          <a:p>
            <a:r>
              <a:rPr lang="pt-BR" sz="3600" dirty="0" smtClean="0">
                <a:solidFill>
                  <a:srgbClr val="FF0000"/>
                </a:solidFill>
              </a:rPr>
              <a:t>Resolver o problema através do Simplex</a:t>
            </a:r>
            <a:endParaRPr lang="pt-BR" sz="3600" dirty="0" smtClean="0"/>
          </a:p>
          <a:p>
            <a:pPr marL="0" indent="0">
              <a:buNone/>
            </a:pPr>
            <a:r>
              <a:rPr lang="pt-BR" sz="2400" dirty="0" smtClean="0"/>
              <a:t>Resolver o problema:</a:t>
            </a:r>
          </a:p>
          <a:p>
            <a:pPr marL="0" indent="0">
              <a:buNone/>
            </a:pPr>
            <a:r>
              <a:rPr lang="pt-BR" sz="2400" dirty="0"/>
              <a:t>	</a:t>
            </a:r>
            <a:r>
              <a:rPr lang="pt-BR" sz="2400" dirty="0" smtClean="0"/>
              <a:t>Max z = 3x1 + 2x2</a:t>
            </a:r>
          </a:p>
          <a:p>
            <a:pPr marL="0" indent="0">
              <a:buNone/>
            </a:pPr>
            <a:r>
              <a:rPr lang="pt-BR" sz="2400" dirty="0" smtClean="0"/>
              <a:t>Sujeito:</a:t>
            </a:r>
          </a:p>
          <a:p>
            <a:pPr marL="0" indent="0">
              <a:buNone/>
            </a:pPr>
            <a:r>
              <a:rPr lang="pt-BR" sz="2400" dirty="0"/>
              <a:t>	</a:t>
            </a:r>
            <a:r>
              <a:rPr lang="pt-BR" sz="2400" dirty="0" smtClean="0"/>
              <a:t>x1 + x2 &lt;= 6</a:t>
            </a:r>
          </a:p>
          <a:p>
            <a:pPr marL="0" indent="0">
              <a:buNone/>
            </a:pPr>
            <a:r>
              <a:rPr lang="pt-BR" sz="2400" dirty="0"/>
              <a:t>	</a:t>
            </a:r>
            <a:r>
              <a:rPr lang="pt-BR" sz="2400" dirty="0" smtClean="0"/>
              <a:t>5x1 + 2x2 &lt;= 20</a:t>
            </a:r>
          </a:p>
          <a:p>
            <a:pPr marL="0" indent="0">
              <a:buNone/>
            </a:pPr>
            <a:r>
              <a:rPr lang="pt-BR" sz="2400" dirty="0"/>
              <a:t>	</a:t>
            </a:r>
            <a:r>
              <a:rPr lang="pt-BR" sz="2400" dirty="0" smtClean="0"/>
              <a:t>x1, x2 &gt;= 0</a:t>
            </a:r>
            <a:endParaRPr lang="pt-BR" dirty="0" smtClean="0"/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792088"/>
          </a:xfrm>
        </p:spPr>
        <p:txBody>
          <a:bodyPr/>
          <a:lstStyle/>
          <a:p>
            <a:r>
              <a:rPr lang="pt-BR" dirty="0" smtClean="0"/>
              <a:t>Pesquisa Operacional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8459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2008" y="44624"/>
            <a:ext cx="9036496" cy="6785992"/>
          </a:xfrm>
        </p:spPr>
        <p:txBody>
          <a:bodyPr>
            <a:normAutofit lnSpcReduction="10000"/>
          </a:bodyPr>
          <a:lstStyle/>
          <a:p>
            <a:r>
              <a:rPr lang="pt-BR" sz="2400" dirty="0" smtClean="0">
                <a:solidFill>
                  <a:srgbClr val="FF0000"/>
                </a:solidFill>
              </a:rPr>
              <a:t>Solução Analítica do Método Simplex para Problemas de Maximização</a:t>
            </a:r>
          </a:p>
          <a:p>
            <a:pPr marL="0" indent="0">
              <a:buNone/>
            </a:pPr>
            <a:endParaRPr lang="pt-BR" sz="1800" b="1" dirty="0" smtClean="0"/>
          </a:p>
          <a:p>
            <a:pPr marL="0" indent="0">
              <a:buNone/>
            </a:pPr>
            <a:r>
              <a:rPr lang="pt-BR" sz="2400" b="1" dirty="0" smtClean="0"/>
              <a:t>Início</a:t>
            </a:r>
            <a:r>
              <a:rPr lang="pt-BR" sz="2400" b="1" dirty="0"/>
              <a:t>:</a:t>
            </a:r>
            <a:r>
              <a:rPr lang="pt-BR" sz="2400" dirty="0"/>
              <a:t> O problema deve estar na forma </a:t>
            </a:r>
            <a:r>
              <a:rPr lang="pt-BR" sz="2400" dirty="0" smtClean="0"/>
              <a:t>padrão.</a:t>
            </a:r>
            <a:endParaRPr lang="pt-BR" sz="2400" dirty="0"/>
          </a:p>
          <a:p>
            <a:pPr marL="0" indent="0">
              <a:buNone/>
            </a:pPr>
            <a:r>
              <a:rPr lang="pt-BR" sz="1800" b="1" dirty="0">
                <a:solidFill>
                  <a:schemeClr val="bg1">
                    <a:lumMod val="75000"/>
                  </a:schemeClr>
                </a:solidFill>
              </a:rPr>
              <a:t>Passo 1</a:t>
            </a:r>
            <a:r>
              <a:rPr lang="pt-BR" sz="1800" dirty="0">
                <a:solidFill>
                  <a:schemeClr val="bg1">
                    <a:lumMod val="75000"/>
                  </a:schemeClr>
                </a:solidFill>
              </a:rPr>
              <a:t>: Encontrar a solução básica factível para o problema de PL.</a:t>
            </a:r>
          </a:p>
          <a:p>
            <a:pPr marL="457200" lvl="1" indent="0">
              <a:buNone/>
            </a:pPr>
            <a:r>
              <a:rPr lang="pt-BR" sz="1800" dirty="0">
                <a:solidFill>
                  <a:schemeClr val="bg1">
                    <a:lumMod val="75000"/>
                  </a:schemeClr>
                </a:solidFill>
              </a:rPr>
              <a:t>SBF inicial = SBF </a:t>
            </a:r>
            <a:r>
              <a:rPr lang="pt-BR" sz="1800" dirty="0" smtClean="0">
                <a:solidFill>
                  <a:schemeClr val="bg1">
                    <a:lumMod val="75000"/>
                  </a:schemeClr>
                </a:solidFill>
              </a:rPr>
              <a:t>atual.</a:t>
            </a:r>
            <a:endParaRPr lang="pt-BR" sz="18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pt-BR" sz="1800" b="1" dirty="0">
                <a:solidFill>
                  <a:schemeClr val="bg1">
                    <a:lumMod val="75000"/>
                  </a:schemeClr>
                </a:solidFill>
              </a:rPr>
              <a:t>Passo 2</a:t>
            </a:r>
            <a:r>
              <a:rPr lang="pt-BR" sz="1800" dirty="0">
                <a:solidFill>
                  <a:schemeClr val="bg1">
                    <a:lumMod val="75000"/>
                  </a:schemeClr>
                </a:solidFill>
              </a:rPr>
              <a:t>: T</a:t>
            </a:r>
            <a:r>
              <a:rPr lang="pt-BR" sz="1800" dirty="0" smtClean="0">
                <a:solidFill>
                  <a:schemeClr val="bg1">
                    <a:lumMod val="75000"/>
                  </a:schemeClr>
                </a:solidFill>
              </a:rPr>
              <a:t>este de </a:t>
            </a:r>
            <a:r>
              <a:rPr lang="pt-BR" sz="1800" dirty="0" err="1" smtClean="0">
                <a:solidFill>
                  <a:schemeClr val="bg1">
                    <a:lumMod val="75000"/>
                  </a:schemeClr>
                </a:solidFill>
              </a:rPr>
              <a:t>otimalidade</a:t>
            </a:r>
            <a:r>
              <a:rPr lang="pt-BR" sz="1800" dirty="0" smtClean="0">
                <a:solidFill>
                  <a:schemeClr val="bg1">
                    <a:lumMod val="75000"/>
                  </a:schemeClr>
                </a:solidFill>
              </a:rPr>
              <a:t>.</a:t>
            </a:r>
          </a:p>
          <a:p>
            <a:pPr marL="0" indent="0">
              <a:buNone/>
            </a:pPr>
            <a:r>
              <a:rPr lang="pt-BR" sz="1800" dirty="0" smtClean="0">
                <a:solidFill>
                  <a:schemeClr val="bg1">
                    <a:lumMod val="75000"/>
                  </a:schemeClr>
                </a:solidFill>
              </a:rPr>
              <a:t>Uma solução básica factível é ótima se não houver soluções básicas factíveis adjacente melhores, ou seja, </a:t>
            </a:r>
            <a:r>
              <a:rPr lang="pt-BR" sz="1800" dirty="0">
                <a:solidFill>
                  <a:schemeClr val="bg1">
                    <a:lumMod val="75000"/>
                  </a:schemeClr>
                </a:solidFill>
              </a:rPr>
              <a:t>i</a:t>
            </a:r>
            <a:r>
              <a:rPr lang="pt-BR" sz="1800" dirty="0" smtClean="0">
                <a:solidFill>
                  <a:schemeClr val="bg1">
                    <a:lumMod val="75000"/>
                  </a:schemeClr>
                </a:solidFill>
              </a:rPr>
              <a:t>ncremento na função objetivo. Enquanto pelo menos uma das variáveis não básicas da função objetivo tiver coeficiente positivo, há uma SBF adjacente melhor.</a:t>
            </a:r>
          </a:p>
          <a:p>
            <a:pPr marL="0" indent="0">
              <a:buNone/>
            </a:pPr>
            <a:r>
              <a:rPr lang="pt-BR" sz="1800" b="1" dirty="0" smtClean="0">
                <a:solidFill>
                  <a:schemeClr val="bg1">
                    <a:lumMod val="75000"/>
                  </a:schemeClr>
                </a:solidFill>
              </a:rPr>
              <a:t>Iteração:</a:t>
            </a:r>
            <a:r>
              <a:rPr lang="pt-BR" sz="1800" dirty="0" smtClean="0">
                <a:solidFill>
                  <a:schemeClr val="bg1">
                    <a:lumMod val="75000"/>
                  </a:schemeClr>
                </a:solidFill>
              </a:rPr>
              <a:t> Determinar uma SBF adjacente melhor</a:t>
            </a:r>
          </a:p>
          <a:p>
            <a:pPr marL="0" indent="0">
              <a:buNone/>
            </a:pPr>
            <a:r>
              <a:rPr lang="pt-BR" sz="1800" dirty="0" smtClean="0">
                <a:solidFill>
                  <a:schemeClr val="bg1">
                    <a:lumMod val="75000"/>
                  </a:schemeClr>
                </a:solidFill>
              </a:rPr>
              <a:t>A direção de maior incremente em Z deve ser identificada, para que uma melhor solução básica factível seja determinada. Para isso, três passos devem ser tomados:</a:t>
            </a:r>
          </a:p>
          <a:p>
            <a:pPr marL="0" indent="0">
              <a:buNone/>
            </a:pPr>
            <a:r>
              <a:rPr lang="pt-BR" sz="1800" b="1" dirty="0" smtClean="0">
                <a:solidFill>
                  <a:schemeClr val="bg1">
                    <a:lumMod val="75000"/>
                  </a:schemeClr>
                </a:solidFill>
              </a:rPr>
              <a:t>I.1 – </a:t>
            </a:r>
            <a:r>
              <a:rPr lang="pt-BR" sz="1800" dirty="0" smtClean="0">
                <a:solidFill>
                  <a:schemeClr val="bg1">
                    <a:lumMod val="75000"/>
                  </a:schemeClr>
                </a:solidFill>
              </a:rPr>
              <a:t>Determinar a variável não básica que passará para o conjunto de variáveis básicas. Ela deve ser aquela que tem maior incremente em Z, isto é, com maior coeficiente positivo em Z.</a:t>
            </a:r>
          </a:p>
          <a:p>
            <a:pPr marL="0" indent="0">
              <a:buNone/>
            </a:pPr>
            <a:r>
              <a:rPr lang="pt-BR" sz="1800" b="1" dirty="0" smtClean="0">
                <a:solidFill>
                  <a:schemeClr val="bg1">
                    <a:lumMod val="75000"/>
                  </a:schemeClr>
                </a:solidFill>
              </a:rPr>
              <a:t>I.2 – </a:t>
            </a:r>
            <a:r>
              <a:rPr lang="pt-BR" sz="1800" dirty="0" smtClean="0">
                <a:solidFill>
                  <a:schemeClr val="bg1">
                    <a:lumMod val="75000"/>
                  </a:schemeClr>
                </a:solidFill>
              </a:rPr>
              <a:t>Escolher a variável básica que passará para o conjunto de variáveis não básicas. A variável a sair deve ser aquela que limita o crescimento da variável  não básica escolhida no passo anterior.</a:t>
            </a:r>
          </a:p>
          <a:p>
            <a:pPr marL="0" indent="0">
              <a:buNone/>
            </a:pPr>
            <a:r>
              <a:rPr lang="pt-BR" sz="1800" b="1" dirty="0" smtClean="0">
                <a:solidFill>
                  <a:schemeClr val="bg1">
                    <a:lumMod val="75000"/>
                  </a:schemeClr>
                </a:solidFill>
              </a:rPr>
              <a:t>I.3 – </a:t>
            </a:r>
            <a:r>
              <a:rPr lang="pt-BR" sz="1800" dirty="0" smtClean="0">
                <a:solidFill>
                  <a:schemeClr val="bg1">
                    <a:lumMod val="75000"/>
                  </a:schemeClr>
                </a:solidFill>
              </a:rPr>
              <a:t>Resolver o sistema de equações recalculando os valores da nova solução básica adjacente. Recomendo o </a:t>
            </a:r>
            <a:r>
              <a:rPr lang="pt-BR" sz="1800" b="1" dirty="0" smtClean="0">
                <a:solidFill>
                  <a:schemeClr val="bg1">
                    <a:lumMod val="75000"/>
                  </a:schemeClr>
                </a:solidFill>
              </a:rPr>
              <a:t>método de eliminação de </a:t>
            </a:r>
            <a:r>
              <a:rPr lang="pt-BR" sz="1800" b="1" dirty="0" err="1" smtClean="0">
                <a:solidFill>
                  <a:schemeClr val="bg1">
                    <a:lumMod val="75000"/>
                  </a:schemeClr>
                </a:solidFill>
              </a:rPr>
              <a:t>Gaus</a:t>
            </a:r>
            <a:r>
              <a:rPr lang="pt-BR" sz="1800" b="1" dirty="0" smtClean="0">
                <a:solidFill>
                  <a:schemeClr val="bg1">
                    <a:lumMod val="75000"/>
                  </a:schemeClr>
                </a:solidFill>
              </a:rPr>
              <a:t>-Jordan</a:t>
            </a:r>
            <a:r>
              <a:rPr lang="pt-BR" sz="1800" dirty="0" smtClean="0">
                <a:solidFill>
                  <a:schemeClr val="bg1">
                    <a:lumMod val="75000"/>
                  </a:schemeClr>
                </a:solidFill>
              </a:rPr>
              <a:t>. A partir desse novo sistema de equações, cada equação deve possuir apenas uma variável básica com </a:t>
            </a:r>
            <a:r>
              <a:rPr lang="pt-BR" sz="1800" b="1" dirty="0" smtClean="0">
                <a:solidFill>
                  <a:schemeClr val="bg1">
                    <a:lumMod val="75000"/>
                  </a:schemeClr>
                </a:solidFill>
              </a:rPr>
              <a:t>coeficiente igual a 1</a:t>
            </a:r>
            <a:r>
              <a:rPr lang="pt-BR" sz="1800" dirty="0" smtClean="0">
                <a:solidFill>
                  <a:schemeClr val="bg1">
                    <a:lumMod val="75000"/>
                  </a:schemeClr>
                </a:solidFill>
              </a:rPr>
              <a:t>, cada variável básica deve aparecer em apenas uma equação, e a função objetivo deve ser escrita em função das variáveis não básicas.</a:t>
            </a:r>
            <a:endParaRPr lang="pt-BR" sz="1800" b="1" dirty="0">
              <a:solidFill>
                <a:schemeClr val="bg1">
                  <a:lumMod val="75000"/>
                </a:schemeClr>
              </a:solidFill>
            </a:endParaRPr>
          </a:p>
          <a:p>
            <a:endParaRPr lang="pt-BR" sz="1600" dirty="0" smtClean="0"/>
          </a:p>
          <a:p>
            <a:pPr lvl="2"/>
            <a:endParaRPr lang="pt-BR" sz="1200" b="1" dirty="0" smtClean="0"/>
          </a:p>
          <a:p>
            <a:pPr marL="914400" lvl="2" indent="0">
              <a:buNone/>
            </a:pPr>
            <a:endParaRPr lang="pt-BR" sz="1600" dirty="0" smtClean="0"/>
          </a:p>
          <a:p>
            <a:pPr lvl="1"/>
            <a:endParaRPr lang="pt-BR" sz="1600" dirty="0" smtClean="0"/>
          </a:p>
          <a:p>
            <a:pPr lvl="1"/>
            <a:endParaRPr lang="pt-BR" sz="2000" dirty="0" smtClean="0"/>
          </a:p>
          <a:p>
            <a:pPr lvl="1"/>
            <a:endParaRPr lang="pt-BR" sz="2000" dirty="0"/>
          </a:p>
          <a:p>
            <a:pPr marL="1371600" lvl="3" indent="0">
              <a:buNone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557695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2008" y="764704"/>
            <a:ext cx="9036496" cy="6021288"/>
          </a:xfrm>
        </p:spPr>
        <p:txBody>
          <a:bodyPr>
            <a:normAutofit/>
          </a:bodyPr>
          <a:lstStyle/>
          <a:p>
            <a:r>
              <a:rPr lang="pt-BR" sz="3600" dirty="0" smtClean="0">
                <a:solidFill>
                  <a:srgbClr val="FF0000"/>
                </a:solidFill>
              </a:rPr>
              <a:t>Resolver o problema através do Simplex</a:t>
            </a:r>
            <a:endParaRPr lang="pt-BR" sz="3600" dirty="0" smtClean="0"/>
          </a:p>
          <a:p>
            <a:pPr marL="0" indent="0">
              <a:buNone/>
            </a:pPr>
            <a:r>
              <a:rPr lang="pt-BR" sz="2400" dirty="0" smtClean="0"/>
              <a:t>Resolver o problema:</a:t>
            </a:r>
          </a:p>
          <a:p>
            <a:pPr marL="0" indent="0">
              <a:buNone/>
            </a:pPr>
            <a:r>
              <a:rPr lang="pt-BR" sz="2400" dirty="0"/>
              <a:t>	</a:t>
            </a:r>
            <a:r>
              <a:rPr lang="pt-BR" sz="2400" dirty="0" smtClean="0"/>
              <a:t>Max z = 3x1 + 2x2</a:t>
            </a:r>
          </a:p>
          <a:p>
            <a:pPr marL="0" indent="0">
              <a:buNone/>
            </a:pPr>
            <a:r>
              <a:rPr lang="pt-BR" sz="2400" dirty="0" smtClean="0"/>
              <a:t>Sujeito:</a:t>
            </a:r>
          </a:p>
          <a:p>
            <a:pPr marL="0" indent="0">
              <a:buNone/>
            </a:pPr>
            <a:r>
              <a:rPr lang="pt-BR" sz="2400" dirty="0"/>
              <a:t>	</a:t>
            </a:r>
            <a:r>
              <a:rPr lang="pt-BR" sz="2400" dirty="0" smtClean="0"/>
              <a:t>x1 + x2 &lt;= 6</a:t>
            </a:r>
          </a:p>
          <a:p>
            <a:pPr marL="0" indent="0">
              <a:buNone/>
            </a:pPr>
            <a:r>
              <a:rPr lang="pt-BR" sz="2400" dirty="0"/>
              <a:t>	</a:t>
            </a:r>
            <a:r>
              <a:rPr lang="pt-BR" sz="2400" dirty="0" smtClean="0"/>
              <a:t>5x1 + 2x2 &lt;= 20</a:t>
            </a:r>
          </a:p>
          <a:p>
            <a:pPr marL="0" indent="0">
              <a:buNone/>
            </a:pPr>
            <a:r>
              <a:rPr lang="pt-BR" sz="2400" dirty="0"/>
              <a:t>	</a:t>
            </a:r>
            <a:r>
              <a:rPr lang="pt-BR" sz="2400" dirty="0" smtClean="0"/>
              <a:t>x1, x2 &gt;= 0</a:t>
            </a:r>
            <a:endParaRPr lang="pt-BR" dirty="0" smtClean="0"/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792088"/>
          </a:xfrm>
        </p:spPr>
        <p:txBody>
          <a:bodyPr/>
          <a:lstStyle/>
          <a:p>
            <a:r>
              <a:rPr lang="pt-BR" dirty="0" smtClean="0"/>
              <a:t>Pesquisa Operacional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00510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2008" y="764704"/>
            <a:ext cx="9036496" cy="6021288"/>
          </a:xfrm>
        </p:spPr>
        <p:txBody>
          <a:bodyPr>
            <a:normAutofit/>
          </a:bodyPr>
          <a:lstStyle/>
          <a:p>
            <a:r>
              <a:rPr lang="pt-BR" sz="3600" dirty="0" smtClean="0">
                <a:solidFill>
                  <a:srgbClr val="FF0000"/>
                </a:solidFill>
              </a:rPr>
              <a:t>Resolver o problema através do Simplex</a:t>
            </a:r>
            <a:endParaRPr lang="pt-BR" sz="3600" dirty="0" smtClean="0"/>
          </a:p>
          <a:p>
            <a:pPr marL="0" indent="0">
              <a:buNone/>
            </a:pPr>
            <a:r>
              <a:rPr lang="pt-BR" sz="2400" dirty="0" smtClean="0"/>
              <a:t>Resolver o problema:</a:t>
            </a:r>
          </a:p>
          <a:p>
            <a:pPr marL="0" indent="0">
              <a:buNone/>
            </a:pPr>
            <a:r>
              <a:rPr lang="pt-BR" sz="2400" dirty="0"/>
              <a:t>	</a:t>
            </a:r>
            <a:r>
              <a:rPr lang="pt-BR" sz="2400" dirty="0" smtClean="0"/>
              <a:t>Max z = 3x1 + 2x2</a:t>
            </a:r>
          </a:p>
          <a:p>
            <a:pPr marL="0" indent="0">
              <a:buNone/>
            </a:pPr>
            <a:r>
              <a:rPr lang="pt-BR" sz="2400" dirty="0" smtClean="0"/>
              <a:t>Sujeito:</a:t>
            </a:r>
          </a:p>
          <a:p>
            <a:pPr marL="0" indent="0">
              <a:buNone/>
            </a:pPr>
            <a:r>
              <a:rPr lang="pt-BR" sz="2400" dirty="0"/>
              <a:t>	</a:t>
            </a:r>
            <a:r>
              <a:rPr lang="pt-BR" sz="2400" dirty="0" smtClean="0"/>
              <a:t>x1 + x2 </a:t>
            </a:r>
            <a:r>
              <a:rPr lang="pt-BR" sz="2400" dirty="0" smtClean="0">
                <a:solidFill>
                  <a:srgbClr val="FF0000"/>
                </a:solidFill>
              </a:rPr>
              <a:t>+ x3 </a:t>
            </a:r>
            <a:r>
              <a:rPr lang="pt-BR" sz="2400" dirty="0" smtClean="0"/>
              <a:t>= 6</a:t>
            </a:r>
          </a:p>
          <a:p>
            <a:pPr marL="0" indent="0">
              <a:buNone/>
            </a:pPr>
            <a:r>
              <a:rPr lang="pt-BR" sz="2400" dirty="0"/>
              <a:t>	</a:t>
            </a:r>
            <a:r>
              <a:rPr lang="pt-BR" sz="2400" dirty="0" smtClean="0"/>
              <a:t>5x1 + 2x2 </a:t>
            </a:r>
            <a:r>
              <a:rPr lang="pt-BR" sz="2400" dirty="0" smtClean="0">
                <a:solidFill>
                  <a:srgbClr val="FF0000"/>
                </a:solidFill>
              </a:rPr>
              <a:t>+ x4 </a:t>
            </a:r>
            <a:r>
              <a:rPr lang="pt-BR" sz="2400" dirty="0" smtClean="0"/>
              <a:t>= 20</a:t>
            </a:r>
          </a:p>
          <a:p>
            <a:pPr marL="0" indent="0">
              <a:buNone/>
            </a:pPr>
            <a:r>
              <a:rPr lang="pt-BR" sz="2400" dirty="0"/>
              <a:t>	</a:t>
            </a:r>
            <a:r>
              <a:rPr lang="pt-BR" sz="2400" dirty="0" smtClean="0"/>
              <a:t>x1, x2, </a:t>
            </a:r>
            <a:r>
              <a:rPr lang="pt-BR" sz="2400" dirty="0" smtClean="0">
                <a:solidFill>
                  <a:srgbClr val="FF0000"/>
                </a:solidFill>
              </a:rPr>
              <a:t>x3, x4 </a:t>
            </a:r>
            <a:r>
              <a:rPr lang="pt-BR" sz="2400" dirty="0" smtClean="0"/>
              <a:t>&gt;= 0</a:t>
            </a:r>
            <a:endParaRPr lang="pt-BR" dirty="0" smtClean="0"/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792088"/>
          </a:xfrm>
        </p:spPr>
        <p:txBody>
          <a:bodyPr/>
          <a:lstStyle/>
          <a:p>
            <a:r>
              <a:rPr lang="pt-BR" dirty="0" smtClean="0"/>
              <a:t>Pesquisa Operacional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47060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2008" y="44624"/>
            <a:ext cx="9036496" cy="6785992"/>
          </a:xfrm>
        </p:spPr>
        <p:txBody>
          <a:bodyPr>
            <a:normAutofit lnSpcReduction="10000"/>
          </a:bodyPr>
          <a:lstStyle/>
          <a:p>
            <a:r>
              <a:rPr lang="pt-BR" sz="2400" dirty="0" smtClean="0">
                <a:solidFill>
                  <a:srgbClr val="FF0000"/>
                </a:solidFill>
              </a:rPr>
              <a:t>Solução Analítica do Método Simplex para Problemas de Maximização</a:t>
            </a:r>
          </a:p>
          <a:p>
            <a:pPr marL="0" indent="0">
              <a:buNone/>
            </a:pPr>
            <a:endParaRPr lang="pt-BR" sz="1800" b="1" dirty="0" smtClean="0"/>
          </a:p>
          <a:p>
            <a:pPr marL="0" indent="0">
              <a:buNone/>
            </a:pPr>
            <a:r>
              <a:rPr lang="pt-BR" sz="1800" b="1" dirty="0" smtClean="0">
                <a:solidFill>
                  <a:schemeClr val="bg1">
                    <a:lumMod val="75000"/>
                  </a:schemeClr>
                </a:solidFill>
              </a:rPr>
              <a:t>Início</a:t>
            </a:r>
            <a:r>
              <a:rPr lang="pt-BR" sz="1800" b="1" dirty="0">
                <a:solidFill>
                  <a:schemeClr val="bg1">
                    <a:lumMod val="75000"/>
                  </a:schemeClr>
                </a:solidFill>
              </a:rPr>
              <a:t>:</a:t>
            </a:r>
            <a:r>
              <a:rPr lang="pt-BR" sz="1800" dirty="0">
                <a:solidFill>
                  <a:schemeClr val="bg1">
                    <a:lumMod val="75000"/>
                  </a:schemeClr>
                </a:solidFill>
              </a:rPr>
              <a:t> O problema deve estar na forma </a:t>
            </a:r>
            <a:r>
              <a:rPr lang="pt-BR" sz="1800" dirty="0" smtClean="0">
                <a:solidFill>
                  <a:schemeClr val="bg1">
                    <a:lumMod val="75000"/>
                  </a:schemeClr>
                </a:solidFill>
              </a:rPr>
              <a:t>padrão.</a:t>
            </a:r>
            <a:endParaRPr lang="pt-BR" sz="18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pt-BR" sz="2400" b="1" dirty="0"/>
              <a:t>Passo 1</a:t>
            </a:r>
            <a:r>
              <a:rPr lang="pt-BR" sz="2400" dirty="0"/>
              <a:t>: Encontrar a solução básica factível para o problema de PL.</a:t>
            </a:r>
          </a:p>
          <a:p>
            <a:pPr marL="457200" lvl="1" indent="0">
              <a:buNone/>
            </a:pPr>
            <a:r>
              <a:rPr lang="pt-BR" sz="2400" dirty="0"/>
              <a:t>SBF inicial = SBF </a:t>
            </a:r>
            <a:r>
              <a:rPr lang="pt-BR" sz="2400" dirty="0" smtClean="0"/>
              <a:t>atual.</a:t>
            </a:r>
            <a:endParaRPr lang="pt-BR" sz="2400" dirty="0"/>
          </a:p>
          <a:p>
            <a:pPr marL="0" indent="0">
              <a:buNone/>
            </a:pPr>
            <a:r>
              <a:rPr lang="pt-BR" sz="1800" b="1" dirty="0">
                <a:solidFill>
                  <a:schemeClr val="bg1">
                    <a:lumMod val="75000"/>
                  </a:schemeClr>
                </a:solidFill>
              </a:rPr>
              <a:t>Passo 2</a:t>
            </a:r>
            <a:r>
              <a:rPr lang="pt-BR" sz="1800" dirty="0">
                <a:solidFill>
                  <a:schemeClr val="bg1">
                    <a:lumMod val="75000"/>
                  </a:schemeClr>
                </a:solidFill>
              </a:rPr>
              <a:t>: T</a:t>
            </a:r>
            <a:r>
              <a:rPr lang="pt-BR" sz="1800" dirty="0" smtClean="0">
                <a:solidFill>
                  <a:schemeClr val="bg1">
                    <a:lumMod val="75000"/>
                  </a:schemeClr>
                </a:solidFill>
              </a:rPr>
              <a:t>este de </a:t>
            </a:r>
            <a:r>
              <a:rPr lang="pt-BR" sz="1800" dirty="0" err="1" smtClean="0">
                <a:solidFill>
                  <a:schemeClr val="bg1">
                    <a:lumMod val="75000"/>
                  </a:schemeClr>
                </a:solidFill>
              </a:rPr>
              <a:t>otimalidade</a:t>
            </a:r>
            <a:r>
              <a:rPr lang="pt-BR" sz="1800" dirty="0" smtClean="0">
                <a:solidFill>
                  <a:schemeClr val="bg1">
                    <a:lumMod val="75000"/>
                  </a:schemeClr>
                </a:solidFill>
              </a:rPr>
              <a:t>.</a:t>
            </a:r>
          </a:p>
          <a:p>
            <a:pPr marL="0" indent="0">
              <a:buNone/>
            </a:pPr>
            <a:r>
              <a:rPr lang="pt-BR" sz="1800" dirty="0" smtClean="0">
                <a:solidFill>
                  <a:schemeClr val="bg1">
                    <a:lumMod val="75000"/>
                  </a:schemeClr>
                </a:solidFill>
              </a:rPr>
              <a:t>Uma solução básica factível é ótima se não houver soluções básicas factíveis adjacente melhores, ou seja, </a:t>
            </a:r>
            <a:r>
              <a:rPr lang="pt-BR" sz="1800" dirty="0">
                <a:solidFill>
                  <a:schemeClr val="bg1">
                    <a:lumMod val="75000"/>
                  </a:schemeClr>
                </a:solidFill>
              </a:rPr>
              <a:t>i</a:t>
            </a:r>
            <a:r>
              <a:rPr lang="pt-BR" sz="1800" dirty="0" smtClean="0">
                <a:solidFill>
                  <a:schemeClr val="bg1">
                    <a:lumMod val="75000"/>
                  </a:schemeClr>
                </a:solidFill>
              </a:rPr>
              <a:t>ncremento na função objetivo. Enquanto pelo menos uma das variáveis não básicas da função objetivo tiver coeficiente positivo, há uma SBF adjacente melhor.</a:t>
            </a:r>
          </a:p>
          <a:p>
            <a:pPr marL="0" indent="0">
              <a:buNone/>
            </a:pPr>
            <a:r>
              <a:rPr lang="pt-BR" sz="1800" b="1" dirty="0" smtClean="0">
                <a:solidFill>
                  <a:schemeClr val="bg1">
                    <a:lumMod val="75000"/>
                  </a:schemeClr>
                </a:solidFill>
              </a:rPr>
              <a:t>Iteração:</a:t>
            </a:r>
            <a:r>
              <a:rPr lang="pt-BR" sz="1800" dirty="0" smtClean="0">
                <a:solidFill>
                  <a:schemeClr val="bg1">
                    <a:lumMod val="75000"/>
                  </a:schemeClr>
                </a:solidFill>
              </a:rPr>
              <a:t> Determinar uma SBF adjacente melhor</a:t>
            </a:r>
          </a:p>
          <a:p>
            <a:pPr marL="0" indent="0">
              <a:buNone/>
            </a:pPr>
            <a:r>
              <a:rPr lang="pt-BR" sz="1800" dirty="0" smtClean="0">
                <a:solidFill>
                  <a:schemeClr val="bg1">
                    <a:lumMod val="75000"/>
                  </a:schemeClr>
                </a:solidFill>
              </a:rPr>
              <a:t>A direção de maior incremente em Z deve ser identificada, para que uma melhor solução básica factível seja determinada. Para isso, três passos devem ser tomados:</a:t>
            </a:r>
          </a:p>
          <a:p>
            <a:pPr marL="0" indent="0">
              <a:buNone/>
            </a:pPr>
            <a:r>
              <a:rPr lang="pt-BR" sz="1800" b="1" dirty="0" smtClean="0">
                <a:solidFill>
                  <a:schemeClr val="bg1">
                    <a:lumMod val="75000"/>
                  </a:schemeClr>
                </a:solidFill>
              </a:rPr>
              <a:t>I.1 – </a:t>
            </a:r>
            <a:r>
              <a:rPr lang="pt-BR" sz="1800" dirty="0" smtClean="0">
                <a:solidFill>
                  <a:schemeClr val="bg1">
                    <a:lumMod val="75000"/>
                  </a:schemeClr>
                </a:solidFill>
              </a:rPr>
              <a:t>Determinar a variável não básica que passará para o conjunto de variáveis básicas. Ela deve ser aquela que tem maior incremente em Z, isto é, com maior coeficiente positivo em Z.</a:t>
            </a:r>
          </a:p>
          <a:p>
            <a:pPr marL="0" indent="0">
              <a:buNone/>
            </a:pPr>
            <a:r>
              <a:rPr lang="pt-BR" sz="1800" b="1" dirty="0" smtClean="0">
                <a:solidFill>
                  <a:schemeClr val="bg1">
                    <a:lumMod val="75000"/>
                  </a:schemeClr>
                </a:solidFill>
              </a:rPr>
              <a:t>I.2 – </a:t>
            </a:r>
            <a:r>
              <a:rPr lang="pt-BR" sz="1800" dirty="0" smtClean="0">
                <a:solidFill>
                  <a:schemeClr val="bg1">
                    <a:lumMod val="75000"/>
                  </a:schemeClr>
                </a:solidFill>
              </a:rPr>
              <a:t>Escolher a variável básica que passará para o conjunto de variáveis não básicas. A variável a sair deve ser aquela que limita o crescimento da variável  não básica escolhida no passo anterior.</a:t>
            </a:r>
          </a:p>
          <a:p>
            <a:pPr marL="0" indent="0">
              <a:buNone/>
            </a:pPr>
            <a:r>
              <a:rPr lang="pt-BR" sz="1800" b="1" dirty="0" smtClean="0">
                <a:solidFill>
                  <a:schemeClr val="bg1">
                    <a:lumMod val="75000"/>
                  </a:schemeClr>
                </a:solidFill>
              </a:rPr>
              <a:t>I.3 – </a:t>
            </a:r>
            <a:r>
              <a:rPr lang="pt-BR" sz="1800" dirty="0" smtClean="0">
                <a:solidFill>
                  <a:schemeClr val="bg1">
                    <a:lumMod val="75000"/>
                  </a:schemeClr>
                </a:solidFill>
              </a:rPr>
              <a:t>Resolver o sistema de equações recalculando os valores da nova solução básica adjacente. Recomendo o </a:t>
            </a:r>
            <a:r>
              <a:rPr lang="pt-BR" sz="1800" b="1" dirty="0" smtClean="0">
                <a:solidFill>
                  <a:schemeClr val="bg1">
                    <a:lumMod val="75000"/>
                  </a:schemeClr>
                </a:solidFill>
              </a:rPr>
              <a:t>método de eliminação de </a:t>
            </a:r>
            <a:r>
              <a:rPr lang="pt-BR" sz="1800" b="1" dirty="0" err="1" smtClean="0">
                <a:solidFill>
                  <a:schemeClr val="bg1">
                    <a:lumMod val="75000"/>
                  </a:schemeClr>
                </a:solidFill>
              </a:rPr>
              <a:t>Gaus</a:t>
            </a:r>
            <a:r>
              <a:rPr lang="pt-BR" sz="1800" b="1" dirty="0" smtClean="0">
                <a:solidFill>
                  <a:schemeClr val="bg1">
                    <a:lumMod val="75000"/>
                  </a:schemeClr>
                </a:solidFill>
              </a:rPr>
              <a:t>-Jordan</a:t>
            </a:r>
            <a:r>
              <a:rPr lang="pt-BR" sz="1800" dirty="0" smtClean="0">
                <a:solidFill>
                  <a:schemeClr val="bg1">
                    <a:lumMod val="75000"/>
                  </a:schemeClr>
                </a:solidFill>
              </a:rPr>
              <a:t>. A partir desse novo sistema de equações, cada equação deve possuir apenas uma variável básica com </a:t>
            </a:r>
            <a:r>
              <a:rPr lang="pt-BR" sz="1800" b="1" dirty="0" smtClean="0">
                <a:solidFill>
                  <a:schemeClr val="bg1">
                    <a:lumMod val="75000"/>
                  </a:schemeClr>
                </a:solidFill>
              </a:rPr>
              <a:t>coeficiente igual a 1</a:t>
            </a:r>
            <a:r>
              <a:rPr lang="pt-BR" sz="1800" dirty="0" smtClean="0">
                <a:solidFill>
                  <a:schemeClr val="bg1">
                    <a:lumMod val="75000"/>
                  </a:schemeClr>
                </a:solidFill>
              </a:rPr>
              <a:t>, cada variável básica deve aparecer em apenas uma equação, e a função objetivo deve ser escrita em função das variáveis não básicas.</a:t>
            </a:r>
            <a:endParaRPr lang="pt-BR" sz="1800" b="1" dirty="0">
              <a:solidFill>
                <a:schemeClr val="bg1">
                  <a:lumMod val="75000"/>
                </a:schemeClr>
              </a:solidFill>
            </a:endParaRPr>
          </a:p>
          <a:p>
            <a:endParaRPr lang="pt-BR" sz="1600" dirty="0" smtClean="0"/>
          </a:p>
          <a:p>
            <a:pPr lvl="2"/>
            <a:endParaRPr lang="pt-BR" sz="1200" b="1" dirty="0" smtClean="0"/>
          </a:p>
          <a:p>
            <a:pPr marL="914400" lvl="2" indent="0">
              <a:buNone/>
            </a:pPr>
            <a:endParaRPr lang="pt-BR" sz="1600" dirty="0" smtClean="0"/>
          </a:p>
          <a:p>
            <a:pPr lvl="1"/>
            <a:endParaRPr lang="pt-BR" sz="1600" dirty="0" smtClean="0"/>
          </a:p>
          <a:p>
            <a:pPr lvl="1"/>
            <a:endParaRPr lang="pt-BR" sz="2000" dirty="0" smtClean="0"/>
          </a:p>
          <a:p>
            <a:pPr lvl="1"/>
            <a:endParaRPr lang="pt-BR" sz="2000" dirty="0"/>
          </a:p>
          <a:p>
            <a:pPr marL="1371600" lvl="3" indent="0">
              <a:buNone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998956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2008" y="764704"/>
            <a:ext cx="9036496" cy="6021288"/>
          </a:xfrm>
        </p:spPr>
        <p:txBody>
          <a:bodyPr>
            <a:normAutofit/>
          </a:bodyPr>
          <a:lstStyle/>
          <a:p>
            <a:r>
              <a:rPr lang="pt-BR" sz="3600" dirty="0" smtClean="0">
                <a:solidFill>
                  <a:srgbClr val="FF0000"/>
                </a:solidFill>
              </a:rPr>
              <a:t>Resolver o problema através do Simplex</a:t>
            </a:r>
            <a:endParaRPr lang="pt-BR" sz="3600" dirty="0" smtClean="0"/>
          </a:p>
          <a:p>
            <a:pPr marL="0" indent="0">
              <a:buNone/>
            </a:pPr>
            <a:r>
              <a:rPr lang="pt-BR" sz="2400" dirty="0" smtClean="0"/>
              <a:t>Resolver o problema:</a:t>
            </a:r>
          </a:p>
          <a:p>
            <a:pPr marL="0" indent="0">
              <a:buNone/>
            </a:pPr>
            <a:r>
              <a:rPr lang="pt-BR" sz="2400" dirty="0"/>
              <a:t>	</a:t>
            </a:r>
            <a:r>
              <a:rPr lang="pt-BR" sz="2400" dirty="0" smtClean="0"/>
              <a:t>Max z = 3x1 + 2x2</a:t>
            </a:r>
          </a:p>
          <a:p>
            <a:pPr marL="0" indent="0">
              <a:buNone/>
            </a:pPr>
            <a:r>
              <a:rPr lang="pt-BR" sz="2400" dirty="0" smtClean="0"/>
              <a:t>Sujeito:</a:t>
            </a:r>
          </a:p>
          <a:p>
            <a:pPr marL="0" indent="0">
              <a:buNone/>
            </a:pPr>
            <a:r>
              <a:rPr lang="pt-BR" sz="2400" dirty="0"/>
              <a:t>	</a:t>
            </a:r>
            <a:r>
              <a:rPr lang="pt-BR" sz="2400" dirty="0" smtClean="0"/>
              <a:t>x1 + x2 + x3 = 6</a:t>
            </a:r>
          </a:p>
          <a:p>
            <a:pPr marL="0" indent="0">
              <a:buNone/>
            </a:pPr>
            <a:r>
              <a:rPr lang="pt-BR" sz="2400" dirty="0"/>
              <a:t>	</a:t>
            </a:r>
            <a:r>
              <a:rPr lang="pt-BR" sz="2400" dirty="0" smtClean="0"/>
              <a:t>5x1 + 2x2 + x4 = 20</a:t>
            </a:r>
          </a:p>
          <a:p>
            <a:pPr marL="0" indent="0">
              <a:buNone/>
            </a:pPr>
            <a:r>
              <a:rPr lang="pt-BR" sz="2400" dirty="0"/>
              <a:t>	</a:t>
            </a:r>
            <a:r>
              <a:rPr lang="pt-BR" sz="2400" dirty="0" smtClean="0"/>
              <a:t>x1, x2, x3, x4 &gt;= 0</a:t>
            </a:r>
          </a:p>
          <a:p>
            <a:pPr marL="0" indent="0">
              <a:buNone/>
            </a:pPr>
            <a:r>
              <a:rPr lang="pt-BR" sz="2400" dirty="0" smtClean="0">
                <a:solidFill>
                  <a:srgbClr val="FF0000"/>
                </a:solidFill>
              </a:rPr>
              <a:t>Passo 1</a:t>
            </a:r>
            <a:r>
              <a:rPr lang="pt-BR" sz="2400" dirty="0" smtClean="0"/>
              <a:t>: Encontrar uma SBF inicial</a:t>
            </a:r>
          </a:p>
          <a:p>
            <a:pPr marL="0" indent="0">
              <a:buNone/>
            </a:pPr>
            <a:r>
              <a:rPr lang="pt-BR" sz="2400" dirty="0" smtClean="0"/>
              <a:t>VNB{x1 e x2}</a:t>
            </a:r>
          </a:p>
          <a:p>
            <a:pPr marL="0" indent="0">
              <a:buNone/>
            </a:pPr>
            <a:r>
              <a:rPr lang="pt-BR" sz="2400" dirty="0" smtClean="0"/>
              <a:t>VB{x3 e x4}</a:t>
            </a:r>
          </a:p>
          <a:p>
            <a:pPr marL="0" indent="0">
              <a:buNone/>
            </a:pPr>
            <a:r>
              <a:rPr lang="pt-BR" sz="2400" dirty="0" smtClean="0"/>
              <a:t>Assim, </a:t>
            </a:r>
          </a:p>
          <a:p>
            <a:pPr marL="0" indent="0">
              <a:buNone/>
            </a:pPr>
            <a:r>
              <a:rPr lang="pt-BR" sz="2400" dirty="0" smtClean="0"/>
              <a:t>X3 = 6 ; x4 = 20 ; z = 0</a:t>
            </a:r>
            <a:endParaRPr lang="pt-BR" dirty="0" smtClean="0"/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792088"/>
          </a:xfrm>
        </p:spPr>
        <p:txBody>
          <a:bodyPr/>
          <a:lstStyle/>
          <a:p>
            <a:r>
              <a:rPr lang="pt-BR" dirty="0" smtClean="0"/>
              <a:t>Pesquisa Operacional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4099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2008" y="764704"/>
            <a:ext cx="9036496" cy="6021288"/>
          </a:xfrm>
        </p:spPr>
        <p:txBody>
          <a:bodyPr>
            <a:normAutofit/>
          </a:bodyPr>
          <a:lstStyle/>
          <a:p>
            <a:r>
              <a:rPr lang="pt-BR" sz="3600" dirty="0" smtClean="0">
                <a:solidFill>
                  <a:srgbClr val="FF0000"/>
                </a:solidFill>
              </a:rPr>
              <a:t>Resolver o problema através do Simplex</a:t>
            </a:r>
            <a:endParaRPr lang="pt-BR" sz="3600" dirty="0" smtClean="0"/>
          </a:p>
          <a:p>
            <a:pPr marL="0" indent="0">
              <a:buNone/>
            </a:pPr>
            <a:r>
              <a:rPr lang="pt-BR" sz="2400" dirty="0" smtClean="0"/>
              <a:t>Resolver o problema:</a:t>
            </a:r>
          </a:p>
          <a:p>
            <a:pPr marL="0" indent="0">
              <a:buNone/>
            </a:pPr>
            <a:r>
              <a:rPr lang="pt-BR" sz="2400" dirty="0"/>
              <a:t>	</a:t>
            </a:r>
            <a:r>
              <a:rPr lang="pt-BR" sz="2400" dirty="0" smtClean="0"/>
              <a:t>Max z = 3x1 + 2x2</a:t>
            </a:r>
          </a:p>
          <a:p>
            <a:pPr marL="0" indent="0">
              <a:buNone/>
            </a:pPr>
            <a:r>
              <a:rPr lang="pt-BR" sz="2400" dirty="0" smtClean="0"/>
              <a:t>Sujeito:</a:t>
            </a:r>
          </a:p>
          <a:p>
            <a:pPr marL="0" indent="0">
              <a:buNone/>
            </a:pPr>
            <a:r>
              <a:rPr lang="pt-BR" sz="2400" dirty="0"/>
              <a:t>	</a:t>
            </a:r>
            <a:r>
              <a:rPr lang="pt-BR" sz="2400" dirty="0" smtClean="0"/>
              <a:t>x1 + x2 + x3 = 6                                            </a:t>
            </a:r>
          </a:p>
          <a:p>
            <a:pPr marL="0" indent="0">
              <a:buNone/>
            </a:pPr>
            <a:r>
              <a:rPr lang="pt-BR" sz="2400" dirty="0"/>
              <a:t>	</a:t>
            </a:r>
            <a:r>
              <a:rPr lang="pt-BR" sz="2400" dirty="0" smtClean="0"/>
              <a:t>5x1 + 2x2 + x4 = 20</a:t>
            </a:r>
          </a:p>
          <a:p>
            <a:pPr marL="0" indent="0">
              <a:buNone/>
            </a:pPr>
            <a:r>
              <a:rPr lang="pt-BR" sz="2400" dirty="0"/>
              <a:t>	</a:t>
            </a:r>
            <a:r>
              <a:rPr lang="pt-BR" sz="2400" dirty="0" smtClean="0"/>
              <a:t>x1, x2, x3, x4 &gt;= 0</a:t>
            </a:r>
          </a:p>
          <a:p>
            <a:pPr marL="0" indent="0">
              <a:buNone/>
            </a:pPr>
            <a:r>
              <a:rPr lang="pt-BR" sz="2400" dirty="0" smtClean="0">
                <a:solidFill>
                  <a:srgbClr val="FF0000"/>
                </a:solidFill>
              </a:rPr>
              <a:t>Passo 1</a:t>
            </a:r>
            <a:r>
              <a:rPr lang="pt-BR" sz="2400" dirty="0" smtClean="0"/>
              <a:t>: Encontrar uma SBF inicial</a:t>
            </a:r>
          </a:p>
          <a:p>
            <a:pPr marL="0" indent="0">
              <a:buNone/>
            </a:pPr>
            <a:r>
              <a:rPr lang="pt-BR" sz="2400" dirty="0" smtClean="0"/>
              <a:t>VNB{x1 e x2}   </a:t>
            </a:r>
            <a:r>
              <a:rPr lang="pt-BR" sz="1800" dirty="0" smtClean="0">
                <a:solidFill>
                  <a:srgbClr val="FF0000"/>
                </a:solidFill>
              </a:rPr>
              <a:t>(valores iguais a zero)</a:t>
            </a:r>
            <a:r>
              <a:rPr lang="pt-BR" sz="2400" dirty="0" smtClean="0"/>
              <a:t>                   0   0   1  0   6</a:t>
            </a:r>
          </a:p>
          <a:p>
            <a:pPr marL="0" indent="0">
              <a:buNone/>
            </a:pPr>
            <a:r>
              <a:rPr lang="pt-BR" sz="2400" dirty="0" smtClean="0"/>
              <a:t>VB{x3 e x4}                                                       0   0   0  1   20</a:t>
            </a:r>
          </a:p>
          <a:p>
            <a:pPr marL="0" indent="0">
              <a:buNone/>
            </a:pPr>
            <a:r>
              <a:rPr lang="pt-BR" sz="2400" dirty="0" smtClean="0"/>
              <a:t>Assim, </a:t>
            </a:r>
          </a:p>
          <a:p>
            <a:pPr marL="0" indent="0">
              <a:buNone/>
            </a:pPr>
            <a:r>
              <a:rPr lang="pt-BR" sz="2400" dirty="0" smtClean="0">
                <a:solidFill>
                  <a:srgbClr val="FF33CC"/>
                </a:solidFill>
              </a:rPr>
              <a:t>X3 = 6 ; x4 = 20 ; z = 0</a:t>
            </a:r>
          </a:p>
          <a:p>
            <a:pPr marL="0" indent="0">
              <a:buNone/>
            </a:pPr>
            <a:r>
              <a:rPr lang="pt-BR" sz="2400" dirty="0" smtClean="0">
                <a:solidFill>
                  <a:srgbClr val="FF0000"/>
                </a:solidFill>
              </a:rPr>
              <a:t>Observe que o coeficiente de x3 e x4 na restrição é igual a 1</a:t>
            </a:r>
            <a:endParaRPr lang="pt-BR" dirty="0" smtClean="0">
              <a:solidFill>
                <a:srgbClr val="FF0000"/>
              </a:solidFill>
            </a:endParaRPr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792088"/>
          </a:xfrm>
        </p:spPr>
        <p:txBody>
          <a:bodyPr/>
          <a:lstStyle/>
          <a:p>
            <a:r>
              <a:rPr lang="pt-BR" dirty="0" smtClean="0"/>
              <a:t>Pesquisa Operacional</a:t>
            </a:r>
            <a:endParaRPr lang="pt-BR" dirty="0"/>
          </a:p>
        </p:txBody>
      </p:sp>
      <p:sp>
        <p:nvSpPr>
          <p:cNvPr id="2" name="Colchete esquerdo 1"/>
          <p:cNvSpPr/>
          <p:nvPr/>
        </p:nvSpPr>
        <p:spPr>
          <a:xfrm>
            <a:off x="5148064" y="4437112"/>
            <a:ext cx="216024" cy="864096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olchete direito 4"/>
          <p:cNvSpPr/>
          <p:nvPr/>
        </p:nvSpPr>
        <p:spPr>
          <a:xfrm>
            <a:off x="6876256" y="4437112"/>
            <a:ext cx="216024" cy="864096"/>
          </a:xfrm>
          <a:prstGeom prst="righ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Conector reto 8"/>
          <p:cNvCxnSpPr/>
          <p:nvPr/>
        </p:nvCxnSpPr>
        <p:spPr>
          <a:xfrm>
            <a:off x="3923928" y="3356992"/>
            <a:ext cx="223224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/>
          <p:cNvCxnSpPr/>
          <p:nvPr/>
        </p:nvCxnSpPr>
        <p:spPr>
          <a:xfrm>
            <a:off x="6156176" y="3356992"/>
            <a:ext cx="0" cy="10801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0841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2008" y="44624"/>
            <a:ext cx="9036496" cy="6785992"/>
          </a:xfrm>
        </p:spPr>
        <p:txBody>
          <a:bodyPr>
            <a:normAutofit lnSpcReduction="10000"/>
          </a:bodyPr>
          <a:lstStyle/>
          <a:p>
            <a:r>
              <a:rPr lang="pt-BR" sz="2400" dirty="0" smtClean="0">
                <a:solidFill>
                  <a:srgbClr val="FF0000"/>
                </a:solidFill>
              </a:rPr>
              <a:t>Solução Analítica do Método Simplex para Problemas de Maximização</a:t>
            </a:r>
          </a:p>
          <a:p>
            <a:pPr marL="0" indent="0">
              <a:buNone/>
            </a:pPr>
            <a:endParaRPr lang="pt-BR" sz="1800" b="1" dirty="0" smtClean="0"/>
          </a:p>
          <a:p>
            <a:pPr marL="0" indent="0">
              <a:buNone/>
            </a:pPr>
            <a:r>
              <a:rPr lang="pt-BR" sz="1800" b="1" dirty="0" smtClean="0">
                <a:solidFill>
                  <a:schemeClr val="bg1">
                    <a:lumMod val="75000"/>
                  </a:schemeClr>
                </a:solidFill>
              </a:rPr>
              <a:t>Início</a:t>
            </a:r>
            <a:r>
              <a:rPr lang="pt-BR" sz="1800" b="1" dirty="0">
                <a:solidFill>
                  <a:schemeClr val="bg1">
                    <a:lumMod val="75000"/>
                  </a:schemeClr>
                </a:solidFill>
              </a:rPr>
              <a:t>:</a:t>
            </a:r>
            <a:r>
              <a:rPr lang="pt-BR" sz="1800" dirty="0">
                <a:solidFill>
                  <a:schemeClr val="bg1">
                    <a:lumMod val="75000"/>
                  </a:schemeClr>
                </a:solidFill>
              </a:rPr>
              <a:t> O problema deve estar na forma </a:t>
            </a:r>
            <a:r>
              <a:rPr lang="pt-BR" sz="1800" dirty="0" smtClean="0">
                <a:solidFill>
                  <a:schemeClr val="bg1">
                    <a:lumMod val="75000"/>
                  </a:schemeClr>
                </a:solidFill>
              </a:rPr>
              <a:t>padrão.</a:t>
            </a:r>
            <a:endParaRPr lang="pt-BR" sz="18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pt-BR" sz="1800" b="1" dirty="0">
                <a:solidFill>
                  <a:schemeClr val="bg1">
                    <a:lumMod val="75000"/>
                  </a:schemeClr>
                </a:solidFill>
              </a:rPr>
              <a:t>Passo 1</a:t>
            </a:r>
            <a:r>
              <a:rPr lang="pt-BR" sz="1800" dirty="0">
                <a:solidFill>
                  <a:schemeClr val="bg1">
                    <a:lumMod val="75000"/>
                  </a:schemeClr>
                </a:solidFill>
              </a:rPr>
              <a:t>: Encontrar a solução básica factível para o problema de PL.</a:t>
            </a:r>
          </a:p>
          <a:p>
            <a:pPr marL="457200" lvl="1" indent="0">
              <a:buNone/>
            </a:pPr>
            <a:r>
              <a:rPr lang="pt-BR" sz="1800" dirty="0">
                <a:solidFill>
                  <a:schemeClr val="bg1">
                    <a:lumMod val="75000"/>
                  </a:schemeClr>
                </a:solidFill>
              </a:rPr>
              <a:t>SBF inicial = SBF </a:t>
            </a:r>
            <a:r>
              <a:rPr lang="pt-BR" sz="1800" dirty="0" smtClean="0">
                <a:solidFill>
                  <a:schemeClr val="bg1">
                    <a:lumMod val="75000"/>
                  </a:schemeClr>
                </a:solidFill>
              </a:rPr>
              <a:t>atual.</a:t>
            </a:r>
            <a:endParaRPr lang="pt-BR" sz="18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pt-BR" sz="2800" b="1" dirty="0"/>
              <a:t>Passo 2</a:t>
            </a:r>
            <a:r>
              <a:rPr lang="pt-BR" sz="2800" dirty="0"/>
              <a:t>: T</a:t>
            </a:r>
            <a:r>
              <a:rPr lang="pt-BR" sz="2800" dirty="0" smtClean="0"/>
              <a:t>este de </a:t>
            </a:r>
            <a:r>
              <a:rPr lang="pt-BR" sz="2800" dirty="0" err="1" smtClean="0"/>
              <a:t>otimalidade</a:t>
            </a:r>
            <a:r>
              <a:rPr lang="pt-BR" sz="2800" dirty="0" smtClean="0"/>
              <a:t>.</a:t>
            </a:r>
          </a:p>
          <a:p>
            <a:pPr marL="0" indent="0">
              <a:buNone/>
            </a:pPr>
            <a:r>
              <a:rPr lang="pt-BR" sz="1800" dirty="0" smtClean="0"/>
              <a:t>Uma solução básica factível é ótima se não houver soluções básicas factíveis adjacente melhores, ou seja, </a:t>
            </a:r>
            <a:r>
              <a:rPr lang="pt-BR" sz="1800" dirty="0"/>
              <a:t>i</a:t>
            </a:r>
            <a:r>
              <a:rPr lang="pt-BR" sz="1800" dirty="0" smtClean="0"/>
              <a:t>ncremento na função objetivo. </a:t>
            </a:r>
            <a:r>
              <a:rPr lang="pt-BR" sz="1800" dirty="0" smtClean="0">
                <a:solidFill>
                  <a:srgbClr val="FF0000"/>
                </a:solidFill>
              </a:rPr>
              <a:t>Enquanto pelo menos uma das variáveis não básicas da função objetivo tiver coeficiente positivo, há uma SBF adjacente melhor.</a:t>
            </a:r>
          </a:p>
          <a:p>
            <a:pPr marL="0" indent="0">
              <a:buNone/>
            </a:pPr>
            <a:r>
              <a:rPr lang="pt-BR" sz="1800" b="1" dirty="0" smtClean="0">
                <a:solidFill>
                  <a:schemeClr val="bg1">
                    <a:lumMod val="75000"/>
                  </a:schemeClr>
                </a:solidFill>
              </a:rPr>
              <a:t>Iteração:</a:t>
            </a:r>
            <a:r>
              <a:rPr lang="pt-BR" sz="1800" dirty="0" smtClean="0">
                <a:solidFill>
                  <a:schemeClr val="bg1">
                    <a:lumMod val="75000"/>
                  </a:schemeClr>
                </a:solidFill>
              </a:rPr>
              <a:t> Determinar uma SBF adjacente melhor</a:t>
            </a:r>
          </a:p>
          <a:p>
            <a:pPr marL="0" indent="0">
              <a:buNone/>
            </a:pPr>
            <a:r>
              <a:rPr lang="pt-BR" sz="1800" dirty="0" smtClean="0">
                <a:solidFill>
                  <a:schemeClr val="bg1">
                    <a:lumMod val="75000"/>
                  </a:schemeClr>
                </a:solidFill>
              </a:rPr>
              <a:t>A direção de maior incremente em Z deve ser identificada, para que uma melhor solução básica factível seja determinada. Para isso, três passos devem ser tomados:</a:t>
            </a:r>
          </a:p>
          <a:p>
            <a:pPr marL="0" indent="0">
              <a:buNone/>
            </a:pPr>
            <a:r>
              <a:rPr lang="pt-BR" sz="1800" b="1" dirty="0" smtClean="0">
                <a:solidFill>
                  <a:schemeClr val="bg1">
                    <a:lumMod val="75000"/>
                  </a:schemeClr>
                </a:solidFill>
              </a:rPr>
              <a:t>I.1 – </a:t>
            </a:r>
            <a:r>
              <a:rPr lang="pt-BR" sz="1800" dirty="0" smtClean="0">
                <a:solidFill>
                  <a:schemeClr val="bg1">
                    <a:lumMod val="75000"/>
                  </a:schemeClr>
                </a:solidFill>
              </a:rPr>
              <a:t>Determinar a variável não básica que passará para o conjunto de variáveis básicas. Ela deve ser aquela que tem maior incremente em Z, isto é, com maior coeficiente positivo em Z.</a:t>
            </a:r>
          </a:p>
          <a:p>
            <a:pPr marL="0" indent="0">
              <a:buNone/>
            </a:pPr>
            <a:r>
              <a:rPr lang="pt-BR" sz="1800" b="1" dirty="0" smtClean="0">
                <a:solidFill>
                  <a:schemeClr val="bg1">
                    <a:lumMod val="75000"/>
                  </a:schemeClr>
                </a:solidFill>
              </a:rPr>
              <a:t>I.2 – </a:t>
            </a:r>
            <a:r>
              <a:rPr lang="pt-BR" sz="1800" dirty="0" smtClean="0">
                <a:solidFill>
                  <a:schemeClr val="bg1">
                    <a:lumMod val="75000"/>
                  </a:schemeClr>
                </a:solidFill>
              </a:rPr>
              <a:t>Escolher a variável básica que passará para o conjunto de variáveis não básicas. A variável a sair deve ser aquela que limita o crescimento da variável  não básica escolhida no passo anterior.</a:t>
            </a:r>
          </a:p>
          <a:p>
            <a:pPr marL="0" indent="0">
              <a:buNone/>
            </a:pPr>
            <a:r>
              <a:rPr lang="pt-BR" sz="1800" b="1" dirty="0" smtClean="0">
                <a:solidFill>
                  <a:schemeClr val="bg1">
                    <a:lumMod val="75000"/>
                  </a:schemeClr>
                </a:solidFill>
              </a:rPr>
              <a:t>I.3 – </a:t>
            </a:r>
            <a:r>
              <a:rPr lang="pt-BR" sz="1800" dirty="0" smtClean="0">
                <a:solidFill>
                  <a:schemeClr val="bg1">
                    <a:lumMod val="75000"/>
                  </a:schemeClr>
                </a:solidFill>
              </a:rPr>
              <a:t>Resolver o sistema de equações recalculando os valores da nova solução básica adjacente. Recomendo o </a:t>
            </a:r>
            <a:r>
              <a:rPr lang="pt-BR" sz="1800" b="1" dirty="0" smtClean="0">
                <a:solidFill>
                  <a:schemeClr val="bg1">
                    <a:lumMod val="75000"/>
                  </a:schemeClr>
                </a:solidFill>
              </a:rPr>
              <a:t>método de eliminação de </a:t>
            </a:r>
            <a:r>
              <a:rPr lang="pt-BR" sz="1800" b="1" dirty="0" err="1" smtClean="0">
                <a:solidFill>
                  <a:schemeClr val="bg1">
                    <a:lumMod val="75000"/>
                  </a:schemeClr>
                </a:solidFill>
              </a:rPr>
              <a:t>Gaus</a:t>
            </a:r>
            <a:r>
              <a:rPr lang="pt-BR" sz="1800" b="1" dirty="0" smtClean="0">
                <a:solidFill>
                  <a:schemeClr val="bg1">
                    <a:lumMod val="75000"/>
                  </a:schemeClr>
                </a:solidFill>
              </a:rPr>
              <a:t>-Jordan</a:t>
            </a:r>
            <a:r>
              <a:rPr lang="pt-BR" sz="1800" dirty="0" smtClean="0">
                <a:solidFill>
                  <a:schemeClr val="bg1">
                    <a:lumMod val="75000"/>
                  </a:schemeClr>
                </a:solidFill>
              </a:rPr>
              <a:t>. A partir desse novo sistema de equações, cada equação deve possuir apenas uma variável básica com </a:t>
            </a:r>
            <a:r>
              <a:rPr lang="pt-BR" sz="1800" b="1" dirty="0" smtClean="0">
                <a:solidFill>
                  <a:schemeClr val="bg1">
                    <a:lumMod val="75000"/>
                  </a:schemeClr>
                </a:solidFill>
              </a:rPr>
              <a:t>coeficiente igual a 1</a:t>
            </a:r>
            <a:r>
              <a:rPr lang="pt-BR" sz="1800" dirty="0" smtClean="0">
                <a:solidFill>
                  <a:schemeClr val="bg1">
                    <a:lumMod val="75000"/>
                  </a:schemeClr>
                </a:solidFill>
              </a:rPr>
              <a:t>, cada variável básica deve aparecer em apenas uma equação, e a função objetivo deve ser escrita em função das variáveis não básicas.</a:t>
            </a:r>
            <a:endParaRPr lang="pt-BR" sz="1800" b="1" dirty="0">
              <a:solidFill>
                <a:schemeClr val="bg1">
                  <a:lumMod val="75000"/>
                </a:schemeClr>
              </a:solidFill>
            </a:endParaRPr>
          </a:p>
          <a:p>
            <a:endParaRPr lang="pt-BR" sz="1600" dirty="0" smtClean="0"/>
          </a:p>
          <a:p>
            <a:pPr lvl="2"/>
            <a:endParaRPr lang="pt-BR" sz="1200" b="1" dirty="0" smtClean="0"/>
          </a:p>
          <a:p>
            <a:pPr marL="914400" lvl="2" indent="0">
              <a:buNone/>
            </a:pPr>
            <a:endParaRPr lang="pt-BR" sz="1600" dirty="0" smtClean="0"/>
          </a:p>
          <a:p>
            <a:pPr lvl="1"/>
            <a:endParaRPr lang="pt-BR" sz="1600" dirty="0" smtClean="0"/>
          </a:p>
          <a:p>
            <a:pPr lvl="1"/>
            <a:endParaRPr lang="pt-BR" sz="2000" dirty="0" smtClean="0"/>
          </a:p>
          <a:p>
            <a:pPr lvl="1"/>
            <a:endParaRPr lang="pt-BR" sz="2000" dirty="0"/>
          </a:p>
          <a:p>
            <a:pPr marL="1371600" lvl="3" indent="0">
              <a:buNone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892211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2008" y="764704"/>
            <a:ext cx="9036496" cy="6021288"/>
          </a:xfrm>
        </p:spPr>
        <p:txBody>
          <a:bodyPr>
            <a:normAutofit/>
          </a:bodyPr>
          <a:lstStyle/>
          <a:p>
            <a:r>
              <a:rPr lang="pt-BR" sz="3600" dirty="0" smtClean="0">
                <a:solidFill>
                  <a:srgbClr val="FF0000"/>
                </a:solidFill>
              </a:rPr>
              <a:t>Resolver o problema através do Simplex</a:t>
            </a:r>
            <a:endParaRPr lang="pt-BR" sz="3600" dirty="0" smtClean="0"/>
          </a:p>
          <a:p>
            <a:pPr marL="0" indent="0">
              <a:buNone/>
            </a:pPr>
            <a:r>
              <a:rPr lang="pt-BR" sz="2400" dirty="0" smtClean="0"/>
              <a:t>Resolver o problema:</a:t>
            </a:r>
          </a:p>
          <a:p>
            <a:pPr marL="0" indent="0">
              <a:buNone/>
            </a:pPr>
            <a:r>
              <a:rPr lang="pt-BR" sz="2400" dirty="0"/>
              <a:t>	</a:t>
            </a:r>
            <a:r>
              <a:rPr lang="pt-BR" sz="2400" dirty="0" smtClean="0"/>
              <a:t>Max z = </a:t>
            </a:r>
            <a:r>
              <a:rPr lang="pt-BR" sz="2400" dirty="0" smtClean="0">
                <a:solidFill>
                  <a:srgbClr val="FF0000"/>
                </a:solidFill>
              </a:rPr>
              <a:t>3</a:t>
            </a:r>
            <a:r>
              <a:rPr lang="pt-BR" sz="2400" dirty="0" smtClean="0"/>
              <a:t>x1 + </a:t>
            </a:r>
            <a:r>
              <a:rPr lang="pt-BR" sz="2400" dirty="0" smtClean="0">
                <a:solidFill>
                  <a:srgbClr val="FF0000"/>
                </a:solidFill>
              </a:rPr>
              <a:t>2</a:t>
            </a:r>
            <a:r>
              <a:rPr lang="pt-BR" sz="2400" dirty="0" smtClean="0"/>
              <a:t>x2</a:t>
            </a:r>
          </a:p>
          <a:p>
            <a:pPr marL="0" indent="0">
              <a:buNone/>
            </a:pPr>
            <a:r>
              <a:rPr lang="pt-BR" sz="2400" dirty="0" smtClean="0"/>
              <a:t>Sujeito:</a:t>
            </a:r>
          </a:p>
          <a:p>
            <a:pPr marL="0" indent="0">
              <a:buNone/>
            </a:pPr>
            <a:r>
              <a:rPr lang="pt-BR" sz="2400" dirty="0"/>
              <a:t>	</a:t>
            </a:r>
            <a:r>
              <a:rPr lang="pt-BR" sz="2400" dirty="0" smtClean="0"/>
              <a:t>x1 + x2 + x3 = 6                                            </a:t>
            </a:r>
          </a:p>
          <a:p>
            <a:pPr marL="0" indent="0">
              <a:buNone/>
            </a:pPr>
            <a:r>
              <a:rPr lang="pt-BR" sz="2400" dirty="0"/>
              <a:t>	</a:t>
            </a:r>
            <a:r>
              <a:rPr lang="pt-BR" sz="2400" dirty="0" smtClean="0"/>
              <a:t>5x1 + 2x2 + x4 = 20</a:t>
            </a:r>
          </a:p>
          <a:p>
            <a:pPr marL="0" indent="0">
              <a:buNone/>
            </a:pPr>
            <a:r>
              <a:rPr lang="pt-BR" sz="2400" dirty="0"/>
              <a:t>	</a:t>
            </a:r>
            <a:r>
              <a:rPr lang="pt-BR" sz="2400" dirty="0" smtClean="0"/>
              <a:t>x1, x2, x3, x4 &gt;= 0</a:t>
            </a:r>
          </a:p>
          <a:p>
            <a:pPr marL="0" indent="0">
              <a:buNone/>
            </a:pPr>
            <a:r>
              <a:rPr lang="pt-BR" sz="2400" dirty="0" smtClean="0">
                <a:solidFill>
                  <a:srgbClr val="FF0000"/>
                </a:solidFill>
              </a:rPr>
              <a:t>Passo 2:</a:t>
            </a:r>
            <a:r>
              <a:rPr lang="pt-BR" sz="2400" dirty="0" smtClean="0"/>
              <a:t> Teste da </a:t>
            </a:r>
            <a:r>
              <a:rPr lang="pt-BR" sz="2400" dirty="0" err="1" smtClean="0"/>
              <a:t>Otimalidade</a:t>
            </a:r>
            <a:endParaRPr lang="pt-BR" sz="2400" dirty="0" smtClean="0"/>
          </a:p>
          <a:p>
            <a:pPr marL="0" indent="0">
              <a:buNone/>
            </a:pPr>
            <a:r>
              <a:rPr lang="pt-BR" sz="2400" dirty="0" smtClean="0"/>
              <a:t>Podemos afirmar que a SBF inicial no Passo 1 </a:t>
            </a:r>
            <a:r>
              <a:rPr lang="pt-BR" sz="2400" b="1" dirty="0" smtClean="0">
                <a:solidFill>
                  <a:srgbClr val="FF0000"/>
                </a:solidFill>
              </a:rPr>
              <a:t>não é ótima </a:t>
            </a:r>
            <a:r>
              <a:rPr lang="pt-BR" sz="2400" dirty="0" smtClean="0"/>
              <a:t>pois os coeficientes das variáveis não básicas x1 e x2 na </a:t>
            </a:r>
            <a:r>
              <a:rPr lang="pt-BR" sz="2400" b="1" dirty="0" smtClean="0">
                <a:solidFill>
                  <a:srgbClr val="FF0000"/>
                </a:solidFill>
              </a:rPr>
              <a:t>função objetivo </a:t>
            </a:r>
            <a:r>
              <a:rPr lang="pt-BR" sz="2400" dirty="0" smtClean="0"/>
              <a:t>são positivos (</a:t>
            </a:r>
            <a:r>
              <a:rPr lang="pt-BR" sz="2400" dirty="0" smtClean="0">
                <a:solidFill>
                  <a:srgbClr val="FF0000"/>
                </a:solidFill>
              </a:rPr>
              <a:t>3</a:t>
            </a:r>
            <a:r>
              <a:rPr lang="pt-BR" sz="2400" dirty="0" smtClean="0"/>
              <a:t> e </a:t>
            </a:r>
            <a:r>
              <a:rPr lang="pt-BR" sz="2400" dirty="0" smtClean="0">
                <a:solidFill>
                  <a:srgbClr val="FF0000"/>
                </a:solidFill>
              </a:rPr>
              <a:t>2</a:t>
            </a:r>
            <a:r>
              <a:rPr lang="pt-BR" sz="2400" dirty="0" smtClean="0"/>
              <a:t>).</a:t>
            </a:r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792088"/>
          </a:xfrm>
        </p:spPr>
        <p:txBody>
          <a:bodyPr/>
          <a:lstStyle/>
          <a:p>
            <a:r>
              <a:rPr lang="pt-BR" dirty="0" smtClean="0"/>
              <a:t>Pesquisa Operacional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31843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2008" y="44624"/>
            <a:ext cx="9036496" cy="6785992"/>
          </a:xfrm>
        </p:spPr>
        <p:txBody>
          <a:bodyPr>
            <a:normAutofit lnSpcReduction="10000"/>
          </a:bodyPr>
          <a:lstStyle/>
          <a:p>
            <a:r>
              <a:rPr lang="pt-BR" sz="2400" dirty="0" smtClean="0">
                <a:solidFill>
                  <a:srgbClr val="FF0000"/>
                </a:solidFill>
              </a:rPr>
              <a:t>Solução Analítica do Método Simplex para Problemas de Maximização</a:t>
            </a:r>
          </a:p>
          <a:p>
            <a:pPr marL="0" indent="0">
              <a:buNone/>
            </a:pPr>
            <a:endParaRPr lang="pt-BR" sz="1800" b="1" dirty="0" smtClean="0"/>
          </a:p>
          <a:p>
            <a:pPr marL="0" indent="0">
              <a:buNone/>
            </a:pPr>
            <a:r>
              <a:rPr lang="pt-BR" sz="1800" b="1" dirty="0" smtClean="0">
                <a:solidFill>
                  <a:schemeClr val="bg1">
                    <a:lumMod val="75000"/>
                  </a:schemeClr>
                </a:solidFill>
              </a:rPr>
              <a:t>Início</a:t>
            </a:r>
            <a:r>
              <a:rPr lang="pt-BR" sz="1800" b="1" dirty="0">
                <a:solidFill>
                  <a:schemeClr val="bg1">
                    <a:lumMod val="75000"/>
                  </a:schemeClr>
                </a:solidFill>
              </a:rPr>
              <a:t>:</a:t>
            </a:r>
            <a:r>
              <a:rPr lang="pt-BR" sz="1800" dirty="0">
                <a:solidFill>
                  <a:schemeClr val="bg1">
                    <a:lumMod val="75000"/>
                  </a:schemeClr>
                </a:solidFill>
              </a:rPr>
              <a:t> O problema deve estar na forma </a:t>
            </a:r>
            <a:r>
              <a:rPr lang="pt-BR" sz="1800" dirty="0" smtClean="0">
                <a:solidFill>
                  <a:schemeClr val="bg1">
                    <a:lumMod val="75000"/>
                  </a:schemeClr>
                </a:solidFill>
              </a:rPr>
              <a:t>padrão.</a:t>
            </a:r>
            <a:endParaRPr lang="pt-BR" sz="18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pt-BR" sz="1800" b="1" dirty="0">
                <a:solidFill>
                  <a:schemeClr val="bg1">
                    <a:lumMod val="75000"/>
                  </a:schemeClr>
                </a:solidFill>
              </a:rPr>
              <a:t>Passo 1</a:t>
            </a:r>
            <a:r>
              <a:rPr lang="pt-BR" sz="1800" dirty="0">
                <a:solidFill>
                  <a:schemeClr val="bg1">
                    <a:lumMod val="75000"/>
                  </a:schemeClr>
                </a:solidFill>
              </a:rPr>
              <a:t>: Encontrar a solução básica factível para o problema de PL.</a:t>
            </a:r>
          </a:p>
          <a:p>
            <a:pPr marL="457200" lvl="1" indent="0">
              <a:buNone/>
            </a:pPr>
            <a:r>
              <a:rPr lang="pt-BR" sz="1800" dirty="0">
                <a:solidFill>
                  <a:schemeClr val="bg1">
                    <a:lumMod val="75000"/>
                  </a:schemeClr>
                </a:solidFill>
              </a:rPr>
              <a:t>SBF inicial = SBF </a:t>
            </a:r>
            <a:r>
              <a:rPr lang="pt-BR" sz="1800" dirty="0" smtClean="0">
                <a:solidFill>
                  <a:schemeClr val="bg1">
                    <a:lumMod val="75000"/>
                  </a:schemeClr>
                </a:solidFill>
              </a:rPr>
              <a:t>atual.</a:t>
            </a:r>
            <a:endParaRPr lang="pt-BR" sz="18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pt-BR" sz="1800" b="1" dirty="0">
                <a:solidFill>
                  <a:schemeClr val="bg1">
                    <a:lumMod val="75000"/>
                  </a:schemeClr>
                </a:solidFill>
              </a:rPr>
              <a:t>Passo 2</a:t>
            </a:r>
            <a:r>
              <a:rPr lang="pt-BR" sz="1800" dirty="0">
                <a:solidFill>
                  <a:schemeClr val="bg1">
                    <a:lumMod val="75000"/>
                  </a:schemeClr>
                </a:solidFill>
              </a:rPr>
              <a:t>: T</a:t>
            </a:r>
            <a:r>
              <a:rPr lang="pt-BR" sz="1800" dirty="0" smtClean="0">
                <a:solidFill>
                  <a:schemeClr val="bg1">
                    <a:lumMod val="75000"/>
                  </a:schemeClr>
                </a:solidFill>
              </a:rPr>
              <a:t>este de </a:t>
            </a:r>
            <a:r>
              <a:rPr lang="pt-BR" sz="1800" dirty="0" err="1" smtClean="0">
                <a:solidFill>
                  <a:schemeClr val="bg1">
                    <a:lumMod val="75000"/>
                  </a:schemeClr>
                </a:solidFill>
              </a:rPr>
              <a:t>otimalidade</a:t>
            </a:r>
            <a:r>
              <a:rPr lang="pt-BR" sz="1800" dirty="0" smtClean="0">
                <a:solidFill>
                  <a:schemeClr val="bg1">
                    <a:lumMod val="75000"/>
                  </a:schemeClr>
                </a:solidFill>
              </a:rPr>
              <a:t>.</a:t>
            </a:r>
          </a:p>
          <a:p>
            <a:pPr marL="0" indent="0">
              <a:buNone/>
            </a:pPr>
            <a:r>
              <a:rPr lang="pt-BR" sz="1800" dirty="0" smtClean="0">
                <a:solidFill>
                  <a:schemeClr val="bg1">
                    <a:lumMod val="75000"/>
                  </a:schemeClr>
                </a:solidFill>
              </a:rPr>
              <a:t>Uma solução básica factível é ótima se não houver soluções básicas factíveis adjacente melhores, ou seja, </a:t>
            </a:r>
            <a:r>
              <a:rPr lang="pt-BR" sz="1800" dirty="0">
                <a:solidFill>
                  <a:schemeClr val="bg1">
                    <a:lumMod val="75000"/>
                  </a:schemeClr>
                </a:solidFill>
              </a:rPr>
              <a:t>i</a:t>
            </a:r>
            <a:r>
              <a:rPr lang="pt-BR" sz="1800" dirty="0" smtClean="0">
                <a:solidFill>
                  <a:schemeClr val="bg1">
                    <a:lumMod val="75000"/>
                  </a:schemeClr>
                </a:solidFill>
              </a:rPr>
              <a:t>ncremento na função objetivo. Enquanto pelo menos uma das variáveis não básicas da função objetivo tiver coeficiente positivo, há uma SBF adjacente melhor.</a:t>
            </a:r>
          </a:p>
          <a:p>
            <a:pPr marL="0" indent="0">
              <a:buNone/>
            </a:pPr>
            <a:r>
              <a:rPr lang="pt-BR" sz="2400" b="1" dirty="0" smtClean="0"/>
              <a:t>Iteração:</a:t>
            </a:r>
            <a:r>
              <a:rPr lang="pt-BR" sz="2400" dirty="0" smtClean="0"/>
              <a:t> Determinar uma SBF adjacente melhor</a:t>
            </a:r>
          </a:p>
          <a:p>
            <a:pPr marL="0" indent="0">
              <a:buNone/>
            </a:pPr>
            <a:r>
              <a:rPr lang="pt-BR" sz="1800" dirty="0" smtClean="0"/>
              <a:t>A direção de maior incremente em Z deve ser identificada, para que uma melhor solução básica factível seja determinada. Para isso, três passos devem ser tomados:</a:t>
            </a:r>
          </a:p>
          <a:p>
            <a:pPr marL="0" indent="0">
              <a:buNone/>
            </a:pPr>
            <a:r>
              <a:rPr lang="pt-BR" sz="1800" b="1" dirty="0" smtClean="0">
                <a:solidFill>
                  <a:schemeClr val="bg1">
                    <a:lumMod val="75000"/>
                  </a:schemeClr>
                </a:solidFill>
              </a:rPr>
              <a:t>I.1 – </a:t>
            </a:r>
            <a:r>
              <a:rPr lang="pt-BR" sz="1800" dirty="0" smtClean="0">
                <a:solidFill>
                  <a:schemeClr val="bg1">
                    <a:lumMod val="75000"/>
                  </a:schemeClr>
                </a:solidFill>
              </a:rPr>
              <a:t>Determinar a variável não básica que passará para o conjunto de variáveis básicas. Ela deve ser aquela que tem maior incremente em Z, isto é, com maior coeficiente positivo em Z.</a:t>
            </a:r>
          </a:p>
          <a:p>
            <a:pPr marL="0" indent="0">
              <a:buNone/>
            </a:pPr>
            <a:r>
              <a:rPr lang="pt-BR" sz="1800" b="1" dirty="0" smtClean="0">
                <a:solidFill>
                  <a:schemeClr val="bg1">
                    <a:lumMod val="75000"/>
                  </a:schemeClr>
                </a:solidFill>
              </a:rPr>
              <a:t>I.2 – </a:t>
            </a:r>
            <a:r>
              <a:rPr lang="pt-BR" sz="1800" dirty="0" smtClean="0">
                <a:solidFill>
                  <a:schemeClr val="bg1">
                    <a:lumMod val="75000"/>
                  </a:schemeClr>
                </a:solidFill>
              </a:rPr>
              <a:t>Escolher a variável básica que passará para o conjunto de variáveis não básicas. A variável a sair deve ser aquela que limita o crescimento da variável  não básica escolhida no passo anterior.</a:t>
            </a:r>
          </a:p>
          <a:p>
            <a:pPr marL="0" indent="0">
              <a:buNone/>
            </a:pPr>
            <a:r>
              <a:rPr lang="pt-BR" sz="1800" b="1" dirty="0" smtClean="0">
                <a:solidFill>
                  <a:schemeClr val="bg1">
                    <a:lumMod val="75000"/>
                  </a:schemeClr>
                </a:solidFill>
              </a:rPr>
              <a:t>I.3 – </a:t>
            </a:r>
            <a:r>
              <a:rPr lang="pt-BR" sz="1800" dirty="0" smtClean="0">
                <a:solidFill>
                  <a:schemeClr val="bg1">
                    <a:lumMod val="75000"/>
                  </a:schemeClr>
                </a:solidFill>
              </a:rPr>
              <a:t>Resolver o sistema de equações recalculando os valores da nova solução básica adjacente. Recomendo o </a:t>
            </a:r>
            <a:r>
              <a:rPr lang="pt-BR" sz="1800" b="1" dirty="0" smtClean="0">
                <a:solidFill>
                  <a:schemeClr val="bg1">
                    <a:lumMod val="75000"/>
                  </a:schemeClr>
                </a:solidFill>
              </a:rPr>
              <a:t>método de eliminação de </a:t>
            </a:r>
            <a:r>
              <a:rPr lang="pt-BR" sz="1800" b="1" dirty="0" err="1" smtClean="0">
                <a:solidFill>
                  <a:schemeClr val="bg1">
                    <a:lumMod val="75000"/>
                  </a:schemeClr>
                </a:solidFill>
              </a:rPr>
              <a:t>Gaus</a:t>
            </a:r>
            <a:r>
              <a:rPr lang="pt-BR" sz="1800" b="1" dirty="0" smtClean="0">
                <a:solidFill>
                  <a:schemeClr val="bg1">
                    <a:lumMod val="75000"/>
                  </a:schemeClr>
                </a:solidFill>
              </a:rPr>
              <a:t>-Jordan</a:t>
            </a:r>
            <a:r>
              <a:rPr lang="pt-BR" sz="1800" dirty="0" smtClean="0">
                <a:solidFill>
                  <a:schemeClr val="bg1">
                    <a:lumMod val="75000"/>
                  </a:schemeClr>
                </a:solidFill>
              </a:rPr>
              <a:t>. A partir desse novo sistema de equações, cada equação deve possuir apenas uma variável básica com </a:t>
            </a:r>
            <a:r>
              <a:rPr lang="pt-BR" sz="1800" b="1" dirty="0" smtClean="0">
                <a:solidFill>
                  <a:schemeClr val="bg1">
                    <a:lumMod val="75000"/>
                  </a:schemeClr>
                </a:solidFill>
              </a:rPr>
              <a:t>coeficiente igual a 1</a:t>
            </a:r>
            <a:r>
              <a:rPr lang="pt-BR" sz="1800" dirty="0" smtClean="0">
                <a:solidFill>
                  <a:schemeClr val="bg1">
                    <a:lumMod val="75000"/>
                  </a:schemeClr>
                </a:solidFill>
              </a:rPr>
              <a:t>, cada variável básica deve aparecer em apenas uma equação, e a função objetivo deve ser escrita em função das variáveis não básicas.</a:t>
            </a:r>
            <a:endParaRPr lang="pt-BR" sz="1800" b="1" dirty="0">
              <a:solidFill>
                <a:schemeClr val="bg1">
                  <a:lumMod val="75000"/>
                </a:schemeClr>
              </a:solidFill>
            </a:endParaRPr>
          </a:p>
          <a:p>
            <a:endParaRPr lang="pt-BR" sz="1600" dirty="0" smtClean="0"/>
          </a:p>
          <a:p>
            <a:pPr lvl="2"/>
            <a:endParaRPr lang="pt-BR" sz="1200" b="1" dirty="0" smtClean="0"/>
          </a:p>
          <a:p>
            <a:pPr marL="914400" lvl="2" indent="0">
              <a:buNone/>
            </a:pPr>
            <a:endParaRPr lang="pt-BR" sz="1600" dirty="0" smtClean="0"/>
          </a:p>
          <a:p>
            <a:pPr lvl="1"/>
            <a:endParaRPr lang="pt-BR" sz="1600" dirty="0" smtClean="0"/>
          </a:p>
          <a:p>
            <a:pPr lvl="1"/>
            <a:endParaRPr lang="pt-BR" sz="2000" dirty="0" smtClean="0"/>
          </a:p>
          <a:p>
            <a:pPr lvl="1"/>
            <a:endParaRPr lang="pt-BR" sz="2000" dirty="0"/>
          </a:p>
          <a:p>
            <a:pPr marL="1371600" lvl="3" indent="0">
              <a:buNone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579635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792088"/>
          </a:xfrm>
        </p:spPr>
        <p:txBody>
          <a:bodyPr/>
          <a:lstStyle/>
          <a:p>
            <a:r>
              <a:rPr lang="pt-BR" dirty="0" smtClean="0"/>
              <a:t>Pesquisa Operacional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496" y="836712"/>
            <a:ext cx="9036496" cy="5760640"/>
          </a:xfrm>
        </p:spPr>
        <p:txBody>
          <a:bodyPr>
            <a:norm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Simplex</a:t>
            </a:r>
          </a:p>
          <a:p>
            <a:pPr lvl="1"/>
            <a:r>
              <a:rPr lang="pt-BR" dirty="0" smtClean="0"/>
              <a:t>Objetivos da Aulas:</a:t>
            </a:r>
          </a:p>
          <a:p>
            <a:pPr lvl="2"/>
            <a:r>
              <a:rPr lang="pt-BR" dirty="0" smtClean="0"/>
              <a:t>Entender a importância do método Simplex para a resolução de problemas de programação linear.</a:t>
            </a:r>
          </a:p>
          <a:p>
            <a:pPr lvl="2"/>
            <a:r>
              <a:rPr lang="pt-BR" dirty="0" smtClean="0"/>
              <a:t>Identificar as origens do método Simplex.</a:t>
            </a:r>
          </a:p>
          <a:p>
            <a:pPr lvl="2"/>
            <a:r>
              <a:rPr lang="pt-BR" dirty="0"/>
              <a:t>Compreender a lógica do método Simplex.</a:t>
            </a:r>
          </a:p>
          <a:p>
            <a:pPr lvl="2"/>
            <a:r>
              <a:rPr lang="pt-BR" dirty="0"/>
              <a:t>Utilizar o conceito de variáveis artificiais para tratar problemas de programação linear com restrições de desigualdade do tipo &gt;= ou equações de igualdade.</a:t>
            </a:r>
          </a:p>
          <a:p>
            <a:pPr lvl="2"/>
            <a:r>
              <a:rPr lang="pt-BR" dirty="0"/>
              <a:t>Compreender o método das penalidades (Big M) e o método das duas fases, e como os mesmos utilizam o conceito de variáveis artificiais.</a:t>
            </a:r>
          </a:p>
          <a:p>
            <a:pPr lvl="2"/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89520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2008" y="764704"/>
            <a:ext cx="9036496" cy="6021288"/>
          </a:xfrm>
        </p:spPr>
        <p:txBody>
          <a:bodyPr>
            <a:normAutofit/>
          </a:bodyPr>
          <a:lstStyle/>
          <a:p>
            <a:r>
              <a:rPr lang="pt-BR" sz="3600" dirty="0" smtClean="0">
                <a:solidFill>
                  <a:srgbClr val="FF0000"/>
                </a:solidFill>
              </a:rPr>
              <a:t>Resolver o problema através do Simplex</a:t>
            </a:r>
            <a:endParaRPr lang="pt-BR" sz="3600" dirty="0" smtClean="0"/>
          </a:p>
          <a:p>
            <a:pPr marL="0" indent="0">
              <a:buNone/>
            </a:pPr>
            <a:r>
              <a:rPr lang="pt-BR" sz="1800" dirty="0" smtClean="0"/>
              <a:t>Resolver o problema:</a:t>
            </a:r>
          </a:p>
          <a:p>
            <a:pPr marL="0" indent="0">
              <a:buNone/>
            </a:pPr>
            <a:r>
              <a:rPr lang="pt-BR" sz="1800" dirty="0"/>
              <a:t>	</a:t>
            </a:r>
            <a:r>
              <a:rPr lang="pt-BR" sz="1800" dirty="0" smtClean="0"/>
              <a:t>Max z = 3x1 + 2x2</a:t>
            </a:r>
          </a:p>
          <a:p>
            <a:pPr marL="0" indent="0">
              <a:buNone/>
            </a:pPr>
            <a:r>
              <a:rPr lang="pt-BR" sz="1800" dirty="0" smtClean="0"/>
              <a:t>Sujeito:</a:t>
            </a:r>
          </a:p>
          <a:p>
            <a:pPr marL="0" indent="0">
              <a:buNone/>
            </a:pPr>
            <a:r>
              <a:rPr lang="pt-BR" sz="1800" dirty="0"/>
              <a:t>	</a:t>
            </a:r>
            <a:r>
              <a:rPr lang="pt-BR" sz="1800" dirty="0" smtClean="0"/>
              <a:t>x1 + x2 + x3 = 6                                            </a:t>
            </a:r>
          </a:p>
          <a:p>
            <a:pPr marL="0" indent="0">
              <a:buNone/>
            </a:pPr>
            <a:r>
              <a:rPr lang="pt-BR" sz="1800" dirty="0"/>
              <a:t>	</a:t>
            </a:r>
            <a:r>
              <a:rPr lang="pt-BR" sz="1800" dirty="0" smtClean="0"/>
              <a:t>5x1 + 2x2 + x4 = 20</a:t>
            </a:r>
          </a:p>
          <a:p>
            <a:pPr marL="0" indent="0">
              <a:buNone/>
            </a:pPr>
            <a:r>
              <a:rPr lang="pt-BR" sz="1800" dirty="0"/>
              <a:t>	</a:t>
            </a:r>
            <a:r>
              <a:rPr lang="pt-BR" sz="1800" dirty="0" smtClean="0"/>
              <a:t>x1, x2, x3, x4 &gt;= 0</a:t>
            </a:r>
          </a:p>
          <a:p>
            <a:pPr marL="0" indent="0">
              <a:buNone/>
            </a:pPr>
            <a:r>
              <a:rPr lang="pt-BR" sz="2400" dirty="0" smtClean="0">
                <a:solidFill>
                  <a:srgbClr val="FF0000"/>
                </a:solidFill>
              </a:rPr>
              <a:t>Iteração:</a:t>
            </a:r>
            <a:r>
              <a:rPr lang="pt-BR" sz="2400" dirty="0" smtClean="0"/>
              <a:t> Determinar uma SBF adjacente melhor.</a:t>
            </a:r>
          </a:p>
          <a:p>
            <a:pPr marL="0" indent="0">
              <a:buNone/>
            </a:pPr>
            <a:endParaRPr lang="pt-BR" sz="2400" dirty="0" smtClean="0"/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792088"/>
          </a:xfrm>
        </p:spPr>
        <p:txBody>
          <a:bodyPr/>
          <a:lstStyle/>
          <a:p>
            <a:r>
              <a:rPr lang="pt-BR" dirty="0" smtClean="0"/>
              <a:t>Pesquisa Operacional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21729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2008" y="44624"/>
            <a:ext cx="9036496" cy="6785992"/>
          </a:xfrm>
        </p:spPr>
        <p:txBody>
          <a:bodyPr>
            <a:normAutofit fontScale="92500"/>
          </a:bodyPr>
          <a:lstStyle/>
          <a:p>
            <a:r>
              <a:rPr lang="pt-BR" sz="2400" dirty="0" smtClean="0">
                <a:solidFill>
                  <a:srgbClr val="FF0000"/>
                </a:solidFill>
              </a:rPr>
              <a:t>Solução Analítica do Método Simplex para Problemas de Maximização</a:t>
            </a:r>
          </a:p>
          <a:p>
            <a:pPr marL="0" indent="0">
              <a:buNone/>
            </a:pPr>
            <a:endParaRPr lang="pt-BR" sz="1800" b="1" dirty="0" smtClean="0"/>
          </a:p>
          <a:p>
            <a:pPr marL="0" indent="0">
              <a:buNone/>
            </a:pPr>
            <a:r>
              <a:rPr lang="pt-BR" sz="1800" b="1" dirty="0" smtClean="0">
                <a:solidFill>
                  <a:schemeClr val="bg1">
                    <a:lumMod val="75000"/>
                  </a:schemeClr>
                </a:solidFill>
              </a:rPr>
              <a:t>Início</a:t>
            </a:r>
            <a:r>
              <a:rPr lang="pt-BR" sz="1800" b="1" dirty="0">
                <a:solidFill>
                  <a:schemeClr val="bg1">
                    <a:lumMod val="75000"/>
                  </a:schemeClr>
                </a:solidFill>
              </a:rPr>
              <a:t>:</a:t>
            </a:r>
            <a:r>
              <a:rPr lang="pt-BR" sz="1800" dirty="0">
                <a:solidFill>
                  <a:schemeClr val="bg1">
                    <a:lumMod val="75000"/>
                  </a:schemeClr>
                </a:solidFill>
              </a:rPr>
              <a:t> O problema deve estar na forma </a:t>
            </a:r>
            <a:r>
              <a:rPr lang="pt-BR" sz="1800" dirty="0" smtClean="0">
                <a:solidFill>
                  <a:schemeClr val="bg1">
                    <a:lumMod val="75000"/>
                  </a:schemeClr>
                </a:solidFill>
              </a:rPr>
              <a:t>padrão.</a:t>
            </a:r>
            <a:endParaRPr lang="pt-BR" sz="18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pt-BR" sz="1800" b="1" dirty="0">
                <a:solidFill>
                  <a:schemeClr val="bg1">
                    <a:lumMod val="75000"/>
                  </a:schemeClr>
                </a:solidFill>
              </a:rPr>
              <a:t>Passo 1</a:t>
            </a:r>
            <a:r>
              <a:rPr lang="pt-BR" sz="1800" dirty="0">
                <a:solidFill>
                  <a:schemeClr val="bg1">
                    <a:lumMod val="75000"/>
                  </a:schemeClr>
                </a:solidFill>
              </a:rPr>
              <a:t>: Encontrar a solução básica factível para o problema de PL.</a:t>
            </a:r>
          </a:p>
          <a:p>
            <a:pPr marL="457200" lvl="1" indent="0">
              <a:buNone/>
            </a:pPr>
            <a:r>
              <a:rPr lang="pt-BR" sz="1800" dirty="0">
                <a:solidFill>
                  <a:schemeClr val="bg1">
                    <a:lumMod val="75000"/>
                  </a:schemeClr>
                </a:solidFill>
              </a:rPr>
              <a:t>SBF inicial = SBF </a:t>
            </a:r>
            <a:r>
              <a:rPr lang="pt-BR" sz="1800" dirty="0" smtClean="0">
                <a:solidFill>
                  <a:schemeClr val="bg1">
                    <a:lumMod val="75000"/>
                  </a:schemeClr>
                </a:solidFill>
              </a:rPr>
              <a:t>atual.</a:t>
            </a:r>
            <a:endParaRPr lang="pt-BR" sz="18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pt-BR" sz="1800" b="1" dirty="0">
                <a:solidFill>
                  <a:schemeClr val="bg1">
                    <a:lumMod val="75000"/>
                  </a:schemeClr>
                </a:solidFill>
              </a:rPr>
              <a:t>Passo 2</a:t>
            </a:r>
            <a:r>
              <a:rPr lang="pt-BR" sz="1800" dirty="0">
                <a:solidFill>
                  <a:schemeClr val="bg1">
                    <a:lumMod val="75000"/>
                  </a:schemeClr>
                </a:solidFill>
              </a:rPr>
              <a:t>: T</a:t>
            </a:r>
            <a:r>
              <a:rPr lang="pt-BR" sz="1800" dirty="0" smtClean="0">
                <a:solidFill>
                  <a:schemeClr val="bg1">
                    <a:lumMod val="75000"/>
                  </a:schemeClr>
                </a:solidFill>
              </a:rPr>
              <a:t>este de </a:t>
            </a:r>
            <a:r>
              <a:rPr lang="pt-BR" sz="1800" dirty="0" err="1" smtClean="0">
                <a:solidFill>
                  <a:schemeClr val="bg1">
                    <a:lumMod val="75000"/>
                  </a:schemeClr>
                </a:solidFill>
              </a:rPr>
              <a:t>otimalidade</a:t>
            </a:r>
            <a:r>
              <a:rPr lang="pt-BR" sz="1800" dirty="0" smtClean="0">
                <a:solidFill>
                  <a:schemeClr val="bg1">
                    <a:lumMod val="75000"/>
                  </a:schemeClr>
                </a:solidFill>
              </a:rPr>
              <a:t>.</a:t>
            </a:r>
          </a:p>
          <a:p>
            <a:pPr marL="0" indent="0">
              <a:buNone/>
            </a:pPr>
            <a:r>
              <a:rPr lang="pt-BR" sz="1800" dirty="0" smtClean="0">
                <a:solidFill>
                  <a:schemeClr val="bg1">
                    <a:lumMod val="75000"/>
                  </a:schemeClr>
                </a:solidFill>
              </a:rPr>
              <a:t>Uma solução básica factível é ótima se não houver soluções básicas factíveis adjacente melhores, ou seja, </a:t>
            </a:r>
            <a:r>
              <a:rPr lang="pt-BR" sz="1800" dirty="0">
                <a:solidFill>
                  <a:schemeClr val="bg1">
                    <a:lumMod val="75000"/>
                  </a:schemeClr>
                </a:solidFill>
              </a:rPr>
              <a:t>i</a:t>
            </a:r>
            <a:r>
              <a:rPr lang="pt-BR" sz="1800" dirty="0" smtClean="0">
                <a:solidFill>
                  <a:schemeClr val="bg1">
                    <a:lumMod val="75000"/>
                  </a:schemeClr>
                </a:solidFill>
              </a:rPr>
              <a:t>ncremento na função objetivo. Enquanto pelo menos uma das variáveis não básicas da função objetivo tiver coeficiente positivo, há uma SBF adjacente melhor.</a:t>
            </a:r>
          </a:p>
          <a:p>
            <a:pPr marL="0" indent="0">
              <a:buNone/>
            </a:pPr>
            <a:r>
              <a:rPr lang="pt-BR" sz="1900" b="1" dirty="0" smtClean="0">
                <a:solidFill>
                  <a:schemeClr val="bg1">
                    <a:lumMod val="75000"/>
                  </a:schemeClr>
                </a:solidFill>
              </a:rPr>
              <a:t>Iteração:</a:t>
            </a:r>
            <a:r>
              <a:rPr lang="pt-BR" sz="1900" dirty="0" smtClean="0">
                <a:solidFill>
                  <a:schemeClr val="bg1">
                    <a:lumMod val="75000"/>
                  </a:schemeClr>
                </a:solidFill>
              </a:rPr>
              <a:t> Determinar uma SBF adjacente melhor</a:t>
            </a:r>
          </a:p>
          <a:p>
            <a:pPr marL="0" indent="0">
              <a:buNone/>
            </a:pPr>
            <a:r>
              <a:rPr lang="pt-BR" sz="1800" dirty="0" smtClean="0">
                <a:solidFill>
                  <a:schemeClr val="bg1">
                    <a:lumMod val="75000"/>
                  </a:schemeClr>
                </a:solidFill>
              </a:rPr>
              <a:t>A direção de maior incremente em Z deve ser identificada, para que uma melhor solução básica factível seja determinada. Para isso, três passos devem ser tomados:</a:t>
            </a:r>
          </a:p>
          <a:p>
            <a:pPr marL="0" indent="0">
              <a:buNone/>
            </a:pPr>
            <a:r>
              <a:rPr lang="pt-BR" sz="2000" b="1" dirty="0" smtClean="0"/>
              <a:t>I.1 – </a:t>
            </a:r>
            <a:r>
              <a:rPr lang="pt-BR" sz="2000" dirty="0" smtClean="0"/>
              <a:t>Determinar a variável não básica que passará para o conjunto de variáveis básicas. </a:t>
            </a:r>
            <a:r>
              <a:rPr lang="pt-BR" sz="2000" b="1" dirty="0" smtClean="0"/>
              <a:t>Ela deve ser aquela que tem maior incremente em Z</a:t>
            </a:r>
            <a:r>
              <a:rPr lang="pt-BR" sz="2000" dirty="0" smtClean="0"/>
              <a:t>, isto é, </a:t>
            </a:r>
            <a:r>
              <a:rPr lang="pt-BR" sz="2000" b="1" dirty="0" smtClean="0"/>
              <a:t>com maior coeficiente positivo em Z</a:t>
            </a:r>
            <a:r>
              <a:rPr lang="pt-BR" sz="2000" dirty="0" smtClean="0"/>
              <a:t>.</a:t>
            </a:r>
          </a:p>
          <a:p>
            <a:pPr marL="0" indent="0">
              <a:buNone/>
            </a:pPr>
            <a:r>
              <a:rPr lang="pt-BR" sz="1800" b="1" dirty="0" smtClean="0">
                <a:solidFill>
                  <a:schemeClr val="bg1">
                    <a:lumMod val="75000"/>
                  </a:schemeClr>
                </a:solidFill>
              </a:rPr>
              <a:t>I.2 – </a:t>
            </a:r>
            <a:r>
              <a:rPr lang="pt-BR" sz="1800" dirty="0" smtClean="0">
                <a:solidFill>
                  <a:schemeClr val="bg1">
                    <a:lumMod val="75000"/>
                  </a:schemeClr>
                </a:solidFill>
              </a:rPr>
              <a:t>Escolher a variável básica que passará para o conjunto de variáveis não básicas. A variável a sair deve ser aquela que limita o crescimento da variável  não básica escolhida no passo anterior.</a:t>
            </a:r>
          </a:p>
          <a:p>
            <a:pPr marL="0" indent="0">
              <a:buNone/>
            </a:pPr>
            <a:r>
              <a:rPr lang="pt-BR" sz="1800" b="1" dirty="0" smtClean="0">
                <a:solidFill>
                  <a:schemeClr val="bg1">
                    <a:lumMod val="75000"/>
                  </a:schemeClr>
                </a:solidFill>
              </a:rPr>
              <a:t>I.3 – </a:t>
            </a:r>
            <a:r>
              <a:rPr lang="pt-BR" sz="1800" dirty="0" smtClean="0">
                <a:solidFill>
                  <a:schemeClr val="bg1">
                    <a:lumMod val="75000"/>
                  </a:schemeClr>
                </a:solidFill>
              </a:rPr>
              <a:t>Resolver o sistema de equações recalculando os valores da nova solução básica adjacente. Recomendo o </a:t>
            </a:r>
            <a:r>
              <a:rPr lang="pt-BR" sz="1800" b="1" dirty="0" smtClean="0">
                <a:solidFill>
                  <a:schemeClr val="bg1">
                    <a:lumMod val="75000"/>
                  </a:schemeClr>
                </a:solidFill>
              </a:rPr>
              <a:t>método de eliminação de </a:t>
            </a:r>
            <a:r>
              <a:rPr lang="pt-BR" sz="1800" b="1" dirty="0" err="1" smtClean="0">
                <a:solidFill>
                  <a:schemeClr val="bg1">
                    <a:lumMod val="75000"/>
                  </a:schemeClr>
                </a:solidFill>
              </a:rPr>
              <a:t>Gaus</a:t>
            </a:r>
            <a:r>
              <a:rPr lang="pt-BR" sz="1800" b="1" dirty="0" smtClean="0">
                <a:solidFill>
                  <a:schemeClr val="bg1">
                    <a:lumMod val="75000"/>
                  </a:schemeClr>
                </a:solidFill>
              </a:rPr>
              <a:t>-Jordan</a:t>
            </a:r>
            <a:r>
              <a:rPr lang="pt-BR" sz="1800" dirty="0" smtClean="0">
                <a:solidFill>
                  <a:schemeClr val="bg1">
                    <a:lumMod val="75000"/>
                  </a:schemeClr>
                </a:solidFill>
              </a:rPr>
              <a:t>. A partir desse novo sistema de equações, cada equação deve possuir apenas uma variável básica com </a:t>
            </a:r>
            <a:r>
              <a:rPr lang="pt-BR" sz="1800" b="1" dirty="0" smtClean="0">
                <a:solidFill>
                  <a:schemeClr val="bg1">
                    <a:lumMod val="75000"/>
                  </a:schemeClr>
                </a:solidFill>
              </a:rPr>
              <a:t>coeficiente igual a 1</a:t>
            </a:r>
            <a:r>
              <a:rPr lang="pt-BR" sz="1800" dirty="0" smtClean="0">
                <a:solidFill>
                  <a:schemeClr val="bg1">
                    <a:lumMod val="75000"/>
                  </a:schemeClr>
                </a:solidFill>
              </a:rPr>
              <a:t>, cada variável básica deve aparecer em apenas uma equação, e a função objetivo deve ser escrita em função das variáveis não básicas.</a:t>
            </a:r>
            <a:endParaRPr lang="pt-BR" sz="1800" b="1" dirty="0">
              <a:solidFill>
                <a:schemeClr val="bg1">
                  <a:lumMod val="75000"/>
                </a:schemeClr>
              </a:solidFill>
            </a:endParaRPr>
          </a:p>
          <a:p>
            <a:endParaRPr lang="pt-BR" sz="1600" dirty="0" smtClean="0"/>
          </a:p>
          <a:p>
            <a:pPr lvl="2"/>
            <a:endParaRPr lang="pt-BR" sz="1200" b="1" dirty="0" smtClean="0"/>
          </a:p>
          <a:p>
            <a:pPr marL="914400" lvl="2" indent="0">
              <a:buNone/>
            </a:pPr>
            <a:endParaRPr lang="pt-BR" sz="1600" dirty="0" smtClean="0"/>
          </a:p>
          <a:p>
            <a:pPr lvl="1"/>
            <a:endParaRPr lang="pt-BR" sz="1600" dirty="0" smtClean="0"/>
          </a:p>
          <a:p>
            <a:pPr lvl="1"/>
            <a:endParaRPr lang="pt-BR" sz="2000" dirty="0" smtClean="0"/>
          </a:p>
          <a:p>
            <a:pPr lvl="1"/>
            <a:endParaRPr lang="pt-BR" sz="2000" dirty="0"/>
          </a:p>
          <a:p>
            <a:pPr marL="1371600" lvl="3" indent="0">
              <a:buNone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857171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2008" y="764704"/>
            <a:ext cx="9036496" cy="6021288"/>
          </a:xfrm>
        </p:spPr>
        <p:txBody>
          <a:bodyPr>
            <a:normAutofit/>
          </a:bodyPr>
          <a:lstStyle/>
          <a:p>
            <a:r>
              <a:rPr lang="pt-BR" sz="3600" dirty="0" smtClean="0">
                <a:solidFill>
                  <a:srgbClr val="FF0000"/>
                </a:solidFill>
              </a:rPr>
              <a:t>Resolver o problema através do Simplex</a:t>
            </a:r>
            <a:endParaRPr lang="pt-BR" sz="3600" dirty="0" smtClean="0"/>
          </a:p>
          <a:p>
            <a:pPr marL="0" indent="0">
              <a:buNone/>
            </a:pPr>
            <a:r>
              <a:rPr lang="pt-BR" sz="1600" dirty="0" smtClean="0"/>
              <a:t>Resolver o problema:</a:t>
            </a:r>
          </a:p>
          <a:p>
            <a:pPr marL="0" indent="0">
              <a:buNone/>
            </a:pPr>
            <a:r>
              <a:rPr lang="pt-BR" sz="1600" dirty="0"/>
              <a:t>	</a:t>
            </a:r>
            <a:r>
              <a:rPr lang="pt-BR" sz="1600" dirty="0" smtClean="0"/>
              <a:t>Max z </a:t>
            </a:r>
            <a:r>
              <a:rPr lang="pt-BR" sz="2000" dirty="0" smtClean="0"/>
              <a:t>= </a:t>
            </a:r>
            <a:r>
              <a:rPr lang="pt-BR" sz="2000" dirty="0" smtClean="0">
                <a:solidFill>
                  <a:srgbClr val="FF0000"/>
                </a:solidFill>
              </a:rPr>
              <a:t>3x1</a:t>
            </a:r>
            <a:r>
              <a:rPr lang="pt-BR" sz="2000" dirty="0" smtClean="0"/>
              <a:t> </a:t>
            </a:r>
            <a:r>
              <a:rPr lang="pt-BR" sz="1600" dirty="0" smtClean="0"/>
              <a:t>+ 2x2</a:t>
            </a:r>
          </a:p>
          <a:p>
            <a:pPr marL="0" indent="0">
              <a:buNone/>
            </a:pPr>
            <a:r>
              <a:rPr lang="pt-BR" sz="1600" dirty="0" smtClean="0"/>
              <a:t>Sujeito:</a:t>
            </a:r>
          </a:p>
          <a:p>
            <a:pPr marL="0" indent="0">
              <a:buNone/>
            </a:pPr>
            <a:r>
              <a:rPr lang="pt-BR" sz="1600" dirty="0"/>
              <a:t>	</a:t>
            </a:r>
            <a:r>
              <a:rPr lang="pt-BR" sz="1600" dirty="0" smtClean="0"/>
              <a:t>x1 + x2 + x3 = 6                                            </a:t>
            </a:r>
          </a:p>
          <a:p>
            <a:pPr marL="0" indent="0">
              <a:buNone/>
            </a:pPr>
            <a:r>
              <a:rPr lang="pt-BR" sz="1600" dirty="0"/>
              <a:t>	</a:t>
            </a:r>
            <a:r>
              <a:rPr lang="pt-BR" sz="1600" dirty="0" smtClean="0"/>
              <a:t>5x1 + 2x2 + x4 = 20</a:t>
            </a:r>
          </a:p>
          <a:p>
            <a:pPr marL="0" indent="0">
              <a:buNone/>
            </a:pPr>
            <a:r>
              <a:rPr lang="pt-BR" sz="1600" dirty="0"/>
              <a:t>	</a:t>
            </a:r>
            <a:r>
              <a:rPr lang="pt-BR" sz="1600" dirty="0" smtClean="0"/>
              <a:t>x1, x2, x3, x4 &gt;= 0</a:t>
            </a:r>
          </a:p>
          <a:p>
            <a:pPr marL="0" indent="0">
              <a:buNone/>
            </a:pPr>
            <a:r>
              <a:rPr lang="pt-BR" sz="2000" dirty="0"/>
              <a:t>VNB{</a:t>
            </a:r>
            <a:r>
              <a:rPr lang="pt-BR" sz="2000" dirty="0">
                <a:solidFill>
                  <a:srgbClr val="FF0000"/>
                </a:solidFill>
              </a:rPr>
              <a:t>x1 </a:t>
            </a:r>
            <a:r>
              <a:rPr lang="pt-BR" sz="2000" dirty="0"/>
              <a:t>e x2</a:t>
            </a:r>
            <a:r>
              <a:rPr lang="pt-BR" sz="2000" dirty="0" smtClean="0"/>
              <a:t>}</a:t>
            </a:r>
          </a:p>
          <a:p>
            <a:pPr marL="0" indent="0">
              <a:buNone/>
            </a:pPr>
            <a:r>
              <a:rPr lang="pt-BR" sz="2000" dirty="0" smtClean="0"/>
              <a:t>VB{X3 e x4}</a:t>
            </a:r>
          </a:p>
          <a:p>
            <a:pPr marL="0" indent="0">
              <a:buNone/>
            </a:pPr>
            <a:r>
              <a:rPr lang="pt-BR" sz="2400" dirty="0" smtClean="0">
                <a:solidFill>
                  <a:srgbClr val="FF0000"/>
                </a:solidFill>
              </a:rPr>
              <a:t>Iteração:</a:t>
            </a:r>
            <a:r>
              <a:rPr lang="pt-BR" sz="2400" dirty="0" smtClean="0"/>
              <a:t> Determinar uma SBF adjacente melhor.</a:t>
            </a:r>
          </a:p>
          <a:p>
            <a:pPr marL="0" indent="0">
              <a:buNone/>
            </a:pPr>
            <a:r>
              <a:rPr lang="pt-BR" sz="2400" dirty="0" smtClean="0">
                <a:solidFill>
                  <a:srgbClr val="FF0000"/>
                </a:solidFill>
              </a:rPr>
              <a:t>I.1: </a:t>
            </a:r>
            <a:r>
              <a:rPr lang="pt-BR" sz="2400" dirty="0" smtClean="0"/>
              <a:t> </a:t>
            </a:r>
            <a:r>
              <a:rPr lang="pt-BR" sz="2400" dirty="0" smtClean="0">
                <a:solidFill>
                  <a:srgbClr val="FF0000"/>
                </a:solidFill>
              </a:rPr>
              <a:t>x1</a:t>
            </a:r>
            <a:r>
              <a:rPr lang="pt-BR" sz="2400" dirty="0" smtClean="0"/>
              <a:t> pois tem </a:t>
            </a:r>
            <a:r>
              <a:rPr lang="pt-BR" sz="2400" b="1" dirty="0" smtClean="0"/>
              <a:t>maior incremento (</a:t>
            </a:r>
            <a:r>
              <a:rPr lang="pt-BR" sz="2400" b="1" dirty="0" smtClean="0">
                <a:solidFill>
                  <a:srgbClr val="FF0000"/>
                </a:solidFill>
              </a:rPr>
              <a:t>3</a:t>
            </a:r>
            <a:r>
              <a:rPr lang="pt-BR" sz="2400" b="1" dirty="0" smtClean="0"/>
              <a:t>) </a:t>
            </a:r>
            <a:r>
              <a:rPr lang="pt-BR" sz="2400" dirty="0" smtClean="0"/>
              <a:t>na função objetivo</a:t>
            </a:r>
          </a:p>
          <a:p>
            <a:pPr marL="0" indent="0">
              <a:buNone/>
            </a:pPr>
            <a:endParaRPr lang="pt-BR" sz="2400" dirty="0" smtClean="0"/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792088"/>
          </a:xfrm>
        </p:spPr>
        <p:txBody>
          <a:bodyPr/>
          <a:lstStyle/>
          <a:p>
            <a:r>
              <a:rPr lang="pt-BR" dirty="0" smtClean="0"/>
              <a:t>Pesquisa Operacional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73080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2008" y="44624"/>
            <a:ext cx="9036496" cy="6785992"/>
          </a:xfrm>
        </p:spPr>
        <p:txBody>
          <a:bodyPr>
            <a:normAutofit/>
          </a:bodyPr>
          <a:lstStyle/>
          <a:p>
            <a:r>
              <a:rPr lang="pt-BR" sz="2400" dirty="0" smtClean="0">
                <a:solidFill>
                  <a:srgbClr val="FF0000"/>
                </a:solidFill>
              </a:rPr>
              <a:t>Solução Analítica do Método Simplex para Problemas de Maximização</a:t>
            </a:r>
          </a:p>
          <a:p>
            <a:pPr marL="0" indent="0">
              <a:buNone/>
            </a:pPr>
            <a:endParaRPr lang="pt-BR" sz="1800" b="1" dirty="0" smtClean="0"/>
          </a:p>
          <a:p>
            <a:pPr marL="0" indent="0">
              <a:buNone/>
            </a:pPr>
            <a:r>
              <a:rPr lang="pt-BR" sz="1700" b="1" dirty="0" smtClean="0">
                <a:solidFill>
                  <a:schemeClr val="bg1">
                    <a:lumMod val="75000"/>
                  </a:schemeClr>
                </a:solidFill>
              </a:rPr>
              <a:t>Início</a:t>
            </a:r>
            <a:r>
              <a:rPr lang="pt-BR" sz="1700" b="1" dirty="0">
                <a:solidFill>
                  <a:schemeClr val="bg1">
                    <a:lumMod val="75000"/>
                  </a:schemeClr>
                </a:solidFill>
              </a:rPr>
              <a:t>:</a:t>
            </a:r>
            <a:r>
              <a:rPr lang="pt-BR" sz="1700" dirty="0">
                <a:solidFill>
                  <a:schemeClr val="bg1">
                    <a:lumMod val="75000"/>
                  </a:schemeClr>
                </a:solidFill>
              </a:rPr>
              <a:t> O problema deve estar na forma </a:t>
            </a:r>
            <a:r>
              <a:rPr lang="pt-BR" sz="1700" dirty="0" smtClean="0">
                <a:solidFill>
                  <a:schemeClr val="bg1">
                    <a:lumMod val="75000"/>
                  </a:schemeClr>
                </a:solidFill>
              </a:rPr>
              <a:t>padrão.</a:t>
            </a:r>
            <a:endParaRPr lang="pt-BR" sz="17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pt-BR" sz="1700" b="1" dirty="0">
                <a:solidFill>
                  <a:schemeClr val="bg1">
                    <a:lumMod val="75000"/>
                  </a:schemeClr>
                </a:solidFill>
              </a:rPr>
              <a:t>Passo 1</a:t>
            </a:r>
            <a:r>
              <a:rPr lang="pt-BR" sz="1700" dirty="0">
                <a:solidFill>
                  <a:schemeClr val="bg1">
                    <a:lumMod val="75000"/>
                  </a:schemeClr>
                </a:solidFill>
              </a:rPr>
              <a:t>: Encontrar a solução básica factível para o problema de PL.</a:t>
            </a:r>
          </a:p>
          <a:p>
            <a:pPr marL="457200" lvl="1" indent="0">
              <a:buNone/>
            </a:pPr>
            <a:r>
              <a:rPr lang="pt-BR" sz="1700" dirty="0">
                <a:solidFill>
                  <a:schemeClr val="bg1">
                    <a:lumMod val="75000"/>
                  </a:schemeClr>
                </a:solidFill>
              </a:rPr>
              <a:t>SBF inicial = SBF </a:t>
            </a:r>
            <a:r>
              <a:rPr lang="pt-BR" sz="1700" dirty="0" smtClean="0">
                <a:solidFill>
                  <a:schemeClr val="bg1">
                    <a:lumMod val="75000"/>
                  </a:schemeClr>
                </a:solidFill>
              </a:rPr>
              <a:t>atual.</a:t>
            </a:r>
            <a:endParaRPr lang="pt-BR" sz="17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pt-BR" sz="1700" b="1" dirty="0">
                <a:solidFill>
                  <a:schemeClr val="bg1">
                    <a:lumMod val="75000"/>
                  </a:schemeClr>
                </a:solidFill>
              </a:rPr>
              <a:t>Passo 2</a:t>
            </a:r>
            <a:r>
              <a:rPr lang="pt-BR" sz="1700" dirty="0">
                <a:solidFill>
                  <a:schemeClr val="bg1">
                    <a:lumMod val="75000"/>
                  </a:schemeClr>
                </a:solidFill>
              </a:rPr>
              <a:t>: T</a:t>
            </a:r>
            <a:r>
              <a:rPr lang="pt-BR" sz="1700" dirty="0" smtClean="0">
                <a:solidFill>
                  <a:schemeClr val="bg1">
                    <a:lumMod val="75000"/>
                  </a:schemeClr>
                </a:solidFill>
              </a:rPr>
              <a:t>este de </a:t>
            </a:r>
            <a:r>
              <a:rPr lang="pt-BR" sz="1700" dirty="0" err="1" smtClean="0">
                <a:solidFill>
                  <a:schemeClr val="bg1">
                    <a:lumMod val="75000"/>
                  </a:schemeClr>
                </a:solidFill>
              </a:rPr>
              <a:t>otimalidade</a:t>
            </a:r>
            <a:r>
              <a:rPr lang="pt-BR" sz="1700" dirty="0" smtClean="0">
                <a:solidFill>
                  <a:schemeClr val="bg1">
                    <a:lumMod val="75000"/>
                  </a:schemeClr>
                </a:solidFill>
              </a:rPr>
              <a:t>.</a:t>
            </a:r>
          </a:p>
          <a:p>
            <a:pPr marL="0" indent="0">
              <a:buNone/>
            </a:pPr>
            <a:r>
              <a:rPr lang="pt-BR" sz="1700" dirty="0" smtClean="0">
                <a:solidFill>
                  <a:schemeClr val="bg1">
                    <a:lumMod val="75000"/>
                  </a:schemeClr>
                </a:solidFill>
              </a:rPr>
              <a:t>Uma solução básica factível é ótima se não houver soluções básicas factíveis adjacente melhores, ou seja, </a:t>
            </a:r>
            <a:r>
              <a:rPr lang="pt-BR" sz="1700" dirty="0">
                <a:solidFill>
                  <a:schemeClr val="bg1">
                    <a:lumMod val="75000"/>
                  </a:schemeClr>
                </a:solidFill>
              </a:rPr>
              <a:t>i</a:t>
            </a:r>
            <a:r>
              <a:rPr lang="pt-BR" sz="1700" dirty="0" smtClean="0">
                <a:solidFill>
                  <a:schemeClr val="bg1">
                    <a:lumMod val="75000"/>
                  </a:schemeClr>
                </a:solidFill>
              </a:rPr>
              <a:t>ncremento na função objetivo. Enquanto pelo menos uma das variáveis não básicas da função objetivo tiver coeficiente positivo, há uma SBF adjacente melhor.</a:t>
            </a:r>
          </a:p>
          <a:p>
            <a:pPr marL="0" indent="0">
              <a:buNone/>
            </a:pPr>
            <a:r>
              <a:rPr lang="pt-BR" sz="1700" b="1" dirty="0" smtClean="0">
                <a:solidFill>
                  <a:schemeClr val="bg1">
                    <a:lumMod val="75000"/>
                  </a:schemeClr>
                </a:solidFill>
              </a:rPr>
              <a:t>Iteração:</a:t>
            </a:r>
            <a:r>
              <a:rPr lang="pt-BR" sz="1700" dirty="0" smtClean="0">
                <a:solidFill>
                  <a:schemeClr val="bg1">
                    <a:lumMod val="75000"/>
                  </a:schemeClr>
                </a:solidFill>
              </a:rPr>
              <a:t> Determinar uma SBF adjacente melhor</a:t>
            </a:r>
          </a:p>
          <a:p>
            <a:pPr marL="0" indent="0">
              <a:buNone/>
            </a:pPr>
            <a:r>
              <a:rPr lang="pt-BR" sz="1700" dirty="0" smtClean="0">
                <a:solidFill>
                  <a:schemeClr val="bg1">
                    <a:lumMod val="75000"/>
                  </a:schemeClr>
                </a:solidFill>
              </a:rPr>
              <a:t>A direção de maior incremente em Z deve ser identificada, para que uma melhor solução básica factível seja determinada. Para isso, três passos devem ser tomados:</a:t>
            </a:r>
          </a:p>
          <a:p>
            <a:pPr marL="0" indent="0">
              <a:buNone/>
            </a:pPr>
            <a:r>
              <a:rPr lang="pt-BR" sz="1700" b="1" dirty="0" smtClean="0">
                <a:solidFill>
                  <a:schemeClr val="bg1">
                    <a:lumMod val="75000"/>
                  </a:schemeClr>
                </a:solidFill>
              </a:rPr>
              <a:t>I.1 – </a:t>
            </a:r>
            <a:r>
              <a:rPr lang="pt-BR" sz="1700" dirty="0" smtClean="0">
                <a:solidFill>
                  <a:schemeClr val="bg1">
                    <a:lumMod val="75000"/>
                  </a:schemeClr>
                </a:solidFill>
              </a:rPr>
              <a:t>Determinar a variável não básica que passará para o conjunto de variáveis básicas. Ela deve ser aquela que tem maior incremente em Z, isto é, com maior coeficiente positivo em Z.</a:t>
            </a:r>
          </a:p>
          <a:p>
            <a:pPr marL="0" indent="0">
              <a:buNone/>
            </a:pPr>
            <a:r>
              <a:rPr lang="pt-BR" sz="2200" b="1" dirty="0" smtClean="0"/>
              <a:t>I.2 – </a:t>
            </a:r>
            <a:r>
              <a:rPr lang="pt-BR" sz="2200" dirty="0" smtClean="0"/>
              <a:t>Escolher a variável básica que passará para o conjunto de variáveis não básicas. A variável a sair deve ser aquela que limita o crescimento da variável  não básica escolhida no passo anterior.</a:t>
            </a:r>
          </a:p>
          <a:p>
            <a:pPr marL="0" indent="0">
              <a:buNone/>
            </a:pPr>
            <a:r>
              <a:rPr lang="pt-BR" sz="1600" b="1" dirty="0" smtClean="0">
                <a:solidFill>
                  <a:schemeClr val="bg1">
                    <a:lumMod val="75000"/>
                  </a:schemeClr>
                </a:solidFill>
              </a:rPr>
              <a:t>I.3 – </a:t>
            </a:r>
            <a:r>
              <a:rPr lang="pt-BR" sz="1600" dirty="0" smtClean="0">
                <a:solidFill>
                  <a:schemeClr val="bg1">
                    <a:lumMod val="75000"/>
                  </a:schemeClr>
                </a:solidFill>
              </a:rPr>
              <a:t>Resolver o sistema de equações recalculando os valores da nova solução básica adjacente. Recomendo o </a:t>
            </a:r>
            <a:r>
              <a:rPr lang="pt-BR" sz="1600" b="1" dirty="0" smtClean="0">
                <a:solidFill>
                  <a:schemeClr val="bg1">
                    <a:lumMod val="75000"/>
                  </a:schemeClr>
                </a:solidFill>
              </a:rPr>
              <a:t>método de eliminação de </a:t>
            </a:r>
            <a:r>
              <a:rPr lang="pt-BR" sz="1600" b="1" dirty="0" err="1" smtClean="0">
                <a:solidFill>
                  <a:schemeClr val="bg1">
                    <a:lumMod val="75000"/>
                  </a:schemeClr>
                </a:solidFill>
              </a:rPr>
              <a:t>Gaus</a:t>
            </a:r>
            <a:r>
              <a:rPr lang="pt-BR" sz="1600" b="1" dirty="0" smtClean="0">
                <a:solidFill>
                  <a:schemeClr val="bg1">
                    <a:lumMod val="75000"/>
                  </a:schemeClr>
                </a:solidFill>
              </a:rPr>
              <a:t>-Jordan</a:t>
            </a:r>
            <a:r>
              <a:rPr lang="pt-BR" sz="1600" dirty="0" smtClean="0">
                <a:solidFill>
                  <a:schemeClr val="bg1">
                    <a:lumMod val="75000"/>
                  </a:schemeClr>
                </a:solidFill>
              </a:rPr>
              <a:t>. A partir desse novo sistema de equações, cada equação deve possuir apenas uma variável básica com </a:t>
            </a:r>
            <a:r>
              <a:rPr lang="pt-BR" sz="1600" b="1" dirty="0" smtClean="0">
                <a:solidFill>
                  <a:schemeClr val="bg1">
                    <a:lumMod val="75000"/>
                  </a:schemeClr>
                </a:solidFill>
              </a:rPr>
              <a:t>coeficiente igual a 1</a:t>
            </a:r>
            <a:r>
              <a:rPr lang="pt-BR" sz="1600" dirty="0" smtClean="0">
                <a:solidFill>
                  <a:schemeClr val="bg1">
                    <a:lumMod val="75000"/>
                  </a:schemeClr>
                </a:solidFill>
              </a:rPr>
              <a:t>, cada variável básica deve aparecer em apenas uma equação, e a função objetivo deve ser escrita em função das variáveis não básicas.</a:t>
            </a:r>
            <a:endParaRPr lang="pt-BR" sz="1600" b="1" dirty="0">
              <a:solidFill>
                <a:schemeClr val="bg1">
                  <a:lumMod val="75000"/>
                </a:schemeClr>
              </a:solidFill>
            </a:endParaRPr>
          </a:p>
          <a:p>
            <a:endParaRPr lang="pt-BR" sz="1600" dirty="0" smtClean="0"/>
          </a:p>
          <a:p>
            <a:pPr lvl="2"/>
            <a:endParaRPr lang="pt-BR" sz="1200" b="1" dirty="0" smtClean="0"/>
          </a:p>
          <a:p>
            <a:pPr marL="914400" lvl="2" indent="0">
              <a:buNone/>
            </a:pPr>
            <a:endParaRPr lang="pt-BR" sz="1600" dirty="0" smtClean="0"/>
          </a:p>
          <a:p>
            <a:pPr lvl="1"/>
            <a:endParaRPr lang="pt-BR" sz="1600" dirty="0" smtClean="0"/>
          </a:p>
          <a:p>
            <a:pPr lvl="1"/>
            <a:endParaRPr lang="pt-BR" sz="2000" dirty="0" smtClean="0"/>
          </a:p>
          <a:p>
            <a:pPr lvl="1"/>
            <a:endParaRPr lang="pt-BR" sz="2000" dirty="0"/>
          </a:p>
          <a:p>
            <a:pPr marL="1371600" lvl="3" indent="0">
              <a:buNone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991510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2008" y="764704"/>
            <a:ext cx="9036496" cy="6021288"/>
          </a:xfrm>
        </p:spPr>
        <p:txBody>
          <a:bodyPr>
            <a:normAutofit/>
          </a:bodyPr>
          <a:lstStyle/>
          <a:p>
            <a:r>
              <a:rPr lang="pt-BR" sz="3600" dirty="0" smtClean="0">
                <a:solidFill>
                  <a:srgbClr val="FF0000"/>
                </a:solidFill>
              </a:rPr>
              <a:t>Resolver o problema através do Simplex</a:t>
            </a:r>
            <a:endParaRPr lang="pt-BR" sz="3600" dirty="0" smtClean="0"/>
          </a:p>
          <a:p>
            <a:pPr marL="0" indent="0">
              <a:buNone/>
            </a:pPr>
            <a:r>
              <a:rPr lang="pt-BR" sz="1600" dirty="0" smtClean="0"/>
              <a:t>Resolver o problema:</a:t>
            </a:r>
          </a:p>
          <a:p>
            <a:pPr marL="0" indent="0">
              <a:buNone/>
            </a:pPr>
            <a:r>
              <a:rPr lang="pt-BR" sz="1600" dirty="0"/>
              <a:t>	</a:t>
            </a:r>
            <a:r>
              <a:rPr lang="pt-BR" sz="1600" dirty="0" smtClean="0"/>
              <a:t>Max z = 3x1 + 2x2</a:t>
            </a:r>
          </a:p>
          <a:p>
            <a:pPr marL="0" indent="0">
              <a:buNone/>
            </a:pPr>
            <a:r>
              <a:rPr lang="pt-BR" sz="1600" dirty="0" smtClean="0"/>
              <a:t>Sujeito:</a:t>
            </a:r>
          </a:p>
          <a:p>
            <a:pPr marL="0" indent="0">
              <a:buNone/>
            </a:pPr>
            <a:r>
              <a:rPr lang="pt-BR" sz="1600" dirty="0"/>
              <a:t>	</a:t>
            </a:r>
            <a:r>
              <a:rPr lang="pt-BR" sz="1600" dirty="0" smtClean="0"/>
              <a:t>x1 + x2 + x3 = 6                                            </a:t>
            </a:r>
          </a:p>
          <a:p>
            <a:pPr marL="0" indent="0">
              <a:buNone/>
            </a:pPr>
            <a:r>
              <a:rPr lang="pt-BR" sz="1600" dirty="0"/>
              <a:t>	</a:t>
            </a:r>
            <a:r>
              <a:rPr lang="pt-BR" sz="1600" dirty="0" smtClean="0"/>
              <a:t>5x1 + 2x2 + x4 = 20</a:t>
            </a:r>
          </a:p>
          <a:p>
            <a:pPr marL="0" indent="0">
              <a:buNone/>
            </a:pPr>
            <a:r>
              <a:rPr lang="pt-BR" sz="1600" dirty="0"/>
              <a:t>	</a:t>
            </a:r>
            <a:r>
              <a:rPr lang="pt-BR" sz="1600" dirty="0" smtClean="0"/>
              <a:t>x1, x2, x3, x4 &gt;= 0</a:t>
            </a:r>
          </a:p>
          <a:p>
            <a:pPr marL="0" indent="0">
              <a:buNone/>
            </a:pPr>
            <a:r>
              <a:rPr lang="pt-BR" sz="2000" dirty="0" smtClean="0"/>
              <a:t>VNB{(</a:t>
            </a:r>
            <a:r>
              <a:rPr lang="pt-BR" sz="2000" dirty="0" smtClean="0">
                <a:solidFill>
                  <a:srgbClr val="FF0000"/>
                </a:solidFill>
              </a:rPr>
              <a:t>x3 ou x4</a:t>
            </a:r>
            <a:r>
              <a:rPr lang="pt-BR" sz="2000" dirty="0" smtClean="0"/>
              <a:t>)</a:t>
            </a:r>
            <a:r>
              <a:rPr lang="pt-BR" sz="2000" dirty="0" smtClean="0">
                <a:solidFill>
                  <a:srgbClr val="FF0000"/>
                </a:solidFill>
              </a:rPr>
              <a:t> </a:t>
            </a:r>
            <a:r>
              <a:rPr lang="pt-BR" sz="2000" dirty="0"/>
              <a:t>e x2}</a:t>
            </a:r>
          </a:p>
          <a:p>
            <a:pPr marL="0" indent="0">
              <a:buNone/>
            </a:pPr>
            <a:r>
              <a:rPr lang="pt-BR" sz="2000" dirty="0" smtClean="0"/>
              <a:t>VB{</a:t>
            </a:r>
            <a:r>
              <a:rPr lang="pt-BR" sz="2000" dirty="0" smtClean="0">
                <a:solidFill>
                  <a:srgbClr val="FF33CC"/>
                </a:solidFill>
              </a:rPr>
              <a:t>x1</a:t>
            </a:r>
            <a:r>
              <a:rPr lang="pt-BR" sz="2000" dirty="0" smtClean="0"/>
              <a:t> </a:t>
            </a:r>
            <a:r>
              <a:rPr lang="pt-BR" sz="2000" dirty="0"/>
              <a:t>e </a:t>
            </a:r>
            <a:r>
              <a:rPr lang="pt-BR" sz="2000" dirty="0" smtClean="0"/>
              <a:t>(</a:t>
            </a:r>
            <a:r>
              <a:rPr lang="pt-BR" sz="2000" dirty="0" smtClean="0">
                <a:solidFill>
                  <a:srgbClr val="FF0000"/>
                </a:solidFill>
              </a:rPr>
              <a:t>x3 ou x4)</a:t>
            </a:r>
            <a:r>
              <a:rPr lang="pt-BR" sz="2000" dirty="0" smtClean="0"/>
              <a:t>} </a:t>
            </a:r>
          </a:p>
          <a:p>
            <a:pPr marL="0" indent="0">
              <a:buNone/>
            </a:pPr>
            <a:r>
              <a:rPr lang="pt-BR" sz="2400" dirty="0" smtClean="0">
                <a:solidFill>
                  <a:srgbClr val="FF0000"/>
                </a:solidFill>
              </a:rPr>
              <a:t>Iteração:</a:t>
            </a:r>
            <a:r>
              <a:rPr lang="pt-BR" sz="2400" dirty="0" smtClean="0"/>
              <a:t> Determinar uma SBF adjacente melhor.</a:t>
            </a:r>
          </a:p>
          <a:p>
            <a:pPr marL="0" indent="0">
              <a:buNone/>
            </a:pPr>
            <a:r>
              <a:rPr lang="pt-BR" sz="2400" dirty="0" smtClean="0">
                <a:solidFill>
                  <a:srgbClr val="FF0000"/>
                </a:solidFill>
              </a:rPr>
              <a:t>I.1: </a:t>
            </a:r>
            <a:r>
              <a:rPr lang="pt-BR" sz="2400" dirty="0" smtClean="0"/>
              <a:t> </a:t>
            </a:r>
            <a:r>
              <a:rPr lang="pt-BR" sz="2400" dirty="0" smtClean="0">
                <a:solidFill>
                  <a:srgbClr val="FF33CC"/>
                </a:solidFill>
              </a:rPr>
              <a:t>x1</a:t>
            </a:r>
            <a:r>
              <a:rPr lang="pt-BR" sz="2400" dirty="0" smtClean="0"/>
              <a:t> pois tem maior incremento na função objetivo.</a:t>
            </a:r>
          </a:p>
          <a:p>
            <a:pPr marL="0" indent="0">
              <a:buNone/>
            </a:pPr>
            <a:r>
              <a:rPr lang="pt-BR" sz="2400" dirty="0" smtClean="0">
                <a:solidFill>
                  <a:srgbClr val="FF0000"/>
                </a:solidFill>
              </a:rPr>
              <a:t>I.2</a:t>
            </a:r>
            <a:r>
              <a:rPr lang="pt-BR" sz="2400" dirty="0" smtClean="0"/>
              <a:t>:     </a:t>
            </a:r>
            <a:r>
              <a:rPr lang="pt-BR" sz="2400" dirty="0" smtClean="0">
                <a:solidFill>
                  <a:schemeClr val="tx2"/>
                </a:solidFill>
              </a:rPr>
              <a:t>x3 = 6 - x1</a:t>
            </a:r>
            <a:r>
              <a:rPr lang="pt-BR" sz="2400" dirty="0" smtClean="0"/>
              <a:t>       e         </a:t>
            </a:r>
            <a:r>
              <a:rPr lang="pt-BR" sz="2400" dirty="0" smtClean="0">
                <a:solidFill>
                  <a:srgbClr val="00B050"/>
                </a:solidFill>
              </a:rPr>
              <a:t>x4 = 20 - 5x1   </a:t>
            </a:r>
            <a:r>
              <a:rPr lang="pt-BR" sz="2400" dirty="0" smtClean="0"/>
              <a:t>; sabendo que </a:t>
            </a:r>
            <a:r>
              <a:rPr lang="pt-BR" sz="2400" dirty="0" smtClean="0">
                <a:solidFill>
                  <a:srgbClr val="FF0000"/>
                </a:solidFill>
              </a:rPr>
              <a:t>x2 = 0</a:t>
            </a:r>
            <a:r>
              <a:rPr lang="pt-BR" sz="2400" dirty="0" smtClean="0"/>
              <a:t>.</a:t>
            </a:r>
          </a:p>
          <a:p>
            <a:pPr marL="0" indent="0">
              <a:buNone/>
            </a:pPr>
            <a:r>
              <a:rPr lang="pt-BR" sz="2400" dirty="0"/>
              <a:t> </a:t>
            </a:r>
            <a:r>
              <a:rPr lang="pt-BR" sz="2400" dirty="0" smtClean="0"/>
              <a:t>         </a:t>
            </a:r>
            <a:r>
              <a:rPr lang="pt-BR" sz="2400" dirty="0" smtClean="0">
                <a:solidFill>
                  <a:schemeClr val="tx2"/>
                </a:solidFill>
              </a:rPr>
              <a:t>x3 &gt;= 0</a:t>
            </a:r>
            <a:r>
              <a:rPr lang="pt-BR" sz="2400" dirty="0" smtClean="0"/>
              <a:t>             e          </a:t>
            </a:r>
            <a:r>
              <a:rPr lang="pt-BR" sz="2400" dirty="0" smtClean="0">
                <a:solidFill>
                  <a:srgbClr val="00B050"/>
                </a:solidFill>
              </a:rPr>
              <a:t>x4 &gt;= 0</a:t>
            </a:r>
          </a:p>
          <a:p>
            <a:pPr marL="0" indent="0">
              <a:buNone/>
            </a:pPr>
            <a:r>
              <a:rPr lang="pt-BR" sz="2400" dirty="0"/>
              <a:t> </a:t>
            </a:r>
            <a:r>
              <a:rPr lang="pt-BR" sz="2400" dirty="0" smtClean="0"/>
              <a:t>         </a:t>
            </a:r>
            <a:r>
              <a:rPr lang="pt-BR" sz="2400" dirty="0" smtClean="0">
                <a:solidFill>
                  <a:schemeClr val="tx2"/>
                </a:solidFill>
              </a:rPr>
              <a:t>x1 &lt;= 6</a:t>
            </a:r>
            <a:r>
              <a:rPr lang="pt-BR" sz="2400" dirty="0" smtClean="0"/>
              <a:t>             e         </a:t>
            </a:r>
            <a:r>
              <a:rPr lang="pt-BR" sz="2400" dirty="0" smtClean="0">
                <a:solidFill>
                  <a:srgbClr val="00B050"/>
                </a:solidFill>
              </a:rPr>
              <a:t>x1 &lt;= 4</a:t>
            </a:r>
          </a:p>
          <a:p>
            <a:pPr marL="0" indent="0">
              <a:buNone/>
            </a:pPr>
            <a:r>
              <a:rPr lang="pt-BR" sz="2400" dirty="0" smtClean="0"/>
              <a:t>Assim, sabemos que </a:t>
            </a:r>
            <a:r>
              <a:rPr lang="pt-BR" sz="2400" dirty="0" smtClean="0">
                <a:solidFill>
                  <a:srgbClr val="00B050"/>
                </a:solidFill>
              </a:rPr>
              <a:t>x4</a:t>
            </a:r>
            <a:r>
              <a:rPr lang="pt-BR" sz="2400" dirty="0" smtClean="0">
                <a:solidFill>
                  <a:srgbClr val="FF33CC"/>
                </a:solidFill>
              </a:rPr>
              <a:t> </a:t>
            </a:r>
            <a:r>
              <a:rPr lang="pt-BR" sz="2400" dirty="0" smtClean="0"/>
              <a:t>limita o crescimento de </a:t>
            </a:r>
            <a:r>
              <a:rPr lang="pt-BR" sz="2400" dirty="0" smtClean="0">
                <a:solidFill>
                  <a:srgbClr val="FF33CC"/>
                </a:solidFill>
              </a:rPr>
              <a:t>x1 </a:t>
            </a:r>
            <a:r>
              <a:rPr lang="pt-BR" sz="2400" dirty="0" smtClean="0"/>
              <a:t>em no máximo </a:t>
            </a:r>
            <a:r>
              <a:rPr lang="pt-BR" sz="2400" dirty="0" smtClean="0">
                <a:solidFill>
                  <a:srgbClr val="00B050"/>
                </a:solidFill>
              </a:rPr>
              <a:t>4</a:t>
            </a:r>
            <a:r>
              <a:rPr lang="pt-BR" sz="2400" dirty="0" smtClean="0"/>
              <a:t>.</a:t>
            </a:r>
          </a:p>
          <a:p>
            <a:pPr marL="0" indent="0">
              <a:buNone/>
            </a:pPr>
            <a:endParaRPr lang="pt-BR" sz="2400" dirty="0" smtClean="0"/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792088"/>
          </a:xfrm>
        </p:spPr>
        <p:txBody>
          <a:bodyPr/>
          <a:lstStyle/>
          <a:p>
            <a:r>
              <a:rPr lang="pt-BR" dirty="0" smtClean="0"/>
              <a:t>Pesquisa Operacional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8710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2008" y="764704"/>
            <a:ext cx="9036496" cy="6021288"/>
          </a:xfrm>
        </p:spPr>
        <p:txBody>
          <a:bodyPr>
            <a:normAutofit lnSpcReduction="10000"/>
          </a:bodyPr>
          <a:lstStyle/>
          <a:p>
            <a:r>
              <a:rPr lang="pt-BR" sz="3600" dirty="0" smtClean="0">
                <a:solidFill>
                  <a:srgbClr val="FF0000"/>
                </a:solidFill>
              </a:rPr>
              <a:t>Resolver o problema através do Simplex</a:t>
            </a:r>
            <a:endParaRPr lang="pt-BR" sz="3600" dirty="0" smtClean="0"/>
          </a:p>
          <a:p>
            <a:pPr marL="0" indent="0">
              <a:buNone/>
            </a:pPr>
            <a:r>
              <a:rPr lang="pt-BR" sz="1600" dirty="0" smtClean="0"/>
              <a:t>Resolver o problema:</a:t>
            </a:r>
          </a:p>
          <a:p>
            <a:pPr marL="0" indent="0">
              <a:buNone/>
            </a:pPr>
            <a:r>
              <a:rPr lang="pt-BR" sz="1600" dirty="0"/>
              <a:t>	</a:t>
            </a:r>
            <a:r>
              <a:rPr lang="pt-BR" sz="1600" dirty="0" smtClean="0"/>
              <a:t>Max z = 3x1 + 2x2</a:t>
            </a:r>
          </a:p>
          <a:p>
            <a:pPr marL="0" indent="0">
              <a:buNone/>
            </a:pPr>
            <a:r>
              <a:rPr lang="pt-BR" sz="1600" dirty="0" smtClean="0"/>
              <a:t>Sujeito:</a:t>
            </a:r>
          </a:p>
          <a:p>
            <a:pPr marL="0" indent="0">
              <a:buNone/>
            </a:pPr>
            <a:r>
              <a:rPr lang="pt-BR" sz="1600" dirty="0"/>
              <a:t>	</a:t>
            </a:r>
            <a:r>
              <a:rPr lang="pt-BR" sz="1600" dirty="0" smtClean="0"/>
              <a:t>x1 + x2 + x3 = 6                                            </a:t>
            </a:r>
          </a:p>
          <a:p>
            <a:pPr marL="0" indent="0">
              <a:buNone/>
            </a:pPr>
            <a:r>
              <a:rPr lang="pt-BR" sz="1600" dirty="0"/>
              <a:t>	</a:t>
            </a:r>
            <a:r>
              <a:rPr lang="pt-BR" sz="1600" dirty="0" smtClean="0"/>
              <a:t>5x1 + 2x2 + x4 = 20</a:t>
            </a:r>
          </a:p>
          <a:p>
            <a:pPr marL="0" indent="0">
              <a:buNone/>
            </a:pPr>
            <a:r>
              <a:rPr lang="pt-BR" sz="1600" dirty="0"/>
              <a:t>	</a:t>
            </a:r>
            <a:r>
              <a:rPr lang="pt-BR" sz="1600" dirty="0" smtClean="0"/>
              <a:t>x1, x2, x3, x4 &gt;= 0</a:t>
            </a:r>
          </a:p>
          <a:p>
            <a:pPr marL="0" indent="0">
              <a:buNone/>
            </a:pPr>
            <a:r>
              <a:rPr lang="pt-BR" b="1" dirty="0" smtClean="0"/>
              <a:t>VNB{x2</a:t>
            </a:r>
            <a:r>
              <a:rPr lang="pt-BR" b="1" dirty="0" smtClean="0">
                <a:solidFill>
                  <a:srgbClr val="FF0000"/>
                </a:solidFill>
              </a:rPr>
              <a:t> </a:t>
            </a:r>
            <a:r>
              <a:rPr lang="pt-BR" b="1" dirty="0" smtClean="0"/>
              <a:t>e </a:t>
            </a:r>
            <a:r>
              <a:rPr lang="pt-BR" b="1" dirty="0" smtClean="0">
                <a:solidFill>
                  <a:srgbClr val="FF33CC"/>
                </a:solidFill>
              </a:rPr>
              <a:t>x4</a:t>
            </a:r>
            <a:r>
              <a:rPr lang="pt-BR" b="1" dirty="0" smtClean="0"/>
              <a:t>}</a:t>
            </a:r>
            <a:endParaRPr lang="pt-BR" b="1" dirty="0"/>
          </a:p>
          <a:p>
            <a:pPr marL="0" indent="0">
              <a:buNone/>
            </a:pPr>
            <a:r>
              <a:rPr lang="pt-BR" b="1" dirty="0" smtClean="0"/>
              <a:t>VB{</a:t>
            </a:r>
            <a:r>
              <a:rPr lang="pt-BR" b="1" dirty="0" smtClean="0">
                <a:solidFill>
                  <a:srgbClr val="FF33CC"/>
                </a:solidFill>
              </a:rPr>
              <a:t>x1</a:t>
            </a:r>
            <a:r>
              <a:rPr lang="pt-BR" b="1" dirty="0" smtClean="0"/>
              <a:t> </a:t>
            </a:r>
            <a:r>
              <a:rPr lang="pt-BR" b="1" dirty="0"/>
              <a:t>e </a:t>
            </a:r>
            <a:r>
              <a:rPr lang="pt-BR" b="1" dirty="0" smtClean="0"/>
              <a:t>x3}</a:t>
            </a:r>
            <a:endParaRPr lang="pt-BR" dirty="0" smtClean="0"/>
          </a:p>
          <a:p>
            <a:pPr marL="0" indent="0">
              <a:buNone/>
            </a:pPr>
            <a:r>
              <a:rPr lang="pt-BR" sz="2400" dirty="0" smtClean="0">
                <a:solidFill>
                  <a:srgbClr val="FF0000"/>
                </a:solidFill>
              </a:rPr>
              <a:t>Iteração:</a:t>
            </a:r>
            <a:r>
              <a:rPr lang="pt-BR" sz="2400" dirty="0" smtClean="0"/>
              <a:t> Determinar uma SBF adjacente melhor.</a:t>
            </a:r>
          </a:p>
          <a:p>
            <a:pPr marL="0" indent="0">
              <a:buNone/>
            </a:pPr>
            <a:r>
              <a:rPr lang="pt-BR" sz="2400" dirty="0" smtClean="0">
                <a:solidFill>
                  <a:srgbClr val="FF0000"/>
                </a:solidFill>
              </a:rPr>
              <a:t>I.1: </a:t>
            </a:r>
            <a:r>
              <a:rPr lang="pt-BR" sz="2400" dirty="0" smtClean="0"/>
              <a:t> </a:t>
            </a:r>
            <a:r>
              <a:rPr lang="pt-BR" sz="2400" dirty="0" smtClean="0">
                <a:solidFill>
                  <a:srgbClr val="FF33CC"/>
                </a:solidFill>
              </a:rPr>
              <a:t>x1</a:t>
            </a:r>
            <a:r>
              <a:rPr lang="pt-BR" sz="2400" dirty="0" smtClean="0"/>
              <a:t> pois tem maior incremento na função objetivo.</a:t>
            </a:r>
          </a:p>
          <a:p>
            <a:pPr marL="0" indent="0">
              <a:buNone/>
            </a:pPr>
            <a:r>
              <a:rPr lang="pt-BR" sz="2400" dirty="0" smtClean="0">
                <a:solidFill>
                  <a:srgbClr val="FF0000"/>
                </a:solidFill>
              </a:rPr>
              <a:t>I.2</a:t>
            </a:r>
            <a:r>
              <a:rPr lang="pt-BR" sz="2400" dirty="0" smtClean="0"/>
              <a:t>:     </a:t>
            </a:r>
            <a:r>
              <a:rPr lang="pt-BR" sz="2400" dirty="0" smtClean="0">
                <a:solidFill>
                  <a:schemeClr val="tx2"/>
                </a:solidFill>
              </a:rPr>
              <a:t>x3 = 6 - x1</a:t>
            </a:r>
            <a:r>
              <a:rPr lang="pt-BR" sz="2400" dirty="0" smtClean="0"/>
              <a:t>       e         </a:t>
            </a:r>
            <a:r>
              <a:rPr lang="pt-BR" sz="2400" dirty="0" smtClean="0">
                <a:solidFill>
                  <a:srgbClr val="00B050"/>
                </a:solidFill>
              </a:rPr>
              <a:t>x4 = 20 - 5x1   </a:t>
            </a:r>
            <a:r>
              <a:rPr lang="pt-BR" sz="2400" dirty="0" smtClean="0"/>
              <a:t>; sabendo que x2 = 0.</a:t>
            </a:r>
          </a:p>
          <a:p>
            <a:pPr marL="0" indent="0">
              <a:buNone/>
            </a:pPr>
            <a:r>
              <a:rPr lang="pt-BR" sz="2400" dirty="0"/>
              <a:t> </a:t>
            </a:r>
            <a:r>
              <a:rPr lang="pt-BR" sz="2400" dirty="0" smtClean="0"/>
              <a:t>         </a:t>
            </a:r>
            <a:r>
              <a:rPr lang="pt-BR" sz="2400" dirty="0" smtClean="0">
                <a:solidFill>
                  <a:schemeClr val="tx2"/>
                </a:solidFill>
              </a:rPr>
              <a:t>x3 &gt;= 0</a:t>
            </a:r>
            <a:r>
              <a:rPr lang="pt-BR" sz="2400" dirty="0" smtClean="0"/>
              <a:t>             e          </a:t>
            </a:r>
            <a:r>
              <a:rPr lang="pt-BR" sz="2400" dirty="0" smtClean="0">
                <a:solidFill>
                  <a:srgbClr val="00B050"/>
                </a:solidFill>
              </a:rPr>
              <a:t>x4 &gt;= 0</a:t>
            </a:r>
          </a:p>
          <a:p>
            <a:pPr marL="0" indent="0">
              <a:buNone/>
            </a:pPr>
            <a:r>
              <a:rPr lang="pt-BR" sz="2400" dirty="0"/>
              <a:t> </a:t>
            </a:r>
            <a:r>
              <a:rPr lang="pt-BR" sz="2400" dirty="0" smtClean="0"/>
              <a:t>         </a:t>
            </a:r>
            <a:r>
              <a:rPr lang="pt-BR" sz="2400" dirty="0" smtClean="0">
                <a:solidFill>
                  <a:schemeClr val="tx2"/>
                </a:solidFill>
              </a:rPr>
              <a:t>x1 &lt;= 6</a:t>
            </a:r>
            <a:r>
              <a:rPr lang="pt-BR" sz="2400" dirty="0" smtClean="0"/>
              <a:t>             e         </a:t>
            </a:r>
            <a:r>
              <a:rPr lang="pt-BR" sz="2400" dirty="0" smtClean="0">
                <a:solidFill>
                  <a:srgbClr val="00B050"/>
                </a:solidFill>
              </a:rPr>
              <a:t>x1 &lt;= 4</a:t>
            </a:r>
          </a:p>
          <a:p>
            <a:pPr marL="0" indent="0">
              <a:buNone/>
            </a:pPr>
            <a:r>
              <a:rPr lang="pt-BR" sz="2400" dirty="0" smtClean="0"/>
              <a:t>Assim, sabemos que </a:t>
            </a:r>
            <a:r>
              <a:rPr lang="pt-BR" sz="2400" dirty="0" smtClean="0">
                <a:solidFill>
                  <a:srgbClr val="00B050"/>
                </a:solidFill>
              </a:rPr>
              <a:t>x4</a:t>
            </a:r>
            <a:r>
              <a:rPr lang="pt-BR" sz="2400" dirty="0" smtClean="0"/>
              <a:t> limita o crescimento de </a:t>
            </a:r>
            <a:r>
              <a:rPr lang="pt-BR" sz="2400" dirty="0" smtClean="0">
                <a:solidFill>
                  <a:srgbClr val="FF33CC"/>
                </a:solidFill>
              </a:rPr>
              <a:t>x1</a:t>
            </a:r>
            <a:r>
              <a:rPr lang="pt-BR" sz="2400" dirty="0" smtClean="0"/>
              <a:t> em no máximo </a:t>
            </a:r>
            <a:r>
              <a:rPr lang="pt-BR" sz="2400" dirty="0" smtClean="0">
                <a:solidFill>
                  <a:srgbClr val="00B050"/>
                </a:solidFill>
              </a:rPr>
              <a:t>4</a:t>
            </a:r>
            <a:r>
              <a:rPr lang="pt-BR" sz="2400" dirty="0" smtClean="0"/>
              <a:t>.</a:t>
            </a:r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792088"/>
          </a:xfrm>
        </p:spPr>
        <p:txBody>
          <a:bodyPr/>
          <a:lstStyle/>
          <a:p>
            <a:r>
              <a:rPr lang="pt-BR" dirty="0" smtClean="0"/>
              <a:t>Pesquisa Operacional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00772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2008" y="44624"/>
            <a:ext cx="9036496" cy="6785992"/>
          </a:xfrm>
        </p:spPr>
        <p:txBody>
          <a:bodyPr>
            <a:normAutofit/>
          </a:bodyPr>
          <a:lstStyle/>
          <a:p>
            <a:r>
              <a:rPr lang="pt-BR" sz="2400" dirty="0" smtClean="0">
                <a:solidFill>
                  <a:srgbClr val="FF0000"/>
                </a:solidFill>
              </a:rPr>
              <a:t>Solução Analítica do Método Simplex para Problemas de Maximização</a:t>
            </a:r>
          </a:p>
          <a:p>
            <a:pPr marL="0" indent="0">
              <a:buNone/>
            </a:pPr>
            <a:endParaRPr lang="pt-BR" sz="1800" b="1" dirty="0" smtClean="0"/>
          </a:p>
          <a:p>
            <a:pPr marL="0" indent="0">
              <a:buNone/>
            </a:pPr>
            <a:r>
              <a:rPr lang="pt-BR" sz="1700" b="1" dirty="0" smtClean="0">
                <a:solidFill>
                  <a:schemeClr val="bg1">
                    <a:lumMod val="75000"/>
                  </a:schemeClr>
                </a:solidFill>
              </a:rPr>
              <a:t>Início</a:t>
            </a:r>
            <a:r>
              <a:rPr lang="pt-BR" sz="1700" b="1" dirty="0">
                <a:solidFill>
                  <a:schemeClr val="bg1">
                    <a:lumMod val="75000"/>
                  </a:schemeClr>
                </a:solidFill>
              </a:rPr>
              <a:t>:</a:t>
            </a:r>
            <a:r>
              <a:rPr lang="pt-BR" sz="1700" dirty="0">
                <a:solidFill>
                  <a:schemeClr val="bg1">
                    <a:lumMod val="75000"/>
                  </a:schemeClr>
                </a:solidFill>
              </a:rPr>
              <a:t> O problema deve estar na forma </a:t>
            </a:r>
            <a:r>
              <a:rPr lang="pt-BR" sz="1700" dirty="0" smtClean="0">
                <a:solidFill>
                  <a:schemeClr val="bg1">
                    <a:lumMod val="75000"/>
                  </a:schemeClr>
                </a:solidFill>
              </a:rPr>
              <a:t>padrão.</a:t>
            </a:r>
            <a:endParaRPr lang="pt-BR" sz="17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pt-BR" sz="1700" b="1" dirty="0">
                <a:solidFill>
                  <a:schemeClr val="bg1">
                    <a:lumMod val="75000"/>
                  </a:schemeClr>
                </a:solidFill>
              </a:rPr>
              <a:t>Passo 1</a:t>
            </a:r>
            <a:r>
              <a:rPr lang="pt-BR" sz="1700" dirty="0">
                <a:solidFill>
                  <a:schemeClr val="bg1">
                    <a:lumMod val="75000"/>
                  </a:schemeClr>
                </a:solidFill>
              </a:rPr>
              <a:t>: Encontrar a solução básica factível para o problema de PL.</a:t>
            </a:r>
          </a:p>
          <a:p>
            <a:pPr marL="457200" lvl="1" indent="0">
              <a:buNone/>
            </a:pPr>
            <a:r>
              <a:rPr lang="pt-BR" sz="1600" dirty="0">
                <a:solidFill>
                  <a:schemeClr val="bg1">
                    <a:lumMod val="75000"/>
                  </a:schemeClr>
                </a:solidFill>
              </a:rPr>
              <a:t>SBF inicial = SBF </a:t>
            </a:r>
            <a:r>
              <a:rPr lang="pt-BR" sz="1600" dirty="0" smtClean="0">
                <a:solidFill>
                  <a:schemeClr val="bg1">
                    <a:lumMod val="75000"/>
                  </a:schemeClr>
                </a:solidFill>
              </a:rPr>
              <a:t>atual.</a:t>
            </a:r>
            <a:endParaRPr lang="pt-BR" sz="16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pt-BR" sz="1600" b="1" dirty="0">
                <a:solidFill>
                  <a:schemeClr val="bg1">
                    <a:lumMod val="75000"/>
                  </a:schemeClr>
                </a:solidFill>
              </a:rPr>
              <a:t>Passo 2</a:t>
            </a:r>
            <a:r>
              <a:rPr lang="pt-BR" sz="1600" dirty="0">
                <a:solidFill>
                  <a:schemeClr val="bg1">
                    <a:lumMod val="75000"/>
                  </a:schemeClr>
                </a:solidFill>
              </a:rPr>
              <a:t>: T</a:t>
            </a:r>
            <a:r>
              <a:rPr lang="pt-BR" sz="1600" dirty="0" smtClean="0">
                <a:solidFill>
                  <a:schemeClr val="bg1">
                    <a:lumMod val="75000"/>
                  </a:schemeClr>
                </a:solidFill>
              </a:rPr>
              <a:t>este de </a:t>
            </a:r>
            <a:r>
              <a:rPr lang="pt-BR" sz="1600" dirty="0" err="1" smtClean="0">
                <a:solidFill>
                  <a:schemeClr val="bg1">
                    <a:lumMod val="75000"/>
                  </a:schemeClr>
                </a:solidFill>
              </a:rPr>
              <a:t>otimalidade</a:t>
            </a:r>
            <a:r>
              <a:rPr lang="pt-BR" sz="1600" dirty="0" smtClean="0">
                <a:solidFill>
                  <a:schemeClr val="bg1">
                    <a:lumMod val="75000"/>
                  </a:schemeClr>
                </a:solidFill>
              </a:rPr>
              <a:t>.</a:t>
            </a:r>
          </a:p>
          <a:p>
            <a:pPr marL="0" indent="0">
              <a:buNone/>
            </a:pPr>
            <a:r>
              <a:rPr lang="pt-BR" sz="1600" dirty="0" smtClean="0">
                <a:solidFill>
                  <a:schemeClr val="bg1">
                    <a:lumMod val="75000"/>
                  </a:schemeClr>
                </a:solidFill>
              </a:rPr>
              <a:t>Uma solução básica factível é ótima se não houver soluções básicas factíveis adjacente melhores, ou seja, </a:t>
            </a:r>
            <a:r>
              <a:rPr lang="pt-BR" sz="1600" dirty="0">
                <a:solidFill>
                  <a:schemeClr val="bg1">
                    <a:lumMod val="75000"/>
                  </a:schemeClr>
                </a:solidFill>
              </a:rPr>
              <a:t>i</a:t>
            </a:r>
            <a:r>
              <a:rPr lang="pt-BR" sz="1600" dirty="0" smtClean="0">
                <a:solidFill>
                  <a:schemeClr val="bg1">
                    <a:lumMod val="75000"/>
                  </a:schemeClr>
                </a:solidFill>
              </a:rPr>
              <a:t>ncremento na função objetivo. Enquanto pelo menos uma das variáveis não básicas da função objetivo tiver coeficiente positivo, há uma SBF adjacente melhor.</a:t>
            </a:r>
          </a:p>
          <a:p>
            <a:pPr marL="0" indent="0">
              <a:buNone/>
            </a:pPr>
            <a:r>
              <a:rPr lang="pt-BR" sz="1600" b="1" dirty="0" smtClean="0">
                <a:solidFill>
                  <a:schemeClr val="bg1">
                    <a:lumMod val="75000"/>
                  </a:schemeClr>
                </a:solidFill>
              </a:rPr>
              <a:t>Iteração:</a:t>
            </a:r>
            <a:r>
              <a:rPr lang="pt-BR" sz="1600" dirty="0" smtClean="0">
                <a:solidFill>
                  <a:schemeClr val="bg1">
                    <a:lumMod val="75000"/>
                  </a:schemeClr>
                </a:solidFill>
              </a:rPr>
              <a:t> Determinar uma SBF adjacente melhor</a:t>
            </a:r>
          </a:p>
          <a:p>
            <a:pPr marL="0" indent="0">
              <a:buNone/>
            </a:pPr>
            <a:r>
              <a:rPr lang="pt-BR" sz="1600" dirty="0" smtClean="0">
                <a:solidFill>
                  <a:schemeClr val="bg1">
                    <a:lumMod val="75000"/>
                  </a:schemeClr>
                </a:solidFill>
              </a:rPr>
              <a:t>A direção de maior incremente em Z deve ser identificada, para que uma melhor solução básica factível seja determinada. Para isso, três passos devem ser tomados:</a:t>
            </a:r>
          </a:p>
          <a:p>
            <a:pPr marL="0" indent="0">
              <a:buNone/>
            </a:pPr>
            <a:r>
              <a:rPr lang="pt-BR" sz="1600" b="1" dirty="0" smtClean="0">
                <a:solidFill>
                  <a:schemeClr val="bg1">
                    <a:lumMod val="75000"/>
                  </a:schemeClr>
                </a:solidFill>
              </a:rPr>
              <a:t>I.1 – </a:t>
            </a:r>
            <a:r>
              <a:rPr lang="pt-BR" sz="1600" dirty="0" smtClean="0">
                <a:solidFill>
                  <a:schemeClr val="bg1">
                    <a:lumMod val="75000"/>
                  </a:schemeClr>
                </a:solidFill>
              </a:rPr>
              <a:t>Determinar a variável não básica que passará para o conjunto de variáveis básicas. Ela deve ser aquela que tem maior incremente em Z, isto é, com maior coeficiente positivo em Z.</a:t>
            </a:r>
          </a:p>
          <a:p>
            <a:pPr marL="0" indent="0">
              <a:buNone/>
            </a:pPr>
            <a:r>
              <a:rPr lang="pt-BR" sz="1600" b="1" dirty="0" smtClean="0">
                <a:solidFill>
                  <a:schemeClr val="bg1">
                    <a:lumMod val="75000"/>
                  </a:schemeClr>
                </a:solidFill>
              </a:rPr>
              <a:t>I.2 – </a:t>
            </a:r>
            <a:r>
              <a:rPr lang="pt-BR" sz="1600" dirty="0" smtClean="0">
                <a:solidFill>
                  <a:schemeClr val="bg1">
                    <a:lumMod val="75000"/>
                  </a:schemeClr>
                </a:solidFill>
              </a:rPr>
              <a:t>Escolher a variável básica que passará para o conjunto de variáveis não básicas. A variável a sair deve ser aquela que limita o crescimento da variável  não básica escolhida no passo anterior.</a:t>
            </a:r>
          </a:p>
          <a:p>
            <a:pPr marL="0" indent="0">
              <a:buNone/>
            </a:pPr>
            <a:r>
              <a:rPr lang="pt-BR" sz="2000" b="1" dirty="0" smtClean="0"/>
              <a:t>I.3 – </a:t>
            </a:r>
            <a:r>
              <a:rPr lang="pt-BR" sz="2000" dirty="0" smtClean="0"/>
              <a:t>Resolver o sistema de equações recalculando os valores da nova solução básica adjacente. Recomendo o </a:t>
            </a:r>
            <a:r>
              <a:rPr lang="pt-BR" sz="2000" b="1" dirty="0" smtClean="0"/>
              <a:t>método de eliminação de </a:t>
            </a:r>
            <a:r>
              <a:rPr lang="pt-BR" sz="2000" b="1" dirty="0" err="1" smtClean="0"/>
              <a:t>Gaus</a:t>
            </a:r>
            <a:r>
              <a:rPr lang="pt-BR" sz="2000" b="1" dirty="0" smtClean="0"/>
              <a:t>-Jordan</a:t>
            </a:r>
            <a:r>
              <a:rPr lang="pt-BR" sz="2000" dirty="0" smtClean="0"/>
              <a:t>. A partir desse novo sistema de equações, </a:t>
            </a:r>
            <a:r>
              <a:rPr lang="pt-BR" sz="2000" b="1" dirty="0" smtClean="0">
                <a:solidFill>
                  <a:srgbClr val="FF0000"/>
                </a:solidFill>
              </a:rPr>
              <a:t>cada restrição deve possuir apenas uma variável básica </a:t>
            </a:r>
            <a:r>
              <a:rPr lang="pt-BR" sz="2000" dirty="0" smtClean="0"/>
              <a:t>com </a:t>
            </a:r>
            <a:r>
              <a:rPr lang="pt-BR" sz="2000" b="1" dirty="0" smtClean="0"/>
              <a:t>coeficiente igual a 1</a:t>
            </a:r>
            <a:r>
              <a:rPr lang="pt-BR" sz="2000" dirty="0" smtClean="0"/>
              <a:t>, cada variável básica deve aparecer em apenas uma equação, e a função objetivo deve ser escrita em </a:t>
            </a:r>
            <a:r>
              <a:rPr lang="pt-BR" sz="2000" b="1" dirty="0" smtClean="0">
                <a:solidFill>
                  <a:srgbClr val="FF0000"/>
                </a:solidFill>
              </a:rPr>
              <a:t>função das variáveis não básicas</a:t>
            </a:r>
            <a:r>
              <a:rPr lang="pt-BR" sz="2000" dirty="0" smtClean="0"/>
              <a:t>.</a:t>
            </a:r>
            <a:endParaRPr lang="pt-BR" sz="2000" b="1" dirty="0"/>
          </a:p>
          <a:p>
            <a:endParaRPr lang="pt-BR" sz="1600" dirty="0" smtClean="0"/>
          </a:p>
          <a:p>
            <a:pPr lvl="2"/>
            <a:endParaRPr lang="pt-BR" sz="1200" b="1" dirty="0" smtClean="0"/>
          </a:p>
          <a:p>
            <a:pPr marL="914400" lvl="2" indent="0">
              <a:buNone/>
            </a:pPr>
            <a:endParaRPr lang="pt-BR" sz="1600" dirty="0" smtClean="0"/>
          </a:p>
          <a:p>
            <a:pPr lvl="1"/>
            <a:endParaRPr lang="pt-BR" sz="1600" dirty="0" smtClean="0"/>
          </a:p>
          <a:p>
            <a:pPr lvl="1"/>
            <a:endParaRPr lang="pt-BR" sz="2000" dirty="0" smtClean="0"/>
          </a:p>
          <a:p>
            <a:pPr lvl="1"/>
            <a:endParaRPr lang="pt-BR" sz="2000" dirty="0"/>
          </a:p>
          <a:p>
            <a:pPr marL="1371600" lvl="3" indent="0">
              <a:buNone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149619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2008" y="764704"/>
            <a:ext cx="9036496" cy="6021288"/>
          </a:xfrm>
        </p:spPr>
        <p:txBody>
          <a:bodyPr>
            <a:normAutofit/>
          </a:bodyPr>
          <a:lstStyle/>
          <a:p>
            <a:r>
              <a:rPr lang="pt-BR" sz="3600" dirty="0" smtClean="0">
                <a:solidFill>
                  <a:srgbClr val="FF0000"/>
                </a:solidFill>
              </a:rPr>
              <a:t>Resolver o problema através do Simplex</a:t>
            </a:r>
            <a:endParaRPr lang="pt-BR" sz="3600" dirty="0" smtClean="0"/>
          </a:p>
          <a:p>
            <a:pPr marL="0" indent="0">
              <a:buNone/>
            </a:pPr>
            <a:r>
              <a:rPr lang="pt-BR" sz="1600" dirty="0" smtClean="0"/>
              <a:t>Resolver o problema:</a:t>
            </a:r>
          </a:p>
          <a:p>
            <a:pPr marL="0" indent="0">
              <a:buNone/>
            </a:pPr>
            <a:r>
              <a:rPr lang="pt-BR" sz="1600" dirty="0"/>
              <a:t>	</a:t>
            </a:r>
            <a:r>
              <a:rPr lang="pt-BR" sz="1600" dirty="0" smtClean="0"/>
              <a:t>Max z = 3x1 + 2x2</a:t>
            </a:r>
          </a:p>
          <a:p>
            <a:pPr marL="0" indent="0">
              <a:buNone/>
            </a:pPr>
            <a:r>
              <a:rPr lang="pt-BR" sz="1600" dirty="0" smtClean="0"/>
              <a:t>Sujeito:</a:t>
            </a:r>
          </a:p>
          <a:p>
            <a:pPr marL="0" indent="0">
              <a:buNone/>
            </a:pPr>
            <a:r>
              <a:rPr lang="pt-BR" sz="1600" dirty="0"/>
              <a:t>	</a:t>
            </a:r>
            <a:r>
              <a:rPr lang="pt-BR" sz="1600" dirty="0" smtClean="0"/>
              <a:t>x1 + x2 + x3 = 6                                            </a:t>
            </a:r>
          </a:p>
          <a:p>
            <a:pPr marL="0" indent="0">
              <a:buNone/>
            </a:pPr>
            <a:r>
              <a:rPr lang="pt-BR" sz="1600" dirty="0"/>
              <a:t>	</a:t>
            </a:r>
            <a:r>
              <a:rPr lang="pt-BR" sz="1600" dirty="0" smtClean="0"/>
              <a:t>5x1 + 2x2 + x4 = 20</a:t>
            </a:r>
          </a:p>
          <a:p>
            <a:pPr marL="0" indent="0">
              <a:buNone/>
            </a:pPr>
            <a:r>
              <a:rPr lang="pt-BR" sz="1600" dirty="0"/>
              <a:t>	</a:t>
            </a:r>
            <a:r>
              <a:rPr lang="pt-BR" sz="1600" dirty="0" smtClean="0"/>
              <a:t>x1, x2, x3, x4 &gt;= 0</a:t>
            </a:r>
          </a:p>
          <a:p>
            <a:pPr marL="0" indent="0">
              <a:buNone/>
            </a:pPr>
            <a:r>
              <a:rPr lang="pt-BR" sz="2000" b="1" dirty="0" smtClean="0"/>
              <a:t>VNB{x2 e x4}  - valores iguais a zero</a:t>
            </a:r>
            <a:endParaRPr lang="pt-BR" sz="2000" b="1" dirty="0"/>
          </a:p>
          <a:p>
            <a:pPr marL="0" indent="0">
              <a:buNone/>
            </a:pPr>
            <a:r>
              <a:rPr lang="pt-BR" sz="2000" b="1" dirty="0" smtClean="0"/>
              <a:t>VB{x1 </a:t>
            </a:r>
            <a:r>
              <a:rPr lang="pt-BR" sz="2000" b="1" dirty="0"/>
              <a:t>e </a:t>
            </a:r>
            <a:r>
              <a:rPr lang="pt-BR" sz="2000" b="1" dirty="0" smtClean="0"/>
              <a:t>x3}</a:t>
            </a:r>
            <a:endParaRPr lang="pt-BR" sz="1600" dirty="0" smtClean="0"/>
          </a:p>
          <a:p>
            <a:pPr marL="0" indent="0">
              <a:buNone/>
            </a:pPr>
            <a:r>
              <a:rPr lang="pt-BR" sz="2400" dirty="0" smtClean="0">
                <a:solidFill>
                  <a:srgbClr val="FF0000"/>
                </a:solidFill>
              </a:rPr>
              <a:t>Iteração:</a:t>
            </a:r>
            <a:r>
              <a:rPr lang="pt-BR" sz="2400" dirty="0" smtClean="0"/>
              <a:t> Determinar uma SBF adjacente melhor.</a:t>
            </a:r>
          </a:p>
          <a:p>
            <a:pPr marL="0" indent="0">
              <a:buNone/>
            </a:pPr>
            <a:r>
              <a:rPr lang="pt-BR" sz="2400" dirty="0" smtClean="0">
                <a:solidFill>
                  <a:srgbClr val="FF0000"/>
                </a:solidFill>
              </a:rPr>
              <a:t>I.1: </a:t>
            </a:r>
            <a:r>
              <a:rPr lang="pt-BR" sz="2400" dirty="0" smtClean="0"/>
              <a:t> </a:t>
            </a:r>
            <a:r>
              <a:rPr lang="pt-BR" sz="2400" dirty="0" smtClean="0">
                <a:solidFill>
                  <a:srgbClr val="FF33CC"/>
                </a:solidFill>
              </a:rPr>
              <a:t>x1</a:t>
            </a:r>
            <a:r>
              <a:rPr lang="pt-BR" sz="2400" dirty="0" smtClean="0"/>
              <a:t> pois tem maior incremento na função objetivo.</a:t>
            </a:r>
          </a:p>
          <a:p>
            <a:pPr marL="0" indent="0">
              <a:buNone/>
            </a:pPr>
            <a:r>
              <a:rPr lang="pt-BR" sz="2400" dirty="0" smtClean="0">
                <a:solidFill>
                  <a:srgbClr val="FF0000"/>
                </a:solidFill>
              </a:rPr>
              <a:t>I.2:</a:t>
            </a:r>
            <a:r>
              <a:rPr lang="pt-BR" sz="2400" dirty="0" smtClean="0"/>
              <a:t>  </a:t>
            </a:r>
            <a:r>
              <a:rPr lang="pt-BR" sz="2400" dirty="0" smtClean="0">
                <a:solidFill>
                  <a:srgbClr val="FF33CC"/>
                </a:solidFill>
              </a:rPr>
              <a:t>x4 </a:t>
            </a:r>
            <a:r>
              <a:rPr lang="pt-BR" sz="2400" dirty="0" smtClean="0"/>
              <a:t>pois limita o crescimento de x1 em no máximo 4.</a:t>
            </a:r>
          </a:p>
          <a:p>
            <a:pPr marL="0" indent="0">
              <a:buNone/>
            </a:pPr>
            <a:r>
              <a:rPr lang="pt-BR" sz="2400" dirty="0" smtClean="0">
                <a:solidFill>
                  <a:srgbClr val="FF0000"/>
                </a:solidFill>
              </a:rPr>
              <a:t>I.3: Primeiro, Vamos focar na VB x1</a:t>
            </a:r>
          </a:p>
          <a:p>
            <a:pPr marL="0" indent="0">
              <a:buNone/>
            </a:pPr>
            <a:endParaRPr lang="pt-BR" sz="2400" dirty="0" smtClean="0"/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792088"/>
          </a:xfrm>
        </p:spPr>
        <p:txBody>
          <a:bodyPr/>
          <a:lstStyle/>
          <a:p>
            <a:r>
              <a:rPr lang="pt-BR" dirty="0" smtClean="0"/>
              <a:t>Pesquisa Operacional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67166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2008" y="764704"/>
            <a:ext cx="9036496" cy="6021288"/>
          </a:xfrm>
        </p:spPr>
        <p:txBody>
          <a:bodyPr>
            <a:normAutofit/>
          </a:bodyPr>
          <a:lstStyle/>
          <a:p>
            <a:r>
              <a:rPr lang="pt-BR" sz="3600" dirty="0" smtClean="0">
                <a:solidFill>
                  <a:srgbClr val="FF0000"/>
                </a:solidFill>
              </a:rPr>
              <a:t>Resolver o problema através do Simplex</a:t>
            </a:r>
            <a:endParaRPr lang="pt-BR" sz="3600" dirty="0" smtClean="0"/>
          </a:p>
          <a:p>
            <a:pPr marL="0" indent="0">
              <a:buNone/>
            </a:pPr>
            <a:r>
              <a:rPr lang="pt-BR" sz="1600" dirty="0" smtClean="0"/>
              <a:t>Resolver o problema:</a:t>
            </a:r>
          </a:p>
          <a:p>
            <a:pPr marL="0" indent="0">
              <a:buNone/>
            </a:pPr>
            <a:r>
              <a:rPr lang="pt-BR" sz="1600" dirty="0"/>
              <a:t>	</a:t>
            </a:r>
            <a:r>
              <a:rPr lang="pt-BR" sz="1600" dirty="0" smtClean="0"/>
              <a:t>Max z = 3</a:t>
            </a:r>
            <a:r>
              <a:rPr lang="pt-BR" sz="1600" dirty="0" smtClean="0">
                <a:solidFill>
                  <a:srgbClr val="FF0000"/>
                </a:solidFill>
              </a:rPr>
              <a:t>x1</a:t>
            </a:r>
            <a:r>
              <a:rPr lang="pt-BR" sz="1600" dirty="0" smtClean="0"/>
              <a:t> + 2x2</a:t>
            </a:r>
          </a:p>
          <a:p>
            <a:pPr marL="0" indent="0">
              <a:buNone/>
            </a:pPr>
            <a:r>
              <a:rPr lang="pt-BR" sz="1600" dirty="0" smtClean="0"/>
              <a:t>Sujeito:</a:t>
            </a:r>
          </a:p>
          <a:p>
            <a:pPr marL="0" indent="0">
              <a:buNone/>
            </a:pPr>
            <a:r>
              <a:rPr lang="pt-BR" sz="1600" dirty="0"/>
              <a:t>	</a:t>
            </a:r>
            <a:r>
              <a:rPr lang="pt-BR" sz="1600" dirty="0" smtClean="0">
                <a:solidFill>
                  <a:srgbClr val="FF0000"/>
                </a:solidFill>
              </a:rPr>
              <a:t>x1</a:t>
            </a:r>
            <a:r>
              <a:rPr lang="pt-BR" sz="1600" dirty="0" smtClean="0"/>
              <a:t> + x2 + x3 = 6                                            </a:t>
            </a:r>
          </a:p>
          <a:p>
            <a:pPr marL="0" indent="0">
              <a:buNone/>
            </a:pPr>
            <a:r>
              <a:rPr lang="pt-BR" sz="1600" dirty="0"/>
              <a:t>	</a:t>
            </a:r>
            <a:r>
              <a:rPr lang="pt-BR" sz="2400" dirty="0" smtClean="0">
                <a:solidFill>
                  <a:srgbClr val="FF0000"/>
                </a:solidFill>
              </a:rPr>
              <a:t>5x1</a:t>
            </a:r>
            <a:r>
              <a:rPr lang="pt-BR" sz="2400" dirty="0" smtClean="0"/>
              <a:t> + 2x2 + x4 = 20</a:t>
            </a:r>
          </a:p>
          <a:p>
            <a:pPr marL="0" indent="0">
              <a:buNone/>
            </a:pPr>
            <a:r>
              <a:rPr lang="pt-BR" sz="1600" dirty="0"/>
              <a:t>	</a:t>
            </a:r>
            <a:r>
              <a:rPr lang="pt-BR" sz="1600" dirty="0" smtClean="0"/>
              <a:t>x1, x2, x3, x4 &gt;= 0</a:t>
            </a:r>
          </a:p>
          <a:p>
            <a:pPr marL="0" indent="0">
              <a:buNone/>
            </a:pPr>
            <a:r>
              <a:rPr lang="pt-BR" sz="2000" b="1" dirty="0" smtClean="0"/>
              <a:t>VNB{ x2 e x4}  - valores iguais a zero</a:t>
            </a:r>
            <a:endParaRPr lang="pt-BR" sz="2000" b="1" dirty="0"/>
          </a:p>
          <a:p>
            <a:pPr marL="0" indent="0">
              <a:buNone/>
            </a:pPr>
            <a:r>
              <a:rPr lang="pt-BR" sz="2000" b="1" dirty="0" smtClean="0"/>
              <a:t>VB{x1 </a:t>
            </a:r>
            <a:r>
              <a:rPr lang="pt-BR" sz="2000" b="1" dirty="0"/>
              <a:t>e </a:t>
            </a:r>
            <a:r>
              <a:rPr lang="pt-BR" sz="2000" b="1" dirty="0" smtClean="0"/>
              <a:t>x3}</a:t>
            </a:r>
            <a:endParaRPr lang="pt-BR" sz="1600" dirty="0" smtClean="0"/>
          </a:p>
          <a:p>
            <a:pPr marL="0" indent="0">
              <a:buNone/>
            </a:pPr>
            <a:r>
              <a:rPr lang="pt-BR" sz="2400" dirty="0" smtClean="0">
                <a:solidFill>
                  <a:srgbClr val="FF0000"/>
                </a:solidFill>
              </a:rPr>
              <a:t>Iteração:</a:t>
            </a:r>
            <a:r>
              <a:rPr lang="pt-BR" sz="2400" dirty="0" smtClean="0"/>
              <a:t> Determinar uma SBF adjacente melhor.</a:t>
            </a:r>
          </a:p>
          <a:p>
            <a:pPr marL="0" indent="0">
              <a:buNone/>
            </a:pPr>
            <a:r>
              <a:rPr lang="pt-BR" sz="2400" dirty="0" smtClean="0">
                <a:solidFill>
                  <a:srgbClr val="FF0000"/>
                </a:solidFill>
              </a:rPr>
              <a:t>I.1: </a:t>
            </a:r>
            <a:r>
              <a:rPr lang="pt-BR" sz="2400" dirty="0" smtClean="0"/>
              <a:t> </a:t>
            </a:r>
            <a:r>
              <a:rPr lang="pt-BR" sz="2400" dirty="0" smtClean="0">
                <a:solidFill>
                  <a:srgbClr val="FF33CC"/>
                </a:solidFill>
              </a:rPr>
              <a:t>x1</a:t>
            </a:r>
            <a:r>
              <a:rPr lang="pt-BR" sz="2400" dirty="0" smtClean="0"/>
              <a:t> pois tem maior incremento na função objetivo.</a:t>
            </a:r>
          </a:p>
          <a:p>
            <a:pPr marL="0" indent="0">
              <a:buNone/>
            </a:pPr>
            <a:r>
              <a:rPr lang="pt-BR" sz="2400" dirty="0" smtClean="0">
                <a:solidFill>
                  <a:srgbClr val="FF0000"/>
                </a:solidFill>
              </a:rPr>
              <a:t>I.2:</a:t>
            </a:r>
            <a:r>
              <a:rPr lang="pt-BR" sz="2400" dirty="0" smtClean="0"/>
              <a:t>  </a:t>
            </a:r>
            <a:r>
              <a:rPr lang="pt-BR" sz="2400" dirty="0" smtClean="0">
                <a:solidFill>
                  <a:srgbClr val="FF33CC"/>
                </a:solidFill>
              </a:rPr>
              <a:t>x4 </a:t>
            </a:r>
            <a:r>
              <a:rPr lang="pt-BR" sz="2400" dirty="0" smtClean="0"/>
              <a:t>pois limita o crescimento de x1 em no máximo 4.</a:t>
            </a:r>
          </a:p>
          <a:p>
            <a:pPr marL="0" indent="0">
              <a:buNone/>
            </a:pPr>
            <a:r>
              <a:rPr lang="pt-BR" sz="2400" dirty="0" smtClean="0">
                <a:solidFill>
                  <a:srgbClr val="FF0000"/>
                </a:solidFill>
              </a:rPr>
              <a:t>I.3: Primeiro, Vamos focar na VB x1.</a:t>
            </a:r>
          </a:p>
          <a:p>
            <a:pPr marL="0" indent="0">
              <a:buNone/>
            </a:pPr>
            <a:r>
              <a:rPr lang="pt-BR" sz="2400" dirty="0" smtClean="0">
                <a:solidFill>
                  <a:srgbClr val="FF0000"/>
                </a:solidFill>
              </a:rPr>
              <a:t>A última restrição tem apenas x1 como VB e deve ter valor igual a 1.</a:t>
            </a:r>
          </a:p>
          <a:p>
            <a:pPr marL="0" indent="0">
              <a:buNone/>
            </a:pPr>
            <a:endParaRPr lang="pt-BR" sz="2400" dirty="0" smtClean="0"/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792088"/>
          </a:xfrm>
        </p:spPr>
        <p:txBody>
          <a:bodyPr/>
          <a:lstStyle/>
          <a:p>
            <a:r>
              <a:rPr lang="pt-BR" dirty="0" smtClean="0"/>
              <a:t>Pesquisa Operacional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13777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2008" y="764704"/>
            <a:ext cx="9036496" cy="6021288"/>
          </a:xfrm>
        </p:spPr>
        <p:txBody>
          <a:bodyPr>
            <a:normAutofit/>
          </a:bodyPr>
          <a:lstStyle/>
          <a:p>
            <a:r>
              <a:rPr lang="pt-BR" sz="3600" dirty="0" smtClean="0">
                <a:solidFill>
                  <a:srgbClr val="FF0000"/>
                </a:solidFill>
              </a:rPr>
              <a:t>Resolver o problema através do Simplex</a:t>
            </a:r>
            <a:endParaRPr lang="pt-BR" sz="3600" dirty="0" smtClean="0"/>
          </a:p>
          <a:p>
            <a:pPr marL="0" indent="0">
              <a:buNone/>
            </a:pPr>
            <a:r>
              <a:rPr lang="pt-BR" sz="1600" dirty="0" smtClean="0"/>
              <a:t>Resolver o problema:</a:t>
            </a:r>
          </a:p>
          <a:p>
            <a:pPr marL="0" indent="0">
              <a:buNone/>
            </a:pPr>
            <a:r>
              <a:rPr lang="pt-BR" sz="1600" dirty="0"/>
              <a:t>	</a:t>
            </a:r>
            <a:r>
              <a:rPr lang="pt-BR" sz="1600" dirty="0" smtClean="0"/>
              <a:t>Max z = 3x1 + 2x2</a:t>
            </a:r>
          </a:p>
          <a:p>
            <a:pPr marL="0" indent="0">
              <a:buNone/>
            </a:pPr>
            <a:r>
              <a:rPr lang="pt-BR" sz="1600" dirty="0" smtClean="0"/>
              <a:t>Sujeito:</a:t>
            </a:r>
          </a:p>
          <a:p>
            <a:pPr marL="0" indent="0">
              <a:buNone/>
            </a:pPr>
            <a:r>
              <a:rPr lang="pt-BR" sz="1600" dirty="0"/>
              <a:t>	</a:t>
            </a:r>
            <a:r>
              <a:rPr lang="pt-BR" sz="1600" dirty="0" smtClean="0">
                <a:solidFill>
                  <a:srgbClr val="FF0000"/>
                </a:solidFill>
              </a:rPr>
              <a:t>x1</a:t>
            </a:r>
            <a:r>
              <a:rPr lang="pt-BR" sz="1600" dirty="0" smtClean="0"/>
              <a:t> + x2 + x3 = 6                                            </a:t>
            </a:r>
          </a:p>
          <a:p>
            <a:pPr marL="0" indent="0">
              <a:buNone/>
            </a:pPr>
            <a:r>
              <a:rPr lang="pt-BR" sz="1100" dirty="0"/>
              <a:t>	</a:t>
            </a:r>
            <a:r>
              <a:rPr lang="pt-BR" sz="2400" dirty="0">
                <a:solidFill>
                  <a:srgbClr val="FF0000"/>
                </a:solidFill>
              </a:rPr>
              <a:t>5x1</a:t>
            </a:r>
            <a:r>
              <a:rPr lang="pt-BR" sz="2400" dirty="0"/>
              <a:t> + 2x2 + x4 = 20</a:t>
            </a:r>
          </a:p>
          <a:p>
            <a:pPr marL="0" indent="0">
              <a:buNone/>
            </a:pPr>
            <a:r>
              <a:rPr lang="pt-BR" sz="1600" dirty="0"/>
              <a:t>	</a:t>
            </a:r>
            <a:r>
              <a:rPr lang="pt-BR" sz="1600" dirty="0" smtClean="0"/>
              <a:t>x1, x2, x3, x4 &gt;= 0</a:t>
            </a:r>
          </a:p>
          <a:p>
            <a:pPr marL="0" indent="0">
              <a:buNone/>
            </a:pPr>
            <a:r>
              <a:rPr lang="pt-BR" sz="2000" b="1" dirty="0" smtClean="0"/>
              <a:t>VNB{ x2 e x4}  - valores iguais a zero</a:t>
            </a:r>
            <a:endParaRPr lang="pt-BR" sz="2000" b="1" dirty="0"/>
          </a:p>
          <a:p>
            <a:pPr marL="0" indent="0">
              <a:buNone/>
            </a:pPr>
            <a:r>
              <a:rPr lang="pt-BR" sz="2000" b="1" dirty="0" smtClean="0"/>
              <a:t>VB{x1 </a:t>
            </a:r>
            <a:r>
              <a:rPr lang="pt-BR" sz="2000" b="1" dirty="0"/>
              <a:t>e </a:t>
            </a:r>
            <a:r>
              <a:rPr lang="pt-BR" sz="2000" b="1" dirty="0" smtClean="0"/>
              <a:t>x3}</a:t>
            </a:r>
            <a:endParaRPr lang="pt-BR" sz="1600" dirty="0" smtClean="0"/>
          </a:p>
          <a:p>
            <a:pPr marL="0" indent="0">
              <a:buNone/>
            </a:pPr>
            <a:r>
              <a:rPr lang="pt-BR" sz="2400" dirty="0" smtClean="0">
                <a:solidFill>
                  <a:srgbClr val="FF0000"/>
                </a:solidFill>
              </a:rPr>
              <a:t>Iteração:</a:t>
            </a:r>
            <a:r>
              <a:rPr lang="pt-BR" sz="2400" dirty="0" smtClean="0"/>
              <a:t> Determinar uma SBF adjacente melhor.</a:t>
            </a:r>
          </a:p>
          <a:p>
            <a:pPr marL="0" indent="0">
              <a:buNone/>
            </a:pPr>
            <a:r>
              <a:rPr lang="pt-BR" sz="2400" dirty="0" smtClean="0">
                <a:solidFill>
                  <a:srgbClr val="FF0000"/>
                </a:solidFill>
              </a:rPr>
              <a:t>I.1: </a:t>
            </a:r>
            <a:r>
              <a:rPr lang="pt-BR" sz="2400" dirty="0" smtClean="0"/>
              <a:t> </a:t>
            </a:r>
            <a:r>
              <a:rPr lang="pt-BR" sz="2400" dirty="0" smtClean="0">
                <a:solidFill>
                  <a:srgbClr val="FF33CC"/>
                </a:solidFill>
              </a:rPr>
              <a:t>x1</a:t>
            </a:r>
            <a:r>
              <a:rPr lang="pt-BR" sz="2400" dirty="0" smtClean="0"/>
              <a:t> pois tem maior incremento na função objetivo.</a:t>
            </a:r>
          </a:p>
          <a:p>
            <a:pPr marL="0" indent="0">
              <a:buNone/>
            </a:pPr>
            <a:r>
              <a:rPr lang="pt-BR" sz="2400" dirty="0" smtClean="0">
                <a:solidFill>
                  <a:srgbClr val="FF0000"/>
                </a:solidFill>
              </a:rPr>
              <a:t>I.2:</a:t>
            </a:r>
            <a:r>
              <a:rPr lang="pt-BR" sz="2400" dirty="0" smtClean="0"/>
              <a:t>  </a:t>
            </a:r>
            <a:r>
              <a:rPr lang="pt-BR" sz="2400" dirty="0" smtClean="0">
                <a:solidFill>
                  <a:srgbClr val="FF33CC"/>
                </a:solidFill>
              </a:rPr>
              <a:t>x4 </a:t>
            </a:r>
            <a:r>
              <a:rPr lang="pt-BR" sz="2400" dirty="0" smtClean="0"/>
              <a:t>pois limita o crescimento de x1 em no máximo 4.</a:t>
            </a:r>
          </a:p>
          <a:p>
            <a:pPr marL="0" indent="0">
              <a:buNone/>
            </a:pPr>
            <a:r>
              <a:rPr lang="pt-BR" sz="2400" dirty="0" smtClean="0">
                <a:solidFill>
                  <a:srgbClr val="FF0000"/>
                </a:solidFill>
              </a:rPr>
              <a:t>I.3: Primeiro, Vamos focar na VB x1.</a:t>
            </a:r>
          </a:p>
          <a:p>
            <a:pPr marL="0" indent="0">
              <a:buNone/>
            </a:pPr>
            <a:r>
              <a:rPr lang="pt-BR" sz="2400" dirty="0" smtClean="0">
                <a:solidFill>
                  <a:srgbClr val="FF0000"/>
                </a:solidFill>
              </a:rPr>
              <a:t>A última restrição tem apenas x1 como VB e deve ter valor igual a 1.</a:t>
            </a:r>
          </a:p>
          <a:p>
            <a:pPr marL="0" indent="0">
              <a:buNone/>
            </a:pPr>
            <a:r>
              <a:rPr lang="pt-BR" sz="2400" dirty="0">
                <a:solidFill>
                  <a:srgbClr val="FF0000"/>
                </a:solidFill>
              </a:rPr>
              <a:t>Assim, vou dividir esta restrição por 5.</a:t>
            </a:r>
            <a:endParaRPr lang="pt-BR" sz="24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pt-BR" sz="2400" dirty="0" smtClean="0"/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792088"/>
          </a:xfrm>
        </p:spPr>
        <p:txBody>
          <a:bodyPr/>
          <a:lstStyle/>
          <a:p>
            <a:r>
              <a:rPr lang="pt-BR" dirty="0" smtClean="0"/>
              <a:t>Pesquisa Operacional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74368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792088"/>
          </a:xfrm>
        </p:spPr>
        <p:txBody>
          <a:bodyPr/>
          <a:lstStyle/>
          <a:p>
            <a:r>
              <a:rPr lang="pt-BR" dirty="0" smtClean="0"/>
              <a:t>Pesquisa Operacional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496" y="836712"/>
            <a:ext cx="9036496" cy="5760640"/>
          </a:xfrm>
        </p:spPr>
        <p:txBody>
          <a:bodyPr>
            <a:norm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Simplex</a:t>
            </a:r>
          </a:p>
          <a:p>
            <a:pPr lvl="1"/>
            <a:r>
              <a:rPr lang="pt-BR" dirty="0" smtClean="0"/>
              <a:t>Introdução:</a:t>
            </a:r>
          </a:p>
          <a:p>
            <a:pPr lvl="2"/>
            <a:r>
              <a:rPr lang="pt-BR" dirty="0" smtClean="0"/>
              <a:t>Um problema simples de Programação Linear com apenas duas variáveis de decisão pode ser facilmente resolvido por de forma gráfica ou pelo método analítico.</a:t>
            </a:r>
          </a:p>
          <a:p>
            <a:pPr lvl="2"/>
            <a:r>
              <a:rPr lang="pt-BR" dirty="0" smtClean="0"/>
              <a:t>A solução gráfica pode ser aplicada para a resolução de problemas  com, no máximo, três variáveis de decisão.</a:t>
            </a:r>
          </a:p>
          <a:p>
            <a:pPr lvl="2"/>
            <a:r>
              <a:rPr lang="pt-BR" dirty="0" smtClean="0"/>
              <a:t>Analogamente, veremos que problemas com muitas variáveis e equações tornam-se impraticáveis de se resolver por método analítico.</a:t>
            </a:r>
          </a:p>
          <a:p>
            <a:pPr lvl="2"/>
            <a:r>
              <a:rPr lang="pt-BR" dirty="0" smtClean="0"/>
              <a:t>Como alternativa para esses problemas utilizaremos o método Simplex.</a:t>
            </a:r>
          </a:p>
        </p:txBody>
      </p:sp>
    </p:spTree>
    <p:extLst>
      <p:ext uri="{BB962C8B-B14F-4D97-AF65-F5344CB8AC3E}">
        <p14:creationId xmlns:p14="http://schemas.microsoft.com/office/powerpoint/2010/main" val="1314304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2008" y="764704"/>
            <a:ext cx="9036496" cy="6021288"/>
          </a:xfrm>
        </p:spPr>
        <p:txBody>
          <a:bodyPr>
            <a:normAutofit/>
          </a:bodyPr>
          <a:lstStyle/>
          <a:p>
            <a:r>
              <a:rPr lang="pt-BR" sz="3600" dirty="0" smtClean="0">
                <a:solidFill>
                  <a:srgbClr val="FF0000"/>
                </a:solidFill>
              </a:rPr>
              <a:t>Resolver o problema através do Simplex</a:t>
            </a:r>
            <a:endParaRPr lang="pt-BR" sz="3600" dirty="0" smtClean="0"/>
          </a:p>
          <a:p>
            <a:pPr marL="0" indent="0">
              <a:buNone/>
            </a:pPr>
            <a:r>
              <a:rPr lang="pt-BR" sz="1600" dirty="0" smtClean="0"/>
              <a:t>Resolver o problema:</a:t>
            </a:r>
          </a:p>
          <a:p>
            <a:pPr marL="0" indent="0">
              <a:buNone/>
            </a:pPr>
            <a:r>
              <a:rPr lang="pt-BR" sz="1600" dirty="0"/>
              <a:t>	</a:t>
            </a:r>
            <a:r>
              <a:rPr lang="pt-BR" sz="1600" dirty="0" smtClean="0"/>
              <a:t>Max z = 3x1 + 2x2</a:t>
            </a:r>
          </a:p>
          <a:p>
            <a:pPr marL="0" indent="0">
              <a:buNone/>
            </a:pPr>
            <a:r>
              <a:rPr lang="pt-BR" sz="1600" dirty="0" smtClean="0"/>
              <a:t>Sujeito:</a:t>
            </a:r>
          </a:p>
          <a:p>
            <a:pPr marL="0" indent="0">
              <a:buNone/>
            </a:pPr>
            <a:r>
              <a:rPr lang="pt-BR" sz="1600" dirty="0"/>
              <a:t>	</a:t>
            </a:r>
            <a:r>
              <a:rPr lang="pt-BR" sz="1600" dirty="0" smtClean="0">
                <a:solidFill>
                  <a:srgbClr val="FF0000"/>
                </a:solidFill>
              </a:rPr>
              <a:t>x1</a:t>
            </a:r>
            <a:r>
              <a:rPr lang="pt-BR" sz="1600" dirty="0" smtClean="0"/>
              <a:t> + x2 + x3 = 6                                            </a:t>
            </a:r>
          </a:p>
          <a:p>
            <a:pPr marL="0" indent="0">
              <a:buNone/>
            </a:pPr>
            <a:r>
              <a:rPr lang="pt-BR" sz="1600" dirty="0"/>
              <a:t>	</a:t>
            </a:r>
            <a:r>
              <a:rPr lang="pt-BR" sz="2400" dirty="0" smtClean="0">
                <a:solidFill>
                  <a:srgbClr val="FF0000"/>
                </a:solidFill>
              </a:rPr>
              <a:t>x1</a:t>
            </a:r>
            <a:r>
              <a:rPr lang="pt-BR" sz="2400" dirty="0" smtClean="0"/>
              <a:t> + (</a:t>
            </a:r>
            <a:r>
              <a:rPr lang="pt-BR" sz="2400" dirty="0" smtClean="0">
                <a:solidFill>
                  <a:srgbClr val="FF0000"/>
                </a:solidFill>
              </a:rPr>
              <a:t>2/5</a:t>
            </a:r>
            <a:r>
              <a:rPr lang="pt-BR" sz="2400" dirty="0" smtClean="0"/>
              <a:t>)x2 + (</a:t>
            </a:r>
            <a:r>
              <a:rPr lang="pt-BR" sz="2400" dirty="0" smtClean="0">
                <a:solidFill>
                  <a:srgbClr val="FF0000"/>
                </a:solidFill>
              </a:rPr>
              <a:t>1/5)</a:t>
            </a:r>
            <a:r>
              <a:rPr lang="pt-BR" sz="2400" dirty="0" smtClean="0"/>
              <a:t>x4 = </a:t>
            </a:r>
            <a:r>
              <a:rPr lang="pt-BR" sz="2400" dirty="0" smtClean="0">
                <a:solidFill>
                  <a:srgbClr val="FF0000"/>
                </a:solidFill>
              </a:rPr>
              <a:t>4      (</a:t>
            </a:r>
            <a:r>
              <a:rPr lang="pt-BR" sz="2400" dirty="0" smtClean="0">
                <a:solidFill>
                  <a:schemeClr val="accent1"/>
                </a:solidFill>
              </a:rPr>
              <a:t>DIVIDIR TUDO POR 5</a:t>
            </a:r>
            <a:r>
              <a:rPr lang="pt-BR" sz="2400" dirty="0" smtClean="0">
                <a:solidFill>
                  <a:srgbClr val="FF0000"/>
                </a:solidFill>
              </a:rPr>
              <a:t>)</a:t>
            </a:r>
          </a:p>
          <a:p>
            <a:pPr marL="0" indent="0">
              <a:buNone/>
            </a:pPr>
            <a:r>
              <a:rPr lang="pt-BR" sz="1600" dirty="0"/>
              <a:t>	</a:t>
            </a:r>
            <a:r>
              <a:rPr lang="pt-BR" sz="1600" dirty="0" smtClean="0"/>
              <a:t>x1, x2, x3, x4 &gt;= 0</a:t>
            </a:r>
          </a:p>
          <a:p>
            <a:pPr marL="0" indent="0">
              <a:buNone/>
            </a:pPr>
            <a:r>
              <a:rPr lang="pt-BR" sz="2000" b="1" dirty="0" smtClean="0"/>
              <a:t>VNB{ x2 e x4}  - valores iguais a zero</a:t>
            </a:r>
            <a:endParaRPr lang="pt-BR" sz="2000" b="1" dirty="0"/>
          </a:p>
          <a:p>
            <a:pPr marL="0" indent="0">
              <a:buNone/>
            </a:pPr>
            <a:r>
              <a:rPr lang="pt-BR" sz="2000" b="1" dirty="0" smtClean="0"/>
              <a:t>VB{x1 </a:t>
            </a:r>
            <a:r>
              <a:rPr lang="pt-BR" sz="2000" b="1" dirty="0"/>
              <a:t>e </a:t>
            </a:r>
            <a:r>
              <a:rPr lang="pt-BR" sz="2000" b="1" dirty="0" smtClean="0"/>
              <a:t>x3}</a:t>
            </a:r>
            <a:endParaRPr lang="pt-BR" sz="1600" dirty="0" smtClean="0"/>
          </a:p>
          <a:p>
            <a:pPr marL="0" indent="0">
              <a:buNone/>
            </a:pPr>
            <a:r>
              <a:rPr lang="pt-BR" sz="2400" dirty="0" smtClean="0">
                <a:solidFill>
                  <a:srgbClr val="FF0000"/>
                </a:solidFill>
              </a:rPr>
              <a:t>Iteração:</a:t>
            </a:r>
            <a:r>
              <a:rPr lang="pt-BR" sz="2400" dirty="0" smtClean="0"/>
              <a:t> Determinar uma SBF adjacente melhor.</a:t>
            </a:r>
          </a:p>
          <a:p>
            <a:pPr marL="0" indent="0">
              <a:buNone/>
            </a:pPr>
            <a:r>
              <a:rPr lang="pt-BR" sz="2400" dirty="0" smtClean="0">
                <a:solidFill>
                  <a:srgbClr val="FF0000"/>
                </a:solidFill>
              </a:rPr>
              <a:t>I.1: </a:t>
            </a:r>
            <a:r>
              <a:rPr lang="pt-BR" sz="2400" dirty="0" smtClean="0"/>
              <a:t> </a:t>
            </a:r>
            <a:r>
              <a:rPr lang="pt-BR" sz="2400" dirty="0" smtClean="0">
                <a:solidFill>
                  <a:srgbClr val="FF33CC"/>
                </a:solidFill>
              </a:rPr>
              <a:t>x1</a:t>
            </a:r>
            <a:r>
              <a:rPr lang="pt-BR" sz="2400" dirty="0" smtClean="0"/>
              <a:t> pois tem maior incremento na função objetivo.</a:t>
            </a:r>
          </a:p>
          <a:p>
            <a:pPr marL="0" indent="0">
              <a:buNone/>
            </a:pPr>
            <a:r>
              <a:rPr lang="pt-BR" sz="2400" dirty="0" smtClean="0">
                <a:solidFill>
                  <a:srgbClr val="FF0000"/>
                </a:solidFill>
              </a:rPr>
              <a:t>I.2:</a:t>
            </a:r>
            <a:r>
              <a:rPr lang="pt-BR" sz="2400" dirty="0" smtClean="0"/>
              <a:t>  </a:t>
            </a:r>
            <a:r>
              <a:rPr lang="pt-BR" sz="2400" dirty="0" smtClean="0">
                <a:solidFill>
                  <a:srgbClr val="FF33CC"/>
                </a:solidFill>
              </a:rPr>
              <a:t>x4 </a:t>
            </a:r>
            <a:r>
              <a:rPr lang="pt-BR" sz="2400" dirty="0" smtClean="0"/>
              <a:t>pois limita o crescimento de x1 em no máximo 4.</a:t>
            </a:r>
          </a:p>
          <a:p>
            <a:pPr marL="0" indent="0">
              <a:buNone/>
            </a:pPr>
            <a:r>
              <a:rPr lang="pt-BR" sz="2400" dirty="0" smtClean="0">
                <a:solidFill>
                  <a:srgbClr val="FF0000"/>
                </a:solidFill>
              </a:rPr>
              <a:t>I.3: Primeiro, Vamos focar na VB x1.</a:t>
            </a:r>
          </a:p>
          <a:p>
            <a:pPr marL="0" indent="0">
              <a:buNone/>
            </a:pPr>
            <a:r>
              <a:rPr lang="pt-BR" sz="2400" dirty="0" smtClean="0">
                <a:solidFill>
                  <a:srgbClr val="FF0000"/>
                </a:solidFill>
              </a:rPr>
              <a:t>A última restrição tem apenas x1 como VB e deve ter valor igual a 1.</a:t>
            </a:r>
          </a:p>
          <a:p>
            <a:pPr marL="0" indent="0">
              <a:buNone/>
            </a:pPr>
            <a:r>
              <a:rPr lang="pt-BR" sz="2400" dirty="0">
                <a:solidFill>
                  <a:srgbClr val="FF0000"/>
                </a:solidFill>
              </a:rPr>
              <a:t>Assim, vou dividir esta restrição por 5.</a:t>
            </a:r>
            <a:endParaRPr lang="pt-BR" sz="24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pt-BR" sz="2400" dirty="0" smtClean="0"/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792088"/>
          </a:xfrm>
        </p:spPr>
        <p:txBody>
          <a:bodyPr/>
          <a:lstStyle/>
          <a:p>
            <a:r>
              <a:rPr lang="pt-BR" dirty="0" smtClean="0"/>
              <a:t>Pesquisa Operacional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43950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2008" y="764704"/>
            <a:ext cx="9036496" cy="6021288"/>
          </a:xfrm>
        </p:spPr>
        <p:txBody>
          <a:bodyPr>
            <a:normAutofit/>
          </a:bodyPr>
          <a:lstStyle/>
          <a:p>
            <a:r>
              <a:rPr lang="pt-BR" sz="3600" dirty="0" smtClean="0">
                <a:solidFill>
                  <a:srgbClr val="FF0000"/>
                </a:solidFill>
              </a:rPr>
              <a:t>Resolver o problema através do Simplex</a:t>
            </a:r>
            <a:endParaRPr lang="pt-BR" sz="3600" dirty="0" smtClean="0"/>
          </a:p>
          <a:p>
            <a:pPr marL="0" indent="0">
              <a:buNone/>
            </a:pPr>
            <a:r>
              <a:rPr lang="pt-BR" sz="1600" dirty="0" smtClean="0"/>
              <a:t>Resolver o problema:</a:t>
            </a:r>
          </a:p>
          <a:p>
            <a:pPr marL="0" indent="0">
              <a:buNone/>
            </a:pPr>
            <a:r>
              <a:rPr lang="pt-BR" sz="1600" dirty="0"/>
              <a:t>	</a:t>
            </a:r>
            <a:r>
              <a:rPr lang="pt-BR" sz="1600" dirty="0" smtClean="0"/>
              <a:t>Max z = 3x1 + 2x2</a:t>
            </a:r>
          </a:p>
          <a:p>
            <a:pPr marL="0" indent="0">
              <a:buNone/>
            </a:pPr>
            <a:r>
              <a:rPr lang="pt-BR" sz="1600" dirty="0" smtClean="0"/>
              <a:t>Sujeito:</a:t>
            </a:r>
          </a:p>
          <a:p>
            <a:pPr marL="0" indent="0">
              <a:buNone/>
            </a:pPr>
            <a:r>
              <a:rPr lang="pt-BR" sz="1600" dirty="0"/>
              <a:t>	</a:t>
            </a:r>
            <a:r>
              <a:rPr lang="pt-BR" sz="2400" dirty="0" smtClean="0">
                <a:solidFill>
                  <a:srgbClr val="FF0000"/>
                </a:solidFill>
              </a:rPr>
              <a:t>x1</a:t>
            </a:r>
            <a:r>
              <a:rPr lang="pt-BR" sz="2400" dirty="0" smtClean="0"/>
              <a:t> + x2 + x3 = 6                                            </a:t>
            </a:r>
          </a:p>
          <a:p>
            <a:pPr marL="0" indent="0">
              <a:buNone/>
            </a:pPr>
            <a:r>
              <a:rPr lang="pt-BR" sz="1600" dirty="0"/>
              <a:t>	</a:t>
            </a:r>
            <a:r>
              <a:rPr lang="pt-BR" sz="1800" dirty="0" smtClean="0">
                <a:solidFill>
                  <a:srgbClr val="FF0000"/>
                </a:solidFill>
              </a:rPr>
              <a:t>x1</a:t>
            </a:r>
            <a:r>
              <a:rPr lang="pt-BR" sz="1800" dirty="0" smtClean="0"/>
              <a:t> + (2/5)x2 + (1/5)x4 = 4</a:t>
            </a:r>
          </a:p>
          <a:p>
            <a:pPr marL="0" indent="0">
              <a:buNone/>
            </a:pPr>
            <a:r>
              <a:rPr lang="pt-BR" sz="1600" dirty="0"/>
              <a:t>	</a:t>
            </a:r>
            <a:r>
              <a:rPr lang="pt-BR" sz="1600" dirty="0" smtClean="0"/>
              <a:t>x1, x2, x3, x4 &gt;= 0</a:t>
            </a:r>
          </a:p>
          <a:p>
            <a:pPr marL="0" indent="0">
              <a:buNone/>
            </a:pPr>
            <a:r>
              <a:rPr lang="pt-BR" sz="2000" b="1" dirty="0" smtClean="0"/>
              <a:t>VNB{x2 e x4}  - valores iguais a zero</a:t>
            </a:r>
            <a:endParaRPr lang="pt-BR" sz="2000" b="1" dirty="0"/>
          </a:p>
          <a:p>
            <a:pPr marL="0" indent="0">
              <a:buNone/>
            </a:pPr>
            <a:r>
              <a:rPr lang="pt-BR" sz="2000" b="1" dirty="0" smtClean="0"/>
              <a:t>VB{x1 </a:t>
            </a:r>
            <a:r>
              <a:rPr lang="pt-BR" sz="2000" b="1" dirty="0"/>
              <a:t>e </a:t>
            </a:r>
            <a:r>
              <a:rPr lang="pt-BR" sz="2000" b="1" dirty="0" smtClean="0"/>
              <a:t>x3}</a:t>
            </a:r>
            <a:endParaRPr lang="pt-BR" sz="1600" dirty="0" smtClean="0"/>
          </a:p>
          <a:p>
            <a:pPr marL="0" indent="0">
              <a:buNone/>
            </a:pPr>
            <a:r>
              <a:rPr lang="pt-BR" sz="2400" dirty="0" smtClean="0">
                <a:solidFill>
                  <a:srgbClr val="FF0000"/>
                </a:solidFill>
              </a:rPr>
              <a:t>Iteração:</a:t>
            </a:r>
            <a:r>
              <a:rPr lang="pt-BR" sz="2400" dirty="0" smtClean="0"/>
              <a:t> Determinar uma SBF adjacente melhor.</a:t>
            </a:r>
          </a:p>
          <a:p>
            <a:pPr marL="0" indent="0">
              <a:buNone/>
            </a:pPr>
            <a:r>
              <a:rPr lang="pt-BR" sz="2400" dirty="0" smtClean="0">
                <a:solidFill>
                  <a:srgbClr val="FF0000"/>
                </a:solidFill>
              </a:rPr>
              <a:t>I.1: </a:t>
            </a:r>
            <a:r>
              <a:rPr lang="pt-BR" sz="2400" dirty="0" smtClean="0"/>
              <a:t> </a:t>
            </a:r>
            <a:r>
              <a:rPr lang="pt-BR" sz="2400" dirty="0" smtClean="0">
                <a:solidFill>
                  <a:srgbClr val="FF33CC"/>
                </a:solidFill>
              </a:rPr>
              <a:t>x1</a:t>
            </a:r>
            <a:r>
              <a:rPr lang="pt-BR" sz="2400" dirty="0" smtClean="0"/>
              <a:t> pois tem maior incremento na função objetivo.</a:t>
            </a:r>
          </a:p>
          <a:p>
            <a:pPr marL="0" indent="0">
              <a:buNone/>
            </a:pPr>
            <a:r>
              <a:rPr lang="pt-BR" sz="2400" dirty="0" smtClean="0">
                <a:solidFill>
                  <a:srgbClr val="FF0000"/>
                </a:solidFill>
              </a:rPr>
              <a:t>I.2:</a:t>
            </a:r>
            <a:r>
              <a:rPr lang="pt-BR" sz="2400" dirty="0" smtClean="0"/>
              <a:t>  </a:t>
            </a:r>
            <a:r>
              <a:rPr lang="pt-BR" sz="2400" dirty="0" smtClean="0">
                <a:solidFill>
                  <a:srgbClr val="FF33CC"/>
                </a:solidFill>
              </a:rPr>
              <a:t>x4 </a:t>
            </a:r>
            <a:r>
              <a:rPr lang="pt-BR" sz="2400" dirty="0" smtClean="0"/>
              <a:t>pois limita o crescimento de x1 em no máximo 4.</a:t>
            </a:r>
          </a:p>
          <a:p>
            <a:pPr marL="0" indent="0">
              <a:buNone/>
            </a:pPr>
            <a:r>
              <a:rPr lang="pt-BR" sz="2400" dirty="0" smtClean="0">
                <a:solidFill>
                  <a:srgbClr val="FF0000"/>
                </a:solidFill>
              </a:rPr>
              <a:t>I.3: Primeiro, Vamos focar na VB x1.</a:t>
            </a:r>
          </a:p>
          <a:p>
            <a:pPr marL="0" indent="0">
              <a:buNone/>
            </a:pPr>
            <a:r>
              <a:rPr lang="pt-BR" sz="2400" dirty="0" smtClean="0">
                <a:solidFill>
                  <a:schemeClr val="tx2"/>
                </a:solidFill>
              </a:rPr>
              <a:t>Agora preciso zerar o coeficiente de x1 na primeira equação.</a:t>
            </a:r>
          </a:p>
          <a:p>
            <a:pPr marL="0" indent="0">
              <a:buNone/>
            </a:pPr>
            <a:endParaRPr lang="pt-BR" sz="2400" dirty="0" smtClean="0"/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792088"/>
          </a:xfrm>
        </p:spPr>
        <p:txBody>
          <a:bodyPr/>
          <a:lstStyle/>
          <a:p>
            <a:r>
              <a:rPr lang="pt-BR" dirty="0" smtClean="0"/>
              <a:t>Pesquisa Operacional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82988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2008" y="764704"/>
            <a:ext cx="9036496" cy="6021288"/>
          </a:xfrm>
        </p:spPr>
        <p:txBody>
          <a:bodyPr>
            <a:normAutofit lnSpcReduction="10000"/>
          </a:bodyPr>
          <a:lstStyle/>
          <a:p>
            <a:r>
              <a:rPr lang="pt-BR" sz="3600" dirty="0" smtClean="0">
                <a:solidFill>
                  <a:srgbClr val="FF0000"/>
                </a:solidFill>
              </a:rPr>
              <a:t>Resolver o problema através do Simplex</a:t>
            </a:r>
            <a:endParaRPr lang="pt-BR" sz="3600" dirty="0" smtClean="0"/>
          </a:p>
          <a:p>
            <a:pPr marL="0" indent="0">
              <a:buNone/>
            </a:pPr>
            <a:r>
              <a:rPr lang="pt-BR" sz="1600" dirty="0" smtClean="0"/>
              <a:t>Resolver o problema:</a:t>
            </a:r>
          </a:p>
          <a:p>
            <a:pPr marL="0" indent="0">
              <a:buNone/>
            </a:pPr>
            <a:r>
              <a:rPr lang="pt-BR" sz="1600" dirty="0"/>
              <a:t>	</a:t>
            </a:r>
            <a:r>
              <a:rPr lang="pt-BR" sz="1600" dirty="0" smtClean="0"/>
              <a:t>Max z = 3x1 + 2x2</a:t>
            </a:r>
          </a:p>
          <a:p>
            <a:pPr marL="0" indent="0">
              <a:buNone/>
            </a:pPr>
            <a:r>
              <a:rPr lang="pt-BR" sz="1600" dirty="0" smtClean="0"/>
              <a:t>Sujeito:</a:t>
            </a:r>
          </a:p>
          <a:p>
            <a:pPr marL="0" indent="0">
              <a:buNone/>
            </a:pPr>
            <a:r>
              <a:rPr lang="pt-BR" sz="1600" dirty="0"/>
              <a:t>	</a:t>
            </a:r>
            <a:r>
              <a:rPr lang="pt-BR" sz="2400" dirty="0" smtClean="0">
                <a:solidFill>
                  <a:srgbClr val="FF0000"/>
                </a:solidFill>
              </a:rPr>
              <a:t>x1</a:t>
            </a:r>
            <a:r>
              <a:rPr lang="pt-BR" sz="2400" dirty="0" smtClean="0"/>
              <a:t> + x2 + x3 = 6                              </a:t>
            </a:r>
            <a:r>
              <a:rPr lang="pt-BR" sz="2400" dirty="0" smtClean="0">
                <a:solidFill>
                  <a:srgbClr val="FF0000"/>
                </a:solidFill>
              </a:rPr>
              <a:t>R1</a:t>
            </a:r>
            <a:r>
              <a:rPr lang="pt-BR" sz="2400" dirty="0" smtClean="0"/>
              <a:t>                    </a:t>
            </a:r>
          </a:p>
          <a:p>
            <a:pPr marL="0" indent="0">
              <a:buNone/>
            </a:pPr>
            <a:r>
              <a:rPr lang="pt-BR" sz="2400" dirty="0"/>
              <a:t>	</a:t>
            </a:r>
            <a:r>
              <a:rPr lang="pt-BR" sz="2400" dirty="0" smtClean="0">
                <a:solidFill>
                  <a:srgbClr val="FF0000"/>
                </a:solidFill>
              </a:rPr>
              <a:t>x1</a:t>
            </a:r>
            <a:r>
              <a:rPr lang="pt-BR" sz="2400" dirty="0" smtClean="0"/>
              <a:t> + (2/5)x2 + (1/5)x4 = 4            </a:t>
            </a:r>
            <a:r>
              <a:rPr lang="pt-BR" sz="2400" dirty="0" smtClean="0">
                <a:solidFill>
                  <a:srgbClr val="FF0000"/>
                </a:solidFill>
              </a:rPr>
              <a:t>R2</a:t>
            </a:r>
          </a:p>
          <a:p>
            <a:pPr marL="0" indent="0">
              <a:buNone/>
            </a:pPr>
            <a:r>
              <a:rPr lang="pt-BR" sz="1600" dirty="0"/>
              <a:t>	</a:t>
            </a:r>
            <a:r>
              <a:rPr lang="pt-BR" sz="1600" dirty="0" smtClean="0"/>
              <a:t>x1, x2, x3, x4 &gt;= 0</a:t>
            </a:r>
          </a:p>
          <a:p>
            <a:pPr marL="0" indent="0">
              <a:buNone/>
            </a:pPr>
            <a:r>
              <a:rPr lang="pt-BR" sz="2000" b="1" dirty="0" smtClean="0"/>
              <a:t>VNB{x2 e x4}  - valores iguais a zero</a:t>
            </a:r>
            <a:endParaRPr lang="pt-BR" sz="2000" b="1" dirty="0"/>
          </a:p>
          <a:p>
            <a:pPr marL="0" indent="0">
              <a:buNone/>
            </a:pPr>
            <a:r>
              <a:rPr lang="pt-BR" sz="2000" b="1" dirty="0" smtClean="0"/>
              <a:t>VB{x1 </a:t>
            </a:r>
            <a:r>
              <a:rPr lang="pt-BR" sz="2000" b="1" dirty="0"/>
              <a:t>e </a:t>
            </a:r>
            <a:r>
              <a:rPr lang="pt-BR" sz="2000" b="1" dirty="0" smtClean="0"/>
              <a:t>x3}</a:t>
            </a:r>
            <a:endParaRPr lang="pt-BR" sz="1600" dirty="0" smtClean="0"/>
          </a:p>
          <a:p>
            <a:pPr marL="0" indent="0">
              <a:buNone/>
            </a:pPr>
            <a:r>
              <a:rPr lang="pt-BR" sz="2400" dirty="0" smtClean="0">
                <a:solidFill>
                  <a:srgbClr val="FF0000"/>
                </a:solidFill>
              </a:rPr>
              <a:t>Iteração:</a:t>
            </a:r>
            <a:r>
              <a:rPr lang="pt-BR" sz="2400" dirty="0" smtClean="0"/>
              <a:t> Determinar uma SBF adjacente melhor.</a:t>
            </a:r>
          </a:p>
          <a:p>
            <a:pPr marL="0" indent="0">
              <a:buNone/>
            </a:pPr>
            <a:r>
              <a:rPr lang="pt-BR" sz="2400" dirty="0" smtClean="0">
                <a:solidFill>
                  <a:srgbClr val="FF0000"/>
                </a:solidFill>
              </a:rPr>
              <a:t>I.1: </a:t>
            </a:r>
            <a:r>
              <a:rPr lang="pt-BR" sz="2400" dirty="0" smtClean="0"/>
              <a:t> </a:t>
            </a:r>
            <a:r>
              <a:rPr lang="pt-BR" sz="2400" dirty="0" smtClean="0">
                <a:solidFill>
                  <a:srgbClr val="FF33CC"/>
                </a:solidFill>
              </a:rPr>
              <a:t>x1</a:t>
            </a:r>
            <a:r>
              <a:rPr lang="pt-BR" sz="2400" dirty="0" smtClean="0"/>
              <a:t> pois tem maior incremento na função objetivo.</a:t>
            </a:r>
          </a:p>
          <a:p>
            <a:pPr marL="0" indent="0">
              <a:buNone/>
            </a:pPr>
            <a:r>
              <a:rPr lang="pt-BR" sz="2400" dirty="0" smtClean="0">
                <a:solidFill>
                  <a:srgbClr val="FF0000"/>
                </a:solidFill>
              </a:rPr>
              <a:t>I.2:</a:t>
            </a:r>
            <a:r>
              <a:rPr lang="pt-BR" sz="2400" dirty="0" smtClean="0"/>
              <a:t>  </a:t>
            </a:r>
            <a:r>
              <a:rPr lang="pt-BR" sz="2400" dirty="0" smtClean="0">
                <a:solidFill>
                  <a:srgbClr val="FF33CC"/>
                </a:solidFill>
              </a:rPr>
              <a:t>x4 </a:t>
            </a:r>
            <a:r>
              <a:rPr lang="pt-BR" sz="2400" dirty="0" smtClean="0"/>
              <a:t>pois limita o crescimento de x1 em no máximo 4.</a:t>
            </a:r>
          </a:p>
          <a:p>
            <a:pPr marL="0" indent="0">
              <a:buNone/>
            </a:pPr>
            <a:r>
              <a:rPr lang="pt-BR" sz="2400" dirty="0" smtClean="0">
                <a:solidFill>
                  <a:srgbClr val="FF0000"/>
                </a:solidFill>
              </a:rPr>
              <a:t>I.3: Primeiro, Vamos focar na VB x1.</a:t>
            </a:r>
          </a:p>
          <a:p>
            <a:pPr marL="0" indent="0">
              <a:buNone/>
            </a:pPr>
            <a:r>
              <a:rPr lang="pt-BR" sz="2400" dirty="0" smtClean="0">
                <a:solidFill>
                  <a:schemeClr val="tx2"/>
                </a:solidFill>
              </a:rPr>
              <a:t>Agora preciso zerar o coeficiente de x1 na primeira equação.</a:t>
            </a:r>
          </a:p>
          <a:p>
            <a:pPr marL="0" indent="0">
              <a:buNone/>
            </a:pPr>
            <a:r>
              <a:rPr lang="pt-BR" sz="2400" dirty="0"/>
              <a:t>Assim, vou fazer a </a:t>
            </a:r>
            <a:r>
              <a:rPr lang="pt-BR" sz="2400" dirty="0">
                <a:solidFill>
                  <a:srgbClr val="FF0000"/>
                </a:solidFill>
              </a:rPr>
              <a:t>diferença</a:t>
            </a:r>
            <a:r>
              <a:rPr lang="pt-BR" sz="2400" dirty="0"/>
              <a:t> da Restrição 1 </a:t>
            </a:r>
            <a:r>
              <a:rPr lang="pt-BR" sz="2400" dirty="0">
                <a:solidFill>
                  <a:srgbClr val="FF0000"/>
                </a:solidFill>
              </a:rPr>
              <a:t>(R1)</a:t>
            </a:r>
            <a:r>
              <a:rPr lang="pt-BR" sz="2400" dirty="0"/>
              <a:t> pela Restrição 2 </a:t>
            </a:r>
            <a:r>
              <a:rPr lang="pt-BR" sz="2400" dirty="0">
                <a:solidFill>
                  <a:srgbClr val="FF0000"/>
                </a:solidFill>
              </a:rPr>
              <a:t>(R2</a:t>
            </a:r>
            <a:r>
              <a:rPr lang="pt-BR" sz="2400" dirty="0" smtClean="0">
                <a:solidFill>
                  <a:srgbClr val="FF0000"/>
                </a:solidFill>
              </a:rPr>
              <a:t>)</a:t>
            </a:r>
            <a:r>
              <a:rPr lang="pt-BR" sz="2400" dirty="0" smtClean="0"/>
              <a:t>.</a:t>
            </a:r>
            <a:endParaRPr lang="pt-BR" sz="2400" dirty="0"/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792088"/>
          </a:xfrm>
        </p:spPr>
        <p:txBody>
          <a:bodyPr/>
          <a:lstStyle/>
          <a:p>
            <a:r>
              <a:rPr lang="pt-BR" dirty="0" smtClean="0"/>
              <a:t>Pesquisa Operacional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20313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2008" y="764704"/>
            <a:ext cx="9036496" cy="6021288"/>
          </a:xfrm>
        </p:spPr>
        <p:txBody>
          <a:bodyPr>
            <a:normAutofit/>
          </a:bodyPr>
          <a:lstStyle/>
          <a:p>
            <a:r>
              <a:rPr lang="pt-BR" sz="3600" dirty="0" smtClean="0">
                <a:solidFill>
                  <a:srgbClr val="FF0000"/>
                </a:solidFill>
              </a:rPr>
              <a:t>Resolver o problema através do Simplex</a:t>
            </a:r>
            <a:endParaRPr lang="pt-BR" sz="3600" dirty="0" smtClean="0"/>
          </a:p>
          <a:p>
            <a:pPr marL="0" indent="0">
              <a:buNone/>
            </a:pPr>
            <a:r>
              <a:rPr lang="pt-BR" sz="1600" dirty="0" smtClean="0"/>
              <a:t>Resolver o problema:</a:t>
            </a:r>
          </a:p>
          <a:p>
            <a:pPr marL="0" indent="0">
              <a:buNone/>
            </a:pPr>
            <a:r>
              <a:rPr lang="pt-BR" sz="1600" dirty="0"/>
              <a:t>	</a:t>
            </a:r>
            <a:r>
              <a:rPr lang="pt-BR" sz="1600" dirty="0" smtClean="0"/>
              <a:t>Max z = 3x1 + 2x2</a:t>
            </a:r>
          </a:p>
          <a:p>
            <a:pPr marL="0" indent="0">
              <a:buNone/>
            </a:pPr>
            <a:r>
              <a:rPr lang="pt-BR" sz="1600" dirty="0" smtClean="0"/>
              <a:t>Sujeito:</a:t>
            </a:r>
          </a:p>
          <a:p>
            <a:pPr marL="0" indent="0">
              <a:buNone/>
            </a:pPr>
            <a:r>
              <a:rPr lang="pt-BR" sz="1600" dirty="0"/>
              <a:t>	</a:t>
            </a:r>
            <a:r>
              <a:rPr lang="pt-BR" sz="2400" dirty="0" smtClean="0"/>
              <a:t>(3/5)x2 + </a:t>
            </a:r>
            <a:r>
              <a:rPr lang="pt-BR" sz="2400" dirty="0" smtClean="0">
                <a:solidFill>
                  <a:srgbClr val="FF0000"/>
                </a:solidFill>
              </a:rPr>
              <a:t>x3</a:t>
            </a:r>
            <a:r>
              <a:rPr lang="pt-BR" sz="2400" dirty="0" smtClean="0"/>
              <a:t> – (1/5)x4 = </a:t>
            </a:r>
            <a:r>
              <a:rPr lang="pt-BR" sz="2400" dirty="0"/>
              <a:t>2</a:t>
            </a:r>
            <a:r>
              <a:rPr lang="pt-BR" sz="2400" dirty="0" smtClean="0"/>
              <a:t>        </a:t>
            </a:r>
            <a:r>
              <a:rPr lang="pt-BR" sz="2000" dirty="0" smtClean="0"/>
              <a:t>(</a:t>
            </a:r>
            <a:r>
              <a:rPr lang="pt-BR" sz="2000" dirty="0" smtClean="0">
                <a:solidFill>
                  <a:schemeClr val="accent1"/>
                </a:solidFill>
              </a:rPr>
              <a:t>Fiz a diferença de </a:t>
            </a:r>
            <a:r>
              <a:rPr lang="pt-BR" sz="2000" dirty="0" smtClean="0">
                <a:solidFill>
                  <a:srgbClr val="FF0000"/>
                </a:solidFill>
              </a:rPr>
              <a:t>(R1</a:t>
            </a:r>
            <a:r>
              <a:rPr lang="pt-BR" sz="2000" dirty="0" smtClean="0">
                <a:solidFill>
                  <a:schemeClr val="accent1"/>
                </a:solidFill>
              </a:rPr>
              <a:t>-</a:t>
            </a:r>
            <a:r>
              <a:rPr lang="pt-BR" sz="2000" dirty="0" smtClean="0">
                <a:solidFill>
                  <a:srgbClr val="FF0000"/>
                </a:solidFill>
              </a:rPr>
              <a:t>R2) e x1 sumiu</a:t>
            </a:r>
            <a:r>
              <a:rPr lang="pt-BR" sz="2000" dirty="0" smtClean="0"/>
              <a:t>)</a:t>
            </a:r>
            <a:r>
              <a:rPr lang="pt-BR" sz="2400" dirty="0" smtClean="0"/>
              <a:t> </a:t>
            </a:r>
            <a:r>
              <a:rPr lang="pt-BR" sz="1600" dirty="0"/>
              <a:t>	</a:t>
            </a:r>
            <a:r>
              <a:rPr lang="pt-BR" sz="1800" dirty="0" smtClean="0">
                <a:solidFill>
                  <a:srgbClr val="FF0000"/>
                </a:solidFill>
              </a:rPr>
              <a:t>x1</a:t>
            </a:r>
            <a:r>
              <a:rPr lang="pt-BR" sz="1800" dirty="0" smtClean="0"/>
              <a:t> + (2/5)x2 + (1/5)x4 = 4                                    </a:t>
            </a:r>
          </a:p>
          <a:p>
            <a:pPr marL="0" indent="0">
              <a:buNone/>
            </a:pPr>
            <a:r>
              <a:rPr lang="pt-BR" sz="1600" dirty="0"/>
              <a:t>	</a:t>
            </a:r>
            <a:r>
              <a:rPr lang="pt-BR" sz="1600" dirty="0" smtClean="0"/>
              <a:t>x1, x2, x3, x4 &gt;= 0</a:t>
            </a:r>
          </a:p>
          <a:p>
            <a:pPr marL="0" indent="0">
              <a:buNone/>
            </a:pPr>
            <a:r>
              <a:rPr lang="pt-BR" sz="2000" b="1" dirty="0" smtClean="0"/>
              <a:t>VNB{</a:t>
            </a:r>
            <a:r>
              <a:rPr lang="pt-BR" sz="2000" b="1" dirty="0" smtClean="0">
                <a:solidFill>
                  <a:srgbClr val="FF0000"/>
                </a:solidFill>
              </a:rPr>
              <a:t> </a:t>
            </a:r>
            <a:r>
              <a:rPr lang="pt-BR" sz="2000" b="1" dirty="0" smtClean="0"/>
              <a:t>x2</a:t>
            </a:r>
            <a:r>
              <a:rPr lang="pt-BR" sz="2000" b="1" dirty="0" smtClean="0">
                <a:solidFill>
                  <a:srgbClr val="FF0000"/>
                </a:solidFill>
              </a:rPr>
              <a:t> </a:t>
            </a:r>
            <a:r>
              <a:rPr lang="pt-BR" sz="2000" b="1" dirty="0" smtClean="0"/>
              <a:t>e x4}  - valores iguais a zero</a:t>
            </a:r>
            <a:endParaRPr lang="pt-BR" sz="2000" b="1" dirty="0"/>
          </a:p>
          <a:p>
            <a:pPr marL="0" indent="0">
              <a:buNone/>
            </a:pPr>
            <a:r>
              <a:rPr lang="pt-BR" sz="2000" b="1" dirty="0" smtClean="0"/>
              <a:t>VB{x1 </a:t>
            </a:r>
            <a:r>
              <a:rPr lang="pt-BR" sz="2000" b="1" dirty="0"/>
              <a:t>e </a:t>
            </a:r>
            <a:r>
              <a:rPr lang="pt-BR" sz="2000" b="1" dirty="0" smtClean="0"/>
              <a:t>x3}</a:t>
            </a:r>
            <a:endParaRPr lang="pt-BR" sz="1600" dirty="0" smtClean="0"/>
          </a:p>
          <a:p>
            <a:pPr marL="0" indent="0">
              <a:buNone/>
            </a:pPr>
            <a:r>
              <a:rPr lang="pt-BR" sz="2400" dirty="0" smtClean="0">
                <a:solidFill>
                  <a:srgbClr val="FF0000"/>
                </a:solidFill>
              </a:rPr>
              <a:t>Iteração:</a:t>
            </a:r>
            <a:r>
              <a:rPr lang="pt-BR" sz="2400" dirty="0" smtClean="0"/>
              <a:t> Determinar uma SBF adjacente melhor.</a:t>
            </a:r>
          </a:p>
          <a:p>
            <a:pPr marL="0" indent="0">
              <a:buNone/>
            </a:pPr>
            <a:r>
              <a:rPr lang="pt-BR" sz="2400" dirty="0" smtClean="0">
                <a:solidFill>
                  <a:srgbClr val="FF0000"/>
                </a:solidFill>
              </a:rPr>
              <a:t>I.1: </a:t>
            </a:r>
            <a:r>
              <a:rPr lang="pt-BR" sz="2400" dirty="0" smtClean="0"/>
              <a:t> </a:t>
            </a:r>
            <a:r>
              <a:rPr lang="pt-BR" sz="2400" dirty="0" smtClean="0">
                <a:solidFill>
                  <a:srgbClr val="FF33CC"/>
                </a:solidFill>
              </a:rPr>
              <a:t>x1</a:t>
            </a:r>
            <a:r>
              <a:rPr lang="pt-BR" sz="2400" dirty="0" smtClean="0"/>
              <a:t> pois tem maior incremento na função objetivo.</a:t>
            </a:r>
          </a:p>
          <a:p>
            <a:pPr marL="0" indent="0">
              <a:buNone/>
            </a:pPr>
            <a:r>
              <a:rPr lang="pt-BR" sz="2400" dirty="0" smtClean="0">
                <a:solidFill>
                  <a:srgbClr val="FF0000"/>
                </a:solidFill>
              </a:rPr>
              <a:t>I.2:</a:t>
            </a:r>
            <a:r>
              <a:rPr lang="pt-BR" sz="2400" dirty="0" smtClean="0"/>
              <a:t>  </a:t>
            </a:r>
            <a:r>
              <a:rPr lang="pt-BR" sz="2400" dirty="0" smtClean="0">
                <a:solidFill>
                  <a:srgbClr val="FF33CC"/>
                </a:solidFill>
              </a:rPr>
              <a:t>x4 </a:t>
            </a:r>
            <a:r>
              <a:rPr lang="pt-BR" sz="2400" dirty="0" smtClean="0"/>
              <a:t>pois limita o crescimento de x1 em no máximo 4.</a:t>
            </a:r>
          </a:p>
          <a:p>
            <a:pPr marL="0" indent="0">
              <a:buNone/>
            </a:pPr>
            <a:r>
              <a:rPr lang="pt-BR" sz="2400" dirty="0" smtClean="0">
                <a:solidFill>
                  <a:srgbClr val="FF0000"/>
                </a:solidFill>
              </a:rPr>
              <a:t>I.3: Primeiro, Vamos focar na VB x1.</a:t>
            </a:r>
          </a:p>
          <a:p>
            <a:pPr marL="0" indent="0">
              <a:buNone/>
            </a:pPr>
            <a:r>
              <a:rPr lang="pt-BR" sz="2400" dirty="0" smtClean="0"/>
              <a:t>Agora preciso zerar o coeficiente de x1 na primeira equação.</a:t>
            </a:r>
          </a:p>
          <a:p>
            <a:pPr marL="0" indent="0">
              <a:buNone/>
            </a:pPr>
            <a:r>
              <a:rPr lang="pt-BR" sz="2400" dirty="0"/>
              <a:t>Assim, vou fazer a diferença da </a:t>
            </a:r>
            <a:r>
              <a:rPr lang="pt-BR" sz="2400" dirty="0" smtClean="0">
                <a:solidFill>
                  <a:srgbClr val="FF0000"/>
                </a:solidFill>
              </a:rPr>
              <a:t>Restrição </a:t>
            </a:r>
            <a:r>
              <a:rPr lang="pt-BR" sz="2400" dirty="0">
                <a:solidFill>
                  <a:srgbClr val="FF0000"/>
                </a:solidFill>
              </a:rPr>
              <a:t>1 </a:t>
            </a:r>
            <a:r>
              <a:rPr lang="pt-BR" sz="2400" dirty="0" smtClean="0">
                <a:solidFill>
                  <a:srgbClr val="FF0000"/>
                </a:solidFill>
              </a:rPr>
              <a:t>(R1)</a:t>
            </a:r>
            <a:r>
              <a:rPr lang="pt-BR" sz="2400" dirty="0" smtClean="0"/>
              <a:t> pela </a:t>
            </a:r>
            <a:r>
              <a:rPr lang="pt-BR" sz="2400" dirty="0" smtClean="0">
                <a:solidFill>
                  <a:srgbClr val="FF0000"/>
                </a:solidFill>
              </a:rPr>
              <a:t>Restrição 2 (R2)</a:t>
            </a:r>
            <a:r>
              <a:rPr lang="pt-BR" sz="2400" dirty="0" smtClean="0"/>
              <a:t>.</a:t>
            </a:r>
            <a:endParaRPr lang="pt-BR" sz="2400" dirty="0"/>
          </a:p>
          <a:p>
            <a:pPr marL="0" indent="0">
              <a:buNone/>
            </a:pPr>
            <a:endParaRPr lang="pt-BR" sz="2400" dirty="0" smtClean="0"/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792088"/>
          </a:xfrm>
        </p:spPr>
        <p:txBody>
          <a:bodyPr/>
          <a:lstStyle/>
          <a:p>
            <a:r>
              <a:rPr lang="pt-BR" dirty="0" smtClean="0"/>
              <a:t>Pesquisa Operacional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50314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2008" y="44624"/>
            <a:ext cx="9036496" cy="6785992"/>
          </a:xfrm>
        </p:spPr>
        <p:txBody>
          <a:bodyPr>
            <a:normAutofit/>
          </a:bodyPr>
          <a:lstStyle/>
          <a:p>
            <a:r>
              <a:rPr lang="pt-BR" sz="2400" dirty="0" smtClean="0">
                <a:solidFill>
                  <a:srgbClr val="FF0000"/>
                </a:solidFill>
              </a:rPr>
              <a:t>Solução Analítica do Método Simplex para Problemas de Maximização</a:t>
            </a:r>
          </a:p>
          <a:p>
            <a:pPr marL="0" indent="0">
              <a:buNone/>
            </a:pPr>
            <a:endParaRPr lang="pt-BR" sz="1800" b="1" dirty="0" smtClean="0"/>
          </a:p>
          <a:p>
            <a:pPr marL="0" indent="0">
              <a:buNone/>
            </a:pPr>
            <a:r>
              <a:rPr lang="pt-BR" sz="1700" b="1" dirty="0" smtClean="0">
                <a:solidFill>
                  <a:schemeClr val="bg1">
                    <a:lumMod val="75000"/>
                  </a:schemeClr>
                </a:solidFill>
              </a:rPr>
              <a:t>Início</a:t>
            </a:r>
            <a:r>
              <a:rPr lang="pt-BR" sz="1700" b="1" dirty="0">
                <a:solidFill>
                  <a:schemeClr val="bg1">
                    <a:lumMod val="75000"/>
                  </a:schemeClr>
                </a:solidFill>
              </a:rPr>
              <a:t>:</a:t>
            </a:r>
            <a:r>
              <a:rPr lang="pt-BR" sz="1700" dirty="0">
                <a:solidFill>
                  <a:schemeClr val="bg1">
                    <a:lumMod val="75000"/>
                  </a:schemeClr>
                </a:solidFill>
              </a:rPr>
              <a:t> O problema deve estar na forma </a:t>
            </a:r>
            <a:r>
              <a:rPr lang="pt-BR" sz="1700" dirty="0" smtClean="0">
                <a:solidFill>
                  <a:schemeClr val="bg1">
                    <a:lumMod val="75000"/>
                  </a:schemeClr>
                </a:solidFill>
              </a:rPr>
              <a:t>padrão.</a:t>
            </a:r>
            <a:endParaRPr lang="pt-BR" sz="17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pt-BR" sz="1700" b="1" dirty="0">
                <a:solidFill>
                  <a:schemeClr val="bg1">
                    <a:lumMod val="75000"/>
                  </a:schemeClr>
                </a:solidFill>
              </a:rPr>
              <a:t>Passo 1</a:t>
            </a:r>
            <a:r>
              <a:rPr lang="pt-BR" sz="1700" dirty="0">
                <a:solidFill>
                  <a:schemeClr val="bg1">
                    <a:lumMod val="75000"/>
                  </a:schemeClr>
                </a:solidFill>
              </a:rPr>
              <a:t>: Encontrar a solução básica factível para o problema de PL.</a:t>
            </a:r>
          </a:p>
          <a:p>
            <a:pPr marL="457200" lvl="1" indent="0">
              <a:buNone/>
            </a:pPr>
            <a:r>
              <a:rPr lang="pt-BR" sz="1600" dirty="0">
                <a:solidFill>
                  <a:schemeClr val="bg1">
                    <a:lumMod val="75000"/>
                  </a:schemeClr>
                </a:solidFill>
              </a:rPr>
              <a:t>SBF inicial = SBF </a:t>
            </a:r>
            <a:r>
              <a:rPr lang="pt-BR" sz="1600" dirty="0" smtClean="0">
                <a:solidFill>
                  <a:schemeClr val="bg1">
                    <a:lumMod val="75000"/>
                  </a:schemeClr>
                </a:solidFill>
              </a:rPr>
              <a:t>atual.</a:t>
            </a:r>
            <a:endParaRPr lang="pt-BR" sz="16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pt-BR" sz="1600" b="1" dirty="0">
                <a:solidFill>
                  <a:schemeClr val="bg1">
                    <a:lumMod val="75000"/>
                  </a:schemeClr>
                </a:solidFill>
              </a:rPr>
              <a:t>Passo 2</a:t>
            </a:r>
            <a:r>
              <a:rPr lang="pt-BR" sz="1600" dirty="0">
                <a:solidFill>
                  <a:schemeClr val="bg1">
                    <a:lumMod val="75000"/>
                  </a:schemeClr>
                </a:solidFill>
              </a:rPr>
              <a:t>: T</a:t>
            </a:r>
            <a:r>
              <a:rPr lang="pt-BR" sz="1600" dirty="0" smtClean="0">
                <a:solidFill>
                  <a:schemeClr val="bg1">
                    <a:lumMod val="75000"/>
                  </a:schemeClr>
                </a:solidFill>
              </a:rPr>
              <a:t>este de </a:t>
            </a:r>
            <a:r>
              <a:rPr lang="pt-BR" sz="1600" dirty="0" err="1" smtClean="0">
                <a:solidFill>
                  <a:schemeClr val="bg1">
                    <a:lumMod val="75000"/>
                  </a:schemeClr>
                </a:solidFill>
              </a:rPr>
              <a:t>otimalidade</a:t>
            </a:r>
            <a:r>
              <a:rPr lang="pt-BR" sz="1600" dirty="0" smtClean="0">
                <a:solidFill>
                  <a:schemeClr val="bg1">
                    <a:lumMod val="75000"/>
                  </a:schemeClr>
                </a:solidFill>
              </a:rPr>
              <a:t>.</a:t>
            </a:r>
          </a:p>
          <a:p>
            <a:pPr marL="0" indent="0">
              <a:buNone/>
            </a:pPr>
            <a:r>
              <a:rPr lang="pt-BR" sz="1600" dirty="0" smtClean="0">
                <a:solidFill>
                  <a:schemeClr val="bg1">
                    <a:lumMod val="75000"/>
                  </a:schemeClr>
                </a:solidFill>
              </a:rPr>
              <a:t>Uma solução básica factível é ótima se não houver soluções básicas factíveis adjacente melhores, ou seja, </a:t>
            </a:r>
            <a:r>
              <a:rPr lang="pt-BR" sz="1600" dirty="0">
                <a:solidFill>
                  <a:schemeClr val="bg1">
                    <a:lumMod val="75000"/>
                  </a:schemeClr>
                </a:solidFill>
              </a:rPr>
              <a:t>i</a:t>
            </a:r>
            <a:r>
              <a:rPr lang="pt-BR" sz="1600" dirty="0" smtClean="0">
                <a:solidFill>
                  <a:schemeClr val="bg1">
                    <a:lumMod val="75000"/>
                  </a:schemeClr>
                </a:solidFill>
              </a:rPr>
              <a:t>ncremento na função objetivo. Enquanto pelo menos uma das variáveis não básicas da função objetivo tiver coeficiente positivo, há uma SBF adjacente melhor.</a:t>
            </a:r>
          </a:p>
          <a:p>
            <a:pPr marL="0" indent="0">
              <a:buNone/>
            </a:pPr>
            <a:r>
              <a:rPr lang="pt-BR" sz="1600" b="1" dirty="0" smtClean="0">
                <a:solidFill>
                  <a:schemeClr val="bg1">
                    <a:lumMod val="75000"/>
                  </a:schemeClr>
                </a:solidFill>
              </a:rPr>
              <a:t>Iteração:</a:t>
            </a:r>
            <a:r>
              <a:rPr lang="pt-BR" sz="1600" dirty="0" smtClean="0">
                <a:solidFill>
                  <a:schemeClr val="bg1">
                    <a:lumMod val="75000"/>
                  </a:schemeClr>
                </a:solidFill>
              </a:rPr>
              <a:t> Determinar uma SBF adjacente melhor</a:t>
            </a:r>
          </a:p>
          <a:p>
            <a:pPr marL="0" indent="0">
              <a:buNone/>
            </a:pPr>
            <a:r>
              <a:rPr lang="pt-BR" sz="1600" dirty="0" smtClean="0">
                <a:solidFill>
                  <a:schemeClr val="bg1">
                    <a:lumMod val="75000"/>
                  </a:schemeClr>
                </a:solidFill>
              </a:rPr>
              <a:t>A direção de maior incremente em Z deve ser identificada, para que uma melhor solução básica factível seja determinada. Para isso, três passos devem ser tomados:</a:t>
            </a:r>
          </a:p>
          <a:p>
            <a:pPr marL="0" indent="0">
              <a:buNone/>
            </a:pPr>
            <a:r>
              <a:rPr lang="pt-BR" sz="1600" b="1" dirty="0" smtClean="0">
                <a:solidFill>
                  <a:schemeClr val="bg1">
                    <a:lumMod val="75000"/>
                  </a:schemeClr>
                </a:solidFill>
              </a:rPr>
              <a:t>I.1 – </a:t>
            </a:r>
            <a:r>
              <a:rPr lang="pt-BR" sz="1600" dirty="0" smtClean="0">
                <a:solidFill>
                  <a:schemeClr val="bg1">
                    <a:lumMod val="75000"/>
                  </a:schemeClr>
                </a:solidFill>
              </a:rPr>
              <a:t>Determinar a variável não básica que passará para o conjunto de variáveis básicas. Ela deve ser aquela que tem maior incremente em Z, isto é, com maior coeficiente positivo em Z.</a:t>
            </a:r>
          </a:p>
          <a:p>
            <a:pPr marL="0" indent="0">
              <a:buNone/>
            </a:pPr>
            <a:r>
              <a:rPr lang="pt-BR" sz="1600" b="1" dirty="0" smtClean="0">
                <a:solidFill>
                  <a:schemeClr val="bg1">
                    <a:lumMod val="75000"/>
                  </a:schemeClr>
                </a:solidFill>
              </a:rPr>
              <a:t>I.2 – </a:t>
            </a:r>
            <a:r>
              <a:rPr lang="pt-BR" sz="1600" dirty="0" smtClean="0">
                <a:solidFill>
                  <a:schemeClr val="bg1">
                    <a:lumMod val="75000"/>
                  </a:schemeClr>
                </a:solidFill>
              </a:rPr>
              <a:t>Escolher a variável básica que passará para o conjunto de variáveis não básicas. A variável a sair deve ser aquela que limita o crescimento da variável  não básica escolhida no passo anterior.</a:t>
            </a:r>
          </a:p>
          <a:p>
            <a:pPr marL="0" indent="0">
              <a:buNone/>
            </a:pPr>
            <a:r>
              <a:rPr lang="pt-BR" sz="2000" b="1" dirty="0" smtClean="0"/>
              <a:t>I.3 – </a:t>
            </a:r>
            <a:r>
              <a:rPr lang="pt-BR" sz="2000" dirty="0" smtClean="0">
                <a:solidFill>
                  <a:schemeClr val="bg1">
                    <a:lumMod val="85000"/>
                  </a:schemeClr>
                </a:solidFill>
              </a:rPr>
              <a:t>Resolver o sistema de equações recalculando os valores da nova solução básica adjacente. Recomendo o </a:t>
            </a:r>
            <a:r>
              <a:rPr lang="pt-BR" sz="2000" b="1" dirty="0" smtClean="0">
                <a:solidFill>
                  <a:schemeClr val="bg1">
                    <a:lumMod val="85000"/>
                  </a:schemeClr>
                </a:solidFill>
              </a:rPr>
              <a:t>método de eliminação de </a:t>
            </a:r>
            <a:r>
              <a:rPr lang="pt-BR" sz="2000" b="1" dirty="0" err="1" smtClean="0">
                <a:solidFill>
                  <a:schemeClr val="bg1">
                    <a:lumMod val="85000"/>
                  </a:schemeClr>
                </a:solidFill>
              </a:rPr>
              <a:t>Gaus</a:t>
            </a:r>
            <a:r>
              <a:rPr lang="pt-BR" sz="2000" b="1" dirty="0" smtClean="0">
                <a:solidFill>
                  <a:schemeClr val="bg1">
                    <a:lumMod val="85000"/>
                  </a:schemeClr>
                </a:solidFill>
              </a:rPr>
              <a:t>-Jordan</a:t>
            </a:r>
            <a:r>
              <a:rPr lang="pt-BR" sz="2000" dirty="0" smtClean="0">
                <a:solidFill>
                  <a:schemeClr val="bg1">
                    <a:lumMod val="85000"/>
                  </a:schemeClr>
                </a:solidFill>
              </a:rPr>
              <a:t>. A partir desse novo sistema de equações, </a:t>
            </a:r>
            <a:r>
              <a:rPr lang="pt-BR" sz="2000" b="1" dirty="0" smtClean="0">
                <a:solidFill>
                  <a:schemeClr val="bg1">
                    <a:lumMod val="85000"/>
                  </a:schemeClr>
                </a:solidFill>
              </a:rPr>
              <a:t>cada restrição deve possuir apenas uma variável básica </a:t>
            </a:r>
            <a:r>
              <a:rPr lang="pt-BR" sz="2000" dirty="0" smtClean="0">
                <a:solidFill>
                  <a:schemeClr val="bg1">
                    <a:lumMod val="85000"/>
                  </a:schemeClr>
                </a:solidFill>
              </a:rPr>
              <a:t>com </a:t>
            </a:r>
            <a:r>
              <a:rPr lang="pt-BR" sz="2000" b="1" dirty="0" smtClean="0">
                <a:solidFill>
                  <a:schemeClr val="bg1">
                    <a:lumMod val="85000"/>
                  </a:schemeClr>
                </a:solidFill>
              </a:rPr>
              <a:t>coeficiente igual a 1</a:t>
            </a:r>
            <a:r>
              <a:rPr lang="pt-BR" sz="2000" dirty="0" smtClean="0">
                <a:solidFill>
                  <a:schemeClr val="bg1">
                    <a:lumMod val="85000"/>
                  </a:schemeClr>
                </a:solidFill>
              </a:rPr>
              <a:t>, cada variável básica deve aparecer em apenas uma equação</a:t>
            </a:r>
            <a:r>
              <a:rPr lang="pt-BR" sz="2000" dirty="0" smtClean="0"/>
              <a:t>, e a função objetivo deve ser escrita em </a:t>
            </a:r>
            <a:r>
              <a:rPr lang="pt-BR" sz="2000" b="1" dirty="0" smtClean="0">
                <a:solidFill>
                  <a:srgbClr val="FF0000"/>
                </a:solidFill>
              </a:rPr>
              <a:t>função das variáveis não básicas</a:t>
            </a:r>
            <a:r>
              <a:rPr lang="pt-BR" sz="2000" dirty="0" smtClean="0"/>
              <a:t>.</a:t>
            </a:r>
            <a:endParaRPr lang="pt-BR" sz="2000" b="1" dirty="0"/>
          </a:p>
          <a:p>
            <a:endParaRPr lang="pt-BR" sz="1600" dirty="0" smtClean="0"/>
          </a:p>
          <a:p>
            <a:pPr lvl="2"/>
            <a:endParaRPr lang="pt-BR" sz="1200" b="1" dirty="0" smtClean="0"/>
          </a:p>
          <a:p>
            <a:pPr marL="914400" lvl="2" indent="0">
              <a:buNone/>
            </a:pPr>
            <a:endParaRPr lang="pt-BR" sz="1600" dirty="0" smtClean="0"/>
          </a:p>
          <a:p>
            <a:pPr lvl="1"/>
            <a:endParaRPr lang="pt-BR" sz="1600" dirty="0" smtClean="0"/>
          </a:p>
          <a:p>
            <a:pPr lvl="1"/>
            <a:endParaRPr lang="pt-BR" sz="2000" dirty="0" smtClean="0"/>
          </a:p>
          <a:p>
            <a:pPr lvl="1"/>
            <a:endParaRPr lang="pt-BR" sz="2000" dirty="0"/>
          </a:p>
          <a:p>
            <a:pPr marL="1371600" lvl="3" indent="0">
              <a:buNone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4043331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2008" y="764704"/>
            <a:ext cx="9036496" cy="6021288"/>
          </a:xfrm>
        </p:spPr>
        <p:txBody>
          <a:bodyPr>
            <a:normAutofit/>
          </a:bodyPr>
          <a:lstStyle/>
          <a:p>
            <a:r>
              <a:rPr lang="pt-BR" sz="3600" dirty="0" smtClean="0">
                <a:solidFill>
                  <a:srgbClr val="FF0000"/>
                </a:solidFill>
              </a:rPr>
              <a:t>Resolver o problema através do Simplex</a:t>
            </a:r>
            <a:endParaRPr lang="pt-BR" sz="3600" dirty="0" smtClean="0"/>
          </a:p>
          <a:p>
            <a:pPr marL="0" indent="0">
              <a:buNone/>
            </a:pPr>
            <a:r>
              <a:rPr lang="pt-BR" sz="1600" dirty="0" smtClean="0"/>
              <a:t>Resolver o problema:</a:t>
            </a:r>
          </a:p>
          <a:p>
            <a:pPr marL="0" indent="0">
              <a:buNone/>
            </a:pPr>
            <a:r>
              <a:rPr lang="pt-BR" sz="1600" dirty="0"/>
              <a:t>	</a:t>
            </a:r>
            <a:r>
              <a:rPr lang="pt-BR" sz="2400" dirty="0" smtClean="0"/>
              <a:t>Max z = </a:t>
            </a:r>
            <a:r>
              <a:rPr lang="pt-BR" sz="2400" dirty="0" smtClean="0">
                <a:solidFill>
                  <a:srgbClr val="FF0000"/>
                </a:solidFill>
              </a:rPr>
              <a:t>3x1</a:t>
            </a:r>
            <a:r>
              <a:rPr lang="pt-BR" sz="2400" dirty="0" smtClean="0"/>
              <a:t> + 2x2</a:t>
            </a:r>
          </a:p>
          <a:p>
            <a:pPr marL="0" indent="0">
              <a:buNone/>
            </a:pPr>
            <a:r>
              <a:rPr lang="pt-BR" sz="1600" dirty="0" smtClean="0"/>
              <a:t>Sujeito:</a:t>
            </a:r>
          </a:p>
          <a:p>
            <a:pPr marL="0" indent="0">
              <a:buNone/>
            </a:pPr>
            <a:r>
              <a:rPr lang="pt-BR" sz="1600" dirty="0"/>
              <a:t>	</a:t>
            </a:r>
            <a:r>
              <a:rPr lang="pt-BR" sz="1800" dirty="0" smtClean="0"/>
              <a:t>(3/5)x2 + </a:t>
            </a:r>
            <a:r>
              <a:rPr lang="pt-BR" sz="1800" dirty="0" smtClean="0">
                <a:solidFill>
                  <a:srgbClr val="FF0000"/>
                </a:solidFill>
              </a:rPr>
              <a:t>x3</a:t>
            </a:r>
            <a:r>
              <a:rPr lang="pt-BR" sz="1800" dirty="0" smtClean="0"/>
              <a:t> – (1/5)x4 = </a:t>
            </a:r>
            <a:r>
              <a:rPr lang="pt-BR" sz="1800" dirty="0"/>
              <a:t>2</a:t>
            </a:r>
            <a:r>
              <a:rPr lang="pt-BR" sz="1800" dirty="0" smtClean="0"/>
              <a:t>                                          </a:t>
            </a:r>
          </a:p>
          <a:p>
            <a:pPr marL="0" indent="0">
              <a:buNone/>
            </a:pPr>
            <a:r>
              <a:rPr lang="pt-BR" sz="1800" dirty="0"/>
              <a:t>	</a:t>
            </a:r>
            <a:r>
              <a:rPr lang="pt-BR" sz="1800" dirty="0" smtClean="0">
                <a:solidFill>
                  <a:srgbClr val="FF0000"/>
                </a:solidFill>
              </a:rPr>
              <a:t>x1</a:t>
            </a:r>
            <a:r>
              <a:rPr lang="pt-BR" sz="1800" dirty="0" smtClean="0"/>
              <a:t> + (2/5)x2 + (1/5)x4 = 4 </a:t>
            </a:r>
          </a:p>
          <a:p>
            <a:pPr marL="0" indent="0">
              <a:buNone/>
            </a:pPr>
            <a:r>
              <a:rPr lang="pt-BR" sz="1600" dirty="0"/>
              <a:t>	</a:t>
            </a:r>
            <a:r>
              <a:rPr lang="pt-BR" sz="1600" dirty="0" smtClean="0"/>
              <a:t>x1, x2, x3, x4 &gt;= 0</a:t>
            </a:r>
          </a:p>
          <a:p>
            <a:pPr marL="0" indent="0">
              <a:buNone/>
            </a:pPr>
            <a:r>
              <a:rPr lang="pt-BR" sz="2000" b="1" dirty="0" smtClean="0"/>
              <a:t>VNB{</a:t>
            </a:r>
            <a:r>
              <a:rPr lang="pt-BR" sz="2000" b="1" dirty="0" smtClean="0">
                <a:solidFill>
                  <a:srgbClr val="FF0000"/>
                </a:solidFill>
              </a:rPr>
              <a:t> </a:t>
            </a:r>
            <a:r>
              <a:rPr lang="pt-BR" sz="2000" b="1" dirty="0" smtClean="0"/>
              <a:t>x2</a:t>
            </a:r>
            <a:r>
              <a:rPr lang="pt-BR" sz="2000" b="1" dirty="0" smtClean="0">
                <a:solidFill>
                  <a:srgbClr val="FF0000"/>
                </a:solidFill>
              </a:rPr>
              <a:t> </a:t>
            </a:r>
            <a:r>
              <a:rPr lang="pt-BR" sz="2000" b="1" dirty="0" smtClean="0"/>
              <a:t>e x4}  - valores iguais a zero</a:t>
            </a:r>
            <a:endParaRPr lang="pt-BR" sz="2000" b="1" dirty="0"/>
          </a:p>
          <a:p>
            <a:pPr marL="0" indent="0">
              <a:buNone/>
            </a:pPr>
            <a:r>
              <a:rPr lang="pt-BR" sz="2000" b="1" dirty="0" smtClean="0"/>
              <a:t>VB{x1 </a:t>
            </a:r>
            <a:r>
              <a:rPr lang="pt-BR" sz="2000" b="1" dirty="0"/>
              <a:t>e </a:t>
            </a:r>
            <a:r>
              <a:rPr lang="pt-BR" sz="2000" b="1" dirty="0" smtClean="0"/>
              <a:t>x3}</a:t>
            </a:r>
            <a:endParaRPr lang="pt-BR" sz="1600" dirty="0" smtClean="0"/>
          </a:p>
          <a:p>
            <a:pPr marL="0" indent="0">
              <a:buNone/>
            </a:pPr>
            <a:r>
              <a:rPr lang="pt-BR" sz="2400" dirty="0" smtClean="0"/>
              <a:t>Finalmente, vamos converter o coeficiente da variável </a:t>
            </a:r>
            <a:r>
              <a:rPr lang="pt-BR" sz="2400" dirty="0" smtClean="0">
                <a:solidFill>
                  <a:srgbClr val="FF0000"/>
                </a:solidFill>
              </a:rPr>
              <a:t>x1</a:t>
            </a:r>
            <a:r>
              <a:rPr lang="pt-BR" sz="2400" dirty="0" smtClean="0"/>
              <a:t> na </a:t>
            </a:r>
            <a:r>
              <a:rPr lang="pt-BR" sz="2400" dirty="0" smtClean="0">
                <a:solidFill>
                  <a:srgbClr val="FF0000"/>
                </a:solidFill>
              </a:rPr>
              <a:t>função objetivo</a:t>
            </a:r>
            <a:r>
              <a:rPr lang="pt-BR" sz="2400" dirty="0" smtClean="0"/>
              <a:t> de 3 para 0.</a:t>
            </a:r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792088"/>
          </a:xfrm>
        </p:spPr>
        <p:txBody>
          <a:bodyPr/>
          <a:lstStyle/>
          <a:p>
            <a:r>
              <a:rPr lang="pt-BR" dirty="0" smtClean="0"/>
              <a:t>Pesquisa Operacional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78942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2008" y="764704"/>
            <a:ext cx="9036496" cy="6021288"/>
          </a:xfrm>
        </p:spPr>
        <p:txBody>
          <a:bodyPr>
            <a:normAutofit/>
          </a:bodyPr>
          <a:lstStyle/>
          <a:p>
            <a:r>
              <a:rPr lang="pt-BR" sz="3600" dirty="0" smtClean="0">
                <a:solidFill>
                  <a:srgbClr val="FF0000"/>
                </a:solidFill>
              </a:rPr>
              <a:t>Resolver o problema através do Simplex</a:t>
            </a:r>
            <a:endParaRPr lang="pt-BR" sz="3600" dirty="0" smtClean="0"/>
          </a:p>
          <a:p>
            <a:pPr marL="0" indent="0">
              <a:buNone/>
            </a:pPr>
            <a:r>
              <a:rPr lang="pt-BR" sz="1600" dirty="0" smtClean="0"/>
              <a:t>Resolver o problema:</a:t>
            </a:r>
          </a:p>
          <a:p>
            <a:pPr marL="0" indent="0">
              <a:buNone/>
            </a:pPr>
            <a:r>
              <a:rPr lang="pt-BR" sz="1600" dirty="0"/>
              <a:t>	</a:t>
            </a:r>
            <a:r>
              <a:rPr lang="pt-BR" sz="2400" dirty="0" smtClean="0"/>
              <a:t>Max z = </a:t>
            </a:r>
            <a:r>
              <a:rPr lang="pt-BR" sz="2400" dirty="0" smtClean="0">
                <a:solidFill>
                  <a:srgbClr val="FF0000"/>
                </a:solidFill>
              </a:rPr>
              <a:t>3x1</a:t>
            </a:r>
            <a:r>
              <a:rPr lang="pt-BR" sz="2400" dirty="0" smtClean="0"/>
              <a:t> + 2x2</a:t>
            </a:r>
          </a:p>
          <a:p>
            <a:pPr marL="0" indent="0">
              <a:buNone/>
            </a:pPr>
            <a:r>
              <a:rPr lang="pt-BR" sz="1600" dirty="0" smtClean="0"/>
              <a:t>Sujeito:</a:t>
            </a:r>
          </a:p>
          <a:p>
            <a:pPr marL="0" indent="0">
              <a:buNone/>
            </a:pPr>
            <a:r>
              <a:rPr lang="pt-BR" sz="1600" dirty="0"/>
              <a:t>	</a:t>
            </a:r>
            <a:r>
              <a:rPr lang="pt-BR" sz="1800" dirty="0" smtClean="0"/>
              <a:t>(3/5)x2 + </a:t>
            </a:r>
            <a:r>
              <a:rPr lang="pt-BR" sz="1800" dirty="0" smtClean="0">
                <a:solidFill>
                  <a:srgbClr val="FF0000"/>
                </a:solidFill>
              </a:rPr>
              <a:t>x3</a:t>
            </a:r>
            <a:r>
              <a:rPr lang="pt-BR" sz="1800" dirty="0" smtClean="0"/>
              <a:t> – (1/5)x4 = </a:t>
            </a:r>
            <a:r>
              <a:rPr lang="pt-BR" sz="1800" dirty="0"/>
              <a:t>2</a:t>
            </a:r>
            <a:r>
              <a:rPr lang="pt-BR" sz="1800" dirty="0" smtClean="0"/>
              <a:t>                              </a:t>
            </a:r>
            <a:r>
              <a:rPr lang="pt-BR" sz="1800" dirty="0" smtClean="0">
                <a:solidFill>
                  <a:srgbClr val="FF0000"/>
                </a:solidFill>
              </a:rPr>
              <a:t>R1</a:t>
            </a:r>
            <a:r>
              <a:rPr lang="pt-BR" sz="1800" dirty="0" smtClean="0"/>
              <a:t>            </a:t>
            </a:r>
          </a:p>
          <a:p>
            <a:pPr marL="0" indent="0">
              <a:buNone/>
            </a:pPr>
            <a:r>
              <a:rPr lang="pt-BR" sz="1800" dirty="0"/>
              <a:t>	</a:t>
            </a:r>
            <a:r>
              <a:rPr lang="pt-BR" sz="1800" dirty="0" smtClean="0">
                <a:solidFill>
                  <a:srgbClr val="FF0000"/>
                </a:solidFill>
              </a:rPr>
              <a:t>x1</a:t>
            </a:r>
            <a:r>
              <a:rPr lang="pt-BR" sz="1800" dirty="0" smtClean="0"/>
              <a:t> + (2/5)x2 + (1/5)x4 = 4                              </a:t>
            </a:r>
            <a:r>
              <a:rPr lang="pt-BR" sz="1800" dirty="0" smtClean="0">
                <a:solidFill>
                  <a:srgbClr val="FF0000"/>
                </a:solidFill>
              </a:rPr>
              <a:t>R2</a:t>
            </a:r>
          </a:p>
          <a:p>
            <a:pPr marL="0" indent="0">
              <a:buNone/>
            </a:pPr>
            <a:r>
              <a:rPr lang="pt-BR" sz="1600" dirty="0"/>
              <a:t>	</a:t>
            </a:r>
            <a:r>
              <a:rPr lang="pt-BR" sz="1600" dirty="0" smtClean="0"/>
              <a:t>x1, x2, x3, x4 &gt;= 0</a:t>
            </a:r>
          </a:p>
          <a:p>
            <a:pPr marL="0" indent="0">
              <a:buNone/>
            </a:pPr>
            <a:r>
              <a:rPr lang="pt-BR" sz="1600" b="1" dirty="0" smtClean="0"/>
              <a:t>VNB{</a:t>
            </a:r>
            <a:r>
              <a:rPr lang="pt-BR" sz="1600" b="1" dirty="0" smtClean="0">
                <a:solidFill>
                  <a:srgbClr val="FF0000"/>
                </a:solidFill>
              </a:rPr>
              <a:t> </a:t>
            </a:r>
            <a:r>
              <a:rPr lang="pt-BR" sz="1600" b="1" dirty="0" smtClean="0"/>
              <a:t>x2</a:t>
            </a:r>
            <a:r>
              <a:rPr lang="pt-BR" sz="1600" b="1" dirty="0" smtClean="0">
                <a:solidFill>
                  <a:srgbClr val="FF0000"/>
                </a:solidFill>
              </a:rPr>
              <a:t> </a:t>
            </a:r>
            <a:r>
              <a:rPr lang="pt-BR" sz="1600" b="1" dirty="0" smtClean="0"/>
              <a:t>e x4}  - valores iguais a zero</a:t>
            </a:r>
            <a:endParaRPr lang="pt-BR" sz="1600" b="1" dirty="0"/>
          </a:p>
          <a:p>
            <a:pPr marL="0" indent="0">
              <a:buNone/>
            </a:pPr>
            <a:r>
              <a:rPr lang="pt-BR" sz="1600" b="1" dirty="0" smtClean="0"/>
              <a:t>VB{x1 </a:t>
            </a:r>
            <a:r>
              <a:rPr lang="pt-BR" sz="1600" b="1" dirty="0"/>
              <a:t>e </a:t>
            </a:r>
            <a:r>
              <a:rPr lang="pt-BR" sz="1600" b="1" dirty="0" smtClean="0"/>
              <a:t>x3}</a:t>
            </a:r>
            <a:endParaRPr lang="pt-BR" sz="1600" dirty="0" smtClean="0"/>
          </a:p>
          <a:p>
            <a:pPr marL="0" indent="0">
              <a:buNone/>
            </a:pPr>
            <a:r>
              <a:rPr lang="pt-BR" sz="2400" dirty="0" smtClean="0"/>
              <a:t>Finalmente, converter o coeficiente da variável x1 na função objetivo de 3 para 0.</a:t>
            </a:r>
          </a:p>
          <a:p>
            <a:pPr marL="0" indent="0">
              <a:buNone/>
            </a:pPr>
            <a:r>
              <a:rPr lang="pt-BR" sz="2400" dirty="0" smtClean="0"/>
              <a:t>Assim, vou fazer a </a:t>
            </a:r>
            <a:r>
              <a:rPr lang="pt-BR" sz="2400" dirty="0" smtClean="0">
                <a:solidFill>
                  <a:srgbClr val="FF0000"/>
                </a:solidFill>
              </a:rPr>
              <a:t>diferença</a:t>
            </a:r>
            <a:r>
              <a:rPr lang="pt-BR" sz="2400" dirty="0" smtClean="0"/>
              <a:t> da </a:t>
            </a:r>
            <a:r>
              <a:rPr lang="pt-BR" sz="2400" dirty="0" smtClean="0">
                <a:solidFill>
                  <a:srgbClr val="FF0000"/>
                </a:solidFill>
              </a:rPr>
              <a:t>função objetivo </a:t>
            </a:r>
            <a:r>
              <a:rPr lang="pt-BR" sz="2400" dirty="0" smtClean="0"/>
              <a:t>por </a:t>
            </a:r>
            <a:r>
              <a:rPr lang="pt-BR" sz="2400" dirty="0" smtClean="0">
                <a:solidFill>
                  <a:srgbClr val="FF0000"/>
                </a:solidFill>
              </a:rPr>
              <a:t>3 </a:t>
            </a:r>
            <a:r>
              <a:rPr lang="pt-BR" sz="2400" dirty="0" smtClean="0"/>
              <a:t>vezes a restrição R2.</a:t>
            </a:r>
          </a:p>
          <a:p>
            <a:pPr marL="0" indent="0">
              <a:buNone/>
            </a:pPr>
            <a:r>
              <a:rPr lang="pt-BR" sz="2400" dirty="0" err="1" smtClean="0"/>
              <a:t>Fobj</a:t>
            </a:r>
            <a:r>
              <a:rPr lang="pt-BR" sz="2400" dirty="0" smtClean="0"/>
              <a:t> = </a:t>
            </a:r>
            <a:r>
              <a:rPr lang="pt-BR" sz="2400" dirty="0" err="1" smtClean="0"/>
              <a:t>Fobj</a:t>
            </a:r>
            <a:r>
              <a:rPr lang="pt-BR" sz="2400" dirty="0" smtClean="0"/>
              <a:t> – 3 * </a:t>
            </a:r>
            <a:r>
              <a:rPr lang="pt-BR" sz="2400" dirty="0" smtClean="0">
                <a:solidFill>
                  <a:srgbClr val="FF0000"/>
                </a:solidFill>
              </a:rPr>
              <a:t>R2</a:t>
            </a:r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792088"/>
          </a:xfrm>
        </p:spPr>
        <p:txBody>
          <a:bodyPr/>
          <a:lstStyle/>
          <a:p>
            <a:r>
              <a:rPr lang="pt-BR" dirty="0" smtClean="0"/>
              <a:t>Pesquisa Operacional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49803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2008" y="764704"/>
            <a:ext cx="9036496" cy="6021288"/>
          </a:xfrm>
        </p:spPr>
        <p:txBody>
          <a:bodyPr>
            <a:normAutofit/>
          </a:bodyPr>
          <a:lstStyle/>
          <a:p>
            <a:r>
              <a:rPr lang="pt-BR" sz="3600" dirty="0" smtClean="0">
                <a:solidFill>
                  <a:srgbClr val="FF0000"/>
                </a:solidFill>
              </a:rPr>
              <a:t>Resolver o problema através do Simplex</a:t>
            </a:r>
            <a:endParaRPr lang="pt-BR" sz="3600" dirty="0" smtClean="0"/>
          </a:p>
          <a:p>
            <a:pPr marL="0" indent="0">
              <a:buNone/>
            </a:pPr>
            <a:r>
              <a:rPr lang="pt-BR" sz="1600" dirty="0" smtClean="0"/>
              <a:t>Resolver o problema:</a:t>
            </a:r>
          </a:p>
          <a:p>
            <a:pPr marL="0" indent="0">
              <a:buNone/>
            </a:pPr>
            <a:r>
              <a:rPr lang="pt-BR" sz="1600" dirty="0"/>
              <a:t>	</a:t>
            </a:r>
            <a:r>
              <a:rPr lang="pt-BR" sz="2400" dirty="0" smtClean="0"/>
              <a:t>Max z = </a:t>
            </a:r>
            <a:r>
              <a:rPr lang="pt-BR" sz="2400" dirty="0" smtClean="0">
                <a:solidFill>
                  <a:schemeClr val="accent1"/>
                </a:solidFill>
              </a:rPr>
              <a:t>(4/5)x2 – (3/5)x4 + 12 </a:t>
            </a:r>
          </a:p>
          <a:p>
            <a:pPr marL="0" indent="0">
              <a:buNone/>
            </a:pPr>
            <a:r>
              <a:rPr lang="pt-BR" sz="1600" dirty="0" smtClean="0"/>
              <a:t>Sujeito:</a:t>
            </a:r>
          </a:p>
          <a:p>
            <a:pPr marL="0" indent="0">
              <a:buNone/>
            </a:pPr>
            <a:r>
              <a:rPr lang="pt-BR" sz="1600" dirty="0"/>
              <a:t>	</a:t>
            </a:r>
            <a:r>
              <a:rPr lang="pt-BR" sz="1800" dirty="0" smtClean="0"/>
              <a:t>(3/5)x2 + </a:t>
            </a:r>
            <a:r>
              <a:rPr lang="pt-BR" sz="1800" dirty="0" smtClean="0">
                <a:solidFill>
                  <a:srgbClr val="FF0000"/>
                </a:solidFill>
              </a:rPr>
              <a:t>x3</a:t>
            </a:r>
            <a:r>
              <a:rPr lang="pt-BR" sz="1800" dirty="0" smtClean="0"/>
              <a:t> – (1/5)x4 = </a:t>
            </a:r>
            <a:r>
              <a:rPr lang="pt-BR" sz="1800" dirty="0"/>
              <a:t>2</a:t>
            </a:r>
            <a:r>
              <a:rPr lang="pt-BR" sz="1800" dirty="0" smtClean="0"/>
              <a:t>                                          </a:t>
            </a:r>
          </a:p>
          <a:p>
            <a:pPr marL="0" indent="0">
              <a:buNone/>
            </a:pPr>
            <a:r>
              <a:rPr lang="pt-BR" sz="1800" dirty="0"/>
              <a:t>	</a:t>
            </a:r>
            <a:r>
              <a:rPr lang="pt-BR" sz="1800" dirty="0" smtClean="0">
                <a:solidFill>
                  <a:srgbClr val="FF0000"/>
                </a:solidFill>
              </a:rPr>
              <a:t>x1</a:t>
            </a:r>
            <a:r>
              <a:rPr lang="pt-BR" sz="1800" dirty="0" smtClean="0"/>
              <a:t> + (2/5)x2 + (1/5)x4 = 4 </a:t>
            </a:r>
          </a:p>
          <a:p>
            <a:pPr marL="0" indent="0">
              <a:buNone/>
            </a:pPr>
            <a:r>
              <a:rPr lang="pt-BR" sz="1600" dirty="0"/>
              <a:t>	</a:t>
            </a:r>
            <a:r>
              <a:rPr lang="pt-BR" sz="1600" dirty="0" smtClean="0"/>
              <a:t>x1, x2, x3, x4 &gt;= 0</a:t>
            </a:r>
          </a:p>
          <a:p>
            <a:pPr marL="0" indent="0">
              <a:buNone/>
            </a:pPr>
            <a:r>
              <a:rPr lang="pt-BR" sz="1600" b="1" dirty="0" smtClean="0"/>
              <a:t>VNB{</a:t>
            </a:r>
            <a:r>
              <a:rPr lang="pt-BR" sz="1600" b="1" dirty="0" smtClean="0">
                <a:solidFill>
                  <a:srgbClr val="FF0000"/>
                </a:solidFill>
              </a:rPr>
              <a:t> </a:t>
            </a:r>
            <a:r>
              <a:rPr lang="pt-BR" sz="1600" b="1" dirty="0" smtClean="0"/>
              <a:t>x2</a:t>
            </a:r>
            <a:r>
              <a:rPr lang="pt-BR" sz="1600" b="1" dirty="0" smtClean="0">
                <a:solidFill>
                  <a:srgbClr val="FF0000"/>
                </a:solidFill>
              </a:rPr>
              <a:t> </a:t>
            </a:r>
            <a:r>
              <a:rPr lang="pt-BR" sz="1600" b="1" dirty="0" smtClean="0"/>
              <a:t>e x4}  - valores iguais a zero</a:t>
            </a:r>
            <a:endParaRPr lang="pt-BR" sz="1600" b="1" dirty="0"/>
          </a:p>
          <a:p>
            <a:pPr marL="0" indent="0">
              <a:buNone/>
            </a:pPr>
            <a:r>
              <a:rPr lang="pt-BR" sz="1600" b="1" dirty="0" smtClean="0"/>
              <a:t>VB{x1 </a:t>
            </a:r>
            <a:r>
              <a:rPr lang="pt-BR" sz="1600" b="1" dirty="0"/>
              <a:t>e </a:t>
            </a:r>
            <a:r>
              <a:rPr lang="pt-BR" sz="1600" b="1" dirty="0" smtClean="0"/>
              <a:t>x3}</a:t>
            </a:r>
            <a:endParaRPr lang="pt-BR" sz="1600" dirty="0" smtClean="0"/>
          </a:p>
          <a:p>
            <a:pPr marL="0" indent="0">
              <a:buNone/>
            </a:pPr>
            <a:r>
              <a:rPr lang="pt-BR" sz="2400" dirty="0"/>
              <a:t>Finalmente, converter o coeficiente da variável x1 na função objetivo de 3 para 0.</a:t>
            </a:r>
          </a:p>
          <a:p>
            <a:pPr marL="0" indent="0">
              <a:buNone/>
            </a:pPr>
            <a:r>
              <a:rPr lang="pt-BR" sz="2400" dirty="0"/>
              <a:t>Assim, vou fazer a </a:t>
            </a:r>
            <a:r>
              <a:rPr lang="pt-BR" sz="2400" dirty="0">
                <a:solidFill>
                  <a:srgbClr val="FF0000"/>
                </a:solidFill>
              </a:rPr>
              <a:t>diferença</a:t>
            </a:r>
            <a:r>
              <a:rPr lang="pt-BR" sz="2400" dirty="0"/>
              <a:t> da </a:t>
            </a:r>
            <a:r>
              <a:rPr lang="pt-BR" sz="2400" dirty="0">
                <a:solidFill>
                  <a:srgbClr val="FF0000"/>
                </a:solidFill>
              </a:rPr>
              <a:t>função objetivo </a:t>
            </a:r>
            <a:r>
              <a:rPr lang="pt-BR" sz="2400" dirty="0"/>
              <a:t>por </a:t>
            </a:r>
            <a:r>
              <a:rPr lang="pt-BR" sz="2400" dirty="0">
                <a:solidFill>
                  <a:srgbClr val="FF0000"/>
                </a:solidFill>
              </a:rPr>
              <a:t>3 </a:t>
            </a:r>
            <a:r>
              <a:rPr lang="pt-BR" sz="2400" dirty="0"/>
              <a:t>vezes a restrição R2.</a:t>
            </a:r>
          </a:p>
          <a:p>
            <a:pPr marL="0" indent="0">
              <a:buNone/>
            </a:pPr>
            <a:r>
              <a:rPr lang="pt-BR" sz="2400" dirty="0" err="1"/>
              <a:t>Fobj</a:t>
            </a:r>
            <a:r>
              <a:rPr lang="pt-BR" sz="2400" dirty="0"/>
              <a:t> = </a:t>
            </a:r>
            <a:r>
              <a:rPr lang="pt-BR" sz="2400" dirty="0" err="1"/>
              <a:t>Fobj</a:t>
            </a:r>
            <a:r>
              <a:rPr lang="pt-BR" sz="2400" dirty="0"/>
              <a:t> – 3 * </a:t>
            </a:r>
            <a:r>
              <a:rPr lang="pt-BR" sz="2400" dirty="0">
                <a:solidFill>
                  <a:srgbClr val="FF0000"/>
                </a:solidFill>
              </a:rPr>
              <a:t>R2</a:t>
            </a:r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792088"/>
          </a:xfrm>
        </p:spPr>
        <p:txBody>
          <a:bodyPr/>
          <a:lstStyle/>
          <a:p>
            <a:r>
              <a:rPr lang="pt-BR" dirty="0" smtClean="0"/>
              <a:t>Pesquisa Operacional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25504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2008" y="764704"/>
            <a:ext cx="9036496" cy="6021288"/>
          </a:xfrm>
        </p:spPr>
        <p:txBody>
          <a:bodyPr>
            <a:normAutofit/>
          </a:bodyPr>
          <a:lstStyle/>
          <a:p>
            <a:r>
              <a:rPr lang="pt-BR" sz="3600" dirty="0" smtClean="0">
                <a:solidFill>
                  <a:srgbClr val="FF0000"/>
                </a:solidFill>
              </a:rPr>
              <a:t>Resolver o problema através do Simplex</a:t>
            </a:r>
            <a:endParaRPr lang="pt-BR" sz="3600" dirty="0" smtClean="0"/>
          </a:p>
          <a:p>
            <a:pPr marL="0" indent="0">
              <a:buNone/>
            </a:pPr>
            <a:r>
              <a:rPr lang="pt-BR" sz="1600" dirty="0" smtClean="0"/>
              <a:t>Resolver o problema:</a:t>
            </a:r>
          </a:p>
          <a:p>
            <a:pPr marL="0" indent="0">
              <a:buNone/>
            </a:pPr>
            <a:r>
              <a:rPr lang="pt-BR" sz="1600" dirty="0"/>
              <a:t>	</a:t>
            </a:r>
            <a:r>
              <a:rPr lang="pt-BR" sz="2400" dirty="0" smtClean="0"/>
              <a:t>Max z = </a:t>
            </a:r>
            <a:r>
              <a:rPr lang="pt-BR" sz="2400" dirty="0" smtClean="0">
                <a:solidFill>
                  <a:schemeClr val="accent1"/>
                </a:solidFill>
              </a:rPr>
              <a:t>(4/5)x2 – (3/5)x4 + 12 </a:t>
            </a:r>
          </a:p>
          <a:p>
            <a:pPr marL="0" indent="0">
              <a:buNone/>
            </a:pPr>
            <a:r>
              <a:rPr lang="pt-BR" sz="1600" dirty="0" smtClean="0"/>
              <a:t>Sujeito:</a:t>
            </a:r>
          </a:p>
          <a:p>
            <a:pPr marL="0" indent="0">
              <a:buNone/>
            </a:pPr>
            <a:r>
              <a:rPr lang="pt-BR" sz="1600" dirty="0"/>
              <a:t>	</a:t>
            </a:r>
            <a:r>
              <a:rPr lang="pt-BR" sz="1800" dirty="0" smtClean="0"/>
              <a:t>(3/5)x2 + </a:t>
            </a:r>
            <a:r>
              <a:rPr lang="pt-BR" sz="1800" dirty="0" smtClean="0">
                <a:solidFill>
                  <a:srgbClr val="FF0000"/>
                </a:solidFill>
              </a:rPr>
              <a:t>x3</a:t>
            </a:r>
            <a:r>
              <a:rPr lang="pt-BR" sz="1800" dirty="0" smtClean="0"/>
              <a:t> – (1/5)x4 = </a:t>
            </a:r>
            <a:r>
              <a:rPr lang="pt-BR" sz="1800" dirty="0"/>
              <a:t>2</a:t>
            </a:r>
            <a:r>
              <a:rPr lang="pt-BR" sz="1800" dirty="0" smtClean="0"/>
              <a:t>                                          </a:t>
            </a:r>
          </a:p>
          <a:p>
            <a:pPr marL="0" indent="0">
              <a:buNone/>
            </a:pPr>
            <a:r>
              <a:rPr lang="pt-BR" sz="1800" dirty="0"/>
              <a:t>	</a:t>
            </a:r>
            <a:r>
              <a:rPr lang="pt-BR" sz="1800" dirty="0" smtClean="0">
                <a:solidFill>
                  <a:srgbClr val="FF0000"/>
                </a:solidFill>
              </a:rPr>
              <a:t>x1</a:t>
            </a:r>
            <a:r>
              <a:rPr lang="pt-BR" sz="1800" dirty="0" smtClean="0"/>
              <a:t> + (2/5)x2 + (1/5)x4 = 4 </a:t>
            </a:r>
          </a:p>
          <a:p>
            <a:pPr marL="0" indent="0">
              <a:buNone/>
            </a:pPr>
            <a:r>
              <a:rPr lang="pt-BR" sz="1600" dirty="0"/>
              <a:t>	</a:t>
            </a:r>
            <a:r>
              <a:rPr lang="pt-BR" sz="1800" dirty="0" smtClean="0"/>
              <a:t>x1, x2, x3, x4 &gt;= 0</a:t>
            </a:r>
          </a:p>
          <a:p>
            <a:pPr marL="0" indent="0">
              <a:buNone/>
            </a:pPr>
            <a:r>
              <a:rPr lang="pt-BR" sz="1800" b="1" dirty="0" smtClean="0"/>
              <a:t>VNB{</a:t>
            </a:r>
            <a:r>
              <a:rPr lang="pt-BR" sz="1800" b="1" dirty="0" smtClean="0">
                <a:solidFill>
                  <a:srgbClr val="FF0000"/>
                </a:solidFill>
              </a:rPr>
              <a:t> </a:t>
            </a:r>
            <a:r>
              <a:rPr lang="pt-BR" sz="1800" b="1" dirty="0" smtClean="0"/>
              <a:t>x2</a:t>
            </a:r>
            <a:r>
              <a:rPr lang="pt-BR" sz="1800" b="1" dirty="0" smtClean="0">
                <a:solidFill>
                  <a:srgbClr val="FF0000"/>
                </a:solidFill>
              </a:rPr>
              <a:t> </a:t>
            </a:r>
            <a:r>
              <a:rPr lang="pt-BR" sz="1800" b="1" dirty="0" smtClean="0"/>
              <a:t>e x4}  - valores iguais a zero</a:t>
            </a:r>
            <a:endParaRPr lang="pt-BR" sz="1800" b="1" dirty="0"/>
          </a:p>
          <a:p>
            <a:pPr marL="0" indent="0">
              <a:buNone/>
            </a:pPr>
            <a:r>
              <a:rPr lang="pt-BR" sz="1800" b="1" dirty="0" smtClean="0"/>
              <a:t>VB{x1 </a:t>
            </a:r>
            <a:r>
              <a:rPr lang="pt-BR" sz="1800" b="1" dirty="0"/>
              <a:t>e </a:t>
            </a:r>
            <a:r>
              <a:rPr lang="pt-BR" sz="1800" b="1" dirty="0" smtClean="0"/>
              <a:t>x3}</a:t>
            </a:r>
            <a:endParaRPr lang="pt-BR" sz="1800" dirty="0" smtClean="0"/>
          </a:p>
          <a:p>
            <a:pPr marL="0" indent="0">
              <a:buNone/>
            </a:pPr>
            <a:r>
              <a:rPr lang="pt-BR" sz="2400" dirty="0" smtClean="0"/>
              <a:t>Com este sistema de equação temos:</a:t>
            </a:r>
          </a:p>
          <a:p>
            <a:pPr marL="0" indent="0">
              <a:buNone/>
            </a:pPr>
            <a:r>
              <a:rPr lang="pt-BR" sz="2400" dirty="0">
                <a:solidFill>
                  <a:srgbClr val="FF0000"/>
                </a:solidFill>
              </a:rPr>
              <a:t>x</a:t>
            </a:r>
            <a:r>
              <a:rPr lang="pt-BR" sz="2400" dirty="0" smtClean="0">
                <a:solidFill>
                  <a:srgbClr val="FF0000"/>
                </a:solidFill>
              </a:rPr>
              <a:t>1 = 4 e x3 = 2 e z = 12</a:t>
            </a:r>
          </a:p>
          <a:p>
            <a:pPr marL="0" indent="0">
              <a:buNone/>
            </a:pPr>
            <a:endParaRPr lang="pt-BR" sz="2400" dirty="0" smtClean="0">
              <a:solidFill>
                <a:srgbClr val="FF0000"/>
              </a:solidFill>
            </a:endParaRPr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792088"/>
          </a:xfrm>
        </p:spPr>
        <p:txBody>
          <a:bodyPr/>
          <a:lstStyle/>
          <a:p>
            <a:r>
              <a:rPr lang="pt-BR" dirty="0" smtClean="0"/>
              <a:t>Pesquisa Operacional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61906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2008" y="764704"/>
            <a:ext cx="9036496" cy="6021288"/>
          </a:xfrm>
        </p:spPr>
        <p:txBody>
          <a:bodyPr>
            <a:normAutofit/>
          </a:bodyPr>
          <a:lstStyle/>
          <a:p>
            <a:r>
              <a:rPr lang="pt-BR" sz="3600" dirty="0" smtClean="0">
                <a:solidFill>
                  <a:srgbClr val="FF0000"/>
                </a:solidFill>
              </a:rPr>
              <a:t>Resolver o problema através do Simplex</a:t>
            </a:r>
            <a:endParaRPr lang="pt-BR" sz="3600" dirty="0" smtClean="0"/>
          </a:p>
          <a:p>
            <a:pPr marL="0" indent="0">
              <a:buNone/>
            </a:pPr>
            <a:r>
              <a:rPr lang="pt-BR" sz="1600" dirty="0" smtClean="0"/>
              <a:t>Resolver o problema:</a:t>
            </a:r>
          </a:p>
          <a:p>
            <a:pPr marL="0" indent="0">
              <a:buNone/>
            </a:pPr>
            <a:r>
              <a:rPr lang="pt-BR" sz="1600" dirty="0"/>
              <a:t>	</a:t>
            </a:r>
            <a:r>
              <a:rPr lang="pt-BR" sz="2400" dirty="0" smtClean="0"/>
              <a:t>Max z = </a:t>
            </a:r>
            <a:r>
              <a:rPr lang="pt-BR" sz="2400" dirty="0" smtClean="0">
                <a:solidFill>
                  <a:schemeClr val="accent1"/>
                </a:solidFill>
              </a:rPr>
              <a:t>(4/5)x2 – (3/5)x4 + 12 </a:t>
            </a:r>
          </a:p>
          <a:p>
            <a:pPr marL="0" indent="0">
              <a:buNone/>
            </a:pPr>
            <a:r>
              <a:rPr lang="pt-BR" sz="1600" dirty="0" smtClean="0"/>
              <a:t>Sujeito:</a:t>
            </a:r>
          </a:p>
          <a:p>
            <a:pPr marL="0" indent="0">
              <a:buNone/>
            </a:pPr>
            <a:r>
              <a:rPr lang="pt-BR" sz="1600" dirty="0"/>
              <a:t>	</a:t>
            </a:r>
            <a:r>
              <a:rPr lang="pt-BR" sz="1800" dirty="0" smtClean="0"/>
              <a:t>(3/5)x2 + </a:t>
            </a:r>
            <a:r>
              <a:rPr lang="pt-BR" sz="1800" dirty="0" smtClean="0">
                <a:solidFill>
                  <a:srgbClr val="FF0000"/>
                </a:solidFill>
              </a:rPr>
              <a:t>x3</a:t>
            </a:r>
            <a:r>
              <a:rPr lang="pt-BR" sz="1800" dirty="0" smtClean="0"/>
              <a:t> – (1/5)x4 = </a:t>
            </a:r>
            <a:r>
              <a:rPr lang="pt-BR" sz="1800" dirty="0"/>
              <a:t>2</a:t>
            </a:r>
            <a:r>
              <a:rPr lang="pt-BR" sz="1800" dirty="0" smtClean="0"/>
              <a:t>                                          </a:t>
            </a:r>
          </a:p>
          <a:p>
            <a:pPr marL="0" indent="0">
              <a:buNone/>
            </a:pPr>
            <a:r>
              <a:rPr lang="pt-BR" sz="1800" dirty="0"/>
              <a:t>	</a:t>
            </a:r>
            <a:r>
              <a:rPr lang="pt-BR" sz="1800" dirty="0" smtClean="0">
                <a:solidFill>
                  <a:srgbClr val="FF0000"/>
                </a:solidFill>
              </a:rPr>
              <a:t>x1</a:t>
            </a:r>
            <a:r>
              <a:rPr lang="pt-BR" sz="1800" dirty="0" smtClean="0"/>
              <a:t> + (2/5)x2 + (1/5)x4 = 4 </a:t>
            </a:r>
          </a:p>
          <a:p>
            <a:pPr marL="0" indent="0">
              <a:buNone/>
            </a:pPr>
            <a:r>
              <a:rPr lang="pt-BR" sz="1600" dirty="0"/>
              <a:t>	</a:t>
            </a:r>
            <a:r>
              <a:rPr lang="pt-BR" sz="1600" dirty="0" smtClean="0"/>
              <a:t>x1, x2, x3, x4 &gt;= 0</a:t>
            </a:r>
          </a:p>
          <a:p>
            <a:pPr marL="0" indent="0">
              <a:buNone/>
            </a:pPr>
            <a:r>
              <a:rPr lang="pt-BR" sz="1600" b="1" dirty="0" smtClean="0"/>
              <a:t>VNB{</a:t>
            </a:r>
            <a:r>
              <a:rPr lang="pt-BR" sz="1600" b="1" dirty="0" smtClean="0">
                <a:solidFill>
                  <a:srgbClr val="FF0000"/>
                </a:solidFill>
              </a:rPr>
              <a:t> </a:t>
            </a:r>
            <a:r>
              <a:rPr lang="pt-BR" sz="1600" b="1" dirty="0" smtClean="0"/>
              <a:t>x2</a:t>
            </a:r>
            <a:r>
              <a:rPr lang="pt-BR" sz="1600" b="1" dirty="0" smtClean="0">
                <a:solidFill>
                  <a:srgbClr val="FF0000"/>
                </a:solidFill>
              </a:rPr>
              <a:t> </a:t>
            </a:r>
            <a:r>
              <a:rPr lang="pt-BR" sz="1600" b="1" dirty="0" smtClean="0"/>
              <a:t>e x4}  - valores iguais a zero</a:t>
            </a:r>
            <a:endParaRPr lang="pt-BR" sz="1600" b="1" dirty="0"/>
          </a:p>
          <a:p>
            <a:pPr marL="0" indent="0">
              <a:buNone/>
            </a:pPr>
            <a:r>
              <a:rPr lang="pt-BR" sz="1600" b="1" dirty="0" smtClean="0"/>
              <a:t>VB{x1 </a:t>
            </a:r>
            <a:r>
              <a:rPr lang="pt-BR" sz="1600" b="1" dirty="0"/>
              <a:t>e </a:t>
            </a:r>
            <a:r>
              <a:rPr lang="pt-BR" sz="1600" b="1" dirty="0" smtClean="0"/>
              <a:t>x3}</a:t>
            </a:r>
            <a:endParaRPr lang="pt-BR" sz="1600" dirty="0" smtClean="0"/>
          </a:p>
          <a:p>
            <a:pPr marL="0" indent="0">
              <a:buNone/>
            </a:pPr>
            <a:r>
              <a:rPr lang="pt-BR" sz="2400" dirty="0"/>
              <a:t>Com este sistema de equação temos:</a:t>
            </a:r>
          </a:p>
          <a:p>
            <a:pPr marL="0" indent="0">
              <a:buNone/>
            </a:pPr>
            <a:r>
              <a:rPr lang="pt-BR" sz="2400" dirty="0">
                <a:solidFill>
                  <a:srgbClr val="FF0000"/>
                </a:solidFill>
              </a:rPr>
              <a:t>X1 = 4 e x3 = 2 e z = 12</a:t>
            </a:r>
          </a:p>
          <a:p>
            <a:pPr marL="0" indent="0">
              <a:buNone/>
            </a:pPr>
            <a:r>
              <a:rPr lang="pt-BR" sz="2400" dirty="0" smtClean="0">
                <a:solidFill>
                  <a:srgbClr val="FF0000"/>
                </a:solidFill>
              </a:rPr>
              <a:t>Passo 2: </a:t>
            </a:r>
            <a:r>
              <a:rPr lang="pt-BR" sz="2400" dirty="0" smtClean="0"/>
              <a:t>Teste da </a:t>
            </a:r>
            <a:r>
              <a:rPr lang="pt-BR" sz="2400" dirty="0" err="1" smtClean="0"/>
              <a:t>Otimalidade</a:t>
            </a:r>
            <a:endParaRPr lang="pt-BR" sz="2400" dirty="0" smtClean="0">
              <a:solidFill>
                <a:srgbClr val="FF0000"/>
              </a:solidFill>
            </a:endParaRPr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792088"/>
          </a:xfrm>
        </p:spPr>
        <p:txBody>
          <a:bodyPr/>
          <a:lstStyle/>
          <a:p>
            <a:r>
              <a:rPr lang="pt-BR" dirty="0" smtClean="0"/>
              <a:t>Pesquisa Operacional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58943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2008" y="764704"/>
            <a:ext cx="9036496" cy="6021288"/>
          </a:xfrm>
        </p:spPr>
        <p:txBody>
          <a:bodyPr>
            <a:normAutofit/>
          </a:bodyPr>
          <a:lstStyle/>
          <a:p>
            <a:r>
              <a:rPr lang="pt-BR" sz="3600" dirty="0" smtClean="0">
                <a:solidFill>
                  <a:srgbClr val="FF0000"/>
                </a:solidFill>
              </a:rPr>
              <a:t>Simplex</a:t>
            </a:r>
            <a:endParaRPr lang="pt-BR" sz="3600" dirty="0" smtClean="0"/>
          </a:p>
          <a:p>
            <a:r>
              <a:rPr lang="pt-BR" sz="2400" dirty="0" smtClean="0"/>
              <a:t>A origem do método Simplex para a resolução de problemas de programação linear deu-se 1947, com disseminação da PO nos USA depois da segunda guerra, por uma equipe liderada por George </a:t>
            </a:r>
            <a:r>
              <a:rPr lang="pt-BR" sz="2400" dirty="0" err="1" smtClean="0"/>
              <a:t>Dantzig</a:t>
            </a:r>
            <a:r>
              <a:rPr lang="pt-BR" sz="2400" dirty="0" smtClean="0"/>
              <a:t>.</a:t>
            </a:r>
          </a:p>
          <a:p>
            <a:endParaRPr lang="pt-BR" sz="2400" dirty="0"/>
          </a:p>
          <a:p>
            <a:pPr algn="ctr"/>
            <a:endParaRPr lang="pt-BR" sz="2400" dirty="0" smtClean="0"/>
          </a:p>
          <a:p>
            <a:endParaRPr lang="pt-BR" sz="2400" dirty="0" smtClean="0"/>
          </a:p>
          <a:p>
            <a:endParaRPr lang="pt-BR" sz="2400" dirty="0" smtClean="0"/>
          </a:p>
          <a:p>
            <a:endParaRPr lang="pt-BR" sz="2400" dirty="0" smtClean="0"/>
          </a:p>
          <a:p>
            <a:endParaRPr lang="pt-BR" sz="2400" dirty="0"/>
          </a:p>
          <a:p>
            <a:r>
              <a:rPr lang="pt-BR" sz="2400" dirty="0" smtClean="0"/>
              <a:t>O </a:t>
            </a:r>
            <a:r>
              <a:rPr lang="pt-BR" sz="2400" smtClean="0"/>
              <a:t>método Simplex </a:t>
            </a:r>
            <a:r>
              <a:rPr lang="pt-BR" sz="2400" dirty="0" smtClean="0"/>
              <a:t>é o mais utilizado para solução de problemas de programação linear.</a:t>
            </a:r>
          </a:p>
          <a:p>
            <a:pPr marL="914400" lvl="2" indent="0">
              <a:buNone/>
            </a:pPr>
            <a:endParaRPr lang="pt-BR" sz="1600" dirty="0" smtClean="0"/>
          </a:p>
          <a:p>
            <a:pPr lvl="1"/>
            <a:endParaRPr lang="pt-BR" sz="1600" dirty="0" smtClean="0"/>
          </a:p>
          <a:p>
            <a:pPr lvl="1"/>
            <a:endParaRPr lang="pt-BR" sz="2000" dirty="0" smtClean="0"/>
          </a:p>
          <a:p>
            <a:pPr lvl="1"/>
            <a:endParaRPr lang="pt-BR" sz="2000" dirty="0"/>
          </a:p>
          <a:p>
            <a:pPr marL="1371600" lvl="3" indent="0">
              <a:buNone/>
            </a:pPr>
            <a:endParaRPr lang="pt-BR" dirty="0" smtClean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72" y="2943224"/>
            <a:ext cx="2376263" cy="2376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840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2008" y="44624"/>
            <a:ext cx="9036496" cy="6785992"/>
          </a:xfrm>
        </p:spPr>
        <p:txBody>
          <a:bodyPr>
            <a:normAutofit lnSpcReduction="10000"/>
          </a:bodyPr>
          <a:lstStyle/>
          <a:p>
            <a:r>
              <a:rPr lang="pt-BR" sz="2400" dirty="0" smtClean="0">
                <a:solidFill>
                  <a:srgbClr val="FF0000"/>
                </a:solidFill>
              </a:rPr>
              <a:t>Solução Analítica do Método Simplex para Problemas de Maximização</a:t>
            </a:r>
          </a:p>
          <a:p>
            <a:pPr marL="0" indent="0">
              <a:buNone/>
            </a:pPr>
            <a:endParaRPr lang="pt-BR" sz="1800" b="1" dirty="0" smtClean="0"/>
          </a:p>
          <a:p>
            <a:pPr marL="0" indent="0">
              <a:buNone/>
            </a:pPr>
            <a:r>
              <a:rPr lang="pt-BR" sz="1800" b="1" dirty="0" smtClean="0">
                <a:solidFill>
                  <a:schemeClr val="bg1">
                    <a:lumMod val="75000"/>
                  </a:schemeClr>
                </a:solidFill>
              </a:rPr>
              <a:t>Início</a:t>
            </a:r>
            <a:r>
              <a:rPr lang="pt-BR" sz="1800" b="1" dirty="0">
                <a:solidFill>
                  <a:schemeClr val="bg1">
                    <a:lumMod val="75000"/>
                  </a:schemeClr>
                </a:solidFill>
              </a:rPr>
              <a:t>:</a:t>
            </a:r>
            <a:r>
              <a:rPr lang="pt-BR" sz="1800" dirty="0">
                <a:solidFill>
                  <a:schemeClr val="bg1">
                    <a:lumMod val="75000"/>
                  </a:schemeClr>
                </a:solidFill>
              </a:rPr>
              <a:t> O problema deve estar na forma </a:t>
            </a:r>
            <a:r>
              <a:rPr lang="pt-BR" sz="1800" dirty="0" smtClean="0">
                <a:solidFill>
                  <a:schemeClr val="bg1">
                    <a:lumMod val="75000"/>
                  </a:schemeClr>
                </a:solidFill>
              </a:rPr>
              <a:t>padrão.</a:t>
            </a:r>
            <a:endParaRPr lang="pt-BR" sz="18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pt-BR" sz="1800" b="1" dirty="0">
                <a:solidFill>
                  <a:schemeClr val="bg1">
                    <a:lumMod val="75000"/>
                  </a:schemeClr>
                </a:solidFill>
              </a:rPr>
              <a:t>Passo 1</a:t>
            </a:r>
            <a:r>
              <a:rPr lang="pt-BR" sz="1800" dirty="0">
                <a:solidFill>
                  <a:schemeClr val="bg1">
                    <a:lumMod val="75000"/>
                  </a:schemeClr>
                </a:solidFill>
              </a:rPr>
              <a:t>: Encontrar a solução básica factível para o problema de PL.</a:t>
            </a:r>
          </a:p>
          <a:p>
            <a:pPr marL="457200" lvl="1" indent="0">
              <a:buNone/>
            </a:pPr>
            <a:r>
              <a:rPr lang="pt-BR" sz="1800" dirty="0">
                <a:solidFill>
                  <a:schemeClr val="bg1">
                    <a:lumMod val="75000"/>
                  </a:schemeClr>
                </a:solidFill>
              </a:rPr>
              <a:t>SBF inicial = SBF </a:t>
            </a:r>
            <a:r>
              <a:rPr lang="pt-BR" sz="1800" dirty="0" smtClean="0">
                <a:solidFill>
                  <a:schemeClr val="bg1">
                    <a:lumMod val="75000"/>
                  </a:schemeClr>
                </a:solidFill>
              </a:rPr>
              <a:t>atual.</a:t>
            </a:r>
            <a:endParaRPr lang="pt-BR" sz="18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pt-BR" sz="2800" b="1" dirty="0"/>
              <a:t>Passo 2</a:t>
            </a:r>
            <a:r>
              <a:rPr lang="pt-BR" sz="2800" dirty="0"/>
              <a:t>: T</a:t>
            </a:r>
            <a:r>
              <a:rPr lang="pt-BR" sz="2800" dirty="0" smtClean="0"/>
              <a:t>este de </a:t>
            </a:r>
            <a:r>
              <a:rPr lang="pt-BR" sz="2800" dirty="0" err="1" smtClean="0"/>
              <a:t>otimalidade</a:t>
            </a:r>
            <a:r>
              <a:rPr lang="pt-BR" sz="2800" dirty="0" smtClean="0"/>
              <a:t>.</a:t>
            </a:r>
          </a:p>
          <a:p>
            <a:pPr marL="0" indent="0">
              <a:buNone/>
            </a:pPr>
            <a:r>
              <a:rPr lang="pt-BR" sz="1800" dirty="0" smtClean="0"/>
              <a:t>Uma solução básica factível é ótima se não houver soluções básicas factíveis adjacente melhores, ou seja, </a:t>
            </a:r>
            <a:r>
              <a:rPr lang="pt-BR" sz="1800" dirty="0"/>
              <a:t>i</a:t>
            </a:r>
            <a:r>
              <a:rPr lang="pt-BR" sz="1800" dirty="0" smtClean="0"/>
              <a:t>ncremento na função objetivo. </a:t>
            </a:r>
            <a:r>
              <a:rPr lang="pt-BR" sz="1800" b="1" dirty="0" smtClean="0">
                <a:solidFill>
                  <a:srgbClr val="FF0000"/>
                </a:solidFill>
              </a:rPr>
              <a:t>Enquanto pelo menos uma das variáveis não básicas da função objetivo tiver coeficiente positivo, há uma SBF adjacente melhor</a:t>
            </a:r>
            <a:r>
              <a:rPr lang="pt-BR" sz="1800" dirty="0" smtClean="0">
                <a:solidFill>
                  <a:srgbClr val="FF0000"/>
                </a:solidFill>
              </a:rPr>
              <a:t>.</a:t>
            </a:r>
          </a:p>
          <a:p>
            <a:pPr marL="0" indent="0">
              <a:buNone/>
            </a:pPr>
            <a:r>
              <a:rPr lang="pt-BR" sz="1800" b="1" dirty="0" smtClean="0">
                <a:solidFill>
                  <a:schemeClr val="bg1">
                    <a:lumMod val="75000"/>
                  </a:schemeClr>
                </a:solidFill>
              </a:rPr>
              <a:t>Iteração:</a:t>
            </a:r>
            <a:r>
              <a:rPr lang="pt-BR" sz="1800" dirty="0" smtClean="0">
                <a:solidFill>
                  <a:schemeClr val="bg1">
                    <a:lumMod val="75000"/>
                  </a:schemeClr>
                </a:solidFill>
              </a:rPr>
              <a:t> Determinar uma SBF adjacente melhor</a:t>
            </a:r>
          </a:p>
          <a:p>
            <a:pPr marL="0" indent="0">
              <a:buNone/>
            </a:pPr>
            <a:r>
              <a:rPr lang="pt-BR" sz="1800" dirty="0" smtClean="0">
                <a:solidFill>
                  <a:schemeClr val="bg1">
                    <a:lumMod val="75000"/>
                  </a:schemeClr>
                </a:solidFill>
              </a:rPr>
              <a:t>A direção de maior incremente em Z deve ser identificada, para que uma melhor solução básica factível seja determinada. Para isso, três passos devem ser tomados:</a:t>
            </a:r>
          </a:p>
          <a:p>
            <a:pPr marL="0" indent="0">
              <a:buNone/>
            </a:pPr>
            <a:r>
              <a:rPr lang="pt-BR" sz="1800" b="1" dirty="0" smtClean="0">
                <a:solidFill>
                  <a:schemeClr val="bg1">
                    <a:lumMod val="75000"/>
                  </a:schemeClr>
                </a:solidFill>
              </a:rPr>
              <a:t>I.1 – </a:t>
            </a:r>
            <a:r>
              <a:rPr lang="pt-BR" sz="1800" dirty="0" smtClean="0">
                <a:solidFill>
                  <a:schemeClr val="bg1">
                    <a:lumMod val="75000"/>
                  </a:schemeClr>
                </a:solidFill>
              </a:rPr>
              <a:t>Determinar a variável não básica que passará para o conjunto de variáveis básicas. Ela deve ser aquela que tem maior incremente em Z, isto é, com maior coeficiente positivo em Z.</a:t>
            </a:r>
          </a:p>
          <a:p>
            <a:pPr marL="0" indent="0">
              <a:buNone/>
            </a:pPr>
            <a:r>
              <a:rPr lang="pt-BR" sz="1800" b="1" dirty="0" smtClean="0">
                <a:solidFill>
                  <a:schemeClr val="bg1">
                    <a:lumMod val="75000"/>
                  </a:schemeClr>
                </a:solidFill>
              </a:rPr>
              <a:t>I.2 – </a:t>
            </a:r>
            <a:r>
              <a:rPr lang="pt-BR" sz="1800" dirty="0" smtClean="0">
                <a:solidFill>
                  <a:schemeClr val="bg1">
                    <a:lumMod val="75000"/>
                  </a:schemeClr>
                </a:solidFill>
              </a:rPr>
              <a:t>Escolher a variável básica que passará para o conjunto de variáveis não básicas. A variável a sair deve ser aquela que limita o crescimento da variável  não básica escolhida no passo anterior.</a:t>
            </a:r>
          </a:p>
          <a:p>
            <a:pPr marL="0" indent="0">
              <a:buNone/>
            </a:pPr>
            <a:r>
              <a:rPr lang="pt-BR" sz="1800" b="1" dirty="0" smtClean="0">
                <a:solidFill>
                  <a:schemeClr val="bg1">
                    <a:lumMod val="75000"/>
                  </a:schemeClr>
                </a:solidFill>
              </a:rPr>
              <a:t>I.3 – </a:t>
            </a:r>
            <a:r>
              <a:rPr lang="pt-BR" sz="1800" dirty="0" smtClean="0">
                <a:solidFill>
                  <a:schemeClr val="bg1">
                    <a:lumMod val="75000"/>
                  </a:schemeClr>
                </a:solidFill>
              </a:rPr>
              <a:t>Resolver o sistema de equações recalculando os valores da nova solução básica adjacente. Recomendo o </a:t>
            </a:r>
            <a:r>
              <a:rPr lang="pt-BR" sz="1800" b="1" dirty="0" smtClean="0">
                <a:solidFill>
                  <a:schemeClr val="bg1">
                    <a:lumMod val="75000"/>
                  </a:schemeClr>
                </a:solidFill>
              </a:rPr>
              <a:t>método de eliminação de </a:t>
            </a:r>
            <a:r>
              <a:rPr lang="pt-BR" sz="1800" b="1" dirty="0" err="1" smtClean="0">
                <a:solidFill>
                  <a:schemeClr val="bg1">
                    <a:lumMod val="75000"/>
                  </a:schemeClr>
                </a:solidFill>
              </a:rPr>
              <a:t>Gaus</a:t>
            </a:r>
            <a:r>
              <a:rPr lang="pt-BR" sz="1800" b="1" dirty="0" smtClean="0">
                <a:solidFill>
                  <a:schemeClr val="bg1">
                    <a:lumMod val="75000"/>
                  </a:schemeClr>
                </a:solidFill>
              </a:rPr>
              <a:t>-Jordan</a:t>
            </a:r>
            <a:r>
              <a:rPr lang="pt-BR" sz="1800" dirty="0" smtClean="0">
                <a:solidFill>
                  <a:schemeClr val="bg1">
                    <a:lumMod val="75000"/>
                  </a:schemeClr>
                </a:solidFill>
              </a:rPr>
              <a:t>. A partir desse novo sistema de equações, cada equação deve possuir apenas uma variável básica com </a:t>
            </a:r>
            <a:r>
              <a:rPr lang="pt-BR" sz="1800" b="1" dirty="0" smtClean="0">
                <a:solidFill>
                  <a:schemeClr val="bg1">
                    <a:lumMod val="75000"/>
                  </a:schemeClr>
                </a:solidFill>
              </a:rPr>
              <a:t>coeficiente igual a 1</a:t>
            </a:r>
            <a:r>
              <a:rPr lang="pt-BR" sz="1800" dirty="0" smtClean="0">
                <a:solidFill>
                  <a:schemeClr val="bg1">
                    <a:lumMod val="75000"/>
                  </a:schemeClr>
                </a:solidFill>
              </a:rPr>
              <a:t>, cada variável básica deve aparecer em apenas uma equação, e a função objetivo deve ser escrita em função das variáveis não básicas.</a:t>
            </a:r>
            <a:endParaRPr lang="pt-BR" sz="1800" b="1" dirty="0">
              <a:solidFill>
                <a:schemeClr val="bg1">
                  <a:lumMod val="75000"/>
                </a:schemeClr>
              </a:solidFill>
            </a:endParaRPr>
          </a:p>
          <a:p>
            <a:endParaRPr lang="pt-BR" sz="1600" dirty="0" smtClean="0"/>
          </a:p>
          <a:p>
            <a:pPr lvl="2"/>
            <a:endParaRPr lang="pt-BR" sz="1200" b="1" dirty="0" smtClean="0"/>
          </a:p>
          <a:p>
            <a:pPr marL="914400" lvl="2" indent="0">
              <a:buNone/>
            </a:pPr>
            <a:endParaRPr lang="pt-BR" sz="1600" dirty="0" smtClean="0"/>
          </a:p>
          <a:p>
            <a:pPr lvl="1"/>
            <a:endParaRPr lang="pt-BR" sz="1600" dirty="0" smtClean="0"/>
          </a:p>
          <a:p>
            <a:pPr lvl="1"/>
            <a:endParaRPr lang="pt-BR" sz="2000" dirty="0" smtClean="0"/>
          </a:p>
          <a:p>
            <a:pPr lvl="1"/>
            <a:endParaRPr lang="pt-BR" sz="2000" dirty="0"/>
          </a:p>
          <a:p>
            <a:pPr marL="1371600" lvl="3" indent="0">
              <a:buNone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518423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2008" y="764704"/>
            <a:ext cx="9036496" cy="6021288"/>
          </a:xfrm>
        </p:spPr>
        <p:txBody>
          <a:bodyPr>
            <a:normAutofit/>
          </a:bodyPr>
          <a:lstStyle/>
          <a:p>
            <a:r>
              <a:rPr lang="pt-BR" sz="3600" dirty="0" smtClean="0">
                <a:solidFill>
                  <a:srgbClr val="FF0000"/>
                </a:solidFill>
              </a:rPr>
              <a:t>Resolver o problema através do Simplex</a:t>
            </a:r>
            <a:endParaRPr lang="pt-BR" sz="3600" dirty="0" smtClean="0"/>
          </a:p>
          <a:p>
            <a:pPr marL="0" indent="0">
              <a:buNone/>
            </a:pPr>
            <a:r>
              <a:rPr lang="pt-BR" sz="1600" dirty="0" smtClean="0"/>
              <a:t>Resolver o problema:</a:t>
            </a:r>
          </a:p>
          <a:p>
            <a:pPr marL="0" indent="0">
              <a:buNone/>
            </a:pPr>
            <a:r>
              <a:rPr lang="pt-BR" sz="1600" dirty="0"/>
              <a:t>	</a:t>
            </a:r>
            <a:r>
              <a:rPr lang="pt-BR" sz="2400" dirty="0" smtClean="0"/>
              <a:t>Max z = </a:t>
            </a:r>
            <a:r>
              <a:rPr lang="pt-BR" sz="2400" dirty="0" smtClean="0">
                <a:solidFill>
                  <a:srgbClr val="FF0000"/>
                </a:solidFill>
              </a:rPr>
              <a:t>(4/5)x2 </a:t>
            </a:r>
            <a:r>
              <a:rPr lang="pt-BR" sz="2400" dirty="0" smtClean="0">
                <a:solidFill>
                  <a:schemeClr val="accent1"/>
                </a:solidFill>
              </a:rPr>
              <a:t>– (3/5)x4 + 12 </a:t>
            </a:r>
          </a:p>
          <a:p>
            <a:pPr marL="0" indent="0">
              <a:buNone/>
            </a:pPr>
            <a:r>
              <a:rPr lang="pt-BR" sz="1600" dirty="0" smtClean="0"/>
              <a:t>Sujeito:</a:t>
            </a:r>
          </a:p>
          <a:p>
            <a:pPr marL="0" indent="0">
              <a:buNone/>
            </a:pPr>
            <a:r>
              <a:rPr lang="pt-BR" sz="1600" dirty="0"/>
              <a:t>	</a:t>
            </a:r>
            <a:r>
              <a:rPr lang="pt-BR" sz="1800" dirty="0" smtClean="0"/>
              <a:t>(3/5)x2 + </a:t>
            </a:r>
            <a:r>
              <a:rPr lang="pt-BR" sz="1800" dirty="0" smtClean="0">
                <a:solidFill>
                  <a:srgbClr val="FF0000"/>
                </a:solidFill>
              </a:rPr>
              <a:t>x3</a:t>
            </a:r>
            <a:r>
              <a:rPr lang="pt-BR" sz="1800" dirty="0" smtClean="0"/>
              <a:t> – (1/5)x4 = </a:t>
            </a:r>
            <a:r>
              <a:rPr lang="pt-BR" sz="1800" dirty="0"/>
              <a:t>2</a:t>
            </a:r>
            <a:r>
              <a:rPr lang="pt-BR" sz="1800" dirty="0" smtClean="0"/>
              <a:t>                                          </a:t>
            </a:r>
          </a:p>
          <a:p>
            <a:pPr marL="0" indent="0">
              <a:buNone/>
            </a:pPr>
            <a:r>
              <a:rPr lang="pt-BR" sz="1800" dirty="0"/>
              <a:t>	</a:t>
            </a:r>
            <a:r>
              <a:rPr lang="pt-BR" sz="1800" dirty="0" smtClean="0">
                <a:solidFill>
                  <a:srgbClr val="FF0000"/>
                </a:solidFill>
              </a:rPr>
              <a:t>x1</a:t>
            </a:r>
            <a:r>
              <a:rPr lang="pt-BR" sz="1800" dirty="0" smtClean="0"/>
              <a:t> + (2/5)x2 + (1/5)x4 = 4 </a:t>
            </a:r>
          </a:p>
          <a:p>
            <a:pPr marL="0" indent="0">
              <a:buNone/>
            </a:pPr>
            <a:r>
              <a:rPr lang="pt-BR" sz="1600" dirty="0"/>
              <a:t>	</a:t>
            </a:r>
            <a:r>
              <a:rPr lang="pt-BR" sz="1600" dirty="0" smtClean="0"/>
              <a:t>x1, x2, x3, x4 &gt;= 0</a:t>
            </a:r>
          </a:p>
          <a:p>
            <a:pPr marL="0" indent="0">
              <a:buNone/>
            </a:pPr>
            <a:r>
              <a:rPr lang="pt-BR" sz="2000" b="1" dirty="0" smtClean="0"/>
              <a:t>VNB{x2</a:t>
            </a:r>
            <a:r>
              <a:rPr lang="pt-BR" sz="2000" b="1" dirty="0" smtClean="0">
                <a:solidFill>
                  <a:srgbClr val="FF0000"/>
                </a:solidFill>
              </a:rPr>
              <a:t> </a:t>
            </a:r>
            <a:r>
              <a:rPr lang="pt-BR" sz="2000" b="1" dirty="0" smtClean="0"/>
              <a:t>e x4}  - valores iguais a zero</a:t>
            </a:r>
            <a:endParaRPr lang="pt-BR" sz="2000" b="1" dirty="0"/>
          </a:p>
          <a:p>
            <a:pPr marL="0" indent="0">
              <a:buNone/>
            </a:pPr>
            <a:r>
              <a:rPr lang="pt-BR" sz="2000" b="1" dirty="0" smtClean="0"/>
              <a:t>VB{x1 </a:t>
            </a:r>
            <a:r>
              <a:rPr lang="pt-BR" sz="2000" b="1" dirty="0"/>
              <a:t>e </a:t>
            </a:r>
            <a:r>
              <a:rPr lang="pt-BR" sz="2000" b="1" dirty="0" smtClean="0"/>
              <a:t>x3}</a:t>
            </a:r>
            <a:endParaRPr lang="pt-BR" sz="2000" dirty="0" smtClean="0"/>
          </a:p>
          <a:p>
            <a:pPr marL="0" indent="0">
              <a:buNone/>
            </a:pPr>
            <a:r>
              <a:rPr lang="pt-BR" sz="2400" dirty="0"/>
              <a:t>Com este sistema de equação temos:</a:t>
            </a:r>
          </a:p>
          <a:p>
            <a:pPr marL="0" indent="0">
              <a:buNone/>
            </a:pPr>
            <a:r>
              <a:rPr lang="pt-BR" sz="2400" dirty="0">
                <a:solidFill>
                  <a:srgbClr val="FF0000"/>
                </a:solidFill>
              </a:rPr>
              <a:t>X1 = 4 </a:t>
            </a:r>
            <a:r>
              <a:rPr lang="pt-BR" sz="2400" dirty="0"/>
              <a:t>e</a:t>
            </a:r>
            <a:r>
              <a:rPr lang="pt-BR" sz="2400" dirty="0">
                <a:solidFill>
                  <a:srgbClr val="FF0000"/>
                </a:solidFill>
              </a:rPr>
              <a:t> x3 = 2 </a:t>
            </a:r>
            <a:r>
              <a:rPr lang="pt-BR" sz="2400" dirty="0"/>
              <a:t>e</a:t>
            </a:r>
            <a:r>
              <a:rPr lang="pt-BR" sz="2400" dirty="0">
                <a:solidFill>
                  <a:srgbClr val="FF0000"/>
                </a:solidFill>
              </a:rPr>
              <a:t> z = 12</a:t>
            </a:r>
          </a:p>
          <a:p>
            <a:pPr marL="0" indent="0">
              <a:buNone/>
            </a:pPr>
            <a:r>
              <a:rPr lang="pt-BR" sz="2400" dirty="0" smtClean="0">
                <a:solidFill>
                  <a:srgbClr val="FF0000"/>
                </a:solidFill>
              </a:rPr>
              <a:t>Passo 2: </a:t>
            </a:r>
            <a:r>
              <a:rPr lang="pt-BR" sz="2400" dirty="0" smtClean="0"/>
              <a:t>Teste da </a:t>
            </a:r>
            <a:r>
              <a:rPr lang="pt-BR" sz="2400" dirty="0" err="1" smtClean="0"/>
              <a:t>Otimalidade</a:t>
            </a:r>
            <a:endParaRPr lang="pt-BR" sz="2400" dirty="0" smtClean="0"/>
          </a:p>
          <a:p>
            <a:pPr marL="0" indent="0">
              <a:buNone/>
            </a:pPr>
            <a:r>
              <a:rPr lang="pt-BR" sz="2400" dirty="0" smtClean="0"/>
              <a:t>Observe que na função objetivo </a:t>
            </a:r>
            <a:r>
              <a:rPr lang="pt-BR" sz="2400" dirty="0" smtClean="0">
                <a:solidFill>
                  <a:srgbClr val="FF0000"/>
                </a:solidFill>
              </a:rPr>
              <a:t>x2 &gt;= 0. </a:t>
            </a:r>
            <a:r>
              <a:rPr lang="pt-BR" sz="2400" dirty="0" smtClean="0"/>
              <a:t>Assim, temos uma solução melhor!!!</a:t>
            </a:r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792088"/>
          </a:xfrm>
        </p:spPr>
        <p:txBody>
          <a:bodyPr/>
          <a:lstStyle/>
          <a:p>
            <a:r>
              <a:rPr lang="pt-BR" dirty="0" smtClean="0"/>
              <a:t>Pesquisa Operacional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21111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2008" y="44624"/>
            <a:ext cx="9036496" cy="6785992"/>
          </a:xfrm>
        </p:spPr>
        <p:txBody>
          <a:bodyPr>
            <a:normAutofit lnSpcReduction="10000"/>
          </a:bodyPr>
          <a:lstStyle/>
          <a:p>
            <a:r>
              <a:rPr lang="pt-BR" sz="2400" dirty="0" smtClean="0">
                <a:solidFill>
                  <a:srgbClr val="FF0000"/>
                </a:solidFill>
              </a:rPr>
              <a:t>Solução Analítica do Método Simplex para Problemas de Maximização</a:t>
            </a:r>
          </a:p>
          <a:p>
            <a:pPr marL="0" indent="0">
              <a:buNone/>
            </a:pPr>
            <a:endParaRPr lang="pt-BR" sz="1800" b="1" dirty="0" smtClean="0"/>
          </a:p>
          <a:p>
            <a:pPr marL="0" indent="0">
              <a:buNone/>
            </a:pPr>
            <a:r>
              <a:rPr lang="pt-BR" sz="1800" b="1" dirty="0" smtClean="0">
                <a:solidFill>
                  <a:schemeClr val="bg1">
                    <a:lumMod val="75000"/>
                  </a:schemeClr>
                </a:solidFill>
              </a:rPr>
              <a:t>Início</a:t>
            </a:r>
            <a:r>
              <a:rPr lang="pt-BR" sz="1800" b="1" dirty="0">
                <a:solidFill>
                  <a:schemeClr val="bg1">
                    <a:lumMod val="75000"/>
                  </a:schemeClr>
                </a:solidFill>
              </a:rPr>
              <a:t>:</a:t>
            </a:r>
            <a:r>
              <a:rPr lang="pt-BR" sz="1800" dirty="0">
                <a:solidFill>
                  <a:schemeClr val="bg1">
                    <a:lumMod val="75000"/>
                  </a:schemeClr>
                </a:solidFill>
              </a:rPr>
              <a:t> O problema deve estar na forma </a:t>
            </a:r>
            <a:r>
              <a:rPr lang="pt-BR" sz="1800" dirty="0" smtClean="0">
                <a:solidFill>
                  <a:schemeClr val="bg1">
                    <a:lumMod val="75000"/>
                  </a:schemeClr>
                </a:solidFill>
              </a:rPr>
              <a:t>padrão.</a:t>
            </a:r>
            <a:endParaRPr lang="pt-BR" sz="18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pt-BR" sz="1800" b="1" dirty="0">
                <a:solidFill>
                  <a:schemeClr val="bg1">
                    <a:lumMod val="75000"/>
                  </a:schemeClr>
                </a:solidFill>
              </a:rPr>
              <a:t>Passo 1</a:t>
            </a:r>
            <a:r>
              <a:rPr lang="pt-BR" sz="1800" dirty="0">
                <a:solidFill>
                  <a:schemeClr val="bg1">
                    <a:lumMod val="75000"/>
                  </a:schemeClr>
                </a:solidFill>
              </a:rPr>
              <a:t>: Encontrar a solução básica factível para o problema de PL.</a:t>
            </a:r>
          </a:p>
          <a:p>
            <a:pPr marL="457200" lvl="1" indent="0">
              <a:buNone/>
            </a:pPr>
            <a:r>
              <a:rPr lang="pt-BR" sz="1800" dirty="0">
                <a:solidFill>
                  <a:schemeClr val="bg1">
                    <a:lumMod val="75000"/>
                  </a:schemeClr>
                </a:solidFill>
              </a:rPr>
              <a:t>SBF inicial = SBF </a:t>
            </a:r>
            <a:r>
              <a:rPr lang="pt-BR" sz="1800" dirty="0" smtClean="0">
                <a:solidFill>
                  <a:schemeClr val="bg1">
                    <a:lumMod val="75000"/>
                  </a:schemeClr>
                </a:solidFill>
              </a:rPr>
              <a:t>atual.</a:t>
            </a:r>
            <a:endParaRPr lang="pt-BR" sz="18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pt-BR" sz="1800" b="1" dirty="0">
                <a:solidFill>
                  <a:schemeClr val="bg1">
                    <a:lumMod val="75000"/>
                  </a:schemeClr>
                </a:solidFill>
              </a:rPr>
              <a:t>Passo 2</a:t>
            </a:r>
            <a:r>
              <a:rPr lang="pt-BR" sz="1800" dirty="0">
                <a:solidFill>
                  <a:schemeClr val="bg1">
                    <a:lumMod val="75000"/>
                  </a:schemeClr>
                </a:solidFill>
              </a:rPr>
              <a:t>: T</a:t>
            </a:r>
            <a:r>
              <a:rPr lang="pt-BR" sz="1800" dirty="0" smtClean="0">
                <a:solidFill>
                  <a:schemeClr val="bg1">
                    <a:lumMod val="75000"/>
                  </a:schemeClr>
                </a:solidFill>
              </a:rPr>
              <a:t>este de </a:t>
            </a:r>
            <a:r>
              <a:rPr lang="pt-BR" sz="1800" dirty="0" err="1" smtClean="0">
                <a:solidFill>
                  <a:schemeClr val="bg1">
                    <a:lumMod val="75000"/>
                  </a:schemeClr>
                </a:solidFill>
              </a:rPr>
              <a:t>otimalidade</a:t>
            </a:r>
            <a:r>
              <a:rPr lang="pt-BR" sz="1800" dirty="0" smtClean="0">
                <a:solidFill>
                  <a:schemeClr val="bg1">
                    <a:lumMod val="75000"/>
                  </a:schemeClr>
                </a:solidFill>
              </a:rPr>
              <a:t>.</a:t>
            </a:r>
          </a:p>
          <a:p>
            <a:pPr marL="0" indent="0">
              <a:buNone/>
            </a:pPr>
            <a:r>
              <a:rPr lang="pt-BR" sz="1800" dirty="0" smtClean="0">
                <a:solidFill>
                  <a:schemeClr val="bg1">
                    <a:lumMod val="75000"/>
                  </a:schemeClr>
                </a:solidFill>
              </a:rPr>
              <a:t>Uma solução básica factível é ótima se não houver soluções básicas factíveis adjacente melhores, ou seja, </a:t>
            </a:r>
            <a:r>
              <a:rPr lang="pt-BR" sz="1800" dirty="0">
                <a:solidFill>
                  <a:schemeClr val="bg1">
                    <a:lumMod val="75000"/>
                  </a:schemeClr>
                </a:solidFill>
              </a:rPr>
              <a:t>i</a:t>
            </a:r>
            <a:r>
              <a:rPr lang="pt-BR" sz="1800" dirty="0" smtClean="0">
                <a:solidFill>
                  <a:schemeClr val="bg1">
                    <a:lumMod val="75000"/>
                  </a:schemeClr>
                </a:solidFill>
              </a:rPr>
              <a:t>ncremento na função objetivo. Enquanto pelo menos uma das variáveis não básicas da função objetivo tiver coeficiente positivo, há uma SBF adjacente melhor.</a:t>
            </a:r>
          </a:p>
          <a:p>
            <a:pPr marL="0" indent="0">
              <a:buNone/>
            </a:pPr>
            <a:r>
              <a:rPr lang="pt-BR" sz="2400" b="1" dirty="0" smtClean="0"/>
              <a:t>Iteração:</a:t>
            </a:r>
            <a:r>
              <a:rPr lang="pt-BR" sz="2400" dirty="0" smtClean="0"/>
              <a:t> Determinar uma SBF adjacente melhor</a:t>
            </a:r>
          </a:p>
          <a:p>
            <a:pPr marL="0" indent="0">
              <a:buNone/>
            </a:pPr>
            <a:r>
              <a:rPr lang="pt-BR" sz="1800" dirty="0" smtClean="0"/>
              <a:t>A direção de maior incremente em Z deve ser identificada, para que uma melhor solução básica factível seja determinada. Para isso, três passos devem ser tomados:</a:t>
            </a:r>
          </a:p>
          <a:p>
            <a:pPr marL="0" indent="0">
              <a:buNone/>
            </a:pPr>
            <a:r>
              <a:rPr lang="pt-BR" sz="1800" b="1" dirty="0" smtClean="0">
                <a:solidFill>
                  <a:schemeClr val="bg1">
                    <a:lumMod val="75000"/>
                  </a:schemeClr>
                </a:solidFill>
              </a:rPr>
              <a:t>I.1 – </a:t>
            </a:r>
            <a:r>
              <a:rPr lang="pt-BR" sz="1800" dirty="0" smtClean="0">
                <a:solidFill>
                  <a:schemeClr val="bg1">
                    <a:lumMod val="75000"/>
                  </a:schemeClr>
                </a:solidFill>
              </a:rPr>
              <a:t>Determinar a variável não básica que passará para o conjunto de variáveis básicas. Ela deve ser aquela que tem maior incremente em Z, isto é, com maior coeficiente positivo em Z.</a:t>
            </a:r>
          </a:p>
          <a:p>
            <a:pPr marL="0" indent="0">
              <a:buNone/>
            </a:pPr>
            <a:r>
              <a:rPr lang="pt-BR" sz="1800" b="1" dirty="0" smtClean="0">
                <a:solidFill>
                  <a:schemeClr val="bg1">
                    <a:lumMod val="75000"/>
                  </a:schemeClr>
                </a:solidFill>
              </a:rPr>
              <a:t>I.2 – </a:t>
            </a:r>
            <a:r>
              <a:rPr lang="pt-BR" sz="1800" dirty="0" smtClean="0">
                <a:solidFill>
                  <a:schemeClr val="bg1">
                    <a:lumMod val="75000"/>
                  </a:schemeClr>
                </a:solidFill>
              </a:rPr>
              <a:t>Escolher a variável básica que passará para o conjunto de variáveis não básicas. A variável a sair deve ser aquela que limita o crescimento da variável  não básica escolhida no passo anterior.</a:t>
            </a:r>
          </a:p>
          <a:p>
            <a:pPr marL="0" indent="0">
              <a:buNone/>
            </a:pPr>
            <a:r>
              <a:rPr lang="pt-BR" sz="1800" b="1" dirty="0" smtClean="0">
                <a:solidFill>
                  <a:schemeClr val="bg1">
                    <a:lumMod val="75000"/>
                  </a:schemeClr>
                </a:solidFill>
              </a:rPr>
              <a:t>I.3 – </a:t>
            </a:r>
            <a:r>
              <a:rPr lang="pt-BR" sz="1800" dirty="0" smtClean="0">
                <a:solidFill>
                  <a:schemeClr val="bg1">
                    <a:lumMod val="75000"/>
                  </a:schemeClr>
                </a:solidFill>
              </a:rPr>
              <a:t>Resolver o sistema de equações recalculando os valores da nova solução básica adjacente. Recomendo o </a:t>
            </a:r>
            <a:r>
              <a:rPr lang="pt-BR" sz="1800" b="1" dirty="0" smtClean="0">
                <a:solidFill>
                  <a:schemeClr val="bg1">
                    <a:lumMod val="75000"/>
                  </a:schemeClr>
                </a:solidFill>
              </a:rPr>
              <a:t>método de eliminação de </a:t>
            </a:r>
            <a:r>
              <a:rPr lang="pt-BR" sz="1800" b="1" dirty="0" err="1" smtClean="0">
                <a:solidFill>
                  <a:schemeClr val="bg1">
                    <a:lumMod val="75000"/>
                  </a:schemeClr>
                </a:solidFill>
              </a:rPr>
              <a:t>Gaus</a:t>
            </a:r>
            <a:r>
              <a:rPr lang="pt-BR" sz="1800" b="1" dirty="0" smtClean="0">
                <a:solidFill>
                  <a:schemeClr val="bg1">
                    <a:lumMod val="75000"/>
                  </a:schemeClr>
                </a:solidFill>
              </a:rPr>
              <a:t>-Jordan</a:t>
            </a:r>
            <a:r>
              <a:rPr lang="pt-BR" sz="1800" dirty="0" smtClean="0">
                <a:solidFill>
                  <a:schemeClr val="bg1">
                    <a:lumMod val="75000"/>
                  </a:schemeClr>
                </a:solidFill>
              </a:rPr>
              <a:t>. A partir desse novo sistema de equações, cada equação deve possuir apenas uma variável básica com </a:t>
            </a:r>
            <a:r>
              <a:rPr lang="pt-BR" sz="1800" b="1" dirty="0" smtClean="0">
                <a:solidFill>
                  <a:schemeClr val="bg1">
                    <a:lumMod val="75000"/>
                  </a:schemeClr>
                </a:solidFill>
              </a:rPr>
              <a:t>coeficiente igual a 1</a:t>
            </a:r>
            <a:r>
              <a:rPr lang="pt-BR" sz="1800" dirty="0" smtClean="0">
                <a:solidFill>
                  <a:schemeClr val="bg1">
                    <a:lumMod val="75000"/>
                  </a:schemeClr>
                </a:solidFill>
              </a:rPr>
              <a:t>, cada variável básica deve aparecer em apenas uma equação, e a função objetivo deve ser escrita em função das variáveis não básicas.</a:t>
            </a:r>
            <a:endParaRPr lang="pt-BR" sz="1800" b="1" dirty="0">
              <a:solidFill>
                <a:schemeClr val="bg1">
                  <a:lumMod val="75000"/>
                </a:schemeClr>
              </a:solidFill>
            </a:endParaRPr>
          </a:p>
          <a:p>
            <a:endParaRPr lang="pt-BR" sz="1600" dirty="0" smtClean="0"/>
          </a:p>
          <a:p>
            <a:pPr lvl="2"/>
            <a:endParaRPr lang="pt-BR" sz="1200" b="1" dirty="0" smtClean="0"/>
          </a:p>
          <a:p>
            <a:pPr marL="914400" lvl="2" indent="0">
              <a:buNone/>
            </a:pPr>
            <a:endParaRPr lang="pt-BR" sz="1600" dirty="0" smtClean="0"/>
          </a:p>
          <a:p>
            <a:pPr lvl="1"/>
            <a:endParaRPr lang="pt-BR" sz="1600" dirty="0" smtClean="0"/>
          </a:p>
          <a:p>
            <a:pPr lvl="1"/>
            <a:endParaRPr lang="pt-BR" sz="2000" dirty="0" smtClean="0"/>
          </a:p>
          <a:p>
            <a:pPr lvl="1"/>
            <a:endParaRPr lang="pt-BR" sz="2000" dirty="0"/>
          </a:p>
          <a:p>
            <a:pPr marL="1371600" lvl="3" indent="0">
              <a:buNone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382924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2008" y="44624"/>
            <a:ext cx="9036496" cy="6785992"/>
          </a:xfrm>
        </p:spPr>
        <p:txBody>
          <a:bodyPr>
            <a:normAutofit fontScale="92500"/>
          </a:bodyPr>
          <a:lstStyle/>
          <a:p>
            <a:r>
              <a:rPr lang="pt-BR" sz="2400" dirty="0" smtClean="0">
                <a:solidFill>
                  <a:srgbClr val="FF0000"/>
                </a:solidFill>
              </a:rPr>
              <a:t>Solução Analítica do Método Simplex para Problemas de Maximização</a:t>
            </a:r>
          </a:p>
          <a:p>
            <a:pPr marL="0" indent="0">
              <a:buNone/>
            </a:pPr>
            <a:endParaRPr lang="pt-BR" sz="1800" b="1" dirty="0" smtClean="0"/>
          </a:p>
          <a:p>
            <a:pPr marL="0" indent="0">
              <a:buNone/>
            </a:pPr>
            <a:r>
              <a:rPr lang="pt-BR" sz="1800" b="1" dirty="0" smtClean="0">
                <a:solidFill>
                  <a:schemeClr val="bg1">
                    <a:lumMod val="75000"/>
                  </a:schemeClr>
                </a:solidFill>
              </a:rPr>
              <a:t>Início</a:t>
            </a:r>
            <a:r>
              <a:rPr lang="pt-BR" sz="1800" b="1" dirty="0">
                <a:solidFill>
                  <a:schemeClr val="bg1">
                    <a:lumMod val="75000"/>
                  </a:schemeClr>
                </a:solidFill>
              </a:rPr>
              <a:t>:</a:t>
            </a:r>
            <a:r>
              <a:rPr lang="pt-BR" sz="1800" dirty="0">
                <a:solidFill>
                  <a:schemeClr val="bg1">
                    <a:lumMod val="75000"/>
                  </a:schemeClr>
                </a:solidFill>
              </a:rPr>
              <a:t> O problema deve estar na forma </a:t>
            </a:r>
            <a:r>
              <a:rPr lang="pt-BR" sz="1800" dirty="0" smtClean="0">
                <a:solidFill>
                  <a:schemeClr val="bg1">
                    <a:lumMod val="75000"/>
                  </a:schemeClr>
                </a:solidFill>
              </a:rPr>
              <a:t>padrão.</a:t>
            </a:r>
            <a:endParaRPr lang="pt-BR" sz="18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pt-BR" sz="1800" b="1" dirty="0">
                <a:solidFill>
                  <a:schemeClr val="bg1">
                    <a:lumMod val="75000"/>
                  </a:schemeClr>
                </a:solidFill>
              </a:rPr>
              <a:t>Passo 1</a:t>
            </a:r>
            <a:r>
              <a:rPr lang="pt-BR" sz="1800" dirty="0">
                <a:solidFill>
                  <a:schemeClr val="bg1">
                    <a:lumMod val="75000"/>
                  </a:schemeClr>
                </a:solidFill>
              </a:rPr>
              <a:t>: Encontrar a solução básica factível para o problema de PL.</a:t>
            </a:r>
          </a:p>
          <a:p>
            <a:pPr marL="457200" lvl="1" indent="0">
              <a:buNone/>
            </a:pPr>
            <a:r>
              <a:rPr lang="pt-BR" sz="1800" dirty="0">
                <a:solidFill>
                  <a:schemeClr val="bg1">
                    <a:lumMod val="75000"/>
                  </a:schemeClr>
                </a:solidFill>
              </a:rPr>
              <a:t>SBF inicial = SBF </a:t>
            </a:r>
            <a:r>
              <a:rPr lang="pt-BR" sz="1800" dirty="0" smtClean="0">
                <a:solidFill>
                  <a:schemeClr val="bg1">
                    <a:lumMod val="75000"/>
                  </a:schemeClr>
                </a:solidFill>
              </a:rPr>
              <a:t>atual.</a:t>
            </a:r>
            <a:endParaRPr lang="pt-BR" sz="18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pt-BR" sz="1800" b="1" dirty="0">
                <a:solidFill>
                  <a:schemeClr val="bg1">
                    <a:lumMod val="75000"/>
                  </a:schemeClr>
                </a:solidFill>
              </a:rPr>
              <a:t>Passo 2</a:t>
            </a:r>
            <a:r>
              <a:rPr lang="pt-BR" sz="1800" dirty="0">
                <a:solidFill>
                  <a:schemeClr val="bg1">
                    <a:lumMod val="75000"/>
                  </a:schemeClr>
                </a:solidFill>
              </a:rPr>
              <a:t>: T</a:t>
            </a:r>
            <a:r>
              <a:rPr lang="pt-BR" sz="1800" dirty="0" smtClean="0">
                <a:solidFill>
                  <a:schemeClr val="bg1">
                    <a:lumMod val="75000"/>
                  </a:schemeClr>
                </a:solidFill>
              </a:rPr>
              <a:t>este de </a:t>
            </a:r>
            <a:r>
              <a:rPr lang="pt-BR" sz="1800" dirty="0" err="1" smtClean="0">
                <a:solidFill>
                  <a:schemeClr val="bg1">
                    <a:lumMod val="75000"/>
                  </a:schemeClr>
                </a:solidFill>
              </a:rPr>
              <a:t>otimalidade</a:t>
            </a:r>
            <a:r>
              <a:rPr lang="pt-BR" sz="1800" dirty="0" smtClean="0">
                <a:solidFill>
                  <a:schemeClr val="bg1">
                    <a:lumMod val="75000"/>
                  </a:schemeClr>
                </a:solidFill>
              </a:rPr>
              <a:t>.</a:t>
            </a:r>
          </a:p>
          <a:p>
            <a:pPr marL="0" indent="0">
              <a:buNone/>
            </a:pPr>
            <a:r>
              <a:rPr lang="pt-BR" sz="1800" dirty="0" smtClean="0">
                <a:solidFill>
                  <a:schemeClr val="bg1">
                    <a:lumMod val="75000"/>
                  </a:schemeClr>
                </a:solidFill>
              </a:rPr>
              <a:t>Uma solução básica factível é ótima se não houver soluções básicas factíveis adjacente melhores, ou seja, </a:t>
            </a:r>
            <a:r>
              <a:rPr lang="pt-BR" sz="1800" dirty="0">
                <a:solidFill>
                  <a:schemeClr val="bg1">
                    <a:lumMod val="75000"/>
                  </a:schemeClr>
                </a:solidFill>
              </a:rPr>
              <a:t>i</a:t>
            </a:r>
            <a:r>
              <a:rPr lang="pt-BR" sz="1800" dirty="0" smtClean="0">
                <a:solidFill>
                  <a:schemeClr val="bg1">
                    <a:lumMod val="75000"/>
                  </a:schemeClr>
                </a:solidFill>
              </a:rPr>
              <a:t>ncremento na função objetivo. Enquanto pelo menos uma das variáveis não básicas da função objetivo tiver coeficiente positivo, há uma SBF adjacente melhor.</a:t>
            </a:r>
          </a:p>
          <a:p>
            <a:pPr marL="0" indent="0">
              <a:buNone/>
            </a:pPr>
            <a:r>
              <a:rPr lang="pt-BR" sz="1900" b="1" dirty="0" smtClean="0">
                <a:solidFill>
                  <a:schemeClr val="bg1">
                    <a:lumMod val="75000"/>
                  </a:schemeClr>
                </a:solidFill>
              </a:rPr>
              <a:t>Iteração:</a:t>
            </a:r>
            <a:r>
              <a:rPr lang="pt-BR" sz="1900" dirty="0" smtClean="0">
                <a:solidFill>
                  <a:schemeClr val="bg1">
                    <a:lumMod val="75000"/>
                  </a:schemeClr>
                </a:solidFill>
              </a:rPr>
              <a:t> Determinar uma SBF adjacente melhor</a:t>
            </a:r>
          </a:p>
          <a:p>
            <a:pPr marL="0" indent="0">
              <a:buNone/>
            </a:pPr>
            <a:r>
              <a:rPr lang="pt-BR" sz="1800" dirty="0" smtClean="0">
                <a:solidFill>
                  <a:schemeClr val="bg1">
                    <a:lumMod val="75000"/>
                  </a:schemeClr>
                </a:solidFill>
              </a:rPr>
              <a:t>A direção de maior incremente em Z deve ser identificada, para que uma melhor solução básica factível seja determinada. Para isso, três passos devem ser tomados:</a:t>
            </a:r>
          </a:p>
          <a:p>
            <a:pPr marL="0" indent="0">
              <a:buNone/>
            </a:pPr>
            <a:r>
              <a:rPr lang="pt-BR" sz="2000" b="1" dirty="0" smtClean="0"/>
              <a:t>I.1 – </a:t>
            </a:r>
            <a:r>
              <a:rPr lang="pt-BR" sz="2000" dirty="0" smtClean="0"/>
              <a:t>Determinar a variável não básica que passará para o conjunto de variáveis básicas. Ela deve ser aquela que tem maior incremente em Z, isto é, com maior coeficiente positivo em Z.</a:t>
            </a:r>
          </a:p>
          <a:p>
            <a:pPr marL="0" indent="0">
              <a:buNone/>
            </a:pPr>
            <a:r>
              <a:rPr lang="pt-BR" sz="1800" b="1" dirty="0" smtClean="0">
                <a:solidFill>
                  <a:schemeClr val="bg1">
                    <a:lumMod val="75000"/>
                  </a:schemeClr>
                </a:solidFill>
              </a:rPr>
              <a:t>I.2 – </a:t>
            </a:r>
            <a:r>
              <a:rPr lang="pt-BR" sz="1800" dirty="0" smtClean="0">
                <a:solidFill>
                  <a:schemeClr val="bg1">
                    <a:lumMod val="75000"/>
                  </a:schemeClr>
                </a:solidFill>
              </a:rPr>
              <a:t>Escolher a variável básica que passará para o conjunto de variáveis não básicas. A variável a sair deve ser aquela que limita o crescimento da variável  não básica escolhida no passo anterior.</a:t>
            </a:r>
          </a:p>
          <a:p>
            <a:pPr marL="0" indent="0">
              <a:buNone/>
            </a:pPr>
            <a:r>
              <a:rPr lang="pt-BR" sz="1800" b="1" dirty="0" smtClean="0">
                <a:solidFill>
                  <a:schemeClr val="bg1">
                    <a:lumMod val="75000"/>
                  </a:schemeClr>
                </a:solidFill>
              </a:rPr>
              <a:t>I.3 – </a:t>
            </a:r>
            <a:r>
              <a:rPr lang="pt-BR" sz="1800" dirty="0" smtClean="0">
                <a:solidFill>
                  <a:schemeClr val="bg1">
                    <a:lumMod val="75000"/>
                  </a:schemeClr>
                </a:solidFill>
              </a:rPr>
              <a:t>Resolver o sistema de equações recalculando os valores da nova solução básica adjacente. Recomendo o </a:t>
            </a:r>
            <a:r>
              <a:rPr lang="pt-BR" sz="1800" b="1" dirty="0" smtClean="0">
                <a:solidFill>
                  <a:schemeClr val="bg1">
                    <a:lumMod val="75000"/>
                  </a:schemeClr>
                </a:solidFill>
              </a:rPr>
              <a:t>método de eliminação de </a:t>
            </a:r>
            <a:r>
              <a:rPr lang="pt-BR" sz="1800" b="1" dirty="0" err="1" smtClean="0">
                <a:solidFill>
                  <a:schemeClr val="bg1">
                    <a:lumMod val="75000"/>
                  </a:schemeClr>
                </a:solidFill>
              </a:rPr>
              <a:t>Gaus</a:t>
            </a:r>
            <a:r>
              <a:rPr lang="pt-BR" sz="1800" b="1" dirty="0" smtClean="0">
                <a:solidFill>
                  <a:schemeClr val="bg1">
                    <a:lumMod val="75000"/>
                  </a:schemeClr>
                </a:solidFill>
              </a:rPr>
              <a:t>-Jordan</a:t>
            </a:r>
            <a:r>
              <a:rPr lang="pt-BR" sz="1800" dirty="0" smtClean="0">
                <a:solidFill>
                  <a:schemeClr val="bg1">
                    <a:lumMod val="75000"/>
                  </a:schemeClr>
                </a:solidFill>
              </a:rPr>
              <a:t>. A partir desse novo sistema de equações, cada equação deve possuir apenas uma variável básica com </a:t>
            </a:r>
            <a:r>
              <a:rPr lang="pt-BR" sz="1800" b="1" dirty="0" smtClean="0">
                <a:solidFill>
                  <a:schemeClr val="bg1">
                    <a:lumMod val="75000"/>
                  </a:schemeClr>
                </a:solidFill>
              </a:rPr>
              <a:t>coeficiente igual a 1</a:t>
            </a:r>
            <a:r>
              <a:rPr lang="pt-BR" sz="1800" dirty="0" smtClean="0">
                <a:solidFill>
                  <a:schemeClr val="bg1">
                    <a:lumMod val="75000"/>
                  </a:schemeClr>
                </a:solidFill>
              </a:rPr>
              <a:t>, cada variável básica deve aparecer em apenas uma equação, e a função objetivo deve ser escrita em função das variáveis não básicas.</a:t>
            </a:r>
            <a:endParaRPr lang="pt-BR" sz="1800" b="1" dirty="0">
              <a:solidFill>
                <a:schemeClr val="bg1">
                  <a:lumMod val="75000"/>
                </a:schemeClr>
              </a:solidFill>
            </a:endParaRPr>
          </a:p>
          <a:p>
            <a:endParaRPr lang="pt-BR" sz="1600" dirty="0" smtClean="0"/>
          </a:p>
          <a:p>
            <a:pPr lvl="2"/>
            <a:endParaRPr lang="pt-BR" sz="1200" b="1" dirty="0" smtClean="0"/>
          </a:p>
          <a:p>
            <a:pPr marL="914400" lvl="2" indent="0">
              <a:buNone/>
            </a:pPr>
            <a:endParaRPr lang="pt-BR" sz="1600" dirty="0" smtClean="0"/>
          </a:p>
          <a:p>
            <a:pPr lvl="1"/>
            <a:endParaRPr lang="pt-BR" sz="1600" dirty="0" smtClean="0"/>
          </a:p>
          <a:p>
            <a:pPr lvl="1"/>
            <a:endParaRPr lang="pt-BR" sz="2000" dirty="0" smtClean="0"/>
          </a:p>
          <a:p>
            <a:pPr lvl="1"/>
            <a:endParaRPr lang="pt-BR" sz="2000" dirty="0"/>
          </a:p>
          <a:p>
            <a:pPr marL="1371600" lvl="3" indent="0">
              <a:buNone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762593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2008" y="764704"/>
            <a:ext cx="9036496" cy="6021288"/>
          </a:xfrm>
        </p:spPr>
        <p:txBody>
          <a:bodyPr>
            <a:normAutofit/>
          </a:bodyPr>
          <a:lstStyle/>
          <a:p>
            <a:r>
              <a:rPr lang="pt-BR" sz="3600" dirty="0" smtClean="0">
                <a:solidFill>
                  <a:srgbClr val="FF0000"/>
                </a:solidFill>
              </a:rPr>
              <a:t>Resolver o problema através do Simplex</a:t>
            </a:r>
            <a:endParaRPr lang="pt-BR" sz="3600" dirty="0" smtClean="0"/>
          </a:p>
          <a:p>
            <a:pPr marL="0" indent="0">
              <a:buNone/>
            </a:pPr>
            <a:r>
              <a:rPr lang="pt-BR" sz="1600" dirty="0" smtClean="0"/>
              <a:t>Resolver o problema:</a:t>
            </a:r>
          </a:p>
          <a:p>
            <a:pPr marL="0" indent="0">
              <a:buNone/>
            </a:pPr>
            <a:r>
              <a:rPr lang="pt-BR" sz="1600" dirty="0"/>
              <a:t>	</a:t>
            </a:r>
            <a:r>
              <a:rPr lang="pt-BR" sz="2400" dirty="0" smtClean="0"/>
              <a:t>Max z = </a:t>
            </a:r>
            <a:r>
              <a:rPr lang="pt-BR" sz="2400" dirty="0" smtClean="0">
                <a:solidFill>
                  <a:srgbClr val="FF0000"/>
                </a:solidFill>
              </a:rPr>
              <a:t>(4/5)x2 </a:t>
            </a:r>
            <a:r>
              <a:rPr lang="pt-BR" sz="2400" dirty="0" smtClean="0">
                <a:solidFill>
                  <a:schemeClr val="accent1"/>
                </a:solidFill>
              </a:rPr>
              <a:t>– (3/5)x4 + 12 </a:t>
            </a:r>
          </a:p>
          <a:p>
            <a:pPr marL="0" indent="0">
              <a:buNone/>
            </a:pPr>
            <a:r>
              <a:rPr lang="pt-BR" sz="1600" dirty="0" smtClean="0"/>
              <a:t>Sujeito:</a:t>
            </a:r>
          </a:p>
          <a:p>
            <a:pPr marL="0" indent="0">
              <a:buNone/>
            </a:pPr>
            <a:r>
              <a:rPr lang="pt-BR" sz="1600" dirty="0"/>
              <a:t>	</a:t>
            </a:r>
            <a:r>
              <a:rPr lang="pt-BR" sz="1800" dirty="0" smtClean="0"/>
              <a:t>(3/5)x2 + </a:t>
            </a:r>
            <a:r>
              <a:rPr lang="pt-BR" sz="1800" dirty="0" smtClean="0">
                <a:solidFill>
                  <a:srgbClr val="FF0000"/>
                </a:solidFill>
              </a:rPr>
              <a:t>x3</a:t>
            </a:r>
            <a:r>
              <a:rPr lang="pt-BR" sz="1800" dirty="0" smtClean="0"/>
              <a:t> – (1/5)x4 = </a:t>
            </a:r>
            <a:r>
              <a:rPr lang="pt-BR" sz="1800" dirty="0"/>
              <a:t>2</a:t>
            </a:r>
            <a:r>
              <a:rPr lang="pt-BR" sz="1800" dirty="0" smtClean="0"/>
              <a:t>                                          </a:t>
            </a:r>
          </a:p>
          <a:p>
            <a:pPr marL="0" indent="0">
              <a:buNone/>
            </a:pPr>
            <a:r>
              <a:rPr lang="pt-BR" sz="1800" dirty="0"/>
              <a:t>	</a:t>
            </a:r>
            <a:r>
              <a:rPr lang="pt-BR" sz="1800" dirty="0" smtClean="0">
                <a:solidFill>
                  <a:srgbClr val="FF0000"/>
                </a:solidFill>
              </a:rPr>
              <a:t>x1</a:t>
            </a:r>
            <a:r>
              <a:rPr lang="pt-BR" sz="1800" dirty="0" smtClean="0"/>
              <a:t> + (2/5)x2 + (1/5)x4 = 4 </a:t>
            </a:r>
          </a:p>
          <a:p>
            <a:pPr marL="0" indent="0">
              <a:buNone/>
            </a:pPr>
            <a:r>
              <a:rPr lang="pt-BR" sz="1600" dirty="0"/>
              <a:t>	</a:t>
            </a:r>
            <a:r>
              <a:rPr lang="pt-BR" sz="1600" dirty="0" smtClean="0"/>
              <a:t>x1, x2, x3, x4 &gt;= 0</a:t>
            </a:r>
          </a:p>
          <a:p>
            <a:pPr marL="0" indent="0">
              <a:buNone/>
            </a:pPr>
            <a:r>
              <a:rPr lang="pt-BR" sz="1600" b="1" dirty="0" smtClean="0"/>
              <a:t>VNB{</a:t>
            </a:r>
            <a:r>
              <a:rPr lang="pt-BR" sz="1600" b="1" dirty="0" smtClean="0">
                <a:solidFill>
                  <a:srgbClr val="FF0000"/>
                </a:solidFill>
              </a:rPr>
              <a:t> </a:t>
            </a:r>
            <a:r>
              <a:rPr lang="pt-BR" sz="1600" b="1" dirty="0" smtClean="0"/>
              <a:t>x2</a:t>
            </a:r>
            <a:r>
              <a:rPr lang="pt-BR" sz="1600" b="1" dirty="0" smtClean="0">
                <a:solidFill>
                  <a:srgbClr val="FF0000"/>
                </a:solidFill>
              </a:rPr>
              <a:t> </a:t>
            </a:r>
            <a:r>
              <a:rPr lang="pt-BR" sz="1600" b="1" dirty="0" smtClean="0"/>
              <a:t>e x4}  - valores iguais a zero</a:t>
            </a:r>
            <a:endParaRPr lang="pt-BR" sz="1600" b="1" dirty="0"/>
          </a:p>
          <a:p>
            <a:pPr marL="0" indent="0">
              <a:buNone/>
            </a:pPr>
            <a:r>
              <a:rPr lang="pt-BR" sz="1600" b="1" dirty="0" smtClean="0"/>
              <a:t>VB{x1 </a:t>
            </a:r>
            <a:r>
              <a:rPr lang="pt-BR" sz="1600" b="1" dirty="0"/>
              <a:t>e </a:t>
            </a:r>
            <a:r>
              <a:rPr lang="pt-BR" sz="1600" b="1" dirty="0" smtClean="0"/>
              <a:t>x3}</a:t>
            </a:r>
            <a:endParaRPr lang="pt-BR" sz="1600" dirty="0" smtClean="0"/>
          </a:p>
          <a:p>
            <a:pPr marL="0" indent="0">
              <a:buNone/>
            </a:pPr>
            <a:r>
              <a:rPr lang="pt-BR" sz="2400" dirty="0" smtClean="0">
                <a:solidFill>
                  <a:srgbClr val="FF0000"/>
                </a:solidFill>
              </a:rPr>
              <a:t>I.1: </a:t>
            </a:r>
            <a:r>
              <a:rPr lang="pt-BR" sz="2400" dirty="0" smtClean="0"/>
              <a:t>Tem que ser </a:t>
            </a:r>
            <a:r>
              <a:rPr lang="pt-BR" sz="2400" dirty="0" smtClean="0">
                <a:solidFill>
                  <a:srgbClr val="FF0000"/>
                </a:solidFill>
              </a:rPr>
              <a:t>x2</a:t>
            </a:r>
            <a:r>
              <a:rPr lang="pt-BR" sz="2400" dirty="0" smtClean="0"/>
              <a:t> pois ela é a única positiva!</a:t>
            </a:r>
            <a:endParaRPr lang="pt-BR" sz="2400" dirty="0"/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792088"/>
          </a:xfrm>
        </p:spPr>
        <p:txBody>
          <a:bodyPr/>
          <a:lstStyle/>
          <a:p>
            <a:r>
              <a:rPr lang="pt-BR" dirty="0" smtClean="0"/>
              <a:t>Pesquisa Operacional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13501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2008" y="44624"/>
            <a:ext cx="9036496" cy="6785992"/>
          </a:xfrm>
        </p:spPr>
        <p:txBody>
          <a:bodyPr>
            <a:normAutofit lnSpcReduction="10000"/>
          </a:bodyPr>
          <a:lstStyle/>
          <a:p>
            <a:r>
              <a:rPr lang="pt-BR" sz="2400" dirty="0" smtClean="0">
                <a:solidFill>
                  <a:srgbClr val="FF0000"/>
                </a:solidFill>
              </a:rPr>
              <a:t>Solução Analítica do Método Simplex para Problemas de Maximização</a:t>
            </a:r>
          </a:p>
          <a:p>
            <a:pPr marL="0" indent="0">
              <a:buNone/>
            </a:pPr>
            <a:r>
              <a:rPr lang="pt-BR" sz="1800" b="1" dirty="0" smtClean="0">
                <a:solidFill>
                  <a:schemeClr val="bg1">
                    <a:lumMod val="75000"/>
                  </a:schemeClr>
                </a:solidFill>
              </a:rPr>
              <a:t>Início</a:t>
            </a:r>
            <a:r>
              <a:rPr lang="pt-BR" sz="1800" b="1" dirty="0">
                <a:solidFill>
                  <a:schemeClr val="bg1">
                    <a:lumMod val="75000"/>
                  </a:schemeClr>
                </a:solidFill>
              </a:rPr>
              <a:t>:</a:t>
            </a:r>
            <a:r>
              <a:rPr lang="pt-BR" sz="1800" dirty="0">
                <a:solidFill>
                  <a:schemeClr val="bg1">
                    <a:lumMod val="75000"/>
                  </a:schemeClr>
                </a:solidFill>
              </a:rPr>
              <a:t> O problema deve estar na forma </a:t>
            </a:r>
            <a:r>
              <a:rPr lang="pt-BR" sz="1800" dirty="0" smtClean="0">
                <a:solidFill>
                  <a:schemeClr val="bg1">
                    <a:lumMod val="75000"/>
                  </a:schemeClr>
                </a:solidFill>
              </a:rPr>
              <a:t>padrão.</a:t>
            </a:r>
            <a:endParaRPr lang="pt-BR" sz="18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pt-BR" sz="1800" b="1" dirty="0">
                <a:solidFill>
                  <a:schemeClr val="bg1">
                    <a:lumMod val="75000"/>
                  </a:schemeClr>
                </a:solidFill>
              </a:rPr>
              <a:t>Passo 1</a:t>
            </a:r>
            <a:r>
              <a:rPr lang="pt-BR" sz="1800" dirty="0">
                <a:solidFill>
                  <a:schemeClr val="bg1">
                    <a:lumMod val="75000"/>
                  </a:schemeClr>
                </a:solidFill>
              </a:rPr>
              <a:t>: Encontrar a solução básica factível para o problema de PL.</a:t>
            </a:r>
          </a:p>
          <a:p>
            <a:pPr marL="457200" lvl="1" indent="0">
              <a:buNone/>
            </a:pPr>
            <a:r>
              <a:rPr lang="pt-BR" sz="1800" dirty="0">
                <a:solidFill>
                  <a:schemeClr val="bg1">
                    <a:lumMod val="75000"/>
                  </a:schemeClr>
                </a:solidFill>
              </a:rPr>
              <a:t>SBF inicial = SBF </a:t>
            </a:r>
            <a:r>
              <a:rPr lang="pt-BR" sz="1800" dirty="0" smtClean="0">
                <a:solidFill>
                  <a:schemeClr val="bg1">
                    <a:lumMod val="75000"/>
                  </a:schemeClr>
                </a:solidFill>
              </a:rPr>
              <a:t>atual.</a:t>
            </a:r>
            <a:endParaRPr lang="pt-BR" sz="18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pt-BR" sz="1800" b="1" dirty="0">
                <a:solidFill>
                  <a:schemeClr val="bg1">
                    <a:lumMod val="75000"/>
                  </a:schemeClr>
                </a:solidFill>
              </a:rPr>
              <a:t>Passo 2</a:t>
            </a:r>
            <a:r>
              <a:rPr lang="pt-BR" sz="1800" dirty="0">
                <a:solidFill>
                  <a:schemeClr val="bg1">
                    <a:lumMod val="75000"/>
                  </a:schemeClr>
                </a:solidFill>
              </a:rPr>
              <a:t>: T</a:t>
            </a:r>
            <a:r>
              <a:rPr lang="pt-BR" sz="1800" dirty="0" smtClean="0">
                <a:solidFill>
                  <a:schemeClr val="bg1">
                    <a:lumMod val="75000"/>
                  </a:schemeClr>
                </a:solidFill>
              </a:rPr>
              <a:t>este de </a:t>
            </a:r>
            <a:r>
              <a:rPr lang="pt-BR" sz="1800" dirty="0" err="1" smtClean="0">
                <a:solidFill>
                  <a:schemeClr val="bg1">
                    <a:lumMod val="75000"/>
                  </a:schemeClr>
                </a:solidFill>
              </a:rPr>
              <a:t>otimalidade</a:t>
            </a:r>
            <a:r>
              <a:rPr lang="pt-BR" sz="1800" dirty="0" smtClean="0">
                <a:solidFill>
                  <a:schemeClr val="bg1">
                    <a:lumMod val="75000"/>
                  </a:schemeClr>
                </a:solidFill>
              </a:rPr>
              <a:t>.</a:t>
            </a:r>
          </a:p>
          <a:p>
            <a:pPr marL="0" indent="0">
              <a:buNone/>
            </a:pPr>
            <a:r>
              <a:rPr lang="pt-BR" sz="1800" dirty="0" smtClean="0">
                <a:solidFill>
                  <a:schemeClr val="bg1">
                    <a:lumMod val="75000"/>
                  </a:schemeClr>
                </a:solidFill>
              </a:rPr>
              <a:t>Uma solução básica factível é ótima se não houver soluções básicas factíveis adjacente melhores, ou seja, </a:t>
            </a:r>
            <a:r>
              <a:rPr lang="pt-BR" sz="1800" dirty="0">
                <a:solidFill>
                  <a:schemeClr val="bg1">
                    <a:lumMod val="75000"/>
                  </a:schemeClr>
                </a:solidFill>
              </a:rPr>
              <a:t>i</a:t>
            </a:r>
            <a:r>
              <a:rPr lang="pt-BR" sz="1800" dirty="0" smtClean="0">
                <a:solidFill>
                  <a:schemeClr val="bg1">
                    <a:lumMod val="75000"/>
                  </a:schemeClr>
                </a:solidFill>
              </a:rPr>
              <a:t>ncremento na função objetivo. Enquanto pelo menos uma das variáveis não básicas da função objetivo tiver coeficiente positivo, há uma SBF adjacente melhor.</a:t>
            </a:r>
          </a:p>
          <a:p>
            <a:pPr marL="0" indent="0">
              <a:buNone/>
            </a:pPr>
            <a:r>
              <a:rPr lang="pt-BR" sz="1900" b="1" dirty="0" smtClean="0">
                <a:solidFill>
                  <a:schemeClr val="bg1">
                    <a:lumMod val="75000"/>
                  </a:schemeClr>
                </a:solidFill>
              </a:rPr>
              <a:t>Iteração:</a:t>
            </a:r>
            <a:r>
              <a:rPr lang="pt-BR" sz="1900" dirty="0" smtClean="0">
                <a:solidFill>
                  <a:schemeClr val="bg1">
                    <a:lumMod val="75000"/>
                  </a:schemeClr>
                </a:solidFill>
              </a:rPr>
              <a:t> Determinar uma SBF adjacente melhor</a:t>
            </a:r>
          </a:p>
          <a:p>
            <a:pPr marL="0" indent="0">
              <a:buNone/>
            </a:pPr>
            <a:r>
              <a:rPr lang="pt-BR" sz="1800" dirty="0" smtClean="0">
                <a:solidFill>
                  <a:schemeClr val="bg1">
                    <a:lumMod val="75000"/>
                  </a:schemeClr>
                </a:solidFill>
              </a:rPr>
              <a:t>A direção de maior incremente em Z deve ser identificada, para que uma melhor solução básica factível seja determinada. Para isso, três passos devem ser tomados:</a:t>
            </a:r>
          </a:p>
          <a:p>
            <a:pPr marL="0" indent="0">
              <a:buNone/>
            </a:pPr>
            <a:r>
              <a:rPr lang="pt-BR" sz="2000" b="1" dirty="0" smtClean="0">
                <a:solidFill>
                  <a:schemeClr val="bg1">
                    <a:lumMod val="65000"/>
                  </a:schemeClr>
                </a:solidFill>
              </a:rPr>
              <a:t>I.1 – </a:t>
            </a: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Determinar a variável não básica que passará para o conjunto de variáveis básicas. Ela deve ser aquela que tem maior incremente em Z, isto é, com maior coeficiente positivo em Z.</a:t>
            </a:r>
          </a:p>
          <a:p>
            <a:pPr marL="0" indent="0">
              <a:buNone/>
            </a:pPr>
            <a:r>
              <a:rPr lang="pt-BR" sz="1900" b="1" dirty="0" smtClean="0"/>
              <a:t>I.2 – </a:t>
            </a:r>
            <a:r>
              <a:rPr lang="pt-BR" sz="1900" dirty="0" smtClean="0"/>
              <a:t>Escolher a variável básica que passará para o conjunto de variáveis não básicas. A variável a sair deve ser aquela que limita o crescimento da variável  não básica escolhida no passo anterior.</a:t>
            </a:r>
          </a:p>
          <a:p>
            <a:pPr marL="0" indent="0">
              <a:buNone/>
            </a:pPr>
            <a:r>
              <a:rPr lang="pt-BR" sz="1800" b="1" dirty="0" smtClean="0">
                <a:solidFill>
                  <a:schemeClr val="bg1">
                    <a:lumMod val="75000"/>
                  </a:schemeClr>
                </a:solidFill>
              </a:rPr>
              <a:t>I.3 – </a:t>
            </a:r>
            <a:r>
              <a:rPr lang="pt-BR" sz="1800" dirty="0" smtClean="0">
                <a:solidFill>
                  <a:schemeClr val="bg1">
                    <a:lumMod val="75000"/>
                  </a:schemeClr>
                </a:solidFill>
              </a:rPr>
              <a:t>Resolver o sistema de equações recalculando os valores da nova solução básica adjacente. Recomendo o </a:t>
            </a:r>
            <a:r>
              <a:rPr lang="pt-BR" sz="1800" b="1" dirty="0" smtClean="0">
                <a:solidFill>
                  <a:schemeClr val="bg1">
                    <a:lumMod val="75000"/>
                  </a:schemeClr>
                </a:solidFill>
              </a:rPr>
              <a:t>método de eliminação de </a:t>
            </a:r>
            <a:r>
              <a:rPr lang="pt-BR" sz="1800" b="1" dirty="0" err="1" smtClean="0">
                <a:solidFill>
                  <a:schemeClr val="bg1">
                    <a:lumMod val="75000"/>
                  </a:schemeClr>
                </a:solidFill>
              </a:rPr>
              <a:t>Gaus</a:t>
            </a:r>
            <a:r>
              <a:rPr lang="pt-BR" sz="1800" b="1" dirty="0" smtClean="0">
                <a:solidFill>
                  <a:schemeClr val="bg1">
                    <a:lumMod val="75000"/>
                  </a:schemeClr>
                </a:solidFill>
              </a:rPr>
              <a:t>-Jordan</a:t>
            </a:r>
            <a:r>
              <a:rPr lang="pt-BR" sz="1800" dirty="0" smtClean="0">
                <a:solidFill>
                  <a:schemeClr val="bg1">
                    <a:lumMod val="75000"/>
                  </a:schemeClr>
                </a:solidFill>
              </a:rPr>
              <a:t>. A partir desse novo sistema de equações, cada equação deve possuir apenas uma variável básica com </a:t>
            </a:r>
            <a:r>
              <a:rPr lang="pt-BR" sz="1800" b="1" dirty="0" smtClean="0">
                <a:solidFill>
                  <a:schemeClr val="bg1">
                    <a:lumMod val="75000"/>
                  </a:schemeClr>
                </a:solidFill>
              </a:rPr>
              <a:t>coeficiente igual a 1</a:t>
            </a:r>
            <a:r>
              <a:rPr lang="pt-BR" sz="1800" dirty="0" smtClean="0">
                <a:solidFill>
                  <a:schemeClr val="bg1">
                    <a:lumMod val="75000"/>
                  </a:schemeClr>
                </a:solidFill>
              </a:rPr>
              <a:t>, cada variável básica deve aparecer em apenas uma equação, e a função objetivo deve ser escrita em função das variáveis não básicas.</a:t>
            </a:r>
            <a:endParaRPr lang="pt-BR" sz="1800" b="1" dirty="0">
              <a:solidFill>
                <a:schemeClr val="bg1">
                  <a:lumMod val="75000"/>
                </a:schemeClr>
              </a:solidFill>
            </a:endParaRPr>
          </a:p>
          <a:p>
            <a:endParaRPr lang="pt-BR" sz="1600" dirty="0" smtClean="0"/>
          </a:p>
          <a:p>
            <a:pPr lvl="2"/>
            <a:endParaRPr lang="pt-BR" sz="1200" b="1" dirty="0" smtClean="0"/>
          </a:p>
          <a:p>
            <a:pPr marL="914400" lvl="2" indent="0">
              <a:buNone/>
            </a:pPr>
            <a:endParaRPr lang="pt-BR" sz="1600" dirty="0" smtClean="0"/>
          </a:p>
          <a:p>
            <a:pPr lvl="1"/>
            <a:endParaRPr lang="pt-BR" sz="1600" dirty="0" smtClean="0"/>
          </a:p>
          <a:p>
            <a:pPr lvl="1"/>
            <a:endParaRPr lang="pt-BR" sz="2000" dirty="0" smtClean="0"/>
          </a:p>
          <a:p>
            <a:pPr lvl="1"/>
            <a:endParaRPr lang="pt-BR" sz="2000" dirty="0"/>
          </a:p>
          <a:p>
            <a:pPr marL="1371600" lvl="3" indent="0">
              <a:buNone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4030455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2008" y="764704"/>
            <a:ext cx="9036496" cy="6021288"/>
          </a:xfrm>
        </p:spPr>
        <p:txBody>
          <a:bodyPr>
            <a:normAutofit/>
          </a:bodyPr>
          <a:lstStyle/>
          <a:p>
            <a:r>
              <a:rPr lang="pt-BR" sz="3600" dirty="0" smtClean="0">
                <a:solidFill>
                  <a:srgbClr val="FF0000"/>
                </a:solidFill>
              </a:rPr>
              <a:t>Resolver o problema através do Simplex</a:t>
            </a:r>
            <a:endParaRPr lang="pt-BR" sz="3600" dirty="0" smtClean="0"/>
          </a:p>
          <a:p>
            <a:pPr marL="0" indent="0">
              <a:buNone/>
            </a:pPr>
            <a:r>
              <a:rPr lang="pt-BR" sz="1600" dirty="0" smtClean="0"/>
              <a:t>Resolver o problema:</a:t>
            </a:r>
          </a:p>
          <a:p>
            <a:pPr marL="0" indent="0">
              <a:buNone/>
            </a:pPr>
            <a:r>
              <a:rPr lang="pt-BR" sz="1600" dirty="0"/>
              <a:t>	</a:t>
            </a:r>
            <a:r>
              <a:rPr lang="pt-BR" sz="2400" dirty="0" smtClean="0"/>
              <a:t>Max z = </a:t>
            </a:r>
            <a:r>
              <a:rPr lang="pt-BR" sz="2400" dirty="0" smtClean="0">
                <a:solidFill>
                  <a:srgbClr val="FF0000"/>
                </a:solidFill>
              </a:rPr>
              <a:t>(4/5)x2 </a:t>
            </a:r>
            <a:r>
              <a:rPr lang="pt-BR" sz="2400" dirty="0" smtClean="0">
                <a:solidFill>
                  <a:schemeClr val="accent1"/>
                </a:solidFill>
              </a:rPr>
              <a:t>– (3/5)x4 + 12 </a:t>
            </a:r>
          </a:p>
          <a:p>
            <a:pPr marL="0" indent="0">
              <a:buNone/>
            </a:pPr>
            <a:r>
              <a:rPr lang="pt-BR" sz="1600" dirty="0" smtClean="0"/>
              <a:t>Sujeito:</a:t>
            </a:r>
          </a:p>
          <a:p>
            <a:pPr marL="0" indent="0">
              <a:buNone/>
            </a:pPr>
            <a:r>
              <a:rPr lang="pt-BR" sz="1600" dirty="0"/>
              <a:t>	</a:t>
            </a:r>
            <a:r>
              <a:rPr lang="pt-BR" sz="1800" dirty="0" smtClean="0">
                <a:solidFill>
                  <a:srgbClr val="FF33CC"/>
                </a:solidFill>
              </a:rPr>
              <a:t>(3/5)x2 + x3 – </a:t>
            </a:r>
            <a:r>
              <a:rPr lang="pt-BR" sz="1800" dirty="0" smtClean="0">
                <a:solidFill>
                  <a:srgbClr val="FF0000"/>
                </a:solidFill>
              </a:rPr>
              <a:t>(1/5)x4</a:t>
            </a:r>
            <a:r>
              <a:rPr lang="pt-BR" sz="1800" dirty="0" smtClean="0">
                <a:solidFill>
                  <a:srgbClr val="FF33CC"/>
                </a:solidFill>
              </a:rPr>
              <a:t> = </a:t>
            </a:r>
            <a:r>
              <a:rPr lang="pt-BR" sz="1800" dirty="0">
                <a:solidFill>
                  <a:srgbClr val="FF33CC"/>
                </a:solidFill>
              </a:rPr>
              <a:t>2</a:t>
            </a:r>
            <a:r>
              <a:rPr lang="pt-BR" sz="1800" dirty="0" smtClean="0">
                <a:solidFill>
                  <a:srgbClr val="FF33CC"/>
                </a:solidFill>
              </a:rPr>
              <a:t>              </a:t>
            </a:r>
            <a:r>
              <a:rPr lang="pt-BR" sz="1800" dirty="0" smtClean="0">
                <a:solidFill>
                  <a:srgbClr val="FF0000"/>
                </a:solidFill>
              </a:rPr>
              <a:t>x4 = 0</a:t>
            </a:r>
            <a:r>
              <a:rPr lang="pt-BR" sz="1800" dirty="0" smtClean="0">
                <a:solidFill>
                  <a:srgbClr val="FF33CC"/>
                </a:solidFill>
              </a:rPr>
              <a:t>                            </a:t>
            </a:r>
          </a:p>
          <a:p>
            <a:pPr marL="0" indent="0">
              <a:buNone/>
            </a:pPr>
            <a:r>
              <a:rPr lang="pt-BR" sz="1800" dirty="0"/>
              <a:t>	</a:t>
            </a:r>
            <a:r>
              <a:rPr lang="pt-BR" sz="1800" dirty="0" smtClean="0">
                <a:solidFill>
                  <a:schemeClr val="accent3">
                    <a:lumMod val="50000"/>
                  </a:schemeClr>
                </a:solidFill>
              </a:rPr>
              <a:t>x1 + (2/5)x2 + </a:t>
            </a:r>
            <a:r>
              <a:rPr lang="pt-BR" sz="1800" dirty="0" smtClean="0">
                <a:solidFill>
                  <a:srgbClr val="FF0000"/>
                </a:solidFill>
              </a:rPr>
              <a:t>(1/5)x4</a:t>
            </a:r>
            <a:r>
              <a:rPr lang="pt-BR" sz="1800" dirty="0" smtClean="0">
                <a:solidFill>
                  <a:schemeClr val="accent3">
                    <a:lumMod val="50000"/>
                  </a:schemeClr>
                </a:solidFill>
              </a:rPr>
              <a:t> = 4              </a:t>
            </a:r>
            <a:r>
              <a:rPr lang="pt-BR" sz="1800" dirty="0" smtClean="0">
                <a:solidFill>
                  <a:srgbClr val="FF0000"/>
                </a:solidFill>
              </a:rPr>
              <a:t>x4 =0</a:t>
            </a:r>
          </a:p>
          <a:p>
            <a:pPr marL="0" indent="0">
              <a:buNone/>
            </a:pPr>
            <a:r>
              <a:rPr lang="pt-BR" sz="1600" dirty="0"/>
              <a:t>	</a:t>
            </a:r>
            <a:r>
              <a:rPr lang="pt-BR" sz="1600" dirty="0" smtClean="0"/>
              <a:t>x1, x2, x3, x4 &gt;= 0</a:t>
            </a:r>
          </a:p>
          <a:p>
            <a:pPr marL="0" indent="0">
              <a:buNone/>
            </a:pPr>
            <a:r>
              <a:rPr lang="pt-BR" sz="2000" b="1" dirty="0" smtClean="0"/>
              <a:t>VNB{</a:t>
            </a:r>
            <a:r>
              <a:rPr lang="pt-BR" sz="2000" b="1" dirty="0"/>
              <a:t>(</a:t>
            </a:r>
            <a:r>
              <a:rPr lang="pt-BR" sz="2000" b="1" dirty="0">
                <a:solidFill>
                  <a:srgbClr val="FF0000"/>
                </a:solidFill>
              </a:rPr>
              <a:t>x1 ou x3</a:t>
            </a:r>
            <a:r>
              <a:rPr lang="pt-BR" sz="2000" b="1" dirty="0"/>
              <a:t>)</a:t>
            </a:r>
            <a:r>
              <a:rPr lang="pt-BR" sz="2000" b="1" dirty="0" smtClean="0">
                <a:solidFill>
                  <a:srgbClr val="FF0000"/>
                </a:solidFill>
              </a:rPr>
              <a:t> </a:t>
            </a:r>
            <a:r>
              <a:rPr lang="pt-BR" sz="2000" b="1" dirty="0" smtClean="0"/>
              <a:t>e </a:t>
            </a:r>
            <a:r>
              <a:rPr lang="pt-BR" sz="2000" b="1" dirty="0" smtClean="0">
                <a:solidFill>
                  <a:srgbClr val="FF0000"/>
                </a:solidFill>
              </a:rPr>
              <a:t>x4</a:t>
            </a:r>
            <a:r>
              <a:rPr lang="pt-BR" sz="2000" b="1" dirty="0" smtClean="0"/>
              <a:t>}  - </a:t>
            </a:r>
            <a:r>
              <a:rPr lang="pt-BR" sz="2000" b="1" dirty="0" smtClean="0">
                <a:solidFill>
                  <a:srgbClr val="FF0000"/>
                </a:solidFill>
              </a:rPr>
              <a:t>valores iguais a zero!</a:t>
            </a:r>
            <a:endParaRPr lang="pt-BR" sz="20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pt-BR" sz="1600" b="1" dirty="0" smtClean="0"/>
              <a:t>VB{x2 e (</a:t>
            </a:r>
            <a:r>
              <a:rPr lang="pt-BR" sz="1600" b="1" dirty="0" smtClean="0">
                <a:solidFill>
                  <a:srgbClr val="FF0000"/>
                </a:solidFill>
              </a:rPr>
              <a:t>x1 ou x3</a:t>
            </a:r>
            <a:r>
              <a:rPr lang="pt-BR" sz="1600" b="1" dirty="0" smtClean="0"/>
              <a:t>) }</a:t>
            </a:r>
            <a:endParaRPr lang="pt-BR" sz="1600" dirty="0" smtClean="0"/>
          </a:p>
          <a:p>
            <a:pPr marL="0" indent="0">
              <a:buNone/>
            </a:pPr>
            <a:r>
              <a:rPr lang="pt-BR" sz="2400" dirty="0" smtClean="0">
                <a:solidFill>
                  <a:srgbClr val="FF0000"/>
                </a:solidFill>
              </a:rPr>
              <a:t>I.1: </a:t>
            </a:r>
            <a:r>
              <a:rPr lang="pt-BR" sz="2400" dirty="0" smtClean="0"/>
              <a:t>Tem que ser </a:t>
            </a:r>
            <a:r>
              <a:rPr lang="pt-BR" sz="2400" dirty="0" smtClean="0">
                <a:solidFill>
                  <a:srgbClr val="FF0000"/>
                </a:solidFill>
              </a:rPr>
              <a:t>x2</a:t>
            </a:r>
            <a:r>
              <a:rPr lang="pt-BR" sz="2400" dirty="0" smtClean="0"/>
              <a:t> pois ela é a única positiva!</a:t>
            </a:r>
          </a:p>
          <a:p>
            <a:pPr marL="0" indent="0">
              <a:buNone/>
            </a:pPr>
            <a:r>
              <a:rPr lang="pt-BR" sz="2400" dirty="0" smtClean="0">
                <a:solidFill>
                  <a:srgbClr val="FF0000"/>
                </a:solidFill>
              </a:rPr>
              <a:t>I.2:  </a:t>
            </a:r>
            <a:r>
              <a:rPr lang="pt-BR" sz="2400" dirty="0" smtClean="0">
                <a:solidFill>
                  <a:srgbClr val="FF33CC"/>
                </a:solidFill>
              </a:rPr>
              <a:t>x3 = 2 – (3/5)x2          </a:t>
            </a:r>
            <a:r>
              <a:rPr lang="pt-BR" sz="2400" dirty="0" smtClean="0">
                <a:solidFill>
                  <a:srgbClr val="FF0000"/>
                </a:solidFill>
              </a:rPr>
              <a:t>e         </a:t>
            </a:r>
            <a:r>
              <a:rPr lang="pt-BR" sz="2400" dirty="0" smtClean="0">
                <a:solidFill>
                  <a:schemeClr val="accent3">
                    <a:lumMod val="50000"/>
                  </a:schemeClr>
                </a:solidFill>
              </a:rPr>
              <a:t>x1 = 4 – (2/5)x2</a:t>
            </a:r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792088"/>
          </a:xfrm>
        </p:spPr>
        <p:txBody>
          <a:bodyPr/>
          <a:lstStyle/>
          <a:p>
            <a:r>
              <a:rPr lang="pt-BR" dirty="0" smtClean="0"/>
              <a:t>Pesquisa Operacional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78677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2008" y="764704"/>
            <a:ext cx="9036496" cy="6021288"/>
          </a:xfrm>
        </p:spPr>
        <p:txBody>
          <a:bodyPr>
            <a:normAutofit/>
          </a:bodyPr>
          <a:lstStyle/>
          <a:p>
            <a:r>
              <a:rPr lang="pt-BR" sz="3600" dirty="0" smtClean="0">
                <a:solidFill>
                  <a:srgbClr val="FF0000"/>
                </a:solidFill>
              </a:rPr>
              <a:t>Resolver o problema através do Simplex</a:t>
            </a:r>
            <a:endParaRPr lang="pt-BR" sz="3600" dirty="0" smtClean="0"/>
          </a:p>
          <a:p>
            <a:pPr marL="0" indent="0">
              <a:buNone/>
            </a:pPr>
            <a:r>
              <a:rPr lang="pt-BR" sz="1600" dirty="0" smtClean="0"/>
              <a:t>Resolver o problema:</a:t>
            </a:r>
          </a:p>
          <a:p>
            <a:pPr marL="0" indent="0">
              <a:buNone/>
            </a:pPr>
            <a:r>
              <a:rPr lang="pt-BR" sz="1600" dirty="0"/>
              <a:t>	</a:t>
            </a:r>
            <a:r>
              <a:rPr lang="pt-BR" sz="2400" dirty="0" smtClean="0"/>
              <a:t>Max z = </a:t>
            </a:r>
            <a:r>
              <a:rPr lang="pt-BR" sz="2400" dirty="0" smtClean="0">
                <a:solidFill>
                  <a:srgbClr val="FF0000"/>
                </a:solidFill>
              </a:rPr>
              <a:t>(4/5)x2 </a:t>
            </a:r>
            <a:r>
              <a:rPr lang="pt-BR" sz="2400" dirty="0" smtClean="0">
                <a:solidFill>
                  <a:schemeClr val="accent1"/>
                </a:solidFill>
              </a:rPr>
              <a:t>– (3/5)x4 + 12 </a:t>
            </a:r>
          </a:p>
          <a:p>
            <a:pPr marL="0" indent="0">
              <a:buNone/>
            </a:pPr>
            <a:r>
              <a:rPr lang="pt-BR" sz="1600" dirty="0" smtClean="0"/>
              <a:t>Sujeito:</a:t>
            </a:r>
          </a:p>
          <a:p>
            <a:pPr marL="0" indent="0">
              <a:buNone/>
            </a:pPr>
            <a:r>
              <a:rPr lang="pt-BR" sz="1600" dirty="0"/>
              <a:t>	</a:t>
            </a:r>
            <a:r>
              <a:rPr lang="pt-BR" sz="1800" dirty="0" smtClean="0">
                <a:solidFill>
                  <a:srgbClr val="FF33CC"/>
                </a:solidFill>
              </a:rPr>
              <a:t>(3/5)x2 + x3 – </a:t>
            </a:r>
            <a:r>
              <a:rPr lang="pt-BR" sz="1800" dirty="0" smtClean="0">
                <a:solidFill>
                  <a:srgbClr val="FF0000"/>
                </a:solidFill>
              </a:rPr>
              <a:t>(1/5)x4</a:t>
            </a:r>
            <a:r>
              <a:rPr lang="pt-BR" sz="1800" dirty="0" smtClean="0">
                <a:solidFill>
                  <a:srgbClr val="FF33CC"/>
                </a:solidFill>
              </a:rPr>
              <a:t> = </a:t>
            </a:r>
            <a:r>
              <a:rPr lang="pt-BR" sz="1800" dirty="0">
                <a:solidFill>
                  <a:srgbClr val="FF33CC"/>
                </a:solidFill>
              </a:rPr>
              <a:t>2</a:t>
            </a:r>
            <a:r>
              <a:rPr lang="pt-BR" sz="1800" dirty="0" smtClean="0">
                <a:solidFill>
                  <a:srgbClr val="FF33CC"/>
                </a:solidFill>
              </a:rPr>
              <a:t>              </a:t>
            </a:r>
            <a:r>
              <a:rPr lang="pt-BR" sz="1800" dirty="0" smtClean="0">
                <a:solidFill>
                  <a:srgbClr val="FF0000"/>
                </a:solidFill>
              </a:rPr>
              <a:t>x4 = 0</a:t>
            </a:r>
            <a:r>
              <a:rPr lang="pt-BR" sz="1800" dirty="0" smtClean="0">
                <a:solidFill>
                  <a:srgbClr val="FF33CC"/>
                </a:solidFill>
              </a:rPr>
              <a:t>                            </a:t>
            </a:r>
          </a:p>
          <a:p>
            <a:pPr marL="0" indent="0">
              <a:buNone/>
            </a:pPr>
            <a:r>
              <a:rPr lang="pt-BR" sz="1800" dirty="0"/>
              <a:t>	</a:t>
            </a:r>
            <a:r>
              <a:rPr lang="pt-BR" sz="1800" dirty="0" smtClean="0">
                <a:solidFill>
                  <a:schemeClr val="accent3">
                    <a:lumMod val="50000"/>
                  </a:schemeClr>
                </a:solidFill>
              </a:rPr>
              <a:t>x1 + (2/5)x2 + </a:t>
            </a:r>
            <a:r>
              <a:rPr lang="pt-BR" sz="1800" dirty="0" smtClean="0">
                <a:solidFill>
                  <a:srgbClr val="FF0000"/>
                </a:solidFill>
              </a:rPr>
              <a:t>(1/5)x4</a:t>
            </a:r>
            <a:r>
              <a:rPr lang="pt-BR" sz="1800" dirty="0" smtClean="0">
                <a:solidFill>
                  <a:schemeClr val="accent3">
                    <a:lumMod val="50000"/>
                  </a:schemeClr>
                </a:solidFill>
              </a:rPr>
              <a:t> = 4              </a:t>
            </a:r>
            <a:r>
              <a:rPr lang="pt-BR" sz="1800" dirty="0" smtClean="0">
                <a:solidFill>
                  <a:srgbClr val="FF0000"/>
                </a:solidFill>
              </a:rPr>
              <a:t>x4 =0</a:t>
            </a:r>
          </a:p>
          <a:p>
            <a:pPr marL="0" indent="0">
              <a:buNone/>
            </a:pPr>
            <a:r>
              <a:rPr lang="pt-BR" sz="1600" dirty="0"/>
              <a:t>	</a:t>
            </a:r>
            <a:r>
              <a:rPr lang="pt-BR" sz="1600" dirty="0" smtClean="0"/>
              <a:t>x1, x2, x3, x4 &gt;= 0</a:t>
            </a:r>
          </a:p>
          <a:p>
            <a:pPr marL="0" indent="0">
              <a:buNone/>
            </a:pPr>
            <a:r>
              <a:rPr lang="pt-BR" sz="2000" b="1" dirty="0" smtClean="0"/>
              <a:t>VNB{</a:t>
            </a:r>
            <a:r>
              <a:rPr lang="pt-BR" sz="2000" b="1" dirty="0"/>
              <a:t>(</a:t>
            </a:r>
            <a:r>
              <a:rPr lang="pt-BR" sz="2000" b="1" dirty="0">
                <a:solidFill>
                  <a:srgbClr val="FF0000"/>
                </a:solidFill>
              </a:rPr>
              <a:t>x1 ou x3</a:t>
            </a:r>
            <a:r>
              <a:rPr lang="pt-BR" sz="2000" b="1" dirty="0"/>
              <a:t>)</a:t>
            </a:r>
            <a:r>
              <a:rPr lang="pt-BR" sz="2000" b="1" dirty="0" smtClean="0">
                <a:solidFill>
                  <a:srgbClr val="FF0000"/>
                </a:solidFill>
              </a:rPr>
              <a:t> </a:t>
            </a:r>
            <a:r>
              <a:rPr lang="pt-BR" sz="2000" b="1" dirty="0" smtClean="0"/>
              <a:t>e </a:t>
            </a:r>
            <a:r>
              <a:rPr lang="pt-BR" sz="2000" b="1" dirty="0" smtClean="0">
                <a:solidFill>
                  <a:srgbClr val="FF0000"/>
                </a:solidFill>
              </a:rPr>
              <a:t>x4</a:t>
            </a:r>
            <a:r>
              <a:rPr lang="pt-BR" sz="2000" b="1" dirty="0" smtClean="0"/>
              <a:t>}  - </a:t>
            </a:r>
            <a:r>
              <a:rPr lang="pt-BR" sz="2000" b="1" dirty="0" smtClean="0">
                <a:solidFill>
                  <a:srgbClr val="FF0000"/>
                </a:solidFill>
              </a:rPr>
              <a:t>valores iguais a zero!</a:t>
            </a:r>
            <a:endParaRPr lang="pt-BR" sz="20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pt-BR" sz="1600" b="1" dirty="0" smtClean="0"/>
              <a:t>VB{x2 e (</a:t>
            </a:r>
            <a:r>
              <a:rPr lang="pt-BR" sz="1600" b="1" dirty="0" smtClean="0">
                <a:solidFill>
                  <a:srgbClr val="FF0000"/>
                </a:solidFill>
              </a:rPr>
              <a:t>x1 ou x3</a:t>
            </a:r>
            <a:r>
              <a:rPr lang="pt-BR" sz="1600" b="1" dirty="0" smtClean="0"/>
              <a:t>) }</a:t>
            </a:r>
            <a:endParaRPr lang="pt-BR" sz="1600" dirty="0" smtClean="0"/>
          </a:p>
          <a:p>
            <a:pPr marL="0" indent="0">
              <a:buNone/>
            </a:pPr>
            <a:r>
              <a:rPr lang="pt-BR" sz="2400" dirty="0" smtClean="0">
                <a:solidFill>
                  <a:srgbClr val="FF0000"/>
                </a:solidFill>
              </a:rPr>
              <a:t>I.1: </a:t>
            </a:r>
            <a:r>
              <a:rPr lang="pt-BR" sz="2400" dirty="0" smtClean="0"/>
              <a:t>Tem que ser </a:t>
            </a:r>
            <a:r>
              <a:rPr lang="pt-BR" sz="2400" dirty="0" smtClean="0">
                <a:solidFill>
                  <a:srgbClr val="FF0000"/>
                </a:solidFill>
              </a:rPr>
              <a:t>x2</a:t>
            </a:r>
            <a:r>
              <a:rPr lang="pt-BR" sz="2400" dirty="0" smtClean="0"/>
              <a:t> pois ela é a única positiva!</a:t>
            </a:r>
          </a:p>
          <a:p>
            <a:pPr marL="0" indent="0">
              <a:buNone/>
            </a:pPr>
            <a:r>
              <a:rPr lang="pt-BR" sz="2400" dirty="0" smtClean="0">
                <a:solidFill>
                  <a:srgbClr val="FF0000"/>
                </a:solidFill>
              </a:rPr>
              <a:t>I.2:  </a:t>
            </a:r>
            <a:r>
              <a:rPr lang="pt-BR" sz="2400" dirty="0" smtClean="0">
                <a:solidFill>
                  <a:srgbClr val="FF33CC"/>
                </a:solidFill>
              </a:rPr>
              <a:t>x3 = 2 – (3/5)x2          </a:t>
            </a:r>
            <a:r>
              <a:rPr lang="pt-BR" sz="2400" dirty="0" smtClean="0">
                <a:solidFill>
                  <a:srgbClr val="FF0000"/>
                </a:solidFill>
              </a:rPr>
              <a:t>e         </a:t>
            </a:r>
            <a:r>
              <a:rPr lang="pt-BR" sz="2400" dirty="0" smtClean="0">
                <a:solidFill>
                  <a:schemeClr val="accent3">
                    <a:lumMod val="50000"/>
                  </a:schemeClr>
                </a:solidFill>
              </a:rPr>
              <a:t>x1 = 4 – (2/5)x2</a:t>
            </a:r>
          </a:p>
          <a:p>
            <a:pPr marL="0" indent="0">
              <a:buNone/>
            </a:pPr>
            <a:r>
              <a:rPr lang="pt-BR" sz="2400" dirty="0">
                <a:solidFill>
                  <a:srgbClr val="FF33CC"/>
                </a:solidFill>
              </a:rPr>
              <a:t> </a:t>
            </a:r>
            <a:r>
              <a:rPr lang="pt-BR" sz="2400" dirty="0" smtClean="0">
                <a:solidFill>
                  <a:srgbClr val="FF33CC"/>
                </a:solidFill>
              </a:rPr>
              <a:t>       x3&gt;= 0</a:t>
            </a:r>
            <a:r>
              <a:rPr lang="pt-BR" sz="2400" dirty="0" smtClean="0">
                <a:solidFill>
                  <a:schemeClr val="accent3">
                    <a:lumMod val="50000"/>
                  </a:schemeClr>
                </a:solidFill>
              </a:rPr>
              <a:t>                                     x1&gt;=0</a:t>
            </a:r>
          </a:p>
          <a:p>
            <a:pPr marL="0" indent="0">
              <a:buNone/>
            </a:pPr>
            <a:r>
              <a:rPr lang="pt-BR" sz="2400" smtClean="0">
                <a:solidFill>
                  <a:srgbClr val="FF33CC"/>
                </a:solidFill>
              </a:rPr>
              <a:t>        x2&lt;=</a:t>
            </a:r>
            <a:r>
              <a:rPr lang="pt-BR" sz="2400" dirty="0" smtClean="0">
                <a:solidFill>
                  <a:srgbClr val="FF33CC"/>
                </a:solidFill>
              </a:rPr>
              <a:t>10/3</a:t>
            </a:r>
            <a:r>
              <a:rPr lang="pt-BR" sz="2400" dirty="0" smtClean="0">
                <a:solidFill>
                  <a:schemeClr val="accent3">
                    <a:lumMod val="50000"/>
                  </a:schemeClr>
                </a:solidFill>
              </a:rPr>
              <a:t>                                x2 &lt;=10</a:t>
            </a:r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792088"/>
          </a:xfrm>
        </p:spPr>
        <p:txBody>
          <a:bodyPr/>
          <a:lstStyle/>
          <a:p>
            <a:r>
              <a:rPr lang="pt-BR" dirty="0" smtClean="0"/>
              <a:t>Pesquisa Operacional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78677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2008" y="764704"/>
            <a:ext cx="9036496" cy="6021288"/>
          </a:xfrm>
        </p:spPr>
        <p:txBody>
          <a:bodyPr>
            <a:normAutofit/>
          </a:bodyPr>
          <a:lstStyle/>
          <a:p>
            <a:r>
              <a:rPr lang="pt-BR" sz="3600" dirty="0" smtClean="0">
                <a:solidFill>
                  <a:srgbClr val="FF0000"/>
                </a:solidFill>
              </a:rPr>
              <a:t>Resolver o problema através do Simplex</a:t>
            </a:r>
            <a:endParaRPr lang="pt-BR" sz="3600" dirty="0" smtClean="0"/>
          </a:p>
          <a:p>
            <a:pPr marL="0" indent="0">
              <a:buNone/>
            </a:pPr>
            <a:r>
              <a:rPr lang="pt-BR" sz="1600" dirty="0" smtClean="0"/>
              <a:t>Resolver o problema:</a:t>
            </a:r>
          </a:p>
          <a:p>
            <a:pPr marL="0" indent="0">
              <a:buNone/>
            </a:pPr>
            <a:r>
              <a:rPr lang="pt-BR" sz="1600" dirty="0"/>
              <a:t>	</a:t>
            </a:r>
            <a:r>
              <a:rPr lang="pt-BR" sz="2400" dirty="0" smtClean="0"/>
              <a:t>Max z = </a:t>
            </a:r>
            <a:r>
              <a:rPr lang="pt-BR" sz="2400" dirty="0" smtClean="0">
                <a:solidFill>
                  <a:srgbClr val="FF0000"/>
                </a:solidFill>
              </a:rPr>
              <a:t>(4/5)x2 </a:t>
            </a:r>
            <a:r>
              <a:rPr lang="pt-BR" sz="2400" dirty="0" smtClean="0">
                <a:solidFill>
                  <a:schemeClr val="accent1"/>
                </a:solidFill>
              </a:rPr>
              <a:t>– (3/5)x4 + 12 </a:t>
            </a:r>
          </a:p>
          <a:p>
            <a:pPr marL="0" indent="0">
              <a:buNone/>
            </a:pPr>
            <a:r>
              <a:rPr lang="pt-BR" sz="1600" dirty="0" smtClean="0"/>
              <a:t>Sujeito:</a:t>
            </a:r>
          </a:p>
          <a:p>
            <a:pPr marL="0" indent="0">
              <a:buNone/>
            </a:pPr>
            <a:r>
              <a:rPr lang="pt-BR" sz="1600" dirty="0"/>
              <a:t>	</a:t>
            </a:r>
            <a:r>
              <a:rPr lang="pt-BR" sz="1800" dirty="0" smtClean="0">
                <a:solidFill>
                  <a:srgbClr val="FF33CC"/>
                </a:solidFill>
              </a:rPr>
              <a:t>(3/5)x2 + x3 – </a:t>
            </a:r>
            <a:r>
              <a:rPr lang="pt-BR" sz="1800" dirty="0" smtClean="0">
                <a:solidFill>
                  <a:srgbClr val="FF0000"/>
                </a:solidFill>
              </a:rPr>
              <a:t>(1/5)x4</a:t>
            </a:r>
            <a:r>
              <a:rPr lang="pt-BR" sz="1800" dirty="0" smtClean="0">
                <a:solidFill>
                  <a:srgbClr val="FF33CC"/>
                </a:solidFill>
              </a:rPr>
              <a:t> = </a:t>
            </a:r>
            <a:r>
              <a:rPr lang="pt-BR" sz="1800" dirty="0">
                <a:solidFill>
                  <a:srgbClr val="FF33CC"/>
                </a:solidFill>
              </a:rPr>
              <a:t>2</a:t>
            </a:r>
            <a:r>
              <a:rPr lang="pt-BR" sz="1800" dirty="0" smtClean="0">
                <a:solidFill>
                  <a:srgbClr val="FF33CC"/>
                </a:solidFill>
              </a:rPr>
              <a:t>              </a:t>
            </a:r>
            <a:r>
              <a:rPr lang="pt-BR" sz="1800" dirty="0" smtClean="0">
                <a:solidFill>
                  <a:srgbClr val="FF0000"/>
                </a:solidFill>
              </a:rPr>
              <a:t>x4 = 0</a:t>
            </a:r>
            <a:r>
              <a:rPr lang="pt-BR" sz="1800" dirty="0" smtClean="0">
                <a:solidFill>
                  <a:srgbClr val="FF33CC"/>
                </a:solidFill>
              </a:rPr>
              <a:t>                            </a:t>
            </a:r>
          </a:p>
          <a:p>
            <a:pPr marL="0" indent="0">
              <a:buNone/>
            </a:pPr>
            <a:r>
              <a:rPr lang="pt-BR" sz="1800" dirty="0"/>
              <a:t>	</a:t>
            </a:r>
            <a:r>
              <a:rPr lang="pt-BR" sz="1800" dirty="0" smtClean="0">
                <a:solidFill>
                  <a:schemeClr val="accent3">
                    <a:lumMod val="50000"/>
                  </a:schemeClr>
                </a:solidFill>
              </a:rPr>
              <a:t>x1 + (2/5)x2 + </a:t>
            </a:r>
            <a:r>
              <a:rPr lang="pt-BR" sz="1800" dirty="0" smtClean="0">
                <a:solidFill>
                  <a:srgbClr val="FF0000"/>
                </a:solidFill>
              </a:rPr>
              <a:t>(1/5)x4</a:t>
            </a:r>
            <a:r>
              <a:rPr lang="pt-BR" sz="1800" dirty="0" smtClean="0">
                <a:solidFill>
                  <a:schemeClr val="accent3">
                    <a:lumMod val="50000"/>
                  </a:schemeClr>
                </a:solidFill>
              </a:rPr>
              <a:t> = 4              </a:t>
            </a:r>
            <a:r>
              <a:rPr lang="pt-BR" sz="1800" dirty="0" smtClean="0">
                <a:solidFill>
                  <a:srgbClr val="FF0000"/>
                </a:solidFill>
              </a:rPr>
              <a:t>x4 =0</a:t>
            </a:r>
          </a:p>
          <a:p>
            <a:pPr marL="0" indent="0">
              <a:buNone/>
            </a:pPr>
            <a:r>
              <a:rPr lang="pt-BR" sz="1600" dirty="0"/>
              <a:t>	</a:t>
            </a:r>
            <a:r>
              <a:rPr lang="pt-BR" sz="1600" dirty="0" smtClean="0"/>
              <a:t>x1, x2, x3, x4 &gt;= 0</a:t>
            </a:r>
          </a:p>
          <a:p>
            <a:pPr marL="0" indent="0">
              <a:buNone/>
            </a:pPr>
            <a:r>
              <a:rPr lang="pt-BR" sz="2000" b="1" dirty="0" smtClean="0"/>
              <a:t>VNB{</a:t>
            </a:r>
            <a:r>
              <a:rPr lang="pt-BR" sz="2000" b="1" dirty="0"/>
              <a:t>(</a:t>
            </a:r>
            <a:r>
              <a:rPr lang="pt-BR" sz="2000" b="1" dirty="0">
                <a:solidFill>
                  <a:srgbClr val="FF0000"/>
                </a:solidFill>
              </a:rPr>
              <a:t>x1 ou x3</a:t>
            </a:r>
            <a:r>
              <a:rPr lang="pt-BR" sz="2000" b="1" dirty="0"/>
              <a:t>)</a:t>
            </a:r>
            <a:r>
              <a:rPr lang="pt-BR" sz="2000" b="1" dirty="0" smtClean="0">
                <a:solidFill>
                  <a:srgbClr val="FF0000"/>
                </a:solidFill>
              </a:rPr>
              <a:t> </a:t>
            </a:r>
            <a:r>
              <a:rPr lang="pt-BR" sz="2000" b="1" dirty="0" smtClean="0"/>
              <a:t>e </a:t>
            </a:r>
            <a:r>
              <a:rPr lang="pt-BR" sz="2000" b="1" dirty="0" smtClean="0">
                <a:solidFill>
                  <a:srgbClr val="FF0000"/>
                </a:solidFill>
              </a:rPr>
              <a:t>x4</a:t>
            </a:r>
            <a:r>
              <a:rPr lang="pt-BR" sz="2000" b="1" dirty="0" smtClean="0"/>
              <a:t>}  - </a:t>
            </a:r>
            <a:r>
              <a:rPr lang="pt-BR" sz="2000" b="1" dirty="0" smtClean="0">
                <a:solidFill>
                  <a:srgbClr val="FF0000"/>
                </a:solidFill>
              </a:rPr>
              <a:t>valores iguais a zero!</a:t>
            </a:r>
            <a:endParaRPr lang="pt-BR" sz="20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pt-BR" sz="1600" b="1" dirty="0" smtClean="0"/>
              <a:t>VB{x2 e (</a:t>
            </a:r>
            <a:r>
              <a:rPr lang="pt-BR" sz="1600" b="1" dirty="0" smtClean="0">
                <a:solidFill>
                  <a:srgbClr val="FF0000"/>
                </a:solidFill>
              </a:rPr>
              <a:t>x1 ou x3</a:t>
            </a:r>
            <a:r>
              <a:rPr lang="pt-BR" sz="1600" b="1" dirty="0" smtClean="0"/>
              <a:t>) }</a:t>
            </a:r>
            <a:endParaRPr lang="pt-BR" sz="1600" dirty="0" smtClean="0"/>
          </a:p>
          <a:p>
            <a:pPr marL="0" indent="0">
              <a:buNone/>
            </a:pPr>
            <a:r>
              <a:rPr lang="pt-BR" sz="2400" dirty="0" smtClean="0">
                <a:solidFill>
                  <a:srgbClr val="FF0000"/>
                </a:solidFill>
              </a:rPr>
              <a:t>I.1: </a:t>
            </a:r>
            <a:r>
              <a:rPr lang="pt-BR" sz="2400" dirty="0" smtClean="0"/>
              <a:t>Tem que ser </a:t>
            </a:r>
            <a:r>
              <a:rPr lang="pt-BR" sz="2400" dirty="0" smtClean="0">
                <a:solidFill>
                  <a:srgbClr val="FF0000"/>
                </a:solidFill>
              </a:rPr>
              <a:t>x2</a:t>
            </a:r>
            <a:r>
              <a:rPr lang="pt-BR" sz="2400" dirty="0" smtClean="0"/>
              <a:t> pois ela é a única positiva!</a:t>
            </a:r>
          </a:p>
          <a:p>
            <a:pPr marL="0" indent="0">
              <a:buNone/>
            </a:pPr>
            <a:r>
              <a:rPr lang="pt-BR" sz="2400" dirty="0" smtClean="0">
                <a:solidFill>
                  <a:srgbClr val="FF0000"/>
                </a:solidFill>
              </a:rPr>
              <a:t>I.2:  </a:t>
            </a:r>
            <a:r>
              <a:rPr lang="pt-BR" sz="2400" dirty="0" smtClean="0">
                <a:solidFill>
                  <a:srgbClr val="FF33CC"/>
                </a:solidFill>
              </a:rPr>
              <a:t>x3 = 2 – (3/5)x2          </a:t>
            </a:r>
            <a:r>
              <a:rPr lang="pt-BR" sz="2400" dirty="0" smtClean="0">
                <a:solidFill>
                  <a:srgbClr val="FF0000"/>
                </a:solidFill>
              </a:rPr>
              <a:t>e         </a:t>
            </a:r>
            <a:r>
              <a:rPr lang="pt-BR" sz="2400" dirty="0" smtClean="0">
                <a:solidFill>
                  <a:schemeClr val="accent3">
                    <a:lumMod val="50000"/>
                  </a:schemeClr>
                </a:solidFill>
              </a:rPr>
              <a:t>x1 = 4 – (2/5)x2</a:t>
            </a:r>
          </a:p>
          <a:p>
            <a:pPr marL="0" indent="0">
              <a:buNone/>
            </a:pPr>
            <a:r>
              <a:rPr lang="pt-BR" sz="2400" dirty="0">
                <a:solidFill>
                  <a:srgbClr val="FF33CC"/>
                </a:solidFill>
              </a:rPr>
              <a:t> </a:t>
            </a:r>
            <a:r>
              <a:rPr lang="pt-BR" sz="2400" dirty="0" smtClean="0">
                <a:solidFill>
                  <a:srgbClr val="FF33CC"/>
                </a:solidFill>
              </a:rPr>
              <a:t>       x3&gt;= 0</a:t>
            </a:r>
            <a:r>
              <a:rPr lang="pt-BR" sz="2400" dirty="0" smtClean="0">
                <a:solidFill>
                  <a:schemeClr val="accent3">
                    <a:lumMod val="50000"/>
                  </a:schemeClr>
                </a:solidFill>
              </a:rPr>
              <a:t>                                     x1&gt;=0</a:t>
            </a:r>
          </a:p>
          <a:p>
            <a:pPr marL="0" indent="0">
              <a:buNone/>
            </a:pPr>
            <a:r>
              <a:rPr lang="pt-BR" sz="2400" dirty="0" smtClean="0">
                <a:solidFill>
                  <a:srgbClr val="FF33CC"/>
                </a:solidFill>
              </a:rPr>
              <a:t>        x2&lt;=10/3</a:t>
            </a:r>
            <a:r>
              <a:rPr lang="pt-BR" sz="2400" dirty="0" smtClean="0">
                <a:solidFill>
                  <a:schemeClr val="accent3">
                    <a:lumMod val="50000"/>
                  </a:schemeClr>
                </a:solidFill>
              </a:rPr>
              <a:t>                                x2 &lt;=10</a:t>
            </a:r>
          </a:p>
          <a:p>
            <a:pPr marL="0" indent="0">
              <a:buNone/>
            </a:pPr>
            <a:r>
              <a:rPr lang="pt-BR" sz="2400" dirty="0" smtClean="0"/>
              <a:t>Neste caso, a </a:t>
            </a:r>
            <a:r>
              <a:rPr lang="pt-BR" sz="2400" dirty="0" smtClean="0">
                <a:solidFill>
                  <a:srgbClr val="FF0000"/>
                </a:solidFill>
              </a:rPr>
              <a:t>x3</a:t>
            </a:r>
            <a:r>
              <a:rPr lang="pt-BR" sz="2400" dirty="0" smtClean="0"/>
              <a:t> limita o crescimento de x2.</a:t>
            </a:r>
            <a:endParaRPr lang="pt-BR" sz="2400" dirty="0"/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792088"/>
          </a:xfrm>
        </p:spPr>
        <p:txBody>
          <a:bodyPr/>
          <a:lstStyle/>
          <a:p>
            <a:r>
              <a:rPr lang="pt-BR" dirty="0" smtClean="0"/>
              <a:t>Pesquisa Operacional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42032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2008" y="44624"/>
            <a:ext cx="9036496" cy="6785992"/>
          </a:xfrm>
        </p:spPr>
        <p:txBody>
          <a:bodyPr>
            <a:normAutofit lnSpcReduction="10000"/>
          </a:bodyPr>
          <a:lstStyle/>
          <a:p>
            <a:r>
              <a:rPr lang="pt-BR" sz="2400" dirty="0" smtClean="0">
                <a:solidFill>
                  <a:srgbClr val="FF0000"/>
                </a:solidFill>
              </a:rPr>
              <a:t>Solução Analítica do Método Simplex para Problemas de Maximização</a:t>
            </a:r>
          </a:p>
          <a:p>
            <a:pPr marL="0" indent="0">
              <a:buNone/>
            </a:pPr>
            <a:r>
              <a:rPr lang="pt-BR" sz="1800" b="1" dirty="0" smtClean="0">
                <a:solidFill>
                  <a:schemeClr val="bg1">
                    <a:lumMod val="75000"/>
                  </a:schemeClr>
                </a:solidFill>
              </a:rPr>
              <a:t>Início</a:t>
            </a:r>
            <a:r>
              <a:rPr lang="pt-BR" sz="1800" b="1" dirty="0">
                <a:solidFill>
                  <a:schemeClr val="bg1">
                    <a:lumMod val="75000"/>
                  </a:schemeClr>
                </a:solidFill>
              </a:rPr>
              <a:t>:</a:t>
            </a:r>
            <a:r>
              <a:rPr lang="pt-BR" sz="1800" dirty="0">
                <a:solidFill>
                  <a:schemeClr val="bg1">
                    <a:lumMod val="75000"/>
                  </a:schemeClr>
                </a:solidFill>
              </a:rPr>
              <a:t> O problema deve estar na forma </a:t>
            </a:r>
            <a:r>
              <a:rPr lang="pt-BR" sz="1800" dirty="0" smtClean="0">
                <a:solidFill>
                  <a:schemeClr val="bg1">
                    <a:lumMod val="75000"/>
                  </a:schemeClr>
                </a:solidFill>
              </a:rPr>
              <a:t>padrão.</a:t>
            </a:r>
            <a:endParaRPr lang="pt-BR" sz="18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pt-BR" sz="1800" b="1" dirty="0">
                <a:solidFill>
                  <a:schemeClr val="bg1">
                    <a:lumMod val="75000"/>
                  </a:schemeClr>
                </a:solidFill>
              </a:rPr>
              <a:t>Passo 1</a:t>
            </a:r>
            <a:r>
              <a:rPr lang="pt-BR" sz="1800" dirty="0">
                <a:solidFill>
                  <a:schemeClr val="bg1">
                    <a:lumMod val="75000"/>
                  </a:schemeClr>
                </a:solidFill>
              </a:rPr>
              <a:t>: Encontrar a solução básica factível para o problema de PL.</a:t>
            </a:r>
          </a:p>
          <a:p>
            <a:pPr marL="457200" lvl="1" indent="0">
              <a:buNone/>
            </a:pPr>
            <a:r>
              <a:rPr lang="pt-BR" sz="1800" dirty="0">
                <a:solidFill>
                  <a:schemeClr val="bg1">
                    <a:lumMod val="75000"/>
                  </a:schemeClr>
                </a:solidFill>
              </a:rPr>
              <a:t>SBF inicial = SBF </a:t>
            </a:r>
            <a:r>
              <a:rPr lang="pt-BR" sz="1800" dirty="0" smtClean="0">
                <a:solidFill>
                  <a:schemeClr val="bg1">
                    <a:lumMod val="75000"/>
                  </a:schemeClr>
                </a:solidFill>
              </a:rPr>
              <a:t>atual.</a:t>
            </a:r>
            <a:endParaRPr lang="pt-BR" sz="18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pt-BR" sz="1800" b="1" dirty="0">
                <a:solidFill>
                  <a:schemeClr val="bg1">
                    <a:lumMod val="75000"/>
                  </a:schemeClr>
                </a:solidFill>
              </a:rPr>
              <a:t>Passo 2</a:t>
            </a:r>
            <a:r>
              <a:rPr lang="pt-BR" sz="1800" dirty="0">
                <a:solidFill>
                  <a:schemeClr val="bg1">
                    <a:lumMod val="75000"/>
                  </a:schemeClr>
                </a:solidFill>
              </a:rPr>
              <a:t>: T</a:t>
            </a:r>
            <a:r>
              <a:rPr lang="pt-BR" sz="1800" dirty="0" smtClean="0">
                <a:solidFill>
                  <a:schemeClr val="bg1">
                    <a:lumMod val="75000"/>
                  </a:schemeClr>
                </a:solidFill>
              </a:rPr>
              <a:t>este de </a:t>
            </a:r>
            <a:r>
              <a:rPr lang="pt-BR" sz="1800" dirty="0" err="1" smtClean="0">
                <a:solidFill>
                  <a:schemeClr val="bg1">
                    <a:lumMod val="75000"/>
                  </a:schemeClr>
                </a:solidFill>
              </a:rPr>
              <a:t>otimalidade</a:t>
            </a:r>
            <a:r>
              <a:rPr lang="pt-BR" sz="1800" dirty="0" smtClean="0">
                <a:solidFill>
                  <a:schemeClr val="bg1">
                    <a:lumMod val="75000"/>
                  </a:schemeClr>
                </a:solidFill>
              </a:rPr>
              <a:t>.</a:t>
            </a:r>
          </a:p>
          <a:p>
            <a:pPr marL="0" indent="0">
              <a:buNone/>
            </a:pPr>
            <a:r>
              <a:rPr lang="pt-BR" sz="1800" dirty="0" smtClean="0">
                <a:solidFill>
                  <a:schemeClr val="bg1">
                    <a:lumMod val="75000"/>
                  </a:schemeClr>
                </a:solidFill>
              </a:rPr>
              <a:t>Uma solução básica factível é ótima se não houver soluções básicas factíveis adjacente melhores, ou seja, </a:t>
            </a:r>
            <a:r>
              <a:rPr lang="pt-BR" sz="1800" dirty="0">
                <a:solidFill>
                  <a:schemeClr val="bg1">
                    <a:lumMod val="75000"/>
                  </a:schemeClr>
                </a:solidFill>
              </a:rPr>
              <a:t>i</a:t>
            </a:r>
            <a:r>
              <a:rPr lang="pt-BR" sz="1800" dirty="0" smtClean="0">
                <a:solidFill>
                  <a:schemeClr val="bg1">
                    <a:lumMod val="75000"/>
                  </a:schemeClr>
                </a:solidFill>
              </a:rPr>
              <a:t>ncremento na função objetivo. Enquanto pelo menos uma das variáveis não básicas da função objetivo tiver coeficiente positivo, há uma SBF adjacente melhor.</a:t>
            </a:r>
          </a:p>
          <a:p>
            <a:pPr marL="0" indent="0">
              <a:buNone/>
            </a:pPr>
            <a:r>
              <a:rPr lang="pt-BR" sz="1900" b="1" dirty="0" smtClean="0">
                <a:solidFill>
                  <a:schemeClr val="bg1">
                    <a:lumMod val="75000"/>
                  </a:schemeClr>
                </a:solidFill>
              </a:rPr>
              <a:t>Iteração:</a:t>
            </a:r>
            <a:r>
              <a:rPr lang="pt-BR" sz="1900" dirty="0" smtClean="0">
                <a:solidFill>
                  <a:schemeClr val="bg1">
                    <a:lumMod val="75000"/>
                  </a:schemeClr>
                </a:solidFill>
              </a:rPr>
              <a:t> Determinar uma SBF adjacente melhor</a:t>
            </a:r>
          </a:p>
          <a:p>
            <a:pPr marL="0" indent="0">
              <a:buNone/>
            </a:pPr>
            <a:r>
              <a:rPr lang="pt-BR" sz="1800" dirty="0" smtClean="0">
                <a:solidFill>
                  <a:schemeClr val="bg1">
                    <a:lumMod val="75000"/>
                  </a:schemeClr>
                </a:solidFill>
              </a:rPr>
              <a:t>A direção de maior incremente em Z deve ser identificada, para que uma melhor solução básica factível seja determinada. Para isso, três passos devem ser tomados:</a:t>
            </a:r>
          </a:p>
          <a:p>
            <a:pPr marL="0" indent="0">
              <a:buNone/>
            </a:pPr>
            <a:r>
              <a:rPr lang="pt-BR" sz="2000" b="1" dirty="0" smtClean="0">
                <a:solidFill>
                  <a:schemeClr val="bg1">
                    <a:lumMod val="65000"/>
                  </a:schemeClr>
                </a:solidFill>
              </a:rPr>
              <a:t>I.1 – </a:t>
            </a: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Determinar a variável não básica que passará para o conjunto de variáveis básicas. Ela deve ser aquela que tem maior incremente em Z, isto é, com maior coeficiente positivo em Z.</a:t>
            </a:r>
          </a:p>
          <a:p>
            <a:pPr marL="0" indent="0">
              <a:buNone/>
            </a:pPr>
            <a:r>
              <a:rPr lang="pt-BR" sz="1900" b="1" dirty="0" smtClean="0">
                <a:solidFill>
                  <a:schemeClr val="bg1">
                    <a:lumMod val="75000"/>
                  </a:schemeClr>
                </a:solidFill>
              </a:rPr>
              <a:t>I.2 – </a:t>
            </a:r>
            <a:r>
              <a:rPr lang="pt-BR" sz="1900" dirty="0" smtClean="0">
                <a:solidFill>
                  <a:schemeClr val="bg1">
                    <a:lumMod val="75000"/>
                  </a:schemeClr>
                </a:solidFill>
              </a:rPr>
              <a:t>Escolher a variável básica que passará para o conjunto de variáveis não básicas. A variável a sair deve ser aquela que limita o crescimento da variável  não básica escolhida no passo anterior.</a:t>
            </a:r>
          </a:p>
          <a:p>
            <a:pPr marL="0" indent="0">
              <a:buNone/>
            </a:pPr>
            <a:r>
              <a:rPr lang="pt-BR" sz="1800" b="1" dirty="0" smtClean="0"/>
              <a:t>I.3 – </a:t>
            </a:r>
            <a:r>
              <a:rPr lang="pt-BR" sz="1800" dirty="0" smtClean="0"/>
              <a:t>Resolver o sistema de equações recalculando os valores da nova solução básica adjacente. Recomendo o </a:t>
            </a:r>
            <a:r>
              <a:rPr lang="pt-BR" sz="1800" b="1" dirty="0" smtClean="0"/>
              <a:t>método de eliminação de </a:t>
            </a:r>
            <a:r>
              <a:rPr lang="pt-BR" sz="1800" b="1" dirty="0" err="1" smtClean="0"/>
              <a:t>Gaus</a:t>
            </a:r>
            <a:r>
              <a:rPr lang="pt-BR" sz="1800" b="1" dirty="0" smtClean="0"/>
              <a:t>-Jordan</a:t>
            </a:r>
            <a:r>
              <a:rPr lang="pt-BR" sz="1800" dirty="0" smtClean="0"/>
              <a:t>. A partir desse novo sistema de equações, cada equação deve possuir apenas uma variável básica com </a:t>
            </a:r>
            <a:r>
              <a:rPr lang="pt-BR" sz="1800" b="1" dirty="0" smtClean="0"/>
              <a:t>coeficiente igual a 1</a:t>
            </a:r>
            <a:r>
              <a:rPr lang="pt-BR" sz="1800" dirty="0" smtClean="0"/>
              <a:t>, cada variável básica deve aparecer em apenas uma equação, e a função objetivo deve ser escrita em função das variáveis não básicas.</a:t>
            </a:r>
            <a:endParaRPr lang="pt-BR" sz="1800" b="1" dirty="0"/>
          </a:p>
          <a:p>
            <a:endParaRPr lang="pt-BR" sz="1600" dirty="0" smtClean="0"/>
          </a:p>
          <a:p>
            <a:pPr lvl="2"/>
            <a:endParaRPr lang="pt-BR" sz="1200" b="1" dirty="0" smtClean="0"/>
          </a:p>
          <a:p>
            <a:pPr marL="914400" lvl="2" indent="0">
              <a:buNone/>
            </a:pPr>
            <a:endParaRPr lang="pt-BR" sz="1600" dirty="0" smtClean="0"/>
          </a:p>
          <a:p>
            <a:pPr lvl="1"/>
            <a:endParaRPr lang="pt-BR" sz="1600" dirty="0" smtClean="0"/>
          </a:p>
          <a:p>
            <a:pPr lvl="1"/>
            <a:endParaRPr lang="pt-BR" sz="2000" dirty="0" smtClean="0"/>
          </a:p>
          <a:p>
            <a:pPr lvl="1"/>
            <a:endParaRPr lang="pt-BR" sz="2000" dirty="0"/>
          </a:p>
          <a:p>
            <a:pPr marL="1371600" lvl="3" indent="0">
              <a:buNone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795685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2008" y="764704"/>
            <a:ext cx="9036496" cy="6021288"/>
          </a:xfrm>
        </p:spPr>
        <p:txBody>
          <a:bodyPr>
            <a:normAutofit/>
          </a:bodyPr>
          <a:lstStyle/>
          <a:p>
            <a:r>
              <a:rPr lang="pt-BR" sz="3600" dirty="0" smtClean="0">
                <a:solidFill>
                  <a:srgbClr val="FF0000"/>
                </a:solidFill>
              </a:rPr>
              <a:t>A Lógica do Método Simplex</a:t>
            </a:r>
            <a:endParaRPr lang="pt-BR" sz="3600" dirty="0" smtClean="0"/>
          </a:p>
          <a:p>
            <a:r>
              <a:rPr lang="pt-BR" sz="2400" dirty="0" smtClean="0"/>
              <a:t>O método Simplex é um procedimento algébrico iterativo que parte de uma solução básica factível inicial e busca, a cada iteração, uma nova solução básica factível, chamada de solução básica factível adjacente, com melhor valor na função objetivo, até que o valor ótimo seja atingido.</a:t>
            </a:r>
          </a:p>
          <a:p>
            <a:r>
              <a:rPr lang="pt-BR" sz="2400" dirty="0" smtClean="0"/>
              <a:t>Uma solução </a:t>
            </a:r>
            <a:r>
              <a:rPr lang="pt-BR" sz="2400" dirty="0"/>
              <a:t>básica factível </a:t>
            </a:r>
            <a:r>
              <a:rPr lang="pt-BR" sz="2400" dirty="0" smtClean="0"/>
              <a:t>adjacente pode ser obtida com a troca de uma variável básica por outra não básica {valores iguais a zero}.</a:t>
            </a:r>
          </a:p>
          <a:p>
            <a:r>
              <a:rPr lang="pt-BR" sz="2400" dirty="0" smtClean="0"/>
              <a:t>Se a solução básica adjacente atende as restrições de não negatividade, ela é chama de solução básica factível adjacente.</a:t>
            </a:r>
          </a:p>
          <a:p>
            <a:r>
              <a:rPr lang="pt-BR" sz="2400" dirty="0" smtClean="0"/>
              <a:t>A seguir veremos uma visão de alto nível do algoritmo do Simplex.</a:t>
            </a:r>
          </a:p>
          <a:p>
            <a:endParaRPr lang="pt-BR" sz="2000" dirty="0" smtClean="0"/>
          </a:p>
          <a:p>
            <a:pPr marL="914400" lvl="2" indent="0">
              <a:buNone/>
            </a:pPr>
            <a:endParaRPr lang="pt-BR" sz="1600" dirty="0" smtClean="0"/>
          </a:p>
          <a:p>
            <a:pPr lvl="1"/>
            <a:endParaRPr lang="pt-BR" sz="1600" dirty="0" smtClean="0"/>
          </a:p>
          <a:p>
            <a:pPr lvl="1"/>
            <a:endParaRPr lang="pt-BR" sz="2000" dirty="0" smtClean="0"/>
          </a:p>
          <a:p>
            <a:pPr lvl="1"/>
            <a:endParaRPr lang="pt-BR" sz="2000" dirty="0"/>
          </a:p>
          <a:p>
            <a:pPr marL="1371600" lvl="3" indent="0">
              <a:buNone/>
            </a:pPr>
            <a:endParaRPr lang="pt-BR" dirty="0" smtClean="0"/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792088"/>
          </a:xfrm>
        </p:spPr>
        <p:txBody>
          <a:bodyPr/>
          <a:lstStyle/>
          <a:p>
            <a:r>
              <a:rPr lang="pt-BR" dirty="0" smtClean="0"/>
              <a:t>Pesquisa Operacional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27893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2008" y="764704"/>
            <a:ext cx="9036496" cy="6021288"/>
          </a:xfrm>
        </p:spPr>
        <p:txBody>
          <a:bodyPr>
            <a:normAutofit/>
          </a:bodyPr>
          <a:lstStyle/>
          <a:p>
            <a:r>
              <a:rPr lang="pt-BR" sz="3600" dirty="0" smtClean="0">
                <a:solidFill>
                  <a:srgbClr val="FF0000"/>
                </a:solidFill>
              </a:rPr>
              <a:t>Resolver o problema através do Simplex</a:t>
            </a:r>
            <a:endParaRPr lang="pt-BR" sz="3600" dirty="0" smtClean="0"/>
          </a:p>
          <a:p>
            <a:pPr marL="0" indent="0">
              <a:buNone/>
            </a:pPr>
            <a:r>
              <a:rPr lang="pt-BR" sz="1600" dirty="0" smtClean="0"/>
              <a:t>Resolver o problema:</a:t>
            </a:r>
          </a:p>
          <a:p>
            <a:pPr marL="0" indent="0">
              <a:buNone/>
            </a:pPr>
            <a:r>
              <a:rPr lang="pt-BR" sz="1800" dirty="0"/>
              <a:t>	</a:t>
            </a:r>
            <a:r>
              <a:rPr lang="pt-BR" sz="1800" dirty="0" smtClean="0"/>
              <a:t>Max z = (4/5)x2 – (3/5)x4 + 12 </a:t>
            </a:r>
          </a:p>
          <a:p>
            <a:pPr marL="0" indent="0">
              <a:buNone/>
            </a:pPr>
            <a:r>
              <a:rPr lang="pt-BR" sz="1600" dirty="0" smtClean="0"/>
              <a:t>Sujeito:</a:t>
            </a:r>
          </a:p>
          <a:p>
            <a:pPr marL="0" indent="0">
              <a:buNone/>
            </a:pPr>
            <a:r>
              <a:rPr lang="pt-BR" sz="1800" dirty="0"/>
              <a:t>	</a:t>
            </a:r>
            <a:r>
              <a:rPr lang="pt-BR" sz="1800" dirty="0" smtClean="0"/>
              <a:t>(3/5)x2 + x3 – (1/5)x4 = </a:t>
            </a:r>
            <a:r>
              <a:rPr lang="pt-BR" sz="1800" dirty="0"/>
              <a:t>2</a:t>
            </a:r>
            <a:r>
              <a:rPr lang="pt-BR" sz="1800" dirty="0" smtClean="0"/>
              <a:t> </a:t>
            </a:r>
          </a:p>
          <a:p>
            <a:pPr marL="0" indent="0">
              <a:buNone/>
            </a:pPr>
            <a:r>
              <a:rPr lang="pt-BR" sz="1800" dirty="0"/>
              <a:t>	</a:t>
            </a:r>
            <a:r>
              <a:rPr lang="pt-BR" sz="1800" dirty="0" smtClean="0"/>
              <a:t>x1 + (2/5)x2 + (1/5)x4 = 4 </a:t>
            </a:r>
          </a:p>
          <a:p>
            <a:pPr marL="0" indent="0">
              <a:buNone/>
            </a:pPr>
            <a:r>
              <a:rPr lang="pt-BR" sz="1600" dirty="0"/>
              <a:t>	</a:t>
            </a:r>
            <a:r>
              <a:rPr lang="pt-BR" sz="1600" dirty="0" smtClean="0"/>
              <a:t>x1, x2, x3, x4 &gt;= 0</a:t>
            </a:r>
          </a:p>
          <a:p>
            <a:pPr marL="0" indent="0">
              <a:buNone/>
            </a:pPr>
            <a:r>
              <a:rPr lang="pt-BR" sz="2800" b="1" dirty="0" smtClean="0"/>
              <a:t>VNB{</a:t>
            </a:r>
            <a:r>
              <a:rPr lang="pt-BR" sz="2800" b="1" dirty="0" smtClean="0">
                <a:solidFill>
                  <a:srgbClr val="FF0000"/>
                </a:solidFill>
              </a:rPr>
              <a:t>x3 </a:t>
            </a:r>
            <a:r>
              <a:rPr lang="pt-BR" sz="2800" b="1" dirty="0" smtClean="0"/>
              <a:t>e x4}  - </a:t>
            </a:r>
            <a:r>
              <a:rPr lang="pt-BR" sz="2800" b="1" dirty="0" smtClean="0">
                <a:solidFill>
                  <a:srgbClr val="FF0000"/>
                </a:solidFill>
              </a:rPr>
              <a:t>valores iguais a zero!</a:t>
            </a:r>
            <a:endParaRPr lang="pt-BR" sz="28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pt-BR" sz="2800" b="1" dirty="0" smtClean="0"/>
              <a:t>VB{x1 e </a:t>
            </a:r>
            <a:r>
              <a:rPr lang="pt-BR" sz="2800" b="1" dirty="0" smtClean="0">
                <a:solidFill>
                  <a:srgbClr val="FF0000"/>
                </a:solidFill>
              </a:rPr>
              <a:t>x2</a:t>
            </a:r>
            <a:r>
              <a:rPr lang="pt-BR" sz="2800" b="1" dirty="0" smtClean="0"/>
              <a:t>}</a:t>
            </a:r>
            <a:endParaRPr lang="pt-BR" sz="2800" dirty="0" smtClean="0"/>
          </a:p>
          <a:p>
            <a:pPr marL="0" indent="0">
              <a:buNone/>
            </a:pPr>
            <a:r>
              <a:rPr lang="pt-BR" sz="2400" dirty="0" smtClean="0">
                <a:solidFill>
                  <a:srgbClr val="FF0000"/>
                </a:solidFill>
              </a:rPr>
              <a:t>I.3: </a:t>
            </a:r>
            <a:r>
              <a:rPr lang="pt-BR" sz="2400" dirty="0" smtClean="0"/>
              <a:t>Vamos focar em x2.</a:t>
            </a:r>
          </a:p>
          <a:p>
            <a:pPr marL="0" indent="0">
              <a:buNone/>
            </a:pPr>
            <a:r>
              <a:rPr lang="pt-BR" sz="2400" dirty="0" smtClean="0"/>
              <a:t>Na primeira restrição vou transformar o coeficiente de 3/5 para 1.</a:t>
            </a:r>
            <a:endParaRPr lang="pt-BR" sz="2400" dirty="0"/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792088"/>
          </a:xfrm>
        </p:spPr>
        <p:txBody>
          <a:bodyPr/>
          <a:lstStyle/>
          <a:p>
            <a:r>
              <a:rPr lang="pt-BR" dirty="0" smtClean="0"/>
              <a:t>Pesquisa Operacional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35951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2008" y="764704"/>
            <a:ext cx="9036496" cy="6021288"/>
          </a:xfrm>
        </p:spPr>
        <p:txBody>
          <a:bodyPr>
            <a:normAutofit/>
          </a:bodyPr>
          <a:lstStyle/>
          <a:p>
            <a:r>
              <a:rPr lang="pt-BR" sz="3600" dirty="0" smtClean="0">
                <a:solidFill>
                  <a:srgbClr val="FF0000"/>
                </a:solidFill>
              </a:rPr>
              <a:t>Resolver o problema através do Simplex</a:t>
            </a:r>
            <a:endParaRPr lang="pt-BR" sz="3600" dirty="0" smtClean="0"/>
          </a:p>
          <a:p>
            <a:pPr marL="0" indent="0">
              <a:buNone/>
            </a:pPr>
            <a:r>
              <a:rPr lang="pt-BR" sz="1600" dirty="0" smtClean="0"/>
              <a:t>Resolver o problema:</a:t>
            </a:r>
          </a:p>
          <a:p>
            <a:pPr marL="0" indent="0">
              <a:buNone/>
            </a:pPr>
            <a:r>
              <a:rPr lang="pt-BR" sz="1800" dirty="0"/>
              <a:t>	</a:t>
            </a:r>
            <a:r>
              <a:rPr lang="pt-BR" sz="1800" dirty="0" smtClean="0"/>
              <a:t>Max z = (4/5)x2 – (3/5)x4 + 12 </a:t>
            </a:r>
          </a:p>
          <a:p>
            <a:pPr marL="0" indent="0">
              <a:buNone/>
            </a:pPr>
            <a:r>
              <a:rPr lang="pt-BR" sz="1600" dirty="0" smtClean="0"/>
              <a:t>Sujeito:</a:t>
            </a:r>
          </a:p>
          <a:p>
            <a:pPr marL="0" indent="0">
              <a:buNone/>
            </a:pPr>
            <a:r>
              <a:rPr lang="pt-BR" sz="1800" dirty="0"/>
              <a:t>	</a:t>
            </a:r>
            <a:r>
              <a:rPr lang="pt-BR" sz="1800" dirty="0" smtClean="0"/>
              <a:t>(3/5)x2 + x3 – (1/5)x4 = </a:t>
            </a:r>
            <a:r>
              <a:rPr lang="pt-BR" sz="1800" dirty="0"/>
              <a:t>2</a:t>
            </a:r>
            <a:r>
              <a:rPr lang="pt-BR" sz="1800" dirty="0" smtClean="0"/>
              <a:t> </a:t>
            </a:r>
          </a:p>
          <a:p>
            <a:pPr marL="0" indent="0">
              <a:buNone/>
            </a:pPr>
            <a:r>
              <a:rPr lang="pt-BR" sz="1800" dirty="0"/>
              <a:t>	</a:t>
            </a:r>
            <a:r>
              <a:rPr lang="pt-BR" sz="1800" dirty="0" smtClean="0"/>
              <a:t>x1 + (2/5)x2 + (1/5)x4 = 4 </a:t>
            </a:r>
          </a:p>
          <a:p>
            <a:pPr marL="0" indent="0">
              <a:buNone/>
            </a:pPr>
            <a:r>
              <a:rPr lang="pt-BR" sz="1600" dirty="0"/>
              <a:t>	</a:t>
            </a:r>
            <a:r>
              <a:rPr lang="pt-BR" sz="1600" dirty="0" smtClean="0"/>
              <a:t>x1, x2, x3, x4 &gt;= 0</a:t>
            </a:r>
          </a:p>
          <a:p>
            <a:pPr marL="0" indent="0">
              <a:buNone/>
            </a:pPr>
            <a:r>
              <a:rPr lang="pt-BR" sz="2000" b="1" dirty="0" smtClean="0"/>
              <a:t>VNB{</a:t>
            </a:r>
            <a:r>
              <a:rPr lang="pt-BR" sz="2000" b="1" dirty="0" smtClean="0">
                <a:solidFill>
                  <a:srgbClr val="FF0000"/>
                </a:solidFill>
              </a:rPr>
              <a:t>x3 </a:t>
            </a:r>
            <a:r>
              <a:rPr lang="pt-BR" sz="2000" b="1" dirty="0" smtClean="0"/>
              <a:t>e x4}  - </a:t>
            </a:r>
            <a:r>
              <a:rPr lang="pt-BR" sz="2000" b="1" dirty="0" smtClean="0">
                <a:solidFill>
                  <a:srgbClr val="FF0000"/>
                </a:solidFill>
              </a:rPr>
              <a:t>valores iguais a zero!</a:t>
            </a:r>
            <a:endParaRPr lang="pt-BR" sz="20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pt-BR" sz="2000" b="1" dirty="0" smtClean="0"/>
              <a:t>VB{x1 e </a:t>
            </a:r>
            <a:r>
              <a:rPr lang="pt-BR" sz="2000" b="1" dirty="0" smtClean="0">
                <a:solidFill>
                  <a:srgbClr val="FF0000"/>
                </a:solidFill>
              </a:rPr>
              <a:t>x2</a:t>
            </a:r>
            <a:r>
              <a:rPr lang="pt-BR" sz="2000" b="1" dirty="0" smtClean="0"/>
              <a:t>}</a:t>
            </a:r>
            <a:endParaRPr lang="pt-BR" sz="2000" dirty="0" smtClean="0"/>
          </a:p>
          <a:p>
            <a:pPr marL="0" indent="0">
              <a:buNone/>
            </a:pPr>
            <a:r>
              <a:rPr lang="pt-BR" sz="2400" dirty="0" smtClean="0">
                <a:solidFill>
                  <a:srgbClr val="FF0000"/>
                </a:solidFill>
              </a:rPr>
              <a:t>I.3: </a:t>
            </a:r>
            <a:r>
              <a:rPr lang="pt-BR" sz="2400" dirty="0" smtClean="0"/>
              <a:t>Vamos focar em x2.</a:t>
            </a:r>
          </a:p>
          <a:p>
            <a:pPr marL="0" indent="0">
              <a:buNone/>
            </a:pPr>
            <a:r>
              <a:rPr lang="pt-BR" sz="2400" dirty="0"/>
              <a:t>Na primeira restrição vou transformar o coeficiente de 3/5 para 1.</a:t>
            </a:r>
          </a:p>
          <a:p>
            <a:pPr marL="0" indent="0">
              <a:buNone/>
            </a:pPr>
            <a:r>
              <a:rPr lang="pt-BR" sz="2400" dirty="0" smtClean="0"/>
              <a:t>Assim, vou multiplicar a primeira restrição por 5/3.</a:t>
            </a:r>
            <a:endParaRPr lang="pt-BR" sz="2400" dirty="0"/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792088"/>
          </a:xfrm>
        </p:spPr>
        <p:txBody>
          <a:bodyPr/>
          <a:lstStyle/>
          <a:p>
            <a:r>
              <a:rPr lang="pt-BR" dirty="0" smtClean="0"/>
              <a:t>Pesquisa Operacional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97797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2008" y="764704"/>
            <a:ext cx="9036496" cy="6021288"/>
          </a:xfrm>
        </p:spPr>
        <p:txBody>
          <a:bodyPr>
            <a:normAutofit/>
          </a:bodyPr>
          <a:lstStyle/>
          <a:p>
            <a:r>
              <a:rPr lang="pt-BR" sz="3600" dirty="0" smtClean="0">
                <a:solidFill>
                  <a:srgbClr val="FF0000"/>
                </a:solidFill>
              </a:rPr>
              <a:t>Resolver o problema através do Simplex</a:t>
            </a:r>
            <a:endParaRPr lang="pt-BR" sz="3600" dirty="0" smtClean="0"/>
          </a:p>
          <a:p>
            <a:pPr marL="0" indent="0">
              <a:buNone/>
            </a:pPr>
            <a:r>
              <a:rPr lang="pt-BR" sz="1600" dirty="0" smtClean="0"/>
              <a:t>Resolver o problema:</a:t>
            </a:r>
          </a:p>
          <a:p>
            <a:pPr marL="0" indent="0">
              <a:buNone/>
            </a:pPr>
            <a:r>
              <a:rPr lang="pt-BR" sz="1800" dirty="0"/>
              <a:t>	</a:t>
            </a:r>
            <a:r>
              <a:rPr lang="pt-BR" sz="1800" dirty="0" smtClean="0"/>
              <a:t>Max z = (4/5)x2 – (3/5)x4 + 12 </a:t>
            </a:r>
          </a:p>
          <a:p>
            <a:pPr marL="0" indent="0">
              <a:buNone/>
            </a:pPr>
            <a:r>
              <a:rPr lang="pt-BR" sz="1600" dirty="0" smtClean="0"/>
              <a:t>Sujeito:</a:t>
            </a:r>
          </a:p>
          <a:p>
            <a:pPr marL="0" indent="0">
              <a:buNone/>
            </a:pPr>
            <a:r>
              <a:rPr lang="pt-BR" sz="1800" dirty="0">
                <a:solidFill>
                  <a:srgbClr val="FF0000"/>
                </a:solidFill>
              </a:rPr>
              <a:t>	</a:t>
            </a:r>
            <a:r>
              <a:rPr lang="pt-BR" sz="1800" dirty="0" smtClean="0">
                <a:solidFill>
                  <a:srgbClr val="FF0000"/>
                </a:solidFill>
              </a:rPr>
              <a:t>x2 + (5/3)x3 – (1/3)x4 = 10/3                (multipliquei por 5/3)</a:t>
            </a:r>
          </a:p>
          <a:p>
            <a:pPr marL="0" indent="0">
              <a:buNone/>
            </a:pPr>
            <a:r>
              <a:rPr lang="pt-BR" sz="1800" dirty="0"/>
              <a:t>	</a:t>
            </a:r>
            <a:r>
              <a:rPr lang="pt-BR" sz="1800" dirty="0" smtClean="0"/>
              <a:t>x1 + (2/5)x2 + (1/5)x4 = 4 </a:t>
            </a:r>
          </a:p>
          <a:p>
            <a:pPr marL="0" indent="0">
              <a:buNone/>
            </a:pPr>
            <a:r>
              <a:rPr lang="pt-BR" sz="1600" dirty="0"/>
              <a:t>	</a:t>
            </a:r>
            <a:r>
              <a:rPr lang="pt-BR" sz="1600" dirty="0" smtClean="0"/>
              <a:t>x1, x2, x3, x4 &gt;= 0</a:t>
            </a:r>
          </a:p>
          <a:p>
            <a:pPr marL="0" indent="0">
              <a:buNone/>
            </a:pPr>
            <a:r>
              <a:rPr lang="pt-BR" sz="2000" b="1" dirty="0" smtClean="0"/>
              <a:t>VNB{</a:t>
            </a:r>
            <a:r>
              <a:rPr lang="pt-BR" sz="2000" b="1" dirty="0" smtClean="0">
                <a:solidFill>
                  <a:srgbClr val="FF0000"/>
                </a:solidFill>
              </a:rPr>
              <a:t>x3 </a:t>
            </a:r>
            <a:r>
              <a:rPr lang="pt-BR" sz="2000" b="1" dirty="0" smtClean="0"/>
              <a:t>e x4}  - </a:t>
            </a:r>
            <a:r>
              <a:rPr lang="pt-BR" sz="2000" b="1" dirty="0" smtClean="0">
                <a:solidFill>
                  <a:srgbClr val="FF0000"/>
                </a:solidFill>
              </a:rPr>
              <a:t>valores iguais a zero!</a:t>
            </a:r>
            <a:endParaRPr lang="pt-BR" sz="20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pt-BR" sz="2000" b="1" dirty="0" smtClean="0"/>
              <a:t>VB{x1 e </a:t>
            </a:r>
            <a:r>
              <a:rPr lang="pt-BR" sz="2000" b="1" dirty="0" smtClean="0">
                <a:solidFill>
                  <a:srgbClr val="FF0000"/>
                </a:solidFill>
              </a:rPr>
              <a:t>x2</a:t>
            </a:r>
            <a:r>
              <a:rPr lang="pt-BR" sz="2000" b="1" dirty="0" smtClean="0"/>
              <a:t>}</a:t>
            </a:r>
            <a:endParaRPr lang="pt-BR" sz="2000" dirty="0" smtClean="0"/>
          </a:p>
          <a:p>
            <a:pPr marL="0" indent="0">
              <a:buNone/>
            </a:pPr>
            <a:r>
              <a:rPr lang="pt-BR" sz="2400" dirty="0" smtClean="0">
                <a:solidFill>
                  <a:srgbClr val="FF0000"/>
                </a:solidFill>
              </a:rPr>
              <a:t>I.3: </a:t>
            </a:r>
            <a:r>
              <a:rPr lang="pt-BR" sz="2400" dirty="0" smtClean="0"/>
              <a:t>Vamos focar em x2.</a:t>
            </a:r>
          </a:p>
          <a:p>
            <a:pPr marL="0" indent="0">
              <a:buNone/>
            </a:pPr>
            <a:r>
              <a:rPr lang="pt-BR" sz="2400" dirty="0"/>
              <a:t>Na primeira restrição vou transformar o coeficiente de 3/5 para 1.</a:t>
            </a:r>
          </a:p>
          <a:p>
            <a:pPr marL="0" indent="0">
              <a:buNone/>
            </a:pPr>
            <a:r>
              <a:rPr lang="pt-BR" sz="2400" dirty="0" smtClean="0"/>
              <a:t>Assim, vou multiplicar a primeira restrição por 5/3.</a:t>
            </a:r>
            <a:endParaRPr lang="pt-BR" sz="2400" dirty="0"/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792088"/>
          </a:xfrm>
        </p:spPr>
        <p:txBody>
          <a:bodyPr/>
          <a:lstStyle/>
          <a:p>
            <a:r>
              <a:rPr lang="pt-BR" dirty="0" smtClean="0"/>
              <a:t>Pesquisa Operacional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36834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2008" y="764704"/>
            <a:ext cx="9036496" cy="6021288"/>
          </a:xfrm>
        </p:spPr>
        <p:txBody>
          <a:bodyPr>
            <a:normAutofit/>
          </a:bodyPr>
          <a:lstStyle/>
          <a:p>
            <a:r>
              <a:rPr lang="pt-BR" sz="3600" dirty="0" smtClean="0">
                <a:solidFill>
                  <a:srgbClr val="FF0000"/>
                </a:solidFill>
              </a:rPr>
              <a:t>Resolver o problema através do Simplex</a:t>
            </a:r>
            <a:endParaRPr lang="pt-BR" sz="3600" dirty="0" smtClean="0"/>
          </a:p>
          <a:p>
            <a:pPr marL="0" indent="0">
              <a:buNone/>
            </a:pPr>
            <a:r>
              <a:rPr lang="pt-BR" sz="1600" dirty="0" smtClean="0"/>
              <a:t>Resolver o problema:</a:t>
            </a:r>
          </a:p>
          <a:p>
            <a:pPr marL="0" indent="0">
              <a:buNone/>
            </a:pPr>
            <a:r>
              <a:rPr lang="pt-BR" sz="1800" dirty="0"/>
              <a:t>	</a:t>
            </a:r>
            <a:r>
              <a:rPr lang="pt-BR" sz="1800" dirty="0" smtClean="0"/>
              <a:t>Max z = (4/5)x2 – (3/5)x4 + 12 </a:t>
            </a:r>
          </a:p>
          <a:p>
            <a:pPr marL="0" indent="0">
              <a:buNone/>
            </a:pPr>
            <a:r>
              <a:rPr lang="pt-BR" sz="1600" dirty="0" smtClean="0"/>
              <a:t>Sujeito:</a:t>
            </a:r>
          </a:p>
          <a:p>
            <a:pPr marL="0" indent="0">
              <a:buNone/>
            </a:pPr>
            <a:r>
              <a:rPr lang="pt-BR" sz="1800" dirty="0">
                <a:solidFill>
                  <a:srgbClr val="FF0000"/>
                </a:solidFill>
              </a:rPr>
              <a:t>	</a:t>
            </a:r>
            <a:r>
              <a:rPr lang="pt-BR" sz="1800" dirty="0" smtClean="0"/>
              <a:t>x2 + (5/3)x3 – (1/3)x4 = 10/3               </a:t>
            </a:r>
            <a:r>
              <a:rPr lang="pt-BR" sz="1800" dirty="0" smtClean="0">
                <a:solidFill>
                  <a:srgbClr val="FF0000"/>
                </a:solidFill>
              </a:rPr>
              <a:t>(Restrição 1)</a:t>
            </a:r>
          </a:p>
          <a:p>
            <a:pPr marL="0" indent="0">
              <a:buNone/>
            </a:pPr>
            <a:r>
              <a:rPr lang="pt-BR" sz="1800" dirty="0"/>
              <a:t>	</a:t>
            </a:r>
            <a:r>
              <a:rPr lang="pt-BR" sz="1800" dirty="0" smtClean="0"/>
              <a:t>x1 + (</a:t>
            </a:r>
            <a:r>
              <a:rPr lang="pt-BR" sz="1800" dirty="0" smtClean="0">
                <a:solidFill>
                  <a:srgbClr val="FF0000"/>
                </a:solidFill>
              </a:rPr>
              <a:t>2/5</a:t>
            </a:r>
            <a:r>
              <a:rPr lang="pt-BR" sz="1800" dirty="0" smtClean="0"/>
              <a:t>)x2 + (1/5)x4 = 4                     </a:t>
            </a:r>
            <a:r>
              <a:rPr lang="pt-BR" sz="1800" dirty="0" smtClean="0">
                <a:solidFill>
                  <a:srgbClr val="FF0000"/>
                </a:solidFill>
              </a:rPr>
              <a:t>(Restrição 2)</a:t>
            </a:r>
          </a:p>
          <a:p>
            <a:pPr marL="0" indent="0">
              <a:buNone/>
            </a:pPr>
            <a:r>
              <a:rPr lang="pt-BR" sz="1600" dirty="0"/>
              <a:t>	</a:t>
            </a:r>
            <a:r>
              <a:rPr lang="pt-BR" sz="1600" dirty="0" smtClean="0"/>
              <a:t>x1, x2, x3, x4 &gt;= 0</a:t>
            </a:r>
          </a:p>
          <a:p>
            <a:pPr marL="0" indent="0">
              <a:buNone/>
            </a:pPr>
            <a:r>
              <a:rPr lang="pt-BR" sz="2000" b="1" dirty="0" smtClean="0"/>
              <a:t>VNB{</a:t>
            </a:r>
            <a:r>
              <a:rPr lang="pt-BR" sz="2000" b="1" dirty="0" smtClean="0">
                <a:solidFill>
                  <a:srgbClr val="FF0000"/>
                </a:solidFill>
              </a:rPr>
              <a:t>x3 </a:t>
            </a:r>
            <a:r>
              <a:rPr lang="pt-BR" sz="2000" b="1" dirty="0" smtClean="0"/>
              <a:t>e x4}  - </a:t>
            </a:r>
            <a:r>
              <a:rPr lang="pt-BR" sz="2000" b="1" dirty="0" smtClean="0">
                <a:solidFill>
                  <a:srgbClr val="FF0000"/>
                </a:solidFill>
              </a:rPr>
              <a:t>valores iguais a zero!</a:t>
            </a:r>
            <a:endParaRPr lang="pt-BR" sz="20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pt-BR" sz="2000" b="1" dirty="0" smtClean="0"/>
              <a:t>VB{x1 e </a:t>
            </a:r>
            <a:r>
              <a:rPr lang="pt-BR" sz="2000" b="1" dirty="0" smtClean="0">
                <a:solidFill>
                  <a:srgbClr val="FF0000"/>
                </a:solidFill>
              </a:rPr>
              <a:t>x2</a:t>
            </a:r>
            <a:r>
              <a:rPr lang="pt-BR" sz="2000" b="1" dirty="0" smtClean="0"/>
              <a:t>}</a:t>
            </a:r>
            <a:endParaRPr lang="pt-BR" sz="2000" dirty="0" smtClean="0"/>
          </a:p>
          <a:p>
            <a:pPr marL="0" indent="0">
              <a:buNone/>
            </a:pPr>
            <a:r>
              <a:rPr lang="pt-BR" sz="2400" dirty="0" smtClean="0">
                <a:solidFill>
                  <a:srgbClr val="FF0000"/>
                </a:solidFill>
              </a:rPr>
              <a:t>I.3: </a:t>
            </a:r>
            <a:r>
              <a:rPr lang="pt-BR" sz="2400" dirty="0" smtClean="0"/>
              <a:t>Vamos focar em x2.</a:t>
            </a:r>
          </a:p>
          <a:p>
            <a:pPr marL="0" indent="0">
              <a:buNone/>
            </a:pPr>
            <a:r>
              <a:rPr lang="pt-BR" sz="2400" dirty="0" smtClean="0"/>
              <a:t>Agora vou transformar o coeficiente 2/5 da segunda restrição </a:t>
            </a:r>
            <a:r>
              <a:rPr lang="pt-BR" sz="2400" dirty="0" smtClean="0">
                <a:solidFill>
                  <a:srgbClr val="FF0000"/>
                </a:solidFill>
              </a:rPr>
              <a:t>R2</a:t>
            </a:r>
            <a:r>
              <a:rPr lang="pt-BR" sz="2400" dirty="0" smtClean="0"/>
              <a:t> em 0.</a:t>
            </a:r>
            <a:endParaRPr lang="pt-BR" sz="2400" dirty="0"/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792088"/>
          </a:xfrm>
        </p:spPr>
        <p:txBody>
          <a:bodyPr/>
          <a:lstStyle/>
          <a:p>
            <a:r>
              <a:rPr lang="pt-BR" dirty="0" smtClean="0"/>
              <a:t>Pesquisa Operacional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33897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2008" y="764704"/>
            <a:ext cx="9036496" cy="6021288"/>
          </a:xfrm>
        </p:spPr>
        <p:txBody>
          <a:bodyPr>
            <a:normAutofit/>
          </a:bodyPr>
          <a:lstStyle/>
          <a:p>
            <a:r>
              <a:rPr lang="pt-BR" sz="3600" dirty="0" smtClean="0">
                <a:solidFill>
                  <a:srgbClr val="FF0000"/>
                </a:solidFill>
              </a:rPr>
              <a:t>Resolver o problema através do Simplex</a:t>
            </a:r>
            <a:endParaRPr lang="pt-BR" sz="3600" dirty="0" smtClean="0"/>
          </a:p>
          <a:p>
            <a:pPr marL="0" indent="0">
              <a:buNone/>
            </a:pPr>
            <a:r>
              <a:rPr lang="pt-BR" sz="1600" dirty="0" smtClean="0"/>
              <a:t>Resolver o problema:</a:t>
            </a:r>
          </a:p>
          <a:p>
            <a:pPr marL="0" indent="0">
              <a:buNone/>
            </a:pPr>
            <a:r>
              <a:rPr lang="pt-BR" sz="1800" dirty="0"/>
              <a:t>	</a:t>
            </a:r>
            <a:r>
              <a:rPr lang="pt-BR" sz="1800" dirty="0" smtClean="0"/>
              <a:t>Max z = (4/5)x2 – (3/5)x4 + 12 </a:t>
            </a:r>
          </a:p>
          <a:p>
            <a:pPr marL="0" indent="0">
              <a:buNone/>
            </a:pPr>
            <a:r>
              <a:rPr lang="pt-BR" sz="1600" dirty="0" smtClean="0"/>
              <a:t>Sujeito:</a:t>
            </a:r>
          </a:p>
          <a:p>
            <a:pPr marL="0" indent="0">
              <a:buNone/>
            </a:pPr>
            <a:r>
              <a:rPr lang="pt-BR" sz="1800" dirty="0">
                <a:solidFill>
                  <a:srgbClr val="FF0000"/>
                </a:solidFill>
              </a:rPr>
              <a:t>	</a:t>
            </a:r>
            <a:r>
              <a:rPr lang="pt-BR" sz="1800" dirty="0" smtClean="0"/>
              <a:t>x2 + (5/3)x3 – (1/3)x4 = 10/3                (Restrição 1)</a:t>
            </a:r>
          </a:p>
          <a:p>
            <a:pPr marL="0" indent="0">
              <a:buNone/>
            </a:pPr>
            <a:r>
              <a:rPr lang="pt-BR" sz="1800" dirty="0"/>
              <a:t>	</a:t>
            </a:r>
            <a:r>
              <a:rPr lang="pt-BR" sz="1800" dirty="0" smtClean="0"/>
              <a:t>x1 + (</a:t>
            </a:r>
            <a:r>
              <a:rPr lang="pt-BR" sz="1800" dirty="0" smtClean="0">
                <a:solidFill>
                  <a:srgbClr val="FF0000"/>
                </a:solidFill>
              </a:rPr>
              <a:t>2/5</a:t>
            </a:r>
            <a:r>
              <a:rPr lang="pt-BR" sz="1800" dirty="0" smtClean="0"/>
              <a:t>)x2 + (1/5)x4 = 4                      (Restrição 2)</a:t>
            </a:r>
          </a:p>
          <a:p>
            <a:pPr marL="0" indent="0">
              <a:buNone/>
            </a:pPr>
            <a:r>
              <a:rPr lang="pt-BR" sz="1600" dirty="0"/>
              <a:t>	</a:t>
            </a:r>
            <a:r>
              <a:rPr lang="pt-BR" sz="1600" dirty="0" smtClean="0"/>
              <a:t>x1, x2, x3, x4 &gt;= 0</a:t>
            </a:r>
          </a:p>
          <a:p>
            <a:pPr marL="0" indent="0">
              <a:buNone/>
            </a:pPr>
            <a:r>
              <a:rPr lang="pt-BR" sz="2000" b="1" dirty="0" smtClean="0"/>
              <a:t>VNB{</a:t>
            </a:r>
            <a:r>
              <a:rPr lang="pt-BR" sz="2000" b="1" dirty="0" smtClean="0">
                <a:solidFill>
                  <a:srgbClr val="FF0000"/>
                </a:solidFill>
              </a:rPr>
              <a:t>x3 </a:t>
            </a:r>
            <a:r>
              <a:rPr lang="pt-BR" sz="2000" b="1" dirty="0" smtClean="0"/>
              <a:t>e x4}  - </a:t>
            </a:r>
            <a:r>
              <a:rPr lang="pt-BR" sz="2000" b="1" dirty="0" smtClean="0">
                <a:solidFill>
                  <a:srgbClr val="FF0000"/>
                </a:solidFill>
              </a:rPr>
              <a:t>valores iguais a zero!</a:t>
            </a:r>
            <a:endParaRPr lang="pt-BR" sz="20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pt-BR" sz="2000" b="1" dirty="0" smtClean="0"/>
              <a:t>VB{x1 e </a:t>
            </a:r>
            <a:r>
              <a:rPr lang="pt-BR" sz="2000" b="1" dirty="0" smtClean="0">
                <a:solidFill>
                  <a:srgbClr val="FF0000"/>
                </a:solidFill>
              </a:rPr>
              <a:t>x2</a:t>
            </a:r>
            <a:r>
              <a:rPr lang="pt-BR" sz="2000" b="1" dirty="0" smtClean="0"/>
              <a:t>}</a:t>
            </a:r>
            <a:endParaRPr lang="pt-BR" sz="2000" dirty="0" smtClean="0"/>
          </a:p>
          <a:p>
            <a:pPr marL="0" indent="0">
              <a:buNone/>
            </a:pPr>
            <a:r>
              <a:rPr lang="pt-BR" sz="2400" dirty="0" smtClean="0">
                <a:solidFill>
                  <a:srgbClr val="FF0000"/>
                </a:solidFill>
              </a:rPr>
              <a:t>I.3: </a:t>
            </a:r>
            <a:r>
              <a:rPr lang="pt-BR" sz="2400" dirty="0" smtClean="0"/>
              <a:t>Vamos focar em x2.</a:t>
            </a:r>
          </a:p>
          <a:p>
            <a:pPr marL="0" indent="0">
              <a:buNone/>
            </a:pPr>
            <a:r>
              <a:rPr lang="pt-BR" sz="2400" dirty="0" smtClean="0"/>
              <a:t>Agora vou transformar o coeficiente 2/5 da segunda restrição em 0.</a:t>
            </a:r>
          </a:p>
          <a:p>
            <a:pPr marL="0" indent="0">
              <a:buNone/>
            </a:pPr>
            <a:r>
              <a:rPr lang="pt-BR" sz="2400" dirty="0" smtClean="0"/>
              <a:t>Para isso, basta multiplica a restrição 1 por -2/5 e somar com a restrição 2.</a:t>
            </a:r>
          </a:p>
          <a:p>
            <a:pPr marL="0" indent="0">
              <a:buNone/>
            </a:pPr>
            <a:r>
              <a:rPr lang="pt-BR" sz="2400" dirty="0" smtClean="0"/>
              <a:t>R2 = -(2/5)R1 </a:t>
            </a:r>
            <a:r>
              <a:rPr lang="pt-BR" sz="2400" smtClean="0"/>
              <a:t>+ R2 </a:t>
            </a:r>
            <a:endParaRPr lang="pt-BR" sz="2400" dirty="0"/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792088"/>
          </a:xfrm>
        </p:spPr>
        <p:txBody>
          <a:bodyPr/>
          <a:lstStyle/>
          <a:p>
            <a:r>
              <a:rPr lang="pt-BR" dirty="0" smtClean="0"/>
              <a:t>Pesquisa Operacional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41583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2008" y="764704"/>
            <a:ext cx="9036496" cy="6021288"/>
          </a:xfrm>
        </p:spPr>
        <p:txBody>
          <a:bodyPr>
            <a:normAutofit/>
          </a:bodyPr>
          <a:lstStyle/>
          <a:p>
            <a:r>
              <a:rPr lang="pt-BR" sz="3600" dirty="0" smtClean="0">
                <a:solidFill>
                  <a:srgbClr val="FF0000"/>
                </a:solidFill>
              </a:rPr>
              <a:t>Resolver o problema através do Simplex</a:t>
            </a:r>
            <a:endParaRPr lang="pt-BR" sz="3600" dirty="0" smtClean="0"/>
          </a:p>
          <a:p>
            <a:pPr marL="0" indent="0">
              <a:buNone/>
            </a:pPr>
            <a:r>
              <a:rPr lang="pt-BR" sz="1600" dirty="0" smtClean="0"/>
              <a:t>Resolver o problema:</a:t>
            </a:r>
          </a:p>
          <a:p>
            <a:pPr marL="0" indent="0">
              <a:buNone/>
            </a:pPr>
            <a:r>
              <a:rPr lang="pt-BR" sz="1800" dirty="0"/>
              <a:t>	</a:t>
            </a:r>
            <a:r>
              <a:rPr lang="pt-BR" sz="1800" dirty="0" smtClean="0"/>
              <a:t>Max z = (4/5)x2 – (3/5)x4 + 12 </a:t>
            </a:r>
          </a:p>
          <a:p>
            <a:pPr marL="0" indent="0">
              <a:buNone/>
            </a:pPr>
            <a:r>
              <a:rPr lang="pt-BR" sz="1600" dirty="0" smtClean="0"/>
              <a:t>Sujeito:</a:t>
            </a:r>
          </a:p>
          <a:p>
            <a:pPr marL="0" indent="0">
              <a:buNone/>
            </a:pPr>
            <a:r>
              <a:rPr lang="pt-BR" sz="1800" dirty="0">
                <a:solidFill>
                  <a:srgbClr val="FF0000"/>
                </a:solidFill>
              </a:rPr>
              <a:t>	</a:t>
            </a:r>
            <a:r>
              <a:rPr lang="pt-BR" sz="1800" dirty="0" smtClean="0"/>
              <a:t>x2 + (5/3)x3 – (1/3)x4 = 10/3                     (Restrição 1)</a:t>
            </a:r>
          </a:p>
          <a:p>
            <a:pPr marL="0" indent="0">
              <a:buNone/>
            </a:pPr>
            <a:r>
              <a:rPr lang="pt-BR" sz="1800" b="1" dirty="0">
                <a:solidFill>
                  <a:srgbClr val="FF0000"/>
                </a:solidFill>
              </a:rPr>
              <a:t>	</a:t>
            </a:r>
            <a:r>
              <a:rPr lang="pt-BR" sz="1800" b="1" dirty="0" smtClean="0">
                <a:solidFill>
                  <a:srgbClr val="FF0000"/>
                </a:solidFill>
              </a:rPr>
              <a:t>x1 - (2/3)x3 + (1/3)x4 = 8/3                      (Restrição 2)</a:t>
            </a:r>
          </a:p>
          <a:p>
            <a:pPr marL="0" indent="0">
              <a:buNone/>
            </a:pPr>
            <a:r>
              <a:rPr lang="pt-BR" sz="1600" dirty="0"/>
              <a:t>	</a:t>
            </a:r>
            <a:r>
              <a:rPr lang="pt-BR" sz="1600" dirty="0" smtClean="0"/>
              <a:t>x1, x2, x3, x4 &gt;= 0</a:t>
            </a:r>
          </a:p>
          <a:p>
            <a:pPr marL="0" indent="0">
              <a:buNone/>
            </a:pPr>
            <a:r>
              <a:rPr lang="pt-BR" sz="2000" b="1" dirty="0" smtClean="0"/>
              <a:t>VNB{</a:t>
            </a:r>
            <a:r>
              <a:rPr lang="pt-BR" sz="2000" b="1" dirty="0" smtClean="0">
                <a:solidFill>
                  <a:srgbClr val="FF0000"/>
                </a:solidFill>
              </a:rPr>
              <a:t>x3 </a:t>
            </a:r>
            <a:r>
              <a:rPr lang="pt-BR" sz="2000" b="1" dirty="0" smtClean="0"/>
              <a:t>e x4}  - </a:t>
            </a:r>
            <a:r>
              <a:rPr lang="pt-BR" sz="2000" b="1" dirty="0" smtClean="0">
                <a:solidFill>
                  <a:srgbClr val="FF0000"/>
                </a:solidFill>
              </a:rPr>
              <a:t>valores iguais a zero!</a:t>
            </a:r>
            <a:endParaRPr lang="pt-BR" sz="20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pt-BR" sz="2000" b="1" dirty="0" smtClean="0"/>
              <a:t>VB{x1 e </a:t>
            </a:r>
            <a:r>
              <a:rPr lang="pt-BR" sz="2000" b="1" dirty="0" smtClean="0">
                <a:solidFill>
                  <a:srgbClr val="FF0000"/>
                </a:solidFill>
              </a:rPr>
              <a:t>x2</a:t>
            </a:r>
            <a:r>
              <a:rPr lang="pt-BR" sz="2000" b="1" dirty="0" smtClean="0"/>
              <a:t>}</a:t>
            </a:r>
            <a:endParaRPr lang="pt-BR" sz="2000" dirty="0" smtClean="0"/>
          </a:p>
          <a:p>
            <a:pPr marL="0" indent="0">
              <a:buNone/>
            </a:pPr>
            <a:r>
              <a:rPr lang="pt-BR" sz="2400" dirty="0" smtClean="0">
                <a:solidFill>
                  <a:srgbClr val="FF0000"/>
                </a:solidFill>
              </a:rPr>
              <a:t>I.3: </a:t>
            </a:r>
            <a:r>
              <a:rPr lang="pt-BR" sz="2400" dirty="0" smtClean="0"/>
              <a:t>Vamos focar em x2.</a:t>
            </a:r>
          </a:p>
          <a:p>
            <a:pPr marL="0" indent="0">
              <a:buNone/>
            </a:pPr>
            <a:r>
              <a:rPr lang="pt-BR" sz="2400" dirty="0" smtClean="0"/>
              <a:t>Agora vou transformar o coeficiente 2/5 da segunda restrição em 0.</a:t>
            </a:r>
          </a:p>
          <a:p>
            <a:pPr marL="0" indent="0">
              <a:buNone/>
            </a:pPr>
            <a:r>
              <a:rPr lang="pt-BR" sz="2400" dirty="0"/>
              <a:t>Para isso, basta multiplica a restrição 1 por -2/5 e somar com a restrição 2</a:t>
            </a:r>
            <a:r>
              <a:rPr lang="pt-BR" sz="2400" dirty="0" smtClean="0"/>
              <a:t>.</a:t>
            </a:r>
          </a:p>
          <a:p>
            <a:pPr marL="0" indent="0">
              <a:buNone/>
            </a:pPr>
            <a:r>
              <a:rPr lang="pt-BR" sz="2400" b="1" dirty="0" smtClean="0">
                <a:solidFill>
                  <a:srgbClr val="FF0000"/>
                </a:solidFill>
              </a:rPr>
              <a:t>Observe que não tem mais x2 na segunda restrição!</a:t>
            </a:r>
            <a:endParaRPr lang="pt-BR" sz="2400" b="1" dirty="0">
              <a:solidFill>
                <a:srgbClr val="FF0000"/>
              </a:solidFill>
            </a:endParaRPr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792088"/>
          </a:xfrm>
        </p:spPr>
        <p:txBody>
          <a:bodyPr/>
          <a:lstStyle/>
          <a:p>
            <a:r>
              <a:rPr lang="pt-BR" dirty="0" smtClean="0"/>
              <a:t>Pesquisa Operacional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83813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2008" y="44624"/>
            <a:ext cx="9036496" cy="6785992"/>
          </a:xfrm>
        </p:spPr>
        <p:txBody>
          <a:bodyPr>
            <a:normAutofit lnSpcReduction="10000"/>
          </a:bodyPr>
          <a:lstStyle/>
          <a:p>
            <a:r>
              <a:rPr lang="pt-BR" sz="2400" dirty="0" smtClean="0">
                <a:solidFill>
                  <a:srgbClr val="FF0000"/>
                </a:solidFill>
              </a:rPr>
              <a:t>Solução Analítica do Método Simplex para Problemas de Maximização</a:t>
            </a:r>
          </a:p>
          <a:p>
            <a:pPr marL="0" indent="0">
              <a:buNone/>
            </a:pPr>
            <a:r>
              <a:rPr lang="pt-BR" sz="1800" b="1" dirty="0" smtClean="0">
                <a:solidFill>
                  <a:schemeClr val="bg1">
                    <a:lumMod val="75000"/>
                  </a:schemeClr>
                </a:solidFill>
              </a:rPr>
              <a:t>Início</a:t>
            </a:r>
            <a:r>
              <a:rPr lang="pt-BR" sz="1800" b="1" dirty="0">
                <a:solidFill>
                  <a:schemeClr val="bg1">
                    <a:lumMod val="75000"/>
                  </a:schemeClr>
                </a:solidFill>
              </a:rPr>
              <a:t>:</a:t>
            </a:r>
            <a:r>
              <a:rPr lang="pt-BR" sz="1800" dirty="0">
                <a:solidFill>
                  <a:schemeClr val="bg1">
                    <a:lumMod val="75000"/>
                  </a:schemeClr>
                </a:solidFill>
              </a:rPr>
              <a:t> O problema deve estar na forma </a:t>
            </a:r>
            <a:r>
              <a:rPr lang="pt-BR" sz="1800" dirty="0" smtClean="0">
                <a:solidFill>
                  <a:schemeClr val="bg1">
                    <a:lumMod val="75000"/>
                  </a:schemeClr>
                </a:solidFill>
              </a:rPr>
              <a:t>padrão.</a:t>
            </a:r>
            <a:endParaRPr lang="pt-BR" sz="18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pt-BR" sz="1800" b="1" dirty="0">
                <a:solidFill>
                  <a:schemeClr val="bg1">
                    <a:lumMod val="75000"/>
                  </a:schemeClr>
                </a:solidFill>
              </a:rPr>
              <a:t>Passo 1</a:t>
            </a:r>
            <a:r>
              <a:rPr lang="pt-BR" sz="1800" dirty="0">
                <a:solidFill>
                  <a:schemeClr val="bg1">
                    <a:lumMod val="75000"/>
                  </a:schemeClr>
                </a:solidFill>
              </a:rPr>
              <a:t>: Encontrar a solução básica factível para o problema de PL.</a:t>
            </a:r>
          </a:p>
          <a:p>
            <a:pPr marL="457200" lvl="1" indent="0">
              <a:buNone/>
            </a:pPr>
            <a:r>
              <a:rPr lang="pt-BR" sz="1800" dirty="0">
                <a:solidFill>
                  <a:schemeClr val="bg1">
                    <a:lumMod val="75000"/>
                  </a:schemeClr>
                </a:solidFill>
              </a:rPr>
              <a:t>SBF inicial = SBF </a:t>
            </a:r>
            <a:r>
              <a:rPr lang="pt-BR" sz="1800" dirty="0" smtClean="0">
                <a:solidFill>
                  <a:schemeClr val="bg1">
                    <a:lumMod val="75000"/>
                  </a:schemeClr>
                </a:solidFill>
              </a:rPr>
              <a:t>atual.</a:t>
            </a:r>
            <a:endParaRPr lang="pt-BR" sz="18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pt-BR" sz="1800" b="1" dirty="0">
                <a:solidFill>
                  <a:schemeClr val="bg1">
                    <a:lumMod val="75000"/>
                  </a:schemeClr>
                </a:solidFill>
              </a:rPr>
              <a:t>Passo 2</a:t>
            </a:r>
            <a:r>
              <a:rPr lang="pt-BR" sz="1800" dirty="0">
                <a:solidFill>
                  <a:schemeClr val="bg1">
                    <a:lumMod val="75000"/>
                  </a:schemeClr>
                </a:solidFill>
              </a:rPr>
              <a:t>: T</a:t>
            </a:r>
            <a:r>
              <a:rPr lang="pt-BR" sz="1800" dirty="0" smtClean="0">
                <a:solidFill>
                  <a:schemeClr val="bg1">
                    <a:lumMod val="75000"/>
                  </a:schemeClr>
                </a:solidFill>
              </a:rPr>
              <a:t>este de </a:t>
            </a:r>
            <a:r>
              <a:rPr lang="pt-BR" sz="1800" dirty="0" err="1" smtClean="0">
                <a:solidFill>
                  <a:schemeClr val="bg1">
                    <a:lumMod val="75000"/>
                  </a:schemeClr>
                </a:solidFill>
              </a:rPr>
              <a:t>otimalidade</a:t>
            </a:r>
            <a:r>
              <a:rPr lang="pt-BR" sz="1800" dirty="0" smtClean="0">
                <a:solidFill>
                  <a:schemeClr val="bg1">
                    <a:lumMod val="75000"/>
                  </a:schemeClr>
                </a:solidFill>
              </a:rPr>
              <a:t>.</a:t>
            </a:r>
          </a:p>
          <a:p>
            <a:pPr marL="0" indent="0">
              <a:buNone/>
            </a:pPr>
            <a:r>
              <a:rPr lang="pt-BR" sz="1800" dirty="0" smtClean="0">
                <a:solidFill>
                  <a:schemeClr val="bg1">
                    <a:lumMod val="75000"/>
                  </a:schemeClr>
                </a:solidFill>
              </a:rPr>
              <a:t>Uma solução básica factível é ótima se não houver soluções básicas factíveis adjacente melhores, ou seja, </a:t>
            </a:r>
            <a:r>
              <a:rPr lang="pt-BR" sz="1800" dirty="0">
                <a:solidFill>
                  <a:schemeClr val="bg1">
                    <a:lumMod val="75000"/>
                  </a:schemeClr>
                </a:solidFill>
              </a:rPr>
              <a:t>i</a:t>
            </a:r>
            <a:r>
              <a:rPr lang="pt-BR" sz="1800" dirty="0" smtClean="0">
                <a:solidFill>
                  <a:schemeClr val="bg1">
                    <a:lumMod val="75000"/>
                  </a:schemeClr>
                </a:solidFill>
              </a:rPr>
              <a:t>ncremento na função objetivo. Enquanto pelo menos uma das variáveis não básicas da função objetivo tiver coeficiente positivo, há uma SBF adjacente melhor.</a:t>
            </a:r>
          </a:p>
          <a:p>
            <a:pPr marL="0" indent="0">
              <a:buNone/>
            </a:pPr>
            <a:r>
              <a:rPr lang="pt-BR" sz="1900" b="1" dirty="0" smtClean="0">
                <a:solidFill>
                  <a:schemeClr val="bg1">
                    <a:lumMod val="75000"/>
                  </a:schemeClr>
                </a:solidFill>
              </a:rPr>
              <a:t>Iteração:</a:t>
            </a:r>
            <a:r>
              <a:rPr lang="pt-BR" sz="1900" dirty="0" smtClean="0">
                <a:solidFill>
                  <a:schemeClr val="bg1">
                    <a:lumMod val="75000"/>
                  </a:schemeClr>
                </a:solidFill>
              </a:rPr>
              <a:t> Determinar uma SBF adjacente melhor</a:t>
            </a:r>
          </a:p>
          <a:p>
            <a:pPr marL="0" indent="0">
              <a:buNone/>
            </a:pPr>
            <a:r>
              <a:rPr lang="pt-BR" sz="1800" dirty="0" smtClean="0">
                <a:solidFill>
                  <a:schemeClr val="bg1">
                    <a:lumMod val="75000"/>
                  </a:schemeClr>
                </a:solidFill>
              </a:rPr>
              <a:t>A direção de maior incremente em Z deve ser identificada, para que uma melhor solução básica factível seja determinada. Para isso, três passos devem ser tomados:</a:t>
            </a:r>
          </a:p>
          <a:p>
            <a:pPr marL="0" indent="0">
              <a:buNone/>
            </a:pPr>
            <a:r>
              <a:rPr lang="pt-BR" sz="2000" b="1" dirty="0" smtClean="0">
                <a:solidFill>
                  <a:schemeClr val="bg1">
                    <a:lumMod val="65000"/>
                  </a:schemeClr>
                </a:solidFill>
              </a:rPr>
              <a:t>I.1 – </a:t>
            </a: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Determinar a variável não básica que passará para o conjunto de variáveis básicas. Ela deve ser aquela que tem maior incremente em Z, isto é, com maior coeficiente positivo em Z.</a:t>
            </a:r>
          </a:p>
          <a:p>
            <a:pPr marL="0" indent="0">
              <a:buNone/>
            </a:pPr>
            <a:r>
              <a:rPr lang="pt-BR" sz="1900" b="1" dirty="0" smtClean="0">
                <a:solidFill>
                  <a:schemeClr val="bg1">
                    <a:lumMod val="75000"/>
                  </a:schemeClr>
                </a:solidFill>
              </a:rPr>
              <a:t>I.2 – </a:t>
            </a:r>
            <a:r>
              <a:rPr lang="pt-BR" sz="1900" dirty="0" smtClean="0">
                <a:solidFill>
                  <a:schemeClr val="bg1">
                    <a:lumMod val="75000"/>
                  </a:schemeClr>
                </a:solidFill>
              </a:rPr>
              <a:t>Escolher a variável básica que passará para o conjunto de variáveis não básicas. A variável a sair deve ser aquela que limita o crescimento da variável  não básica escolhida no passo anterior.</a:t>
            </a:r>
          </a:p>
          <a:p>
            <a:pPr marL="0" indent="0">
              <a:buNone/>
            </a:pPr>
            <a:r>
              <a:rPr lang="pt-BR" sz="1800" b="1" dirty="0" smtClean="0"/>
              <a:t>I.3 –</a:t>
            </a:r>
            <a:r>
              <a:rPr lang="pt-BR" sz="1800" b="1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pt-BR" sz="1800" dirty="0" smtClean="0">
                <a:solidFill>
                  <a:schemeClr val="bg1">
                    <a:lumMod val="85000"/>
                  </a:schemeClr>
                </a:solidFill>
              </a:rPr>
              <a:t>Resolver o sistema de equações recalculando os valores da nova solução básica adjacente. Recomendo o </a:t>
            </a:r>
            <a:r>
              <a:rPr lang="pt-BR" sz="1800" b="1" dirty="0" smtClean="0">
                <a:solidFill>
                  <a:schemeClr val="bg1">
                    <a:lumMod val="85000"/>
                  </a:schemeClr>
                </a:solidFill>
              </a:rPr>
              <a:t>método de eliminação de </a:t>
            </a:r>
            <a:r>
              <a:rPr lang="pt-BR" sz="1800" b="1" dirty="0" err="1" smtClean="0">
                <a:solidFill>
                  <a:schemeClr val="bg1">
                    <a:lumMod val="85000"/>
                  </a:schemeClr>
                </a:solidFill>
              </a:rPr>
              <a:t>Gaus</a:t>
            </a:r>
            <a:r>
              <a:rPr lang="pt-BR" sz="1800" b="1" dirty="0" smtClean="0">
                <a:solidFill>
                  <a:schemeClr val="bg1">
                    <a:lumMod val="85000"/>
                  </a:schemeClr>
                </a:solidFill>
              </a:rPr>
              <a:t>-Jordan</a:t>
            </a:r>
            <a:r>
              <a:rPr lang="pt-BR" sz="1800" dirty="0" smtClean="0">
                <a:solidFill>
                  <a:schemeClr val="bg1">
                    <a:lumMod val="85000"/>
                  </a:schemeClr>
                </a:solidFill>
              </a:rPr>
              <a:t>. A partir desse novo sistema de equações, cada equação deve possuir apenas uma variável básica com </a:t>
            </a:r>
            <a:r>
              <a:rPr lang="pt-BR" sz="1800" b="1" dirty="0" smtClean="0">
                <a:solidFill>
                  <a:schemeClr val="bg1">
                    <a:lumMod val="85000"/>
                  </a:schemeClr>
                </a:solidFill>
              </a:rPr>
              <a:t>coeficiente igual a 1</a:t>
            </a:r>
            <a:r>
              <a:rPr lang="pt-BR" sz="1800" dirty="0" smtClean="0">
                <a:solidFill>
                  <a:schemeClr val="bg1">
                    <a:lumMod val="85000"/>
                  </a:schemeClr>
                </a:solidFill>
              </a:rPr>
              <a:t>, cada variável básica deve aparecer em apenas uma equação</a:t>
            </a:r>
            <a:r>
              <a:rPr lang="pt-BR" sz="1800" dirty="0" smtClean="0"/>
              <a:t>, </a:t>
            </a:r>
            <a:r>
              <a:rPr lang="pt-BR" sz="1800" dirty="0" smtClean="0">
                <a:solidFill>
                  <a:srgbClr val="FF0000"/>
                </a:solidFill>
              </a:rPr>
              <a:t>e a função objetivo deve ser escrita em função das variáveis não básicas.</a:t>
            </a:r>
            <a:endParaRPr lang="pt-BR" sz="1800" b="1" dirty="0">
              <a:solidFill>
                <a:srgbClr val="FF0000"/>
              </a:solidFill>
            </a:endParaRPr>
          </a:p>
          <a:p>
            <a:endParaRPr lang="pt-BR" sz="1600" dirty="0" smtClean="0"/>
          </a:p>
          <a:p>
            <a:pPr lvl="2"/>
            <a:endParaRPr lang="pt-BR" sz="1200" b="1" dirty="0" smtClean="0"/>
          </a:p>
          <a:p>
            <a:pPr marL="914400" lvl="2" indent="0">
              <a:buNone/>
            </a:pPr>
            <a:endParaRPr lang="pt-BR" sz="1600" dirty="0" smtClean="0"/>
          </a:p>
          <a:p>
            <a:pPr lvl="1"/>
            <a:endParaRPr lang="pt-BR" sz="1600" dirty="0" smtClean="0"/>
          </a:p>
          <a:p>
            <a:pPr lvl="1"/>
            <a:endParaRPr lang="pt-BR" sz="2000" dirty="0" smtClean="0"/>
          </a:p>
          <a:p>
            <a:pPr lvl="1"/>
            <a:endParaRPr lang="pt-BR" sz="2000" dirty="0"/>
          </a:p>
          <a:p>
            <a:pPr marL="1371600" lvl="3" indent="0">
              <a:buNone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868518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2008" y="764704"/>
            <a:ext cx="9036496" cy="6021288"/>
          </a:xfrm>
        </p:spPr>
        <p:txBody>
          <a:bodyPr>
            <a:normAutofit/>
          </a:bodyPr>
          <a:lstStyle/>
          <a:p>
            <a:r>
              <a:rPr lang="pt-BR" sz="3600" dirty="0" smtClean="0">
                <a:solidFill>
                  <a:srgbClr val="FF0000"/>
                </a:solidFill>
              </a:rPr>
              <a:t>Resolver o problema através do Simplex</a:t>
            </a:r>
            <a:endParaRPr lang="pt-BR" sz="3600" dirty="0" smtClean="0"/>
          </a:p>
          <a:p>
            <a:pPr marL="0" indent="0">
              <a:buNone/>
            </a:pPr>
            <a:r>
              <a:rPr lang="pt-BR" sz="1600" dirty="0" smtClean="0"/>
              <a:t>Resolver o problema:</a:t>
            </a:r>
          </a:p>
          <a:p>
            <a:pPr marL="0" indent="0">
              <a:buNone/>
            </a:pPr>
            <a:r>
              <a:rPr lang="pt-BR" sz="1800" dirty="0"/>
              <a:t>	</a:t>
            </a:r>
            <a:r>
              <a:rPr lang="pt-BR" sz="1800" dirty="0" smtClean="0"/>
              <a:t>Max z = (</a:t>
            </a:r>
            <a:r>
              <a:rPr lang="pt-BR" sz="1800" dirty="0" smtClean="0">
                <a:solidFill>
                  <a:srgbClr val="FF0000"/>
                </a:solidFill>
              </a:rPr>
              <a:t>4/5</a:t>
            </a:r>
            <a:r>
              <a:rPr lang="pt-BR" sz="1800" dirty="0" smtClean="0"/>
              <a:t>)x2 – (3/5)x4 + 12 </a:t>
            </a:r>
          </a:p>
          <a:p>
            <a:pPr marL="0" indent="0">
              <a:buNone/>
            </a:pPr>
            <a:r>
              <a:rPr lang="pt-BR" sz="1600" dirty="0" smtClean="0"/>
              <a:t>Sujeito:</a:t>
            </a:r>
          </a:p>
          <a:p>
            <a:pPr marL="0" indent="0">
              <a:buNone/>
            </a:pPr>
            <a:r>
              <a:rPr lang="pt-BR" sz="1800" dirty="0">
                <a:solidFill>
                  <a:srgbClr val="FF0000"/>
                </a:solidFill>
              </a:rPr>
              <a:t>	</a:t>
            </a:r>
            <a:r>
              <a:rPr lang="pt-BR" sz="1800" dirty="0" smtClean="0"/>
              <a:t>x2 + (5/3)x3 – (1/3)x4 = 10/3                     (Restrição 1)</a:t>
            </a:r>
          </a:p>
          <a:p>
            <a:pPr marL="0" indent="0">
              <a:buNone/>
            </a:pPr>
            <a:r>
              <a:rPr lang="pt-BR" sz="1800" b="1" dirty="0">
                <a:solidFill>
                  <a:srgbClr val="FF0000"/>
                </a:solidFill>
              </a:rPr>
              <a:t>	</a:t>
            </a:r>
            <a:r>
              <a:rPr lang="pt-BR" sz="1800" b="1" dirty="0" smtClean="0">
                <a:solidFill>
                  <a:srgbClr val="FF0000"/>
                </a:solidFill>
              </a:rPr>
              <a:t>x1 - (2/3)x3 + (1/3)x4 = 8/3                      (Restrição 2)</a:t>
            </a:r>
          </a:p>
          <a:p>
            <a:pPr marL="0" indent="0">
              <a:buNone/>
            </a:pPr>
            <a:r>
              <a:rPr lang="pt-BR" sz="1600" dirty="0"/>
              <a:t>	</a:t>
            </a:r>
            <a:r>
              <a:rPr lang="pt-BR" sz="1600" dirty="0" smtClean="0"/>
              <a:t>x1, x2, x3, x4 &gt;= 0</a:t>
            </a:r>
          </a:p>
          <a:p>
            <a:pPr marL="0" indent="0">
              <a:buNone/>
            </a:pPr>
            <a:r>
              <a:rPr lang="pt-BR" sz="2000" b="1" dirty="0" smtClean="0"/>
              <a:t>VNB{</a:t>
            </a:r>
            <a:r>
              <a:rPr lang="pt-BR" sz="2000" b="1" dirty="0" smtClean="0">
                <a:solidFill>
                  <a:srgbClr val="FF0000"/>
                </a:solidFill>
              </a:rPr>
              <a:t>x3 </a:t>
            </a:r>
            <a:r>
              <a:rPr lang="pt-BR" sz="2000" b="1" dirty="0" smtClean="0"/>
              <a:t>e x4}  - </a:t>
            </a:r>
            <a:r>
              <a:rPr lang="pt-BR" sz="2000" b="1" dirty="0" smtClean="0">
                <a:solidFill>
                  <a:srgbClr val="FF0000"/>
                </a:solidFill>
              </a:rPr>
              <a:t>valores iguais a zero!</a:t>
            </a:r>
            <a:endParaRPr lang="pt-BR" sz="20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pt-BR" sz="2000" b="1" dirty="0" smtClean="0"/>
              <a:t>VB{x1 e </a:t>
            </a:r>
            <a:r>
              <a:rPr lang="pt-BR" sz="2000" b="1" dirty="0" smtClean="0">
                <a:solidFill>
                  <a:srgbClr val="FF0000"/>
                </a:solidFill>
              </a:rPr>
              <a:t>x2</a:t>
            </a:r>
            <a:r>
              <a:rPr lang="pt-BR" sz="2000" b="1" dirty="0" smtClean="0"/>
              <a:t>}</a:t>
            </a:r>
            <a:endParaRPr lang="pt-BR" sz="2000" dirty="0" smtClean="0"/>
          </a:p>
          <a:p>
            <a:pPr marL="0" indent="0">
              <a:buNone/>
            </a:pPr>
            <a:r>
              <a:rPr lang="pt-BR" sz="2400" dirty="0" smtClean="0">
                <a:solidFill>
                  <a:srgbClr val="FF0000"/>
                </a:solidFill>
              </a:rPr>
              <a:t>I.3: </a:t>
            </a:r>
            <a:r>
              <a:rPr lang="pt-BR" sz="2400" dirty="0" smtClean="0"/>
              <a:t>Vamos focar em x2.</a:t>
            </a:r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792088"/>
          </a:xfrm>
        </p:spPr>
        <p:txBody>
          <a:bodyPr/>
          <a:lstStyle/>
          <a:p>
            <a:r>
              <a:rPr lang="pt-BR" dirty="0" smtClean="0"/>
              <a:t>Pesquisa Operacional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6967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2008" y="764704"/>
            <a:ext cx="9036496" cy="6021288"/>
          </a:xfrm>
        </p:spPr>
        <p:txBody>
          <a:bodyPr>
            <a:normAutofit/>
          </a:bodyPr>
          <a:lstStyle/>
          <a:p>
            <a:r>
              <a:rPr lang="pt-BR" sz="3600" dirty="0" smtClean="0">
                <a:solidFill>
                  <a:srgbClr val="FF0000"/>
                </a:solidFill>
              </a:rPr>
              <a:t>Resolver o problema através do Simplex</a:t>
            </a:r>
            <a:endParaRPr lang="pt-BR" sz="3600" dirty="0" smtClean="0"/>
          </a:p>
          <a:p>
            <a:pPr marL="0" indent="0">
              <a:buNone/>
            </a:pPr>
            <a:r>
              <a:rPr lang="pt-BR" sz="1600" dirty="0" smtClean="0"/>
              <a:t>Resolver o problema:</a:t>
            </a:r>
          </a:p>
          <a:p>
            <a:pPr marL="0" indent="0">
              <a:buNone/>
            </a:pPr>
            <a:r>
              <a:rPr lang="pt-BR" sz="1800" dirty="0"/>
              <a:t>	</a:t>
            </a:r>
            <a:r>
              <a:rPr lang="pt-BR" sz="1800" dirty="0" smtClean="0"/>
              <a:t>Max z = (</a:t>
            </a:r>
            <a:r>
              <a:rPr lang="pt-BR" sz="1800" dirty="0" smtClean="0">
                <a:solidFill>
                  <a:srgbClr val="FF0000"/>
                </a:solidFill>
              </a:rPr>
              <a:t>4/5</a:t>
            </a:r>
            <a:r>
              <a:rPr lang="pt-BR" sz="1800" dirty="0" smtClean="0"/>
              <a:t>)x2 – (3/5)x4 + 12 </a:t>
            </a:r>
          </a:p>
          <a:p>
            <a:pPr marL="0" indent="0">
              <a:buNone/>
            </a:pPr>
            <a:r>
              <a:rPr lang="pt-BR" sz="1600" dirty="0" smtClean="0"/>
              <a:t>Sujeito:</a:t>
            </a:r>
          </a:p>
          <a:p>
            <a:pPr marL="0" indent="0">
              <a:buNone/>
            </a:pPr>
            <a:r>
              <a:rPr lang="pt-BR" sz="1800" dirty="0">
                <a:solidFill>
                  <a:srgbClr val="FF0000"/>
                </a:solidFill>
              </a:rPr>
              <a:t>	</a:t>
            </a:r>
            <a:r>
              <a:rPr lang="pt-BR" sz="1800" dirty="0" smtClean="0"/>
              <a:t>x2 + (5/3)x3 – (1/3)x4 = 10/3                     (Restrição 1)</a:t>
            </a:r>
          </a:p>
          <a:p>
            <a:pPr marL="0" indent="0">
              <a:buNone/>
            </a:pPr>
            <a:r>
              <a:rPr lang="pt-BR" sz="1800" b="1" dirty="0">
                <a:solidFill>
                  <a:srgbClr val="FF0000"/>
                </a:solidFill>
              </a:rPr>
              <a:t>	</a:t>
            </a:r>
            <a:r>
              <a:rPr lang="pt-BR" sz="1800" dirty="0" smtClean="0"/>
              <a:t>x1 - (2/3)x3 + (1/3)x4 = 8/3                      (Restrição 2)</a:t>
            </a:r>
          </a:p>
          <a:p>
            <a:pPr marL="0" indent="0">
              <a:buNone/>
            </a:pPr>
            <a:r>
              <a:rPr lang="pt-BR" sz="1600" dirty="0"/>
              <a:t>	</a:t>
            </a:r>
            <a:r>
              <a:rPr lang="pt-BR" sz="1600" dirty="0" smtClean="0"/>
              <a:t>x1, x2, x3, x4 &gt;= 0</a:t>
            </a:r>
          </a:p>
          <a:p>
            <a:pPr marL="0" indent="0">
              <a:buNone/>
            </a:pPr>
            <a:r>
              <a:rPr lang="pt-BR" sz="2000" b="1" dirty="0" smtClean="0"/>
              <a:t>VNB{</a:t>
            </a:r>
            <a:r>
              <a:rPr lang="pt-BR" sz="2000" b="1" dirty="0" smtClean="0">
                <a:solidFill>
                  <a:srgbClr val="FF0000"/>
                </a:solidFill>
              </a:rPr>
              <a:t>x3 </a:t>
            </a:r>
            <a:r>
              <a:rPr lang="pt-BR" sz="2000" b="1" dirty="0" smtClean="0"/>
              <a:t>e x4}  - </a:t>
            </a:r>
            <a:r>
              <a:rPr lang="pt-BR" sz="2000" b="1" dirty="0" smtClean="0">
                <a:solidFill>
                  <a:srgbClr val="FF0000"/>
                </a:solidFill>
              </a:rPr>
              <a:t>valores iguais a zero!</a:t>
            </a:r>
            <a:endParaRPr lang="pt-BR" sz="20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pt-BR" sz="2000" b="1" dirty="0" smtClean="0"/>
              <a:t>VB{x1 e </a:t>
            </a:r>
            <a:r>
              <a:rPr lang="pt-BR" sz="2000" b="1" dirty="0" smtClean="0">
                <a:solidFill>
                  <a:srgbClr val="FF0000"/>
                </a:solidFill>
              </a:rPr>
              <a:t>x2</a:t>
            </a:r>
            <a:r>
              <a:rPr lang="pt-BR" sz="2000" b="1" dirty="0" smtClean="0"/>
              <a:t>}</a:t>
            </a:r>
            <a:endParaRPr lang="pt-BR" sz="2000" dirty="0" smtClean="0"/>
          </a:p>
          <a:p>
            <a:pPr marL="0" indent="0">
              <a:buNone/>
            </a:pPr>
            <a:r>
              <a:rPr lang="pt-BR" sz="2400" dirty="0" smtClean="0">
                <a:solidFill>
                  <a:srgbClr val="FF0000"/>
                </a:solidFill>
              </a:rPr>
              <a:t>I.3: </a:t>
            </a:r>
            <a:r>
              <a:rPr lang="pt-BR" sz="2400" dirty="0" smtClean="0"/>
              <a:t>Vamos focar em x2.</a:t>
            </a:r>
          </a:p>
          <a:p>
            <a:pPr marL="0" indent="0">
              <a:buNone/>
            </a:pPr>
            <a:r>
              <a:rPr lang="pt-BR" sz="2400" dirty="0" smtClean="0"/>
              <a:t>Finalmente, vamos converter o coeficiente da variável x2 na função objetivo de </a:t>
            </a:r>
            <a:r>
              <a:rPr lang="pt-BR" sz="2400" dirty="0" smtClean="0">
                <a:solidFill>
                  <a:srgbClr val="FF0000"/>
                </a:solidFill>
              </a:rPr>
              <a:t>4/5</a:t>
            </a:r>
            <a:r>
              <a:rPr lang="pt-BR" sz="2400" dirty="0" smtClean="0"/>
              <a:t> para 0.</a:t>
            </a:r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792088"/>
          </a:xfrm>
        </p:spPr>
        <p:txBody>
          <a:bodyPr/>
          <a:lstStyle/>
          <a:p>
            <a:r>
              <a:rPr lang="pt-BR" dirty="0" smtClean="0"/>
              <a:t>Pesquisa Operacional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22230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2008" y="764704"/>
            <a:ext cx="9036496" cy="6021288"/>
          </a:xfrm>
        </p:spPr>
        <p:txBody>
          <a:bodyPr>
            <a:normAutofit/>
          </a:bodyPr>
          <a:lstStyle/>
          <a:p>
            <a:r>
              <a:rPr lang="pt-BR" sz="3600" dirty="0" smtClean="0">
                <a:solidFill>
                  <a:srgbClr val="FF0000"/>
                </a:solidFill>
              </a:rPr>
              <a:t>Resolver o problema através do Simplex</a:t>
            </a:r>
            <a:endParaRPr lang="pt-BR" sz="3600" dirty="0" smtClean="0"/>
          </a:p>
          <a:p>
            <a:pPr marL="0" indent="0">
              <a:buNone/>
            </a:pPr>
            <a:r>
              <a:rPr lang="pt-BR" sz="1600" dirty="0" smtClean="0"/>
              <a:t>Resolver o problema:</a:t>
            </a:r>
          </a:p>
          <a:p>
            <a:pPr marL="0" indent="0">
              <a:buNone/>
            </a:pPr>
            <a:r>
              <a:rPr lang="pt-BR" sz="1800" dirty="0"/>
              <a:t>	</a:t>
            </a:r>
            <a:r>
              <a:rPr lang="pt-BR" sz="1800" dirty="0" smtClean="0"/>
              <a:t>Max z = (</a:t>
            </a:r>
            <a:r>
              <a:rPr lang="pt-BR" sz="1800" dirty="0" smtClean="0">
                <a:solidFill>
                  <a:srgbClr val="FF0000"/>
                </a:solidFill>
              </a:rPr>
              <a:t>4/5</a:t>
            </a:r>
            <a:r>
              <a:rPr lang="pt-BR" sz="1800" dirty="0" smtClean="0"/>
              <a:t>)x2 – (3/5)x4 + 12 </a:t>
            </a:r>
          </a:p>
          <a:p>
            <a:pPr marL="0" indent="0">
              <a:buNone/>
            </a:pPr>
            <a:r>
              <a:rPr lang="pt-BR" sz="1600" dirty="0" smtClean="0"/>
              <a:t>Sujeito:</a:t>
            </a:r>
          </a:p>
          <a:p>
            <a:pPr marL="0" indent="0">
              <a:buNone/>
            </a:pPr>
            <a:r>
              <a:rPr lang="pt-BR" sz="1800" dirty="0">
                <a:solidFill>
                  <a:srgbClr val="FF0000"/>
                </a:solidFill>
              </a:rPr>
              <a:t>	</a:t>
            </a:r>
            <a:r>
              <a:rPr lang="pt-BR" sz="1800" dirty="0" smtClean="0"/>
              <a:t>x2 + (5/3)x3 – (1/3)x4 = 10/3                     (Restrição 1)</a:t>
            </a:r>
          </a:p>
          <a:p>
            <a:pPr marL="0" indent="0">
              <a:buNone/>
            </a:pPr>
            <a:r>
              <a:rPr lang="pt-BR" sz="1800" b="1" dirty="0">
                <a:solidFill>
                  <a:srgbClr val="FF0000"/>
                </a:solidFill>
              </a:rPr>
              <a:t>	</a:t>
            </a:r>
            <a:r>
              <a:rPr lang="pt-BR" sz="1800" dirty="0" smtClean="0"/>
              <a:t>x1 - (2/3)x3 + (1/3)x4 = 8/3                      (Restrição 2)</a:t>
            </a:r>
          </a:p>
          <a:p>
            <a:pPr marL="0" indent="0">
              <a:buNone/>
            </a:pPr>
            <a:r>
              <a:rPr lang="pt-BR" sz="1600" dirty="0"/>
              <a:t>	</a:t>
            </a:r>
            <a:r>
              <a:rPr lang="pt-BR" sz="1600" dirty="0" smtClean="0"/>
              <a:t>x1, x2, x3, x4 &gt;= 0</a:t>
            </a:r>
          </a:p>
          <a:p>
            <a:pPr marL="0" indent="0">
              <a:buNone/>
            </a:pPr>
            <a:r>
              <a:rPr lang="pt-BR" sz="2000" b="1" dirty="0" smtClean="0"/>
              <a:t>VNB{</a:t>
            </a:r>
            <a:r>
              <a:rPr lang="pt-BR" sz="2000" b="1" dirty="0" smtClean="0">
                <a:solidFill>
                  <a:srgbClr val="FF0000"/>
                </a:solidFill>
              </a:rPr>
              <a:t>x3 </a:t>
            </a:r>
            <a:r>
              <a:rPr lang="pt-BR" sz="2000" b="1" dirty="0" smtClean="0"/>
              <a:t>e x4}  - </a:t>
            </a:r>
            <a:r>
              <a:rPr lang="pt-BR" sz="2000" b="1" dirty="0" smtClean="0">
                <a:solidFill>
                  <a:srgbClr val="FF0000"/>
                </a:solidFill>
              </a:rPr>
              <a:t>valores iguais a zero!</a:t>
            </a:r>
            <a:endParaRPr lang="pt-BR" sz="20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pt-BR" sz="2000" b="1" dirty="0" smtClean="0"/>
              <a:t>VB{x1 e </a:t>
            </a:r>
            <a:r>
              <a:rPr lang="pt-BR" sz="2000" b="1" dirty="0" smtClean="0">
                <a:solidFill>
                  <a:srgbClr val="FF0000"/>
                </a:solidFill>
              </a:rPr>
              <a:t>x2</a:t>
            </a:r>
            <a:r>
              <a:rPr lang="pt-BR" sz="2000" b="1" dirty="0" smtClean="0"/>
              <a:t>}</a:t>
            </a:r>
            <a:endParaRPr lang="pt-BR" sz="2000" dirty="0" smtClean="0"/>
          </a:p>
          <a:p>
            <a:pPr marL="0" indent="0">
              <a:buNone/>
            </a:pPr>
            <a:r>
              <a:rPr lang="pt-BR" sz="2400" dirty="0" smtClean="0">
                <a:solidFill>
                  <a:srgbClr val="FF0000"/>
                </a:solidFill>
              </a:rPr>
              <a:t>I.3: </a:t>
            </a:r>
            <a:r>
              <a:rPr lang="pt-BR" sz="2400" dirty="0" smtClean="0"/>
              <a:t>Vamos focar em x2.</a:t>
            </a:r>
          </a:p>
          <a:p>
            <a:pPr marL="0" indent="0">
              <a:buNone/>
            </a:pPr>
            <a:r>
              <a:rPr lang="pt-BR" sz="2400" dirty="0" smtClean="0"/>
              <a:t>Finalmente, vamos converter o coeficiente da variável x2 na função objetivo de </a:t>
            </a:r>
            <a:r>
              <a:rPr lang="pt-BR" sz="2400" dirty="0" smtClean="0">
                <a:solidFill>
                  <a:srgbClr val="FF0000"/>
                </a:solidFill>
              </a:rPr>
              <a:t>4/5</a:t>
            </a:r>
            <a:r>
              <a:rPr lang="pt-BR" sz="2400" dirty="0" smtClean="0"/>
              <a:t> para </a:t>
            </a:r>
            <a:r>
              <a:rPr lang="pt-BR" sz="2400" dirty="0" smtClean="0">
                <a:solidFill>
                  <a:srgbClr val="FF0000"/>
                </a:solidFill>
              </a:rPr>
              <a:t>0</a:t>
            </a:r>
            <a:r>
              <a:rPr lang="pt-BR" sz="2400" dirty="0" smtClean="0"/>
              <a:t>.</a:t>
            </a:r>
          </a:p>
          <a:p>
            <a:pPr marL="0" indent="0">
              <a:buNone/>
            </a:pPr>
            <a:r>
              <a:rPr lang="pt-BR" sz="2400" dirty="0" smtClean="0"/>
              <a:t>Para isso, vamos multiplicar a Restrição 1 por </a:t>
            </a:r>
            <a:r>
              <a:rPr lang="pt-BR" sz="2400" dirty="0" smtClean="0">
                <a:solidFill>
                  <a:srgbClr val="FF0000"/>
                </a:solidFill>
              </a:rPr>
              <a:t>-4/5</a:t>
            </a:r>
            <a:r>
              <a:rPr lang="pt-BR" sz="2400" dirty="0" smtClean="0"/>
              <a:t> e somar da função objetivo.</a:t>
            </a:r>
          </a:p>
          <a:p>
            <a:pPr marL="0" indent="0">
              <a:buNone/>
            </a:pPr>
            <a:r>
              <a:rPr lang="pt-BR" sz="2400" dirty="0" err="1" smtClean="0"/>
              <a:t>Fobj</a:t>
            </a:r>
            <a:r>
              <a:rPr lang="pt-BR" sz="2400" dirty="0" smtClean="0"/>
              <a:t> = -(4/5)R1 + </a:t>
            </a:r>
            <a:r>
              <a:rPr lang="pt-BR" sz="2400" dirty="0" err="1" smtClean="0"/>
              <a:t>Fobj</a:t>
            </a:r>
            <a:endParaRPr lang="pt-BR" sz="2400" dirty="0" smtClean="0"/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792088"/>
          </a:xfrm>
        </p:spPr>
        <p:txBody>
          <a:bodyPr/>
          <a:lstStyle/>
          <a:p>
            <a:r>
              <a:rPr lang="pt-BR" dirty="0" smtClean="0"/>
              <a:t>Pesquisa Operacional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51756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2008" y="764704"/>
            <a:ext cx="9036496" cy="6021288"/>
          </a:xfrm>
        </p:spPr>
        <p:txBody>
          <a:bodyPr>
            <a:normAutofit/>
          </a:bodyPr>
          <a:lstStyle/>
          <a:p>
            <a:r>
              <a:rPr lang="pt-BR" sz="3600" dirty="0" smtClean="0">
                <a:solidFill>
                  <a:srgbClr val="FF0000"/>
                </a:solidFill>
              </a:rPr>
              <a:t>A Lógica do Método Simplex</a:t>
            </a:r>
            <a:endParaRPr lang="pt-BR" sz="3600" dirty="0" smtClean="0"/>
          </a:p>
          <a:p>
            <a:pPr marL="0" indent="0">
              <a:buNone/>
            </a:pPr>
            <a:r>
              <a:rPr lang="pt-BR" sz="2400" b="1" dirty="0" smtClean="0"/>
              <a:t>Descrição Geral do Algoritmo do Simplex</a:t>
            </a:r>
          </a:p>
          <a:p>
            <a:pPr marL="0" indent="0">
              <a:buNone/>
            </a:pPr>
            <a:endParaRPr lang="pt-BR" sz="2400" b="1" dirty="0" smtClean="0"/>
          </a:p>
          <a:p>
            <a:pPr marL="0" indent="0">
              <a:buNone/>
            </a:pPr>
            <a:r>
              <a:rPr lang="pt-BR" sz="2400" b="1" dirty="0" smtClean="0"/>
              <a:t>Início:</a:t>
            </a:r>
            <a:r>
              <a:rPr lang="pt-BR" sz="2400" dirty="0" smtClean="0"/>
              <a:t> O problema deve estar na forma padrão</a:t>
            </a:r>
          </a:p>
          <a:p>
            <a:pPr marL="0" indent="0">
              <a:buNone/>
            </a:pPr>
            <a:r>
              <a:rPr lang="pt-BR" sz="2400" b="1" dirty="0" smtClean="0"/>
              <a:t>Passo 1</a:t>
            </a:r>
            <a:r>
              <a:rPr lang="pt-BR" sz="2400" dirty="0" smtClean="0"/>
              <a:t>: Encontrar a solução básica factível para o problema de PL.</a:t>
            </a:r>
          </a:p>
          <a:p>
            <a:pPr marL="457200" lvl="1" indent="0">
              <a:buNone/>
            </a:pPr>
            <a:r>
              <a:rPr lang="pt-BR" sz="2400" dirty="0" smtClean="0"/>
              <a:t>SBF inicial = SBF atual</a:t>
            </a:r>
          </a:p>
          <a:p>
            <a:pPr marL="0" indent="0">
              <a:buNone/>
            </a:pPr>
            <a:r>
              <a:rPr lang="pt-BR" sz="2400" b="1" dirty="0" smtClean="0"/>
              <a:t>Passo 2</a:t>
            </a:r>
            <a:r>
              <a:rPr lang="pt-BR" sz="2400" dirty="0" smtClean="0"/>
              <a:t>: Verificar se a SBF atual é a solução ótima do problema de PL</a:t>
            </a:r>
          </a:p>
          <a:p>
            <a:pPr marL="457200" lvl="1" indent="0">
              <a:buNone/>
            </a:pPr>
            <a:r>
              <a:rPr lang="pt-BR" sz="2400" b="1" dirty="0" smtClean="0"/>
              <a:t>Enquanto</a:t>
            </a:r>
            <a:r>
              <a:rPr lang="pt-BR" sz="2400" dirty="0" smtClean="0"/>
              <a:t> a SBF atual não é a solução ótima do problema de PL </a:t>
            </a:r>
            <a:r>
              <a:rPr lang="pt-BR" sz="2400" b="1" dirty="0" smtClean="0"/>
              <a:t>faça</a:t>
            </a:r>
          </a:p>
          <a:p>
            <a:pPr marL="914400" lvl="2" indent="0">
              <a:buNone/>
            </a:pPr>
            <a:r>
              <a:rPr lang="pt-BR" dirty="0" smtClean="0"/>
              <a:t>Encontrar a SBF adjacente com melhor valor na função objetivo</a:t>
            </a:r>
          </a:p>
          <a:p>
            <a:pPr marL="914400" lvl="2" indent="0">
              <a:buNone/>
            </a:pPr>
            <a:r>
              <a:rPr lang="pt-BR" dirty="0"/>
              <a:t>SBF inicial = SBF atual</a:t>
            </a:r>
          </a:p>
          <a:p>
            <a:pPr marL="457200" lvl="1" indent="0">
              <a:buNone/>
            </a:pPr>
            <a:r>
              <a:rPr lang="pt-BR" sz="2400" b="1" dirty="0" smtClean="0"/>
              <a:t>Fim Enquanto</a:t>
            </a:r>
          </a:p>
          <a:p>
            <a:pPr lvl="2"/>
            <a:endParaRPr lang="pt-BR" sz="1600" dirty="0" smtClean="0"/>
          </a:p>
          <a:p>
            <a:pPr lvl="2"/>
            <a:endParaRPr lang="pt-BR" sz="1200" b="1" dirty="0" smtClean="0"/>
          </a:p>
          <a:p>
            <a:pPr marL="914400" lvl="2" indent="0">
              <a:buNone/>
            </a:pPr>
            <a:endParaRPr lang="pt-BR" sz="1600" dirty="0" smtClean="0"/>
          </a:p>
          <a:p>
            <a:pPr lvl="1"/>
            <a:endParaRPr lang="pt-BR" sz="1600" dirty="0" smtClean="0"/>
          </a:p>
          <a:p>
            <a:pPr lvl="1"/>
            <a:endParaRPr lang="pt-BR" sz="2000" dirty="0" smtClean="0"/>
          </a:p>
          <a:p>
            <a:pPr lvl="1"/>
            <a:endParaRPr lang="pt-BR" sz="2000" dirty="0"/>
          </a:p>
          <a:p>
            <a:pPr marL="1371600" lvl="3" indent="0">
              <a:buNone/>
            </a:pPr>
            <a:endParaRPr lang="pt-BR" dirty="0" smtClean="0"/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792088"/>
          </a:xfrm>
        </p:spPr>
        <p:txBody>
          <a:bodyPr/>
          <a:lstStyle/>
          <a:p>
            <a:r>
              <a:rPr lang="pt-BR" dirty="0" smtClean="0"/>
              <a:t>Pesquisa Operacional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54848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2008" y="764704"/>
            <a:ext cx="9036496" cy="6021288"/>
          </a:xfrm>
        </p:spPr>
        <p:txBody>
          <a:bodyPr>
            <a:normAutofit/>
          </a:bodyPr>
          <a:lstStyle/>
          <a:p>
            <a:r>
              <a:rPr lang="pt-BR" sz="3600" dirty="0" smtClean="0">
                <a:solidFill>
                  <a:srgbClr val="FF0000"/>
                </a:solidFill>
              </a:rPr>
              <a:t>Resolver o problema através do Simplex</a:t>
            </a:r>
            <a:endParaRPr lang="pt-BR" sz="3600" dirty="0" smtClean="0"/>
          </a:p>
          <a:p>
            <a:pPr marL="0" indent="0">
              <a:buNone/>
            </a:pPr>
            <a:r>
              <a:rPr lang="pt-BR" sz="1600" dirty="0" smtClean="0"/>
              <a:t>Resolver o problema:</a:t>
            </a:r>
          </a:p>
          <a:p>
            <a:pPr marL="0" indent="0">
              <a:buNone/>
            </a:pPr>
            <a:r>
              <a:rPr lang="pt-BR" sz="1800" b="1" dirty="0"/>
              <a:t>	</a:t>
            </a:r>
            <a:r>
              <a:rPr lang="pt-BR" sz="1800" b="1" dirty="0" smtClean="0"/>
              <a:t>Max z = -(4/3)x3 </a:t>
            </a:r>
            <a:r>
              <a:rPr lang="pt-BR" sz="1800" b="1" dirty="0"/>
              <a:t>-</a:t>
            </a:r>
            <a:r>
              <a:rPr lang="pt-BR" sz="1800" b="1" dirty="0" smtClean="0"/>
              <a:t> (1/3)x4 </a:t>
            </a:r>
            <a:r>
              <a:rPr lang="pt-BR" sz="1800" b="1" dirty="0"/>
              <a:t>+</a:t>
            </a:r>
            <a:r>
              <a:rPr lang="pt-BR" sz="1800" b="1" dirty="0" smtClean="0"/>
              <a:t> 44/3 </a:t>
            </a:r>
          </a:p>
          <a:p>
            <a:pPr marL="0" indent="0">
              <a:buNone/>
            </a:pPr>
            <a:r>
              <a:rPr lang="pt-BR" sz="1600" dirty="0" smtClean="0"/>
              <a:t>Sujeito:</a:t>
            </a:r>
          </a:p>
          <a:p>
            <a:pPr marL="0" indent="0">
              <a:buNone/>
            </a:pPr>
            <a:r>
              <a:rPr lang="pt-BR" sz="1800" dirty="0">
                <a:solidFill>
                  <a:srgbClr val="FF0000"/>
                </a:solidFill>
              </a:rPr>
              <a:t>	</a:t>
            </a:r>
            <a:r>
              <a:rPr lang="pt-BR" sz="1800" dirty="0" smtClean="0"/>
              <a:t>x2 + (5/3)x3 – (1/3)x4 = 10/3                     (Restrição 1)</a:t>
            </a:r>
          </a:p>
          <a:p>
            <a:pPr marL="0" indent="0">
              <a:buNone/>
            </a:pPr>
            <a:r>
              <a:rPr lang="pt-BR" sz="1800" b="1" dirty="0">
                <a:solidFill>
                  <a:srgbClr val="FF0000"/>
                </a:solidFill>
              </a:rPr>
              <a:t>	</a:t>
            </a:r>
            <a:r>
              <a:rPr lang="pt-BR" sz="1800" dirty="0" smtClean="0"/>
              <a:t>x1 - (2/3)x3 + (1/3)x4 = 8/3                      (Restrição 2)</a:t>
            </a:r>
          </a:p>
          <a:p>
            <a:pPr marL="0" indent="0">
              <a:buNone/>
            </a:pPr>
            <a:r>
              <a:rPr lang="pt-BR" sz="1600" dirty="0"/>
              <a:t>	</a:t>
            </a:r>
            <a:r>
              <a:rPr lang="pt-BR" sz="1600" dirty="0" smtClean="0"/>
              <a:t>x1, x2, x3, x4 &gt;= 0</a:t>
            </a:r>
          </a:p>
          <a:p>
            <a:pPr marL="0" indent="0">
              <a:buNone/>
            </a:pPr>
            <a:r>
              <a:rPr lang="pt-BR" sz="2000" b="1" dirty="0" smtClean="0"/>
              <a:t>VNB{</a:t>
            </a:r>
            <a:r>
              <a:rPr lang="pt-BR" sz="2000" b="1" dirty="0" smtClean="0">
                <a:solidFill>
                  <a:srgbClr val="FF0000"/>
                </a:solidFill>
              </a:rPr>
              <a:t>x3 </a:t>
            </a:r>
            <a:r>
              <a:rPr lang="pt-BR" sz="2000" b="1" dirty="0" smtClean="0"/>
              <a:t>e x4}  - </a:t>
            </a:r>
            <a:r>
              <a:rPr lang="pt-BR" sz="2000" b="1" dirty="0" smtClean="0">
                <a:solidFill>
                  <a:srgbClr val="FF0000"/>
                </a:solidFill>
              </a:rPr>
              <a:t>valores iguais a zero!</a:t>
            </a:r>
            <a:endParaRPr lang="pt-BR" sz="20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pt-BR" sz="2000" b="1" dirty="0" smtClean="0"/>
              <a:t>VB{x1 e </a:t>
            </a:r>
            <a:r>
              <a:rPr lang="pt-BR" sz="2000" b="1" dirty="0" smtClean="0">
                <a:solidFill>
                  <a:srgbClr val="FF0000"/>
                </a:solidFill>
              </a:rPr>
              <a:t>x2</a:t>
            </a:r>
            <a:r>
              <a:rPr lang="pt-BR" sz="2000" b="1" dirty="0" smtClean="0"/>
              <a:t>}</a:t>
            </a:r>
            <a:endParaRPr lang="pt-BR" sz="2000" dirty="0" smtClean="0"/>
          </a:p>
          <a:p>
            <a:pPr marL="0" indent="0">
              <a:buNone/>
            </a:pPr>
            <a:r>
              <a:rPr lang="pt-BR" sz="2400" dirty="0" smtClean="0">
                <a:solidFill>
                  <a:srgbClr val="FF0000"/>
                </a:solidFill>
              </a:rPr>
              <a:t>I.3: </a:t>
            </a:r>
            <a:r>
              <a:rPr lang="pt-BR" sz="2400" dirty="0" smtClean="0"/>
              <a:t>Vamos focar em x2.</a:t>
            </a:r>
          </a:p>
          <a:p>
            <a:pPr marL="0" indent="0">
              <a:buNone/>
            </a:pPr>
            <a:r>
              <a:rPr lang="pt-BR" sz="2400" dirty="0" smtClean="0"/>
              <a:t>Finalmente, vamos converter o coeficiente da variável x2 na função objetivo de</a:t>
            </a:r>
            <a:r>
              <a:rPr lang="pt-BR" sz="2400" dirty="0" smtClean="0">
                <a:solidFill>
                  <a:srgbClr val="FF0000"/>
                </a:solidFill>
              </a:rPr>
              <a:t> 4/5</a:t>
            </a:r>
            <a:r>
              <a:rPr lang="pt-BR" sz="2400" dirty="0" smtClean="0"/>
              <a:t> para </a:t>
            </a:r>
            <a:r>
              <a:rPr lang="pt-BR" sz="2400" dirty="0" smtClean="0">
                <a:solidFill>
                  <a:srgbClr val="FF0000"/>
                </a:solidFill>
              </a:rPr>
              <a:t>0</a:t>
            </a:r>
            <a:r>
              <a:rPr lang="pt-BR" sz="2400" dirty="0" smtClean="0"/>
              <a:t>.</a:t>
            </a:r>
          </a:p>
          <a:p>
            <a:pPr marL="0" indent="0">
              <a:buNone/>
            </a:pPr>
            <a:r>
              <a:rPr lang="pt-BR" sz="2400" dirty="0"/>
              <a:t>Para isso, vamos multiplicar a Restrição 1 por </a:t>
            </a:r>
            <a:r>
              <a:rPr lang="pt-BR" sz="2400" dirty="0">
                <a:solidFill>
                  <a:srgbClr val="FF0000"/>
                </a:solidFill>
              </a:rPr>
              <a:t>-4/5</a:t>
            </a:r>
            <a:r>
              <a:rPr lang="pt-BR" sz="2400" dirty="0"/>
              <a:t> e somar da função objetivo</a:t>
            </a:r>
            <a:r>
              <a:rPr lang="pt-BR" sz="2400" dirty="0" smtClean="0"/>
              <a:t>.</a:t>
            </a:r>
          </a:p>
          <a:p>
            <a:pPr marL="0" indent="0">
              <a:buNone/>
            </a:pPr>
            <a:r>
              <a:rPr lang="pt-BR" sz="2400" dirty="0" err="1"/>
              <a:t>Fobj</a:t>
            </a:r>
            <a:r>
              <a:rPr lang="pt-BR" sz="2400" dirty="0"/>
              <a:t> = -(4/5)R1 + </a:t>
            </a:r>
            <a:r>
              <a:rPr lang="pt-BR" sz="2400" dirty="0" err="1" smtClean="0"/>
              <a:t>Fobj</a:t>
            </a:r>
            <a:endParaRPr lang="pt-BR" sz="2400" dirty="0"/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792088"/>
          </a:xfrm>
        </p:spPr>
        <p:txBody>
          <a:bodyPr/>
          <a:lstStyle/>
          <a:p>
            <a:r>
              <a:rPr lang="pt-BR" dirty="0" smtClean="0"/>
              <a:t>Pesquisa Operacional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69069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2008" y="764704"/>
            <a:ext cx="9036496" cy="6021288"/>
          </a:xfrm>
        </p:spPr>
        <p:txBody>
          <a:bodyPr>
            <a:normAutofit/>
          </a:bodyPr>
          <a:lstStyle/>
          <a:p>
            <a:r>
              <a:rPr lang="pt-BR" sz="3600" dirty="0" smtClean="0">
                <a:solidFill>
                  <a:srgbClr val="FF0000"/>
                </a:solidFill>
              </a:rPr>
              <a:t>Resolver o problema através do Simplex</a:t>
            </a:r>
            <a:endParaRPr lang="pt-BR" sz="3600" dirty="0" smtClean="0"/>
          </a:p>
          <a:p>
            <a:pPr marL="0" indent="0">
              <a:buNone/>
            </a:pPr>
            <a:r>
              <a:rPr lang="pt-BR" sz="1600" dirty="0" smtClean="0"/>
              <a:t>Resolver o problema:</a:t>
            </a:r>
          </a:p>
          <a:p>
            <a:pPr marL="0" indent="0">
              <a:buNone/>
            </a:pPr>
            <a:r>
              <a:rPr lang="pt-BR" sz="1800" b="1" dirty="0"/>
              <a:t>	</a:t>
            </a:r>
            <a:r>
              <a:rPr lang="pt-BR" sz="1800" b="1" dirty="0" smtClean="0"/>
              <a:t>Max z = -(4/3)x3 </a:t>
            </a:r>
            <a:r>
              <a:rPr lang="pt-BR" sz="1800" b="1" dirty="0"/>
              <a:t>-</a:t>
            </a:r>
            <a:r>
              <a:rPr lang="pt-BR" sz="1800" b="1" dirty="0" smtClean="0"/>
              <a:t> (1/3)x4 </a:t>
            </a:r>
            <a:r>
              <a:rPr lang="pt-BR" sz="1800" b="1" dirty="0"/>
              <a:t>+</a:t>
            </a:r>
            <a:r>
              <a:rPr lang="pt-BR" sz="1800" b="1" dirty="0" smtClean="0"/>
              <a:t> 44/3 </a:t>
            </a:r>
          </a:p>
          <a:p>
            <a:pPr marL="0" indent="0">
              <a:buNone/>
            </a:pPr>
            <a:r>
              <a:rPr lang="pt-BR" sz="1600" dirty="0" smtClean="0"/>
              <a:t>Sujeito:</a:t>
            </a:r>
          </a:p>
          <a:p>
            <a:pPr marL="0" indent="0">
              <a:buNone/>
            </a:pPr>
            <a:r>
              <a:rPr lang="pt-BR" sz="1800" dirty="0">
                <a:solidFill>
                  <a:srgbClr val="FF0000"/>
                </a:solidFill>
              </a:rPr>
              <a:t>	</a:t>
            </a:r>
            <a:r>
              <a:rPr lang="pt-BR" sz="1800" dirty="0" smtClean="0"/>
              <a:t>x2 + (5/3)x3 – (1/3)x4 = 10/3                     (Restrição 1)</a:t>
            </a:r>
          </a:p>
          <a:p>
            <a:pPr marL="0" indent="0">
              <a:buNone/>
            </a:pPr>
            <a:r>
              <a:rPr lang="pt-BR" sz="1800" b="1" dirty="0">
                <a:solidFill>
                  <a:srgbClr val="FF0000"/>
                </a:solidFill>
              </a:rPr>
              <a:t>	</a:t>
            </a:r>
            <a:r>
              <a:rPr lang="pt-BR" sz="1800" dirty="0" smtClean="0"/>
              <a:t>x1 - (2/3)x3 + (1/3)x4 = 8/3                      (Restrição 2)</a:t>
            </a:r>
          </a:p>
          <a:p>
            <a:pPr marL="0" indent="0">
              <a:buNone/>
            </a:pPr>
            <a:r>
              <a:rPr lang="pt-BR" sz="1600" dirty="0"/>
              <a:t>	</a:t>
            </a:r>
            <a:r>
              <a:rPr lang="pt-BR" sz="1600" dirty="0" smtClean="0"/>
              <a:t>x1, x2, x3, x4 &gt;= 0</a:t>
            </a:r>
          </a:p>
          <a:p>
            <a:pPr marL="0" indent="0">
              <a:buNone/>
            </a:pPr>
            <a:r>
              <a:rPr lang="pt-BR" sz="2000" b="1" dirty="0" smtClean="0"/>
              <a:t>VNB{</a:t>
            </a:r>
            <a:r>
              <a:rPr lang="pt-BR" sz="2000" b="1" dirty="0" smtClean="0">
                <a:solidFill>
                  <a:srgbClr val="FF0000"/>
                </a:solidFill>
              </a:rPr>
              <a:t>x3 </a:t>
            </a:r>
            <a:r>
              <a:rPr lang="pt-BR" sz="2000" b="1" dirty="0" smtClean="0"/>
              <a:t>e x4}  - </a:t>
            </a:r>
            <a:r>
              <a:rPr lang="pt-BR" sz="2000" b="1" dirty="0" smtClean="0">
                <a:solidFill>
                  <a:srgbClr val="FF0000"/>
                </a:solidFill>
              </a:rPr>
              <a:t>valores iguais a zero!</a:t>
            </a:r>
            <a:endParaRPr lang="pt-BR" sz="20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pt-BR" sz="2000" b="1" dirty="0" smtClean="0"/>
              <a:t>VB{x1 e </a:t>
            </a:r>
            <a:r>
              <a:rPr lang="pt-BR" sz="2000" b="1" dirty="0" smtClean="0">
                <a:solidFill>
                  <a:srgbClr val="FF0000"/>
                </a:solidFill>
              </a:rPr>
              <a:t>x2</a:t>
            </a:r>
            <a:r>
              <a:rPr lang="pt-BR" sz="2000" b="1" dirty="0" smtClean="0"/>
              <a:t>}</a:t>
            </a:r>
            <a:endParaRPr lang="pt-BR" sz="2000" dirty="0" smtClean="0"/>
          </a:p>
          <a:p>
            <a:pPr marL="0" indent="0">
              <a:buNone/>
            </a:pPr>
            <a:r>
              <a:rPr lang="pt-BR" sz="2400" dirty="0" smtClean="0">
                <a:solidFill>
                  <a:srgbClr val="FF0000"/>
                </a:solidFill>
              </a:rPr>
              <a:t>Assim, temos:</a:t>
            </a:r>
          </a:p>
          <a:p>
            <a:pPr marL="0" indent="0">
              <a:buNone/>
            </a:pPr>
            <a:r>
              <a:rPr lang="pt-BR" sz="2400" dirty="0" smtClean="0">
                <a:solidFill>
                  <a:srgbClr val="FF0000"/>
                </a:solidFill>
              </a:rPr>
              <a:t>x1 = 8/3   e    x2 = 10/3     e    Z = 44/3</a:t>
            </a:r>
            <a:endParaRPr lang="pt-BR" sz="2400" dirty="0"/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792088"/>
          </a:xfrm>
        </p:spPr>
        <p:txBody>
          <a:bodyPr/>
          <a:lstStyle/>
          <a:p>
            <a:r>
              <a:rPr lang="pt-BR" dirty="0" smtClean="0"/>
              <a:t>Pesquisa Operacional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05247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2008" y="44624"/>
            <a:ext cx="9036496" cy="6785992"/>
          </a:xfrm>
        </p:spPr>
        <p:txBody>
          <a:bodyPr>
            <a:normAutofit lnSpcReduction="10000"/>
          </a:bodyPr>
          <a:lstStyle/>
          <a:p>
            <a:r>
              <a:rPr lang="pt-BR" sz="2400" dirty="0" smtClean="0">
                <a:solidFill>
                  <a:srgbClr val="FF0000"/>
                </a:solidFill>
              </a:rPr>
              <a:t>Solução Analítica do Método Simplex para Problemas de Maximização</a:t>
            </a:r>
          </a:p>
          <a:p>
            <a:pPr marL="0" indent="0">
              <a:buNone/>
            </a:pPr>
            <a:endParaRPr lang="pt-BR" sz="1800" b="1" dirty="0" smtClean="0"/>
          </a:p>
          <a:p>
            <a:pPr marL="0" indent="0">
              <a:buNone/>
            </a:pPr>
            <a:r>
              <a:rPr lang="pt-BR" sz="1800" b="1" dirty="0" smtClean="0">
                <a:solidFill>
                  <a:schemeClr val="bg1">
                    <a:lumMod val="75000"/>
                  </a:schemeClr>
                </a:solidFill>
              </a:rPr>
              <a:t>Início</a:t>
            </a:r>
            <a:r>
              <a:rPr lang="pt-BR" sz="1800" b="1" dirty="0">
                <a:solidFill>
                  <a:schemeClr val="bg1">
                    <a:lumMod val="75000"/>
                  </a:schemeClr>
                </a:solidFill>
              </a:rPr>
              <a:t>:</a:t>
            </a:r>
            <a:r>
              <a:rPr lang="pt-BR" sz="1800" dirty="0">
                <a:solidFill>
                  <a:schemeClr val="bg1">
                    <a:lumMod val="75000"/>
                  </a:schemeClr>
                </a:solidFill>
              </a:rPr>
              <a:t> O problema deve estar na forma </a:t>
            </a:r>
            <a:r>
              <a:rPr lang="pt-BR" sz="1800" dirty="0" smtClean="0">
                <a:solidFill>
                  <a:schemeClr val="bg1">
                    <a:lumMod val="75000"/>
                  </a:schemeClr>
                </a:solidFill>
              </a:rPr>
              <a:t>padrão.</a:t>
            </a:r>
            <a:endParaRPr lang="pt-BR" sz="18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pt-BR" sz="1800" b="1" dirty="0">
                <a:solidFill>
                  <a:schemeClr val="bg1">
                    <a:lumMod val="75000"/>
                  </a:schemeClr>
                </a:solidFill>
              </a:rPr>
              <a:t>Passo 1</a:t>
            </a:r>
            <a:r>
              <a:rPr lang="pt-BR" sz="1800" dirty="0">
                <a:solidFill>
                  <a:schemeClr val="bg1">
                    <a:lumMod val="75000"/>
                  </a:schemeClr>
                </a:solidFill>
              </a:rPr>
              <a:t>: Encontrar a solução básica factível para o problema de PL.</a:t>
            </a:r>
          </a:p>
          <a:p>
            <a:pPr marL="457200" lvl="1" indent="0">
              <a:buNone/>
            </a:pPr>
            <a:r>
              <a:rPr lang="pt-BR" sz="1800" dirty="0">
                <a:solidFill>
                  <a:schemeClr val="bg1">
                    <a:lumMod val="75000"/>
                  </a:schemeClr>
                </a:solidFill>
              </a:rPr>
              <a:t>SBF inicial = SBF </a:t>
            </a:r>
            <a:r>
              <a:rPr lang="pt-BR" sz="1800" dirty="0" smtClean="0">
                <a:solidFill>
                  <a:schemeClr val="bg1">
                    <a:lumMod val="75000"/>
                  </a:schemeClr>
                </a:solidFill>
              </a:rPr>
              <a:t>atual.</a:t>
            </a:r>
            <a:endParaRPr lang="pt-BR" sz="18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pt-BR" sz="2800" b="1" dirty="0"/>
              <a:t>Passo 2</a:t>
            </a:r>
            <a:r>
              <a:rPr lang="pt-BR" sz="2800" dirty="0"/>
              <a:t>: T</a:t>
            </a:r>
            <a:r>
              <a:rPr lang="pt-BR" sz="2800" dirty="0" smtClean="0"/>
              <a:t>este de </a:t>
            </a:r>
            <a:r>
              <a:rPr lang="pt-BR" sz="2800" dirty="0" err="1" smtClean="0"/>
              <a:t>otimalidade</a:t>
            </a:r>
            <a:r>
              <a:rPr lang="pt-BR" sz="2800" dirty="0" smtClean="0"/>
              <a:t>.</a:t>
            </a:r>
          </a:p>
          <a:p>
            <a:pPr marL="0" indent="0">
              <a:buNone/>
            </a:pPr>
            <a:r>
              <a:rPr lang="pt-BR" sz="1800" dirty="0" smtClean="0">
                <a:solidFill>
                  <a:schemeClr val="bg1">
                    <a:lumMod val="75000"/>
                  </a:schemeClr>
                </a:solidFill>
              </a:rPr>
              <a:t>Uma solução básica factível é ótima se não houver soluções básicas factíveis adjacente melhores, ou seja, </a:t>
            </a:r>
            <a:r>
              <a:rPr lang="pt-BR" sz="1800" dirty="0">
                <a:solidFill>
                  <a:schemeClr val="bg1">
                    <a:lumMod val="75000"/>
                  </a:schemeClr>
                </a:solidFill>
              </a:rPr>
              <a:t>i</a:t>
            </a:r>
            <a:r>
              <a:rPr lang="pt-BR" sz="1800" dirty="0" smtClean="0">
                <a:solidFill>
                  <a:schemeClr val="bg1">
                    <a:lumMod val="75000"/>
                  </a:schemeClr>
                </a:solidFill>
              </a:rPr>
              <a:t>ncremento na função objetivo. </a:t>
            </a:r>
            <a:r>
              <a:rPr lang="pt-BR" sz="1800" dirty="0" smtClean="0">
                <a:solidFill>
                  <a:srgbClr val="FF0000"/>
                </a:solidFill>
              </a:rPr>
              <a:t>Enquanto pelo menos uma das variáveis não básicas da função objetivo tiver </a:t>
            </a:r>
            <a:r>
              <a:rPr lang="pt-BR" sz="1800" b="1" dirty="0" smtClean="0">
                <a:solidFill>
                  <a:srgbClr val="FF0000"/>
                </a:solidFill>
              </a:rPr>
              <a:t>coeficiente positivo</a:t>
            </a:r>
            <a:r>
              <a:rPr lang="pt-BR" sz="1800" dirty="0" smtClean="0">
                <a:solidFill>
                  <a:srgbClr val="FF0000"/>
                </a:solidFill>
              </a:rPr>
              <a:t>, há uma SBF adjacente melhor.</a:t>
            </a:r>
          </a:p>
          <a:p>
            <a:pPr marL="0" indent="0">
              <a:buNone/>
            </a:pPr>
            <a:r>
              <a:rPr lang="pt-BR" sz="1800" b="1" dirty="0" smtClean="0">
                <a:solidFill>
                  <a:schemeClr val="bg1">
                    <a:lumMod val="75000"/>
                  </a:schemeClr>
                </a:solidFill>
              </a:rPr>
              <a:t>Iteração:</a:t>
            </a:r>
            <a:r>
              <a:rPr lang="pt-BR" sz="1800" dirty="0" smtClean="0">
                <a:solidFill>
                  <a:schemeClr val="bg1">
                    <a:lumMod val="75000"/>
                  </a:schemeClr>
                </a:solidFill>
              </a:rPr>
              <a:t> Determinar uma SBF adjacente melhor</a:t>
            </a:r>
          </a:p>
          <a:p>
            <a:pPr marL="0" indent="0">
              <a:buNone/>
            </a:pPr>
            <a:r>
              <a:rPr lang="pt-BR" sz="1800" dirty="0" smtClean="0">
                <a:solidFill>
                  <a:schemeClr val="bg1">
                    <a:lumMod val="75000"/>
                  </a:schemeClr>
                </a:solidFill>
              </a:rPr>
              <a:t>A direção de maior incremente em Z deve ser identificada, para que uma melhor solução básica factível seja determinada. Para isso, três passos devem ser tomados:</a:t>
            </a:r>
          </a:p>
          <a:p>
            <a:pPr marL="0" indent="0">
              <a:buNone/>
            </a:pPr>
            <a:r>
              <a:rPr lang="pt-BR" sz="1800" b="1" dirty="0" smtClean="0">
                <a:solidFill>
                  <a:schemeClr val="bg1">
                    <a:lumMod val="75000"/>
                  </a:schemeClr>
                </a:solidFill>
              </a:rPr>
              <a:t>I.1 – </a:t>
            </a:r>
            <a:r>
              <a:rPr lang="pt-BR" sz="1800" dirty="0" smtClean="0">
                <a:solidFill>
                  <a:schemeClr val="bg1">
                    <a:lumMod val="75000"/>
                  </a:schemeClr>
                </a:solidFill>
              </a:rPr>
              <a:t>Determinar a variável não básica que passará para o conjunto de variáveis básicas. Ela deve ser aquela que tem maior incremente em Z, isto é, com maior coeficiente positivo em Z.</a:t>
            </a:r>
          </a:p>
          <a:p>
            <a:pPr marL="0" indent="0">
              <a:buNone/>
            </a:pPr>
            <a:r>
              <a:rPr lang="pt-BR" sz="1800" b="1" dirty="0" smtClean="0">
                <a:solidFill>
                  <a:schemeClr val="bg1">
                    <a:lumMod val="75000"/>
                  </a:schemeClr>
                </a:solidFill>
              </a:rPr>
              <a:t>I.2 – </a:t>
            </a:r>
            <a:r>
              <a:rPr lang="pt-BR" sz="1800" dirty="0" smtClean="0">
                <a:solidFill>
                  <a:schemeClr val="bg1">
                    <a:lumMod val="75000"/>
                  </a:schemeClr>
                </a:solidFill>
              </a:rPr>
              <a:t>Escolher a variável básica que passará para o conjunto de variáveis não básicas. A variável a sair deve ser aquela que limita o crescimento da variável  não básica escolhida no passo anterior.</a:t>
            </a:r>
          </a:p>
          <a:p>
            <a:pPr marL="0" indent="0">
              <a:buNone/>
            </a:pPr>
            <a:r>
              <a:rPr lang="pt-BR" sz="1800" b="1" dirty="0" smtClean="0">
                <a:solidFill>
                  <a:schemeClr val="bg1">
                    <a:lumMod val="75000"/>
                  </a:schemeClr>
                </a:solidFill>
              </a:rPr>
              <a:t>I.3 – </a:t>
            </a:r>
            <a:r>
              <a:rPr lang="pt-BR" sz="1800" dirty="0" smtClean="0">
                <a:solidFill>
                  <a:schemeClr val="bg1">
                    <a:lumMod val="75000"/>
                  </a:schemeClr>
                </a:solidFill>
              </a:rPr>
              <a:t>Resolver o sistema de equações recalculando os valores da nova solução básica adjacente. Recomendo o </a:t>
            </a:r>
            <a:r>
              <a:rPr lang="pt-BR" sz="1800" b="1" dirty="0" smtClean="0">
                <a:solidFill>
                  <a:schemeClr val="bg1">
                    <a:lumMod val="75000"/>
                  </a:schemeClr>
                </a:solidFill>
              </a:rPr>
              <a:t>método de eliminação de </a:t>
            </a:r>
            <a:r>
              <a:rPr lang="pt-BR" sz="1800" b="1" dirty="0" err="1" smtClean="0">
                <a:solidFill>
                  <a:schemeClr val="bg1">
                    <a:lumMod val="75000"/>
                  </a:schemeClr>
                </a:solidFill>
              </a:rPr>
              <a:t>Gaus</a:t>
            </a:r>
            <a:r>
              <a:rPr lang="pt-BR" sz="1800" b="1" dirty="0" smtClean="0">
                <a:solidFill>
                  <a:schemeClr val="bg1">
                    <a:lumMod val="75000"/>
                  </a:schemeClr>
                </a:solidFill>
              </a:rPr>
              <a:t>-Jordan</a:t>
            </a:r>
            <a:r>
              <a:rPr lang="pt-BR" sz="1800" dirty="0" smtClean="0">
                <a:solidFill>
                  <a:schemeClr val="bg1">
                    <a:lumMod val="75000"/>
                  </a:schemeClr>
                </a:solidFill>
              </a:rPr>
              <a:t>. A partir desse novo sistema de equações, cada equação deve possuir apenas uma variável básica com </a:t>
            </a:r>
            <a:r>
              <a:rPr lang="pt-BR" sz="1800" b="1" dirty="0" smtClean="0">
                <a:solidFill>
                  <a:schemeClr val="bg1">
                    <a:lumMod val="75000"/>
                  </a:schemeClr>
                </a:solidFill>
              </a:rPr>
              <a:t>coeficiente igual a 1</a:t>
            </a:r>
            <a:r>
              <a:rPr lang="pt-BR" sz="1800" dirty="0" smtClean="0">
                <a:solidFill>
                  <a:schemeClr val="bg1">
                    <a:lumMod val="75000"/>
                  </a:schemeClr>
                </a:solidFill>
              </a:rPr>
              <a:t>, cada variável básica deve aparecer em apenas uma equação, e a função objetivo deve ser escrita em função das variáveis não básicas.</a:t>
            </a:r>
            <a:endParaRPr lang="pt-BR" sz="1800" b="1" dirty="0">
              <a:solidFill>
                <a:schemeClr val="bg1">
                  <a:lumMod val="75000"/>
                </a:schemeClr>
              </a:solidFill>
            </a:endParaRPr>
          </a:p>
          <a:p>
            <a:endParaRPr lang="pt-BR" sz="1600" dirty="0" smtClean="0"/>
          </a:p>
          <a:p>
            <a:pPr lvl="2"/>
            <a:endParaRPr lang="pt-BR" sz="1200" b="1" dirty="0" smtClean="0"/>
          </a:p>
          <a:p>
            <a:pPr marL="914400" lvl="2" indent="0">
              <a:buNone/>
            </a:pPr>
            <a:endParaRPr lang="pt-BR" sz="1600" dirty="0" smtClean="0"/>
          </a:p>
          <a:p>
            <a:pPr lvl="1"/>
            <a:endParaRPr lang="pt-BR" sz="1600" dirty="0" smtClean="0"/>
          </a:p>
          <a:p>
            <a:pPr lvl="1"/>
            <a:endParaRPr lang="pt-BR" sz="2000" dirty="0" smtClean="0"/>
          </a:p>
          <a:p>
            <a:pPr lvl="1"/>
            <a:endParaRPr lang="pt-BR" sz="2000" dirty="0"/>
          </a:p>
          <a:p>
            <a:pPr marL="1371600" lvl="3" indent="0">
              <a:buNone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547335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2008" y="764704"/>
            <a:ext cx="9036496" cy="6021288"/>
          </a:xfrm>
        </p:spPr>
        <p:txBody>
          <a:bodyPr>
            <a:normAutofit lnSpcReduction="10000"/>
          </a:bodyPr>
          <a:lstStyle/>
          <a:p>
            <a:r>
              <a:rPr lang="pt-BR" sz="3600" dirty="0" smtClean="0">
                <a:solidFill>
                  <a:srgbClr val="FF0000"/>
                </a:solidFill>
              </a:rPr>
              <a:t>Resolver o problema através do Simplex</a:t>
            </a:r>
            <a:endParaRPr lang="pt-BR" sz="3600" dirty="0" smtClean="0"/>
          </a:p>
          <a:p>
            <a:pPr marL="0" indent="0">
              <a:buNone/>
            </a:pPr>
            <a:r>
              <a:rPr lang="pt-BR" sz="1600" dirty="0" smtClean="0"/>
              <a:t>Resolver o problema:</a:t>
            </a:r>
          </a:p>
          <a:p>
            <a:pPr marL="0" indent="0">
              <a:buNone/>
            </a:pPr>
            <a:r>
              <a:rPr lang="pt-BR" sz="1800" b="1" dirty="0"/>
              <a:t>	</a:t>
            </a:r>
            <a:r>
              <a:rPr lang="pt-BR" sz="1800" b="1" dirty="0" smtClean="0"/>
              <a:t>Max z = -(4/3)x3 </a:t>
            </a:r>
            <a:r>
              <a:rPr lang="pt-BR" sz="1800" b="1" dirty="0"/>
              <a:t>-</a:t>
            </a:r>
            <a:r>
              <a:rPr lang="pt-BR" sz="1800" b="1" dirty="0" smtClean="0"/>
              <a:t> (1/3)x4 </a:t>
            </a:r>
            <a:r>
              <a:rPr lang="pt-BR" sz="1800" b="1" dirty="0"/>
              <a:t>+</a:t>
            </a:r>
            <a:r>
              <a:rPr lang="pt-BR" sz="1800" b="1" dirty="0" smtClean="0"/>
              <a:t> 44/3 </a:t>
            </a:r>
          </a:p>
          <a:p>
            <a:pPr marL="0" indent="0">
              <a:buNone/>
            </a:pPr>
            <a:r>
              <a:rPr lang="pt-BR" sz="1600" dirty="0" smtClean="0"/>
              <a:t>Sujeito:</a:t>
            </a:r>
          </a:p>
          <a:p>
            <a:pPr marL="0" indent="0">
              <a:buNone/>
            </a:pPr>
            <a:r>
              <a:rPr lang="pt-BR" sz="1800" dirty="0">
                <a:solidFill>
                  <a:srgbClr val="FF0000"/>
                </a:solidFill>
              </a:rPr>
              <a:t>	</a:t>
            </a:r>
            <a:r>
              <a:rPr lang="pt-BR" sz="1800" dirty="0" smtClean="0"/>
              <a:t>x2 + (5/3)x3 – (1/3)x4 = 10/3                     (Restrição 1)</a:t>
            </a:r>
          </a:p>
          <a:p>
            <a:pPr marL="0" indent="0">
              <a:buNone/>
            </a:pPr>
            <a:r>
              <a:rPr lang="pt-BR" sz="1800" b="1" dirty="0">
                <a:solidFill>
                  <a:srgbClr val="FF0000"/>
                </a:solidFill>
              </a:rPr>
              <a:t>	</a:t>
            </a:r>
            <a:r>
              <a:rPr lang="pt-BR" sz="1800" dirty="0" smtClean="0"/>
              <a:t>x1 - (2/3)x3 + (1/3)x4 = 8/3                      (Restrição 2)</a:t>
            </a:r>
          </a:p>
          <a:p>
            <a:pPr marL="0" indent="0">
              <a:buNone/>
            </a:pPr>
            <a:r>
              <a:rPr lang="pt-BR" sz="1600" dirty="0"/>
              <a:t>	</a:t>
            </a:r>
            <a:r>
              <a:rPr lang="pt-BR" sz="1600" dirty="0" smtClean="0"/>
              <a:t>x1, x2, x3, x4 &gt;= 0</a:t>
            </a:r>
          </a:p>
          <a:p>
            <a:pPr marL="0" indent="0">
              <a:buNone/>
            </a:pPr>
            <a:r>
              <a:rPr lang="pt-BR" sz="2000" b="1" dirty="0" smtClean="0"/>
              <a:t>VNB{</a:t>
            </a:r>
            <a:r>
              <a:rPr lang="pt-BR" sz="2000" b="1" dirty="0" smtClean="0">
                <a:solidFill>
                  <a:srgbClr val="FF0000"/>
                </a:solidFill>
              </a:rPr>
              <a:t>x3 </a:t>
            </a:r>
            <a:r>
              <a:rPr lang="pt-BR" sz="2000" b="1" dirty="0" smtClean="0"/>
              <a:t>e x4}  - </a:t>
            </a:r>
            <a:r>
              <a:rPr lang="pt-BR" sz="2000" b="1" dirty="0" smtClean="0">
                <a:solidFill>
                  <a:srgbClr val="FF0000"/>
                </a:solidFill>
              </a:rPr>
              <a:t>valores iguais a zero!</a:t>
            </a:r>
            <a:endParaRPr lang="pt-BR" sz="20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pt-BR" sz="2000" b="1" dirty="0" smtClean="0"/>
              <a:t>VB{x1 e </a:t>
            </a:r>
            <a:r>
              <a:rPr lang="pt-BR" sz="2000" b="1" dirty="0" smtClean="0">
                <a:solidFill>
                  <a:srgbClr val="FF0000"/>
                </a:solidFill>
              </a:rPr>
              <a:t>x2</a:t>
            </a:r>
            <a:r>
              <a:rPr lang="pt-BR" sz="2000" b="1" dirty="0" smtClean="0"/>
              <a:t>}</a:t>
            </a:r>
            <a:endParaRPr lang="pt-BR" sz="2000" dirty="0" smtClean="0"/>
          </a:p>
          <a:p>
            <a:pPr marL="0" indent="0">
              <a:buNone/>
            </a:pPr>
            <a:r>
              <a:rPr lang="pt-BR" sz="2400" dirty="0" smtClean="0">
                <a:solidFill>
                  <a:srgbClr val="FF0000"/>
                </a:solidFill>
              </a:rPr>
              <a:t>Assim, temos:</a:t>
            </a:r>
          </a:p>
          <a:p>
            <a:pPr marL="0" indent="0">
              <a:buNone/>
            </a:pPr>
            <a:r>
              <a:rPr lang="pt-BR" sz="2400" dirty="0" smtClean="0">
                <a:solidFill>
                  <a:srgbClr val="FF0000"/>
                </a:solidFill>
              </a:rPr>
              <a:t>x1 = 8/3   e    x2 = 10/3     e    Z = 44/3</a:t>
            </a:r>
          </a:p>
          <a:p>
            <a:pPr marL="0" indent="0">
              <a:buNone/>
            </a:pPr>
            <a:r>
              <a:rPr lang="pt-BR" sz="2400" b="1" dirty="0"/>
              <a:t>Passo 2</a:t>
            </a:r>
            <a:r>
              <a:rPr lang="pt-BR" sz="2400" dirty="0"/>
              <a:t>: Teste de </a:t>
            </a:r>
            <a:r>
              <a:rPr lang="pt-BR" sz="2400" dirty="0" err="1"/>
              <a:t>otimalidade</a:t>
            </a:r>
            <a:r>
              <a:rPr lang="pt-BR" sz="2400" dirty="0"/>
              <a:t>.</a:t>
            </a:r>
          </a:p>
          <a:p>
            <a:pPr marL="0" indent="0">
              <a:buNone/>
            </a:pPr>
            <a:r>
              <a:rPr lang="pt-BR" sz="2400" dirty="0"/>
              <a:t>Uma solução básica factível é ótima se não houver soluções básicas factíveis adjacente melhores, ou seja, incremento na função objetivo. </a:t>
            </a:r>
            <a:r>
              <a:rPr lang="pt-BR" sz="2400" dirty="0">
                <a:solidFill>
                  <a:srgbClr val="FF0000"/>
                </a:solidFill>
              </a:rPr>
              <a:t>Enquanto pelo menos uma das variáveis não básicas da função objetivo tiver </a:t>
            </a:r>
            <a:r>
              <a:rPr lang="pt-BR" sz="2400" b="1" dirty="0">
                <a:solidFill>
                  <a:srgbClr val="FF0000"/>
                </a:solidFill>
              </a:rPr>
              <a:t>coeficiente positivo</a:t>
            </a:r>
            <a:r>
              <a:rPr lang="pt-BR" sz="2400" dirty="0">
                <a:solidFill>
                  <a:srgbClr val="FF0000"/>
                </a:solidFill>
              </a:rPr>
              <a:t>, há uma SBF adjacente melhor</a:t>
            </a:r>
            <a:r>
              <a:rPr lang="pt-BR" sz="2400" dirty="0" smtClean="0">
                <a:solidFill>
                  <a:srgbClr val="FF0000"/>
                </a:solidFill>
              </a:rPr>
              <a:t>.</a:t>
            </a:r>
          </a:p>
          <a:p>
            <a:pPr marL="0" indent="0" algn="ctr">
              <a:buNone/>
            </a:pPr>
            <a:r>
              <a:rPr lang="pt-BR" sz="2400" b="1" dirty="0" smtClean="0">
                <a:solidFill>
                  <a:schemeClr val="accent1"/>
                </a:solidFill>
              </a:rPr>
              <a:t>FFFFFFFFFFFIIIIIIIIIIIIIMMMMMM</a:t>
            </a:r>
            <a:endParaRPr lang="pt-BR" sz="2400" b="1" dirty="0">
              <a:solidFill>
                <a:schemeClr val="accent1"/>
              </a:solidFill>
            </a:endParaRPr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792088"/>
          </a:xfrm>
        </p:spPr>
        <p:txBody>
          <a:bodyPr/>
          <a:lstStyle/>
          <a:p>
            <a:r>
              <a:rPr lang="pt-BR" dirty="0" smtClean="0"/>
              <a:t>Pesquisa Operacional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8683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2008" y="764704"/>
            <a:ext cx="9036496" cy="6021288"/>
          </a:xfrm>
        </p:spPr>
        <p:txBody>
          <a:bodyPr>
            <a:normAutofit/>
          </a:bodyPr>
          <a:lstStyle/>
          <a:p>
            <a:r>
              <a:rPr lang="pt-BR" sz="3600" dirty="0" smtClean="0">
                <a:solidFill>
                  <a:srgbClr val="FF0000"/>
                </a:solidFill>
              </a:rPr>
              <a:t>A Lógica do Método Simplex</a:t>
            </a:r>
            <a:endParaRPr lang="pt-BR" sz="3600" dirty="0" smtClean="0"/>
          </a:p>
          <a:p>
            <a:pPr marL="0" indent="0">
              <a:buNone/>
            </a:pPr>
            <a:r>
              <a:rPr lang="pt-BR" sz="2400" b="1" dirty="0" smtClean="0"/>
              <a:t>Fluxograma do Algoritmo do Simplex</a:t>
            </a:r>
          </a:p>
          <a:p>
            <a:pPr marL="914400" lvl="2" indent="0">
              <a:buNone/>
            </a:pPr>
            <a:endParaRPr lang="pt-BR" sz="1600" dirty="0" smtClean="0"/>
          </a:p>
          <a:p>
            <a:pPr lvl="2"/>
            <a:endParaRPr lang="pt-BR" sz="1200" b="1" dirty="0" smtClean="0"/>
          </a:p>
          <a:p>
            <a:pPr marL="914400" lvl="2" indent="0">
              <a:buNone/>
            </a:pPr>
            <a:endParaRPr lang="pt-BR" sz="1600" dirty="0" smtClean="0"/>
          </a:p>
          <a:p>
            <a:pPr lvl="1"/>
            <a:endParaRPr lang="pt-BR" sz="1600" dirty="0" smtClean="0"/>
          </a:p>
          <a:p>
            <a:pPr lvl="1"/>
            <a:endParaRPr lang="pt-BR" sz="2000" dirty="0" smtClean="0"/>
          </a:p>
          <a:p>
            <a:pPr lvl="1"/>
            <a:endParaRPr lang="pt-BR" sz="2000" dirty="0"/>
          </a:p>
          <a:p>
            <a:pPr marL="1371600" lvl="3" indent="0">
              <a:buNone/>
            </a:pPr>
            <a:endParaRPr lang="pt-BR" dirty="0" smtClean="0"/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792088"/>
          </a:xfrm>
        </p:spPr>
        <p:txBody>
          <a:bodyPr/>
          <a:lstStyle/>
          <a:p>
            <a:r>
              <a:rPr lang="pt-BR" dirty="0" smtClean="0"/>
              <a:t>Pesquisa Operacional</a:t>
            </a:r>
            <a:endParaRPr lang="pt-BR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1537" y="1847629"/>
            <a:ext cx="4912791" cy="4854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320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2008" y="44624"/>
            <a:ext cx="9036496" cy="6785992"/>
          </a:xfrm>
        </p:spPr>
        <p:txBody>
          <a:bodyPr>
            <a:normAutofit lnSpcReduction="10000"/>
          </a:bodyPr>
          <a:lstStyle/>
          <a:p>
            <a:r>
              <a:rPr lang="pt-BR" sz="2400" dirty="0" smtClean="0">
                <a:solidFill>
                  <a:srgbClr val="FF0000"/>
                </a:solidFill>
              </a:rPr>
              <a:t>Solução Analítica do Método Simplex para Problemas de Maximização</a:t>
            </a:r>
          </a:p>
          <a:p>
            <a:pPr marL="0" indent="0">
              <a:buNone/>
            </a:pPr>
            <a:endParaRPr lang="pt-BR" sz="1800" b="1" dirty="0" smtClean="0"/>
          </a:p>
          <a:p>
            <a:pPr marL="0" indent="0">
              <a:buNone/>
            </a:pPr>
            <a:r>
              <a:rPr lang="pt-BR" sz="1800" b="1" dirty="0" smtClean="0"/>
              <a:t>Início</a:t>
            </a:r>
            <a:r>
              <a:rPr lang="pt-BR" sz="1800" b="1" dirty="0"/>
              <a:t>:</a:t>
            </a:r>
            <a:r>
              <a:rPr lang="pt-BR" sz="1800" dirty="0"/>
              <a:t> O problema deve estar na forma </a:t>
            </a:r>
            <a:r>
              <a:rPr lang="pt-BR" sz="1800" dirty="0" smtClean="0"/>
              <a:t>padrão.</a:t>
            </a:r>
            <a:endParaRPr lang="pt-BR" sz="1800" dirty="0"/>
          </a:p>
          <a:p>
            <a:pPr marL="0" indent="0">
              <a:buNone/>
            </a:pPr>
            <a:r>
              <a:rPr lang="pt-BR" sz="1800" b="1" dirty="0"/>
              <a:t>Passo 1</a:t>
            </a:r>
            <a:r>
              <a:rPr lang="pt-BR" sz="1800" dirty="0"/>
              <a:t>: Encontrar a solução básica factível para o problema de PL.</a:t>
            </a:r>
          </a:p>
          <a:p>
            <a:pPr marL="457200" lvl="1" indent="0">
              <a:buNone/>
            </a:pPr>
            <a:r>
              <a:rPr lang="pt-BR" sz="1800" dirty="0"/>
              <a:t>SBF inicial = SBF </a:t>
            </a:r>
            <a:r>
              <a:rPr lang="pt-BR" sz="1800" dirty="0" smtClean="0"/>
              <a:t>atual.</a:t>
            </a:r>
            <a:endParaRPr lang="pt-BR" sz="1800" dirty="0"/>
          </a:p>
          <a:p>
            <a:pPr marL="0" indent="0">
              <a:buNone/>
            </a:pPr>
            <a:r>
              <a:rPr lang="pt-BR" sz="1800" b="1" dirty="0"/>
              <a:t>Passo 2</a:t>
            </a:r>
            <a:r>
              <a:rPr lang="pt-BR" sz="1800" dirty="0"/>
              <a:t>: T</a:t>
            </a:r>
            <a:r>
              <a:rPr lang="pt-BR" sz="1800" dirty="0" smtClean="0"/>
              <a:t>este de </a:t>
            </a:r>
            <a:r>
              <a:rPr lang="pt-BR" sz="1800" dirty="0" err="1" smtClean="0"/>
              <a:t>otimalidade</a:t>
            </a:r>
            <a:r>
              <a:rPr lang="pt-BR" sz="1800" dirty="0" smtClean="0"/>
              <a:t>.</a:t>
            </a:r>
          </a:p>
          <a:p>
            <a:pPr marL="0" indent="0">
              <a:buNone/>
            </a:pPr>
            <a:r>
              <a:rPr lang="pt-BR" sz="1800" dirty="0" smtClean="0"/>
              <a:t>Uma solução básica factível é ótima se não houver soluções básicas factíveis adjacente melhores, ou seja, </a:t>
            </a:r>
            <a:r>
              <a:rPr lang="pt-BR" sz="1800" dirty="0"/>
              <a:t>i</a:t>
            </a:r>
            <a:r>
              <a:rPr lang="pt-BR" sz="1800" dirty="0" smtClean="0"/>
              <a:t>ncremento na função objetivo. </a:t>
            </a:r>
            <a:r>
              <a:rPr lang="pt-BR" sz="1800" dirty="0" smtClean="0">
                <a:solidFill>
                  <a:srgbClr val="FF0000"/>
                </a:solidFill>
              </a:rPr>
              <a:t>Enquanto pelo menos uma das variáveis </a:t>
            </a:r>
            <a:r>
              <a:rPr lang="pt-BR" sz="1800" b="1" dirty="0" smtClean="0">
                <a:solidFill>
                  <a:srgbClr val="FF0000"/>
                </a:solidFill>
              </a:rPr>
              <a:t>não básicas</a:t>
            </a:r>
            <a:r>
              <a:rPr lang="pt-BR" sz="1800" dirty="0" smtClean="0">
                <a:solidFill>
                  <a:srgbClr val="FF0000"/>
                </a:solidFill>
              </a:rPr>
              <a:t> da função objetivo tiver coeficiente positivo, há uma SBF adjacente melhor.</a:t>
            </a:r>
          </a:p>
          <a:p>
            <a:pPr marL="0" indent="0">
              <a:buNone/>
            </a:pPr>
            <a:r>
              <a:rPr lang="pt-BR" sz="1800" b="1" dirty="0" smtClean="0"/>
              <a:t>Iteração:</a:t>
            </a:r>
            <a:r>
              <a:rPr lang="pt-BR" sz="1800" dirty="0" smtClean="0"/>
              <a:t> Determinar uma SBF adjacente melhor</a:t>
            </a:r>
          </a:p>
          <a:p>
            <a:pPr marL="0" indent="0">
              <a:buNone/>
            </a:pPr>
            <a:r>
              <a:rPr lang="pt-BR" sz="1800" dirty="0" smtClean="0"/>
              <a:t>A direção de maior incremente em Z deve ser identificada, para que uma melhor solução básica factível seja determinada. Para isso, três passos devem ser tomados:</a:t>
            </a:r>
          </a:p>
          <a:p>
            <a:pPr marL="0" indent="0">
              <a:buNone/>
            </a:pPr>
            <a:r>
              <a:rPr lang="pt-BR" sz="1800" b="1" dirty="0" smtClean="0"/>
              <a:t>I.1 – </a:t>
            </a:r>
            <a:r>
              <a:rPr lang="pt-BR" sz="1800" dirty="0" smtClean="0"/>
              <a:t>Determinar a variável não básica que passará para o conjunto de variáveis básicas. </a:t>
            </a:r>
            <a:r>
              <a:rPr lang="pt-BR" sz="1800" b="1" dirty="0" smtClean="0"/>
              <a:t>Ela deve ser aquela que tem maior incremente em Z</a:t>
            </a:r>
            <a:r>
              <a:rPr lang="pt-BR" sz="1800" dirty="0" smtClean="0"/>
              <a:t>, isto é, com maior coeficiente positivo em Z.</a:t>
            </a:r>
          </a:p>
          <a:p>
            <a:pPr marL="0" indent="0">
              <a:buNone/>
            </a:pPr>
            <a:r>
              <a:rPr lang="pt-BR" sz="1800" b="1" dirty="0" smtClean="0"/>
              <a:t>I.2 – </a:t>
            </a:r>
            <a:r>
              <a:rPr lang="pt-BR" sz="1800" dirty="0" smtClean="0"/>
              <a:t>Escolher a variável básica que passará para o conjunto de variáveis não básicas. A variável a sair </a:t>
            </a:r>
            <a:r>
              <a:rPr lang="pt-BR" sz="1800" b="1" dirty="0" smtClean="0"/>
              <a:t>deve ser aquela que limita o crescimento da variável não básica </a:t>
            </a:r>
            <a:r>
              <a:rPr lang="pt-BR" sz="1800" dirty="0" smtClean="0"/>
              <a:t>escolhida no passo anterior.</a:t>
            </a:r>
          </a:p>
          <a:p>
            <a:pPr marL="0" indent="0">
              <a:buNone/>
            </a:pPr>
            <a:r>
              <a:rPr lang="pt-BR" sz="1800" b="1" dirty="0" smtClean="0"/>
              <a:t>I.3 – </a:t>
            </a:r>
            <a:r>
              <a:rPr lang="pt-BR" sz="1800" dirty="0" smtClean="0"/>
              <a:t>Resolver o sistema de equações recalculando os valores da nova solução básica adjacente. Recomendo o </a:t>
            </a:r>
            <a:r>
              <a:rPr lang="pt-BR" sz="1800" b="1" dirty="0" smtClean="0"/>
              <a:t>método de eliminação de </a:t>
            </a:r>
            <a:r>
              <a:rPr lang="pt-BR" sz="1800" b="1" dirty="0" err="1" smtClean="0"/>
              <a:t>Gaus</a:t>
            </a:r>
            <a:r>
              <a:rPr lang="pt-BR" sz="1800" b="1" dirty="0" smtClean="0"/>
              <a:t>-Jordan</a:t>
            </a:r>
            <a:r>
              <a:rPr lang="pt-BR" sz="1800" dirty="0" smtClean="0"/>
              <a:t>. A partir desse novo sistema de equações, cada equação deve possuir apenas uma variável básica com </a:t>
            </a:r>
            <a:r>
              <a:rPr lang="pt-BR" sz="1800" b="1" dirty="0" smtClean="0"/>
              <a:t>coeficiente igual a 1</a:t>
            </a:r>
            <a:r>
              <a:rPr lang="pt-BR" sz="1800" dirty="0" smtClean="0"/>
              <a:t>, cada variável básica deve aparecer em apenas uma equação, e </a:t>
            </a:r>
            <a:r>
              <a:rPr lang="pt-BR" sz="1800" b="1" dirty="0" smtClean="0">
                <a:solidFill>
                  <a:srgbClr val="FF0000"/>
                </a:solidFill>
              </a:rPr>
              <a:t>a função objetivo deve ser escrita em função das variáveis não básicas</a:t>
            </a:r>
            <a:r>
              <a:rPr lang="pt-BR" sz="1800" dirty="0" smtClean="0"/>
              <a:t>.</a:t>
            </a:r>
            <a:endParaRPr lang="pt-BR" sz="1800" b="1" dirty="0"/>
          </a:p>
          <a:p>
            <a:endParaRPr lang="pt-BR" sz="1600" dirty="0" smtClean="0"/>
          </a:p>
          <a:p>
            <a:pPr lvl="2"/>
            <a:endParaRPr lang="pt-BR" sz="1200" b="1" dirty="0" smtClean="0"/>
          </a:p>
          <a:p>
            <a:pPr marL="914400" lvl="2" indent="0">
              <a:buNone/>
            </a:pPr>
            <a:endParaRPr lang="pt-BR" sz="1600" dirty="0" smtClean="0"/>
          </a:p>
          <a:p>
            <a:pPr lvl="1"/>
            <a:endParaRPr lang="pt-BR" sz="1600" dirty="0" smtClean="0"/>
          </a:p>
          <a:p>
            <a:pPr lvl="1"/>
            <a:endParaRPr lang="pt-BR" sz="2000" dirty="0" smtClean="0"/>
          </a:p>
          <a:p>
            <a:pPr lvl="1"/>
            <a:endParaRPr lang="pt-BR" sz="2000" dirty="0"/>
          </a:p>
          <a:p>
            <a:pPr marL="1371600" lvl="3" indent="0">
              <a:buNone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066838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2008" y="764704"/>
            <a:ext cx="9036496" cy="6021288"/>
          </a:xfrm>
        </p:spPr>
        <p:txBody>
          <a:bodyPr>
            <a:normAutofit/>
          </a:bodyPr>
          <a:lstStyle/>
          <a:p>
            <a:r>
              <a:rPr lang="pt-BR" sz="3600" dirty="0" smtClean="0">
                <a:solidFill>
                  <a:srgbClr val="FF0000"/>
                </a:solidFill>
              </a:rPr>
              <a:t>Revisão do Método de Gauss-Jordan</a:t>
            </a:r>
            <a:endParaRPr lang="pt-BR" sz="3600" dirty="0"/>
          </a:p>
          <a:p>
            <a:endParaRPr lang="pt-BR" sz="2000" dirty="0"/>
          </a:p>
          <a:p>
            <a:pPr marL="1371600" lvl="3" indent="0">
              <a:buNone/>
            </a:pPr>
            <a:endParaRPr lang="pt-BR" dirty="0" smtClean="0"/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792088"/>
          </a:xfrm>
        </p:spPr>
        <p:txBody>
          <a:bodyPr/>
          <a:lstStyle/>
          <a:p>
            <a:r>
              <a:rPr lang="pt-BR" dirty="0" smtClean="0"/>
              <a:t>Pesquisa Operacional</a:t>
            </a:r>
            <a:endParaRPr lang="pt-BR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698008"/>
            <a:ext cx="3060599" cy="1226936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1193" y="1698008"/>
            <a:ext cx="2372975" cy="1226936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9505" y="1698008"/>
            <a:ext cx="2372975" cy="1226936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3717032"/>
            <a:ext cx="2367560" cy="1224136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7058" y="3717032"/>
            <a:ext cx="2367560" cy="1224136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6765" y="3717032"/>
            <a:ext cx="2233707" cy="1154928"/>
          </a:xfrm>
          <a:prstGeom prst="rect">
            <a:avLst/>
          </a:prstGeom>
        </p:spPr>
      </p:pic>
      <p:cxnSp>
        <p:nvCxnSpPr>
          <p:cNvPr id="11" name="Conector de seta reta 10"/>
          <p:cNvCxnSpPr>
            <a:stCxn id="2" idx="3"/>
            <a:endCxn id="5" idx="1"/>
          </p:cNvCxnSpPr>
          <p:nvPr/>
        </p:nvCxnSpPr>
        <p:spPr>
          <a:xfrm>
            <a:off x="3312119" y="2311476"/>
            <a:ext cx="39907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/>
          <p:cNvCxnSpPr/>
          <p:nvPr/>
        </p:nvCxnSpPr>
        <p:spPr>
          <a:xfrm>
            <a:off x="6045134" y="2348880"/>
            <a:ext cx="39907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/>
          <p:nvPr/>
        </p:nvCxnSpPr>
        <p:spPr>
          <a:xfrm>
            <a:off x="2804774" y="4221088"/>
            <a:ext cx="39907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/>
          <p:cNvCxnSpPr/>
          <p:nvPr/>
        </p:nvCxnSpPr>
        <p:spPr>
          <a:xfrm>
            <a:off x="6045134" y="4221088"/>
            <a:ext cx="39907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036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10588</TotalTime>
  <Words>5262</Words>
  <Application>Microsoft Office PowerPoint</Application>
  <PresentationFormat>Apresentação na tela (4:3)</PresentationFormat>
  <Paragraphs>843</Paragraphs>
  <Slides>63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63</vt:i4>
      </vt:variant>
    </vt:vector>
  </HeadingPairs>
  <TitlesOfParts>
    <vt:vector size="66" baseType="lpstr">
      <vt:lpstr>Arial</vt:lpstr>
      <vt:lpstr>Calibri</vt:lpstr>
      <vt:lpstr>Tema do Office</vt:lpstr>
      <vt:lpstr>Pesquisa Operacional</vt:lpstr>
      <vt:lpstr>Pesquisa Operacional</vt:lpstr>
      <vt:lpstr>Pesquisa Operacional</vt:lpstr>
      <vt:lpstr>Apresentação do PowerPoint</vt:lpstr>
      <vt:lpstr>Pesquisa Operacional</vt:lpstr>
      <vt:lpstr>Pesquisa Operacional</vt:lpstr>
      <vt:lpstr>Pesquisa Operacional</vt:lpstr>
      <vt:lpstr>Apresentação do PowerPoint</vt:lpstr>
      <vt:lpstr>Pesquisa Operacional</vt:lpstr>
      <vt:lpstr>Pesquisa Operacional</vt:lpstr>
      <vt:lpstr>Apresentação do PowerPoint</vt:lpstr>
      <vt:lpstr>Pesquisa Operacional</vt:lpstr>
      <vt:lpstr>Pesquisa Operacional</vt:lpstr>
      <vt:lpstr>Apresentação do PowerPoint</vt:lpstr>
      <vt:lpstr>Pesquisa Operacional</vt:lpstr>
      <vt:lpstr>Pesquisa Operacional</vt:lpstr>
      <vt:lpstr>Apresentação do PowerPoint</vt:lpstr>
      <vt:lpstr>Pesquisa Operacional</vt:lpstr>
      <vt:lpstr>Apresentação do PowerPoint</vt:lpstr>
      <vt:lpstr>Pesquisa Operacional</vt:lpstr>
      <vt:lpstr>Apresentação do PowerPoint</vt:lpstr>
      <vt:lpstr>Pesquisa Operacional</vt:lpstr>
      <vt:lpstr>Apresentação do PowerPoint</vt:lpstr>
      <vt:lpstr>Pesquisa Operacional</vt:lpstr>
      <vt:lpstr>Pesquisa Operacional</vt:lpstr>
      <vt:lpstr>Apresentação do PowerPoint</vt:lpstr>
      <vt:lpstr>Pesquisa Operacional</vt:lpstr>
      <vt:lpstr>Pesquisa Operacional</vt:lpstr>
      <vt:lpstr>Pesquisa Operacional</vt:lpstr>
      <vt:lpstr>Pesquisa Operacional</vt:lpstr>
      <vt:lpstr>Pesquisa Operacional</vt:lpstr>
      <vt:lpstr>Pesquisa Operacional</vt:lpstr>
      <vt:lpstr>Pesquisa Operacional</vt:lpstr>
      <vt:lpstr>Apresentação do PowerPoint</vt:lpstr>
      <vt:lpstr>Pesquisa Operacional</vt:lpstr>
      <vt:lpstr>Pesquisa Operacional</vt:lpstr>
      <vt:lpstr>Pesquisa Operacional</vt:lpstr>
      <vt:lpstr>Pesquisa Operacional</vt:lpstr>
      <vt:lpstr>Pesquisa Operacional</vt:lpstr>
      <vt:lpstr>Apresentação do PowerPoint</vt:lpstr>
      <vt:lpstr>Pesquisa Operacional</vt:lpstr>
      <vt:lpstr>Apresentação do PowerPoint</vt:lpstr>
      <vt:lpstr>Apresentação do PowerPoint</vt:lpstr>
      <vt:lpstr>Pesquisa Operacional</vt:lpstr>
      <vt:lpstr>Apresentação do PowerPoint</vt:lpstr>
      <vt:lpstr>Pesquisa Operacional</vt:lpstr>
      <vt:lpstr>Pesquisa Operacional</vt:lpstr>
      <vt:lpstr>Pesquisa Operacional</vt:lpstr>
      <vt:lpstr>Apresentação do PowerPoint</vt:lpstr>
      <vt:lpstr>Pesquisa Operacional</vt:lpstr>
      <vt:lpstr>Pesquisa Operacional</vt:lpstr>
      <vt:lpstr>Pesquisa Operacional</vt:lpstr>
      <vt:lpstr>Pesquisa Operacional</vt:lpstr>
      <vt:lpstr>Pesquisa Operacional</vt:lpstr>
      <vt:lpstr>Pesquisa Operacional</vt:lpstr>
      <vt:lpstr>Apresentação do PowerPoint</vt:lpstr>
      <vt:lpstr>Pesquisa Operacional</vt:lpstr>
      <vt:lpstr>Pesquisa Operacional</vt:lpstr>
      <vt:lpstr>Pesquisa Operacional</vt:lpstr>
      <vt:lpstr>Pesquisa Operacional</vt:lpstr>
      <vt:lpstr>Pesquisa Operacional</vt:lpstr>
      <vt:lpstr>Apresentação do PowerPoint</vt:lpstr>
      <vt:lpstr>Pesquisa Operacional</vt:lpstr>
    </vt:vector>
  </TitlesOfParts>
  <Company>Petrobras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Pesquisa Operacional</dc:title>
  <dc:creator>Rogerio Miguel Coelho</dc:creator>
  <cp:lastModifiedBy>Rogerio Miguel Coelho</cp:lastModifiedBy>
  <cp:revision>457</cp:revision>
  <cp:lastPrinted>2014-09-09T01:22:44Z</cp:lastPrinted>
  <dcterms:created xsi:type="dcterms:W3CDTF">2014-07-21T18:13:19Z</dcterms:created>
  <dcterms:modified xsi:type="dcterms:W3CDTF">2017-05-16T18:16:58Z</dcterms:modified>
</cp:coreProperties>
</file>