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56" r:id="rId2"/>
    <p:sldId id="257" r:id="rId3"/>
    <p:sldId id="261" r:id="rId4"/>
    <p:sldId id="347" r:id="rId5"/>
    <p:sldId id="283" r:id="rId6"/>
    <p:sldId id="286" r:id="rId7"/>
    <p:sldId id="287" r:id="rId8"/>
    <p:sldId id="349" r:id="rId9"/>
    <p:sldId id="346" r:id="rId10"/>
    <p:sldId id="353" r:id="rId11"/>
    <p:sldId id="350" r:id="rId12"/>
    <p:sldId id="290" r:id="rId13"/>
    <p:sldId id="355" r:id="rId14"/>
    <p:sldId id="351" r:id="rId15"/>
    <p:sldId id="356" r:id="rId16"/>
    <p:sldId id="357" r:id="rId17"/>
    <p:sldId id="352" r:id="rId18"/>
    <p:sldId id="358" r:id="rId19"/>
    <p:sldId id="359" r:id="rId20"/>
    <p:sldId id="361" r:id="rId21"/>
    <p:sldId id="360" r:id="rId22"/>
    <p:sldId id="362" r:id="rId23"/>
    <p:sldId id="363" r:id="rId24"/>
    <p:sldId id="366" r:id="rId25"/>
    <p:sldId id="367" r:id="rId26"/>
    <p:sldId id="364" r:id="rId27"/>
    <p:sldId id="369" r:id="rId28"/>
    <p:sldId id="368" r:id="rId29"/>
    <p:sldId id="370" r:id="rId30"/>
    <p:sldId id="365" r:id="rId31"/>
    <p:sldId id="371" r:id="rId32"/>
    <p:sldId id="373" r:id="rId33"/>
    <p:sldId id="377" r:id="rId34"/>
    <p:sldId id="372" r:id="rId35"/>
    <p:sldId id="374" r:id="rId36"/>
    <p:sldId id="376" r:id="rId37"/>
    <p:sldId id="379" r:id="rId38"/>
    <p:sldId id="375" r:id="rId39"/>
    <p:sldId id="378" r:id="rId40"/>
    <p:sldId id="380" r:id="rId41"/>
    <p:sldId id="381" r:id="rId42"/>
    <p:sldId id="382" r:id="rId43"/>
    <p:sldId id="383" r:id="rId44"/>
    <p:sldId id="384" r:id="rId45"/>
    <p:sldId id="385" r:id="rId46"/>
    <p:sldId id="386" r:id="rId47"/>
    <p:sldId id="387" r:id="rId48"/>
    <p:sldId id="388" r:id="rId49"/>
    <p:sldId id="389" r:id="rId50"/>
    <p:sldId id="390" r:id="rId51"/>
    <p:sldId id="391" r:id="rId52"/>
    <p:sldId id="392" r:id="rId53"/>
    <p:sldId id="393" r:id="rId54"/>
    <p:sldId id="395" r:id="rId55"/>
    <p:sldId id="394" r:id="rId56"/>
    <p:sldId id="396" r:id="rId57"/>
    <p:sldId id="397" r:id="rId58"/>
    <p:sldId id="398" r:id="rId59"/>
    <p:sldId id="399" r:id="rId60"/>
    <p:sldId id="400" r:id="rId61"/>
    <p:sldId id="403" r:id="rId62"/>
    <p:sldId id="402" r:id="rId63"/>
    <p:sldId id="404" r:id="rId64"/>
    <p:sldId id="401" r:id="rId65"/>
    <p:sldId id="405" r:id="rId66"/>
    <p:sldId id="406" r:id="rId67"/>
    <p:sldId id="407" r:id="rId68"/>
  </p:sldIdLst>
  <p:sldSz cx="9144000" cy="6858000" type="screen4x3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58" autoAdjust="0"/>
    <p:restoredTop sz="94660"/>
  </p:normalViewPr>
  <p:slideViewPr>
    <p:cSldViewPr>
      <p:cViewPr varScale="1">
        <p:scale>
          <a:sx n="91" d="100"/>
          <a:sy n="91" d="100"/>
        </p:scale>
        <p:origin x="147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2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691670F-6D0B-4039-B6FE-2610E3369796}" type="datetimeFigureOut">
              <a:rPr lang="pt-BR" smtClean="0"/>
              <a:t>21/12/2016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82814A0-84BC-4BD2-B283-66CD021E40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21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EB77-5D7C-4D95-BB31-895E3E4930D1}" type="datetimeFigureOut">
              <a:rPr lang="pt-BR" smtClean="0"/>
              <a:t>21/12/2016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D567-4D47-4B13-9588-834BBEB41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337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EB77-5D7C-4D95-BB31-895E3E4930D1}" type="datetimeFigureOut">
              <a:rPr lang="pt-BR" smtClean="0"/>
              <a:t>21/12/2016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D567-4D47-4B13-9588-834BBEB41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084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EB77-5D7C-4D95-BB31-895E3E4930D1}" type="datetimeFigureOut">
              <a:rPr lang="pt-BR" smtClean="0"/>
              <a:t>21/12/2016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D567-4D47-4B13-9588-834BBEB41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718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EB77-5D7C-4D95-BB31-895E3E4930D1}" type="datetimeFigureOut">
              <a:rPr lang="pt-BR" smtClean="0"/>
              <a:t>21/12/2016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D567-4D47-4B13-9588-834BBEB41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380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EB77-5D7C-4D95-BB31-895E3E4930D1}" type="datetimeFigureOut">
              <a:rPr lang="pt-BR" smtClean="0"/>
              <a:t>21/12/2016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D567-4D47-4B13-9588-834BBEB41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07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EB77-5D7C-4D95-BB31-895E3E4930D1}" type="datetimeFigureOut">
              <a:rPr lang="pt-BR" smtClean="0"/>
              <a:t>21/12/2016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D567-4D47-4B13-9588-834BBEB41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1152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EB77-5D7C-4D95-BB31-895E3E4930D1}" type="datetimeFigureOut">
              <a:rPr lang="pt-BR" smtClean="0"/>
              <a:t>21/12/2016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D567-4D47-4B13-9588-834BBEB41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286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EB77-5D7C-4D95-BB31-895E3E4930D1}" type="datetimeFigureOut">
              <a:rPr lang="pt-BR" smtClean="0"/>
              <a:t>21/12/2016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D567-4D47-4B13-9588-834BBEB41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33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EB77-5D7C-4D95-BB31-895E3E4930D1}" type="datetimeFigureOut">
              <a:rPr lang="pt-BR" smtClean="0"/>
              <a:t>21/12/2016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D567-4D47-4B13-9588-834BBEB41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563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EB77-5D7C-4D95-BB31-895E3E4930D1}" type="datetimeFigureOut">
              <a:rPr lang="pt-BR" smtClean="0"/>
              <a:t>21/12/2016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D567-4D47-4B13-9588-834BBEB41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475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EB77-5D7C-4D95-BB31-895E3E4930D1}" type="datetimeFigureOut">
              <a:rPr lang="pt-BR" smtClean="0"/>
              <a:t>21/12/2016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D567-4D47-4B13-9588-834BBEB41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174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EEB77-5D7C-4D95-BB31-895E3E4930D1}" type="datetimeFigureOut">
              <a:rPr lang="pt-BR" smtClean="0"/>
              <a:t>21/12/2016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AD567-4D47-4B13-9588-834BBEB41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4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Prof. Rogerio Coelho</a:t>
            </a:r>
          </a:p>
          <a:p>
            <a:endParaRPr lang="pt-BR" dirty="0" smtClean="0"/>
          </a:p>
          <a:p>
            <a:r>
              <a:rPr lang="pt-BR" sz="1900" dirty="0" smtClean="0"/>
              <a:t>A </a:t>
            </a:r>
            <a:r>
              <a:rPr lang="pt-BR" sz="1900" dirty="0" smtClean="0"/>
              <a:t>Matemática não mente. Mente, quem faz mal uso dela.</a:t>
            </a:r>
          </a:p>
          <a:p>
            <a:endParaRPr lang="pt-BR" sz="1900" dirty="0"/>
          </a:p>
          <a:p>
            <a:r>
              <a:rPr lang="pt-BR" sz="1900" dirty="0" smtClean="0"/>
              <a:t>Einstein</a:t>
            </a:r>
            <a:endParaRPr lang="pt-BR" sz="1900" dirty="0"/>
          </a:p>
        </p:txBody>
      </p:sp>
    </p:spTree>
    <p:extLst>
      <p:ext uri="{BB962C8B-B14F-4D97-AF65-F5344CB8AC3E}">
        <p14:creationId xmlns:p14="http://schemas.microsoft.com/office/powerpoint/2010/main" val="288447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44624"/>
            <a:ext cx="9036496" cy="6785992"/>
          </a:xfrm>
        </p:spPr>
        <p:txBody>
          <a:bodyPr>
            <a:normAutofit lnSpcReduction="10000"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Solução Simplex Tabular</a:t>
            </a:r>
          </a:p>
          <a:p>
            <a:pPr marL="0" indent="0">
              <a:buNone/>
            </a:pPr>
            <a:r>
              <a:rPr lang="pt-BR" sz="2000" b="1" dirty="0" smtClean="0"/>
              <a:t>Início</a:t>
            </a:r>
            <a:r>
              <a:rPr lang="pt-BR" sz="2000" b="1" dirty="0"/>
              <a:t>:</a:t>
            </a:r>
            <a:r>
              <a:rPr lang="pt-BR" sz="2000" dirty="0"/>
              <a:t> O problema deve estar na forma </a:t>
            </a:r>
            <a:r>
              <a:rPr lang="pt-BR" sz="2000" dirty="0" smtClean="0"/>
              <a:t>padrão.</a:t>
            </a:r>
            <a:endParaRPr lang="pt-BR" sz="2000" dirty="0"/>
          </a:p>
          <a:p>
            <a:pPr marL="0" indent="0">
              <a:buNone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Passo 1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: Encontrar a solução básica factível para o problema de PL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Atribui valores 0 as variáveis de decisão.         </a:t>
            </a:r>
          </a:p>
          <a:p>
            <a:pPr marL="457200" lvl="1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SBF 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inicial = SBF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atual.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Passo 2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: T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este de </a:t>
            </a:r>
            <a:r>
              <a:rPr lang="pt-BR" sz="2000" dirty="0" err="1" smtClean="0">
                <a:solidFill>
                  <a:schemeClr val="bg1">
                    <a:lumMod val="65000"/>
                  </a:schemeClr>
                </a:solidFill>
              </a:rPr>
              <a:t>otimalidade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Uma solução básica factível é ótima se, e somente se, os coeficientes de todas as variáveis  não básicas da equação 0 (função objetivo) da forma tabular são não negativos (&gt;=0). Enquanto houver pelo menos uma VNB com coeficiente negativo na equação 0, há uma solução adjacente melhor.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Iteração: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 Determinar uma SBF adjacente melhor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 direção de maior incremente em Z deve ser identificada, para que uma melhor solução básica factível seja determinada. Para isso, três passos devem ser tomados: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I.1 –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Determinar a variável não básica que passará para o conjunto de variáveis básicas.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Ela deve ser aquela que tem maior incremente em Z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, isto é, a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coluna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 com maior coeficiente negativo em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Z equação 0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Coluna Pivô.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I.2 –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Escolher a variável básica que passará para o conjunto de variáveis não básicas. A variável a sair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deve ser aquela que limita o crescimento da variável  não básica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escolhida no passo anterior. 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Para isso devemos:</a:t>
            </a:r>
          </a:p>
          <a:p>
            <a:pPr lvl="2"/>
            <a:endParaRPr lang="pt-BR" sz="12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914400" lvl="2" indent="0">
              <a:buNone/>
            </a:pP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68292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400" dirty="0"/>
              <a:t>Resolver o problema:</a:t>
            </a:r>
          </a:p>
          <a:p>
            <a:pPr marL="0" indent="0">
              <a:buNone/>
            </a:pPr>
            <a:r>
              <a:rPr lang="pt-BR" sz="2400" dirty="0"/>
              <a:t>	Max z = 3x</a:t>
            </a:r>
            <a:r>
              <a:rPr lang="pt-BR" sz="2400" baseline="-25000" dirty="0"/>
              <a:t>1</a:t>
            </a:r>
            <a:r>
              <a:rPr lang="pt-BR" sz="2400" dirty="0"/>
              <a:t> + 2x</a:t>
            </a:r>
            <a:r>
              <a:rPr lang="pt-BR" sz="2400" baseline="-25000" dirty="0"/>
              <a:t>2</a:t>
            </a:r>
          </a:p>
          <a:p>
            <a:pPr marL="0" indent="0">
              <a:buNone/>
            </a:pPr>
            <a:r>
              <a:rPr lang="pt-BR" sz="2400" dirty="0"/>
              <a:t>Sujeito:</a:t>
            </a:r>
          </a:p>
          <a:p>
            <a:pPr marL="0" indent="0">
              <a:buNone/>
            </a:pPr>
            <a:r>
              <a:rPr lang="pt-BR" sz="2400" dirty="0"/>
              <a:t>	x</a:t>
            </a:r>
            <a:r>
              <a:rPr lang="pt-BR" sz="2400" baseline="-25000" dirty="0"/>
              <a:t>1</a:t>
            </a:r>
            <a:r>
              <a:rPr lang="pt-BR" sz="2400" dirty="0"/>
              <a:t> + x</a:t>
            </a:r>
            <a:r>
              <a:rPr lang="pt-BR" sz="2400" baseline="-25000" dirty="0"/>
              <a:t>2</a:t>
            </a:r>
            <a:r>
              <a:rPr lang="pt-BR" sz="2400" dirty="0"/>
              <a:t>  </a:t>
            </a:r>
            <a:r>
              <a:rPr lang="pt-BR" sz="2400" dirty="0">
                <a:solidFill>
                  <a:srgbClr val="FF0000"/>
                </a:solidFill>
              </a:rPr>
              <a:t>+ x</a:t>
            </a:r>
            <a:r>
              <a:rPr lang="pt-BR" sz="2400" baseline="-25000" dirty="0">
                <a:solidFill>
                  <a:srgbClr val="FF0000"/>
                </a:solidFill>
              </a:rPr>
              <a:t>3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 smtClean="0"/>
              <a:t>= </a:t>
            </a:r>
            <a:r>
              <a:rPr lang="pt-BR" sz="2400" dirty="0"/>
              <a:t>6</a:t>
            </a:r>
          </a:p>
          <a:p>
            <a:pPr marL="0" indent="0">
              <a:buNone/>
            </a:pPr>
            <a:r>
              <a:rPr lang="pt-BR" sz="2400" dirty="0"/>
              <a:t>	5x</a:t>
            </a:r>
            <a:r>
              <a:rPr lang="pt-BR" sz="2400" baseline="-25000" dirty="0"/>
              <a:t>1</a:t>
            </a:r>
            <a:r>
              <a:rPr lang="pt-BR" sz="2400" dirty="0"/>
              <a:t> + 2x</a:t>
            </a:r>
            <a:r>
              <a:rPr lang="pt-BR" sz="2400" baseline="-25000" dirty="0"/>
              <a:t>2</a:t>
            </a:r>
            <a:r>
              <a:rPr lang="pt-BR" sz="2400" dirty="0"/>
              <a:t> </a:t>
            </a:r>
            <a:r>
              <a:rPr lang="pt-BR" sz="2400" dirty="0">
                <a:solidFill>
                  <a:srgbClr val="FF0000"/>
                </a:solidFill>
              </a:rPr>
              <a:t>+ x</a:t>
            </a:r>
            <a:r>
              <a:rPr lang="pt-BR" sz="2400" baseline="-25000" dirty="0">
                <a:solidFill>
                  <a:srgbClr val="FF0000"/>
                </a:solidFill>
              </a:rPr>
              <a:t>4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 smtClean="0"/>
              <a:t>= </a:t>
            </a:r>
            <a:r>
              <a:rPr lang="pt-BR" sz="2400" dirty="0"/>
              <a:t>20</a:t>
            </a:r>
          </a:p>
          <a:p>
            <a:pPr marL="0" indent="0">
              <a:buNone/>
            </a:pPr>
            <a:r>
              <a:rPr lang="pt-BR" sz="2400" dirty="0"/>
              <a:t>	x</a:t>
            </a:r>
            <a:r>
              <a:rPr lang="pt-BR" sz="2400" baseline="-25000" dirty="0"/>
              <a:t>1</a:t>
            </a:r>
            <a:r>
              <a:rPr lang="pt-BR" sz="2400" dirty="0"/>
              <a:t>, x</a:t>
            </a:r>
            <a:r>
              <a:rPr lang="pt-BR" sz="2400" baseline="-25000" dirty="0"/>
              <a:t>2</a:t>
            </a:r>
            <a:r>
              <a:rPr lang="pt-BR" sz="2400" dirty="0"/>
              <a:t> </a:t>
            </a:r>
            <a:r>
              <a:rPr lang="pt-BR" sz="2400" dirty="0">
                <a:solidFill>
                  <a:srgbClr val="FF0000"/>
                </a:solidFill>
              </a:rPr>
              <a:t>x</a:t>
            </a:r>
            <a:r>
              <a:rPr lang="pt-BR" sz="2400" baseline="-25000" dirty="0">
                <a:solidFill>
                  <a:srgbClr val="FF0000"/>
                </a:solidFill>
              </a:rPr>
              <a:t>3</a:t>
            </a:r>
            <a:r>
              <a:rPr lang="pt-BR" sz="2400" dirty="0">
                <a:solidFill>
                  <a:srgbClr val="FF0000"/>
                </a:solidFill>
              </a:rPr>
              <a:t>, x</a:t>
            </a:r>
            <a:r>
              <a:rPr lang="pt-BR" sz="2400" baseline="-25000" dirty="0">
                <a:solidFill>
                  <a:srgbClr val="FF0000"/>
                </a:solidFill>
              </a:rPr>
              <a:t>4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 smtClean="0"/>
              <a:t>&gt;= 0</a:t>
            </a:r>
            <a:endParaRPr lang="pt-BR" sz="2400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413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400" dirty="0" smtClean="0"/>
              <a:t>Resolver o problema: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z </a:t>
            </a:r>
            <a:r>
              <a:rPr lang="pt-BR" sz="2400" dirty="0" smtClean="0">
                <a:solidFill>
                  <a:srgbClr val="FF0000"/>
                </a:solidFill>
              </a:rPr>
              <a:t>-</a:t>
            </a:r>
            <a:r>
              <a:rPr lang="pt-BR" sz="2400" dirty="0" smtClean="0"/>
              <a:t> 3x1 </a:t>
            </a:r>
            <a:r>
              <a:rPr lang="pt-BR" sz="2400" dirty="0" smtClean="0">
                <a:solidFill>
                  <a:srgbClr val="FF0000"/>
                </a:solidFill>
              </a:rPr>
              <a:t>-</a:t>
            </a:r>
            <a:r>
              <a:rPr lang="pt-BR" sz="2400" dirty="0" smtClean="0"/>
              <a:t> 2x2 </a:t>
            </a:r>
            <a:r>
              <a:rPr lang="pt-BR" sz="2400" dirty="0" smtClean="0">
                <a:solidFill>
                  <a:srgbClr val="FF0000"/>
                </a:solidFill>
              </a:rPr>
              <a:t>= 0</a:t>
            </a:r>
          </a:p>
          <a:p>
            <a:pPr marL="0" indent="0">
              <a:buNone/>
            </a:pPr>
            <a:r>
              <a:rPr lang="pt-BR" sz="2400" dirty="0" smtClean="0"/>
              <a:t>Sujeito: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x1 + x2 </a:t>
            </a:r>
            <a:r>
              <a:rPr lang="pt-BR" sz="2400" dirty="0" smtClean="0">
                <a:solidFill>
                  <a:srgbClr val="FF0000"/>
                </a:solidFill>
              </a:rPr>
              <a:t>+ x3 </a:t>
            </a:r>
            <a:r>
              <a:rPr lang="pt-BR" sz="2400" dirty="0" smtClean="0"/>
              <a:t>= 6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5x1 + 2x2 </a:t>
            </a:r>
            <a:r>
              <a:rPr lang="pt-BR" sz="2400" dirty="0" smtClean="0">
                <a:solidFill>
                  <a:srgbClr val="FF0000"/>
                </a:solidFill>
              </a:rPr>
              <a:t>+ x4 </a:t>
            </a:r>
            <a:r>
              <a:rPr lang="pt-BR" sz="2400" dirty="0" smtClean="0"/>
              <a:t>= 20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x1, x2, </a:t>
            </a:r>
            <a:r>
              <a:rPr lang="pt-BR" sz="2400" dirty="0" smtClean="0">
                <a:solidFill>
                  <a:srgbClr val="FF0000"/>
                </a:solidFill>
              </a:rPr>
              <a:t>x3, x4 </a:t>
            </a:r>
            <a:r>
              <a:rPr lang="pt-BR" sz="2400" dirty="0" smtClean="0"/>
              <a:t>&gt;= 0</a:t>
            </a:r>
            <a:endParaRPr lang="pt-BR" dirty="0" smtClean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706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44624"/>
            <a:ext cx="9036496" cy="6785992"/>
          </a:xfrm>
        </p:spPr>
        <p:txBody>
          <a:bodyPr>
            <a:normAutofit lnSpcReduction="10000"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Solução Simplex Tabular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Início</a:t>
            </a:r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 O problema deve estar na forma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padrão.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pt-BR" sz="2000" b="1" dirty="0"/>
              <a:t>Passo 1</a:t>
            </a:r>
            <a:r>
              <a:rPr lang="pt-BR" sz="2000" dirty="0"/>
              <a:t>: Encontrar a solução básica factível para o problema de PL</a:t>
            </a:r>
            <a:r>
              <a:rPr lang="pt-BR" sz="2000" dirty="0" smtClean="0"/>
              <a:t>.</a:t>
            </a:r>
            <a:endParaRPr lang="pt-BR" sz="2000" dirty="0"/>
          </a:p>
          <a:p>
            <a:pPr marL="457200" lvl="1" indent="0">
              <a:buNone/>
            </a:pPr>
            <a:r>
              <a:rPr lang="pt-BR" sz="2000" dirty="0" smtClean="0">
                <a:solidFill>
                  <a:srgbClr val="FF0000"/>
                </a:solidFill>
              </a:rPr>
              <a:t>Atribui valores 0 as variáveis de decisão, ou seja, VNB igual as variáveis de decisão</a:t>
            </a:r>
            <a:r>
              <a:rPr lang="pt-BR" sz="2000" dirty="0" smtClean="0"/>
              <a:t>.     </a:t>
            </a:r>
          </a:p>
          <a:p>
            <a:pPr marL="457200" lvl="1" indent="0">
              <a:buNone/>
            </a:pPr>
            <a:r>
              <a:rPr lang="pt-BR" sz="2000" dirty="0" smtClean="0"/>
              <a:t>SBF </a:t>
            </a:r>
            <a:r>
              <a:rPr lang="pt-BR" sz="2000" dirty="0"/>
              <a:t>inicial = SBF </a:t>
            </a:r>
            <a:r>
              <a:rPr lang="pt-BR" sz="2000" dirty="0" smtClean="0"/>
              <a:t>atual.</a:t>
            </a:r>
            <a:endParaRPr lang="pt-BR" sz="2000" dirty="0"/>
          </a:p>
          <a:p>
            <a:pPr marL="0" indent="0">
              <a:buNone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Passo 2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: T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este de </a:t>
            </a:r>
            <a:r>
              <a:rPr lang="pt-BR" sz="2000" dirty="0" err="1" smtClean="0">
                <a:solidFill>
                  <a:schemeClr val="bg1">
                    <a:lumMod val="65000"/>
                  </a:schemeClr>
                </a:solidFill>
              </a:rPr>
              <a:t>otimalidade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Uma solução básica factível é ótima se, e somente se, os coeficientes de todas as variáveis  não básicas da equação 0 (função objetivo) da forma tabular são não negativos (&gt;=0). Enquanto houver pelo menos uma VNB com coeficiente negativo na equação 0, há uma solução adjacente melhor.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Iteração: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 Determinar uma SBF adjacente melhor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 direção de maior incremente em Z deve ser identificada, para que uma melhor solução básica factível seja determinada. Para isso, três passos devem ser tomados: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I.1 –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Determinar a variável não básica que passará para o conjunto de variáveis básicas.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Ela deve ser aquela que tem maior incremente em Z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, isto é, a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coluna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 com maior coeficiente negativo em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Z equação 0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Coluna Pivô.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I.2 –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Escolher a variável básica que passará para o conjunto de variáveis não básicas. A variável a sair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deve ser aquela que limita o crescimento da variável  não básica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escolhida no passo anterior. 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Para isso devemos:</a:t>
            </a:r>
          </a:p>
          <a:p>
            <a:pPr lvl="2"/>
            <a:endParaRPr lang="pt-BR" sz="12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914400" lvl="2" indent="0">
              <a:buNone/>
            </a:pP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77383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400" dirty="0" smtClean="0"/>
              <a:t>Resolver o problema: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z </a:t>
            </a:r>
            <a:r>
              <a:rPr lang="pt-BR" sz="2400" dirty="0" smtClean="0">
                <a:solidFill>
                  <a:srgbClr val="FF0000"/>
                </a:solidFill>
              </a:rPr>
              <a:t>-</a:t>
            </a:r>
            <a:r>
              <a:rPr lang="pt-BR" sz="2400" dirty="0" smtClean="0"/>
              <a:t> 3x1 </a:t>
            </a:r>
            <a:r>
              <a:rPr lang="pt-BR" sz="2400" dirty="0" smtClean="0">
                <a:solidFill>
                  <a:srgbClr val="FF0000"/>
                </a:solidFill>
              </a:rPr>
              <a:t>-</a:t>
            </a:r>
            <a:r>
              <a:rPr lang="pt-BR" sz="2400" dirty="0" smtClean="0"/>
              <a:t> 2x2 </a:t>
            </a:r>
            <a:r>
              <a:rPr lang="pt-BR" sz="2400" dirty="0" smtClean="0">
                <a:solidFill>
                  <a:srgbClr val="FF0000"/>
                </a:solidFill>
              </a:rPr>
              <a:t>= 0</a:t>
            </a:r>
          </a:p>
          <a:p>
            <a:pPr marL="0" indent="0">
              <a:buNone/>
            </a:pPr>
            <a:r>
              <a:rPr lang="pt-BR" sz="2400" dirty="0" smtClean="0"/>
              <a:t>Sujeito: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x1 + x2 </a:t>
            </a:r>
            <a:r>
              <a:rPr lang="pt-BR" sz="2400" dirty="0" smtClean="0">
                <a:solidFill>
                  <a:srgbClr val="FF0000"/>
                </a:solidFill>
              </a:rPr>
              <a:t>+ x3 </a:t>
            </a:r>
            <a:r>
              <a:rPr lang="pt-BR" sz="2400" dirty="0" smtClean="0"/>
              <a:t>= 6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5x1 + 2x2 </a:t>
            </a:r>
            <a:r>
              <a:rPr lang="pt-BR" sz="2400" dirty="0" smtClean="0">
                <a:solidFill>
                  <a:srgbClr val="FF0000"/>
                </a:solidFill>
              </a:rPr>
              <a:t>+ x4 </a:t>
            </a:r>
            <a:r>
              <a:rPr lang="pt-BR" sz="2400" dirty="0" smtClean="0"/>
              <a:t>= 20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x1, x2, </a:t>
            </a:r>
            <a:r>
              <a:rPr lang="pt-BR" sz="2400" dirty="0" smtClean="0">
                <a:solidFill>
                  <a:srgbClr val="FF0000"/>
                </a:solidFill>
              </a:rPr>
              <a:t>x3, x4 </a:t>
            </a:r>
            <a:r>
              <a:rPr lang="pt-BR" sz="2400" dirty="0" smtClean="0"/>
              <a:t>&gt;= 0</a:t>
            </a:r>
          </a:p>
          <a:p>
            <a:pPr marL="0" indent="0">
              <a:buNone/>
            </a:pPr>
            <a:r>
              <a:rPr lang="pt-BR" sz="2000" dirty="0"/>
              <a:t>VNB{</a:t>
            </a:r>
            <a:r>
              <a:rPr lang="pt-BR" sz="2000" dirty="0">
                <a:solidFill>
                  <a:srgbClr val="FF33CC"/>
                </a:solidFill>
              </a:rPr>
              <a:t>x1</a:t>
            </a:r>
            <a:r>
              <a:rPr lang="pt-BR" sz="2000" dirty="0"/>
              <a:t> e </a:t>
            </a:r>
            <a:r>
              <a:rPr lang="pt-BR" sz="2000" dirty="0">
                <a:solidFill>
                  <a:srgbClr val="FF33CC"/>
                </a:solidFill>
              </a:rPr>
              <a:t>x2</a:t>
            </a:r>
            <a:r>
              <a:rPr lang="pt-BR" sz="2000" dirty="0"/>
              <a:t>}</a:t>
            </a:r>
          </a:p>
          <a:p>
            <a:pPr marL="0" indent="0">
              <a:buNone/>
            </a:pPr>
            <a:r>
              <a:rPr lang="pt-BR" sz="2000" dirty="0"/>
              <a:t>VB{x3 e x4}</a:t>
            </a:r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327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400" dirty="0" smtClean="0"/>
              <a:t>Resolver o problema: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z </a:t>
            </a:r>
            <a:r>
              <a:rPr lang="pt-BR" sz="2400" dirty="0" smtClean="0">
                <a:solidFill>
                  <a:srgbClr val="FF0000"/>
                </a:solidFill>
              </a:rPr>
              <a:t>-</a:t>
            </a:r>
            <a:r>
              <a:rPr lang="pt-BR" sz="2400" dirty="0" smtClean="0"/>
              <a:t> 3x1 </a:t>
            </a:r>
            <a:r>
              <a:rPr lang="pt-BR" sz="2400" dirty="0" smtClean="0">
                <a:solidFill>
                  <a:srgbClr val="FF0000"/>
                </a:solidFill>
              </a:rPr>
              <a:t>-</a:t>
            </a:r>
            <a:r>
              <a:rPr lang="pt-BR" sz="2400" dirty="0" smtClean="0"/>
              <a:t> 2x2 </a:t>
            </a:r>
            <a:r>
              <a:rPr lang="pt-BR" sz="2400" dirty="0" smtClean="0">
                <a:solidFill>
                  <a:srgbClr val="FF0000"/>
                </a:solidFill>
              </a:rPr>
              <a:t>= 0</a:t>
            </a:r>
          </a:p>
          <a:p>
            <a:pPr marL="0" indent="0">
              <a:buNone/>
            </a:pPr>
            <a:r>
              <a:rPr lang="pt-BR" sz="2400" dirty="0" smtClean="0"/>
              <a:t>Sujeito: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x1 + x2 </a:t>
            </a:r>
            <a:r>
              <a:rPr lang="pt-BR" sz="2400" dirty="0" smtClean="0">
                <a:solidFill>
                  <a:srgbClr val="FF0000"/>
                </a:solidFill>
              </a:rPr>
              <a:t>+ x3 </a:t>
            </a:r>
            <a:r>
              <a:rPr lang="pt-BR" sz="2400" dirty="0" smtClean="0"/>
              <a:t>= 6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5x1 + 2x2 </a:t>
            </a:r>
            <a:r>
              <a:rPr lang="pt-BR" sz="2400" dirty="0" smtClean="0">
                <a:solidFill>
                  <a:srgbClr val="FF0000"/>
                </a:solidFill>
              </a:rPr>
              <a:t>+ x4 </a:t>
            </a:r>
            <a:r>
              <a:rPr lang="pt-BR" sz="2400" dirty="0" smtClean="0"/>
              <a:t>= 20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x1, x2, </a:t>
            </a:r>
            <a:r>
              <a:rPr lang="pt-BR" sz="2400" dirty="0" smtClean="0">
                <a:solidFill>
                  <a:srgbClr val="FF0000"/>
                </a:solidFill>
              </a:rPr>
              <a:t>x3, x4 </a:t>
            </a:r>
            <a:r>
              <a:rPr lang="pt-BR" sz="2400" dirty="0" smtClean="0"/>
              <a:t>&gt;= 0</a:t>
            </a:r>
          </a:p>
          <a:p>
            <a:pPr marL="0" indent="0">
              <a:buNone/>
            </a:pPr>
            <a:r>
              <a:rPr lang="pt-BR" sz="2000" dirty="0"/>
              <a:t>VNB{</a:t>
            </a:r>
            <a:r>
              <a:rPr lang="pt-BR" sz="2000" dirty="0">
                <a:solidFill>
                  <a:srgbClr val="FF33CC"/>
                </a:solidFill>
              </a:rPr>
              <a:t>x1</a:t>
            </a:r>
            <a:r>
              <a:rPr lang="pt-BR" sz="2000" dirty="0"/>
              <a:t> e </a:t>
            </a:r>
            <a:r>
              <a:rPr lang="pt-BR" sz="2000" dirty="0">
                <a:solidFill>
                  <a:srgbClr val="FF33CC"/>
                </a:solidFill>
              </a:rPr>
              <a:t>x2</a:t>
            </a:r>
            <a:r>
              <a:rPr lang="pt-BR" sz="2000" dirty="0"/>
              <a:t>}</a:t>
            </a:r>
          </a:p>
          <a:p>
            <a:pPr marL="0" indent="0">
              <a:buNone/>
            </a:pPr>
            <a:r>
              <a:rPr lang="pt-BR" sz="2000" dirty="0"/>
              <a:t>VB{x3 e x4}</a:t>
            </a:r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776702"/>
            <a:ext cx="7568430" cy="196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6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400" dirty="0" smtClean="0"/>
              <a:t>Resolver o problema: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z </a:t>
            </a:r>
            <a:r>
              <a:rPr lang="pt-BR" sz="2400" dirty="0" smtClean="0">
                <a:solidFill>
                  <a:srgbClr val="FF0000"/>
                </a:solidFill>
              </a:rPr>
              <a:t>-</a:t>
            </a:r>
            <a:r>
              <a:rPr lang="pt-BR" sz="2400" dirty="0" smtClean="0"/>
              <a:t> 3x1 </a:t>
            </a:r>
            <a:r>
              <a:rPr lang="pt-BR" sz="2400" dirty="0" smtClean="0">
                <a:solidFill>
                  <a:srgbClr val="FF0000"/>
                </a:solidFill>
              </a:rPr>
              <a:t>-</a:t>
            </a:r>
            <a:r>
              <a:rPr lang="pt-BR" sz="2400" dirty="0" smtClean="0"/>
              <a:t> 2x2 </a:t>
            </a:r>
            <a:r>
              <a:rPr lang="pt-BR" sz="2400" dirty="0" smtClean="0">
                <a:solidFill>
                  <a:srgbClr val="FF0000"/>
                </a:solidFill>
              </a:rPr>
              <a:t>= 0</a:t>
            </a:r>
          </a:p>
          <a:p>
            <a:pPr marL="0" indent="0">
              <a:buNone/>
            </a:pPr>
            <a:r>
              <a:rPr lang="pt-BR" sz="2400" dirty="0" smtClean="0"/>
              <a:t>Sujeito: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x1 + x2 </a:t>
            </a:r>
            <a:r>
              <a:rPr lang="pt-BR" sz="2400" dirty="0" smtClean="0">
                <a:solidFill>
                  <a:srgbClr val="FF0000"/>
                </a:solidFill>
              </a:rPr>
              <a:t>+ x3 </a:t>
            </a:r>
            <a:r>
              <a:rPr lang="pt-BR" sz="2400" dirty="0" smtClean="0"/>
              <a:t>= 6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5x1 + 2x2 </a:t>
            </a:r>
            <a:r>
              <a:rPr lang="pt-BR" sz="2400" dirty="0" smtClean="0">
                <a:solidFill>
                  <a:srgbClr val="FF0000"/>
                </a:solidFill>
              </a:rPr>
              <a:t>+ x4 </a:t>
            </a:r>
            <a:r>
              <a:rPr lang="pt-BR" sz="2400" dirty="0" smtClean="0"/>
              <a:t>= 20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x1, x2, </a:t>
            </a:r>
            <a:r>
              <a:rPr lang="pt-BR" sz="2400" dirty="0" smtClean="0">
                <a:solidFill>
                  <a:srgbClr val="FF0000"/>
                </a:solidFill>
              </a:rPr>
              <a:t>x3, x4 </a:t>
            </a:r>
            <a:r>
              <a:rPr lang="pt-BR" sz="2400" dirty="0" smtClean="0"/>
              <a:t>&gt;= 0</a:t>
            </a:r>
          </a:p>
          <a:p>
            <a:pPr marL="0" indent="0">
              <a:buNone/>
            </a:pPr>
            <a:r>
              <a:rPr lang="pt-BR" sz="2000" dirty="0"/>
              <a:t>VNB{</a:t>
            </a:r>
            <a:r>
              <a:rPr lang="pt-BR" sz="2000" dirty="0">
                <a:solidFill>
                  <a:srgbClr val="FF33CC"/>
                </a:solidFill>
              </a:rPr>
              <a:t>x1</a:t>
            </a:r>
            <a:r>
              <a:rPr lang="pt-BR" sz="2000" dirty="0"/>
              <a:t> e </a:t>
            </a:r>
            <a:r>
              <a:rPr lang="pt-BR" sz="2000" dirty="0">
                <a:solidFill>
                  <a:srgbClr val="FF33CC"/>
                </a:solidFill>
              </a:rPr>
              <a:t>x2</a:t>
            </a:r>
            <a:r>
              <a:rPr lang="pt-BR" sz="2000" dirty="0"/>
              <a:t>}</a:t>
            </a:r>
          </a:p>
          <a:p>
            <a:pPr marL="0" indent="0">
              <a:buNone/>
            </a:pPr>
            <a:r>
              <a:rPr lang="pt-BR" sz="2000" dirty="0"/>
              <a:t>VB{x3 e x4</a:t>
            </a:r>
            <a:r>
              <a:rPr lang="pt-BR" sz="2000" dirty="0" smtClean="0"/>
              <a:t>}</a:t>
            </a:r>
          </a:p>
          <a:p>
            <a:pPr marL="0" indent="0">
              <a:buNone/>
            </a:pPr>
            <a:endParaRPr lang="pt-BR" sz="2000" dirty="0" smtClean="0"/>
          </a:p>
          <a:p>
            <a:pPr marL="0" indent="0">
              <a:buNone/>
            </a:pPr>
            <a:r>
              <a:rPr lang="pt-BR" sz="2000" dirty="0" smtClean="0"/>
              <a:t>X3 = 6</a:t>
            </a:r>
          </a:p>
          <a:p>
            <a:pPr marL="0" indent="0">
              <a:buNone/>
            </a:pPr>
            <a:r>
              <a:rPr lang="pt-BR" sz="2000" dirty="0" smtClean="0"/>
              <a:t>X4 = 20</a:t>
            </a:r>
          </a:p>
          <a:p>
            <a:pPr marL="0" indent="0">
              <a:buNone/>
            </a:pPr>
            <a:r>
              <a:rPr lang="pt-BR" sz="2000" dirty="0" smtClean="0"/>
              <a:t>Z </a:t>
            </a:r>
            <a:r>
              <a:rPr lang="pt-BR" sz="2000" smtClean="0"/>
              <a:t>= 0</a:t>
            </a:r>
            <a:endParaRPr lang="pt-BR" sz="2000" dirty="0"/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4797152"/>
            <a:ext cx="6458852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14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44624"/>
            <a:ext cx="9036496" cy="6785992"/>
          </a:xfrm>
        </p:spPr>
        <p:txBody>
          <a:bodyPr>
            <a:normAutofit lnSpcReduction="10000"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Solução Simplex Tabular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Início</a:t>
            </a:r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 O problema deve estar na forma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padrão.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Passo 1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: Encontrar a solução básica factível para o problema de PL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Atribui valores 0 as variáveis de decisão.         </a:t>
            </a:r>
          </a:p>
          <a:p>
            <a:pPr marL="457200" lvl="1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SBF 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inicial = SBF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atual.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pt-BR" sz="2800" b="1" dirty="0"/>
              <a:t>Passo 2</a:t>
            </a:r>
            <a:r>
              <a:rPr lang="pt-BR" sz="2800" dirty="0"/>
              <a:t>: T</a:t>
            </a:r>
            <a:r>
              <a:rPr lang="pt-BR" sz="2800" dirty="0" smtClean="0"/>
              <a:t>este de </a:t>
            </a:r>
            <a:r>
              <a:rPr lang="pt-BR" sz="2800" dirty="0" err="1" smtClean="0"/>
              <a:t>otimalidade</a:t>
            </a:r>
            <a:r>
              <a:rPr lang="pt-BR" sz="2800" dirty="0" smtClean="0"/>
              <a:t>.</a:t>
            </a:r>
          </a:p>
          <a:p>
            <a:pPr marL="0" indent="0">
              <a:buNone/>
            </a:pPr>
            <a:r>
              <a:rPr lang="pt-BR" sz="2000" dirty="0" smtClean="0"/>
              <a:t>Uma solução básica factível é ótima se, e somente se, </a:t>
            </a:r>
            <a:r>
              <a:rPr lang="pt-BR" sz="2000" b="1" dirty="0" smtClean="0">
                <a:solidFill>
                  <a:srgbClr val="FF0000"/>
                </a:solidFill>
              </a:rPr>
              <a:t>os coeficientes de todas as variáveis  não básicas </a:t>
            </a:r>
            <a:r>
              <a:rPr lang="pt-BR" sz="2000" dirty="0" smtClean="0"/>
              <a:t>da equação 0 (função objetivo) da forma tabular </a:t>
            </a:r>
            <a:r>
              <a:rPr lang="pt-BR" sz="2000" b="1" dirty="0" smtClean="0">
                <a:solidFill>
                  <a:srgbClr val="FF0000"/>
                </a:solidFill>
              </a:rPr>
              <a:t>são não negativos (&gt;=0)</a:t>
            </a:r>
            <a:r>
              <a:rPr lang="pt-BR" sz="2000" dirty="0" smtClean="0"/>
              <a:t>. Enquanto houver pelo menos uma VNB com coeficiente negativo na equação 0, há uma solução adjacente melhor.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Iteração: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 Determinar uma SBF adjacente melhor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 direção de maior incremente em Z deve ser identificada, para que uma melhor solução básica factível seja determinada. Para isso, três passos devem ser tomados: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I.1 –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Determinar a variável não básica que passará para o conjunto de variáveis básicas.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Ela deve ser aquela que tem maior incremente em Z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, isto é, a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coluna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 com maior coeficiente negativo em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Z equação 0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Coluna Pivô.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I.2 –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Escolher a variável básica que passará para o conjunto de variáveis não básicas. A variável a sair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deve ser aquela que limita o crescimento da variável  não básica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escolhida no passo anterior. 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Para isso devemos:</a:t>
            </a:r>
          </a:p>
          <a:p>
            <a:pPr lvl="2"/>
            <a:endParaRPr lang="pt-BR" sz="12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914400" lvl="2" indent="0">
              <a:buNone/>
            </a:pP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27016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400" dirty="0" smtClean="0"/>
              <a:t>Resolver o problema: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z </a:t>
            </a:r>
            <a:r>
              <a:rPr lang="pt-BR" sz="2400" dirty="0" smtClean="0">
                <a:solidFill>
                  <a:srgbClr val="FF0000"/>
                </a:solidFill>
              </a:rPr>
              <a:t>-</a:t>
            </a:r>
            <a:r>
              <a:rPr lang="pt-BR" sz="2400" dirty="0" smtClean="0"/>
              <a:t> 3x1 </a:t>
            </a:r>
            <a:r>
              <a:rPr lang="pt-BR" sz="2400" dirty="0" smtClean="0">
                <a:solidFill>
                  <a:srgbClr val="FF0000"/>
                </a:solidFill>
              </a:rPr>
              <a:t>-</a:t>
            </a:r>
            <a:r>
              <a:rPr lang="pt-BR" sz="2400" dirty="0" smtClean="0"/>
              <a:t> 2x2 </a:t>
            </a:r>
            <a:r>
              <a:rPr lang="pt-BR" sz="2400" dirty="0" smtClean="0">
                <a:solidFill>
                  <a:srgbClr val="FF0000"/>
                </a:solidFill>
              </a:rPr>
              <a:t>= 0</a:t>
            </a:r>
          </a:p>
          <a:p>
            <a:pPr marL="0" indent="0">
              <a:buNone/>
            </a:pPr>
            <a:r>
              <a:rPr lang="pt-BR" sz="2400" dirty="0" smtClean="0"/>
              <a:t>Sujeito: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x1 + x2 </a:t>
            </a:r>
            <a:r>
              <a:rPr lang="pt-BR" sz="2400" dirty="0" smtClean="0">
                <a:solidFill>
                  <a:srgbClr val="FF0000"/>
                </a:solidFill>
              </a:rPr>
              <a:t>+ x3 </a:t>
            </a:r>
            <a:r>
              <a:rPr lang="pt-BR" sz="2400" dirty="0" smtClean="0"/>
              <a:t>= 6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5x1 + 2x2 </a:t>
            </a:r>
            <a:r>
              <a:rPr lang="pt-BR" sz="2400" dirty="0" smtClean="0">
                <a:solidFill>
                  <a:srgbClr val="FF0000"/>
                </a:solidFill>
              </a:rPr>
              <a:t>+ x4 </a:t>
            </a:r>
            <a:r>
              <a:rPr lang="pt-BR" sz="2400" dirty="0" smtClean="0"/>
              <a:t>= 20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x1, x2, </a:t>
            </a:r>
            <a:r>
              <a:rPr lang="pt-BR" sz="2400" dirty="0" smtClean="0">
                <a:solidFill>
                  <a:srgbClr val="FF0000"/>
                </a:solidFill>
              </a:rPr>
              <a:t>x3, x4 </a:t>
            </a:r>
            <a:r>
              <a:rPr lang="pt-BR" sz="2400" dirty="0" smtClean="0"/>
              <a:t>&gt;= 0</a:t>
            </a:r>
          </a:p>
          <a:p>
            <a:pPr marL="0" indent="0">
              <a:buNone/>
            </a:pPr>
            <a:r>
              <a:rPr lang="pt-BR" sz="2000" dirty="0"/>
              <a:t>VNB{</a:t>
            </a:r>
            <a:r>
              <a:rPr lang="pt-BR" sz="2000" dirty="0">
                <a:solidFill>
                  <a:srgbClr val="FF33CC"/>
                </a:solidFill>
              </a:rPr>
              <a:t>x1</a:t>
            </a:r>
            <a:r>
              <a:rPr lang="pt-BR" sz="2000" dirty="0"/>
              <a:t> e </a:t>
            </a:r>
            <a:r>
              <a:rPr lang="pt-BR" sz="2000" dirty="0">
                <a:solidFill>
                  <a:srgbClr val="FF33CC"/>
                </a:solidFill>
              </a:rPr>
              <a:t>x2</a:t>
            </a:r>
            <a:r>
              <a:rPr lang="pt-BR" sz="2000" dirty="0"/>
              <a:t>}</a:t>
            </a:r>
          </a:p>
          <a:p>
            <a:pPr marL="0" indent="0">
              <a:buNone/>
            </a:pPr>
            <a:r>
              <a:rPr lang="pt-BR" sz="2000" dirty="0"/>
              <a:t>VB{x3 e x4</a:t>
            </a:r>
            <a:r>
              <a:rPr lang="pt-BR" sz="2000" dirty="0" smtClean="0"/>
              <a:t>}</a:t>
            </a:r>
          </a:p>
          <a:p>
            <a:pPr marL="0" indent="0">
              <a:buNone/>
            </a:pPr>
            <a:endParaRPr lang="pt-BR" sz="2000" dirty="0" smtClean="0"/>
          </a:p>
          <a:p>
            <a:pPr marL="0" indent="0">
              <a:buNone/>
            </a:pPr>
            <a:r>
              <a:rPr lang="pt-BR" sz="2000" dirty="0" smtClean="0"/>
              <a:t>X3 = 6</a:t>
            </a:r>
          </a:p>
          <a:p>
            <a:pPr marL="0" indent="0">
              <a:buNone/>
            </a:pPr>
            <a:r>
              <a:rPr lang="pt-BR" sz="2000" dirty="0" smtClean="0"/>
              <a:t>X4 = 20</a:t>
            </a:r>
          </a:p>
          <a:p>
            <a:pPr marL="0" indent="0">
              <a:buNone/>
            </a:pPr>
            <a:r>
              <a:rPr lang="pt-BR" sz="2000" dirty="0" smtClean="0"/>
              <a:t>Z = 20</a:t>
            </a:r>
            <a:endParaRPr lang="pt-BR" sz="2000" dirty="0"/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4804233"/>
            <a:ext cx="6458852" cy="1676634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4644008" y="5586028"/>
            <a:ext cx="936104" cy="3189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44624"/>
            <a:ext cx="9036496" cy="6785992"/>
          </a:xfrm>
        </p:spPr>
        <p:txBody>
          <a:bodyPr>
            <a:normAutofit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Solução Simplex Tabular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Início</a:t>
            </a:r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 O problema deve estar na forma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padrão.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Passo 1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: Encontrar a solução básica factível para o problema de PL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Atribui valores 0 as variáveis de decisão.         </a:t>
            </a:r>
          </a:p>
          <a:p>
            <a:pPr marL="457200" lvl="1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SBF 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inicial = SBF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atual.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pt-BR" sz="1800" b="1" dirty="0">
                <a:solidFill>
                  <a:schemeClr val="bg1">
                    <a:lumMod val="65000"/>
                  </a:schemeClr>
                </a:solidFill>
              </a:rPr>
              <a:t>Passo 2</a:t>
            </a:r>
            <a:r>
              <a:rPr lang="pt-BR" sz="1800" dirty="0">
                <a:solidFill>
                  <a:schemeClr val="bg1">
                    <a:lumMod val="65000"/>
                  </a:schemeClr>
                </a:solidFill>
              </a:rPr>
              <a:t>: T</a:t>
            </a:r>
            <a:r>
              <a:rPr lang="pt-BR" sz="1800" dirty="0" smtClean="0">
                <a:solidFill>
                  <a:schemeClr val="bg1">
                    <a:lumMod val="65000"/>
                  </a:schemeClr>
                </a:solidFill>
              </a:rPr>
              <a:t>este de </a:t>
            </a:r>
            <a:r>
              <a:rPr lang="pt-BR" sz="1800" dirty="0" err="1" smtClean="0">
                <a:solidFill>
                  <a:schemeClr val="bg1">
                    <a:lumMod val="65000"/>
                  </a:schemeClr>
                </a:solidFill>
              </a:rPr>
              <a:t>otimalidade</a:t>
            </a:r>
            <a:r>
              <a:rPr lang="pt-BR" sz="18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1800" dirty="0" smtClean="0">
                <a:solidFill>
                  <a:schemeClr val="bg1">
                    <a:lumMod val="65000"/>
                  </a:schemeClr>
                </a:solidFill>
              </a:rPr>
              <a:t>Uma solução básica factível é ótima se, e somente se, </a:t>
            </a:r>
            <a:r>
              <a:rPr lang="pt-BR" sz="1800" b="1" dirty="0" smtClean="0">
                <a:solidFill>
                  <a:schemeClr val="bg1">
                    <a:lumMod val="65000"/>
                  </a:schemeClr>
                </a:solidFill>
              </a:rPr>
              <a:t>os coeficientes de todas as variáveis  não básicas </a:t>
            </a:r>
            <a:r>
              <a:rPr lang="pt-BR" sz="1800" dirty="0" smtClean="0">
                <a:solidFill>
                  <a:schemeClr val="bg1">
                    <a:lumMod val="65000"/>
                  </a:schemeClr>
                </a:solidFill>
              </a:rPr>
              <a:t>da equação 0 (função objetivo) da forma tabular </a:t>
            </a:r>
            <a:r>
              <a:rPr lang="pt-BR" sz="1800" b="1" dirty="0" smtClean="0">
                <a:solidFill>
                  <a:schemeClr val="bg1">
                    <a:lumMod val="65000"/>
                  </a:schemeClr>
                </a:solidFill>
              </a:rPr>
              <a:t>são não negativos (&gt;=0)</a:t>
            </a:r>
            <a:r>
              <a:rPr lang="pt-BR" sz="1800" dirty="0" smtClean="0">
                <a:solidFill>
                  <a:schemeClr val="bg1">
                    <a:lumMod val="65000"/>
                  </a:schemeClr>
                </a:solidFill>
              </a:rPr>
              <a:t>. Enquanto houver pelo menos uma VNB com coeficiente negativo na equação 0, há uma solução adjacente melhor.</a:t>
            </a:r>
          </a:p>
          <a:p>
            <a:pPr marL="0" indent="0">
              <a:buNone/>
            </a:pPr>
            <a:r>
              <a:rPr lang="pt-BR" sz="2000" b="1" dirty="0" smtClean="0"/>
              <a:t>Iteração:</a:t>
            </a:r>
            <a:r>
              <a:rPr lang="pt-BR" sz="2000" dirty="0" smtClean="0"/>
              <a:t> Determinar uma SBF adjacente melhor</a:t>
            </a:r>
          </a:p>
          <a:p>
            <a:pPr marL="0" indent="0">
              <a:buNone/>
            </a:pPr>
            <a:r>
              <a:rPr lang="pt-BR" sz="2000" dirty="0" smtClean="0"/>
              <a:t>A direção de maior incremente em Z deve ser identificada, para que uma melhor solução básica factível seja determinada. Para isso, três passos devem ser tomados: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I.1 – 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Determinar a variável não básica que passará para o conjunto de variáveis básicas. 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Ela deve ser aquela que tem maior incremente em Z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, isto é, a 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coluna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 com 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maior coeficiente negativo 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em 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Z equação 0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. 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Coluna Pivô.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I.2 –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Escolher a variável básica que passará para o conjunto de variáveis não básicas. A variável a sair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deve ser aquela que limita o crescimento da variável  não básica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escolhida no passo anterior. 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Para isso devemos:</a:t>
            </a:r>
          </a:p>
          <a:p>
            <a:pPr lvl="2"/>
            <a:endParaRPr lang="pt-BR" sz="12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914400" lvl="2" indent="0">
              <a:buNone/>
            </a:pP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76699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496" y="836712"/>
            <a:ext cx="9036496" cy="5760640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Simplex</a:t>
            </a:r>
          </a:p>
          <a:p>
            <a:pPr lvl="1"/>
            <a:r>
              <a:rPr lang="pt-BR" dirty="0" smtClean="0"/>
              <a:t>Objetivos da Aulas:</a:t>
            </a:r>
          </a:p>
          <a:p>
            <a:pPr lvl="2"/>
            <a:r>
              <a:rPr lang="pt-BR" dirty="0" smtClean="0"/>
              <a:t>Resolver Problemas de Programação Linear através do Simplex de forma Tabular</a:t>
            </a:r>
            <a:endParaRPr lang="pt-BR" dirty="0"/>
          </a:p>
          <a:p>
            <a:pPr lvl="2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8952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44624"/>
            <a:ext cx="9036496" cy="6785992"/>
          </a:xfrm>
        </p:spPr>
        <p:txBody>
          <a:bodyPr>
            <a:normAutofit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Solução Simplex Tabular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Início</a:t>
            </a:r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 O problema deve estar na forma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padrão.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Passo 1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: Encontrar a solução básica factível para o problema de PL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Atribui valores 0 as variáveis de decisão.         </a:t>
            </a:r>
          </a:p>
          <a:p>
            <a:pPr marL="457200" lvl="1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SBF 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inicial = SBF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atual.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pt-BR" sz="1800" b="1" dirty="0">
                <a:solidFill>
                  <a:schemeClr val="bg1">
                    <a:lumMod val="65000"/>
                  </a:schemeClr>
                </a:solidFill>
              </a:rPr>
              <a:t>Passo 2</a:t>
            </a:r>
            <a:r>
              <a:rPr lang="pt-BR" sz="1800" dirty="0">
                <a:solidFill>
                  <a:schemeClr val="bg1">
                    <a:lumMod val="65000"/>
                  </a:schemeClr>
                </a:solidFill>
              </a:rPr>
              <a:t>: T</a:t>
            </a:r>
            <a:r>
              <a:rPr lang="pt-BR" sz="1800" dirty="0" smtClean="0">
                <a:solidFill>
                  <a:schemeClr val="bg1">
                    <a:lumMod val="65000"/>
                  </a:schemeClr>
                </a:solidFill>
              </a:rPr>
              <a:t>este de </a:t>
            </a:r>
            <a:r>
              <a:rPr lang="pt-BR" sz="1800" dirty="0" err="1" smtClean="0">
                <a:solidFill>
                  <a:schemeClr val="bg1">
                    <a:lumMod val="65000"/>
                  </a:schemeClr>
                </a:solidFill>
              </a:rPr>
              <a:t>otimalidade</a:t>
            </a:r>
            <a:r>
              <a:rPr lang="pt-BR" sz="18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1800" dirty="0" smtClean="0">
                <a:solidFill>
                  <a:schemeClr val="bg1">
                    <a:lumMod val="65000"/>
                  </a:schemeClr>
                </a:solidFill>
              </a:rPr>
              <a:t>Uma solução básica factível é ótima se, e somente se, </a:t>
            </a:r>
            <a:r>
              <a:rPr lang="pt-BR" sz="1800" b="1" dirty="0" smtClean="0">
                <a:solidFill>
                  <a:schemeClr val="bg1">
                    <a:lumMod val="65000"/>
                  </a:schemeClr>
                </a:solidFill>
              </a:rPr>
              <a:t>os coeficientes de todas as variáveis  não básicas </a:t>
            </a:r>
            <a:r>
              <a:rPr lang="pt-BR" sz="1800" dirty="0" smtClean="0">
                <a:solidFill>
                  <a:schemeClr val="bg1">
                    <a:lumMod val="65000"/>
                  </a:schemeClr>
                </a:solidFill>
              </a:rPr>
              <a:t>da equação 0 (função objetivo) da forma tabular </a:t>
            </a:r>
            <a:r>
              <a:rPr lang="pt-BR" sz="1800" b="1" dirty="0" smtClean="0">
                <a:solidFill>
                  <a:schemeClr val="bg1">
                    <a:lumMod val="65000"/>
                  </a:schemeClr>
                </a:solidFill>
              </a:rPr>
              <a:t>são não negativos (&gt;=0)</a:t>
            </a:r>
            <a:r>
              <a:rPr lang="pt-BR" sz="1800" dirty="0" smtClean="0">
                <a:solidFill>
                  <a:schemeClr val="bg1">
                    <a:lumMod val="65000"/>
                  </a:schemeClr>
                </a:solidFill>
              </a:rPr>
              <a:t>. Enquanto houver pelo menos uma VNB com coeficiente negativo na equação 0, há uma solução adjacente melhor.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Iteração: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 Determinar uma SBF adjacente melhor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A direção de maior incremente em Z deve ser identificada, para que uma melhor solução básica factível seja determinada. Para isso, três passos devem ser tomados:</a:t>
            </a:r>
          </a:p>
          <a:p>
            <a:pPr marL="0" indent="0">
              <a:buNone/>
            </a:pPr>
            <a:r>
              <a:rPr lang="pt-BR" sz="2000" b="1" dirty="0" smtClean="0"/>
              <a:t>I.1 – </a:t>
            </a:r>
            <a:r>
              <a:rPr lang="pt-BR" sz="2000" dirty="0" smtClean="0"/>
              <a:t>Determinar a variável não básica que passará para o conjunto de variáveis básicas. </a:t>
            </a:r>
            <a:r>
              <a:rPr lang="pt-BR" sz="2000" b="1" dirty="0" smtClean="0"/>
              <a:t>Ela deve ser aquela que tem maior incremente em Z</a:t>
            </a:r>
            <a:r>
              <a:rPr lang="pt-BR" sz="2000" dirty="0" smtClean="0"/>
              <a:t>, isto é, a </a:t>
            </a:r>
            <a:r>
              <a:rPr lang="pt-BR" sz="2000" b="1" dirty="0" smtClean="0"/>
              <a:t>coluna</a:t>
            </a:r>
            <a:r>
              <a:rPr lang="pt-BR" sz="2000" dirty="0" smtClean="0"/>
              <a:t> com </a:t>
            </a:r>
            <a:r>
              <a:rPr lang="pt-BR" sz="2000" b="1" dirty="0" smtClean="0">
                <a:solidFill>
                  <a:srgbClr val="FF0000"/>
                </a:solidFill>
              </a:rPr>
              <a:t>maior coeficiente negativo </a:t>
            </a:r>
            <a:r>
              <a:rPr lang="pt-BR" sz="2000" dirty="0" smtClean="0"/>
              <a:t>em </a:t>
            </a:r>
            <a:r>
              <a:rPr lang="pt-BR" sz="2000" b="1" dirty="0" smtClean="0"/>
              <a:t>Z equação 0</a:t>
            </a:r>
            <a:r>
              <a:rPr lang="pt-BR" sz="2000" dirty="0" smtClean="0"/>
              <a:t>. </a:t>
            </a:r>
            <a:r>
              <a:rPr lang="pt-BR" sz="2000" b="1" dirty="0" smtClean="0"/>
              <a:t>Coluna Pivô.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I.2 –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Escolher a variável básica que passará para o conjunto de variáveis não básicas. A variável a sair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deve ser aquela que limita o crescimento da variável  não básica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escolhida no passo anterior. 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Para isso devemos:</a:t>
            </a:r>
          </a:p>
          <a:p>
            <a:pPr lvl="2"/>
            <a:endParaRPr lang="pt-BR" sz="12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914400" lvl="2" indent="0">
              <a:buNone/>
            </a:pP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44372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400" dirty="0" smtClean="0"/>
              <a:t>Resolver o problema: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z </a:t>
            </a:r>
            <a:r>
              <a:rPr lang="pt-BR" sz="2400" dirty="0" smtClean="0">
                <a:solidFill>
                  <a:srgbClr val="FF0000"/>
                </a:solidFill>
              </a:rPr>
              <a:t>-</a:t>
            </a:r>
            <a:r>
              <a:rPr lang="pt-BR" sz="2400" dirty="0" smtClean="0"/>
              <a:t> 3x1 </a:t>
            </a:r>
            <a:r>
              <a:rPr lang="pt-BR" sz="2400" dirty="0" smtClean="0">
                <a:solidFill>
                  <a:srgbClr val="FF0000"/>
                </a:solidFill>
              </a:rPr>
              <a:t>-</a:t>
            </a:r>
            <a:r>
              <a:rPr lang="pt-BR" sz="2400" dirty="0" smtClean="0"/>
              <a:t> 2x2 </a:t>
            </a:r>
            <a:r>
              <a:rPr lang="pt-BR" sz="2400" dirty="0" smtClean="0">
                <a:solidFill>
                  <a:srgbClr val="FF0000"/>
                </a:solidFill>
              </a:rPr>
              <a:t>= 0</a:t>
            </a:r>
          </a:p>
          <a:p>
            <a:pPr marL="0" indent="0">
              <a:buNone/>
            </a:pPr>
            <a:r>
              <a:rPr lang="pt-BR" sz="2400" dirty="0" smtClean="0"/>
              <a:t>Sujeito: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x1 + x2 </a:t>
            </a:r>
            <a:r>
              <a:rPr lang="pt-BR" sz="2400" dirty="0" smtClean="0">
                <a:solidFill>
                  <a:srgbClr val="FF0000"/>
                </a:solidFill>
              </a:rPr>
              <a:t>+ x3 </a:t>
            </a:r>
            <a:r>
              <a:rPr lang="pt-BR" sz="2400" dirty="0" smtClean="0"/>
              <a:t>= 6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5x1 + 2x2 </a:t>
            </a:r>
            <a:r>
              <a:rPr lang="pt-BR" sz="2400" dirty="0" smtClean="0">
                <a:solidFill>
                  <a:srgbClr val="FF0000"/>
                </a:solidFill>
              </a:rPr>
              <a:t>+ x4 </a:t>
            </a:r>
            <a:r>
              <a:rPr lang="pt-BR" sz="2400" dirty="0" smtClean="0"/>
              <a:t>= 20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x1, x2, </a:t>
            </a:r>
            <a:r>
              <a:rPr lang="pt-BR" sz="2400" dirty="0" smtClean="0">
                <a:solidFill>
                  <a:srgbClr val="FF0000"/>
                </a:solidFill>
              </a:rPr>
              <a:t>x3, x4 </a:t>
            </a:r>
            <a:r>
              <a:rPr lang="pt-BR" sz="2400" dirty="0" smtClean="0"/>
              <a:t>&gt;= 0</a:t>
            </a:r>
          </a:p>
          <a:p>
            <a:pPr marL="0" indent="0">
              <a:buNone/>
            </a:pPr>
            <a:r>
              <a:rPr lang="pt-BR" sz="2000" dirty="0"/>
              <a:t>VNB{</a:t>
            </a:r>
            <a:r>
              <a:rPr lang="pt-BR" sz="2000" dirty="0">
                <a:solidFill>
                  <a:srgbClr val="FF33CC"/>
                </a:solidFill>
              </a:rPr>
              <a:t>x1</a:t>
            </a:r>
            <a:r>
              <a:rPr lang="pt-BR" sz="2000" dirty="0"/>
              <a:t> e </a:t>
            </a:r>
            <a:r>
              <a:rPr lang="pt-BR" sz="2000" dirty="0">
                <a:solidFill>
                  <a:srgbClr val="FF33CC"/>
                </a:solidFill>
              </a:rPr>
              <a:t>x2</a:t>
            </a:r>
            <a:r>
              <a:rPr lang="pt-BR" sz="2000" dirty="0"/>
              <a:t>}</a:t>
            </a:r>
          </a:p>
          <a:p>
            <a:pPr marL="0" indent="0">
              <a:buNone/>
            </a:pPr>
            <a:r>
              <a:rPr lang="pt-BR" sz="2000" dirty="0"/>
              <a:t>VB{x3 e x4</a:t>
            </a:r>
            <a:r>
              <a:rPr lang="pt-BR" sz="2000" dirty="0" smtClean="0"/>
              <a:t>}</a:t>
            </a:r>
          </a:p>
          <a:p>
            <a:pPr marL="0" indent="0">
              <a:buNone/>
            </a:pPr>
            <a:endParaRPr lang="pt-BR" sz="2000" dirty="0" smtClean="0"/>
          </a:p>
          <a:p>
            <a:pPr marL="0" indent="0">
              <a:buNone/>
            </a:pPr>
            <a:r>
              <a:rPr lang="pt-BR" sz="2000" dirty="0" smtClean="0"/>
              <a:t>Logo, </a:t>
            </a:r>
            <a:r>
              <a:rPr lang="pt-BR" sz="2000" b="1" dirty="0" smtClean="0">
                <a:solidFill>
                  <a:srgbClr val="FF0000"/>
                </a:solidFill>
              </a:rPr>
              <a:t>x1</a:t>
            </a:r>
            <a:r>
              <a:rPr lang="pt-BR" sz="2000" dirty="0" smtClean="0"/>
              <a:t> </a:t>
            </a:r>
          </a:p>
          <a:p>
            <a:pPr marL="0" indent="0">
              <a:buNone/>
            </a:pPr>
            <a:r>
              <a:rPr lang="pt-BR" sz="2000" dirty="0" smtClean="0"/>
              <a:t>Não será</a:t>
            </a:r>
          </a:p>
          <a:p>
            <a:pPr marL="0" indent="0">
              <a:buNone/>
            </a:pPr>
            <a:r>
              <a:rPr lang="pt-BR" sz="2000" dirty="0" smtClean="0"/>
              <a:t>mais VNB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4804233"/>
            <a:ext cx="6458852" cy="1676634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4624158" y="5586028"/>
            <a:ext cx="436699" cy="3189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842507" y="4221088"/>
            <a:ext cx="0" cy="100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4842507" y="4221088"/>
            <a:ext cx="59358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/>
          <p:cNvSpPr/>
          <p:nvPr/>
        </p:nvSpPr>
        <p:spPr>
          <a:xfrm>
            <a:off x="5292080" y="4077072"/>
            <a:ext cx="1440160" cy="318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Coluna Pivô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43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44624"/>
            <a:ext cx="9036496" cy="6785992"/>
          </a:xfrm>
        </p:spPr>
        <p:txBody>
          <a:bodyPr>
            <a:normAutofit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Solução Simplex Tabular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Início</a:t>
            </a:r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 O problema deve estar na forma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padrão.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Passo 1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: Encontrar a solução básica factível para o problema de PL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Atribui valores 0 as variáveis de decisão.         </a:t>
            </a:r>
          </a:p>
          <a:p>
            <a:pPr marL="457200" lvl="1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SBF 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inicial = SBF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atual.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pt-BR" sz="1800" b="1" dirty="0">
                <a:solidFill>
                  <a:schemeClr val="bg1">
                    <a:lumMod val="65000"/>
                  </a:schemeClr>
                </a:solidFill>
              </a:rPr>
              <a:t>Passo 2</a:t>
            </a:r>
            <a:r>
              <a:rPr lang="pt-BR" sz="1800" dirty="0">
                <a:solidFill>
                  <a:schemeClr val="bg1">
                    <a:lumMod val="65000"/>
                  </a:schemeClr>
                </a:solidFill>
              </a:rPr>
              <a:t>: T</a:t>
            </a:r>
            <a:r>
              <a:rPr lang="pt-BR" sz="1800" dirty="0" smtClean="0">
                <a:solidFill>
                  <a:schemeClr val="bg1">
                    <a:lumMod val="65000"/>
                  </a:schemeClr>
                </a:solidFill>
              </a:rPr>
              <a:t>este de </a:t>
            </a:r>
            <a:r>
              <a:rPr lang="pt-BR" sz="1800" dirty="0" err="1" smtClean="0">
                <a:solidFill>
                  <a:schemeClr val="bg1">
                    <a:lumMod val="65000"/>
                  </a:schemeClr>
                </a:solidFill>
              </a:rPr>
              <a:t>otimalidade</a:t>
            </a:r>
            <a:r>
              <a:rPr lang="pt-BR" sz="18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1800" dirty="0" smtClean="0">
                <a:solidFill>
                  <a:schemeClr val="bg1">
                    <a:lumMod val="65000"/>
                  </a:schemeClr>
                </a:solidFill>
              </a:rPr>
              <a:t>Uma solução básica factível é ótima se, e somente se, </a:t>
            </a:r>
            <a:r>
              <a:rPr lang="pt-BR" sz="1800" b="1" dirty="0" smtClean="0">
                <a:solidFill>
                  <a:schemeClr val="bg1">
                    <a:lumMod val="65000"/>
                  </a:schemeClr>
                </a:solidFill>
              </a:rPr>
              <a:t>os coeficientes de todas as variáveis  não básicas </a:t>
            </a:r>
            <a:r>
              <a:rPr lang="pt-BR" sz="1800" dirty="0" smtClean="0">
                <a:solidFill>
                  <a:schemeClr val="bg1">
                    <a:lumMod val="65000"/>
                  </a:schemeClr>
                </a:solidFill>
              </a:rPr>
              <a:t>da equação 0 (função objetivo) da forma tabular </a:t>
            </a:r>
            <a:r>
              <a:rPr lang="pt-BR" sz="1800" b="1" dirty="0" smtClean="0">
                <a:solidFill>
                  <a:schemeClr val="bg1">
                    <a:lumMod val="65000"/>
                  </a:schemeClr>
                </a:solidFill>
              </a:rPr>
              <a:t>são não negativos (&gt;=0)</a:t>
            </a:r>
            <a:r>
              <a:rPr lang="pt-BR" sz="1800" dirty="0" smtClean="0">
                <a:solidFill>
                  <a:schemeClr val="bg1">
                    <a:lumMod val="65000"/>
                  </a:schemeClr>
                </a:solidFill>
              </a:rPr>
              <a:t>. Enquanto houver pelo menos uma VNB com coeficiente negativo na equação 0, há uma solução adjacente melhor.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Iteração: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 Determinar uma SBF adjacente melhor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A direção de maior incremente em Z deve ser identificada, para que uma melhor solução básica factível seja determinada. Para isso, três passos devem ser tomados: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I.1 – 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Determinar a variável não básica que passará para o conjunto de variáveis básicas. 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Ela deve ser aquela que tem maior incremente em Z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, isto é, a 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coluna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 com 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maior coeficiente negativo 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em 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Z equação 0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. 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Coluna Pivô.</a:t>
            </a:r>
          </a:p>
          <a:p>
            <a:pPr marL="0" indent="0">
              <a:buNone/>
            </a:pPr>
            <a:r>
              <a:rPr lang="pt-BR" sz="2000" b="1" dirty="0" smtClean="0"/>
              <a:t>I.2 – </a:t>
            </a:r>
            <a:r>
              <a:rPr lang="pt-BR" sz="2000" dirty="0" smtClean="0"/>
              <a:t>Escolher a variável básica que passará para o conjunto de variáveis não básicas. A variável a sair </a:t>
            </a:r>
            <a:r>
              <a:rPr lang="pt-BR" sz="2000" b="1" dirty="0" smtClean="0"/>
              <a:t>deve ser aquela que limita o crescimento da variável  não básica </a:t>
            </a:r>
            <a:r>
              <a:rPr lang="pt-BR" sz="2000" dirty="0" smtClean="0"/>
              <a:t>escolhida no passo anterior. </a:t>
            </a:r>
          </a:p>
          <a:p>
            <a:pPr marL="0" indent="0">
              <a:buNone/>
            </a:pPr>
            <a:r>
              <a:rPr lang="pt-BR" sz="2000" dirty="0" smtClean="0"/>
              <a:t>Para isso devemos:</a:t>
            </a:r>
          </a:p>
          <a:p>
            <a:pPr lvl="2"/>
            <a:endParaRPr lang="pt-BR" sz="12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914400" lvl="2" indent="0">
              <a:buNone/>
            </a:pP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57378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44624"/>
            <a:ext cx="9036496" cy="6785992"/>
          </a:xfrm>
        </p:spPr>
        <p:txBody>
          <a:bodyPr>
            <a:normAutofit lnSpcReduction="10000"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Solução Simplex Tabular</a:t>
            </a:r>
          </a:p>
          <a:p>
            <a:pPr>
              <a:buAutoNum type="alphaLcParenR"/>
            </a:pPr>
            <a:r>
              <a:rPr lang="pt-BR" sz="2000" dirty="0" smtClean="0"/>
              <a:t>Selecionar os coeficientes positivos da coluna pivô que representam os novos coeficientes da nova variável básica  em cada restrição do modelo atual.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Para cada coeficiente positivo selecionado no passo anterior, dividir a constante da mesma linha por ele.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Identificar a linha com menor coeficiente. Essa linha contém a variável que sairá da base.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 linha que contém a variável básica escolhida a sair da base é chamada de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linha pivô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O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número pivô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 é o valor que corresponde à interseção da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linha pivô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com a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coluna </a:t>
            </a:r>
            <a:r>
              <a:rPr lang="pt-BR" sz="2000" b="1" dirty="0" err="1" smtClean="0">
                <a:solidFill>
                  <a:schemeClr val="bg1">
                    <a:lumMod val="65000"/>
                  </a:schemeClr>
                </a:solidFill>
              </a:rPr>
              <a:t>pivo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I.3 –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Transformar a forma tabular atual utilizando o método de eliminação de Gauss-Jordan e recalcular a solução básica.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 função objetivo passa a ser escrita em função das variáveis não básicas da solução adjacente, de forma a verificar facilmente  o teste de </a:t>
            </a:r>
            <a:r>
              <a:rPr lang="pt-BR" sz="2000" dirty="0" err="1" smtClean="0">
                <a:solidFill>
                  <a:schemeClr val="bg1">
                    <a:lumMod val="65000"/>
                  </a:schemeClr>
                </a:solidFill>
              </a:rPr>
              <a:t>otimalidade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 nova forma tabular é obtida após as seguintes operações elementares.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Nova linha pivô = linha pivô atual / número pivô</a:t>
            </a:r>
          </a:p>
          <a:p>
            <a:pPr>
              <a:buAutoNum type="alphaLcParenR"/>
            </a:pP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Para as demais linhas, incluindo a função objetivo z: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       Nova linha = (coeficiente da coluna da linha) – (Coeficiente da coluna 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da 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linha pivô) * (coeficiente)</a:t>
            </a:r>
            <a:endParaRPr lang="pt-BR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endParaRPr lang="pt-BR" sz="1200" b="1" dirty="0" smtClean="0"/>
          </a:p>
          <a:p>
            <a:pPr marL="914400" lvl="2" indent="0">
              <a:buNone/>
            </a:pP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40238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400" dirty="0" smtClean="0"/>
              <a:t>Resolver o problema: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z </a:t>
            </a:r>
            <a:r>
              <a:rPr lang="pt-BR" sz="2400" dirty="0" smtClean="0">
                <a:solidFill>
                  <a:srgbClr val="FF0000"/>
                </a:solidFill>
              </a:rPr>
              <a:t>-</a:t>
            </a:r>
            <a:r>
              <a:rPr lang="pt-BR" sz="2400" dirty="0" smtClean="0"/>
              <a:t> 3x1 </a:t>
            </a:r>
            <a:r>
              <a:rPr lang="pt-BR" sz="2400" dirty="0" smtClean="0">
                <a:solidFill>
                  <a:srgbClr val="FF0000"/>
                </a:solidFill>
              </a:rPr>
              <a:t>-</a:t>
            </a:r>
            <a:r>
              <a:rPr lang="pt-BR" sz="2400" dirty="0" smtClean="0"/>
              <a:t> 2x2 </a:t>
            </a:r>
            <a:r>
              <a:rPr lang="pt-BR" sz="2400" dirty="0" smtClean="0">
                <a:solidFill>
                  <a:srgbClr val="FF0000"/>
                </a:solidFill>
              </a:rPr>
              <a:t>= 0</a:t>
            </a:r>
          </a:p>
          <a:p>
            <a:pPr marL="0" indent="0">
              <a:buNone/>
            </a:pPr>
            <a:r>
              <a:rPr lang="pt-BR" sz="2400" dirty="0" smtClean="0"/>
              <a:t>Sujeito: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x1 + x2 </a:t>
            </a:r>
            <a:r>
              <a:rPr lang="pt-BR" sz="2400" dirty="0" smtClean="0">
                <a:solidFill>
                  <a:srgbClr val="FF0000"/>
                </a:solidFill>
              </a:rPr>
              <a:t>+ x3 </a:t>
            </a:r>
            <a:r>
              <a:rPr lang="pt-BR" sz="2400" dirty="0" smtClean="0"/>
              <a:t>= 6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5x1 + 2x2 </a:t>
            </a:r>
            <a:r>
              <a:rPr lang="pt-BR" sz="2400" dirty="0" smtClean="0">
                <a:solidFill>
                  <a:srgbClr val="FF0000"/>
                </a:solidFill>
              </a:rPr>
              <a:t>+ x4 </a:t>
            </a:r>
            <a:r>
              <a:rPr lang="pt-BR" sz="2400" dirty="0" smtClean="0"/>
              <a:t>= 20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x1, x2, </a:t>
            </a:r>
            <a:r>
              <a:rPr lang="pt-BR" sz="2400" dirty="0" smtClean="0">
                <a:solidFill>
                  <a:srgbClr val="FF0000"/>
                </a:solidFill>
              </a:rPr>
              <a:t>x3, x4 </a:t>
            </a:r>
            <a:r>
              <a:rPr lang="pt-BR" sz="2400" dirty="0" smtClean="0"/>
              <a:t>&gt;= 0</a:t>
            </a:r>
          </a:p>
          <a:p>
            <a:pPr marL="0" indent="0">
              <a:buNone/>
            </a:pPr>
            <a:r>
              <a:rPr lang="pt-BR" sz="2000" dirty="0"/>
              <a:t>VNB{</a:t>
            </a:r>
            <a:r>
              <a:rPr lang="pt-BR" sz="2000" dirty="0">
                <a:solidFill>
                  <a:srgbClr val="FF33CC"/>
                </a:solidFill>
              </a:rPr>
              <a:t>x1</a:t>
            </a:r>
            <a:r>
              <a:rPr lang="pt-BR" sz="2000" dirty="0"/>
              <a:t> e </a:t>
            </a:r>
            <a:r>
              <a:rPr lang="pt-BR" sz="2000" dirty="0">
                <a:solidFill>
                  <a:srgbClr val="FF33CC"/>
                </a:solidFill>
              </a:rPr>
              <a:t>x2</a:t>
            </a:r>
            <a:r>
              <a:rPr lang="pt-BR" sz="2000" dirty="0"/>
              <a:t>}</a:t>
            </a:r>
          </a:p>
          <a:p>
            <a:pPr marL="0" indent="0">
              <a:buNone/>
            </a:pPr>
            <a:r>
              <a:rPr lang="pt-BR" sz="2000" dirty="0"/>
              <a:t>VB{x3 e x4</a:t>
            </a:r>
            <a:r>
              <a:rPr lang="pt-BR" sz="2000" dirty="0" smtClean="0"/>
              <a:t>}</a:t>
            </a:r>
          </a:p>
          <a:p>
            <a:pPr marL="0" indent="0">
              <a:buNone/>
            </a:pPr>
            <a:endParaRPr lang="pt-BR" sz="2000" dirty="0" smtClean="0"/>
          </a:p>
          <a:p>
            <a:pPr marL="0" indent="0">
              <a:buNone/>
            </a:pPr>
            <a:r>
              <a:rPr lang="pt-BR" sz="2000" dirty="0" smtClean="0"/>
              <a:t>Logo, </a:t>
            </a:r>
            <a:r>
              <a:rPr lang="pt-BR" sz="2000" b="1" dirty="0" smtClean="0">
                <a:solidFill>
                  <a:srgbClr val="FF0000"/>
                </a:solidFill>
              </a:rPr>
              <a:t>x1</a:t>
            </a:r>
            <a:r>
              <a:rPr lang="pt-BR" sz="2000" dirty="0" smtClean="0"/>
              <a:t> </a:t>
            </a:r>
          </a:p>
          <a:p>
            <a:pPr marL="0" indent="0">
              <a:buNone/>
            </a:pPr>
            <a:r>
              <a:rPr lang="pt-BR" sz="2000" dirty="0" smtClean="0"/>
              <a:t>Não será</a:t>
            </a:r>
          </a:p>
          <a:p>
            <a:pPr marL="0" indent="0">
              <a:buNone/>
            </a:pPr>
            <a:r>
              <a:rPr lang="pt-BR" sz="2000" dirty="0" smtClean="0"/>
              <a:t>mais VNB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4804233"/>
            <a:ext cx="6458852" cy="1676634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4624158" y="5858346"/>
            <a:ext cx="436699" cy="6214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842507" y="4221088"/>
            <a:ext cx="0" cy="100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4842507" y="4221088"/>
            <a:ext cx="59358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/>
          <p:cNvSpPr/>
          <p:nvPr/>
        </p:nvSpPr>
        <p:spPr>
          <a:xfrm>
            <a:off x="5292080" y="4077072"/>
            <a:ext cx="1440160" cy="318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Coluna Pivô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62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44624"/>
            <a:ext cx="9036496" cy="6785992"/>
          </a:xfrm>
        </p:spPr>
        <p:txBody>
          <a:bodyPr>
            <a:normAutofit lnSpcReduction="10000"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Solução Simplex Tabular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Selecionar os coeficientes positivos da coluna pivô que representam os novos coeficientes da nova variável básica  em cada restrição  do modelo atual.</a:t>
            </a:r>
          </a:p>
          <a:p>
            <a:pPr>
              <a:buAutoNum type="alphaLcParenR"/>
            </a:pPr>
            <a:r>
              <a:rPr lang="pt-BR" sz="2000" dirty="0" smtClean="0"/>
              <a:t>Para cada coeficiente positivo selecionado no passo anterior, dividir a constante da mesma linha por ele (</a:t>
            </a:r>
            <a:r>
              <a:rPr lang="pt-BR" sz="2000" dirty="0" smtClean="0">
                <a:solidFill>
                  <a:srgbClr val="FF0000"/>
                </a:solidFill>
              </a:rPr>
              <a:t>termo independente</a:t>
            </a:r>
            <a:r>
              <a:rPr lang="pt-BR" sz="2000" dirty="0" smtClean="0"/>
              <a:t>).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Identificar a linha com menor coeficiente. Essa linha contém a variável que sairá da base.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 linha que contém a variável básica escolhida a sair da base é chamada de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linha pivô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O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número pivô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 é o valor que corresponde à interseção da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linha pivô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com a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coluna </a:t>
            </a:r>
            <a:r>
              <a:rPr lang="pt-BR" sz="2000" b="1" dirty="0" err="1" smtClean="0">
                <a:solidFill>
                  <a:schemeClr val="bg1">
                    <a:lumMod val="65000"/>
                  </a:schemeClr>
                </a:solidFill>
              </a:rPr>
              <a:t>pivo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I.3 –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Transformar a forma tabular atual utilizando o método de eliminação de Gauss-Jordan e recalcular a solução básica.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 função objetivo passa a ser escrita em função das variáveis não básicas da solução adjacente, de forma a verificar facilmente  o teste de </a:t>
            </a:r>
            <a:r>
              <a:rPr lang="pt-BR" sz="2000" dirty="0" err="1" smtClean="0">
                <a:solidFill>
                  <a:schemeClr val="bg1">
                    <a:lumMod val="65000"/>
                  </a:schemeClr>
                </a:solidFill>
              </a:rPr>
              <a:t>otimalidade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 nova forma tabular é obtida após as seguintes operações elementares.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Nova linha pivô = linha pivô atual / número pivô</a:t>
            </a:r>
          </a:p>
          <a:p>
            <a:pPr>
              <a:buAutoNum type="alphaLcParenR"/>
            </a:pP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Para as demais linhas, incluindo a função objetivo z: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       Nova linha = (coeficiente da coluna da linha) – (Coeficiente da coluna 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da 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linha pivô) * (coeficiente)</a:t>
            </a:r>
            <a:endParaRPr lang="pt-BR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endParaRPr lang="pt-BR" sz="1200" b="1" dirty="0" smtClean="0"/>
          </a:p>
          <a:p>
            <a:pPr marL="914400" lvl="2" indent="0">
              <a:buNone/>
            </a:pP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38648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400" dirty="0" smtClean="0"/>
              <a:t>Resolver o problema: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z </a:t>
            </a:r>
            <a:r>
              <a:rPr lang="pt-BR" sz="2400" dirty="0" smtClean="0">
                <a:solidFill>
                  <a:srgbClr val="FF0000"/>
                </a:solidFill>
              </a:rPr>
              <a:t>-</a:t>
            </a:r>
            <a:r>
              <a:rPr lang="pt-BR" sz="2400" dirty="0" smtClean="0"/>
              <a:t> 3x1 </a:t>
            </a:r>
            <a:r>
              <a:rPr lang="pt-BR" sz="2400" dirty="0" smtClean="0">
                <a:solidFill>
                  <a:srgbClr val="FF0000"/>
                </a:solidFill>
              </a:rPr>
              <a:t>-</a:t>
            </a:r>
            <a:r>
              <a:rPr lang="pt-BR" sz="2400" dirty="0" smtClean="0"/>
              <a:t> 2x2 </a:t>
            </a:r>
            <a:r>
              <a:rPr lang="pt-BR" sz="2400" dirty="0" smtClean="0">
                <a:solidFill>
                  <a:srgbClr val="FF0000"/>
                </a:solidFill>
              </a:rPr>
              <a:t>= 0</a:t>
            </a:r>
          </a:p>
          <a:p>
            <a:pPr marL="0" indent="0">
              <a:buNone/>
            </a:pPr>
            <a:r>
              <a:rPr lang="pt-BR" sz="2400" dirty="0" smtClean="0"/>
              <a:t>Sujeito: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x1 + x2 </a:t>
            </a:r>
            <a:r>
              <a:rPr lang="pt-BR" sz="2400" dirty="0" smtClean="0">
                <a:solidFill>
                  <a:srgbClr val="FF0000"/>
                </a:solidFill>
              </a:rPr>
              <a:t>+ x3 </a:t>
            </a:r>
            <a:r>
              <a:rPr lang="pt-BR" sz="2400" dirty="0" smtClean="0"/>
              <a:t>= 6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5x1 + 2x2 </a:t>
            </a:r>
            <a:r>
              <a:rPr lang="pt-BR" sz="2400" dirty="0" smtClean="0">
                <a:solidFill>
                  <a:srgbClr val="FF0000"/>
                </a:solidFill>
              </a:rPr>
              <a:t>+ x4 </a:t>
            </a:r>
            <a:r>
              <a:rPr lang="pt-BR" sz="2400" dirty="0" smtClean="0"/>
              <a:t>= 20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x1, x2, </a:t>
            </a:r>
            <a:r>
              <a:rPr lang="pt-BR" sz="2400" dirty="0" smtClean="0">
                <a:solidFill>
                  <a:srgbClr val="FF0000"/>
                </a:solidFill>
              </a:rPr>
              <a:t>x3, x4 </a:t>
            </a:r>
            <a:r>
              <a:rPr lang="pt-BR" sz="2400" dirty="0" smtClean="0"/>
              <a:t>&gt;= 0</a:t>
            </a:r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r>
              <a:rPr lang="pt-BR" sz="1800" dirty="0" smtClean="0"/>
              <a:t>Logo</a:t>
            </a:r>
            <a:r>
              <a:rPr lang="pt-BR" sz="1800" dirty="0"/>
              <a:t>, </a:t>
            </a:r>
            <a:r>
              <a:rPr lang="pt-BR" sz="1800" b="1" dirty="0">
                <a:solidFill>
                  <a:srgbClr val="FF0000"/>
                </a:solidFill>
              </a:rPr>
              <a:t>x1</a:t>
            </a:r>
            <a:r>
              <a:rPr lang="pt-BR" sz="1800" dirty="0"/>
              <a:t> </a:t>
            </a:r>
          </a:p>
          <a:p>
            <a:pPr marL="0" indent="0">
              <a:buNone/>
            </a:pPr>
            <a:r>
              <a:rPr lang="pt-BR" sz="1800" dirty="0"/>
              <a:t>Não será</a:t>
            </a:r>
          </a:p>
          <a:p>
            <a:pPr marL="0" indent="0">
              <a:buNone/>
            </a:pPr>
            <a:r>
              <a:rPr lang="pt-BR" sz="1800" dirty="0"/>
              <a:t>mais VNB</a:t>
            </a:r>
          </a:p>
          <a:p>
            <a:pPr marL="0" indent="0">
              <a:buNone/>
            </a:pPr>
            <a:endParaRPr lang="pt-BR" sz="1800" dirty="0" smtClean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758" y="4243227"/>
            <a:ext cx="6868484" cy="221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69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44624"/>
            <a:ext cx="9036496" cy="6785992"/>
          </a:xfrm>
        </p:spPr>
        <p:txBody>
          <a:bodyPr>
            <a:normAutofit lnSpcReduction="10000"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Solução Simplex Tabular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Selecionar os coeficientes positivos da coluna pivô que representam os novos coeficientes da nova variável básica  em cada restrição  do modelo atual.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Para cada coeficiente positivo selecionado no passo anterior, dividir a constante da mesma linha por ele.</a:t>
            </a:r>
          </a:p>
          <a:p>
            <a:pPr>
              <a:buAutoNum type="alphaLcParenR"/>
            </a:pPr>
            <a:r>
              <a:rPr lang="pt-BR" sz="2000" dirty="0" smtClean="0"/>
              <a:t>Identificar a linha com menor coeficiente. Essa linha contém a variável que sairá da base.</a:t>
            </a:r>
          </a:p>
          <a:p>
            <a:pPr marL="0" indent="0">
              <a:buNone/>
            </a:pPr>
            <a:r>
              <a:rPr lang="pt-BR" sz="2000" dirty="0" smtClean="0"/>
              <a:t>A linha que contém a variável básica escolhida a sair da base é chamada de </a:t>
            </a:r>
            <a:r>
              <a:rPr lang="pt-BR" sz="2000" b="1" dirty="0" smtClean="0"/>
              <a:t>linha pivô</a:t>
            </a:r>
            <a:r>
              <a:rPr lang="pt-BR" sz="2000" dirty="0" smtClean="0"/>
              <a:t>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O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número pivô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 é o valor que corresponde à interseção da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linha pivô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com a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coluna </a:t>
            </a:r>
            <a:r>
              <a:rPr lang="pt-BR" sz="2000" b="1" dirty="0" err="1" smtClean="0">
                <a:solidFill>
                  <a:schemeClr val="bg1">
                    <a:lumMod val="65000"/>
                  </a:schemeClr>
                </a:solidFill>
              </a:rPr>
              <a:t>pivo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I.3 –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Transformar a forma tabular atual utilizando o método de eliminação de Gauss-Jordan e recalcular a solução básica.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 função objetivo passa a ser escrita em função das variáveis não básicas da solução adjacente, de forma a verificar facilmente  o teste de </a:t>
            </a:r>
            <a:r>
              <a:rPr lang="pt-BR" sz="2000" dirty="0" err="1" smtClean="0">
                <a:solidFill>
                  <a:schemeClr val="bg1">
                    <a:lumMod val="65000"/>
                  </a:schemeClr>
                </a:solidFill>
              </a:rPr>
              <a:t>otimalidade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 nova forma tabular é obtida após as seguintes operações elementares.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Nova linha pivô = linha pivô atual / número pivô</a:t>
            </a:r>
          </a:p>
          <a:p>
            <a:pPr>
              <a:buAutoNum type="alphaLcParenR"/>
            </a:pP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Para as demais linhas, incluindo a função objetivo z: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       Nova linha = (coeficiente da coluna da linha) – (Coeficiente da coluna 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da 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linha pivô) * (coeficiente)</a:t>
            </a:r>
            <a:endParaRPr lang="pt-BR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endParaRPr lang="pt-BR" sz="1200" b="1" dirty="0" smtClean="0"/>
          </a:p>
          <a:p>
            <a:pPr marL="914400" lvl="2" indent="0">
              <a:buNone/>
            </a:pP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26344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400" dirty="0" smtClean="0"/>
              <a:t>Resolver o problema: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z </a:t>
            </a:r>
            <a:r>
              <a:rPr lang="pt-BR" sz="2400" dirty="0" smtClean="0">
                <a:solidFill>
                  <a:srgbClr val="FF0000"/>
                </a:solidFill>
              </a:rPr>
              <a:t>-</a:t>
            </a:r>
            <a:r>
              <a:rPr lang="pt-BR" sz="2400" dirty="0" smtClean="0"/>
              <a:t> 3x1 </a:t>
            </a:r>
            <a:r>
              <a:rPr lang="pt-BR" sz="2400" dirty="0" smtClean="0">
                <a:solidFill>
                  <a:srgbClr val="FF0000"/>
                </a:solidFill>
              </a:rPr>
              <a:t>-</a:t>
            </a:r>
            <a:r>
              <a:rPr lang="pt-BR" sz="2400" dirty="0" smtClean="0"/>
              <a:t> 2x2 </a:t>
            </a:r>
            <a:r>
              <a:rPr lang="pt-BR" sz="2400" dirty="0" smtClean="0">
                <a:solidFill>
                  <a:srgbClr val="FF0000"/>
                </a:solidFill>
              </a:rPr>
              <a:t>= 0</a:t>
            </a:r>
          </a:p>
          <a:p>
            <a:pPr marL="0" indent="0">
              <a:buNone/>
            </a:pPr>
            <a:r>
              <a:rPr lang="pt-BR" sz="2400" dirty="0" smtClean="0"/>
              <a:t>Sujeito: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x1 + x2 </a:t>
            </a:r>
            <a:r>
              <a:rPr lang="pt-BR" sz="2400" dirty="0" smtClean="0">
                <a:solidFill>
                  <a:srgbClr val="FF0000"/>
                </a:solidFill>
              </a:rPr>
              <a:t>+ x3 </a:t>
            </a:r>
            <a:r>
              <a:rPr lang="pt-BR" sz="2400" dirty="0" smtClean="0"/>
              <a:t>= 6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5x1 + 2x2 </a:t>
            </a:r>
            <a:r>
              <a:rPr lang="pt-BR" sz="2400" dirty="0" smtClean="0">
                <a:solidFill>
                  <a:srgbClr val="FF0000"/>
                </a:solidFill>
              </a:rPr>
              <a:t>+ x4 </a:t>
            </a:r>
            <a:r>
              <a:rPr lang="pt-BR" sz="2400" dirty="0" smtClean="0"/>
              <a:t>= 20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x1, x2, </a:t>
            </a:r>
            <a:r>
              <a:rPr lang="pt-BR" sz="2400" dirty="0" smtClean="0">
                <a:solidFill>
                  <a:srgbClr val="FF0000"/>
                </a:solidFill>
              </a:rPr>
              <a:t>x3, x4 </a:t>
            </a:r>
            <a:r>
              <a:rPr lang="pt-BR" sz="2400" dirty="0" smtClean="0"/>
              <a:t>&gt;= 0</a:t>
            </a:r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r>
              <a:rPr lang="pt-BR" sz="1800" dirty="0" smtClean="0"/>
              <a:t>Logo</a:t>
            </a:r>
            <a:r>
              <a:rPr lang="pt-BR" sz="1800" dirty="0"/>
              <a:t>, </a:t>
            </a:r>
            <a:r>
              <a:rPr lang="pt-BR" sz="1800" b="1" dirty="0">
                <a:solidFill>
                  <a:srgbClr val="FF0000"/>
                </a:solidFill>
              </a:rPr>
              <a:t>x1</a:t>
            </a:r>
            <a:r>
              <a:rPr lang="pt-BR" sz="1800" dirty="0"/>
              <a:t> </a:t>
            </a:r>
          </a:p>
          <a:p>
            <a:pPr marL="0" indent="0">
              <a:buNone/>
            </a:pPr>
            <a:r>
              <a:rPr lang="pt-BR" sz="1800" dirty="0"/>
              <a:t>Não será</a:t>
            </a:r>
          </a:p>
          <a:p>
            <a:pPr marL="0" indent="0">
              <a:buNone/>
            </a:pPr>
            <a:r>
              <a:rPr lang="pt-BR" sz="1800" dirty="0"/>
              <a:t>mais VNB</a:t>
            </a:r>
          </a:p>
          <a:p>
            <a:pPr marL="0" indent="0">
              <a:buNone/>
            </a:pPr>
            <a:r>
              <a:rPr lang="pt-BR" sz="1800" dirty="0" smtClean="0"/>
              <a:t>e </a:t>
            </a:r>
            <a:r>
              <a:rPr lang="pt-BR" sz="1800" b="1" dirty="0" smtClean="0">
                <a:solidFill>
                  <a:srgbClr val="FF0000"/>
                </a:solidFill>
              </a:rPr>
              <a:t>x4</a:t>
            </a:r>
            <a:r>
              <a:rPr lang="pt-BR" sz="1800" dirty="0" smtClean="0"/>
              <a:t> será </a:t>
            </a:r>
          </a:p>
          <a:p>
            <a:pPr marL="0" indent="0">
              <a:buNone/>
            </a:pPr>
            <a:r>
              <a:rPr lang="pt-BR" sz="1800" dirty="0" smtClean="0"/>
              <a:t>VNB</a:t>
            </a:r>
          </a:p>
          <a:p>
            <a:pPr marL="0" indent="0">
              <a:buNone/>
            </a:pPr>
            <a:endParaRPr lang="pt-BR" sz="1800" dirty="0" smtClean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758" y="4243227"/>
            <a:ext cx="6868484" cy="2210109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1259632" y="6422449"/>
            <a:ext cx="1440160" cy="318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Linha Pivô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8" name="Conector reto 7"/>
          <p:cNvCxnSpPr/>
          <p:nvPr/>
        </p:nvCxnSpPr>
        <p:spPr>
          <a:xfrm flipH="1">
            <a:off x="899592" y="5877272"/>
            <a:ext cx="2381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899592" y="58772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899592" y="659735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flipV="1">
            <a:off x="3546363" y="3933056"/>
            <a:ext cx="0" cy="100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3546363" y="3933056"/>
            <a:ext cx="59358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3995936" y="3789040"/>
            <a:ext cx="1440160" cy="318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Coluna Pivô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29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44624"/>
            <a:ext cx="9036496" cy="6785992"/>
          </a:xfrm>
        </p:spPr>
        <p:txBody>
          <a:bodyPr>
            <a:normAutofit lnSpcReduction="10000"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Solução Simplex Tabular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Selecionar os coeficientes positivos da coluna pivô que representam os novos coeficientes da nova variável básica  em cada restrição  do modelo atual.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Para cada coeficiente positivo selecionado no passo anterior, dividir a constante da mesma linha por ele.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Identificar a linha com menor coeficiente. Essa linha contém a variável que sairá da base.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A linha que contém a variável básica escolhida a sair da base é chamada de 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linha pivô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2000" dirty="0" smtClean="0"/>
              <a:t>O </a:t>
            </a:r>
            <a:r>
              <a:rPr lang="pt-BR" sz="2000" b="1" dirty="0" smtClean="0"/>
              <a:t>número pivô</a:t>
            </a:r>
            <a:r>
              <a:rPr lang="pt-BR" sz="2000" dirty="0" smtClean="0"/>
              <a:t> é o valor que corresponde à interseção da </a:t>
            </a:r>
            <a:r>
              <a:rPr lang="pt-BR" sz="2000" b="1" dirty="0" smtClean="0"/>
              <a:t>linha pivô </a:t>
            </a:r>
            <a:r>
              <a:rPr lang="pt-BR" sz="2000" dirty="0" smtClean="0"/>
              <a:t>com a </a:t>
            </a:r>
            <a:r>
              <a:rPr lang="pt-BR" sz="2000" b="1" dirty="0" smtClean="0"/>
              <a:t>coluna </a:t>
            </a:r>
            <a:r>
              <a:rPr lang="pt-BR" sz="2000" b="1" dirty="0" err="1" smtClean="0"/>
              <a:t>pivo</a:t>
            </a:r>
            <a:r>
              <a:rPr lang="pt-BR" sz="2000" dirty="0" smtClean="0"/>
              <a:t>.</a:t>
            </a:r>
          </a:p>
          <a:p>
            <a:pPr marL="0" indent="0">
              <a:buNone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I.3 –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Transformar a forma tabular atual utilizando o método de eliminação de Gauss-Jordan e recalcular a solução básica.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 função objetivo passa a ser escrita em função das variáveis não básicas da solução adjacente, de forma a verificar facilmente  o teste de </a:t>
            </a:r>
            <a:r>
              <a:rPr lang="pt-BR" sz="2000" dirty="0" err="1" smtClean="0">
                <a:solidFill>
                  <a:schemeClr val="bg1">
                    <a:lumMod val="65000"/>
                  </a:schemeClr>
                </a:solidFill>
              </a:rPr>
              <a:t>otimalidade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 nova forma tabular é obtida após as seguintes operações elementares.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Nova linha pivô = linha pivô atual / número pivô</a:t>
            </a:r>
          </a:p>
          <a:p>
            <a:pPr>
              <a:buAutoNum type="alphaLcParenR"/>
            </a:pP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Para as demais linhas, incluindo a função objetivo z: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       Nova linha = (coeficiente da coluna da linha) – (Coeficiente da coluna 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da 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linha pivô) * (coeficiente)</a:t>
            </a:r>
            <a:endParaRPr lang="pt-BR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endParaRPr lang="pt-BR" sz="1200" b="1" dirty="0" smtClean="0"/>
          </a:p>
          <a:p>
            <a:pPr marL="914400" lvl="2" indent="0">
              <a:buNone/>
            </a:pP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43807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496" y="836712"/>
            <a:ext cx="9036496" cy="5760640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Simplex</a:t>
            </a:r>
          </a:p>
          <a:p>
            <a:pPr lvl="1"/>
            <a:r>
              <a:rPr lang="pt-BR" dirty="0" smtClean="0"/>
              <a:t>Introdução:</a:t>
            </a:r>
          </a:p>
          <a:p>
            <a:pPr lvl="2"/>
            <a:r>
              <a:rPr lang="pt-BR" dirty="0" smtClean="0"/>
              <a:t>Na aula passada o </a:t>
            </a:r>
            <a:r>
              <a:rPr lang="pt-BR" dirty="0" smtClean="0">
                <a:solidFill>
                  <a:srgbClr val="FF0000"/>
                </a:solidFill>
              </a:rPr>
              <a:t>Procedimento Analítico do Simplex</a:t>
            </a:r>
            <a:r>
              <a:rPr lang="pt-BR" dirty="0" smtClean="0"/>
              <a:t> foi apresentado.</a:t>
            </a:r>
          </a:p>
          <a:p>
            <a:pPr lvl="2"/>
            <a:r>
              <a:rPr lang="pt-BR" dirty="0" smtClean="0"/>
              <a:t>Uma outra forma de calcular a solução via Simplex é da forma </a:t>
            </a:r>
            <a:r>
              <a:rPr lang="pt-BR" dirty="0" smtClean="0">
                <a:solidFill>
                  <a:srgbClr val="FF0000"/>
                </a:solidFill>
              </a:rPr>
              <a:t>Tabular</a:t>
            </a:r>
            <a:r>
              <a:rPr lang="pt-BR" dirty="0" smtClean="0"/>
              <a:t> que veremos na aula de hoje.</a:t>
            </a:r>
          </a:p>
          <a:p>
            <a:pPr lvl="2"/>
            <a:r>
              <a:rPr lang="pt-BR" dirty="0" smtClean="0"/>
              <a:t>É extremamente importante o entendimento da resolução da forma analítica para a resolução do Simplex Tabular.</a:t>
            </a:r>
          </a:p>
          <a:p>
            <a:pPr lvl="3"/>
            <a:r>
              <a:rPr lang="pt-BR" dirty="0" smtClean="0"/>
              <a:t>Assim, você entende o motivo de cada etapa!</a:t>
            </a:r>
          </a:p>
        </p:txBody>
      </p:sp>
    </p:spTree>
    <p:extLst>
      <p:ext uri="{BB962C8B-B14F-4D97-AF65-F5344CB8AC3E}">
        <p14:creationId xmlns:p14="http://schemas.microsoft.com/office/powerpoint/2010/main" val="131430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400" dirty="0" smtClean="0"/>
              <a:t>Resolver o problema: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z </a:t>
            </a:r>
            <a:r>
              <a:rPr lang="pt-BR" sz="2400" dirty="0" smtClean="0">
                <a:solidFill>
                  <a:srgbClr val="FF0000"/>
                </a:solidFill>
              </a:rPr>
              <a:t>-</a:t>
            </a:r>
            <a:r>
              <a:rPr lang="pt-BR" sz="2400" dirty="0" smtClean="0"/>
              <a:t> 3x1 </a:t>
            </a:r>
            <a:r>
              <a:rPr lang="pt-BR" sz="2400" dirty="0" smtClean="0">
                <a:solidFill>
                  <a:srgbClr val="FF0000"/>
                </a:solidFill>
              </a:rPr>
              <a:t>-</a:t>
            </a:r>
            <a:r>
              <a:rPr lang="pt-BR" sz="2400" dirty="0" smtClean="0"/>
              <a:t> 2x2 </a:t>
            </a:r>
            <a:r>
              <a:rPr lang="pt-BR" sz="2400" dirty="0" smtClean="0">
                <a:solidFill>
                  <a:srgbClr val="FF0000"/>
                </a:solidFill>
              </a:rPr>
              <a:t>= 0</a:t>
            </a:r>
          </a:p>
          <a:p>
            <a:pPr marL="0" indent="0">
              <a:buNone/>
            </a:pPr>
            <a:r>
              <a:rPr lang="pt-BR" sz="2400" dirty="0" smtClean="0"/>
              <a:t>Sujeito: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x1 + x2 </a:t>
            </a:r>
            <a:r>
              <a:rPr lang="pt-BR" sz="2400" dirty="0" smtClean="0">
                <a:solidFill>
                  <a:srgbClr val="FF0000"/>
                </a:solidFill>
              </a:rPr>
              <a:t>+ x3 </a:t>
            </a:r>
            <a:r>
              <a:rPr lang="pt-BR" sz="2400" dirty="0" smtClean="0"/>
              <a:t>= 6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5x1 + 2x2 </a:t>
            </a:r>
            <a:r>
              <a:rPr lang="pt-BR" sz="2400" dirty="0" smtClean="0">
                <a:solidFill>
                  <a:srgbClr val="FF0000"/>
                </a:solidFill>
              </a:rPr>
              <a:t>+ x4 </a:t>
            </a:r>
            <a:r>
              <a:rPr lang="pt-BR" sz="2400" dirty="0" smtClean="0"/>
              <a:t>= 20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x1, x2, </a:t>
            </a:r>
            <a:r>
              <a:rPr lang="pt-BR" sz="2400" dirty="0" smtClean="0">
                <a:solidFill>
                  <a:srgbClr val="FF0000"/>
                </a:solidFill>
              </a:rPr>
              <a:t>x3, x4 </a:t>
            </a:r>
            <a:r>
              <a:rPr lang="pt-BR" sz="2400" dirty="0" smtClean="0"/>
              <a:t>&gt;= 0</a:t>
            </a:r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r>
              <a:rPr lang="pt-BR" sz="1800" dirty="0" smtClean="0"/>
              <a:t>Logo</a:t>
            </a:r>
            <a:r>
              <a:rPr lang="pt-BR" sz="1800" dirty="0"/>
              <a:t>, </a:t>
            </a:r>
            <a:r>
              <a:rPr lang="pt-BR" sz="1800" b="1" dirty="0">
                <a:solidFill>
                  <a:srgbClr val="FF0000"/>
                </a:solidFill>
              </a:rPr>
              <a:t>x1</a:t>
            </a:r>
            <a:r>
              <a:rPr lang="pt-BR" sz="1800" dirty="0"/>
              <a:t> </a:t>
            </a:r>
          </a:p>
          <a:p>
            <a:pPr marL="0" indent="0">
              <a:buNone/>
            </a:pPr>
            <a:r>
              <a:rPr lang="pt-BR" sz="1800" dirty="0"/>
              <a:t>Não será</a:t>
            </a:r>
          </a:p>
          <a:p>
            <a:pPr marL="0" indent="0">
              <a:buNone/>
            </a:pPr>
            <a:r>
              <a:rPr lang="pt-BR" sz="1800" dirty="0"/>
              <a:t>mais VNB</a:t>
            </a:r>
          </a:p>
          <a:p>
            <a:pPr marL="0" indent="0">
              <a:buNone/>
            </a:pPr>
            <a:r>
              <a:rPr lang="pt-BR" sz="1800" dirty="0" smtClean="0"/>
              <a:t>e </a:t>
            </a:r>
            <a:r>
              <a:rPr lang="pt-BR" sz="1800" b="1" dirty="0" smtClean="0">
                <a:solidFill>
                  <a:srgbClr val="FF0000"/>
                </a:solidFill>
              </a:rPr>
              <a:t>x4</a:t>
            </a:r>
            <a:r>
              <a:rPr lang="pt-BR" sz="1800" dirty="0" smtClean="0"/>
              <a:t> será </a:t>
            </a:r>
          </a:p>
          <a:p>
            <a:pPr marL="0" indent="0">
              <a:buNone/>
            </a:pPr>
            <a:r>
              <a:rPr lang="pt-BR" sz="1800" dirty="0" smtClean="0"/>
              <a:t>VNB</a:t>
            </a:r>
          </a:p>
          <a:p>
            <a:pPr marL="0" indent="0">
              <a:buNone/>
            </a:pPr>
            <a:endParaRPr lang="pt-BR" sz="1800" dirty="0" smtClean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758" y="4243227"/>
            <a:ext cx="6868484" cy="2210109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1259632" y="6422449"/>
            <a:ext cx="1440160" cy="318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Linha Pivô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8" name="Conector reto 7"/>
          <p:cNvCxnSpPr/>
          <p:nvPr/>
        </p:nvCxnSpPr>
        <p:spPr>
          <a:xfrm flipH="1">
            <a:off x="899592" y="5877272"/>
            <a:ext cx="2381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899592" y="58772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899592" y="659735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/>
          <p:cNvSpPr/>
          <p:nvPr/>
        </p:nvSpPr>
        <p:spPr>
          <a:xfrm>
            <a:off x="3538735" y="5685876"/>
            <a:ext cx="328099" cy="2635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de seta reta 5"/>
          <p:cNvCxnSpPr>
            <a:stCxn id="19" idx="0"/>
          </p:cNvCxnSpPr>
          <p:nvPr/>
        </p:nvCxnSpPr>
        <p:spPr>
          <a:xfrm flipV="1">
            <a:off x="3702785" y="4243227"/>
            <a:ext cx="1157247" cy="14426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/>
          <p:cNvSpPr/>
          <p:nvPr/>
        </p:nvSpPr>
        <p:spPr>
          <a:xfrm>
            <a:off x="4860032" y="4046185"/>
            <a:ext cx="1440160" cy="318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Número pivô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3" name="Conector reto 12"/>
          <p:cNvCxnSpPr/>
          <p:nvPr/>
        </p:nvCxnSpPr>
        <p:spPr>
          <a:xfrm flipV="1">
            <a:off x="3419872" y="3933056"/>
            <a:ext cx="0" cy="100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3419872" y="3933056"/>
            <a:ext cx="59358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3869445" y="3717032"/>
            <a:ext cx="1440160" cy="318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Coluna Pivô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72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44624"/>
            <a:ext cx="9036496" cy="6785992"/>
          </a:xfrm>
        </p:spPr>
        <p:txBody>
          <a:bodyPr>
            <a:normAutofit lnSpcReduction="10000"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Solução Simplex Tabular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Selecionar os coeficientes positivos da coluna pivô que representam os novos coeficientes da nova variável básica  em cada restrição  do modelo atual.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Para cada coeficiente positivo selecionado no passo anterior, dividir a constante da mesma linha por ele.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Identificar a linha com menor coeficiente. Essa linha contém a variável que sairá da base.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A linha que contém a variável básica escolhida a sair da base é chamada de 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linha pivô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O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número pivô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 é o valor que corresponde à interseção da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linha pivô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com a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coluna </a:t>
            </a:r>
            <a:r>
              <a:rPr lang="pt-BR" sz="2000" b="1" dirty="0" err="1" smtClean="0">
                <a:solidFill>
                  <a:schemeClr val="bg1">
                    <a:lumMod val="65000"/>
                  </a:schemeClr>
                </a:solidFill>
              </a:rPr>
              <a:t>pivo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2000" b="1" dirty="0"/>
              <a:t>I.3 –</a:t>
            </a:r>
            <a:r>
              <a:rPr lang="pt-BR" sz="2000" dirty="0"/>
              <a:t> </a:t>
            </a:r>
            <a:r>
              <a:rPr lang="pt-BR" sz="2000" dirty="0" smtClean="0"/>
              <a:t>Transformar a forma tabular atual utilizando o método de eliminação de </a:t>
            </a:r>
            <a:r>
              <a:rPr lang="pt-BR" sz="2000" b="1" dirty="0" smtClean="0">
                <a:solidFill>
                  <a:srgbClr val="FF0000"/>
                </a:solidFill>
              </a:rPr>
              <a:t>Gauss-Jordan</a:t>
            </a:r>
            <a:r>
              <a:rPr lang="pt-BR" sz="2000" dirty="0" smtClean="0"/>
              <a:t> e recalcular a solução básica.</a:t>
            </a:r>
          </a:p>
          <a:p>
            <a:pPr marL="0" indent="0">
              <a:buNone/>
            </a:pPr>
            <a:r>
              <a:rPr lang="pt-BR" sz="2000" dirty="0" smtClean="0"/>
              <a:t>A </a:t>
            </a:r>
            <a:r>
              <a:rPr lang="pt-BR" sz="2000" b="1" dirty="0" smtClean="0">
                <a:solidFill>
                  <a:srgbClr val="FF0000"/>
                </a:solidFill>
              </a:rPr>
              <a:t>função objetivo </a:t>
            </a:r>
            <a:r>
              <a:rPr lang="pt-BR" sz="2000" dirty="0" smtClean="0"/>
              <a:t>passa a ser escrita em função das </a:t>
            </a:r>
            <a:r>
              <a:rPr lang="pt-BR" sz="2000" b="1" dirty="0" smtClean="0">
                <a:solidFill>
                  <a:srgbClr val="FF0000"/>
                </a:solidFill>
              </a:rPr>
              <a:t>variáveis não básicas </a:t>
            </a:r>
            <a:r>
              <a:rPr lang="pt-BR" sz="2000" dirty="0" smtClean="0"/>
              <a:t>da solução adjacente, de forma a verificar facilmente  o teste de </a:t>
            </a:r>
            <a:r>
              <a:rPr lang="pt-BR" sz="2000" dirty="0" err="1" smtClean="0"/>
              <a:t>otimalidade</a:t>
            </a:r>
            <a:r>
              <a:rPr lang="pt-BR" sz="2000" dirty="0" smtClean="0"/>
              <a:t>.</a:t>
            </a:r>
          </a:p>
          <a:p>
            <a:pPr marL="0" indent="0">
              <a:buNone/>
            </a:pPr>
            <a:r>
              <a:rPr lang="pt-BR" sz="2000" dirty="0" smtClean="0"/>
              <a:t>A nova forma tabular é obtida após as seguintes operações elementares.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Nova linha pivô = linha pivô atual / número pivô</a:t>
            </a:r>
          </a:p>
          <a:p>
            <a:pPr>
              <a:buAutoNum type="alphaLcParenR"/>
            </a:pP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Para as demais linhas, incluindo a função objetivo z: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       Nova linha = (coeficiente da coluna da linha) – (Coeficiente da coluna 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da 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linha pivô) * (coeficiente)</a:t>
            </a:r>
            <a:endParaRPr lang="pt-BR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endParaRPr lang="pt-BR" sz="1200" b="1" dirty="0" smtClean="0"/>
          </a:p>
          <a:p>
            <a:pPr marL="914400" lvl="2" indent="0">
              <a:buNone/>
            </a:pP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1373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44624"/>
            <a:ext cx="9036496" cy="6785992"/>
          </a:xfrm>
        </p:spPr>
        <p:txBody>
          <a:bodyPr>
            <a:normAutofit lnSpcReduction="10000"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Solução Simplex Tabular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Selecionar os coeficientes positivos da coluna pivô que representam os novos coeficientes da nova variável básica  em cada restrição  do modelo atual.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Para cada coeficiente positivo selecionado no passo anterior, dividir a constante da mesma linha por ele.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Identificar a linha com menor coeficiente. Essa linha contém a variável que sairá da base.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A linha que contém a variável básica escolhida a sair da base é chamada de 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linha pivô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O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número pivô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 é o valor que corresponde à interseção da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linha pivô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com a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coluna </a:t>
            </a:r>
            <a:r>
              <a:rPr lang="pt-BR" sz="2000" b="1" dirty="0" err="1" smtClean="0">
                <a:solidFill>
                  <a:schemeClr val="bg1">
                    <a:lumMod val="65000"/>
                  </a:schemeClr>
                </a:solidFill>
              </a:rPr>
              <a:t>pivo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I.3 </a:t>
            </a:r>
            <a:r>
              <a:rPr lang="pt-BR" sz="2000" b="1" dirty="0">
                <a:solidFill>
                  <a:schemeClr val="bg1">
                    <a:lumMod val="75000"/>
                  </a:schemeClr>
                </a:solidFill>
              </a:rPr>
              <a:t>–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 Transformar a forma tabular atual utilizando o método de eliminação de </a:t>
            </a:r>
            <a:r>
              <a:rPr lang="pt-BR" sz="2000" b="1" dirty="0">
                <a:solidFill>
                  <a:schemeClr val="bg1">
                    <a:lumMod val="75000"/>
                  </a:schemeClr>
                </a:solidFill>
              </a:rPr>
              <a:t>Gauss-Jordan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 e recalcular a solução básica.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A </a:t>
            </a:r>
            <a:r>
              <a:rPr lang="pt-BR" sz="2000" b="1" dirty="0">
                <a:solidFill>
                  <a:schemeClr val="bg1">
                    <a:lumMod val="75000"/>
                  </a:schemeClr>
                </a:solidFill>
              </a:rPr>
              <a:t>função objetivo 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passa a ser escrita em função das </a:t>
            </a:r>
            <a:r>
              <a:rPr lang="pt-BR" sz="2000" b="1" dirty="0">
                <a:solidFill>
                  <a:schemeClr val="bg1">
                    <a:lumMod val="75000"/>
                  </a:schemeClr>
                </a:solidFill>
              </a:rPr>
              <a:t>variáveis não básicas 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da solução adjacente, de forma a verificar facilmente  o teste de </a:t>
            </a:r>
            <a:r>
              <a:rPr lang="pt-BR" sz="2000" dirty="0" err="1">
                <a:solidFill>
                  <a:schemeClr val="bg1">
                    <a:lumMod val="75000"/>
                  </a:schemeClr>
                </a:solidFill>
              </a:rPr>
              <a:t>otimalidade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2000" dirty="0" smtClean="0"/>
              <a:t>A nova forma tabular é obtida após as seguintes operações elementares.</a:t>
            </a:r>
          </a:p>
          <a:p>
            <a:pPr>
              <a:buAutoNum type="alphaLcParenR"/>
            </a:pPr>
            <a:r>
              <a:rPr lang="pt-BR" sz="2000" dirty="0" smtClean="0"/>
              <a:t>Nova linha pivô = linha pivô atual / número pivô</a:t>
            </a:r>
          </a:p>
          <a:p>
            <a:pPr>
              <a:buAutoNum type="alphaLcParenR"/>
            </a:pP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Para as demais linhas, incluindo a função objetivo z: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       Nova linha = (coeficiente da coluna da linha) – (Coeficiente da coluna 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da 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linha pivô) * (coeficiente)</a:t>
            </a:r>
            <a:endParaRPr lang="pt-BR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endParaRPr lang="pt-BR" sz="1200" b="1" dirty="0" smtClean="0"/>
          </a:p>
          <a:p>
            <a:pPr marL="914400" lvl="2" indent="0">
              <a:buNone/>
            </a:pP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16882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400" dirty="0" smtClean="0"/>
              <a:t>Resolver o problema: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z </a:t>
            </a:r>
            <a:r>
              <a:rPr lang="pt-BR" sz="2400" dirty="0" smtClean="0">
                <a:solidFill>
                  <a:srgbClr val="FF0000"/>
                </a:solidFill>
              </a:rPr>
              <a:t>-</a:t>
            </a:r>
            <a:r>
              <a:rPr lang="pt-BR" sz="2400" dirty="0" smtClean="0"/>
              <a:t> 3x1 </a:t>
            </a:r>
            <a:r>
              <a:rPr lang="pt-BR" sz="2400" dirty="0" smtClean="0">
                <a:solidFill>
                  <a:srgbClr val="FF0000"/>
                </a:solidFill>
              </a:rPr>
              <a:t>-</a:t>
            </a:r>
            <a:r>
              <a:rPr lang="pt-BR" sz="2400" dirty="0" smtClean="0"/>
              <a:t> 2x2 </a:t>
            </a:r>
            <a:r>
              <a:rPr lang="pt-BR" sz="2400" dirty="0" smtClean="0">
                <a:solidFill>
                  <a:srgbClr val="FF0000"/>
                </a:solidFill>
              </a:rPr>
              <a:t>= 0</a:t>
            </a:r>
          </a:p>
          <a:p>
            <a:pPr marL="0" indent="0">
              <a:buNone/>
            </a:pPr>
            <a:r>
              <a:rPr lang="pt-BR" sz="2400" dirty="0" smtClean="0"/>
              <a:t>Sujeito: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x1 + x2 </a:t>
            </a:r>
            <a:r>
              <a:rPr lang="pt-BR" sz="2400" dirty="0" smtClean="0">
                <a:solidFill>
                  <a:srgbClr val="FF0000"/>
                </a:solidFill>
              </a:rPr>
              <a:t>+ x3 </a:t>
            </a:r>
            <a:r>
              <a:rPr lang="pt-BR" sz="2400" dirty="0" smtClean="0"/>
              <a:t>= 6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5x1 + 2x2 </a:t>
            </a:r>
            <a:r>
              <a:rPr lang="pt-BR" sz="2400" dirty="0" smtClean="0">
                <a:solidFill>
                  <a:srgbClr val="FF0000"/>
                </a:solidFill>
              </a:rPr>
              <a:t>+ x4 </a:t>
            </a:r>
            <a:r>
              <a:rPr lang="pt-BR" sz="2400" dirty="0" smtClean="0"/>
              <a:t>= 20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x1, x2, </a:t>
            </a:r>
            <a:r>
              <a:rPr lang="pt-BR" sz="2400" dirty="0" smtClean="0">
                <a:solidFill>
                  <a:srgbClr val="FF0000"/>
                </a:solidFill>
              </a:rPr>
              <a:t>x3, x4 </a:t>
            </a:r>
            <a:r>
              <a:rPr lang="pt-BR" sz="2400" dirty="0" smtClean="0"/>
              <a:t>&gt;= 0</a:t>
            </a:r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 smtClean="0">
                <a:solidFill>
                  <a:srgbClr val="FF0000"/>
                </a:solidFill>
              </a:rPr>
              <a:t>L3 = L3/5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758" y="4243227"/>
            <a:ext cx="6868484" cy="2210109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1259632" y="6422449"/>
            <a:ext cx="1440160" cy="318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Linha Pivô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8" name="Conector reto 7"/>
          <p:cNvCxnSpPr/>
          <p:nvPr/>
        </p:nvCxnSpPr>
        <p:spPr>
          <a:xfrm flipH="1">
            <a:off x="899592" y="5949280"/>
            <a:ext cx="2381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899592" y="5949280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899592" y="666936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/>
          <p:cNvSpPr/>
          <p:nvPr/>
        </p:nvSpPr>
        <p:spPr>
          <a:xfrm>
            <a:off x="3538735" y="5685876"/>
            <a:ext cx="328099" cy="2635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de seta reta 5"/>
          <p:cNvCxnSpPr>
            <a:stCxn id="19" idx="0"/>
          </p:cNvCxnSpPr>
          <p:nvPr/>
        </p:nvCxnSpPr>
        <p:spPr>
          <a:xfrm flipV="1">
            <a:off x="3702785" y="4243227"/>
            <a:ext cx="1157247" cy="14426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/>
          <p:cNvSpPr/>
          <p:nvPr/>
        </p:nvSpPr>
        <p:spPr>
          <a:xfrm>
            <a:off x="4860032" y="4046185"/>
            <a:ext cx="1440160" cy="318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Número pivô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84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400" dirty="0" smtClean="0"/>
              <a:t>Resolver o problema: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z </a:t>
            </a:r>
            <a:r>
              <a:rPr lang="pt-BR" sz="2400" dirty="0" smtClean="0">
                <a:solidFill>
                  <a:srgbClr val="FF0000"/>
                </a:solidFill>
              </a:rPr>
              <a:t>-</a:t>
            </a:r>
            <a:r>
              <a:rPr lang="pt-BR" sz="2400" dirty="0" smtClean="0"/>
              <a:t> 3x1 </a:t>
            </a:r>
            <a:r>
              <a:rPr lang="pt-BR" sz="2400" dirty="0" smtClean="0">
                <a:solidFill>
                  <a:srgbClr val="FF0000"/>
                </a:solidFill>
              </a:rPr>
              <a:t>-</a:t>
            </a:r>
            <a:r>
              <a:rPr lang="pt-BR" sz="2400" dirty="0" smtClean="0"/>
              <a:t> 2x2 </a:t>
            </a:r>
            <a:r>
              <a:rPr lang="pt-BR" sz="2400" dirty="0" smtClean="0">
                <a:solidFill>
                  <a:srgbClr val="FF0000"/>
                </a:solidFill>
              </a:rPr>
              <a:t>= 0</a:t>
            </a:r>
          </a:p>
          <a:p>
            <a:pPr marL="0" indent="0">
              <a:buNone/>
            </a:pPr>
            <a:r>
              <a:rPr lang="pt-BR" sz="2400" dirty="0" smtClean="0"/>
              <a:t>Sujeito: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x1 + x2 </a:t>
            </a:r>
            <a:r>
              <a:rPr lang="pt-BR" sz="2400" dirty="0" smtClean="0">
                <a:solidFill>
                  <a:srgbClr val="FF0000"/>
                </a:solidFill>
              </a:rPr>
              <a:t>+ x3 </a:t>
            </a:r>
            <a:r>
              <a:rPr lang="pt-BR" sz="2400" dirty="0" smtClean="0"/>
              <a:t>= 6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5x1 + 2x2 </a:t>
            </a:r>
            <a:r>
              <a:rPr lang="pt-BR" sz="2400" dirty="0" smtClean="0">
                <a:solidFill>
                  <a:srgbClr val="FF0000"/>
                </a:solidFill>
              </a:rPr>
              <a:t>+ x4 </a:t>
            </a:r>
            <a:r>
              <a:rPr lang="pt-BR" sz="2400" dirty="0" smtClean="0"/>
              <a:t>= 20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x1, x2, </a:t>
            </a:r>
            <a:r>
              <a:rPr lang="pt-BR" sz="2400" dirty="0" smtClean="0">
                <a:solidFill>
                  <a:srgbClr val="FF0000"/>
                </a:solidFill>
              </a:rPr>
              <a:t>x3, x4 </a:t>
            </a:r>
            <a:r>
              <a:rPr lang="pt-BR" sz="2400" dirty="0" smtClean="0"/>
              <a:t>&gt;= 0</a:t>
            </a:r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 smtClean="0">
                <a:solidFill>
                  <a:srgbClr val="FF0000"/>
                </a:solidFill>
              </a:rPr>
              <a:t>L3 = L3/5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1259632" y="6278433"/>
            <a:ext cx="1440160" cy="318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Linha Pivô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8" name="Conector reto 7"/>
          <p:cNvCxnSpPr/>
          <p:nvPr/>
        </p:nvCxnSpPr>
        <p:spPr>
          <a:xfrm flipH="1">
            <a:off x="899592" y="5949280"/>
            <a:ext cx="2381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899592" y="5949280"/>
            <a:ext cx="0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899592" y="652534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293096"/>
            <a:ext cx="7544220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0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44624"/>
            <a:ext cx="9036496" cy="6785992"/>
          </a:xfrm>
        </p:spPr>
        <p:txBody>
          <a:bodyPr>
            <a:normAutofit lnSpcReduction="10000"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Solução Simplex Tabular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Selecionar os coeficientes positivos da coluna pivô que representam os novos coeficientes da nova variável básica  em cada restrição  do modelo atual.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Para cada coeficiente positivo selecionado no passo anterior, dividir a constante da mesma linha por ele.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Identificar a linha com menor coeficiente. Essa linha contém a variável que sairá da base.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A linha que contém a variável básica escolhida a sair da base é chamada de 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linha pivô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O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número pivô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 é o valor que corresponde à interseção da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linha pivô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com a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coluna </a:t>
            </a:r>
            <a:r>
              <a:rPr lang="pt-BR" sz="2000" b="1" dirty="0" err="1" smtClean="0">
                <a:solidFill>
                  <a:schemeClr val="bg1">
                    <a:lumMod val="65000"/>
                  </a:schemeClr>
                </a:solidFill>
              </a:rPr>
              <a:t>pivo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I.3 </a:t>
            </a:r>
            <a:r>
              <a:rPr lang="pt-BR" sz="2000" b="1" dirty="0">
                <a:solidFill>
                  <a:schemeClr val="bg1">
                    <a:lumMod val="75000"/>
                  </a:schemeClr>
                </a:solidFill>
              </a:rPr>
              <a:t>–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 Transformar a forma tabular atual utilizando o método de eliminação de </a:t>
            </a:r>
            <a:r>
              <a:rPr lang="pt-BR" sz="2000" b="1" dirty="0">
                <a:solidFill>
                  <a:schemeClr val="bg1">
                    <a:lumMod val="75000"/>
                  </a:schemeClr>
                </a:solidFill>
              </a:rPr>
              <a:t>Gauss-Jordan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 e recalcular a solução básica.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A </a:t>
            </a:r>
            <a:r>
              <a:rPr lang="pt-BR" sz="2000" b="1" dirty="0">
                <a:solidFill>
                  <a:schemeClr val="bg1">
                    <a:lumMod val="75000"/>
                  </a:schemeClr>
                </a:solidFill>
              </a:rPr>
              <a:t>função objetivo 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passa a ser escrita em função das </a:t>
            </a:r>
            <a:r>
              <a:rPr lang="pt-BR" sz="2000" b="1" dirty="0">
                <a:solidFill>
                  <a:schemeClr val="bg1">
                    <a:lumMod val="75000"/>
                  </a:schemeClr>
                </a:solidFill>
              </a:rPr>
              <a:t>variáveis não básicas 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da solução adjacente, de forma a verificar facilmente  o teste de </a:t>
            </a:r>
            <a:r>
              <a:rPr lang="pt-BR" sz="2000" dirty="0" err="1">
                <a:solidFill>
                  <a:schemeClr val="bg1">
                    <a:lumMod val="75000"/>
                  </a:schemeClr>
                </a:solidFill>
              </a:rPr>
              <a:t>otimalidade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A nova forma tabular é obtida após as seguintes operações elementares.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Nova linha pivô = linha pivô atual / número pivô</a:t>
            </a:r>
          </a:p>
          <a:p>
            <a:pPr>
              <a:buAutoNum type="alphaLcParenR"/>
            </a:pPr>
            <a:r>
              <a:rPr lang="pt-BR" sz="2000" dirty="0" smtClean="0"/>
              <a:t>Para as demais linhas, incluindo a função objetivo z:</a:t>
            </a:r>
          </a:p>
          <a:p>
            <a:pPr marL="0" indent="0">
              <a:buNone/>
            </a:pPr>
            <a:r>
              <a:rPr lang="pt-BR" sz="2000" dirty="0" smtClean="0"/>
              <a:t>       Nova linha = (coeficiente da coluna da linha) – (Coeficiente da coluna da linha pivô) * (coeficiente)    =&gt; </a:t>
            </a:r>
            <a:r>
              <a:rPr lang="pt-BR" sz="2000" dirty="0" smtClean="0">
                <a:solidFill>
                  <a:srgbClr val="FF0000"/>
                </a:solidFill>
              </a:rPr>
              <a:t>temos que zerar as variáveis</a:t>
            </a:r>
          </a:p>
          <a:p>
            <a:pPr marL="0" indent="0">
              <a:buNone/>
            </a:pPr>
            <a:endParaRPr lang="pt-BR" sz="1600" dirty="0" smtClean="0"/>
          </a:p>
          <a:p>
            <a:pPr lvl="2"/>
            <a:endParaRPr lang="pt-BR" sz="1200" b="1" dirty="0" smtClean="0"/>
          </a:p>
          <a:p>
            <a:pPr marL="914400" lvl="2" indent="0">
              <a:buNone/>
            </a:pP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17194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400" dirty="0" smtClean="0"/>
              <a:t>Resolver o problema: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z </a:t>
            </a:r>
            <a:r>
              <a:rPr lang="pt-BR" sz="2400" dirty="0" smtClean="0">
                <a:solidFill>
                  <a:srgbClr val="FF0000"/>
                </a:solidFill>
              </a:rPr>
              <a:t>-</a:t>
            </a:r>
            <a:r>
              <a:rPr lang="pt-BR" sz="2400" dirty="0" smtClean="0"/>
              <a:t> 3x1 </a:t>
            </a:r>
            <a:r>
              <a:rPr lang="pt-BR" sz="2400" dirty="0" smtClean="0">
                <a:solidFill>
                  <a:srgbClr val="FF0000"/>
                </a:solidFill>
              </a:rPr>
              <a:t>-</a:t>
            </a:r>
            <a:r>
              <a:rPr lang="pt-BR" sz="2400" dirty="0" smtClean="0"/>
              <a:t> 2x2 </a:t>
            </a:r>
            <a:r>
              <a:rPr lang="pt-BR" sz="2400" dirty="0" smtClean="0">
                <a:solidFill>
                  <a:srgbClr val="FF0000"/>
                </a:solidFill>
              </a:rPr>
              <a:t>= 0</a:t>
            </a:r>
          </a:p>
          <a:p>
            <a:pPr marL="0" indent="0">
              <a:buNone/>
            </a:pPr>
            <a:r>
              <a:rPr lang="pt-BR" sz="2400" dirty="0" smtClean="0"/>
              <a:t>Sujeito: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x1 + x2 </a:t>
            </a:r>
            <a:r>
              <a:rPr lang="pt-BR" sz="2400" dirty="0" smtClean="0">
                <a:solidFill>
                  <a:srgbClr val="FF0000"/>
                </a:solidFill>
              </a:rPr>
              <a:t>+ x3 </a:t>
            </a:r>
            <a:r>
              <a:rPr lang="pt-BR" sz="2400" dirty="0" smtClean="0"/>
              <a:t>= 6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5x1 + 2x2 </a:t>
            </a:r>
            <a:r>
              <a:rPr lang="pt-BR" sz="2400" dirty="0" smtClean="0">
                <a:solidFill>
                  <a:srgbClr val="FF0000"/>
                </a:solidFill>
              </a:rPr>
              <a:t>+ x4 </a:t>
            </a:r>
            <a:r>
              <a:rPr lang="pt-BR" sz="2400" dirty="0" smtClean="0"/>
              <a:t>= 20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x1, x2, </a:t>
            </a:r>
            <a:r>
              <a:rPr lang="pt-BR" sz="2400" dirty="0" smtClean="0">
                <a:solidFill>
                  <a:srgbClr val="FF0000"/>
                </a:solidFill>
              </a:rPr>
              <a:t>x3, x4 </a:t>
            </a:r>
            <a:r>
              <a:rPr lang="pt-BR" sz="2400" dirty="0" smtClean="0"/>
              <a:t>&gt;= 0</a:t>
            </a:r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 smtClean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1259632" y="6278433"/>
            <a:ext cx="1440160" cy="318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Linha Pivô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8" name="Conector reto 7"/>
          <p:cNvCxnSpPr/>
          <p:nvPr/>
        </p:nvCxnSpPr>
        <p:spPr>
          <a:xfrm flipH="1">
            <a:off x="899592" y="5877272"/>
            <a:ext cx="2381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899592" y="5877272"/>
            <a:ext cx="0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899592" y="6453336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268" y="4357616"/>
            <a:ext cx="7262567" cy="1663672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4531933" y="5373216"/>
            <a:ext cx="328099" cy="2635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>
            <a:stCxn id="11" idx="0"/>
          </p:cNvCxnSpPr>
          <p:nvPr/>
        </p:nvCxnSpPr>
        <p:spPr>
          <a:xfrm flipV="1">
            <a:off x="4695983" y="3573016"/>
            <a:ext cx="1388185" cy="1800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5892786" y="3284984"/>
            <a:ext cx="1540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Quero Zerar!!!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82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400" dirty="0" smtClean="0"/>
              <a:t>Resolver o problema: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z </a:t>
            </a:r>
            <a:r>
              <a:rPr lang="pt-BR" sz="2400" dirty="0" smtClean="0">
                <a:solidFill>
                  <a:srgbClr val="FF0000"/>
                </a:solidFill>
              </a:rPr>
              <a:t>-</a:t>
            </a:r>
            <a:r>
              <a:rPr lang="pt-BR" sz="2400" dirty="0" smtClean="0"/>
              <a:t> 3x1 </a:t>
            </a:r>
            <a:r>
              <a:rPr lang="pt-BR" sz="2400" dirty="0" smtClean="0">
                <a:solidFill>
                  <a:srgbClr val="FF0000"/>
                </a:solidFill>
              </a:rPr>
              <a:t>-</a:t>
            </a:r>
            <a:r>
              <a:rPr lang="pt-BR" sz="2400" dirty="0" smtClean="0"/>
              <a:t> 2x2 </a:t>
            </a:r>
            <a:r>
              <a:rPr lang="pt-BR" sz="2400" dirty="0" smtClean="0">
                <a:solidFill>
                  <a:srgbClr val="FF0000"/>
                </a:solidFill>
              </a:rPr>
              <a:t>= 0</a:t>
            </a:r>
          </a:p>
          <a:p>
            <a:pPr marL="0" indent="0">
              <a:buNone/>
            </a:pPr>
            <a:r>
              <a:rPr lang="pt-BR" sz="2400" dirty="0" smtClean="0"/>
              <a:t>Sujeito: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x1 + x2 </a:t>
            </a:r>
            <a:r>
              <a:rPr lang="pt-BR" sz="2400" dirty="0" smtClean="0">
                <a:solidFill>
                  <a:srgbClr val="FF0000"/>
                </a:solidFill>
              </a:rPr>
              <a:t>+ x3 </a:t>
            </a:r>
            <a:r>
              <a:rPr lang="pt-BR" sz="2400" dirty="0" smtClean="0"/>
              <a:t>= 6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5x1 + 2x2 </a:t>
            </a:r>
            <a:r>
              <a:rPr lang="pt-BR" sz="2400" dirty="0" smtClean="0">
                <a:solidFill>
                  <a:srgbClr val="FF0000"/>
                </a:solidFill>
              </a:rPr>
              <a:t>+ x4 </a:t>
            </a:r>
            <a:r>
              <a:rPr lang="pt-BR" sz="2400" dirty="0" smtClean="0"/>
              <a:t>= 20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x1, x2, </a:t>
            </a:r>
            <a:r>
              <a:rPr lang="pt-BR" sz="2400" dirty="0" smtClean="0">
                <a:solidFill>
                  <a:srgbClr val="FF0000"/>
                </a:solidFill>
              </a:rPr>
              <a:t>x3, x4 </a:t>
            </a:r>
            <a:r>
              <a:rPr lang="pt-BR" sz="2400" dirty="0" smtClean="0"/>
              <a:t>&gt;= 0</a:t>
            </a:r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 smtClean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1259632" y="6278433"/>
            <a:ext cx="1440160" cy="318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Linha Pivô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8" name="Conector reto 7"/>
          <p:cNvCxnSpPr/>
          <p:nvPr/>
        </p:nvCxnSpPr>
        <p:spPr>
          <a:xfrm flipH="1">
            <a:off x="899592" y="5877272"/>
            <a:ext cx="2381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899592" y="5877272"/>
            <a:ext cx="0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899592" y="6453336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268" y="4357616"/>
            <a:ext cx="7262567" cy="1663672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0138" y="5363924"/>
            <a:ext cx="1271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L2 = L2 – </a:t>
            </a:r>
            <a:r>
              <a:rPr lang="pt-BR" dirty="0" smtClean="0">
                <a:solidFill>
                  <a:srgbClr val="FF0000"/>
                </a:solidFill>
              </a:rPr>
              <a:t>L3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531933" y="5373216"/>
            <a:ext cx="328099" cy="2635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>
            <a:stCxn id="11" idx="0"/>
          </p:cNvCxnSpPr>
          <p:nvPr/>
        </p:nvCxnSpPr>
        <p:spPr>
          <a:xfrm flipV="1">
            <a:off x="4695983" y="3573016"/>
            <a:ext cx="1388185" cy="1800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5892786" y="3284984"/>
            <a:ext cx="1540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Quero Zerar!!!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14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400" dirty="0" smtClean="0"/>
              <a:t>Resolver o problema: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z </a:t>
            </a:r>
            <a:r>
              <a:rPr lang="pt-BR" sz="2400" dirty="0" smtClean="0">
                <a:solidFill>
                  <a:srgbClr val="FF0000"/>
                </a:solidFill>
              </a:rPr>
              <a:t>-</a:t>
            </a:r>
            <a:r>
              <a:rPr lang="pt-BR" sz="2400" dirty="0" smtClean="0"/>
              <a:t> 3x1 </a:t>
            </a:r>
            <a:r>
              <a:rPr lang="pt-BR" sz="2400" dirty="0" smtClean="0">
                <a:solidFill>
                  <a:srgbClr val="FF0000"/>
                </a:solidFill>
              </a:rPr>
              <a:t>-</a:t>
            </a:r>
            <a:r>
              <a:rPr lang="pt-BR" sz="2400" dirty="0" smtClean="0"/>
              <a:t> 2x2 </a:t>
            </a:r>
            <a:r>
              <a:rPr lang="pt-BR" sz="2400" dirty="0" smtClean="0">
                <a:solidFill>
                  <a:srgbClr val="FF0000"/>
                </a:solidFill>
              </a:rPr>
              <a:t>= 0</a:t>
            </a:r>
          </a:p>
          <a:p>
            <a:pPr marL="0" indent="0">
              <a:buNone/>
            </a:pPr>
            <a:r>
              <a:rPr lang="pt-BR" sz="2400" dirty="0" smtClean="0"/>
              <a:t>Sujeito: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x1 + x2 </a:t>
            </a:r>
            <a:r>
              <a:rPr lang="pt-BR" sz="2400" dirty="0" smtClean="0">
                <a:solidFill>
                  <a:srgbClr val="FF0000"/>
                </a:solidFill>
              </a:rPr>
              <a:t>+ x3 </a:t>
            </a:r>
            <a:r>
              <a:rPr lang="pt-BR" sz="2400" dirty="0" smtClean="0"/>
              <a:t>= 6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5x1 + 2x2 </a:t>
            </a:r>
            <a:r>
              <a:rPr lang="pt-BR" sz="2400" dirty="0" smtClean="0">
                <a:solidFill>
                  <a:srgbClr val="FF0000"/>
                </a:solidFill>
              </a:rPr>
              <a:t>+ x4 </a:t>
            </a:r>
            <a:r>
              <a:rPr lang="pt-BR" sz="2400" dirty="0" smtClean="0"/>
              <a:t>= 20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x1, x2, </a:t>
            </a:r>
            <a:r>
              <a:rPr lang="pt-BR" sz="2400" dirty="0" smtClean="0">
                <a:solidFill>
                  <a:srgbClr val="FF0000"/>
                </a:solidFill>
              </a:rPr>
              <a:t>x3, x4 </a:t>
            </a:r>
            <a:r>
              <a:rPr lang="pt-BR" sz="2400" dirty="0" smtClean="0"/>
              <a:t>&gt;= 0</a:t>
            </a:r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r>
              <a:rPr lang="pt-BR" sz="1800" dirty="0" smtClean="0">
                <a:solidFill>
                  <a:srgbClr val="FF0000"/>
                </a:solidFill>
              </a:rPr>
              <a:t>L2 = L2 – L3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461" y="4581128"/>
            <a:ext cx="7595511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781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400" dirty="0" smtClean="0"/>
              <a:t>Resolver o problema: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z </a:t>
            </a:r>
            <a:r>
              <a:rPr lang="pt-BR" sz="2400" dirty="0" smtClean="0">
                <a:solidFill>
                  <a:srgbClr val="FF0000"/>
                </a:solidFill>
              </a:rPr>
              <a:t>-</a:t>
            </a:r>
            <a:r>
              <a:rPr lang="pt-BR" sz="2400" dirty="0" smtClean="0"/>
              <a:t> 3x1 </a:t>
            </a:r>
            <a:r>
              <a:rPr lang="pt-BR" sz="2400" dirty="0" smtClean="0">
                <a:solidFill>
                  <a:srgbClr val="FF0000"/>
                </a:solidFill>
              </a:rPr>
              <a:t>-</a:t>
            </a:r>
            <a:r>
              <a:rPr lang="pt-BR" sz="2400" dirty="0" smtClean="0"/>
              <a:t> 2x2 </a:t>
            </a:r>
            <a:r>
              <a:rPr lang="pt-BR" sz="2400" dirty="0" smtClean="0">
                <a:solidFill>
                  <a:srgbClr val="FF0000"/>
                </a:solidFill>
              </a:rPr>
              <a:t>= 0</a:t>
            </a:r>
          </a:p>
          <a:p>
            <a:pPr marL="0" indent="0">
              <a:buNone/>
            </a:pPr>
            <a:r>
              <a:rPr lang="pt-BR" sz="2400" dirty="0" smtClean="0"/>
              <a:t>Sujeito: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x1 + x2 </a:t>
            </a:r>
            <a:r>
              <a:rPr lang="pt-BR" sz="2400" dirty="0" smtClean="0">
                <a:solidFill>
                  <a:srgbClr val="FF0000"/>
                </a:solidFill>
              </a:rPr>
              <a:t>+ x3 </a:t>
            </a:r>
            <a:r>
              <a:rPr lang="pt-BR" sz="2400" dirty="0" smtClean="0"/>
              <a:t>= 6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5x1 + 2x2 </a:t>
            </a:r>
            <a:r>
              <a:rPr lang="pt-BR" sz="2400" dirty="0" smtClean="0">
                <a:solidFill>
                  <a:srgbClr val="FF0000"/>
                </a:solidFill>
              </a:rPr>
              <a:t>+ x4 </a:t>
            </a:r>
            <a:r>
              <a:rPr lang="pt-BR" sz="2400" dirty="0" smtClean="0"/>
              <a:t>= 20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x1, x2, </a:t>
            </a:r>
            <a:r>
              <a:rPr lang="pt-BR" sz="2400" dirty="0" smtClean="0">
                <a:solidFill>
                  <a:srgbClr val="FF0000"/>
                </a:solidFill>
              </a:rPr>
              <a:t>x3, x4 </a:t>
            </a:r>
            <a:r>
              <a:rPr lang="pt-BR" sz="2400" dirty="0" smtClean="0"/>
              <a:t>&gt;= 0</a:t>
            </a:r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581128"/>
            <a:ext cx="7595511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de seta reta 4"/>
          <p:cNvCxnSpPr/>
          <p:nvPr/>
        </p:nvCxnSpPr>
        <p:spPr>
          <a:xfrm flipV="1">
            <a:off x="5200039" y="3573016"/>
            <a:ext cx="1388185" cy="1800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/>
          <p:cNvSpPr/>
          <p:nvPr/>
        </p:nvSpPr>
        <p:spPr>
          <a:xfrm>
            <a:off x="4788024" y="5325671"/>
            <a:ext cx="328099" cy="2635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5892786" y="3284984"/>
            <a:ext cx="1540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Quero Zerar!!!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05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620688"/>
            <a:ext cx="8856984" cy="6120680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Formulação Matemática de </a:t>
            </a:r>
            <a:r>
              <a:rPr lang="pt-BR" b="1" dirty="0" smtClean="0">
                <a:solidFill>
                  <a:srgbClr val="FF0000"/>
                </a:solidFill>
              </a:rPr>
              <a:t>Modelo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b="1" dirty="0" smtClean="0">
                <a:solidFill>
                  <a:srgbClr val="FF0000"/>
                </a:solidFill>
              </a:rPr>
              <a:t>Geral</a:t>
            </a:r>
            <a:r>
              <a:rPr lang="pt-BR" dirty="0" smtClean="0">
                <a:solidFill>
                  <a:srgbClr val="FF0000"/>
                </a:solidFill>
              </a:rPr>
              <a:t> de PL</a:t>
            </a:r>
          </a:p>
          <a:p>
            <a:pPr lvl="1"/>
            <a:r>
              <a:rPr lang="pt-BR" sz="2400" dirty="0" smtClean="0"/>
              <a:t>A formulação padrão de programação linear pode ser representada matematicamente como:</a:t>
            </a:r>
          </a:p>
          <a:p>
            <a:pPr marL="457200" lvl="1" indent="0">
              <a:buNone/>
            </a:pPr>
            <a:r>
              <a:rPr lang="pt-BR" sz="2400" b="1" dirty="0" smtClean="0"/>
              <a:t>	</a:t>
            </a:r>
            <a:r>
              <a:rPr lang="pt-BR" sz="2400" b="1" dirty="0" err="1" smtClean="0"/>
              <a:t>max</a:t>
            </a:r>
            <a:r>
              <a:rPr lang="pt-BR" sz="2400" dirty="0" smtClean="0"/>
              <a:t> ou </a:t>
            </a:r>
            <a:r>
              <a:rPr lang="pt-BR" sz="2400" b="1" dirty="0" smtClean="0"/>
              <a:t>min</a:t>
            </a:r>
            <a:r>
              <a:rPr lang="pt-BR" sz="2400" dirty="0" smtClean="0"/>
              <a:t> </a:t>
            </a:r>
            <a:r>
              <a:rPr lang="pt-BR" sz="2400" i="1" dirty="0" smtClean="0"/>
              <a:t>z = f(x</a:t>
            </a:r>
            <a:r>
              <a:rPr lang="pt-BR" sz="2400" i="1" baseline="-25000" dirty="0" smtClean="0"/>
              <a:t>1 </a:t>
            </a:r>
            <a:r>
              <a:rPr lang="pt-BR" sz="2400" i="1" dirty="0" smtClean="0"/>
              <a:t>,x</a:t>
            </a:r>
            <a:r>
              <a:rPr lang="pt-BR" sz="2400" i="1" baseline="-25000" dirty="0" smtClean="0"/>
              <a:t>2 </a:t>
            </a:r>
            <a:r>
              <a:rPr lang="pt-BR" sz="2400" i="1" dirty="0" smtClean="0"/>
              <a:t>,..., </a:t>
            </a:r>
            <a:r>
              <a:rPr lang="pt-BR" sz="2400" i="1" dirty="0" err="1" smtClean="0"/>
              <a:t>x</a:t>
            </a:r>
            <a:r>
              <a:rPr lang="pt-BR" sz="2400" i="1" baseline="-25000" dirty="0" err="1" smtClean="0"/>
              <a:t>n</a:t>
            </a:r>
            <a:r>
              <a:rPr lang="pt-BR" sz="2400" i="1" dirty="0" smtClean="0"/>
              <a:t>) = c</a:t>
            </a:r>
            <a:r>
              <a:rPr lang="pt-BR" sz="2400" i="1" baseline="-25000" dirty="0" smtClean="0"/>
              <a:t>1</a:t>
            </a:r>
            <a:r>
              <a:rPr lang="pt-BR" sz="2400" i="1" dirty="0" smtClean="0"/>
              <a:t>x</a:t>
            </a:r>
            <a:r>
              <a:rPr lang="pt-BR" sz="2400" i="1" baseline="-25000" dirty="0" smtClean="0"/>
              <a:t>1</a:t>
            </a:r>
            <a:r>
              <a:rPr lang="pt-BR" sz="2400" i="1" dirty="0" smtClean="0"/>
              <a:t> + c</a:t>
            </a:r>
            <a:r>
              <a:rPr lang="pt-BR" sz="2400" i="1" baseline="-25000" dirty="0" smtClean="0"/>
              <a:t>2</a:t>
            </a:r>
            <a:r>
              <a:rPr lang="pt-BR" sz="2400" i="1" dirty="0" smtClean="0"/>
              <a:t>x</a:t>
            </a:r>
            <a:r>
              <a:rPr lang="pt-BR" sz="2400" i="1" baseline="-25000" dirty="0" smtClean="0"/>
              <a:t>2</a:t>
            </a:r>
            <a:r>
              <a:rPr lang="pt-BR" sz="2400" i="1" dirty="0" smtClean="0"/>
              <a:t> + ... + </a:t>
            </a:r>
            <a:r>
              <a:rPr lang="pt-BR" sz="2400" i="1" dirty="0" err="1" smtClean="0"/>
              <a:t>c</a:t>
            </a:r>
            <a:r>
              <a:rPr lang="pt-BR" sz="2400" i="1" baseline="-25000" dirty="0" err="1" smtClean="0"/>
              <a:t>n</a:t>
            </a:r>
            <a:r>
              <a:rPr lang="pt-BR" sz="2400" i="1" dirty="0" err="1" smtClean="0"/>
              <a:t>x</a:t>
            </a:r>
            <a:r>
              <a:rPr lang="pt-BR" sz="2400" i="1" baseline="-25000" dirty="0" err="1" smtClean="0"/>
              <a:t>n</a:t>
            </a:r>
            <a:endParaRPr lang="pt-BR" sz="2400" i="1" baseline="-25000" dirty="0" smtClean="0"/>
          </a:p>
          <a:p>
            <a:pPr marL="457200" lvl="1" indent="0">
              <a:buNone/>
            </a:pPr>
            <a:r>
              <a:rPr lang="pt-BR" sz="2000" dirty="0" smtClean="0">
                <a:solidFill>
                  <a:srgbClr val="FF0000"/>
                </a:solidFill>
              </a:rPr>
              <a:t>Sujeito as </a:t>
            </a:r>
            <a:r>
              <a:rPr lang="pt-BR" sz="2000" dirty="0" err="1" smtClean="0">
                <a:solidFill>
                  <a:srgbClr val="FF0000"/>
                </a:solidFill>
              </a:rPr>
              <a:t>retrições</a:t>
            </a:r>
            <a:r>
              <a:rPr lang="pt-BR" sz="2000" dirty="0" smtClean="0">
                <a:solidFill>
                  <a:srgbClr val="FF0000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pt-BR" sz="2400" i="1" dirty="0" smtClean="0"/>
              <a:t>	a</a:t>
            </a:r>
            <a:r>
              <a:rPr lang="pt-BR" sz="2400" i="1" baseline="-25000" dirty="0" smtClean="0"/>
              <a:t>11</a:t>
            </a:r>
            <a:r>
              <a:rPr lang="pt-BR" sz="2400" i="1" dirty="0" smtClean="0"/>
              <a:t>x</a:t>
            </a:r>
            <a:r>
              <a:rPr lang="pt-BR" sz="2400" i="1" baseline="-25000" dirty="0" smtClean="0"/>
              <a:t>1</a:t>
            </a:r>
            <a:r>
              <a:rPr lang="pt-BR" sz="2400" i="1" dirty="0" smtClean="0"/>
              <a:t> + a</a:t>
            </a:r>
            <a:r>
              <a:rPr lang="pt-BR" sz="2400" i="1" baseline="-25000" dirty="0" smtClean="0"/>
              <a:t>12</a:t>
            </a:r>
            <a:r>
              <a:rPr lang="pt-BR" sz="2400" i="1" dirty="0" smtClean="0"/>
              <a:t>x</a:t>
            </a:r>
            <a:r>
              <a:rPr lang="pt-BR" sz="2400" i="1" baseline="-25000" dirty="0" smtClean="0"/>
              <a:t>2</a:t>
            </a:r>
            <a:r>
              <a:rPr lang="pt-BR" sz="2400" i="1" dirty="0" smtClean="0"/>
              <a:t> + ... + a</a:t>
            </a:r>
            <a:r>
              <a:rPr lang="pt-BR" sz="2400" i="1" baseline="-25000" dirty="0" smtClean="0"/>
              <a:t>1n</a:t>
            </a:r>
            <a:r>
              <a:rPr lang="pt-BR" sz="2400" i="1" dirty="0" smtClean="0"/>
              <a:t>x</a:t>
            </a:r>
            <a:r>
              <a:rPr lang="pt-BR" sz="2400" i="1" baseline="-25000" dirty="0" smtClean="0"/>
              <a:t>n</a:t>
            </a:r>
            <a:r>
              <a:rPr lang="pt-BR" sz="2400" i="1" dirty="0" smtClean="0"/>
              <a:t> = b</a:t>
            </a:r>
            <a:r>
              <a:rPr lang="pt-BR" sz="2400" i="1" baseline="-25000" dirty="0" smtClean="0"/>
              <a:t>1</a:t>
            </a:r>
          </a:p>
          <a:p>
            <a:pPr marL="457200" lvl="1" indent="0">
              <a:buNone/>
            </a:pPr>
            <a:r>
              <a:rPr lang="pt-BR" sz="2400" i="1" dirty="0" smtClean="0"/>
              <a:t>	a</a:t>
            </a:r>
            <a:r>
              <a:rPr lang="pt-BR" sz="2400" i="1" baseline="-25000" dirty="0" smtClean="0"/>
              <a:t>21</a:t>
            </a:r>
            <a:r>
              <a:rPr lang="pt-BR" sz="2400" i="1" dirty="0" smtClean="0"/>
              <a:t>x</a:t>
            </a:r>
            <a:r>
              <a:rPr lang="pt-BR" sz="2400" i="1" baseline="-25000" dirty="0" smtClean="0"/>
              <a:t>1</a:t>
            </a:r>
            <a:r>
              <a:rPr lang="pt-BR" sz="2400" i="1" dirty="0" smtClean="0"/>
              <a:t> </a:t>
            </a:r>
            <a:r>
              <a:rPr lang="pt-BR" sz="2400" i="1" dirty="0"/>
              <a:t>+ </a:t>
            </a:r>
            <a:r>
              <a:rPr lang="pt-BR" sz="2400" i="1" dirty="0" smtClean="0"/>
              <a:t>a</a:t>
            </a:r>
            <a:r>
              <a:rPr lang="pt-BR" sz="2400" i="1" baseline="-25000" dirty="0" smtClean="0"/>
              <a:t>22</a:t>
            </a:r>
            <a:r>
              <a:rPr lang="pt-BR" sz="2400" i="1" dirty="0" smtClean="0"/>
              <a:t>x</a:t>
            </a:r>
            <a:r>
              <a:rPr lang="pt-BR" sz="2400" i="1" baseline="-25000" dirty="0" smtClean="0"/>
              <a:t>2</a:t>
            </a:r>
            <a:r>
              <a:rPr lang="pt-BR" sz="2400" i="1" dirty="0" smtClean="0"/>
              <a:t> </a:t>
            </a:r>
            <a:r>
              <a:rPr lang="pt-BR" sz="2400" i="1" dirty="0"/>
              <a:t>+ ... + </a:t>
            </a:r>
            <a:r>
              <a:rPr lang="pt-BR" sz="2400" i="1" dirty="0" smtClean="0"/>
              <a:t>a</a:t>
            </a:r>
            <a:r>
              <a:rPr lang="pt-BR" sz="2400" i="1" baseline="-25000" dirty="0" smtClean="0"/>
              <a:t>2n</a:t>
            </a:r>
            <a:r>
              <a:rPr lang="pt-BR" sz="2400" i="1" dirty="0" smtClean="0"/>
              <a:t>x</a:t>
            </a:r>
            <a:r>
              <a:rPr lang="pt-BR" sz="2400" i="1" baseline="-25000" dirty="0" smtClean="0"/>
              <a:t>n</a:t>
            </a:r>
            <a:r>
              <a:rPr lang="pt-BR" sz="2400" i="1" dirty="0" smtClean="0"/>
              <a:t>  = b</a:t>
            </a:r>
            <a:r>
              <a:rPr lang="pt-BR" sz="2400" i="1" baseline="-25000" dirty="0" smtClean="0"/>
              <a:t>2</a:t>
            </a:r>
            <a:endParaRPr lang="pt-BR" sz="2400" i="1" baseline="-25000" dirty="0"/>
          </a:p>
          <a:p>
            <a:pPr marL="457200" lvl="1" indent="0">
              <a:buNone/>
            </a:pPr>
            <a:r>
              <a:rPr lang="pt-BR" sz="2400" i="1" dirty="0" smtClean="0"/>
              <a:t>	a</a:t>
            </a:r>
            <a:r>
              <a:rPr lang="pt-BR" sz="2400" i="1" baseline="-25000" dirty="0" smtClean="0"/>
              <a:t>m1</a:t>
            </a:r>
            <a:r>
              <a:rPr lang="pt-BR" sz="2400" i="1" dirty="0" smtClean="0"/>
              <a:t>x</a:t>
            </a:r>
            <a:r>
              <a:rPr lang="pt-BR" sz="2400" i="1" baseline="-25000" dirty="0" smtClean="0"/>
              <a:t>1</a:t>
            </a:r>
            <a:r>
              <a:rPr lang="pt-BR" sz="2400" i="1" dirty="0" smtClean="0"/>
              <a:t> </a:t>
            </a:r>
            <a:r>
              <a:rPr lang="pt-BR" sz="2400" i="1" dirty="0"/>
              <a:t>+ </a:t>
            </a:r>
            <a:r>
              <a:rPr lang="pt-BR" sz="2400" i="1" dirty="0" smtClean="0"/>
              <a:t>a</a:t>
            </a:r>
            <a:r>
              <a:rPr lang="pt-BR" sz="2400" i="1" baseline="-25000" dirty="0" smtClean="0"/>
              <a:t>m2</a:t>
            </a:r>
            <a:r>
              <a:rPr lang="pt-BR" sz="2400" i="1" dirty="0" smtClean="0"/>
              <a:t>x</a:t>
            </a:r>
            <a:r>
              <a:rPr lang="pt-BR" sz="2400" i="1" baseline="-25000" dirty="0" smtClean="0"/>
              <a:t>2</a:t>
            </a:r>
            <a:r>
              <a:rPr lang="pt-BR" sz="2400" i="1" dirty="0" smtClean="0"/>
              <a:t> </a:t>
            </a:r>
            <a:r>
              <a:rPr lang="pt-BR" sz="2400" i="1" dirty="0"/>
              <a:t>+ ... + </a:t>
            </a:r>
            <a:r>
              <a:rPr lang="pt-BR" sz="2400" i="1" dirty="0" err="1" smtClean="0"/>
              <a:t>a</a:t>
            </a:r>
            <a:r>
              <a:rPr lang="pt-BR" sz="2400" i="1" baseline="-25000" dirty="0" err="1" smtClean="0"/>
              <a:t>mn</a:t>
            </a:r>
            <a:r>
              <a:rPr lang="pt-BR" sz="2400" i="1" dirty="0" err="1" smtClean="0"/>
              <a:t>x</a:t>
            </a:r>
            <a:r>
              <a:rPr lang="pt-BR" sz="2400" i="1" baseline="-25000" dirty="0" err="1" smtClean="0"/>
              <a:t>n</a:t>
            </a:r>
            <a:r>
              <a:rPr lang="pt-BR" sz="2400" i="1" dirty="0" smtClean="0"/>
              <a:t>  = </a:t>
            </a:r>
            <a:r>
              <a:rPr lang="pt-BR" sz="2400" i="1" dirty="0" err="1" smtClean="0"/>
              <a:t>b</a:t>
            </a:r>
            <a:r>
              <a:rPr lang="pt-BR" sz="2400" i="1" baseline="-25000" dirty="0" err="1" smtClean="0"/>
              <a:t>m</a:t>
            </a:r>
            <a:endParaRPr lang="pt-BR" sz="2400" i="1" baseline="-25000" dirty="0"/>
          </a:p>
          <a:p>
            <a:pPr marL="457200" lvl="1" indent="0">
              <a:buNone/>
            </a:pPr>
            <a:r>
              <a:rPr lang="pt-BR" sz="2400" i="1" dirty="0" smtClean="0"/>
              <a:t>	x</a:t>
            </a:r>
            <a:r>
              <a:rPr lang="pt-BR" sz="2400" i="1" baseline="-25000" dirty="0" smtClean="0"/>
              <a:t>1 </a:t>
            </a:r>
            <a:r>
              <a:rPr lang="pt-BR" sz="2400" i="1" dirty="0" smtClean="0"/>
              <a:t>, x</a:t>
            </a:r>
            <a:r>
              <a:rPr lang="pt-BR" sz="2400" i="1" baseline="-25000" dirty="0" smtClean="0"/>
              <a:t>2 </a:t>
            </a:r>
            <a:r>
              <a:rPr lang="pt-BR" sz="2400" i="1" dirty="0" smtClean="0"/>
              <a:t>, ... , </a:t>
            </a:r>
            <a:r>
              <a:rPr lang="pt-BR" sz="2400" i="1" dirty="0" err="1" smtClean="0"/>
              <a:t>x</a:t>
            </a:r>
            <a:r>
              <a:rPr lang="pt-BR" sz="2400" i="1" baseline="-25000" dirty="0" err="1" smtClean="0"/>
              <a:t>n</a:t>
            </a:r>
            <a:r>
              <a:rPr lang="pt-BR" sz="2400" i="1" dirty="0" smtClean="0"/>
              <a:t> &gt;= 0 </a:t>
            </a:r>
            <a:r>
              <a:rPr lang="pt-BR" sz="2400" dirty="0" smtClean="0"/>
              <a:t>(restrição da não negatividade)</a:t>
            </a:r>
          </a:p>
          <a:p>
            <a:pPr marL="457200" lvl="1" indent="0">
              <a:buNone/>
            </a:pPr>
            <a:endParaRPr lang="pt-BR" sz="1800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pt-BR" sz="1800" dirty="0" smtClean="0">
                <a:solidFill>
                  <a:srgbClr val="FF0000"/>
                </a:solidFill>
              </a:rPr>
              <a:t>z</a:t>
            </a:r>
            <a:r>
              <a:rPr lang="pt-BR" sz="1800" dirty="0" smtClean="0"/>
              <a:t> = função objetivo               </a:t>
            </a:r>
            <a:r>
              <a:rPr lang="pt-BR" sz="1800" dirty="0" err="1">
                <a:solidFill>
                  <a:srgbClr val="FF0000"/>
                </a:solidFill>
              </a:rPr>
              <a:t>x</a:t>
            </a:r>
            <a:r>
              <a:rPr lang="pt-BR" sz="1800" baseline="-25000" dirty="0" err="1">
                <a:solidFill>
                  <a:srgbClr val="FF0000"/>
                </a:solidFill>
              </a:rPr>
              <a:t>n</a:t>
            </a:r>
            <a:r>
              <a:rPr lang="pt-BR" sz="1800" dirty="0"/>
              <a:t> = variáveis de </a:t>
            </a:r>
            <a:r>
              <a:rPr lang="pt-BR" sz="1800" dirty="0" smtClean="0"/>
              <a:t>decisão</a:t>
            </a:r>
          </a:p>
          <a:p>
            <a:pPr marL="457200" lvl="1" indent="0">
              <a:buNone/>
            </a:pPr>
            <a:r>
              <a:rPr lang="pt-BR" sz="1800" dirty="0" err="1">
                <a:solidFill>
                  <a:srgbClr val="FF0000"/>
                </a:solidFill>
              </a:rPr>
              <a:t>b</a:t>
            </a:r>
            <a:r>
              <a:rPr lang="pt-BR" sz="1800" baseline="-25000" dirty="0" err="1">
                <a:solidFill>
                  <a:srgbClr val="FF0000"/>
                </a:solidFill>
              </a:rPr>
              <a:t>m</a:t>
            </a:r>
            <a:r>
              <a:rPr lang="pt-BR" sz="1800" dirty="0"/>
              <a:t>= </a:t>
            </a:r>
            <a:r>
              <a:rPr lang="pt-BR" sz="1800" dirty="0" smtClean="0"/>
              <a:t>termo independente ou </a:t>
            </a:r>
            <a:r>
              <a:rPr lang="pt-BR" sz="1800" b="1" dirty="0" err="1" smtClean="0"/>
              <a:t>qtde</a:t>
            </a:r>
            <a:r>
              <a:rPr lang="pt-BR" sz="1800" b="1" dirty="0" smtClean="0"/>
              <a:t> </a:t>
            </a:r>
            <a:r>
              <a:rPr lang="pt-BR" sz="1800" b="1" dirty="0"/>
              <a:t>de recursos disponíveis</a:t>
            </a:r>
            <a:endParaRPr lang="pt-BR" sz="1800" b="1" dirty="0" smtClean="0"/>
          </a:p>
          <a:p>
            <a:pPr marL="457200" lvl="1" indent="0">
              <a:buNone/>
            </a:pPr>
            <a:r>
              <a:rPr lang="pt-BR" sz="1800" dirty="0" err="1" smtClean="0">
                <a:solidFill>
                  <a:srgbClr val="FF0000"/>
                </a:solidFill>
              </a:rPr>
              <a:t>a</a:t>
            </a:r>
            <a:r>
              <a:rPr lang="pt-BR" sz="1800" baseline="-25000" dirty="0" err="1" smtClean="0">
                <a:solidFill>
                  <a:srgbClr val="FF0000"/>
                </a:solidFill>
              </a:rPr>
              <a:t>ij</a:t>
            </a:r>
            <a:r>
              <a:rPr lang="pt-BR" sz="1800" dirty="0" smtClean="0"/>
              <a:t> = constante ou coeficiente restrições</a:t>
            </a:r>
            <a:endParaRPr lang="pt-BR" sz="1800" dirty="0"/>
          </a:p>
          <a:p>
            <a:pPr marL="457200" lvl="1" indent="0">
              <a:buNone/>
            </a:pPr>
            <a:r>
              <a:rPr lang="pt-BR" sz="1800" dirty="0" err="1" smtClean="0">
                <a:solidFill>
                  <a:srgbClr val="FF0000"/>
                </a:solidFill>
              </a:rPr>
              <a:t>c</a:t>
            </a:r>
            <a:r>
              <a:rPr lang="pt-BR" sz="1800" baseline="-25000" dirty="0" err="1" smtClean="0">
                <a:solidFill>
                  <a:srgbClr val="FF0000"/>
                </a:solidFill>
              </a:rPr>
              <a:t>j</a:t>
            </a:r>
            <a:r>
              <a:rPr lang="pt-BR" sz="1800" dirty="0" smtClean="0"/>
              <a:t> = constante ou coeficiente função objetivo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5142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400" dirty="0" smtClean="0"/>
              <a:t>Resolver o problema: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z </a:t>
            </a:r>
            <a:r>
              <a:rPr lang="pt-BR" sz="2400" dirty="0" smtClean="0">
                <a:solidFill>
                  <a:srgbClr val="FF0000"/>
                </a:solidFill>
              </a:rPr>
              <a:t>-</a:t>
            </a:r>
            <a:r>
              <a:rPr lang="pt-BR" sz="2400" dirty="0" smtClean="0"/>
              <a:t> 3x1 </a:t>
            </a:r>
            <a:r>
              <a:rPr lang="pt-BR" sz="2400" dirty="0" smtClean="0">
                <a:solidFill>
                  <a:srgbClr val="FF0000"/>
                </a:solidFill>
              </a:rPr>
              <a:t>-</a:t>
            </a:r>
            <a:r>
              <a:rPr lang="pt-BR" sz="2400" dirty="0" smtClean="0"/>
              <a:t> 2x2 </a:t>
            </a:r>
            <a:r>
              <a:rPr lang="pt-BR" sz="2400" dirty="0" smtClean="0">
                <a:solidFill>
                  <a:srgbClr val="FF0000"/>
                </a:solidFill>
              </a:rPr>
              <a:t>= 0</a:t>
            </a:r>
          </a:p>
          <a:p>
            <a:pPr marL="0" indent="0">
              <a:buNone/>
            </a:pPr>
            <a:r>
              <a:rPr lang="pt-BR" sz="2400" dirty="0" smtClean="0"/>
              <a:t>Sujeito: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x1 + x2 </a:t>
            </a:r>
            <a:r>
              <a:rPr lang="pt-BR" sz="2400" dirty="0" smtClean="0">
                <a:solidFill>
                  <a:srgbClr val="FF0000"/>
                </a:solidFill>
              </a:rPr>
              <a:t>+ x3 </a:t>
            </a:r>
            <a:r>
              <a:rPr lang="pt-BR" sz="2400" dirty="0" smtClean="0"/>
              <a:t>= 6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5x1 + 2x2 </a:t>
            </a:r>
            <a:r>
              <a:rPr lang="pt-BR" sz="2400" dirty="0" smtClean="0">
                <a:solidFill>
                  <a:srgbClr val="FF0000"/>
                </a:solidFill>
              </a:rPr>
              <a:t>+ x4 </a:t>
            </a:r>
            <a:r>
              <a:rPr lang="pt-BR" sz="2400" dirty="0" smtClean="0"/>
              <a:t>= 20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x1, x2, </a:t>
            </a:r>
            <a:r>
              <a:rPr lang="pt-BR" sz="2400" dirty="0" smtClean="0">
                <a:solidFill>
                  <a:srgbClr val="FF0000"/>
                </a:solidFill>
              </a:rPr>
              <a:t>x3, x4 </a:t>
            </a:r>
            <a:r>
              <a:rPr lang="pt-BR" sz="2400" dirty="0" smtClean="0"/>
              <a:t>&gt;= 0</a:t>
            </a:r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 smtClean="0">
                <a:solidFill>
                  <a:srgbClr val="FF0000"/>
                </a:solidFill>
              </a:rPr>
              <a:t>L1=L1 – (-3)L3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581128"/>
            <a:ext cx="7595511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976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400" dirty="0" smtClean="0"/>
              <a:t>Resolver o problema: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z </a:t>
            </a:r>
            <a:r>
              <a:rPr lang="pt-BR" sz="2400" dirty="0" smtClean="0">
                <a:solidFill>
                  <a:srgbClr val="FF0000"/>
                </a:solidFill>
              </a:rPr>
              <a:t>-</a:t>
            </a:r>
            <a:r>
              <a:rPr lang="pt-BR" sz="2400" dirty="0" smtClean="0"/>
              <a:t> 3x1 </a:t>
            </a:r>
            <a:r>
              <a:rPr lang="pt-BR" sz="2400" dirty="0" smtClean="0">
                <a:solidFill>
                  <a:srgbClr val="FF0000"/>
                </a:solidFill>
              </a:rPr>
              <a:t>-</a:t>
            </a:r>
            <a:r>
              <a:rPr lang="pt-BR" sz="2400" dirty="0" smtClean="0"/>
              <a:t> 2x2 </a:t>
            </a:r>
            <a:r>
              <a:rPr lang="pt-BR" sz="2400" dirty="0" smtClean="0">
                <a:solidFill>
                  <a:srgbClr val="FF0000"/>
                </a:solidFill>
              </a:rPr>
              <a:t>= 0</a:t>
            </a:r>
          </a:p>
          <a:p>
            <a:pPr marL="0" indent="0">
              <a:buNone/>
            </a:pPr>
            <a:r>
              <a:rPr lang="pt-BR" sz="2400" dirty="0" smtClean="0"/>
              <a:t>Sujeito: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x1 + x2 </a:t>
            </a:r>
            <a:r>
              <a:rPr lang="pt-BR" sz="2400" dirty="0" smtClean="0">
                <a:solidFill>
                  <a:srgbClr val="FF0000"/>
                </a:solidFill>
              </a:rPr>
              <a:t>+ x3 </a:t>
            </a:r>
            <a:r>
              <a:rPr lang="pt-BR" sz="2400" dirty="0" smtClean="0"/>
              <a:t>= 6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5x1 + 2x2 </a:t>
            </a:r>
            <a:r>
              <a:rPr lang="pt-BR" sz="2400" dirty="0" smtClean="0">
                <a:solidFill>
                  <a:srgbClr val="FF0000"/>
                </a:solidFill>
              </a:rPr>
              <a:t>+ x4 </a:t>
            </a:r>
            <a:r>
              <a:rPr lang="pt-BR" sz="2400" dirty="0" smtClean="0"/>
              <a:t>= 20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x1, x2, </a:t>
            </a:r>
            <a:r>
              <a:rPr lang="pt-BR" sz="2400" dirty="0" smtClean="0">
                <a:solidFill>
                  <a:srgbClr val="FF0000"/>
                </a:solidFill>
              </a:rPr>
              <a:t>x3, x4 </a:t>
            </a:r>
            <a:r>
              <a:rPr lang="pt-BR" sz="2400" dirty="0" smtClean="0"/>
              <a:t>&gt;= 0</a:t>
            </a:r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 smtClean="0">
                <a:solidFill>
                  <a:srgbClr val="FF0000"/>
                </a:solidFill>
              </a:rPr>
              <a:t>L1=L1 – (-3)L3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4679195"/>
            <a:ext cx="7416824" cy="167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41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44624"/>
            <a:ext cx="9036496" cy="6785992"/>
          </a:xfrm>
        </p:spPr>
        <p:txBody>
          <a:bodyPr>
            <a:normAutofit lnSpcReduction="10000"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Solução Simplex Tabular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Início</a:t>
            </a:r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 O problema deve estar na forma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padrão.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Passo 1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: Encontrar a solução básica factível para o problema de PL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Atribui valores 0 as variáveis de decisão.         </a:t>
            </a:r>
          </a:p>
          <a:p>
            <a:pPr marL="457200" lvl="1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SBF 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inicial = SBF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atual.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pt-BR" sz="2800" b="1" dirty="0"/>
              <a:t>Passo 2</a:t>
            </a:r>
            <a:r>
              <a:rPr lang="pt-BR" sz="2800" dirty="0"/>
              <a:t>: T</a:t>
            </a:r>
            <a:r>
              <a:rPr lang="pt-BR" sz="2800" dirty="0" smtClean="0"/>
              <a:t>este de </a:t>
            </a:r>
            <a:r>
              <a:rPr lang="pt-BR" sz="2800" dirty="0" err="1" smtClean="0"/>
              <a:t>otimalidade</a:t>
            </a:r>
            <a:r>
              <a:rPr lang="pt-BR" sz="2800" dirty="0" smtClean="0"/>
              <a:t>.</a:t>
            </a:r>
          </a:p>
          <a:p>
            <a:pPr marL="0" indent="0">
              <a:buNone/>
            </a:pPr>
            <a:r>
              <a:rPr lang="pt-BR" sz="2000" dirty="0" smtClean="0"/>
              <a:t>Uma solução básica factível é ótima se, e somente se, </a:t>
            </a:r>
            <a:r>
              <a:rPr lang="pt-BR" sz="2000" b="1" dirty="0" smtClean="0">
                <a:solidFill>
                  <a:srgbClr val="FF0000"/>
                </a:solidFill>
              </a:rPr>
              <a:t>os coeficientes de todas as variáveis  não básicas </a:t>
            </a:r>
            <a:r>
              <a:rPr lang="pt-BR" sz="2000" dirty="0" smtClean="0"/>
              <a:t>da equação 0 (função objetivo) da forma tabular </a:t>
            </a:r>
            <a:r>
              <a:rPr lang="pt-BR" sz="2000" b="1" dirty="0" smtClean="0">
                <a:solidFill>
                  <a:srgbClr val="FF0000"/>
                </a:solidFill>
              </a:rPr>
              <a:t>são não negativos (&gt;=0)</a:t>
            </a:r>
            <a:r>
              <a:rPr lang="pt-BR" sz="2000" dirty="0" smtClean="0"/>
              <a:t>. Enquanto houver pelo menos uma VNB com coeficiente negativo na equação 0, há uma solução adjacente melhor.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Iteração: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 Determinar uma SBF adjacente melhor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 direção de maior incremente em Z deve ser identificada, para que uma melhor solução básica factível seja determinada. Para isso, três passos devem ser tomados: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I.1 –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Determinar a variável não básica que passará para o conjunto de variáveis básicas.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Ela deve ser aquela que tem maior incremente em Z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, isto é, a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coluna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 com maior coeficiente negativo em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Z equação 0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Coluna Pivô.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I.2 –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Escolher a variável básica que passará para o conjunto de variáveis não básicas. A variável a sair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deve ser aquela que limita o crescimento da variável  não básica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escolhida no passo anterior. 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Para isso devemos:</a:t>
            </a:r>
          </a:p>
          <a:p>
            <a:pPr lvl="2"/>
            <a:endParaRPr lang="pt-BR" sz="12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914400" lvl="2" indent="0">
              <a:buNone/>
            </a:pP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633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400" dirty="0" smtClean="0"/>
              <a:t>Resolver o problema: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z </a:t>
            </a:r>
            <a:r>
              <a:rPr lang="pt-BR" sz="2400" dirty="0" smtClean="0">
                <a:solidFill>
                  <a:srgbClr val="FF0000"/>
                </a:solidFill>
              </a:rPr>
              <a:t>-</a:t>
            </a:r>
            <a:r>
              <a:rPr lang="pt-BR" sz="2400" dirty="0" smtClean="0"/>
              <a:t> 3x1 </a:t>
            </a:r>
            <a:r>
              <a:rPr lang="pt-BR" sz="2400" dirty="0" smtClean="0">
                <a:solidFill>
                  <a:srgbClr val="FF0000"/>
                </a:solidFill>
              </a:rPr>
              <a:t>-</a:t>
            </a:r>
            <a:r>
              <a:rPr lang="pt-BR" sz="2400" dirty="0" smtClean="0"/>
              <a:t> 2x2 </a:t>
            </a:r>
            <a:r>
              <a:rPr lang="pt-BR" sz="2400" dirty="0" smtClean="0">
                <a:solidFill>
                  <a:srgbClr val="FF0000"/>
                </a:solidFill>
              </a:rPr>
              <a:t>= 0</a:t>
            </a:r>
          </a:p>
          <a:p>
            <a:pPr marL="0" indent="0">
              <a:buNone/>
            </a:pPr>
            <a:r>
              <a:rPr lang="pt-BR" sz="2400" dirty="0" smtClean="0"/>
              <a:t>Sujeito: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x1 + x2 </a:t>
            </a:r>
            <a:r>
              <a:rPr lang="pt-BR" sz="2400" dirty="0" smtClean="0">
                <a:solidFill>
                  <a:srgbClr val="FF0000"/>
                </a:solidFill>
              </a:rPr>
              <a:t>+ x3 </a:t>
            </a:r>
            <a:r>
              <a:rPr lang="pt-BR" sz="2400" dirty="0" smtClean="0"/>
              <a:t>= 6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5x1 + 2x2 </a:t>
            </a:r>
            <a:r>
              <a:rPr lang="pt-BR" sz="2400" dirty="0" smtClean="0">
                <a:solidFill>
                  <a:srgbClr val="FF0000"/>
                </a:solidFill>
              </a:rPr>
              <a:t>+ x4 </a:t>
            </a:r>
            <a:r>
              <a:rPr lang="pt-BR" sz="2400" dirty="0" smtClean="0"/>
              <a:t>= 20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x1, x2, </a:t>
            </a:r>
            <a:r>
              <a:rPr lang="pt-BR" sz="2400" dirty="0" smtClean="0">
                <a:solidFill>
                  <a:srgbClr val="FF0000"/>
                </a:solidFill>
              </a:rPr>
              <a:t>x3, x4 </a:t>
            </a:r>
            <a:r>
              <a:rPr lang="pt-BR" sz="2400" dirty="0" smtClean="0"/>
              <a:t>&gt;= 0</a:t>
            </a:r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679195"/>
            <a:ext cx="7416824" cy="1674421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788383" y="5382805"/>
            <a:ext cx="528407" cy="3189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271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44624"/>
            <a:ext cx="9036496" cy="6785992"/>
          </a:xfrm>
        </p:spPr>
        <p:txBody>
          <a:bodyPr>
            <a:normAutofit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Solução Simplex Tabular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Início</a:t>
            </a:r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 O problema deve estar na forma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padrão.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Passo 1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: Encontrar a solução básica factível para o problema de PL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Atribui valores 0 as variáveis de decisão.         </a:t>
            </a:r>
          </a:p>
          <a:p>
            <a:pPr marL="457200" lvl="1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SBF 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inicial = SBF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atual.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pt-BR" sz="1800" b="1" dirty="0">
                <a:solidFill>
                  <a:schemeClr val="bg1">
                    <a:lumMod val="65000"/>
                  </a:schemeClr>
                </a:solidFill>
              </a:rPr>
              <a:t>Passo 2</a:t>
            </a:r>
            <a:r>
              <a:rPr lang="pt-BR" sz="1800" dirty="0">
                <a:solidFill>
                  <a:schemeClr val="bg1">
                    <a:lumMod val="65000"/>
                  </a:schemeClr>
                </a:solidFill>
              </a:rPr>
              <a:t>: T</a:t>
            </a:r>
            <a:r>
              <a:rPr lang="pt-BR" sz="1800" dirty="0" smtClean="0">
                <a:solidFill>
                  <a:schemeClr val="bg1">
                    <a:lumMod val="65000"/>
                  </a:schemeClr>
                </a:solidFill>
              </a:rPr>
              <a:t>este de </a:t>
            </a:r>
            <a:r>
              <a:rPr lang="pt-BR" sz="1800" dirty="0" err="1" smtClean="0">
                <a:solidFill>
                  <a:schemeClr val="bg1">
                    <a:lumMod val="65000"/>
                  </a:schemeClr>
                </a:solidFill>
              </a:rPr>
              <a:t>otimalidade</a:t>
            </a:r>
            <a:r>
              <a:rPr lang="pt-BR" sz="18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1800" dirty="0" smtClean="0">
                <a:solidFill>
                  <a:schemeClr val="bg1">
                    <a:lumMod val="65000"/>
                  </a:schemeClr>
                </a:solidFill>
              </a:rPr>
              <a:t>Uma solução básica factível é ótima se, e somente se, </a:t>
            </a:r>
            <a:r>
              <a:rPr lang="pt-BR" sz="1800" b="1" dirty="0" smtClean="0">
                <a:solidFill>
                  <a:schemeClr val="bg1">
                    <a:lumMod val="65000"/>
                  </a:schemeClr>
                </a:solidFill>
              </a:rPr>
              <a:t>os coeficientes de todas as variáveis  não básicas </a:t>
            </a:r>
            <a:r>
              <a:rPr lang="pt-BR" sz="1800" dirty="0" smtClean="0">
                <a:solidFill>
                  <a:schemeClr val="bg1">
                    <a:lumMod val="65000"/>
                  </a:schemeClr>
                </a:solidFill>
              </a:rPr>
              <a:t>da equação 0 (função objetivo) da forma tabular </a:t>
            </a:r>
            <a:r>
              <a:rPr lang="pt-BR" sz="1800" b="1" dirty="0" smtClean="0">
                <a:solidFill>
                  <a:schemeClr val="bg1">
                    <a:lumMod val="65000"/>
                  </a:schemeClr>
                </a:solidFill>
              </a:rPr>
              <a:t>são não negativos (&gt;=0)</a:t>
            </a:r>
            <a:r>
              <a:rPr lang="pt-BR" sz="1800" dirty="0" smtClean="0">
                <a:solidFill>
                  <a:schemeClr val="bg1">
                    <a:lumMod val="65000"/>
                  </a:schemeClr>
                </a:solidFill>
              </a:rPr>
              <a:t>. Enquanto houver pelo menos uma VNB com coeficiente negativo na equação 0, há uma solução adjacente melhor.</a:t>
            </a:r>
          </a:p>
          <a:p>
            <a:pPr marL="0" indent="0">
              <a:buNone/>
            </a:pPr>
            <a:r>
              <a:rPr lang="pt-BR" sz="2000" b="1" dirty="0" smtClean="0"/>
              <a:t>Iteração:</a:t>
            </a:r>
            <a:r>
              <a:rPr lang="pt-BR" sz="2000" dirty="0" smtClean="0"/>
              <a:t> Determinar uma SBF adjacente melhor</a:t>
            </a:r>
          </a:p>
          <a:p>
            <a:pPr marL="0" indent="0">
              <a:buNone/>
            </a:pPr>
            <a:r>
              <a:rPr lang="pt-BR" sz="2000" dirty="0" smtClean="0"/>
              <a:t>A direção de maior incremente em Z deve ser identificada, para que uma melhor solução básica factível seja determinada. Para isso, três passos devem ser tomados: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I.1 – 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Determinar a variável não básica que passará para o conjunto de variáveis básicas. 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Ela deve ser aquela que tem maior incremente em Z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, isto é, a 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coluna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 com 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maior coeficiente negativo 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em 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Z equação 0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. 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Coluna Pivô.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I.2 –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Escolher a variável básica que passará para o conjunto de variáveis não básicas. A variável a sair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deve ser aquela que limita o crescimento da variável  não básica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escolhida no passo anterior. 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Para isso devemos:</a:t>
            </a:r>
          </a:p>
          <a:p>
            <a:pPr lvl="2"/>
            <a:endParaRPr lang="pt-BR" sz="12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914400" lvl="2" indent="0">
              <a:buNone/>
            </a:pP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54184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44624"/>
            <a:ext cx="9036496" cy="6785992"/>
          </a:xfrm>
        </p:spPr>
        <p:txBody>
          <a:bodyPr>
            <a:normAutofit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Solução Simplex Tabular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Início</a:t>
            </a:r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 O problema deve estar na forma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padrão.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Passo 1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: Encontrar a solução básica factível para o problema de PL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Atribui valores 0 as variáveis de decisão.         </a:t>
            </a:r>
          </a:p>
          <a:p>
            <a:pPr marL="457200" lvl="1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SBF 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inicial = SBF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atual.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pt-BR" sz="1800" b="1" dirty="0">
                <a:solidFill>
                  <a:schemeClr val="bg1">
                    <a:lumMod val="65000"/>
                  </a:schemeClr>
                </a:solidFill>
              </a:rPr>
              <a:t>Passo 2</a:t>
            </a:r>
            <a:r>
              <a:rPr lang="pt-BR" sz="1800" dirty="0">
                <a:solidFill>
                  <a:schemeClr val="bg1">
                    <a:lumMod val="65000"/>
                  </a:schemeClr>
                </a:solidFill>
              </a:rPr>
              <a:t>: T</a:t>
            </a:r>
            <a:r>
              <a:rPr lang="pt-BR" sz="1800" dirty="0" smtClean="0">
                <a:solidFill>
                  <a:schemeClr val="bg1">
                    <a:lumMod val="65000"/>
                  </a:schemeClr>
                </a:solidFill>
              </a:rPr>
              <a:t>este de </a:t>
            </a:r>
            <a:r>
              <a:rPr lang="pt-BR" sz="1800" dirty="0" err="1" smtClean="0">
                <a:solidFill>
                  <a:schemeClr val="bg1">
                    <a:lumMod val="65000"/>
                  </a:schemeClr>
                </a:solidFill>
              </a:rPr>
              <a:t>otimalidade</a:t>
            </a:r>
            <a:r>
              <a:rPr lang="pt-BR" sz="18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1800" dirty="0" smtClean="0">
                <a:solidFill>
                  <a:schemeClr val="bg1">
                    <a:lumMod val="65000"/>
                  </a:schemeClr>
                </a:solidFill>
              </a:rPr>
              <a:t>Uma solução básica factível é ótima se, e somente se, </a:t>
            </a:r>
            <a:r>
              <a:rPr lang="pt-BR" sz="1800" b="1" dirty="0" smtClean="0">
                <a:solidFill>
                  <a:schemeClr val="bg1">
                    <a:lumMod val="65000"/>
                  </a:schemeClr>
                </a:solidFill>
              </a:rPr>
              <a:t>os coeficientes de todas as variáveis  não básicas </a:t>
            </a:r>
            <a:r>
              <a:rPr lang="pt-BR" sz="1800" dirty="0" smtClean="0">
                <a:solidFill>
                  <a:schemeClr val="bg1">
                    <a:lumMod val="65000"/>
                  </a:schemeClr>
                </a:solidFill>
              </a:rPr>
              <a:t>da equação 0 (função objetivo) da forma tabular </a:t>
            </a:r>
            <a:r>
              <a:rPr lang="pt-BR" sz="1800" b="1" dirty="0" smtClean="0">
                <a:solidFill>
                  <a:schemeClr val="bg1">
                    <a:lumMod val="65000"/>
                  </a:schemeClr>
                </a:solidFill>
              </a:rPr>
              <a:t>são não negativos (&gt;=0)</a:t>
            </a:r>
            <a:r>
              <a:rPr lang="pt-BR" sz="1800" dirty="0" smtClean="0">
                <a:solidFill>
                  <a:schemeClr val="bg1">
                    <a:lumMod val="65000"/>
                  </a:schemeClr>
                </a:solidFill>
              </a:rPr>
              <a:t>. Enquanto houver pelo menos uma VNB com coeficiente negativo na equação 0, há uma solução adjacente melhor.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Iteração: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 Determinar uma SBF adjacente melhor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A direção de maior incremente em Z deve ser identificada, para que uma melhor solução básica factível seja determinada. Para isso, três passos devem ser tomados:</a:t>
            </a:r>
          </a:p>
          <a:p>
            <a:pPr marL="0" indent="0">
              <a:buNone/>
            </a:pPr>
            <a:r>
              <a:rPr lang="pt-BR" sz="2000" b="1" dirty="0" smtClean="0"/>
              <a:t>I.1 – </a:t>
            </a:r>
            <a:r>
              <a:rPr lang="pt-BR" sz="2000" dirty="0" smtClean="0"/>
              <a:t>Determinar a variável não básica que passará para o conjunto de variáveis básicas. </a:t>
            </a:r>
            <a:r>
              <a:rPr lang="pt-BR" sz="2000" b="1" dirty="0" smtClean="0"/>
              <a:t>Ela deve ser aquela que tem maior incremente em Z</a:t>
            </a:r>
            <a:r>
              <a:rPr lang="pt-BR" sz="2000" dirty="0" smtClean="0"/>
              <a:t>, isto é, a </a:t>
            </a:r>
            <a:r>
              <a:rPr lang="pt-BR" sz="2000" b="1" dirty="0" smtClean="0"/>
              <a:t>coluna</a:t>
            </a:r>
            <a:r>
              <a:rPr lang="pt-BR" sz="2000" dirty="0" smtClean="0"/>
              <a:t> com </a:t>
            </a:r>
            <a:r>
              <a:rPr lang="pt-BR" sz="2000" b="1" dirty="0" smtClean="0">
                <a:solidFill>
                  <a:srgbClr val="FF0000"/>
                </a:solidFill>
              </a:rPr>
              <a:t>maior coeficiente negativo </a:t>
            </a:r>
            <a:r>
              <a:rPr lang="pt-BR" sz="2000" dirty="0" smtClean="0"/>
              <a:t>em </a:t>
            </a:r>
            <a:r>
              <a:rPr lang="pt-BR" sz="2000" b="1" dirty="0" smtClean="0"/>
              <a:t>Z equação 0</a:t>
            </a:r>
            <a:r>
              <a:rPr lang="pt-BR" sz="2000" dirty="0" smtClean="0"/>
              <a:t>. </a:t>
            </a:r>
            <a:r>
              <a:rPr lang="pt-BR" sz="2000" b="1" dirty="0" smtClean="0"/>
              <a:t>Coluna Pivô.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I.2 –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Escolher a variável básica que passará para o conjunto de variáveis não básicas. A variável a sair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deve ser aquela que limita o crescimento da variável  não básica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escolhida no passo anterior. 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Para isso devemos:</a:t>
            </a:r>
          </a:p>
          <a:p>
            <a:pPr lvl="2"/>
            <a:endParaRPr lang="pt-BR" sz="12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914400" lvl="2" indent="0">
              <a:buNone/>
            </a:pP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5354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400" dirty="0" smtClean="0"/>
              <a:t>Resolver o problema: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z </a:t>
            </a:r>
            <a:r>
              <a:rPr lang="pt-BR" sz="2400" dirty="0" smtClean="0">
                <a:solidFill>
                  <a:srgbClr val="FF0000"/>
                </a:solidFill>
              </a:rPr>
              <a:t>-</a:t>
            </a:r>
            <a:r>
              <a:rPr lang="pt-BR" sz="2400" dirty="0" smtClean="0"/>
              <a:t> 3x1 </a:t>
            </a:r>
            <a:r>
              <a:rPr lang="pt-BR" sz="2400" dirty="0" smtClean="0">
                <a:solidFill>
                  <a:srgbClr val="FF0000"/>
                </a:solidFill>
              </a:rPr>
              <a:t>-</a:t>
            </a:r>
            <a:r>
              <a:rPr lang="pt-BR" sz="2400" dirty="0" smtClean="0"/>
              <a:t> 2x2 </a:t>
            </a:r>
            <a:r>
              <a:rPr lang="pt-BR" sz="2400" dirty="0" smtClean="0">
                <a:solidFill>
                  <a:srgbClr val="FF0000"/>
                </a:solidFill>
              </a:rPr>
              <a:t>= 0</a:t>
            </a:r>
          </a:p>
          <a:p>
            <a:pPr marL="0" indent="0">
              <a:buNone/>
            </a:pPr>
            <a:r>
              <a:rPr lang="pt-BR" sz="2400" dirty="0" smtClean="0"/>
              <a:t>Sujeito: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x1 + x2 </a:t>
            </a:r>
            <a:r>
              <a:rPr lang="pt-BR" sz="2400" dirty="0" smtClean="0">
                <a:solidFill>
                  <a:srgbClr val="FF0000"/>
                </a:solidFill>
              </a:rPr>
              <a:t>+ x3 </a:t>
            </a:r>
            <a:r>
              <a:rPr lang="pt-BR" sz="2400" dirty="0" smtClean="0"/>
              <a:t>= 6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5x1 + 2x2 </a:t>
            </a:r>
            <a:r>
              <a:rPr lang="pt-BR" sz="2400" dirty="0" smtClean="0">
                <a:solidFill>
                  <a:srgbClr val="FF0000"/>
                </a:solidFill>
              </a:rPr>
              <a:t>+ x4 </a:t>
            </a:r>
            <a:r>
              <a:rPr lang="pt-BR" sz="2400" dirty="0" smtClean="0"/>
              <a:t>= 20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x1, x2, </a:t>
            </a:r>
            <a:r>
              <a:rPr lang="pt-BR" sz="2400" dirty="0" smtClean="0">
                <a:solidFill>
                  <a:srgbClr val="FF0000"/>
                </a:solidFill>
              </a:rPr>
              <a:t>x3, x4 </a:t>
            </a:r>
            <a:r>
              <a:rPr lang="pt-BR" sz="2400" dirty="0" smtClean="0"/>
              <a:t>&gt;= 0</a:t>
            </a:r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679195"/>
            <a:ext cx="7416824" cy="1674421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788383" y="5382805"/>
            <a:ext cx="528407" cy="3189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233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44624"/>
            <a:ext cx="9036496" cy="6785992"/>
          </a:xfrm>
        </p:spPr>
        <p:txBody>
          <a:bodyPr>
            <a:normAutofit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Solução Simplex Tabular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Início</a:t>
            </a:r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 O problema deve estar na forma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padrão.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Passo 1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: Encontrar a solução básica factível para o problema de PL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Atribui valores 0 as variáveis de decisão.         </a:t>
            </a:r>
          </a:p>
          <a:p>
            <a:pPr marL="457200" lvl="1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SBF 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inicial = SBF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atual.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pt-BR" sz="1800" b="1" dirty="0">
                <a:solidFill>
                  <a:schemeClr val="bg1">
                    <a:lumMod val="65000"/>
                  </a:schemeClr>
                </a:solidFill>
              </a:rPr>
              <a:t>Passo 2</a:t>
            </a:r>
            <a:r>
              <a:rPr lang="pt-BR" sz="1800" dirty="0">
                <a:solidFill>
                  <a:schemeClr val="bg1">
                    <a:lumMod val="65000"/>
                  </a:schemeClr>
                </a:solidFill>
              </a:rPr>
              <a:t>: T</a:t>
            </a:r>
            <a:r>
              <a:rPr lang="pt-BR" sz="1800" dirty="0" smtClean="0">
                <a:solidFill>
                  <a:schemeClr val="bg1">
                    <a:lumMod val="65000"/>
                  </a:schemeClr>
                </a:solidFill>
              </a:rPr>
              <a:t>este de </a:t>
            </a:r>
            <a:r>
              <a:rPr lang="pt-BR" sz="1800" dirty="0" err="1" smtClean="0">
                <a:solidFill>
                  <a:schemeClr val="bg1">
                    <a:lumMod val="65000"/>
                  </a:schemeClr>
                </a:solidFill>
              </a:rPr>
              <a:t>otimalidade</a:t>
            </a:r>
            <a:r>
              <a:rPr lang="pt-BR" sz="18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1800" dirty="0" smtClean="0">
                <a:solidFill>
                  <a:schemeClr val="bg1">
                    <a:lumMod val="65000"/>
                  </a:schemeClr>
                </a:solidFill>
              </a:rPr>
              <a:t>Uma solução básica factível é ótima se, e somente se, </a:t>
            </a:r>
            <a:r>
              <a:rPr lang="pt-BR" sz="1800" b="1" dirty="0" smtClean="0">
                <a:solidFill>
                  <a:schemeClr val="bg1">
                    <a:lumMod val="65000"/>
                  </a:schemeClr>
                </a:solidFill>
              </a:rPr>
              <a:t>os coeficientes de todas as variáveis  não básicas </a:t>
            </a:r>
            <a:r>
              <a:rPr lang="pt-BR" sz="1800" dirty="0" smtClean="0">
                <a:solidFill>
                  <a:schemeClr val="bg1">
                    <a:lumMod val="65000"/>
                  </a:schemeClr>
                </a:solidFill>
              </a:rPr>
              <a:t>da equação 0 (função objetivo) da forma tabular </a:t>
            </a:r>
            <a:r>
              <a:rPr lang="pt-BR" sz="1800" b="1" dirty="0" smtClean="0">
                <a:solidFill>
                  <a:schemeClr val="bg1">
                    <a:lumMod val="65000"/>
                  </a:schemeClr>
                </a:solidFill>
              </a:rPr>
              <a:t>são não negativos (&gt;=0)</a:t>
            </a:r>
            <a:r>
              <a:rPr lang="pt-BR" sz="1800" dirty="0" smtClean="0">
                <a:solidFill>
                  <a:schemeClr val="bg1">
                    <a:lumMod val="65000"/>
                  </a:schemeClr>
                </a:solidFill>
              </a:rPr>
              <a:t>. Enquanto houver pelo menos uma VNB com coeficiente negativo na equação 0, há uma solução adjacente melhor.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Iteração: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 Determinar uma SBF adjacente melhor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A direção de maior incremente em Z deve ser identificada, para que uma melhor solução básica factível seja determinada. Para isso, três passos devem ser tomados: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I.1 – 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Determinar a variável não básica que passará para o conjunto de variáveis básicas. 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Ela deve ser aquela que tem maior incremente em Z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, isto é, a 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coluna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 com 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maior coeficiente negativo 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em 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Z equação 0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. 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Coluna Pivô.</a:t>
            </a:r>
          </a:p>
          <a:p>
            <a:pPr marL="0" indent="0">
              <a:buNone/>
            </a:pPr>
            <a:r>
              <a:rPr lang="pt-BR" sz="2000" b="1" dirty="0" smtClean="0"/>
              <a:t>I.2 – </a:t>
            </a:r>
            <a:r>
              <a:rPr lang="pt-BR" sz="2000" dirty="0" smtClean="0"/>
              <a:t>Escolher a variável básica que passará para o conjunto de variáveis não básicas. A variável a sair </a:t>
            </a:r>
            <a:r>
              <a:rPr lang="pt-BR" sz="2000" b="1" dirty="0" smtClean="0"/>
              <a:t>deve ser aquela que limita o crescimento da variável  não básica </a:t>
            </a:r>
            <a:r>
              <a:rPr lang="pt-BR" sz="2000" dirty="0" smtClean="0"/>
              <a:t>escolhida no passo anterior. </a:t>
            </a:r>
          </a:p>
          <a:p>
            <a:pPr marL="0" indent="0">
              <a:buNone/>
            </a:pPr>
            <a:r>
              <a:rPr lang="pt-BR" sz="2000" dirty="0" smtClean="0"/>
              <a:t>Para isso devemos:</a:t>
            </a:r>
          </a:p>
          <a:p>
            <a:pPr lvl="2"/>
            <a:endParaRPr lang="pt-BR" sz="12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914400" lvl="2" indent="0">
              <a:buNone/>
            </a:pP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76973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44624"/>
            <a:ext cx="9036496" cy="6785992"/>
          </a:xfrm>
        </p:spPr>
        <p:txBody>
          <a:bodyPr>
            <a:normAutofit lnSpcReduction="10000"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Solução Simplex Tabular</a:t>
            </a:r>
          </a:p>
          <a:p>
            <a:pPr>
              <a:buAutoNum type="alphaLcParenR"/>
            </a:pPr>
            <a:r>
              <a:rPr lang="pt-BR" sz="2000" dirty="0" smtClean="0"/>
              <a:t>Selecionar os coeficientes positivos da coluna pivô que representam os novos coeficientes da nova variável básica  em cada restrição do modelo atual.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Para cada coeficiente positivo selecionado no passo anterior, dividir a constante da mesma linha por ele.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Identificar a linha com menor coeficiente. Essa linha contém a variável que sairá da base.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 linha que contém a variável básica escolhida a sair da base é chamada de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linha pivô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O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número pivô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 é o valor que corresponde à interseção da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linha pivô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com a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coluna </a:t>
            </a:r>
            <a:r>
              <a:rPr lang="pt-BR" sz="2000" b="1" dirty="0" err="1" smtClean="0">
                <a:solidFill>
                  <a:schemeClr val="bg1">
                    <a:lumMod val="65000"/>
                  </a:schemeClr>
                </a:solidFill>
              </a:rPr>
              <a:t>pivo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I.3 –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Transformar a forma tabular atual utilizando o método de eliminação de Gauss-Jordan e recalcular a solução básica.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 função objetivo passa a ser escrita em função das variáveis não básicas da solução adjacente, de forma a verificar facilmente  o teste de </a:t>
            </a:r>
            <a:r>
              <a:rPr lang="pt-BR" sz="2000" dirty="0" err="1" smtClean="0">
                <a:solidFill>
                  <a:schemeClr val="bg1">
                    <a:lumMod val="65000"/>
                  </a:schemeClr>
                </a:solidFill>
              </a:rPr>
              <a:t>otimalidade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 nova forma tabular é obtida após as seguintes operações elementares.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Nova linha pivô = linha pivô atual / número pivô</a:t>
            </a:r>
          </a:p>
          <a:p>
            <a:pPr>
              <a:buAutoNum type="alphaLcParenR"/>
            </a:pP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Para as demais linhas, incluindo a função objetivo z: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       Nova linha = (coeficiente da coluna da linha) – (Coeficiente da coluna 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da 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linha pivô) * (coeficiente)</a:t>
            </a:r>
            <a:endParaRPr lang="pt-BR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endParaRPr lang="pt-BR" sz="1200" b="1" dirty="0" smtClean="0"/>
          </a:p>
          <a:p>
            <a:pPr marL="914400" lvl="2" indent="0">
              <a:buNone/>
            </a:pP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2710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400" dirty="0" smtClean="0"/>
              <a:t>Resolver o problema: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z </a:t>
            </a:r>
            <a:r>
              <a:rPr lang="pt-BR" sz="2400" dirty="0" smtClean="0">
                <a:solidFill>
                  <a:srgbClr val="FF0000"/>
                </a:solidFill>
              </a:rPr>
              <a:t>-</a:t>
            </a:r>
            <a:r>
              <a:rPr lang="pt-BR" sz="2400" dirty="0" smtClean="0"/>
              <a:t> 3x1 </a:t>
            </a:r>
            <a:r>
              <a:rPr lang="pt-BR" sz="2400" dirty="0" smtClean="0">
                <a:solidFill>
                  <a:srgbClr val="FF0000"/>
                </a:solidFill>
              </a:rPr>
              <a:t>-</a:t>
            </a:r>
            <a:r>
              <a:rPr lang="pt-BR" sz="2400" dirty="0" smtClean="0"/>
              <a:t> 2x2 </a:t>
            </a:r>
            <a:r>
              <a:rPr lang="pt-BR" sz="2400" dirty="0" smtClean="0">
                <a:solidFill>
                  <a:srgbClr val="FF0000"/>
                </a:solidFill>
              </a:rPr>
              <a:t>= 0</a:t>
            </a:r>
          </a:p>
          <a:p>
            <a:pPr marL="0" indent="0">
              <a:buNone/>
            </a:pPr>
            <a:r>
              <a:rPr lang="pt-BR" sz="2400" dirty="0" smtClean="0"/>
              <a:t>Sujeito: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x1 + x2 </a:t>
            </a:r>
            <a:r>
              <a:rPr lang="pt-BR" sz="2400" dirty="0" smtClean="0">
                <a:solidFill>
                  <a:srgbClr val="FF0000"/>
                </a:solidFill>
              </a:rPr>
              <a:t>+ x3 </a:t>
            </a:r>
            <a:r>
              <a:rPr lang="pt-BR" sz="2400" dirty="0" smtClean="0"/>
              <a:t>= 6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5x1 + 2x2 </a:t>
            </a:r>
            <a:r>
              <a:rPr lang="pt-BR" sz="2400" dirty="0" smtClean="0">
                <a:solidFill>
                  <a:srgbClr val="FF0000"/>
                </a:solidFill>
              </a:rPr>
              <a:t>+ x4 </a:t>
            </a:r>
            <a:r>
              <a:rPr lang="pt-BR" sz="2400" dirty="0" smtClean="0"/>
              <a:t>= 20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x1, x2, </a:t>
            </a:r>
            <a:r>
              <a:rPr lang="pt-BR" sz="2400" dirty="0" smtClean="0">
                <a:solidFill>
                  <a:srgbClr val="FF0000"/>
                </a:solidFill>
              </a:rPr>
              <a:t>x3, x4 </a:t>
            </a:r>
            <a:r>
              <a:rPr lang="pt-BR" sz="2400" dirty="0" smtClean="0"/>
              <a:t>&gt;= 0</a:t>
            </a:r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679195"/>
            <a:ext cx="7416824" cy="1674421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788383" y="5697698"/>
            <a:ext cx="528407" cy="6836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/>
          <p:cNvCxnSpPr/>
          <p:nvPr/>
        </p:nvCxnSpPr>
        <p:spPr>
          <a:xfrm flipV="1">
            <a:off x="4842507" y="4221088"/>
            <a:ext cx="0" cy="100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>
            <a:off x="4842507" y="4221088"/>
            <a:ext cx="59358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5292080" y="4077072"/>
            <a:ext cx="1440160" cy="318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Coluna Pivô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18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Simplex</a:t>
            </a:r>
            <a:endParaRPr lang="pt-BR" sz="3600" dirty="0" smtClean="0"/>
          </a:p>
          <a:p>
            <a:pPr marL="914400" lvl="2" indent="0">
              <a:buNone/>
            </a:pPr>
            <a:r>
              <a:rPr lang="pt-BR" sz="2000" i="1" dirty="0" smtClean="0"/>
              <a:t>z </a:t>
            </a:r>
            <a:r>
              <a:rPr lang="pt-BR" sz="2000" i="1" dirty="0"/>
              <a:t>= </a:t>
            </a:r>
            <a:r>
              <a:rPr lang="pt-BR" sz="2000" i="1" dirty="0" smtClean="0"/>
              <a:t>c</a:t>
            </a:r>
            <a:r>
              <a:rPr lang="pt-BR" sz="2000" i="1" baseline="-25000" dirty="0" smtClean="0"/>
              <a:t>1</a:t>
            </a:r>
            <a:r>
              <a:rPr lang="pt-BR" sz="2000" i="1" dirty="0" smtClean="0"/>
              <a:t>x</a:t>
            </a:r>
            <a:r>
              <a:rPr lang="pt-BR" sz="2000" i="1" baseline="-25000" dirty="0" smtClean="0"/>
              <a:t>1</a:t>
            </a:r>
            <a:r>
              <a:rPr lang="pt-BR" sz="2000" i="1" dirty="0" smtClean="0"/>
              <a:t> </a:t>
            </a:r>
            <a:r>
              <a:rPr lang="pt-BR" sz="2000" i="1" dirty="0">
                <a:solidFill>
                  <a:srgbClr val="FF0000"/>
                </a:solidFill>
              </a:rPr>
              <a:t>+</a:t>
            </a:r>
            <a:r>
              <a:rPr lang="pt-BR" sz="2000" i="1" dirty="0"/>
              <a:t> c</a:t>
            </a:r>
            <a:r>
              <a:rPr lang="pt-BR" sz="2000" i="1" baseline="-25000" dirty="0"/>
              <a:t>2</a:t>
            </a:r>
            <a:r>
              <a:rPr lang="pt-BR" sz="2000" i="1" dirty="0"/>
              <a:t>x</a:t>
            </a:r>
            <a:r>
              <a:rPr lang="pt-BR" sz="2000" i="1" baseline="-25000" dirty="0"/>
              <a:t>2</a:t>
            </a:r>
            <a:r>
              <a:rPr lang="pt-BR" sz="2000" i="1" dirty="0"/>
              <a:t> </a:t>
            </a:r>
            <a:r>
              <a:rPr lang="pt-BR" sz="2000" i="1" dirty="0">
                <a:solidFill>
                  <a:srgbClr val="FF0000"/>
                </a:solidFill>
              </a:rPr>
              <a:t>+</a:t>
            </a:r>
            <a:r>
              <a:rPr lang="pt-BR" sz="2000" i="1" dirty="0"/>
              <a:t> ... </a:t>
            </a:r>
            <a:r>
              <a:rPr lang="pt-BR" sz="2000" i="1" dirty="0">
                <a:solidFill>
                  <a:srgbClr val="FF0000"/>
                </a:solidFill>
              </a:rPr>
              <a:t>+</a:t>
            </a:r>
            <a:r>
              <a:rPr lang="pt-BR" sz="2000" i="1" dirty="0"/>
              <a:t> </a:t>
            </a:r>
            <a:r>
              <a:rPr lang="pt-BR" sz="2000" i="1" dirty="0" err="1" smtClean="0"/>
              <a:t>c</a:t>
            </a:r>
            <a:r>
              <a:rPr lang="pt-BR" sz="2000" i="1" baseline="-25000" dirty="0" err="1" smtClean="0"/>
              <a:t>n</a:t>
            </a:r>
            <a:r>
              <a:rPr lang="pt-BR" sz="2000" i="1" dirty="0" err="1" smtClean="0"/>
              <a:t>x</a:t>
            </a:r>
            <a:r>
              <a:rPr lang="pt-BR" sz="2000" i="1" baseline="-25000" dirty="0" err="1" smtClean="0"/>
              <a:t>n</a:t>
            </a:r>
            <a:endParaRPr lang="pt-BR" sz="2000" i="1" baseline="-25000" dirty="0" smtClean="0"/>
          </a:p>
          <a:p>
            <a:pPr marL="914400" lvl="2" indent="0">
              <a:buNone/>
            </a:pPr>
            <a:r>
              <a:rPr lang="pt-BR" sz="2000" i="1" dirty="0"/>
              <a:t>z </a:t>
            </a:r>
            <a:r>
              <a:rPr lang="pt-BR" sz="2000" i="1" dirty="0" smtClean="0">
                <a:solidFill>
                  <a:srgbClr val="FF0000"/>
                </a:solidFill>
              </a:rPr>
              <a:t>-</a:t>
            </a:r>
            <a:r>
              <a:rPr lang="pt-BR" sz="2000" i="1" dirty="0" smtClean="0"/>
              <a:t> </a:t>
            </a:r>
            <a:r>
              <a:rPr lang="pt-BR" sz="2000" i="1" dirty="0"/>
              <a:t>c</a:t>
            </a:r>
            <a:r>
              <a:rPr lang="pt-BR" sz="2000" i="1" baseline="-25000" dirty="0"/>
              <a:t>1</a:t>
            </a:r>
            <a:r>
              <a:rPr lang="pt-BR" sz="2000" i="1" dirty="0"/>
              <a:t>x</a:t>
            </a:r>
            <a:r>
              <a:rPr lang="pt-BR" sz="2000" i="1" baseline="-25000" dirty="0"/>
              <a:t>1</a:t>
            </a:r>
            <a:r>
              <a:rPr lang="pt-BR" sz="2000" i="1" dirty="0"/>
              <a:t> </a:t>
            </a:r>
            <a:r>
              <a:rPr lang="pt-BR" sz="2000" i="1" dirty="0" smtClean="0">
                <a:solidFill>
                  <a:srgbClr val="FF0000"/>
                </a:solidFill>
              </a:rPr>
              <a:t>- </a:t>
            </a:r>
            <a:r>
              <a:rPr lang="pt-BR" sz="2000" i="1" dirty="0"/>
              <a:t>c</a:t>
            </a:r>
            <a:r>
              <a:rPr lang="pt-BR" sz="2000" i="1" baseline="-25000" dirty="0"/>
              <a:t>2</a:t>
            </a:r>
            <a:r>
              <a:rPr lang="pt-BR" sz="2000" i="1" dirty="0"/>
              <a:t>x</a:t>
            </a:r>
            <a:r>
              <a:rPr lang="pt-BR" sz="2000" i="1" baseline="-25000" dirty="0"/>
              <a:t>2</a:t>
            </a:r>
            <a:r>
              <a:rPr lang="pt-BR" sz="2000" i="1" dirty="0"/>
              <a:t> </a:t>
            </a:r>
            <a:r>
              <a:rPr lang="pt-BR" sz="2000" i="1" dirty="0" smtClean="0">
                <a:solidFill>
                  <a:srgbClr val="FF0000"/>
                </a:solidFill>
              </a:rPr>
              <a:t>-</a:t>
            </a:r>
            <a:r>
              <a:rPr lang="pt-BR" sz="2000" i="1" dirty="0" smtClean="0"/>
              <a:t> </a:t>
            </a:r>
            <a:r>
              <a:rPr lang="pt-BR" sz="2000" i="1" dirty="0"/>
              <a:t>... </a:t>
            </a:r>
            <a:r>
              <a:rPr lang="pt-BR" sz="2000" i="1" dirty="0" smtClean="0">
                <a:solidFill>
                  <a:srgbClr val="FF0000"/>
                </a:solidFill>
              </a:rPr>
              <a:t>–</a:t>
            </a:r>
            <a:r>
              <a:rPr lang="pt-BR" sz="2000" i="1" dirty="0" smtClean="0"/>
              <a:t> </a:t>
            </a:r>
            <a:r>
              <a:rPr lang="pt-BR" sz="2000" i="1" dirty="0" err="1" smtClean="0"/>
              <a:t>c</a:t>
            </a:r>
            <a:r>
              <a:rPr lang="pt-BR" sz="2000" i="1" baseline="-25000" dirty="0" err="1" smtClean="0"/>
              <a:t>n</a:t>
            </a:r>
            <a:r>
              <a:rPr lang="pt-BR" sz="2000" i="1" dirty="0" err="1" smtClean="0"/>
              <a:t>x</a:t>
            </a:r>
            <a:r>
              <a:rPr lang="pt-BR" sz="2000" i="1" baseline="-25000" dirty="0" err="1" smtClean="0"/>
              <a:t>n</a:t>
            </a:r>
            <a:r>
              <a:rPr lang="pt-BR" sz="2000" i="1" baseline="-25000" dirty="0" smtClean="0"/>
              <a:t> </a:t>
            </a:r>
            <a:r>
              <a:rPr lang="pt-BR" sz="2000" i="1" dirty="0" smtClean="0">
                <a:solidFill>
                  <a:srgbClr val="FF0000"/>
                </a:solidFill>
              </a:rPr>
              <a:t>= 0</a:t>
            </a:r>
          </a:p>
          <a:p>
            <a:pPr marL="457200" lvl="1" indent="0">
              <a:buNone/>
            </a:pPr>
            <a:r>
              <a:rPr lang="pt-BR" sz="2400" i="1" dirty="0" smtClean="0"/>
              <a:t>Sujeito:</a:t>
            </a:r>
          </a:p>
          <a:p>
            <a:pPr marL="457200" lvl="1" indent="0">
              <a:buNone/>
            </a:pPr>
            <a:r>
              <a:rPr lang="pt-BR" sz="2400" i="1" dirty="0" smtClean="0"/>
              <a:t>	</a:t>
            </a:r>
            <a:r>
              <a:rPr lang="pt-BR" sz="2000" i="1" dirty="0" smtClean="0"/>
              <a:t>a</a:t>
            </a:r>
            <a:r>
              <a:rPr lang="pt-BR" sz="2000" i="1" baseline="-25000" dirty="0" smtClean="0"/>
              <a:t>11</a:t>
            </a:r>
            <a:r>
              <a:rPr lang="pt-BR" sz="2000" i="1" dirty="0" smtClean="0"/>
              <a:t>x</a:t>
            </a:r>
            <a:r>
              <a:rPr lang="pt-BR" sz="2000" i="1" baseline="-25000" dirty="0" smtClean="0"/>
              <a:t>1</a:t>
            </a:r>
            <a:r>
              <a:rPr lang="pt-BR" sz="2000" i="1" dirty="0" smtClean="0"/>
              <a:t> </a:t>
            </a:r>
            <a:r>
              <a:rPr lang="pt-BR" sz="2000" i="1" dirty="0"/>
              <a:t>+ a</a:t>
            </a:r>
            <a:r>
              <a:rPr lang="pt-BR" sz="2000" i="1" baseline="-25000" dirty="0"/>
              <a:t>12</a:t>
            </a:r>
            <a:r>
              <a:rPr lang="pt-BR" sz="2000" i="1" dirty="0"/>
              <a:t>x</a:t>
            </a:r>
            <a:r>
              <a:rPr lang="pt-BR" sz="2000" i="1" baseline="-25000" dirty="0"/>
              <a:t>2</a:t>
            </a:r>
            <a:r>
              <a:rPr lang="pt-BR" sz="2000" i="1" dirty="0"/>
              <a:t> + ... + a</a:t>
            </a:r>
            <a:r>
              <a:rPr lang="pt-BR" sz="2000" i="1" baseline="-25000" dirty="0"/>
              <a:t>1n</a:t>
            </a:r>
            <a:r>
              <a:rPr lang="pt-BR" sz="2000" i="1" dirty="0"/>
              <a:t>x</a:t>
            </a:r>
            <a:r>
              <a:rPr lang="pt-BR" sz="2000" i="1" baseline="-25000" dirty="0"/>
              <a:t>n</a:t>
            </a:r>
            <a:r>
              <a:rPr lang="pt-BR" sz="2000" i="1" dirty="0"/>
              <a:t> = b</a:t>
            </a:r>
            <a:r>
              <a:rPr lang="pt-BR" sz="2000" i="1" baseline="-25000" dirty="0"/>
              <a:t>1</a:t>
            </a:r>
          </a:p>
          <a:p>
            <a:pPr marL="457200" lvl="1" indent="0">
              <a:buNone/>
            </a:pPr>
            <a:r>
              <a:rPr lang="pt-BR" sz="2000" i="1" dirty="0"/>
              <a:t>	a</a:t>
            </a:r>
            <a:r>
              <a:rPr lang="pt-BR" sz="2000" i="1" baseline="-25000" dirty="0"/>
              <a:t>21</a:t>
            </a:r>
            <a:r>
              <a:rPr lang="pt-BR" sz="2000" i="1" dirty="0"/>
              <a:t>x</a:t>
            </a:r>
            <a:r>
              <a:rPr lang="pt-BR" sz="2000" i="1" baseline="-25000" dirty="0"/>
              <a:t>1</a:t>
            </a:r>
            <a:r>
              <a:rPr lang="pt-BR" sz="2000" i="1" dirty="0"/>
              <a:t> + a</a:t>
            </a:r>
            <a:r>
              <a:rPr lang="pt-BR" sz="2000" i="1" baseline="-25000" dirty="0"/>
              <a:t>22</a:t>
            </a:r>
            <a:r>
              <a:rPr lang="pt-BR" sz="2000" i="1" dirty="0"/>
              <a:t>x</a:t>
            </a:r>
            <a:r>
              <a:rPr lang="pt-BR" sz="2000" i="1" baseline="-25000" dirty="0"/>
              <a:t>2</a:t>
            </a:r>
            <a:r>
              <a:rPr lang="pt-BR" sz="2000" i="1" dirty="0"/>
              <a:t> + ... + a</a:t>
            </a:r>
            <a:r>
              <a:rPr lang="pt-BR" sz="2000" i="1" baseline="-25000" dirty="0"/>
              <a:t>2n</a:t>
            </a:r>
            <a:r>
              <a:rPr lang="pt-BR" sz="2000" i="1" dirty="0"/>
              <a:t>x</a:t>
            </a:r>
            <a:r>
              <a:rPr lang="pt-BR" sz="2000" i="1" baseline="-25000" dirty="0"/>
              <a:t>n</a:t>
            </a:r>
            <a:r>
              <a:rPr lang="pt-BR" sz="2000" i="1" dirty="0"/>
              <a:t>  = b</a:t>
            </a:r>
            <a:r>
              <a:rPr lang="pt-BR" sz="2000" i="1" baseline="-25000" dirty="0"/>
              <a:t>2</a:t>
            </a:r>
          </a:p>
          <a:p>
            <a:pPr marL="457200" lvl="1" indent="0">
              <a:buNone/>
            </a:pPr>
            <a:r>
              <a:rPr lang="pt-BR" sz="2000" i="1" dirty="0"/>
              <a:t>	a</a:t>
            </a:r>
            <a:r>
              <a:rPr lang="pt-BR" sz="2000" i="1" baseline="-25000" dirty="0"/>
              <a:t>m1</a:t>
            </a:r>
            <a:r>
              <a:rPr lang="pt-BR" sz="2000" i="1" dirty="0"/>
              <a:t>x</a:t>
            </a:r>
            <a:r>
              <a:rPr lang="pt-BR" sz="2000" i="1" baseline="-25000" dirty="0"/>
              <a:t>1</a:t>
            </a:r>
            <a:r>
              <a:rPr lang="pt-BR" sz="2000" i="1" dirty="0"/>
              <a:t> + a</a:t>
            </a:r>
            <a:r>
              <a:rPr lang="pt-BR" sz="2000" i="1" baseline="-25000" dirty="0"/>
              <a:t>m2</a:t>
            </a:r>
            <a:r>
              <a:rPr lang="pt-BR" sz="2000" i="1" dirty="0"/>
              <a:t>x</a:t>
            </a:r>
            <a:r>
              <a:rPr lang="pt-BR" sz="2000" i="1" baseline="-25000" dirty="0"/>
              <a:t>2</a:t>
            </a:r>
            <a:r>
              <a:rPr lang="pt-BR" sz="2000" i="1" dirty="0"/>
              <a:t> + ... + </a:t>
            </a:r>
            <a:r>
              <a:rPr lang="pt-BR" sz="2000" i="1" dirty="0" err="1"/>
              <a:t>a</a:t>
            </a:r>
            <a:r>
              <a:rPr lang="pt-BR" sz="2000" i="1" baseline="-25000" dirty="0" err="1"/>
              <a:t>mn</a:t>
            </a:r>
            <a:r>
              <a:rPr lang="pt-BR" sz="2000" i="1" dirty="0" err="1"/>
              <a:t>x</a:t>
            </a:r>
            <a:r>
              <a:rPr lang="pt-BR" sz="2000" i="1" baseline="-25000" dirty="0" err="1"/>
              <a:t>n</a:t>
            </a:r>
            <a:r>
              <a:rPr lang="pt-BR" sz="2000" i="1" dirty="0"/>
              <a:t>  = </a:t>
            </a:r>
            <a:r>
              <a:rPr lang="pt-BR" sz="2000" i="1" dirty="0" err="1" smtClean="0"/>
              <a:t>b</a:t>
            </a:r>
            <a:r>
              <a:rPr lang="pt-BR" sz="2000" i="1" baseline="-25000" dirty="0" err="1" smtClean="0"/>
              <a:t>m</a:t>
            </a:r>
            <a:endParaRPr lang="pt-BR" sz="2000" i="1" baseline="-25000" dirty="0" smtClean="0"/>
          </a:p>
          <a:p>
            <a:pPr marL="457200" lvl="1" indent="0">
              <a:buNone/>
            </a:pPr>
            <a:endParaRPr lang="pt-BR" sz="1600" i="1" baseline="-25000" dirty="0" smtClean="0"/>
          </a:p>
          <a:p>
            <a:pPr marL="914400" lvl="2" indent="0">
              <a:buNone/>
            </a:pP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406" y="3933056"/>
            <a:ext cx="6856978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84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44624"/>
            <a:ext cx="9036496" cy="6785992"/>
          </a:xfrm>
        </p:spPr>
        <p:txBody>
          <a:bodyPr>
            <a:normAutofit lnSpcReduction="10000"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Solução Simplex Tabular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Selecionar os coeficientes positivos da coluna pivô que representam os novos coeficientes da nova variável básica  em cada restrição do modelo atual.</a:t>
            </a:r>
          </a:p>
          <a:p>
            <a:pPr>
              <a:buAutoNum type="alphaLcParenR"/>
            </a:pPr>
            <a:r>
              <a:rPr lang="pt-BR" sz="2000" dirty="0" smtClean="0"/>
              <a:t>Para cada coeficiente positivo selecionado no passo anterior, dividir a constante da mesma linha por ele.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Identificar a linha com menor coeficiente. Essa linha contém a variável que sairá da base.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 linha que contém a variável básica escolhida a sair da base é chamada de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linha pivô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O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número pivô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 é o valor que corresponde à interseção da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linha pivô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com a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coluna </a:t>
            </a:r>
            <a:r>
              <a:rPr lang="pt-BR" sz="2000" b="1" dirty="0" err="1" smtClean="0">
                <a:solidFill>
                  <a:schemeClr val="bg1">
                    <a:lumMod val="65000"/>
                  </a:schemeClr>
                </a:solidFill>
              </a:rPr>
              <a:t>pivo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I.3 –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Transformar a forma tabular atual utilizando o método de eliminação de Gauss-Jordan e recalcular a solução básica.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 função objetivo passa a ser escrita em função das variáveis não básicas da solução adjacente, de forma a verificar facilmente  o teste de </a:t>
            </a:r>
            <a:r>
              <a:rPr lang="pt-BR" sz="2000" dirty="0" err="1" smtClean="0">
                <a:solidFill>
                  <a:schemeClr val="bg1">
                    <a:lumMod val="65000"/>
                  </a:schemeClr>
                </a:solidFill>
              </a:rPr>
              <a:t>otimalidade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 nova forma tabular é obtida após as seguintes operações elementares.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Nova linha pivô = linha pivô atual / número pivô</a:t>
            </a:r>
          </a:p>
          <a:p>
            <a:pPr>
              <a:buAutoNum type="alphaLcParenR"/>
            </a:pP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Para as demais linhas, incluindo a função objetivo z: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       Nova linha = (coeficiente da coluna da linha) – (Coeficiente da coluna 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da 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linha pivô) * (coeficiente)</a:t>
            </a:r>
            <a:endParaRPr lang="pt-BR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endParaRPr lang="pt-BR" sz="1200" b="1" dirty="0" smtClean="0"/>
          </a:p>
          <a:p>
            <a:pPr marL="914400" lvl="2" indent="0">
              <a:buNone/>
            </a:pP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58848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400" dirty="0" smtClean="0"/>
              <a:t>Resolver o problema: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z </a:t>
            </a:r>
            <a:r>
              <a:rPr lang="pt-BR" sz="2400" dirty="0" smtClean="0">
                <a:solidFill>
                  <a:srgbClr val="FF0000"/>
                </a:solidFill>
              </a:rPr>
              <a:t>-</a:t>
            </a:r>
            <a:r>
              <a:rPr lang="pt-BR" sz="2400" dirty="0" smtClean="0"/>
              <a:t> 3x1 </a:t>
            </a:r>
            <a:r>
              <a:rPr lang="pt-BR" sz="2400" dirty="0" smtClean="0">
                <a:solidFill>
                  <a:srgbClr val="FF0000"/>
                </a:solidFill>
              </a:rPr>
              <a:t>-</a:t>
            </a:r>
            <a:r>
              <a:rPr lang="pt-BR" sz="2400" dirty="0" smtClean="0"/>
              <a:t> 2x2 </a:t>
            </a:r>
            <a:r>
              <a:rPr lang="pt-BR" sz="2400" dirty="0" smtClean="0">
                <a:solidFill>
                  <a:srgbClr val="FF0000"/>
                </a:solidFill>
              </a:rPr>
              <a:t>= 0</a:t>
            </a:r>
          </a:p>
          <a:p>
            <a:pPr marL="0" indent="0">
              <a:buNone/>
            </a:pPr>
            <a:r>
              <a:rPr lang="pt-BR" sz="2400" dirty="0" smtClean="0"/>
              <a:t>Sujeito: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x1 + x2 </a:t>
            </a:r>
            <a:r>
              <a:rPr lang="pt-BR" sz="2400" dirty="0" smtClean="0">
                <a:solidFill>
                  <a:srgbClr val="FF0000"/>
                </a:solidFill>
              </a:rPr>
              <a:t>+ x3 </a:t>
            </a:r>
            <a:r>
              <a:rPr lang="pt-BR" sz="2400" dirty="0" smtClean="0"/>
              <a:t>= 6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5x1 + 2x2 </a:t>
            </a:r>
            <a:r>
              <a:rPr lang="pt-BR" sz="2400" dirty="0" smtClean="0">
                <a:solidFill>
                  <a:srgbClr val="FF0000"/>
                </a:solidFill>
              </a:rPr>
              <a:t>+ x4 </a:t>
            </a:r>
            <a:r>
              <a:rPr lang="pt-BR" sz="2400" dirty="0" smtClean="0"/>
              <a:t>= 20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x1, x2, </a:t>
            </a:r>
            <a:r>
              <a:rPr lang="pt-BR" sz="2400" dirty="0" smtClean="0">
                <a:solidFill>
                  <a:srgbClr val="FF0000"/>
                </a:solidFill>
              </a:rPr>
              <a:t>x3, x4 </a:t>
            </a:r>
            <a:r>
              <a:rPr lang="pt-BR" sz="2400" dirty="0" smtClean="0"/>
              <a:t>&gt;= 0</a:t>
            </a:r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797152"/>
            <a:ext cx="7895678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47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44624"/>
            <a:ext cx="9036496" cy="6785992"/>
          </a:xfrm>
        </p:spPr>
        <p:txBody>
          <a:bodyPr>
            <a:normAutofit lnSpcReduction="10000"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Solução Simplex Tabular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Selecionar os coeficientes positivos da coluna pivô que representam os novos coeficientes da nova variável básica  em cada restrição do modelo atual.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Para cada coeficiente positivo selecionado no passo anterior, dividir a constante da mesma linha por ele.</a:t>
            </a:r>
          </a:p>
          <a:p>
            <a:pPr>
              <a:buAutoNum type="alphaLcParenR"/>
            </a:pPr>
            <a:r>
              <a:rPr lang="pt-BR" sz="2000" dirty="0" smtClean="0"/>
              <a:t>Identificar a linha com menor coeficiente. Essa linha contém a variável que sairá da base.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 linha que contém a variável básica escolhida a sair da base é chamada de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linha pivô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O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número pivô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 é o valor que corresponde à interseção da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linha pivô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com a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coluna </a:t>
            </a:r>
            <a:r>
              <a:rPr lang="pt-BR" sz="2000" b="1" dirty="0" err="1" smtClean="0">
                <a:solidFill>
                  <a:schemeClr val="bg1">
                    <a:lumMod val="65000"/>
                  </a:schemeClr>
                </a:solidFill>
              </a:rPr>
              <a:t>pivo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I.3 –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Transformar a forma tabular atual utilizando o método de eliminação de Gauss-Jordan e recalcular a solução básica.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 função objetivo passa a ser escrita em função das variáveis não básicas da solução adjacente, de forma a verificar facilmente  o teste de </a:t>
            </a:r>
            <a:r>
              <a:rPr lang="pt-BR" sz="2000" dirty="0" err="1" smtClean="0">
                <a:solidFill>
                  <a:schemeClr val="bg1">
                    <a:lumMod val="65000"/>
                  </a:schemeClr>
                </a:solidFill>
              </a:rPr>
              <a:t>otimalidade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 nova forma tabular é obtida após as seguintes operações elementares.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Nova linha pivô = linha pivô atual / número pivô</a:t>
            </a:r>
          </a:p>
          <a:p>
            <a:pPr>
              <a:buAutoNum type="alphaLcParenR"/>
            </a:pP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Para as demais linhas, incluindo a função objetivo z: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       Nova linha = (coeficiente da coluna da linha) – (Coeficiente da coluna 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da 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linha pivô) * (coeficiente)</a:t>
            </a:r>
            <a:endParaRPr lang="pt-BR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endParaRPr lang="pt-BR" sz="1200" b="1" dirty="0" smtClean="0"/>
          </a:p>
          <a:p>
            <a:pPr marL="914400" lvl="2" indent="0">
              <a:buNone/>
            </a:pP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16917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400" dirty="0" smtClean="0"/>
              <a:t>Resolver o problema: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z </a:t>
            </a:r>
            <a:r>
              <a:rPr lang="pt-BR" sz="2400" dirty="0" smtClean="0">
                <a:solidFill>
                  <a:srgbClr val="FF0000"/>
                </a:solidFill>
              </a:rPr>
              <a:t>-</a:t>
            </a:r>
            <a:r>
              <a:rPr lang="pt-BR" sz="2400" dirty="0" smtClean="0"/>
              <a:t> 3x1 </a:t>
            </a:r>
            <a:r>
              <a:rPr lang="pt-BR" sz="2400" dirty="0" smtClean="0">
                <a:solidFill>
                  <a:srgbClr val="FF0000"/>
                </a:solidFill>
              </a:rPr>
              <a:t>-</a:t>
            </a:r>
            <a:r>
              <a:rPr lang="pt-BR" sz="2400" dirty="0" smtClean="0"/>
              <a:t> 2x2 </a:t>
            </a:r>
            <a:r>
              <a:rPr lang="pt-BR" sz="2400" dirty="0" smtClean="0">
                <a:solidFill>
                  <a:srgbClr val="FF0000"/>
                </a:solidFill>
              </a:rPr>
              <a:t>= 0</a:t>
            </a:r>
          </a:p>
          <a:p>
            <a:pPr marL="0" indent="0">
              <a:buNone/>
            </a:pPr>
            <a:r>
              <a:rPr lang="pt-BR" sz="2400" dirty="0" smtClean="0"/>
              <a:t>Sujeito: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x1 + x2 </a:t>
            </a:r>
            <a:r>
              <a:rPr lang="pt-BR" sz="2400" dirty="0" smtClean="0">
                <a:solidFill>
                  <a:srgbClr val="FF0000"/>
                </a:solidFill>
              </a:rPr>
              <a:t>+ x3 </a:t>
            </a:r>
            <a:r>
              <a:rPr lang="pt-BR" sz="2400" dirty="0" smtClean="0"/>
              <a:t>= 6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5x1 + 2x2 </a:t>
            </a:r>
            <a:r>
              <a:rPr lang="pt-BR" sz="2400" dirty="0" smtClean="0">
                <a:solidFill>
                  <a:srgbClr val="FF0000"/>
                </a:solidFill>
              </a:rPr>
              <a:t>+ x4 </a:t>
            </a:r>
            <a:r>
              <a:rPr lang="pt-BR" sz="2400" dirty="0" smtClean="0"/>
              <a:t>= 20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x1, x2, </a:t>
            </a:r>
            <a:r>
              <a:rPr lang="pt-BR" sz="2400" dirty="0" smtClean="0">
                <a:solidFill>
                  <a:srgbClr val="FF0000"/>
                </a:solidFill>
              </a:rPr>
              <a:t>x3, x4 </a:t>
            </a:r>
            <a:r>
              <a:rPr lang="pt-BR" sz="2400" dirty="0" smtClean="0"/>
              <a:t>&gt;= 0</a:t>
            </a:r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797152"/>
            <a:ext cx="7895678" cy="1512168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331640" y="5702369"/>
            <a:ext cx="548122" cy="3189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de seta reta 5"/>
          <p:cNvCxnSpPr/>
          <p:nvPr/>
        </p:nvCxnSpPr>
        <p:spPr>
          <a:xfrm flipH="1" flipV="1">
            <a:off x="827584" y="5157192"/>
            <a:ext cx="504056" cy="5451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323528" y="4787860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Sai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93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44624"/>
            <a:ext cx="9036496" cy="6785992"/>
          </a:xfrm>
        </p:spPr>
        <p:txBody>
          <a:bodyPr>
            <a:normAutofit lnSpcReduction="10000"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Solução Simplex Tabular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Selecionar os coeficientes positivos da coluna pivô que representam os novos coeficientes da nova variável básica  em cada restrição do modelo atual.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Para cada coeficiente positivo selecionado no passo anterior, dividir a constante da mesma linha por ele.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Identificar a linha com menor coeficiente. Essa linha contém a variável que sairá da base.</a:t>
            </a:r>
          </a:p>
          <a:p>
            <a:pPr marL="0" indent="0">
              <a:buNone/>
            </a:pPr>
            <a:r>
              <a:rPr lang="pt-BR" sz="2000" dirty="0" smtClean="0"/>
              <a:t>A linha que contém a variável básica escolhida a sair da base é chamada de </a:t>
            </a:r>
            <a:r>
              <a:rPr lang="pt-BR" sz="2000" b="1" dirty="0" smtClean="0"/>
              <a:t>linha pivô</a:t>
            </a:r>
            <a:r>
              <a:rPr lang="pt-BR" sz="2000" dirty="0" smtClean="0"/>
              <a:t>.</a:t>
            </a:r>
          </a:p>
          <a:p>
            <a:pPr marL="0" indent="0">
              <a:buNone/>
            </a:pPr>
            <a:r>
              <a:rPr lang="pt-BR" sz="2000" dirty="0" smtClean="0"/>
              <a:t>O </a:t>
            </a:r>
            <a:r>
              <a:rPr lang="pt-BR" sz="2000" b="1" dirty="0" smtClean="0"/>
              <a:t>número pivô</a:t>
            </a:r>
            <a:r>
              <a:rPr lang="pt-BR" sz="2000" dirty="0" smtClean="0"/>
              <a:t> é o valor que corresponde à interseção da </a:t>
            </a:r>
            <a:r>
              <a:rPr lang="pt-BR" sz="2000" b="1" dirty="0" smtClean="0"/>
              <a:t>linha pivô </a:t>
            </a:r>
            <a:r>
              <a:rPr lang="pt-BR" sz="2000" dirty="0" smtClean="0"/>
              <a:t>com a </a:t>
            </a:r>
            <a:r>
              <a:rPr lang="pt-BR" sz="2000" b="1" dirty="0" smtClean="0"/>
              <a:t>coluna </a:t>
            </a:r>
            <a:r>
              <a:rPr lang="pt-BR" sz="2000" b="1" dirty="0" err="1" smtClean="0"/>
              <a:t>pivo</a:t>
            </a:r>
            <a:r>
              <a:rPr lang="pt-BR" sz="2000" dirty="0" smtClean="0"/>
              <a:t>.</a:t>
            </a:r>
          </a:p>
          <a:p>
            <a:pPr marL="0" indent="0">
              <a:buNone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I.3 –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Transformar a forma tabular atual utilizando o método de eliminação de Gauss-Jordan e recalcular a solução básica.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 função objetivo passa a ser escrita em função das variáveis não básicas da solução adjacente, de forma a verificar facilmente  o teste de </a:t>
            </a:r>
            <a:r>
              <a:rPr lang="pt-BR" sz="2000" dirty="0" err="1" smtClean="0">
                <a:solidFill>
                  <a:schemeClr val="bg1">
                    <a:lumMod val="65000"/>
                  </a:schemeClr>
                </a:solidFill>
              </a:rPr>
              <a:t>otimalidade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 nova forma tabular é obtida após as seguintes operações elementares.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Nova linha pivô = linha pivô atual / número pivô</a:t>
            </a:r>
          </a:p>
          <a:p>
            <a:pPr>
              <a:buAutoNum type="alphaLcParenR"/>
            </a:pP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Para as demais linhas, incluindo a função objetivo z: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       Nova linha = (coeficiente da coluna da linha) – (Coeficiente da coluna 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da 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linha pivô) * (coeficiente)</a:t>
            </a:r>
            <a:endParaRPr lang="pt-BR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endParaRPr lang="pt-BR" sz="1200" b="1" dirty="0" smtClean="0"/>
          </a:p>
          <a:p>
            <a:pPr marL="914400" lvl="2" indent="0">
              <a:buNone/>
            </a:pP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75030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400" dirty="0" smtClean="0"/>
              <a:t>Resolver o problema: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z </a:t>
            </a:r>
            <a:r>
              <a:rPr lang="pt-BR" sz="2400" dirty="0" smtClean="0">
                <a:solidFill>
                  <a:srgbClr val="FF0000"/>
                </a:solidFill>
              </a:rPr>
              <a:t>-</a:t>
            </a:r>
            <a:r>
              <a:rPr lang="pt-BR" sz="2400" dirty="0" smtClean="0"/>
              <a:t> 3x1 </a:t>
            </a:r>
            <a:r>
              <a:rPr lang="pt-BR" sz="2400" dirty="0" smtClean="0">
                <a:solidFill>
                  <a:srgbClr val="FF0000"/>
                </a:solidFill>
              </a:rPr>
              <a:t>-</a:t>
            </a:r>
            <a:r>
              <a:rPr lang="pt-BR" sz="2400" dirty="0" smtClean="0"/>
              <a:t> 2x2 </a:t>
            </a:r>
            <a:r>
              <a:rPr lang="pt-BR" sz="2400" dirty="0" smtClean="0">
                <a:solidFill>
                  <a:srgbClr val="FF0000"/>
                </a:solidFill>
              </a:rPr>
              <a:t>= 0</a:t>
            </a:r>
          </a:p>
          <a:p>
            <a:pPr marL="0" indent="0">
              <a:buNone/>
            </a:pPr>
            <a:r>
              <a:rPr lang="pt-BR" sz="2400" dirty="0" smtClean="0"/>
              <a:t>Sujeito: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x1 + x2 </a:t>
            </a:r>
            <a:r>
              <a:rPr lang="pt-BR" sz="2400" dirty="0" smtClean="0">
                <a:solidFill>
                  <a:srgbClr val="FF0000"/>
                </a:solidFill>
              </a:rPr>
              <a:t>+ x3 </a:t>
            </a:r>
            <a:r>
              <a:rPr lang="pt-BR" sz="2400" dirty="0" smtClean="0"/>
              <a:t>= 6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5x1 + 2x2 </a:t>
            </a:r>
            <a:r>
              <a:rPr lang="pt-BR" sz="2400" dirty="0" smtClean="0">
                <a:solidFill>
                  <a:srgbClr val="FF0000"/>
                </a:solidFill>
              </a:rPr>
              <a:t>+ x4 </a:t>
            </a:r>
            <a:r>
              <a:rPr lang="pt-BR" sz="2400" dirty="0" smtClean="0"/>
              <a:t>= 20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x1, x2, </a:t>
            </a:r>
            <a:r>
              <a:rPr lang="pt-BR" sz="2400" dirty="0" smtClean="0">
                <a:solidFill>
                  <a:srgbClr val="FF0000"/>
                </a:solidFill>
              </a:rPr>
              <a:t>x3, x4 </a:t>
            </a:r>
            <a:r>
              <a:rPr lang="pt-BR" sz="2400" dirty="0" smtClean="0"/>
              <a:t>&gt;= 0</a:t>
            </a:r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797152"/>
            <a:ext cx="7895678" cy="1512168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331640" y="5702369"/>
            <a:ext cx="548122" cy="3189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de seta reta 5"/>
          <p:cNvCxnSpPr/>
          <p:nvPr/>
        </p:nvCxnSpPr>
        <p:spPr>
          <a:xfrm flipH="1" flipV="1">
            <a:off x="827584" y="5157192"/>
            <a:ext cx="504056" cy="5451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323528" y="4787860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Sai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743958" y="5661248"/>
            <a:ext cx="548122" cy="3189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/>
          <p:cNvCxnSpPr/>
          <p:nvPr/>
        </p:nvCxnSpPr>
        <p:spPr>
          <a:xfrm flipV="1">
            <a:off x="5076056" y="4437112"/>
            <a:ext cx="648072" cy="1193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/>
          <p:cNvSpPr/>
          <p:nvPr/>
        </p:nvSpPr>
        <p:spPr>
          <a:xfrm>
            <a:off x="5580112" y="4005064"/>
            <a:ext cx="16561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Número Pivô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32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44624"/>
            <a:ext cx="9036496" cy="6785992"/>
          </a:xfrm>
        </p:spPr>
        <p:txBody>
          <a:bodyPr>
            <a:normAutofit lnSpcReduction="10000"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Solução Simplex Tabular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Selecionar os coeficientes positivos da coluna pivô que representam os novos coeficientes da nova variável básica  em cada restrição do modelo atual.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Para cada coeficiente positivo selecionado no passo anterior, dividir a constante da mesma linha por ele.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Identificar a linha com menor coeficiente. Essa linha contém a variável que sairá da base.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A linha que contém a variável básica escolhida a sair da base é chamada de 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linha pivô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O 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número pivô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 é o valor que corresponde à interseção da 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linha pivô 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com a 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coluna </a:t>
            </a:r>
            <a:r>
              <a:rPr lang="pt-BR" sz="2000" b="1" dirty="0" err="1" smtClean="0">
                <a:solidFill>
                  <a:schemeClr val="bg1">
                    <a:lumMod val="75000"/>
                  </a:schemeClr>
                </a:solidFill>
              </a:rPr>
              <a:t>pivo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2000" b="1" dirty="0"/>
              <a:t>I.3 –</a:t>
            </a:r>
            <a:r>
              <a:rPr lang="pt-BR" sz="2000" dirty="0"/>
              <a:t> </a:t>
            </a:r>
            <a:r>
              <a:rPr lang="pt-BR" sz="2000" dirty="0" smtClean="0"/>
              <a:t>Transformar a forma tabular atual utilizando o método de eliminação de Gauss-Jordan e recalcular a solução básica.</a:t>
            </a:r>
          </a:p>
          <a:p>
            <a:pPr marL="0" indent="0">
              <a:buNone/>
            </a:pPr>
            <a:r>
              <a:rPr lang="pt-BR" sz="2000" dirty="0" smtClean="0"/>
              <a:t>A função objetivo passa a ser escrita em função das variáveis não básicas da solução adjacente, de forma a verificar facilmente  o teste de </a:t>
            </a:r>
            <a:r>
              <a:rPr lang="pt-BR" sz="2000" dirty="0" err="1" smtClean="0"/>
              <a:t>otimalidade</a:t>
            </a:r>
            <a:r>
              <a:rPr lang="pt-BR" sz="2000" dirty="0" smtClean="0"/>
              <a:t>.</a:t>
            </a:r>
          </a:p>
          <a:p>
            <a:pPr marL="0" indent="0">
              <a:buNone/>
            </a:pPr>
            <a:r>
              <a:rPr lang="pt-BR" sz="2000" dirty="0" smtClean="0"/>
              <a:t>A nova forma tabular é obtida após as seguintes operações elementares.</a:t>
            </a:r>
          </a:p>
          <a:p>
            <a:pPr>
              <a:buAutoNum type="alphaLcParenR"/>
            </a:pPr>
            <a:r>
              <a:rPr lang="pt-BR" sz="2000" dirty="0" smtClean="0"/>
              <a:t>Nova linha pivô = linha pivô atual / número pivô</a:t>
            </a:r>
          </a:p>
          <a:p>
            <a:pPr>
              <a:buAutoNum type="alphaLcParenR"/>
            </a:pP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Para as demais linhas, incluindo a função objetivo z: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       Nova linha = (coeficiente da coluna da linha) – (Coeficiente da coluna 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da 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linha pivô) * (coeficiente)</a:t>
            </a:r>
            <a:endParaRPr lang="pt-BR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endParaRPr lang="pt-BR" sz="1200" b="1" dirty="0" smtClean="0"/>
          </a:p>
          <a:p>
            <a:pPr marL="914400" lvl="2" indent="0">
              <a:buNone/>
            </a:pP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58641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400" dirty="0" smtClean="0"/>
              <a:t>Resolver o problema: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z </a:t>
            </a:r>
            <a:r>
              <a:rPr lang="pt-BR" sz="2400" dirty="0" smtClean="0">
                <a:solidFill>
                  <a:srgbClr val="FF0000"/>
                </a:solidFill>
              </a:rPr>
              <a:t>-</a:t>
            </a:r>
            <a:r>
              <a:rPr lang="pt-BR" sz="2400" dirty="0" smtClean="0"/>
              <a:t> 3x1 </a:t>
            </a:r>
            <a:r>
              <a:rPr lang="pt-BR" sz="2400" dirty="0" smtClean="0">
                <a:solidFill>
                  <a:srgbClr val="FF0000"/>
                </a:solidFill>
              </a:rPr>
              <a:t>-</a:t>
            </a:r>
            <a:r>
              <a:rPr lang="pt-BR" sz="2400" dirty="0" smtClean="0"/>
              <a:t> 2x2 </a:t>
            </a:r>
            <a:r>
              <a:rPr lang="pt-BR" sz="2400" dirty="0" smtClean="0">
                <a:solidFill>
                  <a:srgbClr val="FF0000"/>
                </a:solidFill>
              </a:rPr>
              <a:t>= 0</a:t>
            </a:r>
          </a:p>
          <a:p>
            <a:pPr marL="0" indent="0">
              <a:buNone/>
            </a:pPr>
            <a:r>
              <a:rPr lang="pt-BR" sz="2400" dirty="0" smtClean="0"/>
              <a:t>Sujeito: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x1 + x2 </a:t>
            </a:r>
            <a:r>
              <a:rPr lang="pt-BR" sz="2400" dirty="0" smtClean="0">
                <a:solidFill>
                  <a:srgbClr val="FF0000"/>
                </a:solidFill>
              </a:rPr>
              <a:t>+ x3 </a:t>
            </a:r>
            <a:r>
              <a:rPr lang="pt-BR" sz="2400" dirty="0" smtClean="0"/>
              <a:t>= 6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5x1 + 2x2 </a:t>
            </a:r>
            <a:r>
              <a:rPr lang="pt-BR" sz="2400" dirty="0" smtClean="0">
                <a:solidFill>
                  <a:srgbClr val="FF0000"/>
                </a:solidFill>
              </a:rPr>
              <a:t>+ x4 </a:t>
            </a:r>
            <a:r>
              <a:rPr lang="pt-BR" sz="2400" dirty="0" smtClean="0"/>
              <a:t>= 20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x1, x2, </a:t>
            </a:r>
            <a:r>
              <a:rPr lang="pt-BR" sz="2400" dirty="0" smtClean="0">
                <a:solidFill>
                  <a:srgbClr val="FF0000"/>
                </a:solidFill>
              </a:rPr>
              <a:t>x3, x4 </a:t>
            </a:r>
            <a:r>
              <a:rPr lang="pt-BR" sz="2400" dirty="0" smtClean="0"/>
              <a:t>&gt;= 0</a:t>
            </a:r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3707904" y="3717032"/>
            <a:ext cx="2520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Dividir toda a linha 3/5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437112"/>
            <a:ext cx="7857474" cy="1800200"/>
          </a:xfrm>
          <a:prstGeom prst="rect">
            <a:avLst/>
          </a:prstGeom>
        </p:spPr>
      </p:pic>
      <p:cxnSp>
        <p:nvCxnSpPr>
          <p:cNvPr id="11" name="Conector de seta reta 10"/>
          <p:cNvCxnSpPr/>
          <p:nvPr/>
        </p:nvCxnSpPr>
        <p:spPr>
          <a:xfrm flipV="1">
            <a:off x="1979712" y="2276872"/>
            <a:ext cx="3240360" cy="33534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/>
          <p:cNvSpPr/>
          <p:nvPr/>
        </p:nvSpPr>
        <p:spPr>
          <a:xfrm>
            <a:off x="5292080" y="1844824"/>
            <a:ext cx="25202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Observe que X3 saiu e entrou o X2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5507940"/>
            <a:ext cx="1403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L2=L2/(3/5)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30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44624"/>
            <a:ext cx="9036496" cy="6785992"/>
          </a:xfrm>
        </p:spPr>
        <p:txBody>
          <a:bodyPr>
            <a:normAutofit lnSpcReduction="10000"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Solução Simplex Tabular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Selecionar os coeficientes positivos da coluna pivô que representam os novos coeficientes da nova variável básica  em cada restrição do modelo atual.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Para cada coeficiente positivo selecionado no passo anterior, dividir a constante da mesma linha por ele.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Identificar a linha com menor coeficiente. Essa linha contém a variável que sairá da base.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A linha que contém a variável básica escolhida a sair da base é chamada de 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linha pivô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O 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número pivô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 é o valor que corresponde à interseção da 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linha pivô 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com a 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coluna </a:t>
            </a:r>
            <a:r>
              <a:rPr lang="pt-BR" sz="2000" b="1" dirty="0" err="1" smtClean="0">
                <a:solidFill>
                  <a:schemeClr val="bg1">
                    <a:lumMod val="75000"/>
                  </a:schemeClr>
                </a:solidFill>
              </a:rPr>
              <a:t>pivo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2000" b="1" dirty="0">
                <a:solidFill>
                  <a:schemeClr val="bg1">
                    <a:lumMod val="75000"/>
                  </a:schemeClr>
                </a:solidFill>
              </a:rPr>
              <a:t>I.3 –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Transformar a forma tabular atual utilizando o método de eliminação de Gauss-Jordan e recalcular a solução básica.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A função objetivo passa a ser escrita em função das variáveis não básicas da solução adjacente, de forma a verificar facilmente  o teste de </a:t>
            </a:r>
            <a:r>
              <a:rPr lang="pt-BR" sz="2000" dirty="0" err="1" smtClean="0">
                <a:solidFill>
                  <a:schemeClr val="bg1">
                    <a:lumMod val="75000"/>
                  </a:schemeClr>
                </a:solidFill>
              </a:rPr>
              <a:t>otimalidade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A nova forma tabular é obtida após as seguintes operações elementares.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Nova linha pivô = linha pivô atual / número pivô</a:t>
            </a:r>
          </a:p>
          <a:p>
            <a:pPr>
              <a:buAutoNum type="alphaLcParenR"/>
            </a:pPr>
            <a:r>
              <a:rPr lang="pt-BR" sz="2000" dirty="0"/>
              <a:t>Para as demais linhas, incluindo a função objetivo z:</a:t>
            </a:r>
          </a:p>
          <a:p>
            <a:pPr marL="0" indent="0">
              <a:buNone/>
            </a:pPr>
            <a:r>
              <a:rPr lang="pt-BR" sz="2000" dirty="0"/>
              <a:t>       Nova linha = (coeficiente da coluna da linha) – (Coeficiente da coluna </a:t>
            </a:r>
            <a:r>
              <a:rPr lang="pt-BR" sz="2000" dirty="0" smtClean="0"/>
              <a:t>da </a:t>
            </a:r>
            <a:r>
              <a:rPr lang="pt-BR" sz="2000" dirty="0"/>
              <a:t>linha pivô) * (coeficiente)</a:t>
            </a:r>
            <a:endParaRPr lang="pt-BR" sz="1600" dirty="0" smtClean="0"/>
          </a:p>
          <a:p>
            <a:pPr lvl="2"/>
            <a:endParaRPr lang="pt-BR" sz="1200" b="1" dirty="0" smtClean="0"/>
          </a:p>
          <a:p>
            <a:pPr marL="914400" lvl="2" indent="0">
              <a:buNone/>
            </a:pP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79879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400" dirty="0" smtClean="0"/>
              <a:t>Resolver o problema: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z </a:t>
            </a:r>
            <a:r>
              <a:rPr lang="pt-BR" sz="2400" dirty="0" smtClean="0">
                <a:solidFill>
                  <a:srgbClr val="FF0000"/>
                </a:solidFill>
              </a:rPr>
              <a:t>-</a:t>
            </a:r>
            <a:r>
              <a:rPr lang="pt-BR" sz="2400" dirty="0" smtClean="0"/>
              <a:t> 3x1 </a:t>
            </a:r>
            <a:r>
              <a:rPr lang="pt-BR" sz="2400" dirty="0" smtClean="0">
                <a:solidFill>
                  <a:srgbClr val="FF0000"/>
                </a:solidFill>
              </a:rPr>
              <a:t>-</a:t>
            </a:r>
            <a:r>
              <a:rPr lang="pt-BR" sz="2400" dirty="0" smtClean="0"/>
              <a:t> 2x2 </a:t>
            </a:r>
            <a:r>
              <a:rPr lang="pt-BR" sz="2400" dirty="0" smtClean="0">
                <a:solidFill>
                  <a:srgbClr val="FF0000"/>
                </a:solidFill>
              </a:rPr>
              <a:t>= 0</a:t>
            </a:r>
          </a:p>
          <a:p>
            <a:pPr marL="0" indent="0">
              <a:buNone/>
            </a:pPr>
            <a:r>
              <a:rPr lang="pt-BR" sz="2400" dirty="0" smtClean="0"/>
              <a:t>Sujeito: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x1 + x2 </a:t>
            </a:r>
            <a:r>
              <a:rPr lang="pt-BR" sz="2400" dirty="0" smtClean="0">
                <a:solidFill>
                  <a:srgbClr val="FF0000"/>
                </a:solidFill>
              </a:rPr>
              <a:t>+ x3 </a:t>
            </a:r>
            <a:r>
              <a:rPr lang="pt-BR" sz="2400" dirty="0" smtClean="0"/>
              <a:t>= 6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5x1 + 2x2 </a:t>
            </a:r>
            <a:r>
              <a:rPr lang="pt-BR" sz="2400" dirty="0" smtClean="0">
                <a:solidFill>
                  <a:srgbClr val="FF0000"/>
                </a:solidFill>
              </a:rPr>
              <a:t>+ x4 </a:t>
            </a:r>
            <a:r>
              <a:rPr lang="pt-BR" sz="2400" dirty="0" smtClean="0"/>
              <a:t>= 20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x1, x2, </a:t>
            </a:r>
            <a:r>
              <a:rPr lang="pt-BR" sz="2400" dirty="0" smtClean="0">
                <a:solidFill>
                  <a:srgbClr val="FF0000"/>
                </a:solidFill>
              </a:rPr>
              <a:t>x3, x4 </a:t>
            </a:r>
            <a:r>
              <a:rPr lang="pt-BR" sz="2400" dirty="0" smtClean="0"/>
              <a:t>&gt;= 0</a:t>
            </a:r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5868144" y="3717032"/>
            <a:ext cx="16561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Quero Zerar!!!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022" y="4437112"/>
            <a:ext cx="7857474" cy="1800200"/>
          </a:xfrm>
          <a:prstGeom prst="rect">
            <a:avLst/>
          </a:prstGeom>
        </p:spPr>
      </p:pic>
      <p:cxnSp>
        <p:nvCxnSpPr>
          <p:cNvPr id="11" name="Conector de seta reta 10"/>
          <p:cNvCxnSpPr/>
          <p:nvPr/>
        </p:nvCxnSpPr>
        <p:spPr>
          <a:xfrm flipV="1">
            <a:off x="5580112" y="4117250"/>
            <a:ext cx="864096" cy="17600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73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A Lógica do Método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400" b="1" dirty="0" smtClean="0"/>
              <a:t>Fluxograma do Algoritmo do Simplex</a:t>
            </a:r>
          </a:p>
          <a:p>
            <a:pPr marL="914400" lvl="2" indent="0">
              <a:buNone/>
            </a:pPr>
            <a:endParaRPr lang="pt-BR" sz="1600" dirty="0" smtClean="0"/>
          </a:p>
          <a:p>
            <a:pPr lvl="2"/>
            <a:endParaRPr lang="pt-BR" sz="1200" b="1" dirty="0" smtClean="0"/>
          </a:p>
          <a:p>
            <a:pPr marL="914400" lvl="2" indent="0">
              <a:buNone/>
            </a:pP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537" y="1847629"/>
            <a:ext cx="4912791" cy="485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32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400" dirty="0" smtClean="0"/>
              <a:t>Resolver o problema: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z </a:t>
            </a:r>
            <a:r>
              <a:rPr lang="pt-BR" sz="2400" dirty="0" smtClean="0">
                <a:solidFill>
                  <a:srgbClr val="FF0000"/>
                </a:solidFill>
              </a:rPr>
              <a:t>-</a:t>
            </a:r>
            <a:r>
              <a:rPr lang="pt-BR" sz="2400" dirty="0" smtClean="0"/>
              <a:t> 3x1 </a:t>
            </a:r>
            <a:r>
              <a:rPr lang="pt-BR" sz="2400" dirty="0" smtClean="0">
                <a:solidFill>
                  <a:srgbClr val="FF0000"/>
                </a:solidFill>
              </a:rPr>
              <a:t>-</a:t>
            </a:r>
            <a:r>
              <a:rPr lang="pt-BR" sz="2400" dirty="0" smtClean="0"/>
              <a:t> 2x2 </a:t>
            </a:r>
            <a:r>
              <a:rPr lang="pt-BR" sz="2400" dirty="0" smtClean="0">
                <a:solidFill>
                  <a:srgbClr val="FF0000"/>
                </a:solidFill>
              </a:rPr>
              <a:t>= 0</a:t>
            </a:r>
          </a:p>
          <a:p>
            <a:pPr marL="0" indent="0">
              <a:buNone/>
            </a:pPr>
            <a:r>
              <a:rPr lang="pt-BR" sz="2400" dirty="0" smtClean="0"/>
              <a:t>Sujeito: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x1 + x2 </a:t>
            </a:r>
            <a:r>
              <a:rPr lang="pt-BR" sz="2400" dirty="0" smtClean="0">
                <a:solidFill>
                  <a:srgbClr val="FF0000"/>
                </a:solidFill>
              </a:rPr>
              <a:t>+ x3 </a:t>
            </a:r>
            <a:r>
              <a:rPr lang="pt-BR" sz="2400" dirty="0" smtClean="0"/>
              <a:t>= 6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5x1 + 2x2 </a:t>
            </a:r>
            <a:r>
              <a:rPr lang="pt-BR" sz="2400" dirty="0" smtClean="0">
                <a:solidFill>
                  <a:srgbClr val="FF0000"/>
                </a:solidFill>
              </a:rPr>
              <a:t>+ x4 </a:t>
            </a:r>
            <a:r>
              <a:rPr lang="pt-BR" sz="2400" dirty="0" smtClean="0"/>
              <a:t>= 20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x1, x2, </a:t>
            </a:r>
            <a:r>
              <a:rPr lang="pt-BR" sz="2400" dirty="0" smtClean="0">
                <a:solidFill>
                  <a:srgbClr val="FF0000"/>
                </a:solidFill>
              </a:rPr>
              <a:t>x3, x4 </a:t>
            </a:r>
            <a:r>
              <a:rPr lang="pt-BR" sz="2400" dirty="0" smtClean="0"/>
              <a:t>&gt;= 0</a:t>
            </a:r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83541" y="5807005"/>
            <a:ext cx="11760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L3 = L3 – (2/5)L2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022" y="4437112"/>
            <a:ext cx="7857474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79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400" dirty="0" smtClean="0"/>
              <a:t>Resolver o problema: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z </a:t>
            </a:r>
            <a:r>
              <a:rPr lang="pt-BR" sz="2400" dirty="0" smtClean="0">
                <a:solidFill>
                  <a:srgbClr val="FF0000"/>
                </a:solidFill>
              </a:rPr>
              <a:t>-</a:t>
            </a:r>
            <a:r>
              <a:rPr lang="pt-BR" sz="2400" dirty="0" smtClean="0"/>
              <a:t> 3x1 </a:t>
            </a:r>
            <a:r>
              <a:rPr lang="pt-BR" sz="2400" dirty="0" smtClean="0">
                <a:solidFill>
                  <a:srgbClr val="FF0000"/>
                </a:solidFill>
              </a:rPr>
              <a:t>-</a:t>
            </a:r>
            <a:r>
              <a:rPr lang="pt-BR" sz="2400" dirty="0" smtClean="0"/>
              <a:t> 2x2 </a:t>
            </a:r>
            <a:r>
              <a:rPr lang="pt-BR" sz="2400" dirty="0" smtClean="0">
                <a:solidFill>
                  <a:srgbClr val="FF0000"/>
                </a:solidFill>
              </a:rPr>
              <a:t>= 0</a:t>
            </a:r>
          </a:p>
          <a:p>
            <a:pPr marL="0" indent="0">
              <a:buNone/>
            </a:pPr>
            <a:r>
              <a:rPr lang="pt-BR" sz="2400" dirty="0" smtClean="0"/>
              <a:t>Sujeito: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x1 + x2 </a:t>
            </a:r>
            <a:r>
              <a:rPr lang="pt-BR" sz="2400" dirty="0" smtClean="0">
                <a:solidFill>
                  <a:srgbClr val="FF0000"/>
                </a:solidFill>
              </a:rPr>
              <a:t>+ x3 </a:t>
            </a:r>
            <a:r>
              <a:rPr lang="pt-BR" sz="2400" dirty="0" smtClean="0"/>
              <a:t>= 6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5x1 + 2x2 </a:t>
            </a:r>
            <a:r>
              <a:rPr lang="pt-BR" sz="2400" dirty="0" smtClean="0">
                <a:solidFill>
                  <a:srgbClr val="FF0000"/>
                </a:solidFill>
              </a:rPr>
              <a:t>+ x4 </a:t>
            </a:r>
            <a:r>
              <a:rPr lang="pt-BR" sz="2400" dirty="0" smtClean="0"/>
              <a:t>= 20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x1, x2, </a:t>
            </a:r>
            <a:r>
              <a:rPr lang="pt-BR" sz="2400" dirty="0" smtClean="0">
                <a:solidFill>
                  <a:srgbClr val="FF0000"/>
                </a:solidFill>
              </a:rPr>
              <a:t>x3, x4 </a:t>
            </a:r>
            <a:r>
              <a:rPr lang="pt-BR" sz="2400" dirty="0" smtClean="0"/>
              <a:t>&gt;= 0</a:t>
            </a:r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83541" y="5807005"/>
            <a:ext cx="11760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L3 = L3 – (2/5)L2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506601"/>
            <a:ext cx="7695674" cy="173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65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400" dirty="0" smtClean="0"/>
              <a:t>Resolver o problema: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z </a:t>
            </a:r>
            <a:r>
              <a:rPr lang="pt-BR" sz="2400" dirty="0" smtClean="0">
                <a:solidFill>
                  <a:srgbClr val="FF0000"/>
                </a:solidFill>
              </a:rPr>
              <a:t>-</a:t>
            </a:r>
            <a:r>
              <a:rPr lang="pt-BR" sz="2400" dirty="0" smtClean="0"/>
              <a:t> 3x1 </a:t>
            </a:r>
            <a:r>
              <a:rPr lang="pt-BR" sz="2400" dirty="0" smtClean="0">
                <a:solidFill>
                  <a:srgbClr val="FF0000"/>
                </a:solidFill>
              </a:rPr>
              <a:t>-</a:t>
            </a:r>
            <a:r>
              <a:rPr lang="pt-BR" sz="2400" dirty="0" smtClean="0"/>
              <a:t> 2x2 </a:t>
            </a:r>
            <a:r>
              <a:rPr lang="pt-BR" sz="2400" dirty="0" smtClean="0">
                <a:solidFill>
                  <a:srgbClr val="FF0000"/>
                </a:solidFill>
              </a:rPr>
              <a:t>= 0</a:t>
            </a:r>
          </a:p>
          <a:p>
            <a:pPr marL="0" indent="0">
              <a:buNone/>
            </a:pPr>
            <a:r>
              <a:rPr lang="pt-BR" sz="2400" dirty="0" smtClean="0"/>
              <a:t>Sujeito: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x1 + x2 </a:t>
            </a:r>
            <a:r>
              <a:rPr lang="pt-BR" sz="2400" dirty="0" smtClean="0">
                <a:solidFill>
                  <a:srgbClr val="FF0000"/>
                </a:solidFill>
              </a:rPr>
              <a:t>+ x3 </a:t>
            </a:r>
            <a:r>
              <a:rPr lang="pt-BR" sz="2400" dirty="0" smtClean="0"/>
              <a:t>= 6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5x1 + 2x2 </a:t>
            </a:r>
            <a:r>
              <a:rPr lang="pt-BR" sz="2400" dirty="0" smtClean="0">
                <a:solidFill>
                  <a:srgbClr val="FF0000"/>
                </a:solidFill>
              </a:rPr>
              <a:t>+ x4 </a:t>
            </a:r>
            <a:r>
              <a:rPr lang="pt-BR" sz="2400" dirty="0" smtClean="0"/>
              <a:t>= 20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x1, x2, </a:t>
            </a:r>
            <a:r>
              <a:rPr lang="pt-BR" sz="2400" dirty="0" smtClean="0">
                <a:solidFill>
                  <a:srgbClr val="FF0000"/>
                </a:solidFill>
              </a:rPr>
              <a:t>x3, x4 </a:t>
            </a:r>
            <a:r>
              <a:rPr lang="pt-BR" sz="2400" dirty="0" smtClean="0"/>
              <a:t>&gt;= 0</a:t>
            </a:r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5868144" y="3717032"/>
            <a:ext cx="16561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Quero Zerar!!!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794633"/>
            <a:ext cx="7695674" cy="1730711"/>
          </a:xfrm>
          <a:prstGeom prst="rect">
            <a:avLst/>
          </a:prstGeom>
        </p:spPr>
      </p:pic>
      <p:cxnSp>
        <p:nvCxnSpPr>
          <p:cNvPr id="7" name="Conector de seta reta 6"/>
          <p:cNvCxnSpPr/>
          <p:nvPr/>
        </p:nvCxnSpPr>
        <p:spPr>
          <a:xfrm flipV="1">
            <a:off x="5580112" y="4117250"/>
            <a:ext cx="864096" cy="15427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04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400" dirty="0" smtClean="0"/>
              <a:t>Resolver o problema: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z </a:t>
            </a:r>
            <a:r>
              <a:rPr lang="pt-BR" sz="2400" dirty="0" smtClean="0">
                <a:solidFill>
                  <a:srgbClr val="FF0000"/>
                </a:solidFill>
              </a:rPr>
              <a:t>-</a:t>
            </a:r>
            <a:r>
              <a:rPr lang="pt-BR" sz="2400" dirty="0" smtClean="0"/>
              <a:t> 3x1 </a:t>
            </a:r>
            <a:r>
              <a:rPr lang="pt-BR" sz="2400" dirty="0" smtClean="0">
                <a:solidFill>
                  <a:srgbClr val="FF0000"/>
                </a:solidFill>
              </a:rPr>
              <a:t>-</a:t>
            </a:r>
            <a:r>
              <a:rPr lang="pt-BR" sz="2400" dirty="0" smtClean="0"/>
              <a:t> 2x2 </a:t>
            </a:r>
            <a:r>
              <a:rPr lang="pt-BR" sz="2400" dirty="0" smtClean="0">
                <a:solidFill>
                  <a:srgbClr val="FF0000"/>
                </a:solidFill>
              </a:rPr>
              <a:t>= 0</a:t>
            </a:r>
          </a:p>
          <a:p>
            <a:pPr marL="0" indent="0">
              <a:buNone/>
            </a:pPr>
            <a:r>
              <a:rPr lang="pt-BR" sz="2400" dirty="0" smtClean="0"/>
              <a:t>Sujeito: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x1 + x2 </a:t>
            </a:r>
            <a:r>
              <a:rPr lang="pt-BR" sz="2400" dirty="0" smtClean="0">
                <a:solidFill>
                  <a:srgbClr val="FF0000"/>
                </a:solidFill>
              </a:rPr>
              <a:t>+ x3 </a:t>
            </a:r>
            <a:r>
              <a:rPr lang="pt-BR" sz="2400" dirty="0" smtClean="0"/>
              <a:t>= 6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5x1 + 2x2 </a:t>
            </a:r>
            <a:r>
              <a:rPr lang="pt-BR" sz="2400" dirty="0" smtClean="0">
                <a:solidFill>
                  <a:srgbClr val="FF0000"/>
                </a:solidFill>
              </a:rPr>
              <a:t>+ x4 </a:t>
            </a:r>
            <a:r>
              <a:rPr lang="pt-BR" sz="2400" dirty="0" smtClean="0"/>
              <a:t>= 20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x1, x2, </a:t>
            </a:r>
            <a:r>
              <a:rPr lang="pt-BR" sz="2400" dirty="0" smtClean="0">
                <a:solidFill>
                  <a:srgbClr val="FF0000"/>
                </a:solidFill>
              </a:rPr>
              <a:t>x3, x4 </a:t>
            </a:r>
            <a:r>
              <a:rPr lang="pt-BR" sz="2400" dirty="0" smtClean="0"/>
              <a:t>&gt;= 0</a:t>
            </a:r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5868144" y="3717032"/>
            <a:ext cx="16561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Quero Zerar!!!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794633"/>
            <a:ext cx="7695674" cy="1730711"/>
          </a:xfrm>
          <a:prstGeom prst="rect">
            <a:avLst/>
          </a:prstGeom>
        </p:spPr>
      </p:pic>
      <p:cxnSp>
        <p:nvCxnSpPr>
          <p:cNvPr id="7" name="Conector de seta reta 6"/>
          <p:cNvCxnSpPr/>
          <p:nvPr/>
        </p:nvCxnSpPr>
        <p:spPr>
          <a:xfrm flipV="1">
            <a:off x="5580112" y="4117250"/>
            <a:ext cx="864096" cy="15427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35496" y="5301208"/>
            <a:ext cx="11760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L1 = L1 – (-4/5)L2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31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400" dirty="0" smtClean="0"/>
              <a:t>Resolver o problema: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z </a:t>
            </a:r>
            <a:r>
              <a:rPr lang="pt-BR" sz="2400" dirty="0" smtClean="0">
                <a:solidFill>
                  <a:srgbClr val="FF0000"/>
                </a:solidFill>
              </a:rPr>
              <a:t>-</a:t>
            </a:r>
            <a:r>
              <a:rPr lang="pt-BR" sz="2400" dirty="0" smtClean="0"/>
              <a:t> 3x1 </a:t>
            </a:r>
            <a:r>
              <a:rPr lang="pt-BR" sz="2400" dirty="0" smtClean="0">
                <a:solidFill>
                  <a:srgbClr val="FF0000"/>
                </a:solidFill>
              </a:rPr>
              <a:t>-</a:t>
            </a:r>
            <a:r>
              <a:rPr lang="pt-BR" sz="2400" dirty="0" smtClean="0"/>
              <a:t> 2x2 </a:t>
            </a:r>
            <a:r>
              <a:rPr lang="pt-BR" sz="2400" dirty="0" smtClean="0">
                <a:solidFill>
                  <a:srgbClr val="FF0000"/>
                </a:solidFill>
              </a:rPr>
              <a:t>= 0</a:t>
            </a:r>
          </a:p>
          <a:p>
            <a:pPr marL="0" indent="0">
              <a:buNone/>
            </a:pPr>
            <a:r>
              <a:rPr lang="pt-BR" sz="2400" dirty="0" smtClean="0"/>
              <a:t>Sujeito: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x1 + x2 </a:t>
            </a:r>
            <a:r>
              <a:rPr lang="pt-BR" sz="2400" dirty="0" smtClean="0">
                <a:solidFill>
                  <a:srgbClr val="FF0000"/>
                </a:solidFill>
              </a:rPr>
              <a:t>+ x3 </a:t>
            </a:r>
            <a:r>
              <a:rPr lang="pt-BR" sz="2400" dirty="0" smtClean="0"/>
              <a:t>= 6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5x1 + 2x2 </a:t>
            </a:r>
            <a:r>
              <a:rPr lang="pt-BR" sz="2400" dirty="0" smtClean="0">
                <a:solidFill>
                  <a:srgbClr val="FF0000"/>
                </a:solidFill>
              </a:rPr>
              <a:t>+ x4 </a:t>
            </a:r>
            <a:r>
              <a:rPr lang="pt-BR" sz="2400" dirty="0" smtClean="0"/>
              <a:t>= 20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x1, x2, </a:t>
            </a:r>
            <a:r>
              <a:rPr lang="pt-BR" sz="2400" dirty="0" smtClean="0">
                <a:solidFill>
                  <a:srgbClr val="FF0000"/>
                </a:solidFill>
              </a:rPr>
              <a:t>x3, x4 </a:t>
            </a:r>
            <a:r>
              <a:rPr lang="pt-BR" sz="2400" dirty="0" smtClean="0"/>
              <a:t>&gt;= 0</a:t>
            </a:r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471" y="4869160"/>
            <a:ext cx="782002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7"/>
          <p:cNvSpPr/>
          <p:nvPr/>
        </p:nvSpPr>
        <p:spPr>
          <a:xfrm>
            <a:off x="35496" y="5301208"/>
            <a:ext cx="11760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L1 = L1 – (-4/5)L2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23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44624"/>
            <a:ext cx="9036496" cy="6785992"/>
          </a:xfrm>
        </p:spPr>
        <p:txBody>
          <a:bodyPr>
            <a:normAutofit lnSpcReduction="10000"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Solução Simplex Tabular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Início</a:t>
            </a:r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 O problema deve estar na forma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padrão.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Passo 1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: Encontrar a solução básica factível para o problema de PL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Atribui valores 0 as variáveis de decisão.         </a:t>
            </a:r>
          </a:p>
          <a:p>
            <a:pPr marL="457200" lvl="1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SBF 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inicial = SBF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atual.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pt-BR" sz="2800" b="1" dirty="0"/>
              <a:t>Passo 2</a:t>
            </a:r>
            <a:r>
              <a:rPr lang="pt-BR" sz="2800" dirty="0"/>
              <a:t>: T</a:t>
            </a:r>
            <a:r>
              <a:rPr lang="pt-BR" sz="2800" dirty="0" smtClean="0"/>
              <a:t>este de </a:t>
            </a:r>
            <a:r>
              <a:rPr lang="pt-BR" sz="2800" dirty="0" err="1" smtClean="0"/>
              <a:t>otimalidade</a:t>
            </a:r>
            <a:r>
              <a:rPr lang="pt-BR" sz="2800" dirty="0" smtClean="0"/>
              <a:t>.</a:t>
            </a:r>
          </a:p>
          <a:p>
            <a:pPr marL="0" indent="0">
              <a:buNone/>
            </a:pPr>
            <a:r>
              <a:rPr lang="pt-BR" sz="2000" dirty="0" smtClean="0"/>
              <a:t>Uma solução básica factível é ótima se, e somente se, </a:t>
            </a:r>
            <a:r>
              <a:rPr lang="pt-BR" sz="2000" b="1" dirty="0" smtClean="0">
                <a:solidFill>
                  <a:srgbClr val="FF0000"/>
                </a:solidFill>
              </a:rPr>
              <a:t>os coeficientes de todas as variáveis  não básicas </a:t>
            </a:r>
            <a:r>
              <a:rPr lang="pt-BR" sz="2000" dirty="0" smtClean="0"/>
              <a:t>da equação 0 (função objetivo) da forma tabular </a:t>
            </a:r>
            <a:r>
              <a:rPr lang="pt-BR" sz="2000" b="1" dirty="0" smtClean="0">
                <a:solidFill>
                  <a:srgbClr val="FF0000"/>
                </a:solidFill>
              </a:rPr>
              <a:t>são não negativos (&gt;=0)</a:t>
            </a:r>
            <a:r>
              <a:rPr lang="pt-BR" sz="2000" dirty="0" smtClean="0"/>
              <a:t>. Enquanto houver pelo menos uma VNB com coeficiente negativo na equação 0, há uma solução adjacente melhor.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Iteração: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 Determinar uma SBF adjacente melhor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 direção de maior incremente em Z deve ser identificada, para que uma melhor solução básica factível seja determinada. Para isso, três passos devem ser tomados: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I.1 –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Determinar a variável não básica que passará para o conjunto de variáveis básicas.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Ela deve ser aquela que tem maior incremente em Z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, isto é, a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coluna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 com maior coeficiente negativo em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Z equação 0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Coluna Pivô.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I.2 –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Escolher a variável básica que passará para o conjunto de variáveis não básicas. A variável a sair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deve ser aquela que limita o crescimento da variável  não básica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escolhida no passo anterior. 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Para isso devemos:</a:t>
            </a:r>
          </a:p>
          <a:p>
            <a:pPr lvl="2"/>
            <a:endParaRPr lang="pt-BR" sz="12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914400" lvl="2" indent="0">
              <a:buNone/>
            </a:pP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46802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400" dirty="0" smtClean="0"/>
              <a:t>Resolver o problema: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z </a:t>
            </a:r>
            <a:r>
              <a:rPr lang="pt-BR" sz="2400" dirty="0" smtClean="0">
                <a:solidFill>
                  <a:srgbClr val="FF0000"/>
                </a:solidFill>
              </a:rPr>
              <a:t>-</a:t>
            </a:r>
            <a:r>
              <a:rPr lang="pt-BR" sz="2400" dirty="0" smtClean="0"/>
              <a:t> 3x1 </a:t>
            </a:r>
            <a:r>
              <a:rPr lang="pt-BR" sz="2400" dirty="0" smtClean="0">
                <a:solidFill>
                  <a:srgbClr val="FF0000"/>
                </a:solidFill>
              </a:rPr>
              <a:t>-</a:t>
            </a:r>
            <a:r>
              <a:rPr lang="pt-BR" sz="2400" dirty="0" smtClean="0"/>
              <a:t> 2x2 </a:t>
            </a:r>
            <a:r>
              <a:rPr lang="pt-BR" sz="2400" dirty="0" smtClean="0">
                <a:solidFill>
                  <a:srgbClr val="FF0000"/>
                </a:solidFill>
              </a:rPr>
              <a:t>= 0</a:t>
            </a:r>
          </a:p>
          <a:p>
            <a:pPr marL="0" indent="0">
              <a:buNone/>
            </a:pPr>
            <a:r>
              <a:rPr lang="pt-BR" sz="2400" dirty="0" smtClean="0"/>
              <a:t>Sujeito: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x1 + x2 </a:t>
            </a:r>
            <a:r>
              <a:rPr lang="pt-BR" sz="2400" dirty="0" smtClean="0">
                <a:solidFill>
                  <a:srgbClr val="FF0000"/>
                </a:solidFill>
              </a:rPr>
              <a:t>+ x3 </a:t>
            </a:r>
            <a:r>
              <a:rPr lang="pt-BR" sz="2400" dirty="0" smtClean="0"/>
              <a:t>= 6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5x1 + 2x2 </a:t>
            </a:r>
            <a:r>
              <a:rPr lang="pt-BR" sz="2400" dirty="0" smtClean="0">
                <a:solidFill>
                  <a:srgbClr val="FF0000"/>
                </a:solidFill>
              </a:rPr>
              <a:t>+ x4 </a:t>
            </a:r>
            <a:r>
              <a:rPr lang="pt-BR" sz="2400" dirty="0" smtClean="0"/>
              <a:t>= 20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x1, x2, </a:t>
            </a:r>
            <a:r>
              <a:rPr lang="pt-BR" sz="2400" dirty="0" smtClean="0">
                <a:solidFill>
                  <a:srgbClr val="FF0000"/>
                </a:solidFill>
              </a:rPr>
              <a:t>x3, x4 </a:t>
            </a:r>
            <a:r>
              <a:rPr lang="pt-BR" sz="2400" dirty="0" smtClean="0"/>
              <a:t>&gt;= 0</a:t>
            </a:r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471" y="4869160"/>
            <a:ext cx="782002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7"/>
          <p:cNvSpPr/>
          <p:nvPr/>
        </p:nvSpPr>
        <p:spPr>
          <a:xfrm>
            <a:off x="35496" y="5301208"/>
            <a:ext cx="11760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L1 = L1 – (-4/5)L2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219804" y="5517232"/>
            <a:ext cx="1563857" cy="2899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77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400" dirty="0" smtClean="0"/>
              <a:t>Resolver o problema: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z </a:t>
            </a:r>
            <a:r>
              <a:rPr lang="pt-BR" sz="2400" dirty="0" smtClean="0">
                <a:solidFill>
                  <a:srgbClr val="FF0000"/>
                </a:solidFill>
              </a:rPr>
              <a:t>-</a:t>
            </a:r>
            <a:r>
              <a:rPr lang="pt-BR" sz="2400" dirty="0" smtClean="0"/>
              <a:t> 3x1 </a:t>
            </a:r>
            <a:r>
              <a:rPr lang="pt-BR" sz="2400" dirty="0" smtClean="0">
                <a:solidFill>
                  <a:srgbClr val="FF0000"/>
                </a:solidFill>
              </a:rPr>
              <a:t>-</a:t>
            </a:r>
            <a:r>
              <a:rPr lang="pt-BR" sz="2400" dirty="0" smtClean="0"/>
              <a:t> 2x2 </a:t>
            </a:r>
            <a:r>
              <a:rPr lang="pt-BR" sz="2400" dirty="0" smtClean="0">
                <a:solidFill>
                  <a:srgbClr val="FF0000"/>
                </a:solidFill>
              </a:rPr>
              <a:t>= 0</a:t>
            </a:r>
          </a:p>
          <a:p>
            <a:pPr marL="0" indent="0">
              <a:buNone/>
            </a:pPr>
            <a:r>
              <a:rPr lang="pt-BR" sz="2400" dirty="0" smtClean="0"/>
              <a:t>Sujeito: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x1 + x2 </a:t>
            </a:r>
            <a:r>
              <a:rPr lang="pt-BR" sz="2400" dirty="0" smtClean="0">
                <a:solidFill>
                  <a:srgbClr val="FF0000"/>
                </a:solidFill>
              </a:rPr>
              <a:t>+ x3 </a:t>
            </a:r>
            <a:r>
              <a:rPr lang="pt-BR" sz="2400" dirty="0" smtClean="0"/>
              <a:t>= 6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5x1 + 2x2 </a:t>
            </a:r>
            <a:r>
              <a:rPr lang="pt-BR" sz="2400" dirty="0" smtClean="0">
                <a:solidFill>
                  <a:srgbClr val="FF0000"/>
                </a:solidFill>
              </a:rPr>
              <a:t>+ x4 </a:t>
            </a:r>
            <a:r>
              <a:rPr lang="pt-BR" sz="2400" dirty="0" smtClean="0"/>
              <a:t>= 20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x1, x2, </a:t>
            </a:r>
            <a:r>
              <a:rPr lang="pt-BR" sz="2400" dirty="0" smtClean="0">
                <a:solidFill>
                  <a:srgbClr val="FF0000"/>
                </a:solidFill>
              </a:rPr>
              <a:t>x3, x4 </a:t>
            </a:r>
            <a:r>
              <a:rPr lang="pt-BR" sz="2400" dirty="0" smtClean="0"/>
              <a:t>&gt;= 0</a:t>
            </a:r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149080"/>
            <a:ext cx="782002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7"/>
          <p:cNvSpPr/>
          <p:nvPr/>
        </p:nvSpPr>
        <p:spPr>
          <a:xfrm>
            <a:off x="2894236" y="5877272"/>
            <a:ext cx="38380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Z = 44/3 ;   x1 = 8/3     ;        x2 = 10/3</a:t>
            </a:r>
          </a:p>
          <a:p>
            <a:r>
              <a:rPr lang="pt-BR" dirty="0" smtClean="0">
                <a:solidFill>
                  <a:srgbClr val="00B050"/>
                </a:solidFill>
              </a:rPr>
              <a:t>FFFFFFFFFIIIIIIIIIIIIMMMMMMM!!!!!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436096" y="4797152"/>
            <a:ext cx="1563857" cy="2899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16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44624"/>
            <a:ext cx="9036496" cy="6785992"/>
          </a:xfrm>
        </p:spPr>
        <p:txBody>
          <a:bodyPr>
            <a:normAutofit lnSpcReduction="10000"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Solução Simplex Tabular</a:t>
            </a:r>
          </a:p>
          <a:p>
            <a:pPr marL="0" indent="0">
              <a:buNone/>
            </a:pPr>
            <a:r>
              <a:rPr lang="pt-BR" sz="2000" b="1" dirty="0" smtClean="0"/>
              <a:t>Início</a:t>
            </a:r>
            <a:r>
              <a:rPr lang="pt-BR" sz="2000" b="1" dirty="0"/>
              <a:t>:</a:t>
            </a:r>
            <a:r>
              <a:rPr lang="pt-BR" sz="2000" dirty="0"/>
              <a:t> O problema deve estar na forma </a:t>
            </a:r>
            <a:r>
              <a:rPr lang="pt-BR" sz="2000" dirty="0" smtClean="0"/>
              <a:t>padrão.</a:t>
            </a:r>
            <a:endParaRPr lang="pt-BR" sz="2000" dirty="0"/>
          </a:p>
          <a:p>
            <a:pPr marL="0" indent="0">
              <a:buNone/>
            </a:pPr>
            <a:r>
              <a:rPr lang="pt-BR" sz="2000" b="1" dirty="0"/>
              <a:t>Passo 1</a:t>
            </a:r>
            <a:r>
              <a:rPr lang="pt-BR" sz="2000" dirty="0"/>
              <a:t>: Encontrar a solução básica factível para o problema de PL</a:t>
            </a:r>
            <a:r>
              <a:rPr lang="pt-BR" sz="2000" dirty="0" smtClean="0"/>
              <a:t>.</a:t>
            </a:r>
            <a:endParaRPr lang="pt-BR" sz="2000" dirty="0"/>
          </a:p>
          <a:p>
            <a:pPr marL="457200" lvl="1" indent="0">
              <a:buNone/>
            </a:pPr>
            <a:r>
              <a:rPr lang="pt-BR" sz="2000" dirty="0" smtClean="0"/>
              <a:t>Atribui valores 0 as variáveis de decisão.         </a:t>
            </a:r>
          </a:p>
          <a:p>
            <a:pPr marL="457200" lvl="1" indent="0">
              <a:buNone/>
            </a:pPr>
            <a:r>
              <a:rPr lang="pt-BR" sz="2000" dirty="0" smtClean="0"/>
              <a:t>SBF </a:t>
            </a:r>
            <a:r>
              <a:rPr lang="pt-BR" sz="2000" dirty="0"/>
              <a:t>inicial = SBF </a:t>
            </a:r>
            <a:r>
              <a:rPr lang="pt-BR" sz="2000" dirty="0" smtClean="0"/>
              <a:t>atual.</a:t>
            </a:r>
            <a:endParaRPr lang="pt-BR" sz="2000" dirty="0"/>
          </a:p>
          <a:p>
            <a:pPr marL="0" indent="0">
              <a:buNone/>
            </a:pPr>
            <a:r>
              <a:rPr lang="pt-BR" sz="2000" b="1" dirty="0"/>
              <a:t>Passo 2</a:t>
            </a:r>
            <a:r>
              <a:rPr lang="pt-BR" sz="2000" dirty="0"/>
              <a:t>: T</a:t>
            </a:r>
            <a:r>
              <a:rPr lang="pt-BR" sz="2000" dirty="0" smtClean="0"/>
              <a:t>este de </a:t>
            </a:r>
            <a:r>
              <a:rPr lang="pt-BR" sz="2000" dirty="0" err="1" smtClean="0"/>
              <a:t>otimalidade</a:t>
            </a:r>
            <a:r>
              <a:rPr lang="pt-BR" sz="2000" dirty="0" smtClean="0"/>
              <a:t>.</a:t>
            </a:r>
          </a:p>
          <a:p>
            <a:pPr marL="0" indent="0">
              <a:buNone/>
            </a:pPr>
            <a:r>
              <a:rPr lang="pt-BR" sz="2000" dirty="0" smtClean="0"/>
              <a:t>Uma solução básica factível é ótima se, e somente se, os coeficientes de todas as variáveis  não básicas da equação 0 (função objetivo) da forma tabular são não negativos (&gt;=0). Enquanto houver pelo menos uma VNB com coeficiente negativo na equação 0, há uma solução adjacente melhor.</a:t>
            </a:r>
            <a:endParaRPr lang="pt-BR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2000" b="1" dirty="0" smtClean="0"/>
              <a:t>Iteração:</a:t>
            </a:r>
            <a:r>
              <a:rPr lang="pt-BR" sz="2000" dirty="0" smtClean="0"/>
              <a:t> Determinar uma SBF adjacente melhor</a:t>
            </a:r>
          </a:p>
          <a:p>
            <a:pPr marL="0" indent="0">
              <a:buNone/>
            </a:pPr>
            <a:r>
              <a:rPr lang="pt-BR" sz="2000" dirty="0" smtClean="0"/>
              <a:t>A direção de maior incremente em Z deve ser identificada, para que uma melhor solução básica factível seja determinada. Para isso, três passos devem ser tomados:</a:t>
            </a:r>
          </a:p>
          <a:p>
            <a:pPr marL="0" indent="0">
              <a:buNone/>
            </a:pPr>
            <a:r>
              <a:rPr lang="pt-BR" sz="2000" b="1" dirty="0" smtClean="0"/>
              <a:t>I.1 – </a:t>
            </a:r>
            <a:r>
              <a:rPr lang="pt-BR" sz="2000" dirty="0" smtClean="0"/>
              <a:t>Determinar a variável não básica que passará para o conjunto de variáveis básicas. </a:t>
            </a:r>
            <a:r>
              <a:rPr lang="pt-BR" sz="2000" b="1" dirty="0" smtClean="0"/>
              <a:t>Ela deve ser aquela que tem maior incremente em Z</a:t>
            </a:r>
            <a:r>
              <a:rPr lang="pt-BR" sz="2000" dirty="0" smtClean="0"/>
              <a:t>, isto é, a </a:t>
            </a:r>
            <a:r>
              <a:rPr lang="pt-BR" sz="2000" b="1" dirty="0" smtClean="0">
                <a:solidFill>
                  <a:srgbClr val="FF0000"/>
                </a:solidFill>
              </a:rPr>
              <a:t>coluna</a:t>
            </a:r>
            <a:r>
              <a:rPr lang="pt-BR" sz="2000" dirty="0" smtClean="0"/>
              <a:t> com maior coeficiente negativo em </a:t>
            </a:r>
            <a:r>
              <a:rPr lang="pt-BR" sz="2000" b="1" dirty="0" smtClean="0"/>
              <a:t>Z equação 0</a:t>
            </a:r>
            <a:r>
              <a:rPr lang="pt-BR" sz="2000" dirty="0" smtClean="0"/>
              <a:t>. </a:t>
            </a:r>
            <a:r>
              <a:rPr lang="pt-BR" sz="2000" b="1" dirty="0" smtClean="0">
                <a:solidFill>
                  <a:srgbClr val="FF0000"/>
                </a:solidFill>
              </a:rPr>
              <a:t>Coluna Pivô.</a:t>
            </a:r>
          </a:p>
          <a:p>
            <a:pPr marL="0" indent="0">
              <a:buNone/>
            </a:pPr>
            <a:r>
              <a:rPr lang="pt-BR" sz="2000" b="1" dirty="0" smtClean="0"/>
              <a:t>I.2 – </a:t>
            </a:r>
            <a:r>
              <a:rPr lang="pt-BR" sz="2000" dirty="0" smtClean="0"/>
              <a:t>Escolher a variável básica que passará para o conjunto de variáveis não básicas. A variável a sair </a:t>
            </a:r>
            <a:r>
              <a:rPr lang="pt-BR" sz="2000" b="1" dirty="0" smtClean="0"/>
              <a:t>deve ser aquela que limita o crescimento da variável  não básica </a:t>
            </a:r>
            <a:r>
              <a:rPr lang="pt-BR" sz="2000" dirty="0" smtClean="0"/>
              <a:t>escolhida no passo anterior. </a:t>
            </a:r>
          </a:p>
          <a:p>
            <a:pPr marL="0" indent="0">
              <a:buNone/>
            </a:pPr>
            <a:r>
              <a:rPr lang="pt-BR" sz="2000" dirty="0" smtClean="0"/>
              <a:t>Para isso devemos:</a:t>
            </a:r>
          </a:p>
          <a:p>
            <a:pPr lvl="2"/>
            <a:endParaRPr lang="pt-BR" sz="1200" b="1" dirty="0" smtClean="0"/>
          </a:p>
          <a:p>
            <a:pPr marL="914400" lvl="2" indent="0">
              <a:buNone/>
            </a:pP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06683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44624"/>
            <a:ext cx="9036496" cy="6785992"/>
          </a:xfrm>
        </p:spPr>
        <p:txBody>
          <a:bodyPr>
            <a:normAutofit lnSpcReduction="10000"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Solução Simplex Tabular</a:t>
            </a:r>
          </a:p>
          <a:p>
            <a:pPr>
              <a:buAutoNum type="alphaLcParenR"/>
            </a:pPr>
            <a:r>
              <a:rPr lang="pt-BR" sz="2000" dirty="0" smtClean="0"/>
              <a:t>Selecionar os coeficientes positivos da coluna pivô que representam os novos coeficientes da nova variável básica  em casa restrição  do modelo atual.</a:t>
            </a:r>
          </a:p>
          <a:p>
            <a:pPr>
              <a:buAutoNum type="alphaLcParenR"/>
            </a:pPr>
            <a:r>
              <a:rPr lang="pt-BR" sz="2000" dirty="0" smtClean="0"/>
              <a:t>Para cada coeficiente positivo selecionado no passo anterior, dividir a constante da mesma linha por ele.</a:t>
            </a:r>
          </a:p>
          <a:p>
            <a:pPr>
              <a:buAutoNum type="alphaLcParenR"/>
            </a:pPr>
            <a:r>
              <a:rPr lang="pt-BR" sz="2000" dirty="0" smtClean="0"/>
              <a:t>Identificar a linha com menor coeficiente. Essa linha contém a variável que sairá da base.</a:t>
            </a:r>
          </a:p>
          <a:p>
            <a:pPr marL="0" indent="0">
              <a:buNone/>
            </a:pPr>
            <a:r>
              <a:rPr lang="pt-BR" sz="2000" dirty="0" smtClean="0"/>
              <a:t>A linha que contém a variável básica escolhida a sair da base é chamada de </a:t>
            </a:r>
            <a:r>
              <a:rPr lang="pt-BR" sz="2000" b="1" dirty="0" smtClean="0">
                <a:solidFill>
                  <a:srgbClr val="FF0000"/>
                </a:solidFill>
              </a:rPr>
              <a:t>linha pivô</a:t>
            </a:r>
            <a:r>
              <a:rPr lang="pt-BR" sz="2000" dirty="0" smtClean="0"/>
              <a:t>.</a:t>
            </a:r>
          </a:p>
          <a:p>
            <a:pPr marL="0" indent="0">
              <a:buNone/>
            </a:pPr>
            <a:r>
              <a:rPr lang="pt-BR" sz="2000" dirty="0" smtClean="0"/>
              <a:t>O </a:t>
            </a:r>
            <a:r>
              <a:rPr lang="pt-BR" sz="2000" b="1" dirty="0" smtClean="0">
                <a:solidFill>
                  <a:srgbClr val="FF0000"/>
                </a:solidFill>
              </a:rPr>
              <a:t>número pivô</a:t>
            </a:r>
            <a:r>
              <a:rPr lang="pt-BR" sz="2000" dirty="0" smtClean="0"/>
              <a:t> é o valor que corresponde à interseção da </a:t>
            </a:r>
            <a:r>
              <a:rPr lang="pt-BR" sz="2000" b="1" dirty="0" smtClean="0">
                <a:solidFill>
                  <a:srgbClr val="FF0000"/>
                </a:solidFill>
              </a:rPr>
              <a:t>linha pivô </a:t>
            </a:r>
            <a:r>
              <a:rPr lang="pt-BR" sz="2000" dirty="0" smtClean="0"/>
              <a:t>com a </a:t>
            </a:r>
            <a:r>
              <a:rPr lang="pt-BR" sz="2000" b="1" dirty="0" smtClean="0">
                <a:solidFill>
                  <a:srgbClr val="FF0000"/>
                </a:solidFill>
              </a:rPr>
              <a:t>coluna </a:t>
            </a:r>
            <a:r>
              <a:rPr lang="pt-BR" sz="2000" b="1" dirty="0" err="1" smtClean="0">
                <a:solidFill>
                  <a:srgbClr val="FF0000"/>
                </a:solidFill>
              </a:rPr>
              <a:t>pivo</a:t>
            </a:r>
            <a:r>
              <a:rPr lang="pt-BR" sz="2000" dirty="0" smtClean="0"/>
              <a:t>.</a:t>
            </a:r>
          </a:p>
          <a:p>
            <a:pPr marL="0" indent="0">
              <a:buNone/>
            </a:pPr>
            <a:r>
              <a:rPr lang="pt-BR" sz="2000" b="1" dirty="0"/>
              <a:t>I.3 –</a:t>
            </a:r>
            <a:r>
              <a:rPr lang="pt-BR" sz="2000" dirty="0"/>
              <a:t> </a:t>
            </a:r>
            <a:r>
              <a:rPr lang="pt-BR" sz="2000" dirty="0" smtClean="0"/>
              <a:t>Transformar a forma tabular atual utilizando o método de eliminação de Gauss-Jordan e recalcular a solução básica.</a:t>
            </a:r>
          </a:p>
          <a:p>
            <a:pPr marL="0" indent="0">
              <a:buNone/>
            </a:pPr>
            <a:r>
              <a:rPr lang="pt-BR" sz="2000" dirty="0" smtClean="0"/>
              <a:t>A função objetivo passa a ser escrita em função das variáveis não básicas da solução adjacente, de forma a verificar facilmente  o teste de </a:t>
            </a:r>
            <a:r>
              <a:rPr lang="pt-BR" sz="2000" dirty="0" err="1" smtClean="0"/>
              <a:t>otimalidade</a:t>
            </a:r>
            <a:r>
              <a:rPr lang="pt-BR" sz="2000" dirty="0" smtClean="0"/>
              <a:t>.</a:t>
            </a:r>
          </a:p>
          <a:p>
            <a:pPr marL="0" indent="0">
              <a:buNone/>
            </a:pPr>
            <a:r>
              <a:rPr lang="pt-BR" sz="2000" dirty="0" smtClean="0"/>
              <a:t>A nova forma tabular é obtida após as seguintes operações elementares.</a:t>
            </a:r>
          </a:p>
          <a:p>
            <a:pPr>
              <a:buAutoNum type="alphaLcParenR"/>
            </a:pPr>
            <a:r>
              <a:rPr lang="pt-BR" sz="2000" dirty="0" smtClean="0"/>
              <a:t>Nova linha pivô = linha pivô atual / número pivô</a:t>
            </a:r>
          </a:p>
          <a:p>
            <a:pPr>
              <a:buAutoNum type="alphaLcParenR"/>
            </a:pPr>
            <a:r>
              <a:rPr lang="pt-BR" sz="2000" dirty="0" smtClean="0"/>
              <a:t>Para as demais linhas, incluindo a função objetivo z:</a:t>
            </a:r>
          </a:p>
          <a:p>
            <a:pPr marL="0" indent="0">
              <a:buNone/>
            </a:pPr>
            <a:r>
              <a:rPr lang="pt-BR" sz="2000" dirty="0" smtClean="0"/>
              <a:t>       Nova linha = (Linha Atual) – (Coeficiente da coluna pivô da linha atual) * (nova linha pivô)</a:t>
            </a:r>
          </a:p>
          <a:p>
            <a:pPr marL="0" indent="0">
              <a:buNone/>
            </a:pPr>
            <a:endParaRPr lang="pt-BR" sz="1600" dirty="0" smtClean="0"/>
          </a:p>
          <a:p>
            <a:pPr lvl="2"/>
            <a:endParaRPr lang="pt-BR" sz="1200" b="1" dirty="0" smtClean="0"/>
          </a:p>
          <a:p>
            <a:pPr marL="914400" lvl="2" indent="0">
              <a:buNone/>
            </a:pP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7907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400" dirty="0" smtClean="0"/>
              <a:t>Resolver o problema: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Max z = 3x</a:t>
            </a:r>
            <a:r>
              <a:rPr lang="pt-BR" sz="2400" baseline="-25000" dirty="0" smtClean="0"/>
              <a:t>1</a:t>
            </a:r>
            <a:r>
              <a:rPr lang="pt-BR" sz="2400" dirty="0" smtClean="0"/>
              <a:t> + 2x</a:t>
            </a:r>
            <a:r>
              <a:rPr lang="pt-BR" sz="2400" baseline="-25000" dirty="0" smtClean="0"/>
              <a:t>2</a:t>
            </a:r>
          </a:p>
          <a:p>
            <a:pPr marL="0" indent="0">
              <a:buNone/>
            </a:pPr>
            <a:r>
              <a:rPr lang="pt-BR" sz="2400" dirty="0" smtClean="0"/>
              <a:t>Sujeito: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x</a:t>
            </a:r>
            <a:r>
              <a:rPr lang="pt-BR" sz="2400" baseline="-25000" dirty="0" smtClean="0"/>
              <a:t>1</a:t>
            </a:r>
            <a:r>
              <a:rPr lang="pt-BR" sz="2400" dirty="0" smtClean="0"/>
              <a:t> + x</a:t>
            </a:r>
            <a:r>
              <a:rPr lang="pt-BR" sz="2400" baseline="-25000" dirty="0" smtClean="0"/>
              <a:t>2</a:t>
            </a:r>
            <a:r>
              <a:rPr lang="pt-BR" sz="2400" dirty="0" smtClean="0"/>
              <a:t> &lt;= 6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5x</a:t>
            </a:r>
            <a:r>
              <a:rPr lang="pt-BR" sz="2400" baseline="-25000" dirty="0" smtClean="0"/>
              <a:t>1</a:t>
            </a:r>
            <a:r>
              <a:rPr lang="pt-BR" sz="2400" dirty="0" smtClean="0"/>
              <a:t> + </a:t>
            </a:r>
            <a:r>
              <a:rPr lang="pt-BR" sz="2400" dirty="0"/>
              <a:t>2x</a:t>
            </a:r>
            <a:r>
              <a:rPr lang="pt-BR" sz="2400" baseline="-25000" dirty="0"/>
              <a:t>2</a:t>
            </a:r>
            <a:r>
              <a:rPr lang="pt-BR" sz="2400" dirty="0" smtClean="0"/>
              <a:t> &lt;= 20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x</a:t>
            </a:r>
            <a:r>
              <a:rPr lang="pt-BR" sz="2400" baseline="-25000" dirty="0"/>
              <a:t>1</a:t>
            </a:r>
            <a:r>
              <a:rPr lang="pt-BR" sz="2400" dirty="0"/>
              <a:t>, </a:t>
            </a:r>
            <a:r>
              <a:rPr lang="pt-BR" sz="2400" dirty="0" smtClean="0"/>
              <a:t>x</a:t>
            </a:r>
            <a:r>
              <a:rPr lang="pt-BR" sz="2400" baseline="-25000" dirty="0" smtClean="0"/>
              <a:t>2</a:t>
            </a:r>
            <a:r>
              <a:rPr lang="pt-BR" sz="2400" dirty="0" smtClean="0"/>
              <a:t> &gt;= 0</a:t>
            </a:r>
            <a:endParaRPr lang="pt-BR" dirty="0" smtClean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051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10885</TotalTime>
  <Words>6213</Words>
  <Application>Microsoft Office PowerPoint</Application>
  <PresentationFormat>Apresentação na tela (4:3)</PresentationFormat>
  <Paragraphs>887</Paragraphs>
  <Slides>67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67</vt:i4>
      </vt:variant>
    </vt:vector>
  </HeadingPairs>
  <TitlesOfParts>
    <vt:vector size="70" baseType="lpstr">
      <vt:lpstr>Arial</vt:lpstr>
      <vt:lpstr>Calibri</vt:lpstr>
      <vt:lpstr>Tema do Office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Apresentação do PowerPoint</vt:lpstr>
      <vt:lpstr>Apresentação do PowerPoint</vt:lpstr>
      <vt:lpstr>Pesquisa Operacional</vt:lpstr>
      <vt:lpstr>Apresentação do PowerPoint</vt:lpstr>
      <vt:lpstr>Pesquisa Operacional</vt:lpstr>
      <vt:lpstr>Pesquisa Operacional</vt:lpstr>
      <vt:lpstr>Apresentação do PowerPoint</vt:lpstr>
      <vt:lpstr>Pesquisa Operacional</vt:lpstr>
      <vt:lpstr>Pesquisa Operacional</vt:lpstr>
      <vt:lpstr>Pesquisa Operacional</vt:lpstr>
      <vt:lpstr>Apresentação do PowerPoint</vt:lpstr>
      <vt:lpstr>Pesquisa Operacional</vt:lpstr>
      <vt:lpstr>Apresentação do PowerPoint</vt:lpstr>
      <vt:lpstr>Apresentação do PowerPoint</vt:lpstr>
      <vt:lpstr>Pesquisa Operacional</vt:lpstr>
      <vt:lpstr>Apresentação do PowerPoint</vt:lpstr>
      <vt:lpstr>Apresentação do PowerPoint</vt:lpstr>
      <vt:lpstr>Pesquisa Operacional</vt:lpstr>
      <vt:lpstr>Apresentação do PowerPoint</vt:lpstr>
      <vt:lpstr>Pesquisa Operacional</vt:lpstr>
      <vt:lpstr>Apresentação do PowerPoint</vt:lpstr>
      <vt:lpstr>Pesquisa Operacional</vt:lpstr>
      <vt:lpstr>Apresentação do PowerPoint</vt:lpstr>
      <vt:lpstr>Pesquisa Operacional</vt:lpstr>
      <vt:lpstr>Apresentação do PowerPoint</vt:lpstr>
      <vt:lpstr>Apresentação do PowerPoint</vt:lpstr>
      <vt:lpstr>Pesquisa Operacional</vt:lpstr>
      <vt:lpstr>Pesquisa Operacional</vt:lpstr>
      <vt:lpstr>Apresentação do PowerPoint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Apresentação do PowerPoint</vt:lpstr>
      <vt:lpstr>Pesquisa Operacional</vt:lpstr>
      <vt:lpstr>Apresentação do PowerPoint</vt:lpstr>
      <vt:lpstr>Apresentação do PowerPoint</vt:lpstr>
      <vt:lpstr>Pesquisa Operacional</vt:lpstr>
      <vt:lpstr>Apresentação do PowerPoint</vt:lpstr>
      <vt:lpstr>Apresentação do PowerPoint</vt:lpstr>
      <vt:lpstr>Pesquisa Operacional</vt:lpstr>
      <vt:lpstr>Apresentação do PowerPoint</vt:lpstr>
      <vt:lpstr>Pesquisa Operacional</vt:lpstr>
      <vt:lpstr>Apresentação do PowerPoint</vt:lpstr>
      <vt:lpstr>Pesquisa Operacional</vt:lpstr>
      <vt:lpstr>Apresentação do PowerPoint</vt:lpstr>
      <vt:lpstr>Pesquisa Operacional</vt:lpstr>
      <vt:lpstr>Apresentação do PowerPoint</vt:lpstr>
      <vt:lpstr>Pesquisa Operacional</vt:lpstr>
      <vt:lpstr>Apresentação do PowerPoint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Apresentação do PowerPoint</vt:lpstr>
      <vt:lpstr>Pesquisa Operacional</vt:lpstr>
      <vt:lpstr>Pesquisa Operacional</vt:lpstr>
    </vt:vector>
  </TitlesOfParts>
  <Company>Petrobras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Pesquisa Operacional</dc:title>
  <dc:creator>Rogerio Miguel Coelho</dc:creator>
  <cp:lastModifiedBy>Rogerio Miguel Coelho</cp:lastModifiedBy>
  <cp:revision>556</cp:revision>
  <cp:lastPrinted>2014-09-09T01:22:44Z</cp:lastPrinted>
  <dcterms:created xsi:type="dcterms:W3CDTF">2014-07-21T18:13:19Z</dcterms:created>
  <dcterms:modified xsi:type="dcterms:W3CDTF">2016-12-21T13:39:28Z</dcterms:modified>
</cp:coreProperties>
</file>