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83" r:id="rId4"/>
    <p:sldId id="286" r:id="rId5"/>
    <p:sldId id="287" r:id="rId6"/>
    <p:sldId id="349" r:id="rId7"/>
    <p:sldId id="346" r:id="rId8"/>
    <p:sldId id="353" r:id="rId9"/>
    <p:sldId id="350" r:id="rId10"/>
    <p:sldId id="408" r:id="rId11"/>
    <p:sldId id="355" r:id="rId12"/>
    <p:sldId id="351" r:id="rId13"/>
    <p:sldId id="356" r:id="rId14"/>
    <p:sldId id="423" r:id="rId15"/>
    <p:sldId id="414" r:id="rId16"/>
    <p:sldId id="352" r:id="rId17"/>
    <p:sldId id="409" r:id="rId18"/>
    <p:sldId id="359" r:id="rId19"/>
    <p:sldId id="361" r:id="rId20"/>
    <p:sldId id="410" r:id="rId21"/>
    <p:sldId id="362" r:id="rId22"/>
    <p:sldId id="363" r:id="rId23"/>
    <p:sldId id="411" r:id="rId24"/>
    <p:sldId id="367" r:id="rId25"/>
    <p:sldId id="412" r:id="rId26"/>
    <p:sldId id="369" r:id="rId27"/>
    <p:sldId id="413" r:id="rId28"/>
    <p:sldId id="424" r:id="rId29"/>
    <p:sldId id="370" r:id="rId30"/>
    <p:sldId id="415" r:id="rId31"/>
    <p:sldId id="371" r:id="rId32"/>
    <p:sldId id="373" r:id="rId33"/>
    <p:sldId id="416" r:id="rId34"/>
    <p:sldId id="374" r:id="rId35"/>
    <p:sldId id="417" r:id="rId36"/>
    <p:sldId id="418" r:id="rId37"/>
    <p:sldId id="419" r:id="rId38"/>
    <p:sldId id="420" r:id="rId39"/>
    <p:sldId id="421" r:id="rId40"/>
    <p:sldId id="422" r:id="rId41"/>
    <p:sldId id="445" r:id="rId42"/>
    <p:sldId id="382" r:id="rId43"/>
    <p:sldId id="425" r:id="rId44"/>
    <p:sldId id="384" r:id="rId45"/>
    <p:sldId id="385" r:id="rId46"/>
    <p:sldId id="429" r:id="rId47"/>
    <p:sldId id="387" r:id="rId48"/>
    <p:sldId id="388" r:id="rId49"/>
    <p:sldId id="430" r:id="rId50"/>
    <p:sldId id="390" r:id="rId51"/>
    <p:sldId id="431" r:id="rId52"/>
    <p:sldId id="392" r:id="rId53"/>
    <p:sldId id="432" r:id="rId54"/>
    <p:sldId id="433" r:id="rId55"/>
    <p:sldId id="395" r:id="rId56"/>
    <p:sldId id="434" r:id="rId57"/>
    <p:sldId id="396" r:id="rId58"/>
    <p:sldId id="446" r:id="rId59"/>
    <p:sldId id="435" r:id="rId60"/>
    <p:sldId id="398" r:id="rId61"/>
    <p:sldId id="436" r:id="rId62"/>
    <p:sldId id="438" r:id="rId63"/>
    <p:sldId id="439" r:id="rId64"/>
    <p:sldId id="440" r:id="rId65"/>
    <p:sldId id="441" r:id="rId66"/>
    <p:sldId id="442" r:id="rId67"/>
    <p:sldId id="443" r:id="rId68"/>
    <p:sldId id="405" r:id="rId69"/>
    <p:sldId id="444" r:id="rId70"/>
    <p:sldId id="447" r:id="rId71"/>
    <p:sldId id="448" r:id="rId7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4660"/>
  </p:normalViewPr>
  <p:slideViewPr>
    <p:cSldViewPr>
      <p:cViewPr varScale="1">
        <p:scale>
          <a:sx n="91" d="100"/>
          <a:sy n="91" d="100"/>
        </p:scale>
        <p:origin x="14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691670F-6D0B-4039-B6FE-2610E3369796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82814A0-84BC-4BD2-B283-66CD021E4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Rogerio Coelho</a:t>
            </a:r>
          </a:p>
          <a:p>
            <a:endParaRPr lang="pt-BR" dirty="0" smtClean="0"/>
          </a:p>
          <a:p>
            <a:r>
              <a:rPr lang="pt-BR" sz="2000" dirty="0"/>
              <a:t>A matemática é o alfabeto com o qual DEUS escreveu o </a:t>
            </a:r>
            <a:r>
              <a:rPr lang="pt-BR" sz="2000" dirty="0" smtClean="0"/>
              <a:t>universo.</a:t>
            </a:r>
          </a:p>
          <a:p>
            <a:r>
              <a:rPr lang="pt-BR" sz="2000" dirty="0" err="1" smtClean="0"/>
              <a:t>Pitagoras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884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</a:t>
            </a:r>
            <a:r>
              <a:rPr lang="pt-BR" sz="2400" dirty="0"/>
              <a:t>5x</a:t>
            </a:r>
            <a:r>
              <a:rPr lang="pt-BR" sz="2400" baseline="-25000" dirty="0"/>
              <a:t>1</a:t>
            </a:r>
            <a:r>
              <a:rPr lang="pt-BR" sz="2400" dirty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= 0</a:t>
            </a:r>
            <a:endParaRPr lang="pt-BR" sz="2400" baseline="-25000" dirty="0"/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3x</a:t>
            </a:r>
            <a:r>
              <a:rPr lang="pt-BR" sz="2400" baseline="-25000" dirty="0"/>
              <a:t>1</a:t>
            </a:r>
            <a:r>
              <a:rPr lang="pt-BR" sz="2400" dirty="0"/>
              <a:t> + 5x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= </a:t>
            </a:r>
            <a:r>
              <a:rPr lang="pt-BR" sz="2400" dirty="0"/>
              <a:t>15</a:t>
            </a:r>
          </a:p>
          <a:p>
            <a:pPr marL="0" indent="0">
              <a:buNone/>
            </a:pPr>
            <a:r>
              <a:rPr lang="pt-BR" sz="2400" dirty="0"/>
              <a:t>	5x</a:t>
            </a:r>
            <a:r>
              <a:rPr lang="pt-BR" sz="2400" baseline="-25000" dirty="0"/>
              <a:t>1</a:t>
            </a:r>
            <a:r>
              <a:rPr lang="pt-BR" sz="2400" dirty="0"/>
              <a:t> + 2x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= </a:t>
            </a:r>
            <a:r>
              <a:rPr lang="pt-BR" sz="2400" dirty="0"/>
              <a:t>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, 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, x</a:t>
            </a:r>
            <a:r>
              <a:rPr lang="pt-BR" sz="2400" baseline="-25000" dirty="0">
                <a:solidFill>
                  <a:srgbClr val="FF0000"/>
                </a:solidFill>
              </a:rPr>
              <a:t>4 </a:t>
            </a:r>
            <a:r>
              <a:rPr lang="pt-BR" sz="2400" dirty="0" smtClean="0"/>
              <a:t>&gt;= </a:t>
            </a:r>
            <a:r>
              <a:rPr lang="pt-BR" sz="2400" dirty="0"/>
              <a:t>0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/>
              <a:t>Passo 1</a:t>
            </a:r>
            <a:r>
              <a:rPr lang="pt-BR" sz="2000" dirty="0"/>
              <a:t>: Encontrar a solução básica factível para o problema de PL</a:t>
            </a:r>
            <a:r>
              <a:rPr lang="pt-BR" sz="2000" dirty="0" smtClean="0"/>
              <a:t>.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Atribui valores 0 as variáveis de decisão, ou seja, VNB igual as variáveis de decisão</a:t>
            </a:r>
            <a:r>
              <a:rPr lang="pt-BR" sz="2000" dirty="0" smtClean="0"/>
              <a:t>.     </a:t>
            </a:r>
          </a:p>
          <a:p>
            <a:pPr marL="457200" lvl="1" indent="0">
              <a:buNone/>
            </a:pPr>
            <a:r>
              <a:rPr lang="pt-BR" sz="2000" dirty="0" smtClean="0"/>
              <a:t>SBF </a:t>
            </a:r>
            <a:r>
              <a:rPr lang="pt-BR" sz="2000" dirty="0"/>
              <a:t>inicial = SBF </a:t>
            </a:r>
            <a:r>
              <a:rPr lang="pt-BR" sz="2000" dirty="0" smtClean="0"/>
              <a:t>atual.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738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z </a:t>
            </a:r>
            <a:r>
              <a:rPr lang="pt-BR" sz="2400" dirty="0">
                <a:solidFill>
                  <a:srgbClr val="FF0000"/>
                </a:solidFill>
              </a:rPr>
              <a:t>-</a:t>
            </a:r>
            <a:r>
              <a:rPr lang="pt-BR" sz="2400" dirty="0"/>
              <a:t> 5x</a:t>
            </a:r>
            <a:r>
              <a:rPr lang="pt-BR" sz="2400" baseline="-25000" dirty="0"/>
              <a:t>1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-</a:t>
            </a:r>
            <a:r>
              <a:rPr lang="pt-BR" sz="2400" dirty="0"/>
              <a:t> 3x</a:t>
            </a:r>
            <a:r>
              <a:rPr lang="pt-BR" sz="2400" baseline="-25000" dirty="0"/>
              <a:t>2 </a:t>
            </a:r>
            <a:r>
              <a:rPr lang="pt-BR" sz="2400" dirty="0"/>
              <a:t>= 0</a:t>
            </a:r>
            <a:endParaRPr lang="pt-BR" sz="2400" baseline="-25000" dirty="0"/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3x</a:t>
            </a:r>
            <a:r>
              <a:rPr lang="pt-BR" sz="2400" baseline="-25000" dirty="0"/>
              <a:t>1</a:t>
            </a:r>
            <a:r>
              <a:rPr lang="pt-BR" sz="2400" dirty="0"/>
              <a:t> + 5x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= 15</a:t>
            </a:r>
          </a:p>
          <a:p>
            <a:pPr marL="0" indent="0">
              <a:buNone/>
            </a:pPr>
            <a:r>
              <a:rPr lang="pt-BR" sz="2400" dirty="0"/>
              <a:t>	5x</a:t>
            </a:r>
            <a:r>
              <a:rPr lang="pt-BR" sz="2400" baseline="-25000" dirty="0"/>
              <a:t>1</a:t>
            </a:r>
            <a:r>
              <a:rPr lang="pt-BR" sz="2400" dirty="0"/>
              <a:t> + 2x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, x</a:t>
            </a:r>
            <a:r>
              <a:rPr lang="pt-BR" sz="2400" baseline="-25000" dirty="0"/>
              <a:t>2</a:t>
            </a:r>
            <a:r>
              <a:rPr lang="pt-BR" sz="2400" dirty="0"/>
              <a:t> ,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, x</a:t>
            </a:r>
            <a:r>
              <a:rPr lang="pt-BR" sz="2400" baseline="-25000" dirty="0">
                <a:solidFill>
                  <a:srgbClr val="FF0000"/>
                </a:solidFill>
              </a:rPr>
              <a:t>4 </a:t>
            </a:r>
            <a:r>
              <a:rPr lang="pt-BR" sz="2400" dirty="0"/>
              <a:t>&gt;= 0</a:t>
            </a:r>
          </a:p>
          <a:p>
            <a:pPr marL="0" indent="0">
              <a:buNone/>
            </a:pPr>
            <a:r>
              <a:rPr lang="pt-BR" sz="2000" dirty="0" smtClean="0"/>
              <a:t>VNB{</a:t>
            </a:r>
            <a:r>
              <a:rPr lang="pt-BR" sz="2000" dirty="0" smtClean="0">
                <a:solidFill>
                  <a:srgbClr val="FF33CC"/>
                </a:solidFill>
              </a:rPr>
              <a:t>x1</a:t>
            </a:r>
            <a:r>
              <a:rPr lang="pt-BR" sz="2000" dirty="0" smtClean="0"/>
              <a:t> </a:t>
            </a:r>
            <a:r>
              <a:rPr lang="pt-BR" sz="2000" dirty="0"/>
              <a:t>e </a:t>
            </a:r>
            <a:r>
              <a:rPr lang="pt-BR" sz="2000" dirty="0" smtClean="0">
                <a:solidFill>
                  <a:srgbClr val="FF33CC"/>
                </a:solidFill>
              </a:rPr>
              <a:t>x2</a:t>
            </a:r>
            <a:r>
              <a:rPr lang="pt-BR" sz="2000" dirty="0" smtClean="0"/>
              <a:t>}  VB{x3 </a:t>
            </a:r>
            <a:r>
              <a:rPr lang="pt-BR" sz="2000" dirty="0"/>
              <a:t>e x4}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2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782004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</a:t>
            </a:r>
            <a:r>
              <a:rPr lang="pt-BR" sz="2000" dirty="0" smtClean="0"/>
              <a:t>15                                  </a:t>
            </a:r>
            <a:r>
              <a:rPr lang="pt-BR" sz="2000" b="1" dirty="0" smtClean="0">
                <a:solidFill>
                  <a:srgbClr val="FF0000"/>
                </a:solidFill>
              </a:rPr>
              <a:t>Qual é a SBF? X3, X4 e Z = ?!?!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215299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89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</a:t>
            </a:r>
            <a:r>
              <a:rPr lang="pt-BR" sz="2000" dirty="0" smtClean="0"/>
              <a:t>15                                  </a:t>
            </a:r>
            <a:r>
              <a:rPr lang="pt-BR" sz="2000" b="1" dirty="0" smtClean="0">
                <a:solidFill>
                  <a:srgbClr val="FF0000"/>
                </a:solidFill>
              </a:rPr>
              <a:t>x3 = 15,   x4 = 10 e Z= 0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507186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48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</a:t>
            </a:r>
            <a:r>
              <a:rPr lang="pt-BR" sz="2000" b="1" dirty="0" smtClean="0">
                <a:solidFill>
                  <a:srgbClr val="FF0000"/>
                </a:solidFill>
              </a:rPr>
              <a:t>os coeficientes de todas as variáveis  não básicas </a:t>
            </a:r>
            <a:r>
              <a:rPr lang="pt-BR" sz="2000" dirty="0" smtClean="0"/>
              <a:t>da equação 0 (função objetivo) da forma tabular </a:t>
            </a:r>
            <a:r>
              <a:rPr lang="pt-BR" sz="2000" b="1" dirty="0" smtClean="0">
                <a:solidFill>
                  <a:srgbClr val="FF0000"/>
                </a:solidFill>
              </a:rPr>
              <a:t>são não negativos (&gt;=0)</a:t>
            </a:r>
            <a:r>
              <a:rPr lang="pt-BR" sz="2000" dirty="0" smtClean="0"/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01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747489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630066" y="5812831"/>
            <a:ext cx="1507604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/>
              <a:t>Iteração:</a:t>
            </a:r>
            <a:r>
              <a:rPr lang="pt-BR" sz="20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6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</a:t>
            </a:r>
            <a:r>
              <a:rPr lang="pt-BR" sz="2000" b="1" dirty="0" smtClean="0"/>
              <a:t>Ela deve ser aquela que tem maior incremente em Z</a:t>
            </a:r>
            <a:r>
              <a:rPr lang="pt-BR" sz="2000" dirty="0" smtClean="0"/>
              <a:t>, isto é, a </a:t>
            </a:r>
            <a:r>
              <a:rPr lang="pt-BR" sz="2000" b="1" dirty="0" smtClean="0"/>
              <a:t>coluna</a:t>
            </a:r>
            <a:r>
              <a:rPr lang="pt-BR" sz="2000" dirty="0" smtClean="0"/>
              <a:t> com </a:t>
            </a:r>
            <a:r>
              <a:rPr lang="pt-BR" sz="2000" b="1" dirty="0" smtClean="0">
                <a:solidFill>
                  <a:srgbClr val="FF0000"/>
                </a:solidFill>
              </a:rPr>
              <a:t>maior coeficiente negativo </a:t>
            </a:r>
            <a:r>
              <a:rPr lang="pt-BR" sz="2000" dirty="0" smtClean="0"/>
              <a:t>em </a:t>
            </a:r>
            <a:r>
              <a:rPr lang="pt-BR" sz="2000" b="1" dirty="0" smtClean="0"/>
              <a:t>Z equação 0</a:t>
            </a:r>
            <a:r>
              <a:rPr lang="pt-BR" sz="2000" dirty="0" smtClean="0"/>
              <a:t>. </a:t>
            </a:r>
            <a:r>
              <a:rPr lang="pt-BR" sz="2000" b="1" dirty="0" smtClean="0"/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437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Simplex</a:t>
            </a:r>
          </a:p>
          <a:p>
            <a:pPr lvl="1"/>
            <a:r>
              <a:rPr lang="pt-BR" dirty="0" smtClean="0"/>
              <a:t>Objetivos da Aulas:</a:t>
            </a:r>
          </a:p>
          <a:p>
            <a:pPr lvl="2"/>
            <a:r>
              <a:rPr lang="pt-BR" dirty="0" smtClean="0"/>
              <a:t>Resolver Problemas de Programação Linear através do Simplex de forma Tabular</a:t>
            </a:r>
            <a:endParaRPr lang="pt-BR" dirty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5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695393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55776" y="5805264"/>
            <a:ext cx="528406" cy="385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/>
              <a:t>I.2 – </a:t>
            </a:r>
            <a:r>
              <a:rPr lang="pt-BR" sz="2000" dirty="0" smtClean="0"/>
              <a:t>Escolher a variável básica que passará para o conjunto de variáveis não básicas. A variável a sair </a:t>
            </a:r>
            <a:r>
              <a:rPr lang="pt-BR" sz="2000" b="1" dirty="0" smtClean="0"/>
              <a:t>deve ser aquela que limita o crescimento da variável  não básica </a:t>
            </a:r>
            <a:r>
              <a:rPr lang="pt-BR" sz="2000" dirty="0" smtClean="0"/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/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737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/>
              <a:t>Selecionar os coeficientes </a:t>
            </a:r>
            <a:r>
              <a:rPr lang="pt-BR" sz="2000" dirty="0" smtClean="0">
                <a:solidFill>
                  <a:srgbClr val="FF0000"/>
                </a:solidFill>
              </a:rPr>
              <a:t>positivos</a:t>
            </a:r>
            <a:r>
              <a:rPr lang="pt-BR" sz="2000" dirty="0" smtClean="0"/>
              <a:t>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23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49226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4596894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25428" y="2708920"/>
            <a:ext cx="3510868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 (X1 deixará de ser VNB)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/>
              <a:t>Para cada coeficiente positivo selecionado no passo anterior, dividir a constante da mesma linha por ele (</a:t>
            </a:r>
            <a:r>
              <a:rPr lang="pt-BR" sz="2000" dirty="0" smtClean="0">
                <a:solidFill>
                  <a:srgbClr val="FF0000"/>
                </a:solidFill>
              </a:rPr>
              <a:t>termo independente</a:t>
            </a:r>
            <a:r>
              <a:rPr lang="pt-BR" sz="2000" dirty="0" smtClean="0"/>
              <a:t>).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64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534420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4596894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8172401" y="465313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15/3=5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8172401" y="529191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10/5=2</a:t>
            </a:r>
            <a:endParaRPr lang="pt-BR" alt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/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/>
              <a:t>A linha que contém a variável básica escolhida a sair da base é chamada de </a:t>
            </a:r>
            <a:r>
              <a:rPr lang="pt-BR" sz="2000" b="1" dirty="0" smtClean="0"/>
              <a:t>linha pivô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34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394781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4596894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8172401" y="465313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15/3=5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8172401" y="529191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b="1" dirty="0" smtClean="0">
                <a:solidFill>
                  <a:srgbClr val="FF0000"/>
                </a:solidFill>
                <a:latin typeface="Times New Roman" pitchFamily="18" charset="0"/>
              </a:rPr>
              <a:t>10/5=2</a:t>
            </a:r>
            <a:endParaRPr lang="pt-BR" altLang="pt-BR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539156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4596894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8172401" y="465313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15/3=5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8172401" y="529191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b="1" dirty="0" smtClean="0">
                <a:solidFill>
                  <a:srgbClr val="FF0000"/>
                </a:solidFill>
                <a:latin typeface="Times New Roman" pitchFamily="18" charset="0"/>
              </a:rPr>
              <a:t>10/5=2</a:t>
            </a:r>
            <a:endParaRPr lang="pt-BR" altLang="pt-BR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Linha Pivô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539552" y="5445224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9552" y="5437655"/>
            <a:ext cx="0" cy="115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b="1" dirty="0" smtClean="0"/>
              <a:t>número pivô</a:t>
            </a:r>
            <a:r>
              <a:rPr lang="pt-BR" sz="2000" dirty="0" smtClean="0"/>
              <a:t> é o valor que corresponde à interseção da </a:t>
            </a:r>
            <a:r>
              <a:rPr lang="pt-BR" sz="2000" b="1" dirty="0" smtClean="0"/>
              <a:t>linha pivô </a:t>
            </a:r>
            <a:r>
              <a:rPr lang="pt-BR" sz="2000" dirty="0" smtClean="0"/>
              <a:t>com a </a:t>
            </a:r>
            <a:r>
              <a:rPr lang="pt-BR" sz="2000" b="1" dirty="0" smtClean="0"/>
              <a:t>coluna </a:t>
            </a:r>
            <a:r>
              <a:rPr lang="pt-BR" sz="2000" b="1" dirty="0" err="1" smtClean="0"/>
              <a:t>pivo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380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Simplex</a:t>
            </a:r>
            <a:endParaRPr lang="pt-BR" sz="3600" dirty="0" smtClean="0"/>
          </a:p>
          <a:p>
            <a:pPr marL="914400" lvl="2" indent="0">
              <a:buNone/>
            </a:pPr>
            <a:r>
              <a:rPr lang="pt-BR" sz="2000" i="1" dirty="0" smtClean="0"/>
              <a:t>z </a:t>
            </a:r>
            <a:r>
              <a:rPr lang="pt-BR" sz="2000" i="1" dirty="0"/>
              <a:t>= </a:t>
            </a:r>
            <a:r>
              <a:rPr lang="pt-BR" sz="2000" i="1" dirty="0" smtClean="0"/>
              <a:t>c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x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 </a:t>
            </a:r>
            <a:r>
              <a:rPr lang="pt-BR" sz="2000" i="1" dirty="0">
                <a:solidFill>
                  <a:srgbClr val="FF0000"/>
                </a:solidFill>
              </a:rPr>
              <a:t>+</a:t>
            </a:r>
            <a:r>
              <a:rPr lang="pt-BR" sz="2000" i="1" dirty="0"/>
              <a:t> c</a:t>
            </a:r>
            <a:r>
              <a:rPr lang="pt-BR" sz="2000" i="1" baseline="-25000" dirty="0"/>
              <a:t>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</a:t>
            </a:r>
            <a:r>
              <a:rPr lang="pt-BR" sz="2000" i="1" dirty="0">
                <a:solidFill>
                  <a:srgbClr val="FF0000"/>
                </a:solidFill>
              </a:rPr>
              <a:t>+</a:t>
            </a:r>
            <a:r>
              <a:rPr lang="pt-BR" sz="2000" i="1" dirty="0"/>
              <a:t> ... </a:t>
            </a:r>
            <a:r>
              <a:rPr lang="pt-BR" sz="2000" i="1" dirty="0">
                <a:solidFill>
                  <a:srgbClr val="FF0000"/>
                </a:solidFill>
              </a:rPr>
              <a:t>+</a:t>
            </a:r>
            <a:r>
              <a:rPr lang="pt-BR" sz="2000" i="1" dirty="0"/>
              <a:t> </a:t>
            </a:r>
            <a:r>
              <a:rPr lang="pt-BR" sz="2000" i="1" dirty="0" err="1" smtClean="0"/>
              <a:t>c</a:t>
            </a:r>
            <a:r>
              <a:rPr lang="pt-BR" sz="2000" i="1" baseline="-25000" dirty="0" err="1" smtClean="0"/>
              <a:t>n</a:t>
            </a:r>
            <a:r>
              <a:rPr lang="pt-BR" sz="2000" i="1" dirty="0" err="1" smtClean="0"/>
              <a:t>x</a:t>
            </a:r>
            <a:r>
              <a:rPr lang="pt-BR" sz="2000" i="1" baseline="-25000" dirty="0" err="1" smtClean="0"/>
              <a:t>n</a:t>
            </a:r>
            <a:endParaRPr lang="pt-BR" sz="2000" i="1" baseline="-25000" dirty="0" smtClean="0"/>
          </a:p>
          <a:p>
            <a:pPr marL="914400" lvl="2" indent="0">
              <a:buNone/>
            </a:pPr>
            <a:r>
              <a:rPr lang="pt-BR" sz="2000" i="1" dirty="0"/>
              <a:t>z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 </a:t>
            </a:r>
            <a:r>
              <a:rPr lang="pt-BR" sz="2000" i="1" dirty="0"/>
              <a:t>c</a:t>
            </a:r>
            <a:r>
              <a:rPr lang="pt-BR" sz="2000" i="1" baseline="-25000" dirty="0"/>
              <a:t>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- </a:t>
            </a:r>
            <a:r>
              <a:rPr lang="pt-BR" sz="2000" i="1" dirty="0"/>
              <a:t>c</a:t>
            </a:r>
            <a:r>
              <a:rPr lang="pt-BR" sz="2000" i="1" baseline="-25000" dirty="0"/>
              <a:t>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 </a:t>
            </a:r>
            <a:r>
              <a:rPr lang="pt-BR" sz="2000" i="1" dirty="0"/>
              <a:t>... </a:t>
            </a:r>
            <a:r>
              <a:rPr lang="pt-BR" sz="2000" i="1" dirty="0" smtClean="0">
                <a:solidFill>
                  <a:srgbClr val="FF0000"/>
                </a:solidFill>
              </a:rPr>
              <a:t>–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c</a:t>
            </a:r>
            <a:r>
              <a:rPr lang="pt-BR" sz="2000" i="1" baseline="-25000" dirty="0" err="1" smtClean="0"/>
              <a:t>n</a:t>
            </a:r>
            <a:r>
              <a:rPr lang="pt-BR" sz="2000" i="1" dirty="0" err="1" smtClean="0"/>
              <a:t>x</a:t>
            </a:r>
            <a:r>
              <a:rPr lang="pt-BR" sz="2000" i="1" baseline="-25000" dirty="0" err="1" smtClean="0"/>
              <a:t>n</a:t>
            </a:r>
            <a:r>
              <a:rPr lang="pt-BR" sz="2000" i="1" baseline="-25000" dirty="0" smtClean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= 0</a:t>
            </a:r>
          </a:p>
          <a:p>
            <a:pPr marL="457200" lvl="1" indent="0">
              <a:buNone/>
            </a:pPr>
            <a:r>
              <a:rPr lang="pt-BR" sz="2400" i="1" dirty="0" smtClean="0"/>
              <a:t>Sujeito:</a:t>
            </a:r>
          </a:p>
          <a:p>
            <a:pPr marL="457200" lvl="1" indent="0">
              <a:buNone/>
            </a:pPr>
            <a:r>
              <a:rPr lang="pt-BR" sz="2400" i="1" dirty="0" smtClean="0"/>
              <a:t>	</a:t>
            </a:r>
            <a:r>
              <a:rPr lang="pt-BR" sz="2000" i="1" dirty="0" smtClean="0"/>
              <a:t>a</a:t>
            </a:r>
            <a:r>
              <a:rPr lang="pt-BR" sz="2000" i="1" baseline="-25000" dirty="0" smtClean="0"/>
              <a:t>11</a:t>
            </a:r>
            <a:r>
              <a:rPr lang="pt-BR" sz="2000" i="1" dirty="0" smtClean="0"/>
              <a:t>x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 </a:t>
            </a:r>
            <a:r>
              <a:rPr lang="pt-BR" sz="2000" i="1" dirty="0"/>
              <a:t>+ a</a:t>
            </a:r>
            <a:r>
              <a:rPr lang="pt-BR" sz="2000" i="1" baseline="-25000" dirty="0"/>
              <a:t>12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= b</a:t>
            </a:r>
            <a:r>
              <a:rPr lang="pt-BR" sz="2000" i="1" baseline="-25000" dirty="0"/>
              <a:t>1</a:t>
            </a:r>
          </a:p>
          <a:p>
            <a:pPr marL="457200" lvl="1" indent="0">
              <a:buNone/>
            </a:pPr>
            <a:r>
              <a:rPr lang="pt-BR" sz="2000" i="1" dirty="0"/>
              <a:t>	a</a:t>
            </a:r>
            <a:r>
              <a:rPr lang="pt-BR" sz="2000" i="1" baseline="-25000" dirty="0"/>
              <a:t>21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a</a:t>
            </a:r>
            <a:r>
              <a:rPr lang="pt-BR" sz="2000" i="1" baseline="-25000" dirty="0"/>
              <a:t>22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+ ... + a</a:t>
            </a:r>
            <a:r>
              <a:rPr lang="pt-BR" sz="2000" i="1" baseline="-25000" dirty="0"/>
              <a:t>2n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= b</a:t>
            </a:r>
            <a:r>
              <a:rPr lang="pt-BR" sz="2000" i="1" baseline="-25000" dirty="0"/>
              <a:t>2</a:t>
            </a:r>
          </a:p>
          <a:p>
            <a:pPr marL="457200" lvl="1" indent="0">
              <a:buNone/>
            </a:pPr>
            <a:r>
              <a:rPr lang="pt-BR" sz="2000" i="1" dirty="0"/>
              <a:t>	a</a:t>
            </a:r>
            <a:r>
              <a:rPr lang="pt-BR" sz="2000" i="1" baseline="-25000" dirty="0"/>
              <a:t>m1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a</a:t>
            </a:r>
            <a:r>
              <a:rPr lang="pt-BR" sz="2000" i="1" baseline="-25000" dirty="0"/>
              <a:t>m2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+ ... + </a:t>
            </a:r>
            <a:r>
              <a:rPr lang="pt-BR" sz="2000" i="1" dirty="0" err="1"/>
              <a:t>a</a:t>
            </a:r>
            <a:r>
              <a:rPr lang="pt-BR" sz="2000" i="1" baseline="-25000" dirty="0" err="1"/>
              <a:t>mn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  = </a:t>
            </a:r>
            <a:r>
              <a:rPr lang="pt-BR" sz="2000" i="1" dirty="0" err="1" smtClean="0"/>
              <a:t>b</a:t>
            </a:r>
            <a:r>
              <a:rPr lang="pt-BR" sz="2000" i="1" baseline="-25000" dirty="0" err="1" smtClean="0"/>
              <a:t>m</a:t>
            </a:r>
            <a:endParaRPr lang="pt-BR" sz="2000" i="1" baseline="-25000" dirty="0" smtClean="0"/>
          </a:p>
          <a:p>
            <a:pPr marL="457200" lvl="1" indent="0">
              <a:buNone/>
            </a:pPr>
            <a:endParaRPr lang="pt-BR" sz="1600" i="1" baseline="-250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06" y="3933056"/>
            <a:ext cx="685697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141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5236767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8172401" y="465313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15/3=5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8172401" y="529191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b="1" dirty="0" smtClean="0">
                <a:solidFill>
                  <a:srgbClr val="FF0000"/>
                </a:solidFill>
                <a:latin typeface="Times New Roman" pitchFamily="18" charset="0"/>
              </a:rPr>
              <a:t>10/5=2</a:t>
            </a:r>
            <a:endParaRPr lang="pt-BR" altLang="pt-BR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Linha Pivô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539552" y="5445224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9552" y="5437655"/>
            <a:ext cx="0" cy="115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2915816" y="3356992"/>
            <a:ext cx="1512168" cy="18193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4499992" y="3140968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Número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/>
              <a:t>I.3 –</a:t>
            </a:r>
            <a:r>
              <a:rPr lang="pt-BR" sz="2000" dirty="0"/>
              <a:t> </a:t>
            </a:r>
            <a:r>
              <a:rPr lang="pt-BR" sz="2000" dirty="0" smtClean="0"/>
              <a:t>Transformar a forma tabular atual utilizando o método de eliminação de </a:t>
            </a:r>
            <a:r>
              <a:rPr lang="pt-BR" sz="2000" b="1" dirty="0" smtClean="0">
                <a:solidFill>
                  <a:srgbClr val="FF0000"/>
                </a:solidFill>
              </a:rPr>
              <a:t>Gauss-Jordan</a:t>
            </a:r>
            <a:r>
              <a:rPr lang="pt-BR" sz="2000" dirty="0" smtClean="0"/>
              <a:t> e recalcular a solução básica.</a:t>
            </a:r>
          </a:p>
          <a:p>
            <a:pPr marL="0" indent="0">
              <a:buNone/>
            </a:pPr>
            <a:r>
              <a:rPr lang="pt-BR" sz="2000" dirty="0" smtClean="0"/>
              <a:t>A </a:t>
            </a:r>
            <a:r>
              <a:rPr lang="pt-BR" sz="2000" b="1" dirty="0" smtClean="0">
                <a:solidFill>
                  <a:srgbClr val="FF0000"/>
                </a:solidFill>
              </a:rPr>
              <a:t>função objetivo </a:t>
            </a:r>
            <a:r>
              <a:rPr lang="pt-BR" sz="2000" dirty="0" smtClean="0"/>
              <a:t>passa a ser escrita em função das </a:t>
            </a:r>
            <a:r>
              <a:rPr lang="pt-BR" sz="2000" b="1" dirty="0" smtClean="0">
                <a:solidFill>
                  <a:srgbClr val="FF0000"/>
                </a:solidFill>
              </a:rPr>
              <a:t>variáveis não básicas </a:t>
            </a:r>
            <a:r>
              <a:rPr lang="pt-BR" sz="2000" dirty="0" smtClean="0"/>
              <a:t>da solução adjacente, de forma a verificar facilmente  o teste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37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I.3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Transformar a forma tabular atual utilizando o método de eliminação de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Gauss-Jordan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e recalcular a solução básica.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função objetivo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passa a ser escrita em função das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variáveis não básicas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da solução adjacente, de forma a verificar facilmente  o teste de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/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688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035483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5236767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539552" y="5445224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9552" y="5437655"/>
            <a:ext cx="0" cy="115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I.3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Transformar a forma tabular atual utilizando o método de eliminação de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Gauss-Jordan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e recalcular a solução básica.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função objetivo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passa a ser escrita em função das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variáveis não básicas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da solução adjacente, de forma a verificar facilmente  o teste de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 smtClean="0"/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 smtClean="0"/>
              <a:t>       Nova linha = (coeficiente da coluna da linha) – (Coeficiente da coluna da linha pivô) * (coeficiente)    =&gt; </a:t>
            </a:r>
            <a:r>
              <a:rPr lang="pt-BR" sz="2000" dirty="0" smtClean="0">
                <a:solidFill>
                  <a:srgbClr val="FF0000"/>
                </a:solidFill>
              </a:rPr>
              <a:t>temos que zerar as variáveis</a:t>
            </a:r>
          </a:p>
          <a:p>
            <a:pPr marL="0" indent="0">
              <a:buNone/>
            </a:pP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719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63457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5236767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539552" y="5445224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9552" y="5437655"/>
            <a:ext cx="0" cy="115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2987824" y="3356992"/>
            <a:ext cx="1872208" cy="1387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4904106" y="3068960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92471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5236767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539552" y="5445224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9552" y="5437655"/>
            <a:ext cx="0" cy="115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766" y="4653136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L1 – 3L2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359020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5236767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539552" y="5445224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9552" y="5437655"/>
            <a:ext cx="0" cy="115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766" y="4653136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L1 – 3L2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794047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5236767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539552" y="5445224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9552" y="5437655"/>
            <a:ext cx="0" cy="115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3059832" y="3356994"/>
            <a:ext cx="1800200" cy="2520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904106" y="3068960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029164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5236767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539552" y="5445224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9552" y="5437655"/>
            <a:ext cx="0" cy="115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35497" y="5867980"/>
            <a:ext cx="1296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L3 – (-5)L2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3059832" y="3356994"/>
            <a:ext cx="1800200" cy="2520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904106" y="3068960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A Lógica do Método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b="1" dirty="0" smtClean="0"/>
              <a:t>Fluxograma do Algoritmo do Simplex</a:t>
            </a:r>
          </a:p>
          <a:p>
            <a:pPr marL="914400" lvl="2" indent="0">
              <a:buNone/>
            </a:pP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37" y="1847629"/>
            <a:ext cx="4912791" cy="48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81629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531426" y="5236767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539552" y="5445224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9552" y="5437655"/>
            <a:ext cx="0" cy="115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35497" y="5867980"/>
            <a:ext cx="1296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L3 – (-5)L2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675247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4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</a:t>
            </a:r>
            <a:r>
              <a:rPr lang="pt-BR" sz="2000" b="1" dirty="0" smtClean="0">
                <a:solidFill>
                  <a:srgbClr val="FF0000"/>
                </a:solidFill>
              </a:rPr>
              <a:t>os coeficientes de todas as variáveis  não básicas </a:t>
            </a:r>
            <a:r>
              <a:rPr lang="pt-BR" sz="2000" dirty="0" smtClean="0"/>
              <a:t>da equação 0 (função objetivo) da forma tabular </a:t>
            </a:r>
            <a:r>
              <a:rPr lang="pt-BR" sz="2000" b="1" dirty="0" smtClean="0">
                <a:solidFill>
                  <a:srgbClr val="FF0000"/>
                </a:solidFill>
              </a:rPr>
              <a:t>são não negativos (&gt;=0)</a:t>
            </a:r>
            <a:r>
              <a:rPr lang="pt-BR" sz="2000" dirty="0" smtClean="0"/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854378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3683554" y="5812831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/>
              <a:t>Iteração:</a:t>
            </a:r>
            <a:r>
              <a:rPr lang="pt-BR" sz="20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418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</a:t>
            </a:r>
            <a:r>
              <a:rPr lang="pt-BR" sz="2000" b="1" dirty="0" smtClean="0"/>
              <a:t>Ela deve ser aquela que tem maior incremente em Z</a:t>
            </a:r>
            <a:r>
              <a:rPr lang="pt-BR" sz="2000" dirty="0" smtClean="0"/>
              <a:t>, isto é, a </a:t>
            </a:r>
            <a:r>
              <a:rPr lang="pt-BR" sz="2000" b="1" dirty="0" smtClean="0"/>
              <a:t>coluna</a:t>
            </a:r>
            <a:r>
              <a:rPr lang="pt-BR" sz="2000" dirty="0" smtClean="0"/>
              <a:t> com </a:t>
            </a:r>
            <a:r>
              <a:rPr lang="pt-BR" sz="2000" b="1" dirty="0" smtClean="0">
                <a:solidFill>
                  <a:srgbClr val="FF0000"/>
                </a:solidFill>
              </a:rPr>
              <a:t>maior coeficiente negativo </a:t>
            </a:r>
            <a:r>
              <a:rPr lang="pt-BR" sz="2000" dirty="0" smtClean="0"/>
              <a:t>em </a:t>
            </a:r>
            <a:r>
              <a:rPr lang="pt-BR" sz="2000" b="1" dirty="0" smtClean="0"/>
              <a:t>Z equação 0</a:t>
            </a:r>
            <a:r>
              <a:rPr lang="pt-BR" sz="2000" dirty="0" smtClean="0"/>
              <a:t>. </a:t>
            </a:r>
            <a:r>
              <a:rPr lang="pt-BR" sz="2000" b="1" dirty="0" smtClean="0"/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535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182099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3683554" y="5812831"/>
            <a:ext cx="52840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/>
              <a:t>I.2 – </a:t>
            </a:r>
            <a:r>
              <a:rPr lang="pt-BR" sz="2000" dirty="0" smtClean="0"/>
              <a:t>Escolher a variável básica que passará para o conjunto de variáveis não básicas. A variável a sair </a:t>
            </a:r>
            <a:r>
              <a:rPr lang="pt-BR" sz="2000" b="1" dirty="0" smtClean="0"/>
              <a:t>deve ser aquela que limita o crescimento da variável  não básica </a:t>
            </a:r>
            <a:r>
              <a:rPr lang="pt-BR" sz="2000" dirty="0" smtClean="0"/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/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97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/>
              <a:t>Selecionar os coeficientes </a:t>
            </a:r>
            <a:r>
              <a:rPr lang="pt-BR" sz="2000" dirty="0" smtClean="0">
                <a:solidFill>
                  <a:srgbClr val="FF0000"/>
                </a:solidFill>
              </a:rPr>
              <a:t>positivos</a:t>
            </a:r>
            <a:r>
              <a:rPr lang="pt-BR" sz="2000" dirty="0" smtClean="0"/>
              <a:t>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71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570936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3635896" y="4610301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/>
              <a:t>Início</a:t>
            </a:r>
            <a:r>
              <a:rPr lang="pt-BR" sz="2000" b="1" dirty="0"/>
              <a:t>:</a:t>
            </a:r>
            <a:r>
              <a:rPr lang="pt-BR" sz="2000" dirty="0"/>
              <a:t> O problema deve estar na forma </a:t>
            </a:r>
            <a:r>
              <a:rPr lang="pt-BR" sz="2000" dirty="0" smtClean="0"/>
              <a:t>padrão.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Passo 1</a:t>
            </a:r>
            <a:r>
              <a:rPr lang="pt-BR" sz="2000" dirty="0"/>
              <a:t>: Encontrar a solução básica factível para o problema de PL</a:t>
            </a:r>
            <a:r>
              <a:rPr lang="pt-BR" sz="2000" dirty="0" smtClean="0"/>
              <a:t>.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/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/>
              <a:t>SBF </a:t>
            </a:r>
            <a:r>
              <a:rPr lang="pt-BR" sz="2000" dirty="0"/>
              <a:t>inicial = SBF </a:t>
            </a:r>
            <a:r>
              <a:rPr lang="pt-BR" sz="2000" dirty="0" smtClean="0"/>
              <a:t>atual.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Passo 2</a:t>
            </a:r>
            <a:r>
              <a:rPr lang="pt-BR" sz="2000" dirty="0"/>
              <a:t>: T</a:t>
            </a:r>
            <a:r>
              <a:rPr lang="pt-BR" sz="2000" dirty="0" smtClean="0"/>
              <a:t>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Iteração:</a:t>
            </a:r>
            <a:r>
              <a:rPr lang="pt-BR" sz="20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</a:t>
            </a:r>
            <a:r>
              <a:rPr lang="pt-BR" sz="2000" b="1" dirty="0" smtClean="0"/>
              <a:t>Ela deve ser aquela que tem maior incremente em Z</a:t>
            </a:r>
            <a:r>
              <a:rPr lang="pt-BR" sz="2000" dirty="0" smtClean="0"/>
              <a:t>, isto é, a </a:t>
            </a:r>
            <a:r>
              <a:rPr lang="pt-BR" sz="2000" b="1" dirty="0" smtClean="0">
                <a:solidFill>
                  <a:srgbClr val="FF0000"/>
                </a:solidFill>
              </a:rPr>
              <a:t>coluna</a:t>
            </a:r>
            <a:r>
              <a:rPr lang="pt-BR" sz="2000" dirty="0" smtClean="0"/>
              <a:t> com maior coeficiente negativo em </a:t>
            </a:r>
            <a:r>
              <a:rPr lang="pt-BR" sz="2000" b="1" dirty="0" smtClean="0"/>
              <a:t>Z equação 0</a:t>
            </a:r>
            <a:r>
              <a:rPr lang="pt-BR" sz="2000" dirty="0" smtClean="0"/>
              <a:t>. </a:t>
            </a:r>
            <a:r>
              <a:rPr lang="pt-BR" sz="2000" b="1" dirty="0" smtClean="0">
                <a:solidFill>
                  <a:srgbClr val="FF0000"/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/>
              <a:t>I.2 – </a:t>
            </a:r>
            <a:r>
              <a:rPr lang="pt-BR" sz="2000" dirty="0" smtClean="0"/>
              <a:t>Escolher a variável básica que passará para o conjunto de variáveis não básicas. A variável a sair </a:t>
            </a:r>
            <a:r>
              <a:rPr lang="pt-BR" sz="2000" b="1" dirty="0" smtClean="0"/>
              <a:t>deve ser aquela que limita o crescimento da variável  não básica </a:t>
            </a:r>
            <a:r>
              <a:rPr lang="pt-BR" sz="2000" dirty="0" smtClean="0"/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/>
              <a:t>Para isso devemos:</a:t>
            </a: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68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/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84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087149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3635896" y="4610301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8028385" y="4509120"/>
            <a:ext cx="1080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9/19/5= 45/19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8028385" y="5291916"/>
            <a:ext cx="1080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2/2/5=5</a:t>
            </a:r>
            <a:endParaRPr lang="pt-BR" alt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/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69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166628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8028385" y="4509120"/>
            <a:ext cx="1080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b="1" dirty="0" smtClean="0">
                <a:solidFill>
                  <a:srgbClr val="FF0000"/>
                </a:solidFill>
                <a:latin typeface="Times New Roman" pitchFamily="18" charset="0"/>
              </a:rPr>
              <a:t>9/19/5= 45/19</a:t>
            </a:r>
            <a:endParaRPr lang="pt-BR" altLang="pt-BR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8028385" y="5291916"/>
            <a:ext cx="1080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2/2/5=5</a:t>
            </a:r>
            <a:endParaRPr lang="pt-BR" alt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634236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8028385" y="4509120"/>
            <a:ext cx="1080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b="1" dirty="0" smtClean="0">
                <a:solidFill>
                  <a:srgbClr val="FF0000"/>
                </a:solidFill>
                <a:latin typeface="Times New Roman" pitchFamily="18" charset="0"/>
              </a:rPr>
              <a:t>9/19/5= 45/19</a:t>
            </a:r>
            <a:endParaRPr lang="pt-BR" altLang="pt-BR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8028385" y="5291916"/>
            <a:ext cx="1080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2/2/5=5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/>
              <a:t>A linha que contém a variável básica escolhida a sair da base é chamada de </a:t>
            </a:r>
            <a:r>
              <a:rPr lang="pt-BR" sz="2000" b="1" dirty="0" smtClean="0"/>
              <a:t>linha pivô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b="1" dirty="0" smtClean="0"/>
              <a:t>número pivô</a:t>
            </a:r>
            <a:r>
              <a:rPr lang="pt-BR" sz="2000" dirty="0" smtClean="0"/>
              <a:t> é o valor que corresponde à interseção da </a:t>
            </a:r>
            <a:r>
              <a:rPr lang="pt-BR" sz="2000" b="1" dirty="0" smtClean="0"/>
              <a:t>linha pivô </a:t>
            </a:r>
            <a:r>
              <a:rPr lang="pt-BR" sz="2000" dirty="0" smtClean="0"/>
              <a:t>com a </a:t>
            </a:r>
            <a:r>
              <a:rPr lang="pt-BR" sz="2000" b="1" dirty="0" smtClean="0"/>
              <a:t>coluna </a:t>
            </a:r>
            <a:r>
              <a:rPr lang="pt-BR" sz="2000" b="1" dirty="0" err="1" smtClean="0"/>
              <a:t>pivo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03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868952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635896" y="4627284"/>
            <a:ext cx="528406" cy="385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4164302" y="3356992"/>
            <a:ext cx="695730" cy="1387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904106" y="3068960"/>
            <a:ext cx="140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Número Pivô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7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/>
              <a:t>I.3 –</a:t>
            </a:r>
            <a:r>
              <a:rPr lang="pt-BR" sz="2000" dirty="0"/>
              <a:t> </a:t>
            </a:r>
            <a:r>
              <a:rPr lang="pt-BR" sz="2000" dirty="0" smtClean="0"/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/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/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6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979333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635896" y="4627284"/>
            <a:ext cx="528406" cy="385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4164302" y="3356992"/>
            <a:ext cx="695730" cy="1387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904106" y="3068960"/>
            <a:ext cx="140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Número Pivô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251401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/>
              <a:t>Selecionar os coeficientes positivos da coluna pivô que representam os novos coeficientes da nova variável básica  em casa restrição  do modelo atual.</a:t>
            </a:r>
          </a:p>
          <a:p>
            <a:pPr>
              <a:buAutoNum type="alphaLcParenR"/>
            </a:pPr>
            <a:r>
              <a:rPr lang="pt-BR" sz="2000" dirty="0" smtClean="0"/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/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/>
              <a:t>A linha que contém a variável básica escolhida a sair da base é chamada de </a:t>
            </a:r>
            <a:r>
              <a:rPr lang="pt-BR" sz="2000" b="1" dirty="0" smtClean="0">
                <a:solidFill>
                  <a:srgbClr val="FF0000"/>
                </a:solidFill>
              </a:rPr>
              <a:t>linha pivô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b="1" dirty="0" smtClean="0">
                <a:solidFill>
                  <a:srgbClr val="FF0000"/>
                </a:solidFill>
              </a:rPr>
              <a:t>número pivô</a:t>
            </a:r>
            <a:r>
              <a:rPr lang="pt-BR" sz="2000" dirty="0" smtClean="0"/>
              <a:t> é o valor que corresponde à interseção da </a:t>
            </a:r>
            <a:r>
              <a:rPr lang="pt-BR" sz="2000" b="1" dirty="0" smtClean="0">
                <a:solidFill>
                  <a:srgbClr val="FF0000"/>
                </a:solidFill>
              </a:rPr>
              <a:t>linha pivô </a:t>
            </a:r>
            <a:r>
              <a:rPr lang="pt-BR" sz="2000" dirty="0" smtClean="0"/>
              <a:t>com a </a:t>
            </a:r>
            <a:r>
              <a:rPr lang="pt-BR" sz="2000" b="1" dirty="0" smtClean="0">
                <a:solidFill>
                  <a:srgbClr val="FF0000"/>
                </a:solidFill>
              </a:rPr>
              <a:t>coluna </a:t>
            </a:r>
            <a:r>
              <a:rPr lang="pt-BR" sz="2000" b="1" dirty="0" err="1" smtClean="0">
                <a:solidFill>
                  <a:srgbClr val="FF0000"/>
                </a:solidFill>
              </a:rPr>
              <a:t>pivo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/>
              <a:t>I.3 –</a:t>
            </a:r>
            <a:r>
              <a:rPr lang="pt-BR" sz="2000" dirty="0"/>
              <a:t> </a:t>
            </a:r>
            <a:r>
              <a:rPr lang="pt-BR" sz="2000" dirty="0" smtClean="0"/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/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/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 smtClean="0"/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 smtClean="0"/>
              <a:t>       Nova linha = (Linha Atual) – (Coeficiente da coluna pivô da linha atual) * (nova linha pivô)</a:t>
            </a:r>
          </a:p>
          <a:p>
            <a:pPr marL="0" indent="0">
              <a:buNone/>
            </a:pP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90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7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/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/>
              <a:t>       Nova linha = (coeficiente da coluna da linha) – (Coeficiente da coluna </a:t>
            </a:r>
            <a:r>
              <a:rPr lang="pt-BR" sz="2000" dirty="0" smtClean="0"/>
              <a:t>da </a:t>
            </a:r>
            <a:r>
              <a:rPr lang="pt-BR" sz="2000" dirty="0"/>
              <a:t>linha pivô) * (coeficiente)</a:t>
            </a: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87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985572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4164302" y="3356992"/>
            <a:ext cx="695730" cy="2016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4904106" y="3068960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025272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4164302" y="3356992"/>
            <a:ext cx="695730" cy="2016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4904106" y="3068960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496" y="5229200"/>
            <a:ext cx="1296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L2 – (2/5)L1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46496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5496" y="5229200"/>
            <a:ext cx="1296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L2 – (2/5)L1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217008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4164302" y="3356992"/>
            <a:ext cx="695730" cy="2520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4904106" y="3068960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9920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4164302" y="3356992"/>
            <a:ext cx="695730" cy="2520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4904106" y="3068960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496" y="5867980"/>
            <a:ext cx="1296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L3 – (-1)L1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83222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978411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978411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427984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39552" y="4795619"/>
            <a:ext cx="0" cy="186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955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5496" y="5867980"/>
            <a:ext cx="1296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L3 – (-1)L1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397981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3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</a:t>
            </a:r>
            <a:r>
              <a:rPr lang="pt-BR" sz="2000" b="1" dirty="0" smtClean="0">
                <a:solidFill>
                  <a:srgbClr val="FF0000"/>
                </a:solidFill>
              </a:rPr>
              <a:t>os coeficientes de todas as variáveis  não básicas </a:t>
            </a:r>
            <a:r>
              <a:rPr lang="pt-BR" sz="2000" dirty="0" smtClean="0"/>
              <a:t>da equação 0 (função objetivo) da forma tabular </a:t>
            </a:r>
            <a:r>
              <a:rPr lang="pt-BR" sz="2000" b="1" dirty="0" smtClean="0">
                <a:solidFill>
                  <a:srgbClr val="FF0000"/>
                </a:solidFill>
              </a:rPr>
              <a:t>são não negativos (&gt;=0)</a:t>
            </a:r>
            <a:r>
              <a:rPr lang="pt-BR" sz="2000" dirty="0" smtClean="0"/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680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15</a:t>
            </a: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586413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644008" y="5805264"/>
            <a:ext cx="1892267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8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+ 3x</a:t>
            </a:r>
            <a:r>
              <a:rPr lang="pt-BR" sz="2400" baseline="-25000" dirty="0" smtClean="0"/>
              <a:t>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+ 5x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15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</a:t>
            </a:r>
            <a:r>
              <a:rPr lang="pt-BR" sz="2400" dirty="0"/>
              <a:t>2x</a:t>
            </a:r>
            <a:r>
              <a:rPr lang="pt-BR" sz="2400" baseline="-25000" dirty="0"/>
              <a:t>2</a:t>
            </a:r>
            <a:r>
              <a:rPr lang="pt-BR" sz="2400" dirty="0" smtClean="0"/>
              <a:t> &lt;= 10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/>
              <a:t>1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5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3x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</a:t>
            </a:r>
            <a:r>
              <a:rPr lang="pt-BR" sz="2000" dirty="0" smtClean="0"/>
              <a:t>15                               </a:t>
            </a:r>
            <a:r>
              <a:rPr lang="pt-BR" sz="2000" b="1" dirty="0" smtClean="0">
                <a:solidFill>
                  <a:srgbClr val="FF0000"/>
                </a:solidFill>
              </a:rPr>
              <a:t>x1 = 20/19; X2 = 45/19 e Z = 235/19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958754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235/19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644008" y="5805264"/>
            <a:ext cx="1892267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5x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 </a:t>
            </a:r>
            <a:r>
              <a:rPr lang="pt-BR" sz="2000" dirty="0"/>
              <a:t>= 0</a:t>
            </a:r>
            <a:endParaRPr lang="pt-BR" sz="2000" baseline="-25000" dirty="0"/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        3x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</a:t>
            </a:r>
            <a:r>
              <a:rPr lang="pt-BR" sz="2000" dirty="0"/>
              <a:t>+ 5x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</a:t>
            </a:r>
            <a:r>
              <a:rPr lang="pt-BR" sz="2000" dirty="0" smtClean="0"/>
              <a:t>15                               </a:t>
            </a:r>
            <a:r>
              <a:rPr lang="pt-BR" sz="2000" b="1" dirty="0" smtClean="0">
                <a:solidFill>
                  <a:srgbClr val="FF0000"/>
                </a:solidFill>
              </a:rPr>
              <a:t>x1 = 20/19; X2 = 45/19 e Z = 235/19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         5x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</a:t>
            </a:r>
            <a:r>
              <a:rPr lang="pt-BR" sz="2000" dirty="0"/>
              <a:t>+ 2x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= 10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          x</a:t>
            </a:r>
            <a:r>
              <a:rPr lang="pt-BR" sz="2000" baseline="-25000" dirty="0" smtClean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4 </a:t>
            </a:r>
            <a:r>
              <a:rPr lang="pt-BR" sz="2000" dirty="0"/>
              <a:t>&gt;= </a:t>
            </a:r>
            <a:r>
              <a:rPr lang="pt-BR" sz="2000" dirty="0" smtClean="0"/>
              <a:t>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551783"/>
              </p:ext>
            </p:extLst>
          </p:nvPr>
        </p:nvGraphicFramePr>
        <p:xfrm>
          <a:off x="176361" y="2626568"/>
          <a:ext cx="74199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igura" r:id="rId3" imgW="7419975" imgH="4114800" progId="Word.Picture.8">
                  <p:embed/>
                </p:oleObj>
              </mc:Choice>
              <mc:Fallback>
                <p:oleObj name="Figura" r:id="rId3" imgW="7419975" imgH="41148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1" y="2626568"/>
                        <a:ext cx="74199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3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/>
              <a:t>Início</a:t>
            </a:r>
            <a:r>
              <a:rPr lang="pt-BR" sz="2000" b="1" dirty="0"/>
              <a:t>:</a:t>
            </a:r>
            <a:r>
              <a:rPr lang="pt-BR" sz="2000" dirty="0"/>
              <a:t> O problema deve estar na forma </a:t>
            </a:r>
            <a:r>
              <a:rPr lang="pt-BR" sz="2000" dirty="0" smtClean="0"/>
              <a:t>padrão.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29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z = 5x</a:t>
            </a:r>
            <a:r>
              <a:rPr lang="pt-BR" sz="2400" baseline="-25000" dirty="0"/>
              <a:t>1</a:t>
            </a:r>
            <a:r>
              <a:rPr lang="pt-BR" sz="2400" dirty="0"/>
              <a:t> + 3x</a:t>
            </a:r>
            <a:r>
              <a:rPr lang="pt-BR" sz="2400" baseline="-25000" dirty="0"/>
              <a:t>2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3x</a:t>
            </a:r>
            <a:r>
              <a:rPr lang="pt-BR" sz="2400" baseline="-25000" dirty="0"/>
              <a:t>1</a:t>
            </a:r>
            <a:r>
              <a:rPr lang="pt-BR" sz="2400" dirty="0"/>
              <a:t> + 5x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= </a:t>
            </a:r>
            <a:r>
              <a:rPr lang="pt-BR" sz="2400" dirty="0"/>
              <a:t>15</a:t>
            </a:r>
          </a:p>
          <a:p>
            <a:pPr marL="0" indent="0">
              <a:buNone/>
            </a:pPr>
            <a:r>
              <a:rPr lang="pt-BR" sz="2400" dirty="0"/>
              <a:t>	5x</a:t>
            </a:r>
            <a:r>
              <a:rPr lang="pt-BR" sz="2400" baseline="-25000" dirty="0"/>
              <a:t>1</a:t>
            </a:r>
            <a:r>
              <a:rPr lang="pt-BR" sz="2400" dirty="0"/>
              <a:t> + 2x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= </a:t>
            </a:r>
            <a:r>
              <a:rPr lang="pt-BR" sz="2400" dirty="0"/>
              <a:t>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, 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, x</a:t>
            </a:r>
            <a:r>
              <a:rPr lang="pt-BR" sz="2400" baseline="-25000" dirty="0">
                <a:solidFill>
                  <a:srgbClr val="FF0000"/>
                </a:solidFill>
              </a:rPr>
              <a:t>4 </a:t>
            </a:r>
            <a:r>
              <a:rPr lang="pt-BR" sz="2400" dirty="0" smtClean="0"/>
              <a:t>&gt;= </a:t>
            </a:r>
            <a:r>
              <a:rPr lang="pt-BR" sz="2400" dirty="0"/>
              <a:t>0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10958</TotalTime>
  <Words>7192</Words>
  <Application>Microsoft Office PowerPoint</Application>
  <PresentationFormat>Apresentação na tela (4:3)</PresentationFormat>
  <Paragraphs>1680</Paragraphs>
  <Slides>71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Courier New</vt:lpstr>
      <vt:lpstr>Times New Roman</vt:lpstr>
      <vt:lpstr>Wingdings</vt:lpstr>
      <vt:lpstr>Tema do Office</vt:lpstr>
      <vt:lpstr>Figura</vt:lpstr>
      <vt:lpstr>Pesquisa Operacional</vt:lpstr>
      <vt:lpstr>Pesquisa Operacional</vt:lpstr>
      <vt:lpstr>Pesquisa Operacional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Operacional</dc:title>
  <dc:creator>Rogerio Miguel Coelho</dc:creator>
  <cp:lastModifiedBy>Rogerio Miguel Coelho</cp:lastModifiedBy>
  <cp:revision>600</cp:revision>
  <cp:lastPrinted>2014-09-09T01:22:44Z</cp:lastPrinted>
  <dcterms:created xsi:type="dcterms:W3CDTF">2014-07-21T18:13:19Z</dcterms:created>
  <dcterms:modified xsi:type="dcterms:W3CDTF">2016-12-21T13:46:42Z</dcterms:modified>
</cp:coreProperties>
</file>