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346" r:id="rId4"/>
    <p:sldId id="353" r:id="rId5"/>
    <p:sldId id="450" r:id="rId6"/>
    <p:sldId id="350" r:id="rId7"/>
    <p:sldId id="449" r:id="rId8"/>
    <p:sldId id="355" r:id="rId9"/>
    <p:sldId id="351" r:id="rId10"/>
    <p:sldId id="356" r:id="rId11"/>
    <p:sldId id="452" r:id="rId12"/>
    <p:sldId id="451" r:id="rId13"/>
    <p:sldId id="352" r:id="rId14"/>
    <p:sldId id="409" r:id="rId15"/>
    <p:sldId id="359" r:id="rId16"/>
    <p:sldId id="361" r:id="rId17"/>
    <p:sldId id="410" r:id="rId18"/>
    <p:sldId id="362" r:id="rId19"/>
    <p:sldId id="363" r:id="rId20"/>
    <p:sldId id="411" r:id="rId21"/>
    <p:sldId id="367" r:id="rId22"/>
    <p:sldId id="412" r:id="rId23"/>
    <p:sldId id="369" r:id="rId24"/>
    <p:sldId id="453" r:id="rId25"/>
    <p:sldId id="454" r:id="rId26"/>
    <p:sldId id="370" r:id="rId27"/>
    <p:sldId id="415" r:id="rId28"/>
    <p:sldId id="371" r:id="rId29"/>
    <p:sldId id="373" r:id="rId30"/>
    <p:sldId id="455" r:id="rId31"/>
    <p:sldId id="416" r:id="rId32"/>
    <p:sldId id="374" r:id="rId33"/>
    <p:sldId id="417" r:id="rId34"/>
    <p:sldId id="418" r:id="rId35"/>
    <p:sldId id="419" r:id="rId36"/>
    <p:sldId id="382" r:id="rId37"/>
    <p:sldId id="425" r:id="rId38"/>
    <p:sldId id="464" r:id="rId39"/>
    <p:sldId id="457" r:id="rId40"/>
    <p:sldId id="458" r:id="rId41"/>
    <p:sldId id="460" r:id="rId42"/>
    <p:sldId id="459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61" r:id="rId52"/>
    <p:sldId id="489" r:id="rId53"/>
    <p:sldId id="466" r:id="rId54"/>
    <p:sldId id="462" r:id="rId55"/>
    <p:sldId id="463" r:id="rId56"/>
    <p:sldId id="490" r:id="rId57"/>
    <p:sldId id="491" r:id="rId58"/>
    <p:sldId id="468" r:id="rId59"/>
    <p:sldId id="469" r:id="rId60"/>
    <p:sldId id="478" r:id="rId61"/>
    <p:sldId id="479" r:id="rId62"/>
    <p:sldId id="480" r:id="rId63"/>
    <p:sldId id="470" r:id="rId64"/>
    <p:sldId id="476" r:id="rId65"/>
    <p:sldId id="477" r:id="rId66"/>
    <p:sldId id="471" r:id="rId67"/>
    <p:sldId id="473" r:id="rId68"/>
    <p:sldId id="474" r:id="rId69"/>
    <p:sldId id="475" r:id="rId7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4660"/>
  </p:normalViewPr>
  <p:slideViewPr>
    <p:cSldViewPr>
      <p:cViewPr varScale="1">
        <p:scale>
          <a:sx n="91" d="100"/>
          <a:sy n="91" d="100"/>
        </p:scale>
        <p:origin x="14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691670F-6D0B-4039-B6FE-2610E3369796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82814A0-84BC-4BD2-B283-66CD021E4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EB77-5D7C-4D95-BB31-895E3E4930D1}" type="datetimeFigureOut">
              <a:rPr lang="pt-BR" smtClean="0"/>
              <a:t>21/12/2016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Prof. Rogerio Coelho</a:t>
            </a:r>
          </a:p>
          <a:p>
            <a:endParaRPr lang="pt-BR" dirty="0" smtClean="0"/>
          </a:p>
          <a:p>
            <a:r>
              <a:rPr lang="pt-BR" sz="2000" dirty="0"/>
              <a:t>A matemática da vida não é saber contar 1 + 2. </a:t>
            </a:r>
            <a:r>
              <a:rPr lang="pt-BR" sz="2000"/>
              <a:t>É sim saber que um simples erro de cálculo pode levar a sérias </a:t>
            </a:r>
            <a:r>
              <a:rPr lang="pt-BR" sz="2000"/>
              <a:t>consequências</a:t>
            </a:r>
            <a:r>
              <a:rPr lang="pt-BR" sz="2000" smtClean="0"/>
              <a:t>.</a:t>
            </a:r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884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9x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 </a:t>
            </a:r>
            <a:r>
              <a:rPr lang="pt-BR" sz="2000" dirty="0"/>
              <a:t>= 14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,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98842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9x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 </a:t>
            </a:r>
            <a:r>
              <a:rPr lang="pt-BR" sz="2000" dirty="0"/>
              <a:t>= </a:t>
            </a:r>
            <a:r>
              <a:rPr lang="pt-BR" sz="2000" dirty="0" smtClean="0"/>
              <a:t>14                       </a:t>
            </a:r>
            <a:r>
              <a:rPr lang="pt-BR" sz="2000" dirty="0" smtClean="0">
                <a:solidFill>
                  <a:srgbClr val="FF0000"/>
                </a:solidFill>
              </a:rPr>
              <a:t>Qual é a SBF inicial?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,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85171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44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9x</a:t>
            </a:r>
            <a:r>
              <a:rPr lang="pt-BR" sz="2000" baseline="-25000" dirty="0"/>
              <a:t>1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dirty="0"/>
              <a:t>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3 </a:t>
            </a:r>
            <a:r>
              <a:rPr lang="pt-BR" sz="2000" dirty="0"/>
              <a:t>= </a:t>
            </a:r>
            <a:r>
              <a:rPr lang="pt-BR" sz="2000" dirty="0" smtClean="0"/>
              <a:t>14                   </a:t>
            </a:r>
            <a:r>
              <a:rPr lang="pt-BR" sz="2000" dirty="0" smtClean="0">
                <a:solidFill>
                  <a:srgbClr val="FF0000"/>
                </a:solidFill>
              </a:rPr>
              <a:t>x3 = 14;  x4 = 24 e Z = 0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</a:t>
            </a:r>
            <a:r>
              <a:rPr lang="pt-BR" sz="2000" dirty="0">
                <a:solidFill>
                  <a:srgbClr val="FF0000"/>
                </a:solidFill>
              </a:rPr>
              <a:t>+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0000"/>
                </a:solidFill>
              </a:rPr>
              <a:t>, x</a:t>
            </a:r>
            <a:r>
              <a:rPr lang="pt-BR" sz="2000" baseline="-25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, x</a:t>
            </a:r>
            <a:r>
              <a:rPr lang="pt-BR" sz="2000" baseline="-25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97715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44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</a:t>
            </a:r>
            <a:r>
              <a:rPr lang="pt-BR" sz="2000" b="1" dirty="0" smtClean="0">
                <a:solidFill>
                  <a:srgbClr val="FF0000"/>
                </a:solidFill>
              </a:rPr>
              <a:t>os coeficientes de todas as variáveis  não básicas </a:t>
            </a:r>
            <a:r>
              <a:rPr lang="pt-BR" sz="2000" dirty="0" smtClean="0"/>
              <a:t>da equação 0 (função objetivo) da forma tabular </a:t>
            </a:r>
            <a:r>
              <a:rPr lang="pt-BR" sz="2000" b="1" dirty="0" smtClean="0">
                <a:solidFill>
                  <a:srgbClr val="FF0000"/>
                </a:solidFill>
              </a:rPr>
              <a:t>são não negativos (&gt;=0)</a:t>
            </a:r>
            <a:r>
              <a:rPr lang="pt-BR" sz="2000" dirty="0" smtClean="0"/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01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01482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rot="5400000">
            <a:off x="5531644" y="5851896"/>
            <a:ext cx="1588" cy="105727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2843808" y="6309320"/>
            <a:ext cx="133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Não Básicas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003800" y="630932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dirty="0">
                <a:latin typeface="Times New Roman" pitchFamily="18" charset="0"/>
              </a:rPr>
              <a:t>Básicas</a:t>
            </a:r>
          </a:p>
        </p:txBody>
      </p: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5400000">
            <a:off x="3507470" y="5748846"/>
            <a:ext cx="1747" cy="1407233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tângulo 10"/>
          <p:cNvSpPr/>
          <p:nvPr/>
        </p:nvSpPr>
        <p:spPr>
          <a:xfrm>
            <a:off x="2630066" y="5812831"/>
            <a:ext cx="1507604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/>
              <a:t>Iteração:</a:t>
            </a:r>
            <a:r>
              <a:rPr lang="pt-BR" sz="20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6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a </a:t>
            </a:r>
            <a:r>
              <a:rPr lang="pt-BR" sz="2000" b="1" dirty="0" smtClean="0"/>
              <a:t>coluna</a:t>
            </a:r>
            <a:r>
              <a:rPr lang="pt-BR" sz="2000" dirty="0" smtClean="0"/>
              <a:t> com </a:t>
            </a:r>
            <a:r>
              <a:rPr lang="pt-BR" sz="2000" b="1" dirty="0" smtClean="0">
                <a:solidFill>
                  <a:srgbClr val="FF0000"/>
                </a:solidFill>
              </a:rPr>
              <a:t>maior coeficiente negativo </a:t>
            </a:r>
            <a:r>
              <a:rPr lang="pt-BR" sz="2000" dirty="0" smtClean="0"/>
              <a:t>em </a:t>
            </a:r>
            <a:r>
              <a:rPr lang="pt-BR" sz="2000" b="1" dirty="0" smtClean="0"/>
              <a:t>Z equação 0</a:t>
            </a:r>
            <a:r>
              <a:rPr lang="pt-BR" sz="2000" dirty="0" smtClean="0"/>
              <a:t>. </a:t>
            </a:r>
            <a:r>
              <a:rPr lang="pt-BR" sz="2000" b="1" dirty="0" smtClean="0"/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37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982003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555776" y="5805264"/>
            <a:ext cx="528406" cy="385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os coeficientes de todas as variáveis  não básicas 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da equação 0 (função objetivo) da forma tabular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são não negativos (&gt;=0)</a:t>
            </a:r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maior 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/>
              <a:t>I.2 – </a:t>
            </a:r>
            <a:r>
              <a:rPr lang="pt-BR" sz="2000" dirty="0" smtClean="0"/>
              <a:t>Escolher a variável básica que passará para o conjunto de variáveis não básicas. A variável a sair </a:t>
            </a:r>
            <a:r>
              <a:rPr lang="pt-BR" sz="2000" b="1" dirty="0" smtClean="0"/>
              <a:t>deve ser aquela que limita o crescimento da variável  não básica </a:t>
            </a:r>
            <a:r>
              <a:rPr lang="pt-BR" sz="2000" dirty="0" smtClean="0"/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/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737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/>
              <a:t>Selecionar os coeficientes </a:t>
            </a:r>
            <a:r>
              <a:rPr lang="pt-BR" sz="2000" dirty="0" smtClean="0">
                <a:solidFill>
                  <a:srgbClr val="FF0000"/>
                </a:solidFill>
              </a:rPr>
              <a:t>positivos</a:t>
            </a:r>
            <a:r>
              <a:rPr lang="pt-BR" sz="2000" dirty="0" smtClean="0"/>
              <a:t> da coluna pivô que representam os novos coeficientes da nova variável básica  em cada restrição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23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Simplex</a:t>
            </a:r>
          </a:p>
          <a:p>
            <a:pPr lvl="1"/>
            <a:r>
              <a:rPr lang="pt-BR" dirty="0" smtClean="0"/>
              <a:t>Objetivos da Aulas:</a:t>
            </a:r>
          </a:p>
          <a:p>
            <a:pPr lvl="2"/>
            <a:r>
              <a:rPr lang="pt-BR" dirty="0" smtClean="0"/>
              <a:t>Resolver Problemas de Programação Linear através do Simplex de forma Tabular</a:t>
            </a:r>
            <a:endParaRPr lang="pt-BR" dirty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5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032557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+ 5x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</a:t>
            </a:r>
            <a:r>
              <a:rPr lang="pt-BR" sz="2000" dirty="0" smtClean="0"/>
              <a:t>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531426" y="4596894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25428" y="2708920"/>
            <a:ext cx="3510868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 (X1 deixará de ser VNB)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/>
              <a:t>Para cada coeficiente positivo selecionado no passo anterior, dividir a constante da mesma linha por ele (</a:t>
            </a:r>
            <a:r>
              <a:rPr lang="pt-BR" sz="2000" dirty="0" smtClean="0">
                <a:solidFill>
                  <a:srgbClr val="FF0000"/>
                </a:solidFill>
              </a:rPr>
              <a:t>termo independente</a:t>
            </a:r>
            <a:r>
              <a:rPr lang="pt-BR" sz="2000" dirty="0" smtClean="0"/>
              <a:t>).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64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329129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531426" y="4596894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14/2=7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8028385" y="5291916"/>
            <a:ext cx="1080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24/2=12</a:t>
            </a:r>
            <a:endParaRPr lang="pt-BR" alt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/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/>
              <a:t>A linha que contém a variável básica escolhida a sair da base é chamada de </a:t>
            </a:r>
            <a:r>
              <a:rPr lang="pt-BR" sz="2000" b="1" dirty="0" smtClean="0"/>
              <a:t>linha pivô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34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475846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531426" y="4596894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14/2=7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8028385" y="5291916"/>
            <a:ext cx="1080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24/2=12</a:t>
            </a:r>
            <a:endParaRPr lang="pt-BR" alt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753916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531426" y="4596894"/>
            <a:ext cx="528406" cy="110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solidFill>
                  <a:srgbClr val="FF0000"/>
                </a:solidFill>
                <a:latin typeface="Times New Roman" pitchFamily="18" charset="0"/>
              </a:rPr>
              <a:t>14/2=7</a:t>
            </a:r>
            <a:endParaRPr lang="pt-BR" altLang="pt-BR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8028385" y="5291916"/>
            <a:ext cx="1080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24/2=12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39552" y="479715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/>
              <a:t>número pivô</a:t>
            </a:r>
            <a:r>
              <a:rPr lang="pt-BR" sz="2000" dirty="0" smtClean="0"/>
              <a:t> é o valor que corresponde à interseção da </a:t>
            </a:r>
            <a:r>
              <a:rPr lang="pt-BR" sz="2000" b="1" dirty="0" smtClean="0"/>
              <a:t>linha pivô </a:t>
            </a:r>
            <a:r>
              <a:rPr lang="pt-BR" sz="2000" dirty="0" smtClean="0"/>
              <a:t>com a </a:t>
            </a:r>
            <a:r>
              <a:rPr lang="pt-BR" sz="2000" b="1" dirty="0" smtClean="0"/>
              <a:t>coluna </a:t>
            </a:r>
            <a:r>
              <a:rPr lang="pt-BR" sz="2000" b="1" dirty="0" err="1" smtClean="0"/>
              <a:t>pivo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I.3 –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Transformar a forma tabular atual utilizando o método de eliminação de Gauss-Jordan e recalcular a solução básica.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função objetivo passa a ser escrita em função das variáveis não básicas da solução adjacente, de forma a verificar facilmente  o teste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380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2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695789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2531426" y="4596894"/>
            <a:ext cx="528406" cy="42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solidFill>
                  <a:srgbClr val="FF0000"/>
                </a:solidFill>
                <a:latin typeface="Times New Roman" pitchFamily="18" charset="0"/>
              </a:rPr>
              <a:t>14/2=7</a:t>
            </a:r>
            <a:endParaRPr lang="pt-BR" altLang="pt-BR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8028385" y="5291916"/>
            <a:ext cx="1080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24/2=12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3" name="Conector reto 3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39552" y="479715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4499992" y="3140968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Número pivô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7" name="Conector de seta reta 36"/>
          <p:cNvCxnSpPr>
            <a:stCxn id="29" idx="3"/>
          </p:cNvCxnSpPr>
          <p:nvPr/>
        </p:nvCxnSpPr>
        <p:spPr>
          <a:xfrm flipV="1">
            <a:off x="3059832" y="3356992"/>
            <a:ext cx="1368152" cy="1452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/>
              <a:t>I.3 –</a:t>
            </a:r>
            <a:r>
              <a:rPr lang="pt-BR" sz="2000" dirty="0"/>
              <a:t> </a:t>
            </a:r>
            <a:r>
              <a:rPr lang="pt-BR" sz="2000" dirty="0" smtClean="0"/>
              <a:t>Transformar a forma tabular atual utilizando o método de eliminação de </a:t>
            </a:r>
            <a:r>
              <a:rPr lang="pt-BR" sz="2000" b="1" dirty="0" smtClean="0">
                <a:solidFill>
                  <a:srgbClr val="FF0000"/>
                </a:solidFill>
              </a:rPr>
              <a:t>Gauss-Jordan</a:t>
            </a:r>
            <a:r>
              <a:rPr lang="pt-BR" sz="2000" dirty="0" smtClean="0"/>
              <a:t> e recalcular a solução básica.</a:t>
            </a:r>
          </a:p>
          <a:p>
            <a:pPr marL="0" indent="0">
              <a:buNone/>
            </a:pPr>
            <a:r>
              <a:rPr lang="pt-BR" sz="2000" dirty="0" smtClean="0"/>
              <a:t>A </a:t>
            </a:r>
            <a:r>
              <a:rPr lang="pt-BR" sz="2000" b="1" dirty="0" smtClean="0">
                <a:solidFill>
                  <a:srgbClr val="FF0000"/>
                </a:solidFill>
              </a:rPr>
              <a:t>função objetivo </a:t>
            </a:r>
            <a:r>
              <a:rPr lang="pt-BR" sz="2000" dirty="0" smtClean="0"/>
              <a:t>passa a ser escrita em função das </a:t>
            </a:r>
            <a:r>
              <a:rPr lang="pt-BR" sz="2000" b="1" dirty="0" smtClean="0">
                <a:solidFill>
                  <a:srgbClr val="FF0000"/>
                </a:solidFill>
              </a:rPr>
              <a:t>variáveis não básicas </a:t>
            </a:r>
            <a:r>
              <a:rPr lang="pt-BR" sz="2000" dirty="0" smtClean="0"/>
              <a:t>da solução adjacente, de forma a verificar facilmente  o teste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37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I.3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Transformar a forma tabular atual utilizando o método de eliminação de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Gauss-Jordan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e recalcular a solução básica.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função objetivo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passa a ser escrita em função das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variáveis não básicas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da solução adjacente, de forma a verificar facilmente  o teste de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/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688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9x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+ 3x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14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</a:t>
            </a:r>
            <a:r>
              <a:rPr lang="pt-BR" sz="2400" dirty="0"/>
              <a:t>3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24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5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499992" y="3140968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Número pivô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2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796363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2531426" y="4596894"/>
            <a:ext cx="528406" cy="42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8172401" y="4653136"/>
            <a:ext cx="936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latin typeface="Times New Roman" pitchFamily="18" charset="0"/>
              </a:rPr>
              <a:t>14/2=7</a:t>
            </a:r>
            <a:endParaRPr lang="pt-BR" altLang="pt-BR" dirty="0">
              <a:latin typeface="Times New Roman" pitchFamily="18" charset="0"/>
            </a:endParaRP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8028385" y="5291916"/>
            <a:ext cx="1080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dirty="0" smtClean="0">
                <a:solidFill>
                  <a:srgbClr val="FF0000"/>
                </a:solidFill>
                <a:latin typeface="Times New Roman" pitchFamily="18" charset="0"/>
              </a:rPr>
              <a:t>24/2=12</a:t>
            </a:r>
            <a:endParaRPr lang="pt-BR" altLang="pt-BR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3" name="Conector reto 32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39552" y="479715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29" idx="3"/>
          </p:cNvCxnSpPr>
          <p:nvPr/>
        </p:nvCxnSpPr>
        <p:spPr>
          <a:xfrm flipV="1">
            <a:off x="3059832" y="3356992"/>
            <a:ext cx="1368152" cy="1452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307126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tângulo 26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39552" y="479715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6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I.3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Transformar a forma tabular atual utilizando o método de eliminação de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Gauss-Jordan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e recalcular a solução básica.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função objetivo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passa a ser escrita em função das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variáveis não básicas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da solução adjacente, de forma a verificar facilmente  o teste de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 smtClean="0"/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 smtClean="0"/>
              <a:t>       Nova linha = (coeficiente da coluna da linha) – (Coeficiente da coluna da linha pivô) * (coeficiente)    =&gt; </a:t>
            </a:r>
            <a:r>
              <a:rPr lang="pt-BR" sz="2000" dirty="0" smtClean="0">
                <a:solidFill>
                  <a:srgbClr val="FF0000"/>
                </a:solidFill>
              </a:rPr>
              <a:t>temos que zerar as variáveis</a:t>
            </a:r>
          </a:p>
          <a:p>
            <a:pPr marL="0" indent="0">
              <a:buNone/>
            </a:pP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719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904106" y="3068960"/>
            <a:ext cx="154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Quero Zerar!!!</a:t>
            </a:r>
            <a:endParaRPr lang="pt-BR" dirty="0">
              <a:solidFill>
                <a:srgbClr val="FF0000"/>
              </a:solidFill>
            </a:endParaRPr>
          </a:p>
        </p:txBody>
      </p:sp>
      <p:graphicFrame>
        <p:nvGraphicFramePr>
          <p:cNvPr id="3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600014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tângulo 30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39552" y="479715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2987824" y="3356992"/>
            <a:ext cx="1872208" cy="2016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2915816" y="3438292"/>
            <a:ext cx="2105757" cy="2510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2531426" y="5229200"/>
            <a:ext cx="528406" cy="1000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4766" y="5219908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L2 – 2L1</a:t>
            </a:r>
            <a:endParaRPr lang="pt-BR" dirty="0">
              <a:solidFill>
                <a:srgbClr val="FF0000"/>
              </a:solidFill>
            </a:endParaRPr>
          </a:p>
        </p:txBody>
      </p:sp>
      <p:graphicFrame>
        <p:nvGraphicFramePr>
          <p:cNvPr id="2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298975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reto 29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39552" y="479715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496" y="586798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L3 – (-9)L1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31840" y="28529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31840" y="2852936"/>
            <a:ext cx="593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81413" y="2708920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Coluna Pivô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4766" y="5219908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L2 – 2L1</a:t>
            </a:r>
            <a:endParaRPr lang="pt-BR" dirty="0">
              <a:solidFill>
                <a:srgbClr val="FF0000"/>
              </a:solidFill>
            </a:endParaRPr>
          </a:p>
        </p:txBody>
      </p:sp>
      <p:graphicFrame>
        <p:nvGraphicFramePr>
          <p:cNvPr id="2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87371"/>
              </p:ext>
            </p:extLst>
          </p:nvPr>
        </p:nvGraphicFramePr>
        <p:xfrm>
          <a:off x="1116013" y="3860378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tângulo 24"/>
          <p:cNvSpPr/>
          <p:nvPr/>
        </p:nvSpPr>
        <p:spPr>
          <a:xfrm>
            <a:off x="899592" y="6422449"/>
            <a:ext cx="1440160" cy="31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Linha Pivô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539552" y="4797152"/>
            <a:ext cx="510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39552" y="479715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39552" y="65973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35496" y="586798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L3 – (-9)L1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</a:t>
            </a:r>
            <a:r>
              <a:rPr lang="pt-BR" sz="2000" b="1" dirty="0" smtClean="0">
                <a:solidFill>
                  <a:srgbClr val="FF0000"/>
                </a:solidFill>
              </a:rPr>
              <a:t>os coeficientes de todas as variáveis  não básicas </a:t>
            </a:r>
            <a:r>
              <a:rPr lang="pt-BR" sz="2000" dirty="0" smtClean="0"/>
              <a:t>da equação 0 (função objetivo) da forma tabular </a:t>
            </a:r>
            <a:r>
              <a:rPr lang="pt-BR" sz="2000" b="1" dirty="0" smtClean="0">
                <a:solidFill>
                  <a:srgbClr val="FF0000"/>
                </a:solidFill>
              </a:rPr>
              <a:t>são não negativos (&gt;=0)</a:t>
            </a:r>
            <a:r>
              <a:rPr lang="pt-BR" sz="2000" dirty="0" smtClean="0"/>
              <a:t>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712955"/>
              </p:ext>
            </p:extLst>
          </p:nvPr>
        </p:nvGraphicFramePr>
        <p:xfrm>
          <a:off x="1116013" y="4159902"/>
          <a:ext cx="6911975" cy="2509458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F5F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pt-BR" alt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FF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000" dirty="0"/>
              <a:t>Resolver o problema:</a:t>
            </a:r>
          </a:p>
          <a:p>
            <a:pPr marL="0" indent="0">
              <a:buNone/>
            </a:pPr>
            <a:r>
              <a:rPr lang="pt-BR" sz="2000" dirty="0"/>
              <a:t>	Max z - 9x</a:t>
            </a:r>
            <a:r>
              <a:rPr lang="pt-BR" sz="2000" baseline="-25000" dirty="0"/>
              <a:t>1</a:t>
            </a:r>
            <a:r>
              <a:rPr lang="pt-BR" sz="2000" dirty="0"/>
              <a:t> - 3x</a:t>
            </a:r>
            <a:r>
              <a:rPr lang="pt-BR" sz="2000" baseline="-25000" dirty="0"/>
              <a:t>2</a:t>
            </a:r>
            <a:r>
              <a:rPr lang="pt-BR" sz="2000" dirty="0"/>
              <a:t> = 0</a:t>
            </a:r>
          </a:p>
          <a:p>
            <a:pPr marL="0" indent="0">
              <a:buNone/>
            </a:pPr>
            <a:r>
              <a:rPr lang="pt-BR" sz="2000" dirty="0"/>
              <a:t>Sujeito: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 </a:t>
            </a:r>
            <a:r>
              <a:rPr lang="pt-BR" sz="2000" dirty="0"/>
              <a:t>+ x</a:t>
            </a:r>
            <a:r>
              <a:rPr lang="pt-BR" sz="2000" baseline="-25000" dirty="0"/>
              <a:t>3 </a:t>
            </a:r>
            <a:r>
              <a:rPr lang="pt-BR" sz="2000" dirty="0"/>
              <a:t>= 14                 </a:t>
            </a:r>
          </a:p>
          <a:p>
            <a:pPr marL="0" indent="0">
              <a:buNone/>
            </a:pPr>
            <a:r>
              <a:rPr lang="pt-BR" sz="2000" dirty="0"/>
              <a:t>	2x</a:t>
            </a:r>
            <a:r>
              <a:rPr lang="pt-BR" sz="2000" baseline="-25000" dirty="0"/>
              <a:t>1</a:t>
            </a:r>
            <a:r>
              <a:rPr lang="pt-BR" sz="2000" dirty="0"/>
              <a:t> + 3x</a:t>
            </a:r>
            <a:r>
              <a:rPr lang="pt-BR" sz="2000" baseline="-25000" dirty="0"/>
              <a:t>2</a:t>
            </a:r>
            <a:r>
              <a:rPr lang="pt-BR" sz="2000" dirty="0"/>
              <a:t>  + x</a:t>
            </a:r>
            <a:r>
              <a:rPr lang="pt-BR" sz="2000" baseline="-25000" dirty="0"/>
              <a:t>4</a:t>
            </a:r>
            <a:r>
              <a:rPr lang="pt-BR" sz="2000" dirty="0"/>
              <a:t>  24</a:t>
            </a:r>
          </a:p>
          <a:p>
            <a:pPr marL="0" indent="0">
              <a:buNone/>
            </a:pPr>
            <a:r>
              <a:rPr lang="pt-BR" sz="2000" dirty="0"/>
              <a:t>	x</a:t>
            </a:r>
            <a:r>
              <a:rPr lang="pt-BR" sz="2000" baseline="-25000" dirty="0"/>
              <a:t>1</a:t>
            </a:r>
            <a:r>
              <a:rPr lang="pt-BR" sz="2000" dirty="0"/>
              <a:t>, x</a:t>
            </a:r>
            <a:r>
              <a:rPr lang="pt-BR" sz="2000" baseline="-25000" dirty="0"/>
              <a:t>2</a:t>
            </a:r>
            <a:r>
              <a:rPr lang="pt-BR" sz="2000" dirty="0"/>
              <a:t> , x</a:t>
            </a:r>
            <a:r>
              <a:rPr lang="pt-BR" sz="2000" baseline="-25000" dirty="0"/>
              <a:t>3</a:t>
            </a:r>
            <a:r>
              <a:rPr lang="pt-BR" sz="2000" dirty="0"/>
              <a:t> , x</a:t>
            </a:r>
            <a:r>
              <a:rPr lang="pt-BR" sz="2000" baseline="-25000" dirty="0"/>
              <a:t>4</a:t>
            </a:r>
            <a:r>
              <a:rPr lang="pt-BR" sz="2000" dirty="0"/>
              <a:t> &gt;= </a:t>
            </a:r>
            <a:r>
              <a:rPr lang="pt-BR" sz="2000" dirty="0" smtClean="0"/>
              <a:t>0</a:t>
            </a:r>
          </a:p>
          <a:p>
            <a:pPr marL="0" indent="0" algn="ctr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SOLUÇÃO ÓTIMA X1=7; X2=0, X3=0, X4=10 e z=63</a:t>
            </a:r>
          </a:p>
          <a:p>
            <a:pPr marL="0" indent="0" algn="ctr">
              <a:buNone/>
            </a:pP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683554" y="6112355"/>
            <a:ext cx="1608526" cy="42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Min</a:t>
            </a:r>
            <a:r>
              <a:rPr lang="pt-BR" sz="2400" dirty="0" smtClean="0"/>
              <a:t> z = 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-2x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10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8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6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</a:t>
            </a:r>
            <a:r>
              <a:rPr lang="pt-BR" sz="2400" b="1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z = </a:t>
            </a:r>
            <a:r>
              <a:rPr lang="pt-BR" sz="2400" b="1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b="1" dirty="0" smtClean="0">
                <a:solidFill>
                  <a:srgbClr val="FF0000"/>
                </a:solidFill>
              </a:rPr>
              <a:t>+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10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8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9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/>
              <a:t>Início</a:t>
            </a:r>
            <a:r>
              <a:rPr lang="pt-BR" sz="2000" b="1" dirty="0"/>
              <a:t>:</a:t>
            </a:r>
            <a:r>
              <a:rPr lang="pt-BR" sz="2000" dirty="0"/>
              <a:t> O problema deve estar na forma </a:t>
            </a:r>
            <a:r>
              <a:rPr lang="pt-BR" sz="2000" dirty="0" smtClean="0"/>
              <a:t>padrão.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Atribui valores 0 as variáveis de decisão.    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29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</a:t>
            </a:r>
            <a:r>
              <a:rPr lang="pt-BR" sz="2400" b="1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z = </a:t>
            </a:r>
            <a:r>
              <a:rPr lang="pt-BR" sz="2400" b="1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b="1" dirty="0" smtClean="0">
                <a:solidFill>
                  <a:srgbClr val="FF0000"/>
                </a:solidFill>
              </a:rPr>
              <a:t>+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>
                <a:solidFill>
                  <a:srgbClr val="FF0000"/>
                </a:solidFill>
              </a:rPr>
              <a:t>+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10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 x</a:t>
            </a:r>
            <a:r>
              <a:rPr lang="pt-BR" sz="2400" baseline="-25000" dirty="0" smtClean="0"/>
              <a:t>2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+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/>
              <a:t>= 8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 x</a:t>
            </a:r>
            <a:r>
              <a:rPr lang="pt-BR" sz="2400" baseline="-25000" dirty="0" smtClean="0"/>
              <a:t>2, </a:t>
            </a:r>
            <a:r>
              <a:rPr lang="pt-BR" sz="2400" dirty="0" smtClean="0"/>
              <a:t>,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,  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1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-z + 4x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+ 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3 </a:t>
            </a:r>
            <a:r>
              <a:rPr lang="pt-BR" sz="2400" dirty="0" smtClean="0"/>
              <a:t>= 10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 x</a:t>
            </a:r>
            <a:r>
              <a:rPr lang="pt-BR" sz="2400" baseline="-25000" dirty="0" smtClean="0"/>
              <a:t>2</a:t>
            </a:r>
            <a:r>
              <a:rPr lang="pt-BR" sz="2400" dirty="0"/>
              <a:t>  + 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= 8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,  x</a:t>
            </a:r>
            <a:r>
              <a:rPr lang="pt-BR" sz="2400" baseline="-25000" dirty="0" smtClean="0"/>
              <a:t>2, </a:t>
            </a:r>
            <a:r>
              <a:rPr lang="pt-BR" sz="2400" dirty="0" smtClean="0"/>
              <a:t>,  x</a:t>
            </a:r>
            <a:r>
              <a:rPr lang="pt-BR" sz="2400" baseline="-25000" dirty="0" smtClean="0"/>
              <a:t>3</a:t>
            </a:r>
            <a:r>
              <a:rPr lang="pt-BR" sz="2400" dirty="0"/>
              <a:t> </a:t>
            </a:r>
            <a:r>
              <a:rPr lang="pt-BR" sz="2400" dirty="0" smtClean="0"/>
              <a:t>,  x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1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4564881"/>
            <a:ext cx="8002117" cy="16004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241972" y="5229200"/>
            <a:ext cx="46593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/>
              <a:t>Passo 1</a:t>
            </a:r>
            <a:r>
              <a:rPr lang="pt-BR" sz="2000" dirty="0"/>
              <a:t>: Encontrar a solução básica factível para o problema de PL</a:t>
            </a:r>
            <a:r>
              <a:rPr lang="pt-BR" sz="2000" dirty="0" smtClean="0"/>
              <a:t>.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Atribui valores 0 as variáveis de decisão, ou seja, VNB igual as variáveis de decisão</a:t>
            </a:r>
            <a:r>
              <a:rPr lang="pt-BR" sz="2000" dirty="0" smtClean="0"/>
              <a:t>.     </a:t>
            </a:r>
          </a:p>
          <a:p>
            <a:pPr marL="457200" lvl="1" indent="0">
              <a:buNone/>
            </a:pPr>
            <a:r>
              <a:rPr lang="pt-BR" sz="2000" dirty="0" smtClean="0"/>
              <a:t>SBF </a:t>
            </a:r>
            <a:r>
              <a:rPr lang="pt-BR" sz="2000" dirty="0"/>
              <a:t>inicial = SBF </a:t>
            </a:r>
            <a:r>
              <a:rPr lang="pt-BR" sz="2000" dirty="0" smtClean="0"/>
              <a:t>atual.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28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</a:t>
            </a:r>
            <a:r>
              <a:rPr lang="pt-BR" sz="2400" dirty="0" smtClean="0"/>
              <a:t>0</a:t>
            </a:r>
          </a:p>
          <a:p>
            <a:pPr marL="0" indent="0">
              <a:buNone/>
            </a:pPr>
            <a:r>
              <a:rPr lang="pt-BR" sz="2400" dirty="0" smtClean="0"/>
              <a:t>         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 </a:t>
            </a:r>
            <a:r>
              <a:rPr lang="pt-BR" sz="2400" dirty="0">
                <a:solidFill>
                  <a:srgbClr val="FF0000"/>
                </a:solidFill>
              </a:rPr>
              <a:t>,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 </a:t>
            </a:r>
            <a:r>
              <a:rPr lang="pt-BR" sz="2400" dirty="0" smtClean="0">
                <a:solidFill>
                  <a:srgbClr val="FF0000"/>
                </a:solidFill>
              </a:rPr>
              <a:t>= 0  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>
                <a:solidFill>
                  <a:srgbClr val="FF0000"/>
                </a:solidFill>
              </a:rPr>
              <a:t> = 10 , 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= 8   e Z = 0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/>
              <a:t>              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4564881"/>
            <a:ext cx="8002117" cy="16004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241972" y="5229200"/>
            <a:ext cx="46593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Atribui valores 0 as variáveis de decisão, ou seja, VNB igual as variáveis de decisão.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/>
              <a:t>Passo 2</a:t>
            </a:r>
            <a:r>
              <a:rPr lang="pt-BR" sz="2000" dirty="0"/>
              <a:t>: T</a:t>
            </a:r>
            <a:r>
              <a:rPr lang="pt-BR" sz="2000" dirty="0" smtClean="0"/>
              <a:t>este de </a:t>
            </a:r>
            <a:r>
              <a:rPr lang="pt-BR" sz="2000" dirty="0" err="1" smtClean="0"/>
              <a:t>otimalidade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912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</a:t>
            </a:r>
            <a:r>
              <a:rPr lang="pt-BR" sz="2400" dirty="0" smtClean="0"/>
              <a:t>0</a:t>
            </a:r>
          </a:p>
          <a:p>
            <a:pPr marL="0" indent="0">
              <a:buNone/>
            </a:pPr>
            <a:r>
              <a:rPr lang="pt-BR" sz="2400" dirty="0" smtClean="0"/>
              <a:t>         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 </a:t>
            </a:r>
            <a:r>
              <a:rPr lang="pt-BR" sz="2400" dirty="0">
                <a:solidFill>
                  <a:srgbClr val="FF0000"/>
                </a:solidFill>
              </a:rPr>
              <a:t>,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 </a:t>
            </a:r>
            <a:r>
              <a:rPr lang="pt-BR" sz="2400" dirty="0" smtClean="0">
                <a:solidFill>
                  <a:srgbClr val="FF0000"/>
                </a:solidFill>
              </a:rPr>
              <a:t>= 0  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>
                <a:solidFill>
                  <a:srgbClr val="FF0000"/>
                </a:solidFill>
              </a:rPr>
              <a:t> = 10 , 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= 8   e Z = 0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/>
              <a:t>              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4564881"/>
            <a:ext cx="8002117" cy="16004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70164" y="5229200"/>
            <a:ext cx="46593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Atribui valores 0 as variáveis de decisão, ou seja, VNB igual as variáveis de decisão.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 smtClean="0"/>
              <a:t>Iteração:</a:t>
            </a:r>
            <a:r>
              <a:rPr lang="pt-BR" sz="20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a </a:t>
            </a:r>
            <a:r>
              <a:rPr lang="pt-BR" sz="2000" b="1" dirty="0" smtClean="0"/>
              <a:t>coluna</a:t>
            </a:r>
            <a:r>
              <a:rPr lang="pt-BR" sz="2000" dirty="0" smtClean="0"/>
              <a:t> com maior coeficiente negativo em </a:t>
            </a:r>
            <a:r>
              <a:rPr lang="pt-BR" sz="2000" b="1" dirty="0" smtClean="0"/>
              <a:t>Z equação 0</a:t>
            </a:r>
            <a:r>
              <a:rPr lang="pt-BR" sz="2000" dirty="0" smtClean="0"/>
              <a:t>. </a:t>
            </a:r>
            <a:r>
              <a:rPr lang="pt-BR" sz="2000" b="1" dirty="0" smtClean="0"/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754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</a:t>
            </a:r>
            <a:r>
              <a:rPr lang="pt-BR" sz="2400" dirty="0" smtClean="0"/>
              <a:t>0</a:t>
            </a:r>
          </a:p>
          <a:p>
            <a:pPr marL="0" indent="0">
              <a:buNone/>
            </a:pPr>
            <a:r>
              <a:rPr lang="pt-BR" sz="2400" dirty="0" smtClean="0"/>
              <a:t>         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1 </a:t>
            </a:r>
            <a:r>
              <a:rPr lang="pt-BR" sz="2400" dirty="0">
                <a:solidFill>
                  <a:srgbClr val="FF0000"/>
                </a:solidFill>
              </a:rPr>
              <a:t>, 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2 </a:t>
            </a:r>
            <a:r>
              <a:rPr lang="pt-BR" sz="2400" dirty="0" smtClean="0">
                <a:solidFill>
                  <a:srgbClr val="FF0000"/>
                </a:solidFill>
              </a:rPr>
              <a:t>= 0  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>
                <a:solidFill>
                  <a:srgbClr val="FF0000"/>
                </a:solidFill>
              </a:rPr>
              <a:t> = 10 ,  </a:t>
            </a: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= 8   e Z = 0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/>
              <a:t>              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4564881"/>
            <a:ext cx="8002117" cy="16004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70164" y="5229200"/>
            <a:ext cx="46593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2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Atribui valores 0 as variáveis de decisão, ou seja, VNB igual as variáveis de decisão.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/>
              <a:t>I.2 – </a:t>
            </a:r>
            <a:r>
              <a:rPr lang="pt-BR" sz="2000" dirty="0" smtClean="0"/>
              <a:t>Escolher a variável básica que passará para o conjunto de variáveis não básicas. A variável a sair </a:t>
            </a:r>
            <a:r>
              <a:rPr lang="pt-BR" sz="2000" b="1" dirty="0" smtClean="0"/>
              <a:t>deve ser aquela que limita o crescimento da variável  não básica </a:t>
            </a:r>
            <a:r>
              <a:rPr lang="pt-BR" sz="2000" dirty="0" smtClean="0"/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/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27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9x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+ 3x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14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</a:t>
            </a:r>
            <a:r>
              <a:rPr lang="pt-BR" sz="2400" dirty="0"/>
              <a:t>3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24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5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/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/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/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/>
              <a:t>A linha que contém a variável básica escolhida a sair da base é chamada de </a:t>
            </a:r>
            <a:r>
              <a:rPr lang="pt-BR" sz="2000" b="1" dirty="0" smtClean="0"/>
              <a:t>linha pivô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b="1" dirty="0" smtClean="0"/>
              <a:t>número pivô</a:t>
            </a:r>
            <a:r>
              <a:rPr lang="pt-BR" sz="2000" dirty="0" smtClean="0"/>
              <a:t> é o valor que corresponde à interseção da </a:t>
            </a:r>
            <a:r>
              <a:rPr lang="pt-BR" sz="2000" b="1" dirty="0" smtClean="0"/>
              <a:t>linha pivô </a:t>
            </a:r>
            <a:r>
              <a:rPr lang="pt-BR" sz="2000" dirty="0" smtClean="0"/>
              <a:t>com a </a:t>
            </a:r>
            <a:r>
              <a:rPr lang="pt-BR" sz="2000" b="1" dirty="0" smtClean="0"/>
              <a:t>coluna </a:t>
            </a:r>
            <a:r>
              <a:rPr lang="pt-BR" sz="2000" b="1" dirty="0" err="1" smtClean="0"/>
              <a:t>pivo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I.3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Transformar a forma tabular atual utilizando o método de eliminação de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Gauss-Jordan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e recalcular a solução básica.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função objetivo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passa a ser escrita em função das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variáveis não básicas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da solução adjacente, de forma a verificar facilmente  o teste de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       Nova linha = (coeficiente da coluna da linha) – (Coeficiente da coluna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linha pivô) * (coeficiente)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768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013176"/>
            <a:ext cx="757976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Selecionar os coeficientes positivos da coluna pivô que representam os novos coeficientes da nova variável básica  em cada restrição  do modelo atual.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Para cada coeficiente positivo selecionado no passo anterior, dividir a constante da mesma linha por ele.</a:t>
            </a:r>
          </a:p>
          <a:p>
            <a:pPr>
              <a:buAutoNum type="alphaLcParenR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Identificar a linha com menor coeficiente. Essa linha contém a variável que sairá da base.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linha que contém a variável básica escolhida a sair da base é chamada de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número pivô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é o valor que corresponde à interseção da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linha pivô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com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</a:t>
            </a:r>
            <a:r>
              <a:rPr lang="pt-BR" sz="2000" b="1" dirty="0" err="1" smtClean="0">
                <a:solidFill>
                  <a:schemeClr val="bg1">
                    <a:lumMod val="75000"/>
                  </a:schemeClr>
                </a:solidFill>
              </a:rPr>
              <a:t>pivo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b="1" dirty="0" smtClean="0"/>
              <a:t>I.3 </a:t>
            </a:r>
            <a:r>
              <a:rPr lang="pt-BR" sz="2000" b="1" dirty="0"/>
              <a:t>–</a:t>
            </a:r>
            <a:r>
              <a:rPr lang="pt-BR" sz="2000" dirty="0"/>
              <a:t> Transformar a forma tabular atual utilizando o método de eliminação de </a:t>
            </a:r>
            <a:r>
              <a:rPr lang="pt-BR" sz="2000" b="1" dirty="0"/>
              <a:t>Gauss-Jordan</a:t>
            </a:r>
            <a:r>
              <a:rPr lang="pt-BR" sz="2000" dirty="0"/>
              <a:t> e recalcular a solução básica.</a:t>
            </a:r>
          </a:p>
          <a:p>
            <a:pPr marL="0" indent="0">
              <a:buNone/>
            </a:pPr>
            <a:r>
              <a:rPr lang="pt-BR" sz="2000" dirty="0"/>
              <a:t>A </a:t>
            </a:r>
            <a:r>
              <a:rPr lang="pt-BR" sz="2000" b="1" dirty="0"/>
              <a:t>função objetivo </a:t>
            </a:r>
            <a:r>
              <a:rPr lang="pt-BR" sz="2000" dirty="0"/>
              <a:t>passa a ser escrita em função das </a:t>
            </a:r>
            <a:r>
              <a:rPr lang="pt-BR" sz="2000" b="1" dirty="0"/>
              <a:t>variáveis não básicas </a:t>
            </a:r>
            <a:r>
              <a:rPr lang="pt-BR" sz="2000" dirty="0"/>
              <a:t>da solução adjacente, de forma a verificar facilmente  o teste de </a:t>
            </a:r>
            <a:r>
              <a:rPr lang="pt-BR" sz="2000" dirty="0" err="1"/>
              <a:t>otimalidade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 smtClean="0"/>
              <a:t>A nova forma tabular é obtida após as seguintes operações elementares.</a:t>
            </a:r>
          </a:p>
          <a:p>
            <a:pPr>
              <a:buAutoNum type="alphaLcParenR"/>
            </a:pPr>
            <a:r>
              <a:rPr lang="pt-BR" sz="2000" dirty="0" smtClean="0"/>
              <a:t>Nova linha pivô = linha pivô atual / número pivô</a:t>
            </a:r>
          </a:p>
          <a:p>
            <a:pPr>
              <a:buAutoNum type="alphaLcParenR"/>
            </a:pPr>
            <a:r>
              <a:rPr lang="pt-BR" sz="2000" dirty="0"/>
              <a:t>Para as demais linhas, incluindo a função objetivo z:</a:t>
            </a:r>
          </a:p>
          <a:p>
            <a:pPr marL="0" indent="0">
              <a:buNone/>
            </a:pPr>
            <a:r>
              <a:rPr lang="pt-BR" sz="2000" dirty="0"/>
              <a:t>       Nova linha = (coeficiente da coluna da linha) – (Coeficiente da coluna </a:t>
            </a:r>
            <a:r>
              <a:rPr lang="pt-BR" sz="2000" dirty="0" smtClean="0"/>
              <a:t>da </a:t>
            </a:r>
            <a:r>
              <a:rPr lang="pt-BR" sz="2000" dirty="0"/>
              <a:t>linha pivô) * (coeficiente)</a:t>
            </a: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939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</a:t>
            </a:r>
            <a:r>
              <a:rPr lang="pt-BR" sz="2400" dirty="0" smtClean="0"/>
              <a:t>0</a:t>
            </a:r>
          </a:p>
          <a:p>
            <a:pPr marL="0" indent="0">
              <a:buNone/>
            </a:pPr>
            <a:r>
              <a:rPr lang="pt-BR" sz="2400" dirty="0" smtClean="0"/>
              <a:t>Aplicar o Gauss e Jordan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013176"/>
            <a:ext cx="757976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" y="4751204"/>
            <a:ext cx="7897328" cy="1486108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5076056" y="3402940"/>
            <a:ext cx="0" cy="1682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Solução:  z = -20 , x2 = 10 , x4 = 18 , x1 = 0 x3 = 0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" y="4751204"/>
            <a:ext cx="7897328" cy="14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Atribui valores 0 as variáveis de decisão, ou seja, VNB igual as variáveis de decisão.     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SBF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inicial = SBF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/>
              <a:t>Passo 2: T</a:t>
            </a:r>
            <a:r>
              <a:rPr lang="pt-BR" sz="2000" b="1" dirty="0" smtClean="0"/>
              <a:t>este de </a:t>
            </a:r>
            <a:r>
              <a:rPr lang="pt-BR" sz="2000" b="1" dirty="0" err="1" smtClean="0"/>
              <a:t>otimalidade</a:t>
            </a:r>
            <a:r>
              <a:rPr lang="pt-BR" sz="2000" b="1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com maior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coeficiente negativo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em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76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-z + 4x</a:t>
            </a:r>
            <a:r>
              <a:rPr lang="pt-BR" sz="2400" baseline="-25000" dirty="0"/>
              <a:t>1</a:t>
            </a:r>
            <a:r>
              <a:rPr lang="pt-BR" sz="2400" dirty="0"/>
              <a:t> -2x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Solução:  z = -20 , x2 = 10 , x4 = 18 , x1 = 0 x3 = 0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" y="4679196"/>
            <a:ext cx="7897328" cy="148610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690244" y="5301208"/>
            <a:ext cx="46593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779912" y="5301208"/>
            <a:ext cx="46593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3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Min</a:t>
            </a:r>
            <a:r>
              <a:rPr lang="pt-BR" sz="2400" dirty="0" smtClean="0"/>
              <a:t> z = 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-2x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10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8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</a:p>
          <a:p>
            <a:pPr marL="0" indent="0">
              <a:buNone/>
            </a:pPr>
            <a:r>
              <a:rPr lang="pt-BR" sz="2400" dirty="0" smtClean="0"/>
              <a:t>O que muda no simplex:</a:t>
            </a:r>
          </a:p>
          <a:p>
            <a:pPr marL="0" indent="0">
              <a:buNone/>
            </a:pPr>
            <a:r>
              <a:rPr lang="pt-BR" sz="2400" dirty="0" smtClean="0"/>
              <a:t>1 – teste da </a:t>
            </a:r>
            <a:r>
              <a:rPr lang="pt-BR" sz="2400" dirty="0" err="1" smtClean="0"/>
              <a:t>Otimalidade</a:t>
            </a:r>
            <a:r>
              <a:rPr lang="pt-BR" sz="2400" dirty="0" smtClean="0"/>
              <a:t> </a:t>
            </a:r>
          </a:p>
          <a:p>
            <a:pPr marL="0" indent="0">
              <a:buNone/>
            </a:pPr>
            <a:r>
              <a:rPr lang="pt-BR" sz="2400" dirty="0" smtClean="0"/>
              <a:t>   Se todas as </a:t>
            </a:r>
            <a:r>
              <a:rPr lang="pt-BR" sz="2400" dirty="0" smtClean="0">
                <a:solidFill>
                  <a:srgbClr val="FF0000"/>
                </a:solidFill>
              </a:rPr>
              <a:t>VNB &lt;= 0 </a:t>
            </a:r>
            <a:r>
              <a:rPr lang="pt-BR" sz="2400" dirty="0" smtClean="0"/>
              <a:t>então é a solução ótima</a:t>
            </a:r>
          </a:p>
          <a:p>
            <a:pPr marL="0" indent="0">
              <a:buNone/>
            </a:pPr>
            <a:r>
              <a:rPr lang="pt-BR" sz="2400" dirty="0" smtClean="0"/>
              <a:t>2 – Variável não básica que será básica.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Maior incremente negativo em Z, </a:t>
            </a:r>
            <a:r>
              <a:rPr lang="pt-BR" sz="2400" b="1" dirty="0" smtClean="0">
                <a:solidFill>
                  <a:srgbClr val="FF0000"/>
                </a:solidFill>
              </a:rPr>
              <a:t>maior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coeficiente </a:t>
            </a:r>
            <a:r>
              <a:rPr lang="pt-BR" sz="2400" b="1" dirty="0" smtClean="0">
                <a:solidFill>
                  <a:srgbClr val="FF0000"/>
                </a:solidFill>
              </a:rPr>
              <a:t>positivo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na função objetivo.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Min</a:t>
            </a:r>
            <a:r>
              <a:rPr lang="pt-BR" sz="2400" dirty="0" smtClean="0"/>
              <a:t> z = 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-2x</a:t>
            </a:r>
            <a:r>
              <a:rPr lang="pt-BR" sz="2400" baseline="-25000" dirty="0" smtClean="0"/>
              <a:t>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10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8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8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z = 9x</a:t>
            </a:r>
            <a:r>
              <a:rPr lang="pt-BR" sz="2400" baseline="-25000" dirty="0"/>
              <a:t>1</a:t>
            </a:r>
            <a:r>
              <a:rPr lang="pt-BR" sz="2400" dirty="0"/>
              <a:t> + 3x</a:t>
            </a:r>
            <a:r>
              <a:rPr lang="pt-BR" sz="2400" baseline="-25000" dirty="0"/>
              <a:t>2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 </a:t>
            </a:r>
            <a:r>
              <a:rPr lang="pt-BR" sz="2400" dirty="0">
                <a:solidFill>
                  <a:srgbClr val="FF0000"/>
                </a:solidFill>
              </a:rPr>
              <a:t>+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</a:t>
            </a:r>
            <a:r>
              <a:rPr lang="pt-BR" sz="2400" dirty="0"/>
              <a:t>14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+ 3x</a:t>
            </a:r>
            <a:r>
              <a:rPr lang="pt-BR" sz="2400" baseline="-25000" dirty="0"/>
              <a:t>2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 </a:t>
            </a:r>
            <a:r>
              <a:rPr lang="pt-BR" sz="2400" dirty="0"/>
              <a:t>24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, 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, 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 ,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Min</a:t>
            </a:r>
            <a:r>
              <a:rPr lang="pt-BR" sz="2400" dirty="0" smtClean="0"/>
              <a:t> 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+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10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- 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&lt;= 8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</a:t>
            </a:r>
            <a:r>
              <a:rPr lang="pt-BR" sz="2400" baseline="-25000" dirty="0"/>
              <a:t>1</a:t>
            </a:r>
            <a:r>
              <a:rPr lang="pt-BR" sz="2400" dirty="0"/>
              <a:t>,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Min</a:t>
            </a:r>
            <a:r>
              <a:rPr lang="pt-BR" sz="2400" dirty="0" smtClean="0"/>
              <a:t> 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+</a:t>
            </a:r>
            <a:r>
              <a:rPr lang="pt-BR" sz="2400" dirty="0" smtClean="0"/>
              <a:t>2x</a:t>
            </a:r>
            <a:r>
              <a:rPr lang="pt-BR" sz="2400" baseline="-25000" dirty="0" smtClean="0"/>
              <a:t>2</a:t>
            </a:r>
            <a:r>
              <a:rPr lang="pt-BR" sz="2400" dirty="0" smtClean="0">
                <a:solidFill>
                  <a:srgbClr val="FF0000"/>
                </a:solidFill>
              </a:rPr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+  x</a:t>
            </a:r>
            <a:r>
              <a:rPr lang="pt-BR" sz="2400" baseline="-25000" dirty="0">
                <a:solidFill>
                  <a:srgbClr val="FF0000"/>
                </a:solidFill>
              </a:rPr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+ 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8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Min z - 4x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+2x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= 0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4 </a:t>
            </a:r>
            <a:r>
              <a:rPr lang="pt-BR" sz="2400" dirty="0" smtClean="0"/>
              <a:t>= </a:t>
            </a:r>
            <a:r>
              <a:rPr lang="pt-BR" sz="2400" dirty="0"/>
              <a:t>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5013176"/>
            <a:ext cx="780206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Min z - 4x</a:t>
            </a:r>
            <a:r>
              <a:rPr lang="pt-BR" sz="2400" baseline="-25000" dirty="0"/>
              <a:t>1</a:t>
            </a:r>
            <a:r>
              <a:rPr lang="pt-BR" sz="2400" dirty="0"/>
              <a:t> +2x</a:t>
            </a:r>
            <a:r>
              <a:rPr lang="pt-BR" sz="2400" baseline="-25000" dirty="0"/>
              <a:t>2</a:t>
            </a:r>
            <a:r>
              <a:rPr lang="pt-BR" sz="2400" dirty="0"/>
              <a:t>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 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</a:t>
            </a:r>
            <a:r>
              <a:rPr lang="pt-BR" sz="2400" dirty="0" smtClean="0"/>
              <a:t>0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Maior incremento positivo na função objetivo é o x2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13176"/>
            <a:ext cx="7417340" cy="165618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004048" y="5696202"/>
            <a:ext cx="465932" cy="253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2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Min z - 4x</a:t>
            </a:r>
            <a:r>
              <a:rPr lang="pt-BR" sz="2400" baseline="-25000" dirty="0"/>
              <a:t>1</a:t>
            </a:r>
            <a:r>
              <a:rPr lang="pt-BR" sz="2400" dirty="0"/>
              <a:t> +2x</a:t>
            </a:r>
            <a:r>
              <a:rPr lang="pt-BR" sz="2400" baseline="-25000" dirty="0"/>
              <a:t>2</a:t>
            </a:r>
            <a:r>
              <a:rPr lang="pt-BR" sz="2400" dirty="0"/>
              <a:t>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 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  <a:p>
            <a:pPr marL="0" indent="0">
              <a:buNone/>
            </a:pPr>
            <a:r>
              <a:rPr lang="pt-BR" sz="2400" dirty="0" smtClean="0"/>
              <a:t>Vamos aplicar Gauss e Jordan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13176"/>
            <a:ext cx="7417340" cy="165618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004048" y="5696202"/>
            <a:ext cx="465932" cy="253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2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Min z - 4x</a:t>
            </a:r>
            <a:r>
              <a:rPr lang="pt-BR" sz="2400" baseline="-25000" dirty="0"/>
              <a:t>1</a:t>
            </a:r>
            <a:r>
              <a:rPr lang="pt-BR" sz="2400" dirty="0"/>
              <a:t> +2x</a:t>
            </a:r>
            <a:r>
              <a:rPr lang="pt-BR" sz="2400" baseline="-25000" dirty="0"/>
              <a:t>2</a:t>
            </a:r>
            <a:r>
              <a:rPr lang="pt-BR" sz="2400" dirty="0"/>
              <a:t>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 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  <a:p>
            <a:pPr marL="0" indent="0">
              <a:buNone/>
            </a:pPr>
            <a:r>
              <a:rPr lang="pt-BR" sz="2400" dirty="0" smtClean="0"/>
              <a:t>Vamos aplicar Gauss e Jordan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13176"/>
            <a:ext cx="7417340" cy="1656184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5364088" y="4293096"/>
            <a:ext cx="1224136" cy="1548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5364088" y="4293096"/>
            <a:ext cx="1224136" cy="216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588224" y="3861049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Zerar!!!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04048" y="5696202"/>
            <a:ext cx="465932" cy="253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2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Min z - 4x</a:t>
            </a:r>
            <a:r>
              <a:rPr lang="pt-BR" sz="2400" baseline="-25000" dirty="0"/>
              <a:t>1</a:t>
            </a:r>
            <a:r>
              <a:rPr lang="pt-BR" sz="2400" dirty="0"/>
              <a:t> +2x</a:t>
            </a:r>
            <a:r>
              <a:rPr lang="pt-BR" sz="2400" baseline="-25000" dirty="0"/>
              <a:t>2</a:t>
            </a:r>
            <a:r>
              <a:rPr lang="pt-BR" sz="2400" dirty="0"/>
              <a:t>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 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  <a:p>
            <a:pPr marL="0" indent="0">
              <a:buNone/>
            </a:pPr>
            <a:r>
              <a:rPr lang="pt-BR" sz="2400" dirty="0" smtClean="0"/>
              <a:t>Vamos </a:t>
            </a:r>
            <a:r>
              <a:rPr lang="pt-BR" sz="2400" dirty="0"/>
              <a:t>aplicar Gauss e Jordan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164410"/>
            <a:ext cx="7905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2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Min z - 4x</a:t>
            </a:r>
            <a:r>
              <a:rPr lang="pt-BR" sz="2400" baseline="-25000" dirty="0"/>
              <a:t>1</a:t>
            </a:r>
            <a:r>
              <a:rPr lang="pt-BR" sz="2400" dirty="0"/>
              <a:t> +2x</a:t>
            </a:r>
            <a:r>
              <a:rPr lang="pt-BR" sz="2400" baseline="-25000" dirty="0"/>
              <a:t>2</a:t>
            </a:r>
            <a:r>
              <a:rPr lang="pt-BR" sz="2400" dirty="0"/>
              <a:t>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 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  <a:p>
            <a:pPr marL="0" indent="0">
              <a:buNone/>
            </a:pPr>
            <a:r>
              <a:rPr lang="pt-BR" sz="2400" dirty="0" smtClean="0"/>
              <a:t>Teste de </a:t>
            </a:r>
            <a:r>
              <a:rPr lang="pt-BR" sz="2400" dirty="0" err="1" smtClean="0"/>
              <a:t>Otimalidade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      Se todas as </a:t>
            </a:r>
            <a:r>
              <a:rPr lang="pt-BR" sz="2400" dirty="0" smtClean="0">
                <a:solidFill>
                  <a:srgbClr val="FF0000"/>
                </a:solidFill>
              </a:rPr>
              <a:t>VNB &lt;= 0</a:t>
            </a:r>
            <a:r>
              <a:rPr lang="pt-BR" sz="2400" dirty="0" smtClean="0"/>
              <a:t> então é a solução ótima!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164410"/>
            <a:ext cx="7905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2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Min z - 4x</a:t>
            </a:r>
            <a:r>
              <a:rPr lang="pt-BR" sz="2400" baseline="-25000" dirty="0"/>
              <a:t>1</a:t>
            </a:r>
            <a:r>
              <a:rPr lang="pt-BR" sz="2400" dirty="0"/>
              <a:t> +2x</a:t>
            </a:r>
            <a:r>
              <a:rPr lang="pt-BR" sz="2400" baseline="-25000" dirty="0"/>
              <a:t>2</a:t>
            </a:r>
            <a:r>
              <a:rPr lang="pt-BR" sz="2400" dirty="0"/>
              <a:t>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 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  <a:p>
            <a:pPr marL="0" indent="0">
              <a:buNone/>
            </a:pPr>
            <a:r>
              <a:rPr lang="pt-BR" sz="2400" dirty="0" smtClean="0"/>
              <a:t>Teste de </a:t>
            </a:r>
            <a:r>
              <a:rPr lang="pt-BR" sz="2400" dirty="0" err="1" smtClean="0"/>
              <a:t>Otimalidade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      Se todas as </a:t>
            </a:r>
            <a:r>
              <a:rPr lang="pt-BR" sz="2400" dirty="0" smtClean="0">
                <a:solidFill>
                  <a:srgbClr val="FF0000"/>
                </a:solidFill>
              </a:rPr>
              <a:t>VNB &lt;= 0</a:t>
            </a:r>
            <a:r>
              <a:rPr lang="pt-BR" sz="2400" dirty="0" smtClean="0"/>
              <a:t> então é a solução ótima!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308426"/>
            <a:ext cx="7905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861898" y="5973743"/>
            <a:ext cx="35006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5973743"/>
            <a:ext cx="35006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7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Min z - 4x</a:t>
            </a:r>
            <a:r>
              <a:rPr lang="pt-BR" sz="2400" baseline="-25000" dirty="0"/>
              <a:t>1</a:t>
            </a:r>
            <a:r>
              <a:rPr lang="pt-BR" sz="2400" dirty="0"/>
              <a:t> +2x</a:t>
            </a:r>
            <a:r>
              <a:rPr lang="pt-BR" sz="2400" baseline="-25000" dirty="0"/>
              <a:t>2</a:t>
            </a:r>
            <a:r>
              <a:rPr lang="pt-BR" sz="2400" dirty="0"/>
              <a:t>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x</a:t>
            </a:r>
            <a:r>
              <a:rPr lang="pt-BR" sz="2400" baseline="-25000" dirty="0"/>
              <a:t>2</a:t>
            </a:r>
            <a:r>
              <a:rPr lang="pt-BR" sz="2400" dirty="0"/>
              <a:t> +  x</a:t>
            </a:r>
            <a:r>
              <a:rPr lang="pt-BR" sz="2400" baseline="-25000" dirty="0"/>
              <a:t>3 </a:t>
            </a:r>
            <a:r>
              <a:rPr lang="pt-BR" sz="2400" dirty="0"/>
              <a:t>= 10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 - x</a:t>
            </a:r>
            <a:r>
              <a:rPr lang="pt-BR" sz="2400" baseline="-25000" dirty="0"/>
              <a:t>2</a:t>
            </a:r>
            <a:r>
              <a:rPr lang="pt-BR" sz="2400" dirty="0"/>
              <a:t>  +  x</a:t>
            </a:r>
            <a:r>
              <a:rPr lang="pt-BR" sz="2400" baseline="-25000" dirty="0"/>
              <a:t>4 </a:t>
            </a:r>
            <a:r>
              <a:rPr lang="pt-BR" sz="2400" dirty="0"/>
              <a:t>= 8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 </a:t>
            </a:r>
            <a:r>
              <a:rPr lang="pt-BR" sz="2400" dirty="0"/>
              <a:t>,  x</a:t>
            </a:r>
            <a:r>
              <a:rPr lang="pt-BR" sz="2400" baseline="-25000" dirty="0"/>
              <a:t>2, </a:t>
            </a:r>
            <a:r>
              <a:rPr lang="pt-BR" sz="2400" dirty="0"/>
              <a:t>,  x</a:t>
            </a:r>
            <a:r>
              <a:rPr lang="pt-BR" sz="2400" baseline="-25000" dirty="0"/>
              <a:t>3</a:t>
            </a:r>
            <a:r>
              <a:rPr lang="pt-BR" sz="2400" dirty="0"/>
              <a:t> ,  x</a:t>
            </a:r>
            <a:r>
              <a:rPr lang="pt-BR" sz="2400" baseline="-25000" dirty="0"/>
              <a:t>4</a:t>
            </a:r>
            <a:r>
              <a:rPr lang="pt-BR" sz="2400" dirty="0"/>
              <a:t> &gt;= 0</a:t>
            </a:r>
          </a:p>
          <a:p>
            <a:pPr marL="0" indent="0">
              <a:buNone/>
            </a:pPr>
            <a:r>
              <a:rPr lang="pt-BR" sz="2400" dirty="0" smtClean="0"/>
              <a:t>Teste de </a:t>
            </a:r>
            <a:r>
              <a:rPr lang="pt-BR" sz="2400" dirty="0" err="1" smtClean="0"/>
              <a:t>Otimalidade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      Se todas as </a:t>
            </a:r>
            <a:r>
              <a:rPr lang="pt-BR" sz="2400" dirty="0" smtClean="0">
                <a:solidFill>
                  <a:srgbClr val="FF0000"/>
                </a:solidFill>
              </a:rPr>
              <a:t>VNB &lt;= 0</a:t>
            </a:r>
            <a:r>
              <a:rPr lang="pt-BR" sz="2400" dirty="0" smtClean="0"/>
              <a:t> então é a solução ótima!</a:t>
            </a:r>
          </a:p>
          <a:p>
            <a:pPr marL="0" indent="0">
              <a:buNone/>
            </a:pPr>
            <a:r>
              <a:rPr lang="pt-BR" sz="2400" dirty="0" smtClean="0"/>
              <a:t>x1=0, x2=10,x3=0, x4=18 e z = -20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308426"/>
            <a:ext cx="7905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861898" y="5973743"/>
            <a:ext cx="35006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5973743"/>
            <a:ext cx="350062" cy="263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7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z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</a:t>
            </a:r>
            <a:r>
              <a:rPr lang="pt-BR" sz="2400" dirty="0"/>
              <a:t>9x</a:t>
            </a:r>
            <a:r>
              <a:rPr lang="pt-BR" sz="2400" baseline="-25000" dirty="0"/>
              <a:t>1</a:t>
            </a:r>
            <a:r>
              <a:rPr lang="pt-BR" sz="2400" dirty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-</a:t>
            </a:r>
            <a:r>
              <a:rPr lang="pt-BR" sz="2400" dirty="0" smtClean="0"/>
              <a:t> 3x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= 0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 </a:t>
            </a:r>
            <a:r>
              <a:rPr lang="pt-BR" sz="2400" dirty="0">
                <a:solidFill>
                  <a:srgbClr val="FF0000"/>
                </a:solidFill>
              </a:rPr>
              <a:t>+ 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baseline="-250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= </a:t>
            </a:r>
            <a:r>
              <a:rPr lang="pt-BR" sz="2400" dirty="0"/>
              <a:t>14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+ 3x</a:t>
            </a:r>
            <a:r>
              <a:rPr lang="pt-BR" sz="2400" baseline="-25000" dirty="0"/>
              <a:t>2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 </a:t>
            </a:r>
            <a:r>
              <a:rPr lang="pt-BR" sz="2400" dirty="0"/>
              <a:t>24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, 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, x</a:t>
            </a:r>
            <a:r>
              <a:rPr lang="pt-BR" sz="2400" baseline="-250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>
                <a:solidFill>
                  <a:srgbClr val="FF0000"/>
                </a:solidFill>
              </a:rPr>
              <a:t> , x</a:t>
            </a:r>
            <a:r>
              <a:rPr lang="pt-BR" sz="2400" baseline="-25000" dirty="0" smtClean="0">
                <a:solidFill>
                  <a:srgbClr val="FF0000"/>
                </a:solidFill>
              </a:rPr>
              <a:t>4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&gt;= 0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3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Simplex Tabular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Início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O problema deve estar na forma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padrão.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/>
              <a:t>Passo 1</a:t>
            </a:r>
            <a:r>
              <a:rPr lang="pt-BR" sz="2000" dirty="0"/>
              <a:t>: Encontrar a solução básica factível para o problema de PL</a:t>
            </a:r>
            <a:r>
              <a:rPr lang="pt-BR" sz="2000" dirty="0" smtClean="0"/>
              <a:t>.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Atribui valores 0 as variáveis de decisão, ou seja, VNB igual as variáveis de decisão</a:t>
            </a:r>
            <a:r>
              <a:rPr lang="pt-BR" sz="2000" dirty="0" smtClean="0"/>
              <a:t>.     </a:t>
            </a:r>
          </a:p>
          <a:p>
            <a:pPr marL="457200" lvl="1" indent="0">
              <a:buNone/>
            </a:pPr>
            <a:r>
              <a:rPr lang="pt-BR" sz="2000" dirty="0" smtClean="0"/>
              <a:t>SBF </a:t>
            </a:r>
            <a:r>
              <a:rPr lang="pt-BR" sz="2000" dirty="0"/>
              <a:t>inicial = SBF </a:t>
            </a:r>
            <a:r>
              <a:rPr lang="pt-BR" sz="2000" dirty="0" smtClean="0"/>
              <a:t>atual.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Passo 2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: T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este de </a:t>
            </a: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otimalidade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Uma solução básica factível é ótima se, e somente se, os coeficientes de todas as variáveis  não básicas da equação 0 (função objetivo) da forma tabular são não negativos (&gt;=0). Enquanto houver pelo menos uma VNB com coeficiente negativo na equação 0, há uma solução adjacente melhor.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Iteração: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Ela deve ser aquela que tem maior incremente em Z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, isto é, a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com maior coeficiente negativo em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Z equação 0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Coluna Pivô.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I.2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Escolher a variável básica que passará para o conjunto de variáveis não básicas. A variável a sair </a:t>
            </a: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deve ser aquela que limita o crescimento da variável  não básica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escolhida no passo anterior.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Para isso devemos:</a:t>
            </a:r>
          </a:p>
          <a:p>
            <a:pPr lvl="2"/>
            <a:endParaRPr lang="pt-B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38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Max z </a:t>
            </a:r>
            <a:r>
              <a:rPr lang="pt-BR" sz="2400" dirty="0">
                <a:solidFill>
                  <a:srgbClr val="FF0000"/>
                </a:solidFill>
              </a:rPr>
              <a:t>-</a:t>
            </a:r>
            <a:r>
              <a:rPr lang="pt-BR" sz="2400" dirty="0"/>
              <a:t> 9x</a:t>
            </a:r>
            <a:r>
              <a:rPr lang="pt-BR" sz="2400" baseline="-25000" dirty="0"/>
              <a:t>1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-</a:t>
            </a:r>
            <a:r>
              <a:rPr lang="pt-BR" sz="2400" dirty="0"/>
              <a:t> 3x</a:t>
            </a:r>
            <a:r>
              <a:rPr lang="pt-BR" sz="2400" baseline="-25000" dirty="0"/>
              <a:t>2</a:t>
            </a:r>
            <a:r>
              <a:rPr lang="pt-BR" sz="2400" dirty="0"/>
              <a:t> = 0</a:t>
            </a:r>
          </a:p>
          <a:p>
            <a:pPr marL="0" indent="0">
              <a:buNone/>
            </a:pPr>
            <a:r>
              <a:rPr lang="pt-BR" sz="2400" dirty="0"/>
              <a:t>Sujeito: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</a:t>
            </a:r>
            <a:r>
              <a:rPr lang="pt-BR" sz="2400" dirty="0" smtClean="0"/>
              <a:t>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3 </a:t>
            </a:r>
            <a:r>
              <a:rPr lang="pt-BR" sz="2400" dirty="0"/>
              <a:t>= 14</a:t>
            </a:r>
          </a:p>
          <a:p>
            <a:pPr marL="0" indent="0">
              <a:buNone/>
            </a:pPr>
            <a:r>
              <a:rPr lang="pt-BR" sz="2400" dirty="0"/>
              <a:t>	2x</a:t>
            </a:r>
            <a:r>
              <a:rPr lang="pt-BR" sz="2400" baseline="-25000" dirty="0"/>
              <a:t>1</a:t>
            </a:r>
            <a:r>
              <a:rPr lang="pt-BR" sz="2400" dirty="0"/>
              <a:t> + 3x</a:t>
            </a:r>
            <a:r>
              <a:rPr lang="pt-BR" sz="2400" baseline="-25000" dirty="0"/>
              <a:t>2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+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 24</a:t>
            </a:r>
          </a:p>
          <a:p>
            <a:pPr marL="0" indent="0">
              <a:buNone/>
            </a:pPr>
            <a:r>
              <a:rPr lang="pt-BR" sz="2400" dirty="0"/>
              <a:t>	x</a:t>
            </a:r>
            <a:r>
              <a:rPr lang="pt-BR" sz="2400" baseline="-25000" dirty="0"/>
              <a:t>1</a:t>
            </a:r>
            <a:r>
              <a:rPr lang="pt-BR" sz="2400" dirty="0"/>
              <a:t>, x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, x</a:t>
            </a:r>
            <a:r>
              <a:rPr lang="pt-BR" sz="2400" baseline="-250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FF0000"/>
                </a:solidFill>
              </a:rPr>
              <a:t> , x</a:t>
            </a:r>
            <a:r>
              <a:rPr lang="pt-BR" sz="2400" baseline="-25000" dirty="0">
                <a:solidFill>
                  <a:srgbClr val="FF0000"/>
                </a:solidFill>
              </a:rPr>
              <a:t>4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&gt;= </a:t>
            </a:r>
            <a:r>
              <a:rPr lang="pt-BR" sz="2400" dirty="0" smtClean="0"/>
              <a:t>0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2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11206</TotalTime>
  <Words>5642</Words>
  <Application>Microsoft Office PowerPoint</Application>
  <PresentationFormat>Apresentação na tela (4:3)</PresentationFormat>
  <Paragraphs>1150</Paragraphs>
  <Slides>69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Times New Roman</vt:lpstr>
      <vt:lpstr>Wingdings</vt:lpstr>
      <vt:lpstr>Tema do Office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Rogerio Miguel Coelho</dc:creator>
  <cp:lastModifiedBy>Rogerio Miguel Coelho</cp:lastModifiedBy>
  <cp:revision>660</cp:revision>
  <cp:lastPrinted>2014-09-09T01:22:44Z</cp:lastPrinted>
  <dcterms:created xsi:type="dcterms:W3CDTF">2014-07-21T18:13:19Z</dcterms:created>
  <dcterms:modified xsi:type="dcterms:W3CDTF">2016-12-21T13:47:34Z</dcterms:modified>
</cp:coreProperties>
</file>