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napha" charset="1" panose="00000000000000000000"/>
      <p:regular r:id="rId20"/>
    </p:embeddedFont>
    <p:embeddedFont>
      <p:font typeface="Montnapha Medium" charset="1" panose="00000000000000000000"/>
      <p:regular r:id="rId21"/>
    </p:embeddedFont>
    <p:embeddedFont>
      <p:font typeface="Montnapha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19.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3166571" y="3417721"/>
            <a:ext cx="11954857" cy="3722715"/>
          </a:xfrm>
          <a:prstGeom prst="rect">
            <a:avLst/>
          </a:prstGeom>
        </p:spPr>
        <p:txBody>
          <a:bodyPr anchor="t" rtlCol="false" tIns="0" lIns="0" bIns="0" rIns="0">
            <a:spAutoFit/>
          </a:bodyPr>
          <a:lstStyle/>
          <a:p>
            <a:pPr algn="ctr">
              <a:lnSpc>
                <a:spcPts val="13995"/>
              </a:lnSpc>
            </a:pPr>
            <a:r>
              <a:rPr lang="en-US" sz="16464">
                <a:solidFill>
                  <a:srgbClr val="1B3344"/>
                </a:solidFill>
                <a:latin typeface="Montnapha"/>
              </a:rPr>
              <a:t>UAS</a:t>
            </a:r>
          </a:p>
          <a:p>
            <a:pPr algn="ctr">
              <a:lnSpc>
                <a:spcPts val="13995"/>
              </a:lnSpc>
            </a:pPr>
            <a:r>
              <a:rPr lang="en-US" sz="16464">
                <a:solidFill>
                  <a:srgbClr val="1B3344"/>
                </a:solidFill>
                <a:latin typeface="Montnapha"/>
              </a:rPr>
              <a:t>SISOP</a:t>
            </a:r>
          </a:p>
        </p:txBody>
      </p:sp>
      <p:grpSp>
        <p:nvGrpSpPr>
          <p:cNvPr name="Group 3" id="3"/>
          <p:cNvGrpSpPr/>
          <p:nvPr/>
        </p:nvGrpSpPr>
        <p:grpSpPr>
          <a:xfrm rot="0">
            <a:off x="-382920" y="-803710"/>
            <a:ext cx="19053840" cy="1832410"/>
            <a:chOff x="0" y="0"/>
            <a:chExt cx="5018295" cy="482610"/>
          </a:xfrm>
        </p:grpSpPr>
        <p:sp>
          <p:nvSpPr>
            <p:cNvPr name="Freeform 4" id="4"/>
            <p:cNvSpPr/>
            <p:nvPr/>
          </p:nvSpPr>
          <p:spPr>
            <a:xfrm flipH="false" flipV="false" rot="0">
              <a:off x="0" y="0"/>
              <a:ext cx="5018295" cy="482610"/>
            </a:xfrm>
            <a:custGeom>
              <a:avLst/>
              <a:gdLst/>
              <a:ahLst/>
              <a:cxnLst/>
              <a:rect r="r" b="b" t="t" l="l"/>
              <a:pathLst>
                <a:path h="482610" w="5018295">
                  <a:moveTo>
                    <a:pt x="40632" y="0"/>
                  </a:moveTo>
                  <a:lnTo>
                    <a:pt x="4977664" y="0"/>
                  </a:lnTo>
                  <a:cubicBezTo>
                    <a:pt x="5000104" y="0"/>
                    <a:pt x="5018295" y="18191"/>
                    <a:pt x="5018295" y="40632"/>
                  </a:cubicBezTo>
                  <a:lnTo>
                    <a:pt x="5018295" y="441978"/>
                  </a:lnTo>
                  <a:cubicBezTo>
                    <a:pt x="5018295" y="452755"/>
                    <a:pt x="5014014" y="463089"/>
                    <a:pt x="5006394" y="470709"/>
                  </a:cubicBezTo>
                  <a:cubicBezTo>
                    <a:pt x="4998774" y="478329"/>
                    <a:pt x="4988440" y="482610"/>
                    <a:pt x="4977664" y="482610"/>
                  </a:cubicBezTo>
                  <a:lnTo>
                    <a:pt x="40632" y="482610"/>
                  </a:lnTo>
                  <a:cubicBezTo>
                    <a:pt x="29856" y="482610"/>
                    <a:pt x="19521" y="478329"/>
                    <a:pt x="11901" y="470709"/>
                  </a:cubicBezTo>
                  <a:cubicBezTo>
                    <a:pt x="4281" y="463089"/>
                    <a:pt x="0" y="452755"/>
                    <a:pt x="0" y="441978"/>
                  </a:cubicBezTo>
                  <a:lnTo>
                    <a:pt x="0" y="40632"/>
                  </a:lnTo>
                  <a:cubicBezTo>
                    <a:pt x="0" y="29856"/>
                    <a:pt x="4281" y="19521"/>
                    <a:pt x="11901" y="11901"/>
                  </a:cubicBezTo>
                  <a:cubicBezTo>
                    <a:pt x="19521" y="4281"/>
                    <a:pt x="29856" y="0"/>
                    <a:pt x="40632" y="0"/>
                  </a:cubicBezTo>
                  <a:close/>
                </a:path>
              </a:pathLst>
            </a:custGeom>
            <a:solidFill>
              <a:srgbClr val="B5CBDB"/>
            </a:solidFill>
            <a:ln w="38100" cap="rnd">
              <a:solidFill>
                <a:srgbClr val="375F7B"/>
              </a:solidFill>
              <a:prstDash val="solid"/>
              <a:round/>
            </a:ln>
          </p:spPr>
        </p:sp>
        <p:sp>
          <p:nvSpPr>
            <p:cNvPr name="TextBox 5" id="5"/>
            <p:cNvSpPr txBox="true"/>
            <p:nvPr/>
          </p:nvSpPr>
          <p:spPr>
            <a:xfrm>
              <a:off x="0" y="9525"/>
              <a:ext cx="5018295"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4059711" y="2682524"/>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3991" y="9258300"/>
            <a:ext cx="18655982" cy="1832410"/>
            <a:chOff x="0" y="0"/>
            <a:chExt cx="4913510" cy="482610"/>
          </a:xfrm>
        </p:grpSpPr>
        <p:sp>
          <p:nvSpPr>
            <p:cNvPr name="Freeform 8" id="8"/>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9" id="9"/>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TextBox 10" id="10"/>
          <p:cNvSpPr txBox="true"/>
          <p:nvPr/>
        </p:nvSpPr>
        <p:spPr>
          <a:xfrm rot="0">
            <a:off x="4367433" y="9482392"/>
            <a:ext cx="9553133" cy="606388"/>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Tugas Presentasi Individu</a:t>
            </a:r>
          </a:p>
        </p:txBody>
      </p:sp>
      <p:sp>
        <p:nvSpPr>
          <p:cNvPr name="TextBox 11" id="11"/>
          <p:cNvSpPr txBox="true"/>
          <p:nvPr/>
        </p:nvSpPr>
        <p:spPr>
          <a:xfrm rot="0">
            <a:off x="4454412" y="141806"/>
            <a:ext cx="9553133" cy="606425"/>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Presentasi oleh Irsyad Dimas</a:t>
            </a:r>
          </a:p>
        </p:txBody>
      </p:sp>
      <p:sp>
        <p:nvSpPr>
          <p:cNvPr name="Freeform 12" id="12"/>
          <p:cNvSpPr/>
          <p:nvPr/>
        </p:nvSpPr>
        <p:spPr>
          <a:xfrm flipH="false" flipV="false" rot="0">
            <a:off x="4739341" y="2865271"/>
            <a:ext cx="925350" cy="925350"/>
          </a:xfrm>
          <a:custGeom>
            <a:avLst/>
            <a:gdLst/>
            <a:ahLst/>
            <a:cxnLst/>
            <a:rect r="r" b="b" t="t" l="l"/>
            <a:pathLst>
              <a:path h="925350" w="925350">
                <a:moveTo>
                  <a:pt x="0" y="0"/>
                </a:moveTo>
                <a:lnTo>
                  <a:pt x="925350" y="0"/>
                </a:lnTo>
                <a:lnTo>
                  <a:pt x="925350" y="925350"/>
                </a:lnTo>
                <a:lnTo>
                  <a:pt x="0" y="92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47431" y="7139124"/>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5905282" y="2259816"/>
            <a:ext cx="3348176" cy="845414"/>
          </a:xfrm>
          <a:custGeom>
            <a:avLst/>
            <a:gdLst/>
            <a:ahLst/>
            <a:cxnLst/>
            <a:rect r="r" b="b" t="t" l="l"/>
            <a:pathLst>
              <a:path h="845414" w="3348176">
                <a:moveTo>
                  <a:pt x="0" y="0"/>
                </a:moveTo>
                <a:lnTo>
                  <a:pt x="3348176" y="0"/>
                </a:lnTo>
                <a:lnTo>
                  <a:pt x="3348176" y="845415"/>
                </a:lnTo>
                <a:lnTo>
                  <a:pt x="0" y="845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918880">
            <a:off x="15232368" y="6196445"/>
            <a:ext cx="1345829" cy="1345829"/>
          </a:xfrm>
          <a:custGeom>
            <a:avLst/>
            <a:gdLst/>
            <a:ahLst/>
            <a:cxnLst/>
            <a:rect r="r" b="b" t="t" l="l"/>
            <a:pathLst>
              <a:path h="1345829" w="1345829">
                <a:moveTo>
                  <a:pt x="0" y="0"/>
                </a:moveTo>
                <a:lnTo>
                  <a:pt x="1345829" y="0"/>
                </a:lnTo>
                <a:lnTo>
                  <a:pt x="1345829" y="1345829"/>
                </a:lnTo>
                <a:lnTo>
                  <a:pt x="0" y="1345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709274" cy="1529019"/>
          </a:xfrm>
          <a:custGeom>
            <a:avLst/>
            <a:gdLst/>
            <a:ahLst/>
            <a:cxnLst/>
            <a:rect r="r" b="b" t="t" l="l"/>
            <a:pathLst>
              <a:path h="1529019" w="9709274">
                <a:moveTo>
                  <a:pt x="0" y="0"/>
                </a:moveTo>
                <a:lnTo>
                  <a:pt x="9709273" y="0"/>
                </a:lnTo>
                <a:lnTo>
                  <a:pt x="9709273" y="1529020"/>
                </a:lnTo>
                <a:lnTo>
                  <a:pt x="0" y="1529020"/>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BACA FILE</a:t>
            </a:r>
          </a:p>
        </p:txBody>
      </p:sp>
      <p:sp>
        <p:nvSpPr>
          <p:cNvPr name="TextBox 16" id="16"/>
          <p:cNvSpPr txBox="true"/>
          <p:nvPr/>
        </p:nvSpPr>
        <p:spPr>
          <a:xfrm rot="0">
            <a:off x="7434918" y="3694997"/>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membaca isi file teks. Pengguna dapat memilih file teks yang ingin dibaca dan isi file akan ditampilkan di layar. Fitur ini berguna untuk melihat isi file teks dengan cepat dan mudah.</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754680" cy="1571726"/>
          </a:xfrm>
          <a:custGeom>
            <a:avLst/>
            <a:gdLst/>
            <a:ahLst/>
            <a:cxnLst/>
            <a:rect r="r" b="b" t="t" l="l"/>
            <a:pathLst>
              <a:path h="1571726" w="9754680">
                <a:moveTo>
                  <a:pt x="0" y="0"/>
                </a:moveTo>
                <a:lnTo>
                  <a:pt x="9754680" y="0"/>
                </a:lnTo>
                <a:lnTo>
                  <a:pt x="9754680" y="1571726"/>
                </a:lnTo>
                <a:lnTo>
                  <a:pt x="0" y="1571726"/>
                </a:lnTo>
                <a:lnTo>
                  <a:pt x="0" y="0"/>
                </a:lnTo>
                <a:close/>
              </a:path>
            </a:pathLst>
          </a:custGeom>
          <a:blipFill>
            <a:blip r:embed="rId7"/>
            <a:stretch>
              <a:fillRect l="0" t="0" r="0" b="0"/>
            </a:stretch>
          </a:blipFill>
        </p:spPr>
      </p:sp>
      <p:sp>
        <p:nvSpPr>
          <p:cNvPr name="TextBox 15" id="15"/>
          <p:cNvSpPr txBox="true"/>
          <p:nvPr/>
        </p:nvSpPr>
        <p:spPr>
          <a:xfrm rot="0">
            <a:off x="847670" y="910855"/>
            <a:ext cx="6086719" cy="262064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CARI FILE BERDASARKAN NAMA</a:t>
            </a:r>
          </a:p>
        </p:txBody>
      </p:sp>
      <p:sp>
        <p:nvSpPr>
          <p:cNvPr name="TextBox 16" id="16"/>
          <p:cNvSpPr txBox="true"/>
          <p:nvPr/>
        </p:nvSpPr>
        <p:spPr>
          <a:xfrm rot="0">
            <a:off x="7439825" y="3015674"/>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mencari file di dalam sistem file berdasarkan nama file. Pengguna dapat memasukkan nama file yang ingin dicari dan program akan menampilkan daftar file yang sesuai dengan kriteria pencarian. Fitur ini membantu pengguna dalam menemukan file dengan cepat dan mudah.</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274"/>
            <a:ext cx="10039746" cy="1805393"/>
          </a:xfrm>
          <a:custGeom>
            <a:avLst/>
            <a:gdLst/>
            <a:ahLst/>
            <a:cxnLst/>
            <a:rect r="r" b="b" t="t" l="l"/>
            <a:pathLst>
              <a:path h="1805393" w="10039746">
                <a:moveTo>
                  <a:pt x="0" y="0"/>
                </a:moveTo>
                <a:lnTo>
                  <a:pt x="10039745" y="0"/>
                </a:lnTo>
                <a:lnTo>
                  <a:pt x="10039745" y="1805393"/>
                </a:lnTo>
                <a:lnTo>
                  <a:pt x="0" y="1805393"/>
                </a:lnTo>
                <a:lnTo>
                  <a:pt x="0" y="0"/>
                </a:lnTo>
                <a:close/>
              </a:path>
            </a:pathLst>
          </a:custGeom>
          <a:blipFill>
            <a:blip r:embed="rId7"/>
            <a:stretch>
              <a:fillRect l="0" t="0" r="0" b="0"/>
            </a:stretch>
          </a:blipFill>
        </p:spPr>
      </p:sp>
      <p:sp>
        <p:nvSpPr>
          <p:cNvPr name="TextBox 15" id="15"/>
          <p:cNvSpPr txBox="true"/>
          <p:nvPr/>
        </p:nvSpPr>
        <p:spPr>
          <a:xfrm rot="0">
            <a:off x="847670" y="910855"/>
            <a:ext cx="6086719" cy="90614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UBAH IZIN FILE</a:t>
            </a:r>
          </a:p>
        </p:txBody>
      </p:sp>
      <p:sp>
        <p:nvSpPr>
          <p:cNvPr name="TextBox 16" id="16"/>
          <p:cNvSpPr txBox="true"/>
          <p:nvPr/>
        </p:nvSpPr>
        <p:spPr>
          <a:xfrm rot="0">
            <a:off x="7439825" y="3015674"/>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mengubah izin akses file. Pengguna dapat menentukan izin akses untuk pemilik file, grup pengguna, dan pengguna lain. Fitur ini penting untuk menjaga keamanan data dengan mengatur siapa saja yang dapat mengakses dan memodifikasi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4057" t="0" r="-4057"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5754944"/>
            <a:ext cx="10485385" cy="1500559"/>
          </a:xfrm>
          <a:custGeom>
            <a:avLst/>
            <a:gdLst/>
            <a:ahLst/>
            <a:cxnLst/>
            <a:rect r="r" b="b" t="t" l="l"/>
            <a:pathLst>
              <a:path h="1500559" w="10485385">
                <a:moveTo>
                  <a:pt x="0" y="0"/>
                </a:moveTo>
                <a:lnTo>
                  <a:pt x="10485385" y="0"/>
                </a:lnTo>
                <a:lnTo>
                  <a:pt x="10485385" y="1500559"/>
                </a:lnTo>
                <a:lnTo>
                  <a:pt x="0" y="1500559"/>
                </a:lnTo>
                <a:lnTo>
                  <a:pt x="0" y="0"/>
                </a:lnTo>
                <a:close/>
              </a:path>
            </a:pathLst>
          </a:custGeom>
          <a:blipFill>
            <a:blip r:embed="rId7"/>
            <a:stretch>
              <a:fillRect l="0" t="0" r="0" b="0"/>
            </a:stretch>
          </a:blipFill>
        </p:spPr>
      </p:sp>
      <p:sp>
        <p:nvSpPr>
          <p:cNvPr name="TextBox 15" id="15"/>
          <p:cNvSpPr txBox="true"/>
          <p:nvPr/>
        </p:nvSpPr>
        <p:spPr>
          <a:xfrm rot="0">
            <a:off x="847670" y="910855"/>
            <a:ext cx="6086719" cy="1763395"/>
          </a:xfrm>
          <a:prstGeom prst="rect">
            <a:avLst/>
          </a:prstGeom>
        </p:spPr>
        <p:txBody>
          <a:bodyPr anchor="t" rtlCol="false" tIns="0" lIns="0" bIns="0" rIns="0">
            <a:spAutoFit/>
          </a:bodyPr>
          <a:lstStyle/>
          <a:p>
            <a:pPr algn="ctr">
              <a:lnSpc>
                <a:spcPts val="6800"/>
              </a:lnSpc>
            </a:pPr>
            <a:r>
              <a:rPr lang="en-US" sz="6800">
                <a:solidFill>
                  <a:srgbClr val="1B3344"/>
                </a:solidFill>
                <a:latin typeface="Montnapha Medium"/>
              </a:rPr>
              <a:t>KOMPRES DIREKTORI</a:t>
            </a:r>
          </a:p>
        </p:txBody>
      </p:sp>
      <p:sp>
        <p:nvSpPr>
          <p:cNvPr name="TextBox 16" id="16"/>
          <p:cNvSpPr txBox="true"/>
          <p:nvPr/>
        </p:nvSpPr>
        <p:spPr>
          <a:xfrm rot="0">
            <a:off x="7439825" y="2346209"/>
            <a:ext cx="9364734" cy="31813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mengompresi direktori beserta seluruh isinya menjadi file arsip. Pengguna dapat memilih direktori yang ingin dikompresi dan format file arsip yang diinginkan. Fitur ini membantu pengguna dalam menghemat ruang penyimpanan dan mempermudah transfer data.</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sp>
        <p:nvSpPr>
          <p:cNvPr name="TextBox 2" id="2"/>
          <p:cNvSpPr txBox="true"/>
          <p:nvPr/>
        </p:nvSpPr>
        <p:spPr>
          <a:xfrm rot="0">
            <a:off x="3262490" y="3645262"/>
            <a:ext cx="11763020" cy="1911747"/>
          </a:xfrm>
          <a:prstGeom prst="rect">
            <a:avLst/>
          </a:prstGeom>
        </p:spPr>
        <p:txBody>
          <a:bodyPr anchor="t" rtlCol="false" tIns="0" lIns="0" bIns="0" rIns="0">
            <a:spAutoFit/>
          </a:bodyPr>
          <a:lstStyle/>
          <a:p>
            <a:pPr algn="ctr">
              <a:lnSpc>
                <a:spcPts val="13614"/>
              </a:lnSpc>
            </a:pPr>
            <a:r>
              <a:rPr lang="en-US" sz="16017">
                <a:solidFill>
                  <a:srgbClr val="1B3344"/>
                </a:solidFill>
                <a:latin typeface="Montnapha Medium"/>
              </a:rPr>
              <a:t>Terima Kasih</a:t>
            </a:r>
          </a:p>
        </p:txBody>
      </p:sp>
      <p:grpSp>
        <p:nvGrpSpPr>
          <p:cNvPr name="Group 3" id="3"/>
          <p:cNvGrpSpPr/>
          <p:nvPr/>
        </p:nvGrpSpPr>
        <p:grpSpPr>
          <a:xfrm rot="0">
            <a:off x="-183991" y="9258300"/>
            <a:ext cx="18655982" cy="1832410"/>
            <a:chOff x="0" y="0"/>
            <a:chExt cx="4913510" cy="482610"/>
          </a:xfrm>
        </p:grpSpPr>
        <p:sp>
          <p:nvSpPr>
            <p:cNvPr name="Freeform 4" id="4"/>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5" id="5"/>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6" id="6"/>
          <p:cNvSpPr/>
          <p:nvPr/>
        </p:nvSpPr>
        <p:spPr>
          <a:xfrm flipH="false" flipV="false" rot="0">
            <a:off x="-992497" y="645461"/>
            <a:ext cx="3106893" cy="3106893"/>
          </a:xfrm>
          <a:custGeom>
            <a:avLst/>
            <a:gdLst/>
            <a:ahLst/>
            <a:cxnLst/>
            <a:rect r="r" b="b" t="t" l="l"/>
            <a:pathLst>
              <a:path h="3106893" w="3106893">
                <a:moveTo>
                  <a:pt x="0" y="0"/>
                </a:moveTo>
                <a:lnTo>
                  <a:pt x="3106893" y="0"/>
                </a:lnTo>
                <a:lnTo>
                  <a:pt x="3106893" y="3106893"/>
                </a:lnTo>
                <a:lnTo>
                  <a:pt x="0" y="31068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693392">
            <a:off x="16562345" y="6391531"/>
            <a:ext cx="2184959" cy="2184959"/>
          </a:xfrm>
          <a:custGeom>
            <a:avLst/>
            <a:gdLst/>
            <a:ahLst/>
            <a:cxnLst/>
            <a:rect r="r" b="b" t="t" l="l"/>
            <a:pathLst>
              <a:path h="2184959" w="2184959">
                <a:moveTo>
                  <a:pt x="0" y="0"/>
                </a:moveTo>
                <a:lnTo>
                  <a:pt x="2184958" y="0"/>
                </a:lnTo>
                <a:lnTo>
                  <a:pt x="2184958" y="2184959"/>
                </a:lnTo>
                <a:lnTo>
                  <a:pt x="0" y="2184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367433" y="9482392"/>
            <a:ext cx="9553133" cy="606425"/>
          </a:xfrm>
          <a:prstGeom prst="rect">
            <a:avLst/>
          </a:prstGeom>
        </p:spPr>
        <p:txBody>
          <a:bodyPr anchor="t" rtlCol="false" tIns="0" lIns="0" bIns="0" rIns="0">
            <a:spAutoFit/>
          </a:bodyPr>
          <a:lstStyle/>
          <a:p>
            <a:pPr algn="ctr">
              <a:lnSpc>
                <a:spcPts val="4900"/>
              </a:lnSpc>
            </a:pPr>
            <a:r>
              <a:rPr lang="en-US" sz="3500">
                <a:solidFill>
                  <a:srgbClr val="1B3344"/>
                </a:solidFill>
                <a:latin typeface="Montnapha"/>
              </a:rPr>
              <a:t>Tugas Presentasi</a:t>
            </a:r>
          </a:p>
        </p:txBody>
      </p:sp>
      <p:sp>
        <p:nvSpPr>
          <p:cNvPr name="TextBox 9" id="9"/>
          <p:cNvSpPr txBox="true"/>
          <p:nvPr/>
        </p:nvSpPr>
        <p:spPr>
          <a:xfrm rot="0">
            <a:off x="4280564" y="5480809"/>
            <a:ext cx="9553133" cy="606388"/>
          </a:xfrm>
          <a:prstGeom prst="rect">
            <a:avLst/>
          </a:prstGeom>
        </p:spPr>
        <p:txBody>
          <a:bodyPr anchor="t" rtlCol="false" tIns="0" lIns="0" bIns="0" rIns="0">
            <a:spAutoFit/>
          </a:bodyPr>
          <a:lstStyle/>
          <a:p>
            <a:pPr algn="ctr">
              <a:lnSpc>
                <a:spcPts val="4900"/>
              </a:lnSpc>
            </a:pPr>
            <a:r>
              <a:rPr lang="en-US" sz="3500">
                <a:solidFill>
                  <a:srgbClr val="1B3344"/>
                </a:solidFill>
                <a:latin typeface="Montnapha Bold"/>
              </a:rPr>
              <a:t>Presentasi oleh Kiki Fransiska</a:t>
            </a:r>
          </a:p>
        </p:txBody>
      </p:sp>
      <p:sp>
        <p:nvSpPr>
          <p:cNvPr name="Freeform 10" id="10"/>
          <p:cNvSpPr/>
          <p:nvPr/>
        </p:nvSpPr>
        <p:spPr>
          <a:xfrm flipH="false" flipV="false" rot="0">
            <a:off x="15520278" y="1891185"/>
            <a:ext cx="615445" cy="615445"/>
          </a:xfrm>
          <a:custGeom>
            <a:avLst/>
            <a:gdLst/>
            <a:ahLst/>
            <a:cxnLst/>
            <a:rect r="r" b="b" t="t" l="l"/>
            <a:pathLst>
              <a:path h="615445" w="615445">
                <a:moveTo>
                  <a:pt x="0" y="0"/>
                </a:moveTo>
                <a:lnTo>
                  <a:pt x="615445" y="0"/>
                </a:lnTo>
                <a:lnTo>
                  <a:pt x="615445" y="615445"/>
                </a:lnTo>
                <a:lnTo>
                  <a:pt x="0" y="6154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902650" y="2381654"/>
            <a:ext cx="925350" cy="925350"/>
          </a:xfrm>
          <a:custGeom>
            <a:avLst/>
            <a:gdLst/>
            <a:ahLst/>
            <a:cxnLst/>
            <a:rect r="r" b="b" t="t" l="l"/>
            <a:pathLst>
              <a:path h="925350" w="925350">
                <a:moveTo>
                  <a:pt x="0" y="0"/>
                </a:moveTo>
                <a:lnTo>
                  <a:pt x="925350" y="0"/>
                </a:lnTo>
                <a:lnTo>
                  <a:pt x="925350" y="925350"/>
                </a:lnTo>
                <a:lnTo>
                  <a:pt x="0" y="92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114396" y="4973240"/>
            <a:ext cx="1384943" cy="1384943"/>
          </a:xfrm>
          <a:custGeom>
            <a:avLst/>
            <a:gdLst/>
            <a:ahLst/>
            <a:cxnLst/>
            <a:rect r="r" b="b" t="t" l="l"/>
            <a:pathLst>
              <a:path h="1384943" w="1384943">
                <a:moveTo>
                  <a:pt x="0" y="0"/>
                </a:moveTo>
                <a:lnTo>
                  <a:pt x="1384943" y="0"/>
                </a:lnTo>
                <a:lnTo>
                  <a:pt x="1384943" y="1384943"/>
                </a:lnTo>
                <a:lnTo>
                  <a:pt x="0" y="1384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sp>
        <p:nvSpPr>
          <p:cNvPr name="Freeform 5" id="5"/>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072520" y="-766195"/>
            <a:ext cx="7969222" cy="2972798"/>
            <a:chOff x="0" y="0"/>
            <a:chExt cx="2098890" cy="782959"/>
          </a:xfrm>
        </p:grpSpPr>
        <p:sp>
          <p:nvSpPr>
            <p:cNvPr name="Freeform 7" id="7"/>
            <p:cNvSpPr/>
            <p:nvPr/>
          </p:nvSpPr>
          <p:spPr>
            <a:xfrm flipH="false" flipV="false" rot="0">
              <a:off x="0" y="0"/>
              <a:ext cx="2098890" cy="782959"/>
            </a:xfrm>
            <a:custGeom>
              <a:avLst/>
              <a:gdLst/>
              <a:ahLst/>
              <a:cxnLst/>
              <a:rect r="r" b="b" t="t" l="l"/>
              <a:pathLst>
                <a:path h="782959" w="2098890">
                  <a:moveTo>
                    <a:pt x="57317" y="0"/>
                  </a:moveTo>
                  <a:lnTo>
                    <a:pt x="2041572" y="0"/>
                  </a:lnTo>
                  <a:cubicBezTo>
                    <a:pt x="2056774" y="0"/>
                    <a:pt x="2071353" y="6039"/>
                    <a:pt x="2082102" y="16788"/>
                  </a:cubicBezTo>
                  <a:cubicBezTo>
                    <a:pt x="2092851" y="27537"/>
                    <a:pt x="2098890" y="42116"/>
                    <a:pt x="2098890" y="57317"/>
                  </a:cubicBezTo>
                  <a:lnTo>
                    <a:pt x="2098890" y="725642"/>
                  </a:lnTo>
                  <a:cubicBezTo>
                    <a:pt x="2098890" y="740843"/>
                    <a:pt x="2092851" y="755422"/>
                    <a:pt x="2082102" y="766171"/>
                  </a:cubicBezTo>
                  <a:cubicBezTo>
                    <a:pt x="2071353" y="776920"/>
                    <a:pt x="2056774" y="782959"/>
                    <a:pt x="2041572" y="782959"/>
                  </a:cubicBezTo>
                  <a:lnTo>
                    <a:pt x="57317" y="782959"/>
                  </a:lnTo>
                  <a:cubicBezTo>
                    <a:pt x="42116" y="782959"/>
                    <a:pt x="27537" y="776920"/>
                    <a:pt x="16788" y="766171"/>
                  </a:cubicBezTo>
                  <a:cubicBezTo>
                    <a:pt x="6039" y="755422"/>
                    <a:pt x="0" y="740843"/>
                    <a:pt x="0" y="725642"/>
                  </a:cubicBezTo>
                  <a:lnTo>
                    <a:pt x="0" y="57317"/>
                  </a:lnTo>
                  <a:cubicBezTo>
                    <a:pt x="0" y="42116"/>
                    <a:pt x="6039" y="27537"/>
                    <a:pt x="16788" y="16788"/>
                  </a:cubicBezTo>
                  <a:cubicBezTo>
                    <a:pt x="27537" y="6039"/>
                    <a:pt x="42116" y="0"/>
                    <a:pt x="57317" y="0"/>
                  </a:cubicBezTo>
                  <a:close/>
                </a:path>
              </a:pathLst>
            </a:custGeom>
            <a:solidFill>
              <a:srgbClr val="B5CBDB"/>
            </a:solidFill>
            <a:ln w="38100" cap="rnd">
              <a:solidFill>
                <a:srgbClr val="1B3344"/>
              </a:solidFill>
              <a:prstDash val="solid"/>
              <a:round/>
            </a:ln>
          </p:spPr>
        </p:sp>
        <p:sp>
          <p:nvSpPr>
            <p:cNvPr name="TextBox 8" id="8"/>
            <p:cNvSpPr txBox="true"/>
            <p:nvPr/>
          </p:nvSpPr>
          <p:spPr>
            <a:xfrm>
              <a:off x="0" y="9525"/>
              <a:ext cx="2098890" cy="773434"/>
            </a:xfrm>
            <a:prstGeom prst="rect">
              <a:avLst/>
            </a:prstGeom>
          </p:spPr>
          <p:txBody>
            <a:bodyPr anchor="ctr" rtlCol="false" tIns="50800" lIns="50800" bIns="50800" rIns="50800"/>
            <a:lstStyle/>
            <a:p>
              <a:pPr algn="ctr">
                <a:lnSpc>
                  <a:spcPts val="2000"/>
                </a:lnSpc>
              </a:pPr>
            </a:p>
          </p:txBody>
        </p:sp>
      </p:grpSp>
      <p:sp>
        <p:nvSpPr>
          <p:cNvPr name="Freeform 9" id="9"/>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469820" y="535897"/>
            <a:ext cx="7348361" cy="1362075"/>
          </a:xfrm>
          <a:prstGeom prst="rect">
            <a:avLst/>
          </a:prstGeom>
        </p:spPr>
        <p:txBody>
          <a:bodyPr anchor="t" rtlCol="false" tIns="0" lIns="0" bIns="0" rIns="0">
            <a:spAutoFit/>
          </a:bodyPr>
          <a:lstStyle/>
          <a:p>
            <a:pPr algn="ctr">
              <a:lnSpc>
                <a:spcPts val="5100"/>
              </a:lnSpc>
            </a:pPr>
            <a:r>
              <a:rPr lang="en-US" sz="6000">
                <a:solidFill>
                  <a:srgbClr val="1B3344"/>
                </a:solidFill>
                <a:latin typeface="Montnapha Medium"/>
              </a:rPr>
              <a:t>APA PEMROGRAMAN SHELL ITU?</a:t>
            </a:r>
          </a:p>
        </p:txBody>
      </p:sp>
      <p:sp>
        <p:nvSpPr>
          <p:cNvPr name="TextBox 11" id="11"/>
          <p:cNvSpPr txBox="true"/>
          <p:nvPr/>
        </p:nvSpPr>
        <p:spPr>
          <a:xfrm rot="0">
            <a:off x="3243443" y="3028950"/>
            <a:ext cx="11801115"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Pemrograman shell adalah proses menulis dan mengeksekusi skrip atau program dalam bahasa shell, seperti Bash (Bourne Again Shell), untuk mengotomatiskan tugas-tugas dalam lingkungan sistem operasi Unix atau Linux. Bash adalah salah satu shell yang paling umum digunakan di sistem Unix dan Linux.</a:t>
            </a:r>
          </a:p>
        </p:txBody>
      </p:sp>
      <p:sp>
        <p:nvSpPr>
          <p:cNvPr name="TextBox 12" id="12"/>
          <p:cNvSpPr txBox="true"/>
          <p:nvPr/>
        </p:nvSpPr>
        <p:spPr>
          <a:xfrm rot="0">
            <a:off x="1028700" y="9537954"/>
            <a:ext cx="7739258" cy="431754"/>
          </a:xfrm>
          <a:prstGeom prst="rect">
            <a:avLst/>
          </a:prstGeom>
        </p:spPr>
        <p:txBody>
          <a:bodyPr anchor="t" rtlCol="false" tIns="0" lIns="0" bIns="0" rIns="0">
            <a:spAutoFit/>
          </a:bodyPr>
          <a:lstStyle/>
          <a:p>
            <a:pPr algn="l">
              <a:lnSpc>
                <a:spcPts val="3500"/>
              </a:lnSpc>
            </a:pPr>
            <a:r>
              <a:rPr lang="en-US" sz="2500">
                <a:solidFill>
                  <a:srgbClr val="1B3344"/>
                </a:solidFill>
                <a:latin typeface="Montnapha"/>
              </a:rPr>
              <a:t>Kiki Fransiska - Tugas Presentasi Individu</a:t>
            </a:r>
          </a:p>
        </p:txBody>
      </p:sp>
      <p:sp>
        <p:nvSpPr>
          <p:cNvPr name="TextBox 13" id="13"/>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F5FF"/>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B5CBDB"/>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3556018" y="-766195"/>
            <a:ext cx="11175963" cy="2972798"/>
            <a:chOff x="0" y="0"/>
            <a:chExt cx="2943464" cy="782959"/>
          </a:xfrm>
        </p:grpSpPr>
        <p:sp>
          <p:nvSpPr>
            <p:cNvPr name="Freeform 6" id="6"/>
            <p:cNvSpPr/>
            <p:nvPr/>
          </p:nvSpPr>
          <p:spPr>
            <a:xfrm flipH="false" flipV="false" rot="0">
              <a:off x="0" y="0"/>
              <a:ext cx="2943464" cy="782959"/>
            </a:xfrm>
            <a:custGeom>
              <a:avLst/>
              <a:gdLst/>
              <a:ahLst/>
              <a:cxnLst/>
              <a:rect r="r" b="b" t="t" l="l"/>
              <a:pathLst>
                <a:path h="782959" w="2943464">
                  <a:moveTo>
                    <a:pt x="40871" y="0"/>
                  </a:moveTo>
                  <a:lnTo>
                    <a:pt x="2902593" y="0"/>
                  </a:lnTo>
                  <a:cubicBezTo>
                    <a:pt x="2913432" y="0"/>
                    <a:pt x="2923828" y="4306"/>
                    <a:pt x="2931493" y="11971"/>
                  </a:cubicBezTo>
                  <a:cubicBezTo>
                    <a:pt x="2939157" y="19636"/>
                    <a:pt x="2943464" y="30031"/>
                    <a:pt x="2943464" y="40871"/>
                  </a:cubicBezTo>
                  <a:lnTo>
                    <a:pt x="2943464" y="742088"/>
                  </a:lnTo>
                  <a:cubicBezTo>
                    <a:pt x="2943464" y="752928"/>
                    <a:pt x="2939157" y="763323"/>
                    <a:pt x="2931493" y="770988"/>
                  </a:cubicBezTo>
                  <a:cubicBezTo>
                    <a:pt x="2923828" y="778653"/>
                    <a:pt x="2913432" y="782959"/>
                    <a:pt x="2902593" y="782959"/>
                  </a:cubicBezTo>
                  <a:lnTo>
                    <a:pt x="40871" y="782959"/>
                  </a:lnTo>
                  <a:cubicBezTo>
                    <a:pt x="30031" y="782959"/>
                    <a:pt x="19636" y="778653"/>
                    <a:pt x="11971" y="770988"/>
                  </a:cubicBezTo>
                  <a:cubicBezTo>
                    <a:pt x="4306" y="763323"/>
                    <a:pt x="0" y="752928"/>
                    <a:pt x="0" y="742088"/>
                  </a:cubicBezTo>
                  <a:lnTo>
                    <a:pt x="0" y="40871"/>
                  </a:lnTo>
                  <a:cubicBezTo>
                    <a:pt x="0" y="30031"/>
                    <a:pt x="4306" y="19636"/>
                    <a:pt x="11971" y="11971"/>
                  </a:cubicBezTo>
                  <a:cubicBezTo>
                    <a:pt x="19636" y="4306"/>
                    <a:pt x="30031" y="0"/>
                    <a:pt x="40871" y="0"/>
                  </a:cubicBezTo>
                  <a:close/>
                </a:path>
              </a:pathLst>
            </a:custGeom>
            <a:solidFill>
              <a:srgbClr val="B5CBDB"/>
            </a:solidFill>
            <a:ln w="38100" cap="rnd">
              <a:solidFill>
                <a:srgbClr val="1B3344"/>
              </a:solidFill>
              <a:prstDash val="solid"/>
              <a:round/>
            </a:ln>
          </p:spPr>
        </p:sp>
        <p:sp>
          <p:nvSpPr>
            <p:cNvPr name="TextBox 7" id="7"/>
            <p:cNvSpPr txBox="true"/>
            <p:nvPr/>
          </p:nvSpPr>
          <p:spPr>
            <a:xfrm>
              <a:off x="0" y="9525"/>
              <a:ext cx="2943464" cy="773434"/>
            </a:xfrm>
            <a:prstGeom prst="rect">
              <a:avLst/>
            </a:prstGeom>
          </p:spPr>
          <p:txBody>
            <a:bodyPr anchor="ctr" rtlCol="false" tIns="50800" lIns="50800" bIns="50800" rIns="50800"/>
            <a:lstStyle/>
            <a:p>
              <a:pPr algn="ctr">
                <a:lnSpc>
                  <a:spcPts val="2000"/>
                </a:lnSpc>
              </a:pPr>
            </a:p>
          </p:txBody>
        </p:sp>
      </p:grpSp>
      <p:sp>
        <p:nvSpPr>
          <p:cNvPr name="Freeform 8" id="8"/>
          <p:cNvSpPr/>
          <p:nvPr/>
        </p:nvSpPr>
        <p:spPr>
          <a:xfrm flipH="false" flipV="false" rot="0">
            <a:off x="-1047431"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213567" y="720204"/>
            <a:ext cx="3348176" cy="845414"/>
          </a:xfrm>
          <a:custGeom>
            <a:avLst/>
            <a:gdLst/>
            <a:ahLst/>
            <a:cxnLst/>
            <a:rect r="r" b="b" t="t" l="l"/>
            <a:pathLst>
              <a:path h="845414" w="3348176">
                <a:moveTo>
                  <a:pt x="0" y="0"/>
                </a:moveTo>
                <a:lnTo>
                  <a:pt x="3348176" y="0"/>
                </a:lnTo>
                <a:lnTo>
                  <a:pt x="3348176" y="845414"/>
                </a:lnTo>
                <a:lnTo>
                  <a:pt x="0" y="845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484417" y="2670891"/>
            <a:ext cx="6078510" cy="5177990"/>
          </a:xfrm>
          <a:custGeom>
            <a:avLst/>
            <a:gdLst/>
            <a:ahLst/>
            <a:cxnLst/>
            <a:rect r="r" b="b" t="t" l="l"/>
            <a:pathLst>
              <a:path h="5177990" w="6078510">
                <a:moveTo>
                  <a:pt x="0" y="0"/>
                </a:moveTo>
                <a:lnTo>
                  <a:pt x="6078509" y="0"/>
                </a:lnTo>
                <a:lnTo>
                  <a:pt x="6078509" y="5177990"/>
                </a:lnTo>
                <a:lnTo>
                  <a:pt x="0" y="5177990"/>
                </a:lnTo>
                <a:lnTo>
                  <a:pt x="0" y="0"/>
                </a:lnTo>
                <a:close/>
              </a:path>
            </a:pathLst>
          </a:custGeom>
          <a:blipFill>
            <a:blip r:embed="rId4"/>
            <a:stretch>
              <a:fillRect l="0" t="0" r="0" b="0"/>
            </a:stretch>
          </a:blipFill>
        </p:spPr>
      </p:sp>
      <p:sp>
        <p:nvSpPr>
          <p:cNvPr name="TextBox 11" id="11"/>
          <p:cNvSpPr txBox="true"/>
          <p:nvPr/>
        </p:nvSpPr>
        <p:spPr>
          <a:xfrm rot="0">
            <a:off x="3249260" y="723562"/>
            <a:ext cx="11789480" cy="1311610"/>
          </a:xfrm>
          <a:prstGeom prst="rect">
            <a:avLst/>
          </a:prstGeom>
        </p:spPr>
        <p:txBody>
          <a:bodyPr anchor="t" rtlCol="false" tIns="0" lIns="0" bIns="0" rIns="0">
            <a:spAutoFit/>
          </a:bodyPr>
          <a:lstStyle/>
          <a:p>
            <a:pPr algn="ctr">
              <a:lnSpc>
                <a:spcPts val="9357"/>
              </a:lnSpc>
            </a:pPr>
            <a:r>
              <a:rPr lang="en-US" sz="11009">
                <a:solidFill>
                  <a:srgbClr val="1B3344"/>
                </a:solidFill>
                <a:latin typeface="Montnapha Medium"/>
              </a:rPr>
              <a:t>FITUR </a:t>
            </a:r>
          </a:p>
        </p:txBody>
      </p:sp>
      <p:sp>
        <p:nvSpPr>
          <p:cNvPr name="TextBox 12" id="12"/>
          <p:cNvSpPr txBox="true"/>
          <p:nvPr/>
        </p:nvSpPr>
        <p:spPr>
          <a:xfrm rot="0">
            <a:off x="1028700" y="3107236"/>
            <a:ext cx="8996648" cy="42481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Pada program kali ini, saya membuat sebuah program ID-File Master dengan 10 fitur sebagai berikut: </a:t>
            </a:r>
          </a:p>
          <a:p>
            <a:pPr algn="l" marL="647700" indent="-323850" lvl="1">
              <a:lnSpc>
                <a:spcPts val="4200"/>
              </a:lnSpc>
              <a:buAutoNum type="arabicPeriod" startAt="1"/>
            </a:pPr>
            <a:r>
              <a:rPr lang="en-US" sz="3000">
                <a:solidFill>
                  <a:srgbClr val="1B3344"/>
                </a:solidFill>
                <a:latin typeface="Montnapha"/>
              </a:rPr>
              <a:t> Membuat Direktori</a:t>
            </a:r>
          </a:p>
          <a:p>
            <a:pPr algn="l" marL="647700" indent="-323850" lvl="1">
              <a:lnSpc>
                <a:spcPts val="4200"/>
              </a:lnSpc>
              <a:buAutoNum type="arabicPeriod" startAt="1"/>
            </a:pPr>
            <a:r>
              <a:rPr lang="en-US" sz="3000">
                <a:solidFill>
                  <a:srgbClr val="1B3344"/>
                </a:solidFill>
                <a:latin typeface="Montnapha"/>
              </a:rPr>
              <a:t> Lihat Direktori dan File</a:t>
            </a:r>
          </a:p>
          <a:p>
            <a:pPr algn="l" marL="647700" indent="-323850" lvl="1">
              <a:lnSpc>
                <a:spcPts val="4200"/>
              </a:lnSpc>
              <a:buAutoNum type="arabicPeriod" startAt="1"/>
            </a:pPr>
            <a:r>
              <a:rPr lang="en-US" sz="3000">
                <a:solidFill>
                  <a:srgbClr val="1B3344"/>
                </a:solidFill>
                <a:latin typeface="Montnapha"/>
              </a:rPr>
              <a:t> Buat File</a:t>
            </a:r>
          </a:p>
          <a:p>
            <a:pPr algn="l" marL="647700" indent="-323850" lvl="1">
              <a:lnSpc>
                <a:spcPts val="4200"/>
              </a:lnSpc>
              <a:buAutoNum type="arabicPeriod" startAt="1"/>
            </a:pPr>
            <a:r>
              <a:rPr lang="en-US" sz="3000">
                <a:solidFill>
                  <a:srgbClr val="1B3344"/>
                </a:solidFill>
                <a:latin typeface="Montnapha"/>
              </a:rPr>
              <a:t> Lihat Detail File</a:t>
            </a:r>
          </a:p>
          <a:p>
            <a:pPr algn="l" marL="647700" indent="-323850" lvl="1">
              <a:lnSpc>
                <a:spcPts val="4200"/>
              </a:lnSpc>
              <a:buAutoNum type="arabicPeriod" startAt="1"/>
            </a:pPr>
            <a:r>
              <a:rPr lang="en-US" sz="3000">
                <a:solidFill>
                  <a:srgbClr val="1B3344"/>
                </a:solidFill>
                <a:latin typeface="Montnapha"/>
              </a:rPr>
              <a:t> Hapus File</a:t>
            </a:r>
          </a:p>
          <a:p>
            <a:pPr algn="l" marL="647700" indent="-323850" lvl="1">
              <a:lnSpc>
                <a:spcPts val="4200"/>
              </a:lnSpc>
              <a:buAutoNum type="arabicPeriod" startAt="1"/>
            </a:pPr>
            <a:r>
              <a:rPr lang="en-US" sz="3000">
                <a:solidFill>
                  <a:srgbClr val="1B3344"/>
                </a:solidFill>
                <a:latin typeface="Montnapha"/>
              </a:rPr>
              <a:t> Hapus Folder</a:t>
            </a:r>
          </a:p>
        </p:txBody>
      </p:sp>
      <p:sp>
        <p:nvSpPr>
          <p:cNvPr name="TextBox 13" id="13"/>
          <p:cNvSpPr txBox="true"/>
          <p:nvPr/>
        </p:nvSpPr>
        <p:spPr>
          <a:xfrm rot="0">
            <a:off x="1523766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2</a:t>
            </a:r>
          </a:p>
        </p:txBody>
      </p:sp>
      <p:sp>
        <p:nvSpPr>
          <p:cNvPr name="TextBox 14" id="14"/>
          <p:cNvSpPr txBox="true"/>
          <p:nvPr/>
        </p:nvSpPr>
        <p:spPr>
          <a:xfrm rot="0">
            <a:off x="5527024" y="5202736"/>
            <a:ext cx="8996648"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7. Baca File</a:t>
            </a:r>
          </a:p>
          <a:p>
            <a:pPr algn="l">
              <a:lnSpc>
                <a:spcPts val="4200"/>
              </a:lnSpc>
            </a:pPr>
            <a:r>
              <a:rPr lang="en-US" sz="3000">
                <a:solidFill>
                  <a:srgbClr val="1B3344"/>
                </a:solidFill>
                <a:latin typeface="Montnapha"/>
              </a:rPr>
              <a:t>8. Cari File Berdasarkan Nama</a:t>
            </a:r>
          </a:p>
          <a:p>
            <a:pPr algn="l">
              <a:lnSpc>
                <a:spcPts val="4200"/>
              </a:lnSpc>
            </a:pPr>
            <a:r>
              <a:rPr lang="en-US" sz="3000">
                <a:solidFill>
                  <a:srgbClr val="1B3344"/>
                </a:solidFill>
                <a:latin typeface="Montnapha"/>
              </a:rPr>
              <a:t>9. </a:t>
            </a:r>
            <a:r>
              <a:rPr lang="en-US" sz="3000">
                <a:solidFill>
                  <a:srgbClr val="1B3344"/>
                </a:solidFill>
                <a:latin typeface="Montnapha"/>
              </a:rPr>
              <a:t>Uba</a:t>
            </a:r>
            <a:r>
              <a:rPr lang="en-US" sz="3000">
                <a:solidFill>
                  <a:srgbClr val="1B3344"/>
                </a:solidFill>
                <a:latin typeface="Montnapha"/>
              </a:rPr>
              <a:t>h Izin File</a:t>
            </a:r>
          </a:p>
          <a:p>
            <a:pPr algn="l">
              <a:lnSpc>
                <a:spcPts val="4200"/>
              </a:lnSpc>
            </a:pPr>
            <a:r>
              <a:rPr lang="en-US" sz="3000">
                <a:solidFill>
                  <a:srgbClr val="1B3344"/>
                </a:solidFill>
                <a:latin typeface="Montnapha"/>
              </a:rPr>
              <a:t>10. </a:t>
            </a:r>
            <a:r>
              <a:rPr lang="en-US" sz="3000">
                <a:solidFill>
                  <a:srgbClr val="1B3344"/>
                </a:solidFill>
                <a:latin typeface="Montnapha"/>
              </a:rPr>
              <a:t>Kom</a:t>
            </a:r>
            <a:r>
              <a:rPr lang="en-US" sz="3000">
                <a:solidFill>
                  <a:srgbClr val="1B3344"/>
                </a:solidFill>
                <a:latin typeface="Montnapha"/>
              </a:rPr>
              <a:t>pres Direkt</a:t>
            </a:r>
            <a:r>
              <a:rPr lang="en-US" sz="3000">
                <a:solidFill>
                  <a:srgbClr val="1B3344"/>
                </a:solidFill>
                <a:latin typeface="Montnapha"/>
              </a:rPr>
              <a:t>ori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6978523" y="6957984"/>
            <a:ext cx="10065210" cy="1350742"/>
          </a:xfrm>
          <a:custGeom>
            <a:avLst/>
            <a:gdLst/>
            <a:ahLst/>
            <a:cxnLst/>
            <a:rect r="r" b="b" t="t" l="l"/>
            <a:pathLst>
              <a:path h="1350742" w="10065210">
                <a:moveTo>
                  <a:pt x="0" y="0"/>
                </a:moveTo>
                <a:lnTo>
                  <a:pt x="10065210" y="0"/>
                </a:lnTo>
                <a:lnTo>
                  <a:pt x="10065210" y="1350742"/>
                </a:lnTo>
                <a:lnTo>
                  <a:pt x="0" y="1350742"/>
                </a:lnTo>
                <a:lnTo>
                  <a:pt x="0" y="0"/>
                </a:lnTo>
                <a:close/>
              </a:path>
            </a:pathLst>
          </a:custGeom>
          <a:blipFill>
            <a:blip r:embed="rId7"/>
            <a:stretch>
              <a:fillRect l="0" t="0" r="0" b="0"/>
            </a:stretch>
          </a:blipFill>
        </p:spPr>
      </p:sp>
      <p:sp>
        <p:nvSpPr>
          <p:cNvPr name="TextBox 15" id="15"/>
          <p:cNvSpPr txBox="true"/>
          <p:nvPr/>
        </p:nvSpPr>
        <p:spPr>
          <a:xfrm rot="0">
            <a:off x="103061" y="1200150"/>
            <a:ext cx="7575937" cy="2197044"/>
          </a:xfrm>
          <a:prstGeom prst="rect">
            <a:avLst/>
          </a:prstGeom>
        </p:spPr>
        <p:txBody>
          <a:bodyPr anchor="t" rtlCol="false" tIns="0" lIns="0" bIns="0" rIns="0">
            <a:spAutoFit/>
          </a:bodyPr>
          <a:lstStyle/>
          <a:p>
            <a:pPr algn="ctr">
              <a:lnSpc>
                <a:spcPts val="8497"/>
              </a:lnSpc>
            </a:pPr>
            <a:r>
              <a:rPr lang="en-US" sz="8497">
                <a:solidFill>
                  <a:srgbClr val="1B3344"/>
                </a:solidFill>
                <a:latin typeface="Montnapha Medium"/>
              </a:rPr>
              <a:t>MEMBUAT DIREKTORI</a:t>
            </a:r>
          </a:p>
        </p:txBody>
      </p:sp>
      <p:sp>
        <p:nvSpPr>
          <p:cNvPr name="TextBox 16" id="16"/>
          <p:cNvSpPr txBox="true"/>
          <p:nvPr/>
        </p:nvSpPr>
        <p:spPr>
          <a:xfrm rot="0">
            <a:off x="7678999" y="3908525"/>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membuat direktori baru di dalam sistem file. Pengguna dapat menentukan nama direktori yang ingin dibuat. Fitur ini bermanfaat untuk mengatur dan mengelompokkan file dengan rapi di dalam sistem.</a:t>
            </a:r>
          </a:p>
        </p:txBody>
      </p:sp>
      <p:sp>
        <p:nvSpPr>
          <p:cNvPr name="TextBox 17" id="17"/>
          <p:cNvSpPr txBox="true"/>
          <p:nvPr/>
        </p:nvSpPr>
        <p:spPr>
          <a:xfrm rot="0">
            <a:off x="15256717"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678999" y="6289590"/>
            <a:ext cx="9330590" cy="2168796"/>
          </a:xfrm>
          <a:custGeom>
            <a:avLst/>
            <a:gdLst/>
            <a:ahLst/>
            <a:cxnLst/>
            <a:rect r="r" b="b" t="t" l="l"/>
            <a:pathLst>
              <a:path h="2168796" w="9330590">
                <a:moveTo>
                  <a:pt x="0" y="0"/>
                </a:moveTo>
                <a:lnTo>
                  <a:pt x="9330589" y="0"/>
                </a:lnTo>
                <a:lnTo>
                  <a:pt x="9330589" y="2168796"/>
                </a:lnTo>
                <a:lnTo>
                  <a:pt x="0" y="2168796"/>
                </a:lnTo>
                <a:lnTo>
                  <a:pt x="0" y="0"/>
                </a:lnTo>
                <a:close/>
              </a:path>
            </a:pathLst>
          </a:custGeom>
          <a:blipFill>
            <a:blip r:embed="rId7"/>
            <a:stretch>
              <a:fillRect l="0" t="0" r="0" b="0"/>
            </a:stretch>
          </a:blipFill>
        </p:spPr>
      </p:sp>
      <p:sp>
        <p:nvSpPr>
          <p:cNvPr name="TextBox 15" id="15"/>
          <p:cNvSpPr txBox="true"/>
          <p:nvPr/>
        </p:nvSpPr>
        <p:spPr>
          <a:xfrm rot="0">
            <a:off x="847670" y="473367"/>
            <a:ext cx="6086719" cy="2914650"/>
          </a:xfrm>
          <a:prstGeom prst="rect">
            <a:avLst/>
          </a:prstGeom>
        </p:spPr>
        <p:txBody>
          <a:bodyPr anchor="t" rtlCol="false" tIns="0" lIns="0" bIns="0" rIns="0">
            <a:spAutoFit/>
          </a:bodyPr>
          <a:lstStyle/>
          <a:p>
            <a:pPr algn="ctr">
              <a:lnSpc>
                <a:spcPts val="7500"/>
              </a:lnSpc>
            </a:pPr>
            <a:r>
              <a:rPr lang="en-US" sz="7500">
                <a:solidFill>
                  <a:srgbClr val="1B3344"/>
                </a:solidFill>
                <a:latin typeface="Montnapha Medium"/>
              </a:rPr>
              <a:t>LIHAT DIREKTORI DAN FILE</a:t>
            </a:r>
          </a:p>
        </p:txBody>
      </p:sp>
      <p:sp>
        <p:nvSpPr>
          <p:cNvPr name="TextBox 16" id="16"/>
          <p:cNvSpPr txBox="true"/>
          <p:nvPr/>
        </p:nvSpPr>
        <p:spPr>
          <a:xfrm rot="0">
            <a:off x="7678999" y="3908525"/>
            <a:ext cx="9364734" cy="15811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menampilkan isi direktori atau file dengan memasukkan path yang sesuai.</a:t>
            </a:r>
          </a:p>
        </p:txBody>
      </p:sp>
      <p:sp>
        <p:nvSpPr>
          <p:cNvPr name="TextBox 17" id="17"/>
          <p:cNvSpPr txBox="true"/>
          <p:nvPr/>
        </p:nvSpPr>
        <p:spPr>
          <a:xfrm rot="0">
            <a:off x="15247192" y="9557004"/>
            <a:ext cx="2021633" cy="412677"/>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463774" y="6474911"/>
            <a:ext cx="9795183" cy="1469277"/>
          </a:xfrm>
          <a:custGeom>
            <a:avLst/>
            <a:gdLst/>
            <a:ahLst/>
            <a:cxnLst/>
            <a:rect r="r" b="b" t="t" l="l"/>
            <a:pathLst>
              <a:path h="1469277" w="9795183">
                <a:moveTo>
                  <a:pt x="0" y="0"/>
                </a:moveTo>
                <a:lnTo>
                  <a:pt x="9795183" y="0"/>
                </a:lnTo>
                <a:lnTo>
                  <a:pt x="9795183" y="1469278"/>
                </a:lnTo>
                <a:lnTo>
                  <a:pt x="0" y="1469278"/>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BUAT FILE</a:t>
            </a:r>
          </a:p>
        </p:txBody>
      </p:sp>
      <p:sp>
        <p:nvSpPr>
          <p:cNvPr name="TextBox 16" id="16"/>
          <p:cNvSpPr txBox="true"/>
          <p:nvPr/>
        </p:nvSpPr>
        <p:spPr>
          <a:xfrm rot="0">
            <a:off x="7678999" y="3405257"/>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membuat file baru di dalam sistem file. Pengguna dapat menentukan nama, dan jenis file yang ingin dibuat. Fitur ini berguna untuk menyimpan data atau informasi baru dalam format file yang sesuai.</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6934389" y="5699144"/>
            <a:ext cx="10793987" cy="3126763"/>
          </a:xfrm>
          <a:custGeom>
            <a:avLst/>
            <a:gdLst/>
            <a:ahLst/>
            <a:cxnLst/>
            <a:rect r="r" b="b" t="t" l="l"/>
            <a:pathLst>
              <a:path h="3126763" w="10793987">
                <a:moveTo>
                  <a:pt x="0" y="0"/>
                </a:moveTo>
                <a:lnTo>
                  <a:pt x="10793987" y="0"/>
                </a:lnTo>
                <a:lnTo>
                  <a:pt x="10793987" y="3126763"/>
                </a:lnTo>
                <a:lnTo>
                  <a:pt x="0" y="3126763"/>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LIHAT FILE</a:t>
            </a:r>
          </a:p>
        </p:txBody>
      </p:sp>
      <p:sp>
        <p:nvSpPr>
          <p:cNvPr name="TextBox 16" id="16"/>
          <p:cNvSpPr txBox="true"/>
          <p:nvPr/>
        </p:nvSpPr>
        <p:spPr>
          <a:xfrm rot="0">
            <a:off x="7649016" y="2795133"/>
            <a:ext cx="9364734" cy="26479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menampilkan informasi detail tentang file yang dipilih pengguna. Informasi yang ditampilkan meliputi nama file, ukuran file, tanggal modifikasi file, izin akses file, dan jenis file. Fitur ini membantu pengguna dalam memahami informasi penting tentang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9817538" cy="1527173"/>
          </a:xfrm>
          <a:custGeom>
            <a:avLst/>
            <a:gdLst/>
            <a:ahLst/>
            <a:cxnLst/>
            <a:rect r="r" b="b" t="t" l="l"/>
            <a:pathLst>
              <a:path h="1527173" w="9817538">
                <a:moveTo>
                  <a:pt x="0" y="0"/>
                </a:moveTo>
                <a:lnTo>
                  <a:pt x="9817538" y="0"/>
                </a:lnTo>
                <a:lnTo>
                  <a:pt x="9817538" y="1527173"/>
                </a:lnTo>
                <a:lnTo>
                  <a:pt x="0" y="1527173"/>
                </a:lnTo>
                <a:lnTo>
                  <a:pt x="0" y="0"/>
                </a:lnTo>
                <a:close/>
              </a:path>
            </a:pathLst>
          </a:custGeom>
          <a:blipFill>
            <a:blip r:embed="rId7"/>
            <a:stretch>
              <a:fillRect l="0" t="0" r="0" b="0"/>
            </a:stretch>
          </a:blipFill>
        </p:spPr>
      </p:sp>
      <p:sp>
        <p:nvSpPr>
          <p:cNvPr name="TextBox 15" id="15"/>
          <p:cNvSpPr txBox="true"/>
          <p:nvPr/>
        </p:nvSpPr>
        <p:spPr>
          <a:xfrm rot="0">
            <a:off x="847670" y="958480"/>
            <a:ext cx="6086719" cy="1120774"/>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HAPUS FILE</a:t>
            </a:r>
          </a:p>
        </p:txBody>
      </p:sp>
      <p:sp>
        <p:nvSpPr>
          <p:cNvPr name="TextBox 16" id="16"/>
          <p:cNvSpPr txBox="true"/>
          <p:nvPr/>
        </p:nvSpPr>
        <p:spPr>
          <a:xfrm rot="0">
            <a:off x="7548090" y="4057650"/>
            <a:ext cx="9364734"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menghapus file yang tidak diinginkan dari sistem file. Fitur ini membantu pengguna dalam mengosongkan ruang penyimpanan dan menjaga kerapihan sistem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5CBDB"/>
        </a:solidFill>
      </p:bgPr>
    </p:bg>
    <p:spTree>
      <p:nvGrpSpPr>
        <p:cNvPr id="1" name=""/>
        <p:cNvGrpSpPr/>
        <p:nvPr/>
      </p:nvGrpSpPr>
      <p:grpSpPr>
        <a:xfrm>
          <a:off x="0" y="0"/>
          <a:ext cx="0" cy="0"/>
          <a:chOff x="0" y="0"/>
          <a:chExt cx="0" cy="0"/>
        </a:xfrm>
      </p:grpSpPr>
      <p:grpSp>
        <p:nvGrpSpPr>
          <p:cNvPr name="Group 2" id="2"/>
          <p:cNvGrpSpPr/>
          <p:nvPr/>
        </p:nvGrpSpPr>
        <p:grpSpPr>
          <a:xfrm rot="0">
            <a:off x="-183991" y="9258300"/>
            <a:ext cx="18655982" cy="1832410"/>
            <a:chOff x="0" y="0"/>
            <a:chExt cx="4913510" cy="482610"/>
          </a:xfrm>
        </p:grpSpPr>
        <p:sp>
          <p:nvSpPr>
            <p:cNvPr name="Freeform 3" id="3"/>
            <p:cNvSpPr/>
            <p:nvPr/>
          </p:nvSpPr>
          <p:spPr>
            <a:xfrm flipH="false" flipV="false" rot="0">
              <a:off x="0" y="0"/>
              <a:ext cx="4913509" cy="482610"/>
            </a:xfrm>
            <a:custGeom>
              <a:avLst/>
              <a:gdLst/>
              <a:ahLst/>
              <a:cxnLst/>
              <a:rect r="r" b="b" t="t" l="l"/>
              <a:pathLst>
                <a:path h="482610" w="4913509">
                  <a:moveTo>
                    <a:pt x="41498" y="0"/>
                  </a:moveTo>
                  <a:lnTo>
                    <a:pt x="4872011" y="0"/>
                  </a:lnTo>
                  <a:cubicBezTo>
                    <a:pt x="4883017" y="0"/>
                    <a:pt x="4893572" y="4372"/>
                    <a:pt x="4901355" y="12155"/>
                  </a:cubicBezTo>
                  <a:cubicBezTo>
                    <a:pt x="4909137" y="19937"/>
                    <a:pt x="4913509" y="30492"/>
                    <a:pt x="4913509" y="41498"/>
                  </a:cubicBezTo>
                  <a:lnTo>
                    <a:pt x="4913509" y="441112"/>
                  </a:lnTo>
                  <a:cubicBezTo>
                    <a:pt x="4913509" y="452118"/>
                    <a:pt x="4909137" y="462673"/>
                    <a:pt x="4901355" y="470456"/>
                  </a:cubicBezTo>
                  <a:cubicBezTo>
                    <a:pt x="4893572" y="478238"/>
                    <a:pt x="4883017" y="482610"/>
                    <a:pt x="4872011" y="482610"/>
                  </a:cubicBezTo>
                  <a:lnTo>
                    <a:pt x="41498" y="482610"/>
                  </a:lnTo>
                  <a:cubicBezTo>
                    <a:pt x="30492" y="482610"/>
                    <a:pt x="19937" y="478238"/>
                    <a:pt x="12155" y="470456"/>
                  </a:cubicBezTo>
                  <a:cubicBezTo>
                    <a:pt x="4372" y="462673"/>
                    <a:pt x="0" y="452118"/>
                    <a:pt x="0" y="441112"/>
                  </a:cubicBezTo>
                  <a:lnTo>
                    <a:pt x="0" y="41498"/>
                  </a:lnTo>
                  <a:cubicBezTo>
                    <a:pt x="0" y="30492"/>
                    <a:pt x="4372" y="19937"/>
                    <a:pt x="12155" y="12155"/>
                  </a:cubicBezTo>
                  <a:cubicBezTo>
                    <a:pt x="19937" y="4372"/>
                    <a:pt x="30492" y="0"/>
                    <a:pt x="41498" y="0"/>
                  </a:cubicBezTo>
                  <a:close/>
                </a:path>
              </a:pathLst>
            </a:custGeom>
            <a:solidFill>
              <a:srgbClr val="E7F5FF"/>
            </a:solidFill>
            <a:ln w="38100" cap="rnd">
              <a:solidFill>
                <a:srgbClr val="1B3344"/>
              </a:solidFill>
              <a:prstDash val="solid"/>
              <a:round/>
            </a:ln>
          </p:spPr>
        </p:sp>
        <p:sp>
          <p:nvSpPr>
            <p:cNvPr name="TextBox 4" id="4"/>
            <p:cNvSpPr txBox="true"/>
            <p:nvPr/>
          </p:nvSpPr>
          <p:spPr>
            <a:xfrm>
              <a:off x="0" y="9525"/>
              <a:ext cx="4913510" cy="473085"/>
            </a:xfrm>
            <a:prstGeom prst="rect">
              <a:avLst/>
            </a:prstGeom>
          </p:spPr>
          <p:txBody>
            <a:bodyPr anchor="ctr" rtlCol="false" tIns="50800" lIns="50800" bIns="50800" rIns="50800"/>
            <a:lstStyle/>
            <a:p>
              <a:pPr algn="ctr">
                <a:lnSpc>
                  <a:spcPts val="2000"/>
                </a:lnSpc>
              </a:pPr>
            </a:p>
          </p:txBody>
        </p:sp>
      </p:grpSp>
      <p:grpSp>
        <p:nvGrpSpPr>
          <p:cNvPr name="Group 5" id="5"/>
          <p:cNvGrpSpPr/>
          <p:nvPr/>
        </p:nvGrpSpPr>
        <p:grpSpPr>
          <a:xfrm rot="0">
            <a:off x="1028700" y="3965459"/>
            <a:ext cx="5161080" cy="5416333"/>
            <a:chOff x="0" y="0"/>
            <a:chExt cx="6881440" cy="7221777"/>
          </a:xfrm>
        </p:grpSpPr>
        <p:sp>
          <p:nvSpPr>
            <p:cNvPr name="Freeform 6" id="6"/>
            <p:cNvSpPr/>
            <p:nvPr/>
          </p:nvSpPr>
          <p:spPr>
            <a:xfrm flipH="true" flipV="true" rot="0">
              <a:off x="0" y="5337983"/>
              <a:ext cx="6881440" cy="1883794"/>
            </a:xfrm>
            <a:custGeom>
              <a:avLst/>
              <a:gdLst/>
              <a:ahLst/>
              <a:cxnLst/>
              <a:rect r="r" b="b" t="t" l="l"/>
              <a:pathLst>
                <a:path h="1883794" w="6881440">
                  <a:moveTo>
                    <a:pt x="6881440" y="1883794"/>
                  </a:moveTo>
                  <a:lnTo>
                    <a:pt x="0" y="1883794"/>
                  </a:lnTo>
                  <a:lnTo>
                    <a:pt x="0" y="0"/>
                  </a:lnTo>
                  <a:lnTo>
                    <a:pt x="6881440" y="0"/>
                  </a:lnTo>
                  <a:lnTo>
                    <a:pt x="6881440" y="1883794"/>
                  </a:lnTo>
                  <a:close/>
                </a:path>
              </a:pathLst>
            </a:custGeom>
            <a:blipFill>
              <a:blip r:embed="rId2">
                <a:alphaModFix amt="46000"/>
              </a:blip>
              <a:stretch>
                <a:fillRect l="0" t="0" r="0" b="0"/>
              </a:stretch>
            </a:blipFill>
          </p:spPr>
        </p:sp>
        <p:grpSp>
          <p:nvGrpSpPr>
            <p:cNvPr name="Group 7" id="7"/>
            <p:cNvGrpSpPr>
              <a:grpSpLocks noChangeAspect="true"/>
            </p:cNvGrpSpPr>
            <p:nvPr/>
          </p:nvGrpSpPr>
          <p:grpSpPr>
            <a:xfrm rot="0">
              <a:off x="0" y="0"/>
              <a:ext cx="6881440" cy="6874997"/>
              <a:chOff x="0" y="0"/>
              <a:chExt cx="3255264" cy="3252216"/>
            </a:xfrm>
          </p:grpSpPr>
          <p:sp>
            <p:nvSpPr>
              <p:cNvPr name="Freeform 8" id="8"/>
              <p:cNvSpPr/>
              <p:nvPr/>
            </p:nvSpPr>
            <p:spPr>
              <a:xfrm flipH="false" flipV="false" rot="0">
                <a:off x="0" y="0"/>
                <a:ext cx="3255264" cy="3252216"/>
              </a:xfrm>
              <a:custGeom>
                <a:avLst/>
                <a:gdLst/>
                <a:ahLst/>
                <a:cxnLst/>
                <a:rect r="r" b="b" t="t" l="l"/>
                <a:pathLst>
                  <a:path h="3252216" w="3255264">
                    <a:moveTo>
                      <a:pt x="3255264" y="3252216"/>
                    </a:moveTo>
                    <a:lnTo>
                      <a:pt x="0" y="3252216"/>
                    </a:lnTo>
                    <a:lnTo>
                      <a:pt x="0" y="0"/>
                    </a:lnTo>
                    <a:lnTo>
                      <a:pt x="3255264" y="0"/>
                    </a:lnTo>
                    <a:lnTo>
                      <a:pt x="3255264" y="3252216"/>
                    </a:lnTo>
                    <a:close/>
                  </a:path>
                </a:pathLst>
              </a:custGeom>
              <a:blipFill>
                <a:blip r:embed="rId3"/>
                <a:stretch>
                  <a:fillRect l="-15" t="0" r="-15" b="0"/>
                </a:stretch>
              </a:blipFill>
            </p:spPr>
          </p:sp>
          <p:sp>
            <p:nvSpPr>
              <p:cNvPr name="Freeform 9" id="9"/>
              <p:cNvSpPr/>
              <p:nvPr/>
            </p:nvSpPr>
            <p:spPr>
              <a:xfrm flipH="false" flipV="false" rot="0">
                <a:off x="178784" y="170440"/>
                <a:ext cx="2903731" cy="2875349"/>
              </a:xfrm>
              <a:custGeom>
                <a:avLst/>
                <a:gdLst/>
                <a:ahLst/>
                <a:cxnLst/>
                <a:rect r="r" b="b" t="t" l="l"/>
                <a:pathLst>
                  <a:path h="2875349" w="2903731">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4"/>
                <a:stretch>
                  <a:fillRect l="-8121" t="0" r="-8121" b="0"/>
                </a:stretch>
              </a:blipFill>
            </p:spPr>
          </p:sp>
        </p:grpSp>
      </p:grpSp>
      <p:grpSp>
        <p:nvGrpSpPr>
          <p:cNvPr name="Group 10" id="10"/>
          <p:cNvGrpSpPr/>
          <p:nvPr/>
        </p:nvGrpSpPr>
        <p:grpSpPr>
          <a:xfrm rot="0">
            <a:off x="686774" y="-885863"/>
            <a:ext cx="6408512" cy="4638009"/>
            <a:chOff x="0" y="0"/>
            <a:chExt cx="1687838" cy="1221533"/>
          </a:xfrm>
        </p:grpSpPr>
        <p:sp>
          <p:nvSpPr>
            <p:cNvPr name="Freeform 11" id="11"/>
            <p:cNvSpPr/>
            <p:nvPr/>
          </p:nvSpPr>
          <p:spPr>
            <a:xfrm flipH="false" flipV="false" rot="0">
              <a:off x="0" y="0"/>
              <a:ext cx="1687838" cy="1221533"/>
            </a:xfrm>
            <a:custGeom>
              <a:avLst/>
              <a:gdLst/>
              <a:ahLst/>
              <a:cxnLst/>
              <a:rect r="r" b="b" t="t" l="l"/>
              <a:pathLst>
                <a:path h="1221533" w="1687838">
                  <a:moveTo>
                    <a:pt x="120807" y="0"/>
                  </a:moveTo>
                  <a:lnTo>
                    <a:pt x="1567032" y="0"/>
                  </a:lnTo>
                  <a:cubicBezTo>
                    <a:pt x="1633751" y="0"/>
                    <a:pt x="1687838" y="54087"/>
                    <a:pt x="1687838" y="120807"/>
                  </a:cubicBezTo>
                  <a:lnTo>
                    <a:pt x="1687838" y="1100726"/>
                  </a:lnTo>
                  <a:cubicBezTo>
                    <a:pt x="1687838" y="1132766"/>
                    <a:pt x="1675111" y="1163494"/>
                    <a:pt x="1652455" y="1186150"/>
                  </a:cubicBezTo>
                  <a:cubicBezTo>
                    <a:pt x="1629799" y="1208805"/>
                    <a:pt x="1599072" y="1221533"/>
                    <a:pt x="1567032" y="1221533"/>
                  </a:cubicBezTo>
                  <a:lnTo>
                    <a:pt x="120807" y="1221533"/>
                  </a:lnTo>
                  <a:cubicBezTo>
                    <a:pt x="88767" y="1221533"/>
                    <a:pt x="58039" y="1208805"/>
                    <a:pt x="35384" y="1186150"/>
                  </a:cubicBezTo>
                  <a:cubicBezTo>
                    <a:pt x="12728" y="1163494"/>
                    <a:pt x="0" y="1132766"/>
                    <a:pt x="0" y="1100726"/>
                  </a:cubicBezTo>
                  <a:lnTo>
                    <a:pt x="0" y="120807"/>
                  </a:lnTo>
                  <a:cubicBezTo>
                    <a:pt x="0" y="88767"/>
                    <a:pt x="12728" y="58039"/>
                    <a:pt x="35384" y="35384"/>
                  </a:cubicBezTo>
                  <a:cubicBezTo>
                    <a:pt x="58039" y="12728"/>
                    <a:pt x="88767" y="0"/>
                    <a:pt x="120807" y="0"/>
                  </a:cubicBezTo>
                  <a:close/>
                </a:path>
              </a:pathLst>
            </a:custGeom>
            <a:solidFill>
              <a:srgbClr val="E7F5FF"/>
            </a:solidFill>
            <a:ln w="38100" cap="rnd">
              <a:solidFill>
                <a:srgbClr val="1B3344"/>
              </a:solidFill>
              <a:prstDash val="solid"/>
              <a:round/>
            </a:ln>
          </p:spPr>
        </p:sp>
        <p:sp>
          <p:nvSpPr>
            <p:cNvPr name="TextBox 12" id="12"/>
            <p:cNvSpPr txBox="true"/>
            <p:nvPr/>
          </p:nvSpPr>
          <p:spPr>
            <a:xfrm>
              <a:off x="0" y="9525"/>
              <a:ext cx="1687838" cy="1212008"/>
            </a:xfrm>
            <a:prstGeom prst="rect">
              <a:avLst/>
            </a:prstGeom>
          </p:spPr>
          <p:txBody>
            <a:bodyPr anchor="ctr" rtlCol="false" tIns="50800" lIns="50800" bIns="50800" rIns="50800"/>
            <a:lstStyle/>
            <a:p>
              <a:pPr algn="ctr">
                <a:lnSpc>
                  <a:spcPts val="2000"/>
                </a:lnSpc>
              </a:pPr>
            </a:p>
          </p:txBody>
        </p:sp>
      </p:grpSp>
      <p:sp>
        <p:nvSpPr>
          <p:cNvPr name="Freeform 13" id="13"/>
          <p:cNvSpPr/>
          <p:nvPr/>
        </p:nvSpPr>
        <p:spPr>
          <a:xfrm flipH="false" flipV="false" rot="9710221">
            <a:off x="15211425" y="-20574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095286" y="6673625"/>
            <a:ext cx="10043999" cy="1230775"/>
          </a:xfrm>
          <a:custGeom>
            <a:avLst/>
            <a:gdLst/>
            <a:ahLst/>
            <a:cxnLst/>
            <a:rect r="r" b="b" t="t" l="l"/>
            <a:pathLst>
              <a:path h="1230775" w="10043999">
                <a:moveTo>
                  <a:pt x="0" y="0"/>
                </a:moveTo>
                <a:lnTo>
                  <a:pt x="10043999" y="0"/>
                </a:lnTo>
                <a:lnTo>
                  <a:pt x="10043999" y="1230775"/>
                </a:lnTo>
                <a:lnTo>
                  <a:pt x="0" y="1230775"/>
                </a:lnTo>
                <a:lnTo>
                  <a:pt x="0" y="0"/>
                </a:lnTo>
                <a:close/>
              </a:path>
            </a:pathLst>
          </a:custGeom>
          <a:blipFill>
            <a:blip r:embed="rId7"/>
            <a:stretch>
              <a:fillRect l="0" t="0" r="0" b="0"/>
            </a:stretch>
          </a:blipFill>
        </p:spPr>
      </p:sp>
      <p:sp>
        <p:nvSpPr>
          <p:cNvPr name="TextBox 15" id="15"/>
          <p:cNvSpPr txBox="true"/>
          <p:nvPr/>
        </p:nvSpPr>
        <p:spPr>
          <a:xfrm rot="0">
            <a:off x="847670" y="958480"/>
            <a:ext cx="6086719" cy="2197099"/>
          </a:xfrm>
          <a:prstGeom prst="rect">
            <a:avLst/>
          </a:prstGeom>
        </p:spPr>
        <p:txBody>
          <a:bodyPr anchor="t" rtlCol="false" tIns="0" lIns="0" bIns="0" rIns="0">
            <a:spAutoFit/>
          </a:bodyPr>
          <a:lstStyle/>
          <a:p>
            <a:pPr algn="ctr">
              <a:lnSpc>
                <a:spcPts val="8499"/>
              </a:lnSpc>
            </a:pPr>
            <a:r>
              <a:rPr lang="en-US" sz="8499">
                <a:solidFill>
                  <a:srgbClr val="1B3344"/>
                </a:solidFill>
                <a:latin typeface="Montnapha Medium"/>
              </a:rPr>
              <a:t>HAPUS FOLDER</a:t>
            </a:r>
          </a:p>
        </p:txBody>
      </p:sp>
      <p:sp>
        <p:nvSpPr>
          <p:cNvPr name="TextBox 16" id="16"/>
          <p:cNvSpPr txBox="true"/>
          <p:nvPr/>
        </p:nvSpPr>
        <p:spPr>
          <a:xfrm rot="0">
            <a:off x="7548090" y="4057650"/>
            <a:ext cx="9364734" cy="2114550"/>
          </a:xfrm>
          <a:prstGeom prst="rect">
            <a:avLst/>
          </a:prstGeom>
        </p:spPr>
        <p:txBody>
          <a:bodyPr anchor="t" rtlCol="false" tIns="0" lIns="0" bIns="0" rIns="0">
            <a:spAutoFit/>
          </a:bodyPr>
          <a:lstStyle/>
          <a:p>
            <a:pPr algn="l">
              <a:lnSpc>
                <a:spcPts val="4200"/>
              </a:lnSpc>
            </a:pPr>
            <a:r>
              <a:rPr lang="en-US" sz="3000">
                <a:solidFill>
                  <a:srgbClr val="1B3344"/>
                </a:solidFill>
                <a:latin typeface="Montnapha"/>
              </a:rPr>
              <a:t>Fitur ini memungkinkan pengguna untuk menghapus folder yang tidak diinginkan dari sistem file. Fitur ini membantu pengguna dalam mengosongkan ruang penyimpanan dan menjaga kerapihan sistem file.</a:t>
            </a:r>
          </a:p>
        </p:txBody>
      </p:sp>
      <p:sp>
        <p:nvSpPr>
          <p:cNvPr name="TextBox 17" id="17"/>
          <p:cNvSpPr txBox="true"/>
          <p:nvPr/>
        </p:nvSpPr>
        <p:spPr>
          <a:xfrm rot="0">
            <a:off x="15247192" y="9557004"/>
            <a:ext cx="2021633" cy="412750"/>
          </a:xfrm>
          <a:prstGeom prst="rect">
            <a:avLst/>
          </a:prstGeom>
        </p:spPr>
        <p:txBody>
          <a:bodyPr anchor="t" rtlCol="false" tIns="0" lIns="0" bIns="0" rIns="0">
            <a:spAutoFit/>
          </a:bodyPr>
          <a:lstStyle/>
          <a:p>
            <a:pPr algn="r">
              <a:lnSpc>
                <a:spcPts val="3499"/>
              </a:lnSpc>
            </a:pPr>
            <a:r>
              <a:rPr lang="en-US" sz="2499">
                <a:solidFill>
                  <a:srgbClr val="1B3344"/>
                </a:solidFill>
                <a:latin typeface="Montnapha"/>
              </a:rPr>
              <a:t>Hal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DAGFF_u0yO0</dc:identifier>
  <dcterms:modified xsi:type="dcterms:W3CDTF">2011-08-01T06:04:30Z</dcterms:modified>
  <cp:revision>1</cp:revision>
  <dc:title>Biru minimalis polos tugas presentasi</dc:title>
</cp:coreProperties>
</file>