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5"/>
  </p:notesMasterIdLst>
  <p:sldIdLst>
    <p:sldId id="256" r:id="rId2"/>
    <p:sldId id="258" r:id="rId3"/>
    <p:sldId id="257" r:id="rId4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77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22204-511D-42DB-B769-E600439F120D}" type="datetimeFigureOut">
              <a:rPr lang="pt-PT" smtClean="0"/>
              <a:t>02/06/2025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F9CC0-989A-4F43-8280-58B218C542C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0756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0" hangingPunct="1">
      <a:defRPr sz="160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F9CC0-989A-4F43-8280-58B218C542C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1797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33019-0948-C896-D18C-EB83915ED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A95899A0-2EB5-875C-5DE9-54F1AFFF47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0B9A0ADD-0FFC-F0E1-353C-E0BCBDB63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CBDD064-8B02-FDC8-80D4-4406EE120E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F9CC0-989A-4F43-8280-58B218C542C2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87554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44B0B-D78C-1193-DA9A-ED766C242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5747D88F-2E9C-7330-294B-9AF6280D9A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CB502A12-23B4-6A85-ED9B-A6CA0A7CCE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0B41218-C77F-E484-70BC-D4EA7A984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F9CC0-989A-4F43-8280-58B218C542C2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431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7115-E5A5-49CB-9497-9E6CDBEED4A9}" type="datetimeFigureOut">
              <a:rPr lang="pt-PT" smtClean="0"/>
              <a:t>02/06/2025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6A0A-6A49-4977-94E2-CA90F89495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8045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7115-E5A5-49CB-9497-9E6CDBEED4A9}" type="datetimeFigureOut">
              <a:rPr lang="pt-PT" smtClean="0"/>
              <a:t>02/06/2025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6A0A-6A49-4977-94E2-CA90F89495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552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7115-E5A5-49CB-9497-9E6CDBEED4A9}" type="datetimeFigureOut">
              <a:rPr lang="pt-PT" smtClean="0"/>
              <a:t>02/06/2025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6A0A-6A49-4977-94E2-CA90F89495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038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7115-E5A5-49CB-9497-9E6CDBEED4A9}" type="datetimeFigureOut">
              <a:rPr lang="pt-PT" smtClean="0"/>
              <a:t>02/06/2025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6A0A-6A49-4977-94E2-CA90F89495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023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7115-E5A5-49CB-9497-9E6CDBEED4A9}" type="datetimeFigureOut">
              <a:rPr lang="pt-PT" smtClean="0"/>
              <a:t>02/06/2025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6A0A-6A49-4977-94E2-CA90F89495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1897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7115-E5A5-49CB-9497-9E6CDBEED4A9}" type="datetimeFigureOut">
              <a:rPr lang="pt-PT" smtClean="0"/>
              <a:t>02/06/2025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6A0A-6A49-4977-94E2-CA90F89495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626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7115-E5A5-49CB-9497-9E6CDBEED4A9}" type="datetimeFigureOut">
              <a:rPr lang="pt-PT" smtClean="0"/>
              <a:t>02/06/2025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6A0A-6A49-4977-94E2-CA90F89495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058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7115-E5A5-49CB-9497-9E6CDBEED4A9}" type="datetimeFigureOut">
              <a:rPr lang="pt-PT" smtClean="0"/>
              <a:t>02/06/2025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6A0A-6A49-4977-94E2-CA90F89495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9266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7115-E5A5-49CB-9497-9E6CDBEED4A9}" type="datetimeFigureOut">
              <a:rPr lang="pt-PT" smtClean="0"/>
              <a:t>02/06/2025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6A0A-6A49-4977-94E2-CA90F89495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28432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7115-E5A5-49CB-9497-9E6CDBEED4A9}" type="datetimeFigureOut">
              <a:rPr lang="pt-PT" smtClean="0"/>
              <a:t>02/06/2025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6A0A-6A49-4977-94E2-CA90F89495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0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7115-E5A5-49CB-9497-9E6CDBEED4A9}" type="datetimeFigureOut">
              <a:rPr lang="pt-PT" smtClean="0"/>
              <a:t>02/06/2025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56A0A-6A49-4977-94E2-CA90F89495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242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3E7115-E5A5-49CB-9497-9E6CDBEED4A9}" type="datetimeFigureOut">
              <a:rPr lang="pt-PT" smtClean="0"/>
              <a:t>02/06/2025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56A0A-6A49-4977-94E2-CA90F8949578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66976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9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4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2.jpeg"/><Relationship Id="rId3" Type="http://schemas.openxmlformats.org/officeDocument/2006/relationships/image" Target="../media/image14.png"/><Relationship Id="rId7" Type="http://schemas.openxmlformats.org/officeDocument/2006/relationships/image" Target="../media/image11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6.png"/><Relationship Id="rId5" Type="http://schemas.openxmlformats.org/officeDocument/2006/relationships/image" Target="../media/image9.png"/><Relationship Id="rId15" Type="http://schemas.openxmlformats.org/officeDocument/2006/relationships/image" Target="../media/image24.jpeg"/><Relationship Id="rId10" Type="http://schemas.openxmlformats.org/officeDocument/2006/relationships/image" Target="../media/image15.png"/><Relationship Id="rId4" Type="http://schemas.openxmlformats.org/officeDocument/2006/relationships/image" Target="../media/image21.jpg"/><Relationship Id="rId9" Type="http://schemas.openxmlformats.org/officeDocument/2006/relationships/image" Target="../media/image13.png"/><Relationship Id="rId1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>
            <a:extLst>
              <a:ext uri="{FF2B5EF4-FFF2-40B4-BE49-F238E27FC236}">
                <a16:creationId xmlns:a16="http://schemas.microsoft.com/office/drawing/2014/main" id="{A7F1F33F-2602-3AD2-2C80-A1C59D5BBB51}"/>
              </a:ext>
            </a:extLst>
          </p:cNvPr>
          <p:cNvSpPr/>
          <p:nvPr/>
        </p:nvSpPr>
        <p:spPr>
          <a:xfrm rot="18467609">
            <a:off x="4016664" y="-2879888"/>
            <a:ext cx="4260313" cy="16006392"/>
          </a:xfrm>
          <a:prstGeom prst="rect">
            <a:avLst/>
          </a:prstGeom>
          <a:gradFill>
            <a:gsLst>
              <a:gs pos="57000">
                <a:srgbClr val="FFFF00">
                  <a:alpha val="79000"/>
                </a:srgbClr>
              </a:gs>
              <a:gs pos="40000">
                <a:srgbClr val="FFFF00">
                  <a:alpha val="48000"/>
                  <a:lumMod val="100000"/>
                </a:srgbClr>
              </a:gs>
              <a:gs pos="0">
                <a:srgbClr val="FF0000"/>
              </a:gs>
              <a:gs pos="100000">
                <a:srgbClr val="00B05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6EFEE49-6E89-2E4B-4519-71C6382997FC}"/>
              </a:ext>
            </a:extLst>
          </p:cNvPr>
          <p:cNvSpPr/>
          <p:nvPr/>
        </p:nvSpPr>
        <p:spPr>
          <a:xfrm>
            <a:off x="3857973" y="1249619"/>
            <a:ext cx="8943627" cy="2480679"/>
          </a:xfrm>
          <a:prstGeom prst="rect">
            <a:avLst/>
          </a:prstGeom>
          <a:noFill/>
        </p:spPr>
        <p:txBody>
          <a:bodyPr wrap="square" lIns="170688" tIns="85344" rIns="170688" bIns="85344">
            <a:spAutoFit/>
          </a:bodyPr>
          <a:lstStyle/>
          <a:p>
            <a:pPr algn="ctr"/>
            <a:r>
              <a:rPr lang="pt-PT" sz="5400" b="1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ZCAPNet</a:t>
            </a:r>
            <a:endParaRPr lang="pt-PT" sz="5400" b="1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PT" sz="48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 de apoio à Proteção Civil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D3375746-8E74-BA1F-3BF7-42A1AF818B19}"/>
              </a:ext>
            </a:extLst>
          </p:cNvPr>
          <p:cNvGrpSpPr>
            <a:grpSpLocks noChangeAspect="1"/>
          </p:cNvGrpSpPr>
          <p:nvPr/>
        </p:nvGrpSpPr>
        <p:grpSpPr>
          <a:xfrm>
            <a:off x="324465" y="280983"/>
            <a:ext cx="3361684" cy="2160000"/>
            <a:chOff x="389886" y="1413364"/>
            <a:chExt cx="3007438" cy="1932385"/>
          </a:xfrm>
        </p:grpSpPr>
        <p:pic>
          <p:nvPicPr>
            <p:cNvPr id="7" name="Picture 2" descr="Earthquake - Free nature icons">
              <a:extLst>
                <a:ext uri="{FF2B5EF4-FFF2-40B4-BE49-F238E27FC236}">
                  <a16:creationId xmlns:a16="http://schemas.microsoft.com/office/drawing/2014/main" id="{323CCC61-9249-59C1-271B-4384B55E3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886" y="1413364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Casa inundada - ícones de natureza grátis">
              <a:extLst>
                <a:ext uri="{FF2B5EF4-FFF2-40B4-BE49-F238E27FC236}">
                  <a16:creationId xmlns:a16="http://schemas.microsoft.com/office/drawing/2014/main" id="{5BDE5D01-7A7E-8D00-6D12-95FA6782CD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605" y="2445749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5872573-77F2-C329-6461-5EEF8ED66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886" y="2445749"/>
              <a:ext cx="900000" cy="900000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6037C9B-E9C7-C867-5116-7B1809C0AF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3605" y="1413364"/>
              <a:ext cx="900000" cy="900000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EE1ECFFA-D476-FEE5-3C65-8175DA1FF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97324" y="2445749"/>
              <a:ext cx="900000" cy="900000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5DBCCF97-7F0C-F9E8-9951-0CF5B0C043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97324" y="1413364"/>
              <a:ext cx="900000" cy="900000"/>
            </a:xfrm>
            <a:prstGeom prst="rect">
              <a:avLst/>
            </a:prstGeom>
          </p:spPr>
        </p:pic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id="{224B31FA-49F2-3042-55FE-08144DF957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09706" y="3278582"/>
            <a:ext cx="1260000" cy="126000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BAD89E3E-49D2-CBB7-961C-4DBF46C3EC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22640" y="8237475"/>
            <a:ext cx="1080000" cy="1080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97117735-084E-F743-D845-2C661AE62713}"/>
              </a:ext>
            </a:extLst>
          </p:cNvPr>
          <p:cNvSpPr/>
          <p:nvPr/>
        </p:nvSpPr>
        <p:spPr>
          <a:xfrm>
            <a:off x="533400" y="2443566"/>
            <a:ext cx="3592873" cy="1465016"/>
          </a:xfrm>
          <a:prstGeom prst="rect">
            <a:avLst/>
          </a:prstGeom>
          <a:noFill/>
        </p:spPr>
        <p:txBody>
          <a:bodyPr wrap="square" lIns="170688" tIns="85344" rIns="170688" bIns="85344">
            <a:spAutoFit/>
          </a:bodyPr>
          <a:lstStyle/>
          <a:p>
            <a:pPr algn="ctr"/>
            <a:r>
              <a:rPr lang="pt-PT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Durante uma catástrofe, há quem precise de abrigo</a:t>
            </a:r>
          </a:p>
        </p:txBody>
      </p:sp>
      <p:pic>
        <p:nvPicPr>
          <p:cNvPr id="39" name="Picture 4" descr="Sql server Icons - Iconshock">
            <a:extLst>
              <a:ext uri="{FF2B5EF4-FFF2-40B4-BE49-F238E27FC236}">
                <a16:creationId xmlns:a16="http://schemas.microsoft.com/office/drawing/2014/main" id="{9BAC1648-4AED-C427-5A3F-AFB585C25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2" y="8287748"/>
            <a:ext cx="1032469" cy="103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2A07FC5-7D5C-2862-F13C-F44220DDD7AB}"/>
              </a:ext>
            </a:extLst>
          </p:cNvPr>
          <p:cNvGrpSpPr>
            <a:grpSpLocks noChangeAspect="1"/>
          </p:cNvGrpSpPr>
          <p:nvPr/>
        </p:nvGrpSpPr>
        <p:grpSpPr>
          <a:xfrm>
            <a:off x="50691" y="5360218"/>
            <a:ext cx="2588579" cy="1800000"/>
            <a:chOff x="1330476" y="6556362"/>
            <a:chExt cx="3939831" cy="2739602"/>
          </a:xfrm>
        </p:grpSpPr>
        <p:pic>
          <p:nvPicPr>
            <p:cNvPr id="40" name="Picture 10">
              <a:extLst>
                <a:ext uri="{FF2B5EF4-FFF2-40B4-BE49-F238E27FC236}">
                  <a16:creationId xmlns:a16="http://schemas.microsoft.com/office/drawing/2014/main" id="{36CB3417-7E20-9E20-A47D-DE4F19088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422" y="6695181"/>
              <a:ext cx="3259940" cy="839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0" descr="Kotlin Logo PNG Transparent &amp; SVG Vector - Freebie Supply">
              <a:extLst>
                <a:ext uri="{FF2B5EF4-FFF2-40B4-BE49-F238E27FC236}">
                  <a16:creationId xmlns:a16="http://schemas.microsoft.com/office/drawing/2014/main" id="{24848537-B4DD-7B3D-18AB-56CA249205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9778" y="7300477"/>
              <a:ext cx="1800371" cy="1350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6" descr="Understanding JSON Web Tokens (JWT) for Secure Information Sharing | by  Safdar Ali | Medium">
              <a:extLst>
                <a:ext uri="{FF2B5EF4-FFF2-40B4-BE49-F238E27FC236}">
                  <a16:creationId xmlns:a16="http://schemas.microsoft.com/office/drawing/2014/main" id="{C14F5D82-FCAE-7B13-5A19-D27F4AF40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635" y="8294212"/>
              <a:ext cx="1587507" cy="666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EEFFE87D-E7C6-193D-CFFC-C7E218DC08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0476" y="6556362"/>
              <a:ext cx="3939831" cy="27396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3360"/>
            </a:p>
          </p:txBody>
        </p:sp>
      </p:grp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BB691EC5-F473-6556-AEBD-1AE20EEB2805}"/>
              </a:ext>
            </a:extLst>
          </p:cNvPr>
          <p:cNvSpPr>
            <a:spLocks noChangeAspect="1"/>
          </p:cNvSpPr>
          <p:nvPr/>
        </p:nvSpPr>
        <p:spPr>
          <a:xfrm>
            <a:off x="20767" y="8166228"/>
            <a:ext cx="1408021" cy="13834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360"/>
          </a:p>
        </p:txBody>
      </p:sp>
      <p:pic>
        <p:nvPicPr>
          <p:cNvPr id="49" name="Picture 42" descr="Cloud Icon PNGs for Free Download">
            <a:extLst>
              <a:ext uri="{FF2B5EF4-FFF2-40B4-BE49-F238E27FC236}">
                <a16:creationId xmlns:a16="http://schemas.microsoft.com/office/drawing/2014/main" id="{140137D3-85F3-0F77-9F2D-E5567A781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164" y="7477700"/>
            <a:ext cx="1854551" cy="103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F99521B3-0DD1-1BD2-FEA0-5421F76910AD}"/>
              </a:ext>
            </a:extLst>
          </p:cNvPr>
          <p:cNvSpPr>
            <a:spLocks noChangeAspect="1"/>
          </p:cNvSpPr>
          <p:nvPr/>
        </p:nvSpPr>
        <p:spPr>
          <a:xfrm rot="21174172">
            <a:off x="-964532" y="16857007"/>
            <a:ext cx="5939679" cy="746808"/>
          </a:xfrm>
          <a:prstGeom prst="rect">
            <a:avLst/>
          </a:prstGeom>
          <a:noFill/>
        </p:spPr>
        <p:txBody>
          <a:bodyPr wrap="square" lIns="170688" tIns="85344" rIns="170688" bIns="85344">
            <a:spAutoFit/>
          </a:bodyPr>
          <a:lstStyle/>
          <a:p>
            <a:pPr algn="ctr"/>
            <a:r>
              <a:rPr lang="pt-PT" sz="373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App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6B86091-3CEC-42F7-3078-D2C05F1D9795}"/>
              </a:ext>
            </a:extLst>
          </p:cNvPr>
          <p:cNvGrpSpPr>
            <a:grpSpLocks noChangeAspect="1"/>
          </p:cNvGrpSpPr>
          <p:nvPr/>
        </p:nvGrpSpPr>
        <p:grpSpPr>
          <a:xfrm>
            <a:off x="4986801" y="5104454"/>
            <a:ext cx="2165810" cy="1446258"/>
            <a:chOff x="-1348" y="11748431"/>
            <a:chExt cx="3255379" cy="2177787"/>
          </a:xfrm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FFD05DBB-1358-3999-8DDA-573953DFC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543507" y="12118319"/>
              <a:ext cx="1512000" cy="1512000"/>
            </a:xfrm>
            <a:prstGeom prst="rect">
              <a:avLst/>
            </a:prstGeom>
          </p:spPr>
        </p:pic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A98C984E-61B4-5DFD-0719-94A52E1DB9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348" y="11748431"/>
              <a:ext cx="3255379" cy="21777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3360"/>
            </a:p>
          </p:txBody>
        </p:sp>
        <p:pic>
          <p:nvPicPr>
            <p:cNvPr id="53" name="Picture 8" descr="Brand">
              <a:extLst>
                <a:ext uri="{FF2B5EF4-FFF2-40B4-BE49-F238E27FC236}">
                  <a16:creationId xmlns:a16="http://schemas.microsoft.com/office/drawing/2014/main" id="{7893AE42-D770-1EE4-A0EB-6648321B6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918" y="11831868"/>
              <a:ext cx="722325" cy="1053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81" name="Imagem 80">
            <a:extLst>
              <a:ext uri="{FF2B5EF4-FFF2-40B4-BE49-F238E27FC236}">
                <a16:creationId xmlns:a16="http://schemas.microsoft.com/office/drawing/2014/main" id="{6AA5B528-146A-8208-4AD2-20D9C566E53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>
            <a:off x="7482493" y="5310157"/>
            <a:ext cx="1034851" cy="103485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1D1E1FC-C4D7-0FD5-E82B-37DDBEAED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795" y="-124537"/>
            <a:ext cx="4293190" cy="161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base icon - Free download on Iconfinder">
            <a:extLst>
              <a:ext uri="{FF2B5EF4-FFF2-40B4-BE49-F238E27FC236}">
                <a16:creationId xmlns:a16="http://schemas.microsoft.com/office/drawing/2014/main" id="{BC06617F-6725-561A-CC54-5AF55E2A1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692" y="5964813"/>
            <a:ext cx="480289" cy="48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981D261-789A-D8BC-0D57-EF8B6D2BBE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09888" y="8237475"/>
            <a:ext cx="1080000" cy="108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FA928C1-CA31-6255-3BCE-4D044F5BFFD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982640" y="6987737"/>
            <a:ext cx="1080000" cy="1080000"/>
          </a:xfrm>
          <a:prstGeom prst="rect">
            <a:avLst/>
          </a:prstGeom>
        </p:spPr>
      </p:pic>
      <p:grpSp>
        <p:nvGrpSpPr>
          <p:cNvPr id="54" name="Agrupar 53">
            <a:extLst>
              <a:ext uri="{FF2B5EF4-FFF2-40B4-BE49-F238E27FC236}">
                <a16:creationId xmlns:a16="http://schemas.microsoft.com/office/drawing/2014/main" id="{7E2D96DE-2100-F7BA-A821-BBE204C1A35F}"/>
              </a:ext>
            </a:extLst>
          </p:cNvPr>
          <p:cNvGrpSpPr>
            <a:grpSpLocks noChangeAspect="1"/>
          </p:cNvGrpSpPr>
          <p:nvPr/>
        </p:nvGrpSpPr>
        <p:grpSpPr>
          <a:xfrm>
            <a:off x="6290457" y="6896827"/>
            <a:ext cx="2165810" cy="1446258"/>
            <a:chOff x="-1348" y="11748431"/>
            <a:chExt cx="3255379" cy="2177787"/>
          </a:xfrm>
        </p:grpSpPr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B6400EEE-9457-F714-A65C-1DFBCCC5D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543507" y="12118319"/>
              <a:ext cx="1512000" cy="1512000"/>
            </a:xfrm>
            <a:prstGeom prst="rect">
              <a:avLst/>
            </a:prstGeom>
          </p:spPr>
        </p:pic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EC4A1D1C-C753-6C1F-4BD5-90B2BD0A36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-1348" y="11748431"/>
              <a:ext cx="3255379" cy="217778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3360"/>
            </a:p>
          </p:txBody>
        </p:sp>
        <p:pic>
          <p:nvPicPr>
            <p:cNvPr id="57" name="Picture 8" descr="Brand">
              <a:extLst>
                <a:ext uri="{FF2B5EF4-FFF2-40B4-BE49-F238E27FC236}">
                  <a16:creationId xmlns:a16="http://schemas.microsoft.com/office/drawing/2014/main" id="{B2D66119-FBDF-37D0-620B-36668487A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918" y="11831868"/>
              <a:ext cx="722325" cy="1053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8" name="Picture 4" descr="Database icon - Free download on Iconfinder">
            <a:extLst>
              <a:ext uri="{FF2B5EF4-FFF2-40B4-BE49-F238E27FC236}">
                <a16:creationId xmlns:a16="http://schemas.microsoft.com/office/drawing/2014/main" id="{19716A6D-E24D-24D3-B66B-D4EDAFC37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48" y="7757186"/>
            <a:ext cx="480289" cy="48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4B076B65-1091-415D-739D-0C2490343DC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flipH="1">
            <a:off x="8570740" y="7070970"/>
            <a:ext cx="1034851" cy="1034851"/>
          </a:xfrm>
          <a:prstGeom prst="rect">
            <a:avLst/>
          </a:prstGeom>
        </p:spPr>
      </p:pic>
      <p:cxnSp>
        <p:nvCxnSpPr>
          <p:cNvPr id="62" name="Conexão: Ângulo Reto 61">
            <a:extLst>
              <a:ext uri="{FF2B5EF4-FFF2-40B4-BE49-F238E27FC236}">
                <a16:creationId xmlns:a16="http://schemas.microsoft.com/office/drawing/2014/main" id="{26C29BA4-B0A6-0BC8-F7B7-A4AE878F5BFB}"/>
              </a:ext>
            </a:extLst>
          </p:cNvPr>
          <p:cNvCxnSpPr>
            <a:cxnSpLocks/>
            <a:stCxn id="49" idx="3"/>
            <a:endCxn id="58" idx="1"/>
          </p:cNvCxnSpPr>
          <p:nvPr/>
        </p:nvCxnSpPr>
        <p:spPr>
          <a:xfrm>
            <a:off x="4899715" y="7992853"/>
            <a:ext cx="1664633" cy="4478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xão: Ângulo Reto 64">
            <a:extLst>
              <a:ext uri="{FF2B5EF4-FFF2-40B4-BE49-F238E27FC236}">
                <a16:creationId xmlns:a16="http://schemas.microsoft.com/office/drawing/2014/main" id="{EF458483-6AE8-71A5-AF32-908B0EBBE985}"/>
              </a:ext>
            </a:extLst>
          </p:cNvPr>
          <p:cNvCxnSpPr>
            <a:cxnSpLocks/>
            <a:stCxn id="1028" idx="1"/>
            <a:endCxn id="49" idx="0"/>
          </p:cNvCxnSpPr>
          <p:nvPr/>
        </p:nvCxnSpPr>
        <p:spPr>
          <a:xfrm rot="10800000" flipV="1">
            <a:off x="3972440" y="6204958"/>
            <a:ext cx="1288252" cy="1272742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7" name="Picture 4" descr="Sem wi-fi - ícones de computador grátis">
            <a:extLst>
              <a:ext uri="{FF2B5EF4-FFF2-40B4-BE49-F238E27FC236}">
                <a16:creationId xmlns:a16="http://schemas.microsoft.com/office/drawing/2014/main" id="{E7CF9AD6-C20A-ED0A-84F2-C2EFAD7FB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4556" y="5941305"/>
            <a:ext cx="527304" cy="52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Retângulo 68">
            <a:extLst>
              <a:ext uri="{FF2B5EF4-FFF2-40B4-BE49-F238E27FC236}">
                <a16:creationId xmlns:a16="http://schemas.microsoft.com/office/drawing/2014/main" id="{E3E95561-9111-1CBC-53E2-9F74B135FFA2}"/>
              </a:ext>
            </a:extLst>
          </p:cNvPr>
          <p:cNvSpPr/>
          <p:nvPr/>
        </p:nvSpPr>
        <p:spPr>
          <a:xfrm>
            <a:off x="5224096" y="6430635"/>
            <a:ext cx="3592873" cy="603242"/>
          </a:xfrm>
          <a:prstGeom prst="rect">
            <a:avLst/>
          </a:prstGeom>
          <a:noFill/>
        </p:spPr>
        <p:txBody>
          <a:bodyPr wrap="square" lIns="170688" tIns="85344" rIns="170688" bIns="85344">
            <a:spAutoFit/>
          </a:bodyPr>
          <a:lstStyle/>
          <a:p>
            <a:pPr algn="ctr"/>
            <a:r>
              <a:rPr lang="pt-PT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Registo de utentes</a:t>
            </a:r>
          </a:p>
        </p:txBody>
      </p:sp>
      <p:cxnSp>
        <p:nvCxnSpPr>
          <p:cNvPr id="70" name="Conexão: Ângulo Reto 69">
            <a:extLst>
              <a:ext uri="{FF2B5EF4-FFF2-40B4-BE49-F238E27FC236}">
                <a16:creationId xmlns:a16="http://schemas.microsoft.com/office/drawing/2014/main" id="{29206DD3-C9CB-EE68-0C8D-70B2DDA8C504}"/>
              </a:ext>
            </a:extLst>
          </p:cNvPr>
          <p:cNvCxnSpPr>
            <a:cxnSpLocks/>
            <a:stCxn id="49" idx="1"/>
            <a:endCxn id="43" idx="3"/>
          </p:cNvCxnSpPr>
          <p:nvPr/>
        </p:nvCxnSpPr>
        <p:spPr>
          <a:xfrm rot="10800000">
            <a:off x="2639270" y="6260219"/>
            <a:ext cx="405894" cy="173263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exão: Ângulo Reto 76">
            <a:extLst>
              <a:ext uri="{FF2B5EF4-FFF2-40B4-BE49-F238E27FC236}">
                <a16:creationId xmlns:a16="http://schemas.microsoft.com/office/drawing/2014/main" id="{AADFF7DD-6552-6D72-981D-B9F72AEDC275}"/>
              </a:ext>
            </a:extLst>
          </p:cNvPr>
          <p:cNvCxnSpPr>
            <a:cxnSpLocks/>
            <a:stCxn id="45" idx="0"/>
            <a:endCxn id="43" idx="2"/>
          </p:cNvCxnSpPr>
          <p:nvPr/>
        </p:nvCxnSpPr>
        <p:spPr>
          <a:xfrm rot="5400000" flipH="1" flipV="1">
            <a:off x="531874" y="7353122"/>
            <a:ext cx="1006010" cy="620203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7AB91F7D-902A-37E6-7F3A-629726668CD9}"/>
              </a:ext>
            </a:extLst>
          </p:cNvPr>
          <p:cNvSpPr/>
          <p:nvPr/>
        </p:nvSpPr>
        <p:spPr>
          <a:xfrm>
            <a:off x="10898140" y="7935854"/>
            <a:ext cx="1249001" cy="603242"/>
          </a:xfrm>
          <a:prstGeom prst="rect">
            <a:avLst/>
          </a:prstGeom>
          <a:noFill/>
        </p:spPr>
        <p:txBody>
          <a:bodyPr wrap="square" lIns="170688" tIns="85344" rIns="170688" bIns="85344">
            <a:spAutoFit/>
          </a:bodyPr>
          <a:lstStyle/>
          <a:p>
            <a:pPr algn="ctr"/>
            <a:r>
              <a:rPr lang="pt-PT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ZCAP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0A4312F-7319-C834-BB52-71770A5C5066}"/>
              </a:ext>
            </a:extLst>
          </p:cNvPr>
          <p:cNvSpPr/>
          <p:nvPr/>
        </p:nvSpPr>
        <p:spPr>
          <a:xfrm>
            <a:off x="1711594" y="8933241"/>
            <a:ext cx="5984606" cy="726353"/>
          </a:xfrm>
          <a:prstGeom prst="rect">
            <a:avLst/>
          </a:prstGeom>
          <a:noFill/>
        </p:spPr>
        <p:txBody>
          <a:bodyPr wrap="square" lIns="170688" tIns="85344" rIns="170688" bIns="85344">
            <a:spAutoFit/>
          </a:bodyPr>
          <a:lstStyle/>
          <a:p>
            <a:r>
              <a:rPr lang="pt-PT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Autores:</a:t>
            </a:r>
            <a:r>
              <a:rPr lang="pt-P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Luis Alves, Gonçalo Dimas</a:t>
            </a:r>
          </a:p>
          <a:p>
            <a:r>
              <a:rPr lang="pt-PT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Orientadores:</a:t>
            </a:r>
            <a:r>
              <a:rPr lang="pt-PT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Prof. Artur Ferreira, Prof. André Lourenço</a:t>
            </a:r>
          </a:p>
        </p:txBody>
      </p:sp>
    </p:spTree>
    <p:extLst>
      <p:ext uri="{BB962C8B-B14F-4D97-AF65-F5344CB8AC3E}">
        <p14:creationId xmlns:p14="http://schemas.microsoft.com/office/powerpoint/2010/main" val="325061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474B6-8368-1BC6-8268-8D0F0F41E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>
            <a:extLst>
              <a:ext uri="{FF2B5EF4-FFF2-40B4-BE49-F238E27FC236}">
                <a16:creationId xmlns:a16="http://schemas.microsoft.com/office/drawing/2014/main" id="{E643B792-FCE8-3DA9-E8F8-DDB1DB0A1B60}"/>
              </a:ext>
            </a:extLst>
          </p:cNvPr>
          <p:cNvSpPr/>
          <p:nvPr/>
        </p:nvSpPr>
        <p:spPr>
          <a:xfrm rot="18467609">
            <a:off x="4026932" y="-2858933"/>
            <a:ext cx="4207277" cy="16006392"/>
          </a:xfrm>
          <a:prstGeom prst="rect">
            <a:avLst/>
          </a:prstGeom>
          <a:gradFill>
            <a:gsLst>
              <a:gs pos="57000">
                <a:srgbClr val="FFFF00">
                  <a:alpha val="79000"/>
                </a:srgbClr>
              </a:gs>
              <a:gs pos="40000">
                <a:srgbClr val="FFFF00">
                  <a:alpha val="48000"/>
                  <a:lumMod val="100000"/>
                </a:srgbClr>
              </a:gs>
              <a:gs pos="0">
                <a:srgbClr val="FF0000"/>
              </a:gs>
              <a:gs pos="100000">
                <a:srgbClr val="00B050"/>
              </a:gs>
            </a:gsLst>
          </a:gra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3D0E90F-E7D6-DCD8-F470-E15968A2D3A9}"/>
              </a:ext>
            </a:extLst>
          </p:cNvPr>
          <p:cNvSpPr/>
          <p:nvPr/>
        </p:nvSpPr>
        <p:spPr>
          <a:xfrm>
            <a:off x="2936383" y="22541"/>
            <a:ext cx="6947248" cy="1311128"/>
          </a:xfrm>
          <a:prstGeom prst="rect">
            <a:avLst/>
          </a:prstGeom>
          <a:noFill/>
        </p:spPr>
        <p:txBody>
          <a:bodyPr wrap="square" lIns="170688" tIns="85344" rIns="170688" bIns="85344">
            <a:spAutoFit/>
          </a:bodyPr>
          <a:lstStyle/>
          <a:p>
            <a:pPr algn="ctr"/>
            <a:r>
              <a:rPr lang="pt-PT" sz="5400" b="1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ZCAPNet</a:t>
            </a:r>
            <a:endParaRPr lang="pt-PT" sz="5400" b="1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PT" sz="20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 de apoio à Proteção Civil</a:t>
            </a:r>
            <a:endParaRPr lang="pt-PT" sz="2800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C5E3F15-FC81-CFDD-5A2C-C8E9DE650583}"/>
              </a:ext>
            </a:extLst>
          </p:cNvPr>
          <p:cNvGrpSpPr>
            <a:grpSpLocks noChangeAspect="1"/>
          </p:cNvGrpSpPr>
          <p:nvPr/>
        </p:nvGrpSpPr>
        <p:grpSpPr>
          <a:xfrm>
            <a:off x="324465" y="280983"/>
            <a:ext cx="3361684" cy="2160000"/>
            <a:chOff x="389886" y="1413364"/>
            <a:chExt cx="3007438" cy="1932385"/>
          </a:xfrm>
        </p:grpSpPr>
        <p:pic>
          <p:nvPicPr>
            <p:cNvPr id="7" name="Picture 2" descr="Earthquake - Free nature icons">
              <a:extLst>
                <a:ext uri="{FF2B5EF4-FFF2-40B4-BE49-F238E27FC236}">
                  <a16:creationId xmlns:a16="http://schemas.microsoft.com/office/drawing/2014/main" id="{B45A9149-EE90-65DC-CE72-FE8898AAC8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886" y="1413364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10" descr="Casa inundada - ícones de natureza grátis">
              <a:extLst>
                <a:ext uri="{FF2B5EF4-FFF2-40B4-BE49-F238E27FC236}">
                  <a16:creationId xmlns:a16="http://schemas.microsoft.com/office/drawing/2014/main" id="{AD2BCBE8-77A1-CF1E-392B-A94D1D7C32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3605" y="2445749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32BE4FD3-9552-951F-83D2-780D068A1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9886" y="2445749"/>
              <a:ext cx="900000" cy="900000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863A231-DCB0-5E78-F3BC-F172DE312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3605" y="1413364"/>
              <a:ext cx="900000" cy="900000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BB1A09C9-1899-64A0-288F-B4BC84FBE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97324" y="2445749"/>
              <a:ext cx="900000" cy="900000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97F17375-A8E5-749C-BD87-207DDAEFE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497324" y="1413364"/>
              <a:ext cx="900000" cy="900000"/>
            </a:xfrm>
            <a:prstGeom prst="rect">
              <a:avLst/>
            </a:prstGeom>
          </p:spPr>
        </p:pic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id="{865B150B-933D-204B-631E-B20CA51922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03591" y="3299189"/>
            <a:ext cx="1260000" cy="1260000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E7DEE5E1-E727-D4EE-ADEB-FE951AA466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675240" y="8586786"/>
            <a:ext cx="900000" cy="900000"/>
          </a:xfrm>
          <a:prstGeom prst="rect">
            <a:avLst/>
          </a:prstGeom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FD4F12D5-BA77-6CF1-092D-4702BDE6E407}"/>
              </a:ext>
            </a:extLst>
          </p:cNvPr>
          <p:cNvSpPr/>
          <p:nvPr/>
        </p:nvSpPr>
        <p:spPr>
          <a:xfrm>
            <a:off x="533400" y="2443566"/>
            <a:ext cx="3592873" cy="1280351"/>
          </a:xfrm>
          <a:prstGeom prst="rect">
            <a:avLst/>
          </a:prstGeom>
          <a:noFill/>
        </p:spPr>
        <p:txBody>
          <a:bodyPr wrap="square" lIns="170688" tIns="85344" rIns="170688" bIns="85344">
            <a:spAutoFit/>
          </a:bodyPr>
          <a:lstStyle/>
          <a:p>
            <a:pPr algn="ctr"/>
            <a:r>
              <a:rPr lang="pt-P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Durante uma catástrofe, há quem precise de abrigo</a:t>
            </a:r>
          </a:p>
        </p:txBody>
      </p:sp>
      <p:pic>
        <p:nvPicPr>
          <p:cNvPr id="39" name="Picture 4" descr="Sql server Icons - Iconshock">
            <a:extLst>
              <a:ext uri="{FF2B5EF4-FFF2-40B4-BE49-F238E27FC236}">
                <a16:creationId xmlns:a16="http://schemas.microsoft.com/office/drawing/2014/main" id="{0DEC6F36-E9B9-65C0-1AF9-509964B18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2" y="8287748"/>
            <a:ext cx="1032469" cy="103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46AB186-DF33-0303-962A-3298B4578423}"/>
              </a:ext>
            </a:extLst>
          </p:cNvPr>
          <p:cNvGrpSpPr>
            <a:grpSpLocks noChangeAspect="1"/>
          </p:cNvGrpSpPr>
          <p:nvPr/>
        </p:nvGrpSpPr>
        <p:grpSpPr>
          <a:xfrm>
            <a:off x="50691" y="5360218"/>
            <a:ext cx="2588579" cy="1800000"/>
            <a:chOff x="1330476" y="6556362"/>
            <a:chExt cx="3939831" cy="2739602"/>
          </a:xfrm>
        </p:grpSpPr>
        <p:pic>
          <p:nvPicPr>
            <p:cNvPr id="40" name="Picture 10">
              <a:extLst>
                <a:ext uri="{FF2B5EF4-FFF2-40B4-BE49-F238E27FC236}">
                  <a16:creationId xmlns:a16="http://schemas.microsoft.com/office/drawing/2014/main" id="{98130F82-0255-37E9-E299-8EF95AAB54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0422" y="6695181"/>
              <a:ext cx="3259940" cy="839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0" descr="Kotlin Logo PNG Transparent &amp; SVG Vector - Freebie Supply">
              <a:extLst>
                <a:ext uri="{FF2B5EF4-FFF2-40B4-BE49-F238E27FC236}">
                  <a16:creationId xmlns:a16="http://schemas.microsoft.com/office/drawing/2014/main" id="{DE16241E-90B7-FD5B-A96A-4B9D57C72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9778" y="7300477"/>
              <a:ext cx="1800371" cy="1350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6" descr="Understanding JSON Web Tokens (JWT) for Secure Information Sharing | by  Safdar Ali | Medium">
              <a:extLst>
                <a:ext uri="{FF2B5EF4-FFF2-40B4-BE49-F238E27FC236}">
                  <a16:creationId xmlns:a16="http://schemas.microsoft.com/office/drawing/2014/main" id="{FB47DB45-E073-2300-063E-7DA0AE45AD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6635" y="8294212"/>
              <a:ext cx="1587507" cy="666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74942822-C468-6E2B-8854-CFE390FE5B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30476" y="6556362"/>
              <a:ext cx="3939831" cy="273960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3360"/>
            </a:p>
          </p:txBody>
        </p:sp>
      </p:grp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741AE446-41BA-55B8-9029-B0241BAF55E7}"/>
              </a:ext>
            </a:extLst>
          </p:cNvPr>
          <p:cNvSpPr>
            <a:spLocks noChangeAspect="1"/>
          </p:cNvSpPr>
          <p:nvPr/>
        </p:nvSpPr>
        <p:spPr>
          <a:xfrm>
            <a:off x="20767" y="8166228"/>
            <a:ext cx="1408021" cy="13834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360"/>
          </a:p>
        </p:txBody>
      </p:sp>
      <p:pic>
        <p:nvPicPr>
          <p:cNvPr id="49" name="Picture 42" descr="Cloud Icon PNGs for Free Download">
            <a:extLst>
              <a:ext uri="{FF2B5EF4-FFF2-40B4-BE49-F238E27FC236}">
                <a16:creationId xmlns:a16="http://schemas.microsoft.com/office/drawing/2014/main" id="{57834FB8-529E-556C-9346-C399AA7FA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040" y="7320997"/>
            <a:ext cx="1854551" cy="1030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5B67453C-A53D-7037-96CE-3DCF4D329B13}"/>
              </a:ext>
            </a:extLst>
          </p:cNvPr>
          <p:cNvSpPr>
            <a:spLocks noChangeAspect="1"/>
          </p:cNvSpPr>
          <p:nvPr/>
        </p:nvSpPr>
        <p:spPr>
          <a:xfrm rot="21174172">
            <a:off x="-964532" y="16857007"/>
            <a:ext cx="5939679" cy="746808"/>
          </a:xfrm>
          <a:prstGeom prst="rect">
            <a:avLst/>
          </a:prstGeom>
          <a:noFill/>
        </p:spPr>
        <p:txBody>
          <a:bodyPr wrap="square" lIns="170688" tIns="85344" rIns="170688" bIns="85344">
            <a:spAutoFit/>
          </a:bodyPr>
          <a:lstStyle/>
          <a:p>
            <a:pPr algn="ctr"/>
            <a:r>
              <a:rPr lang="pt-PT" sz="373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App</a:t>
            </a:r>
          </a:p>
        </p:txBody>
      </p:sp>
      <p:pic>
        <p:nvPicPr>
          <p:cNvPr id="81" name="Imagem 80">
            <a:extLst>
              <a:ext uri="{FF2B5EF4-FFF2-40B4-BE49-F238E27FC236}">
                <a16:creationId xmlns:a16="http://schemas.microsoft.com/office/drawing/2014/main" id="{4C9B79F3-B052-1CC1-BE53-97674DEBEEC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8373808" y="5155471"/>
            <a:ext cx="1034851" cy="103485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5729812-277E-F251-4477-A0E7524ED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45" y="-311652"/>
            <a:ext cx="4293190" cy="161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1BCDE93-367D-08F5-3856-5C7B60D3DE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9841" y="8586786"/>
            <a:ext cx="900000" cy="90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CAF74DB4-386A-0E69-2F21-2E547C80D1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79841" y="8586786"/>
            <a:ext cx="900000" cy="9000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1079A844-7603-4F1F-4D93-5179B57F978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flipH="1">
            <a:off x="9462055" y="6916284"/>
            <a:ext cx="1034851" cy="1034851"/>
          </a:xfrm>
          <a:prstGeom prst="rect">
            <a:avLst/>
          </a:prstGeom>
        </p:spPr>
      </p:pic>
      <p:cxnSp>
        <p:nvCxnSpPr>
          <p:cNvPr id="65" name="Conexão: Ângulo Reto 64">
            <a:extLst>
              <a:ext uri="{FF2B5EF4-FFF2-40B4-BE49-F238E27FC236}">
                <a16:creationId xmlns:a16="http://schemas.microsoft.com/office/drawing/2014/main" id="{8E28ACB0-BC01-FDB9-4824-F8FAEA2648E3}"/>
              </a:ext>
            </a:extLst>
          </p:cNvPr>
          <p:cNvCxnSpPr>
            <a:cxnSpLocks/>
            <a:stCxn id="1028" idx="1"/>
            <a:endCxn id="49" idx="0"/>
          </p:cNvCxnSpPr>
          <p:nvPr/>
        </p:nvCxnSpPr>
        <p:spPr>
          <a:xfrm rot="10800000" flipV="1">
            <a:off x="4006317" y="6050271"/>
            <a:ext cx="2005991" cy="1270725"/>
          </a:xfrm>
          <a:prstGeom prst="bentConnector2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7" name="Picture 4" descr="Sem wi-fi - ícones de computador grátis">
            <a:extLst>
              <a:ext uri="{FF2B5EF4-FFF2-40B4-BE49-F238E27FC236}">
                <a16:creationId xmlns:a16="http://schemas.microsoft.com/office/drawing/2014/main" id="{0B33DE64-C1E2-5E30-353F-CBCB76695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471" y="5786619"/>
            <a:ext cx="527304" cy="52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Conexão: Ângulo Reto 69">
            <a:extLst>
              <a:ext uri="{FF2B5EF4-FFF2-40B4-BE49-F238E27FC236}">
                <a16:creationId xmlns:a16="http://schemas.microsoft.com/office/drawing/2014/main" id="{F9A7A067-406D-6F98-EB7F-2FFDF7B0A193}"/>
              </a:ext>
            </a:extLst>
          </p:cNvPr>
          <p:cNvCxnSpPr>
            <a:cxnSpLocks/>
            <a:stCxn id="49" idx="1"/>
            <a:endCxn id="43" idx="3"/>
          </p:cNvCxnSpPr>
          <p:nvPr/>
        </p:nvCxnSpPr>
        <p:spPr>
          <a:xfrm rot="10800000">
            <a:off x="2639270" y="6260218"/>
            <a:ext cx="439770" cy="15759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F5A5F829-4DDA-5D59-EB25-27A4B09F4109}"/>
              </a:ext>
            </a:extLst>
          </p:cNvPr>
          <p:cNvSpPr/>
          <p:nvPr/>
        </p:nvSpPr>
        <p:spPr>
          <a:xfrm>
            <a:off x="8854385" y="8996376"/>
            <a:ext cx="1249001" cy="603242"/>
          </a:xfrm>
          <a:prstGeom prst="rect">
            <a:avLst/>
          </a:prstGeom>
          <a:noFill/>
        </p:spPr>
        <p:txBody>
          <a:bodyPr wrap="square" lIns="170688" tIns="85344" rIns="170688" bIns="85344">
            <a:spAutoFit/>
          </a:bodyPr>
          <a:lstStyle/>
          <a:p>
            <a:pPr algn="ctr"/>
            <a:r>
              <a:rPr lang="pt-PT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ZCAP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74EA2A5-6704-CEA4-B556-DD93CECA50E1}"/>
              </a:ext>
            </a:extLst>
          </p:cNvPr>
          <p:cNvSpPr/>
          <p:nvPr/>
        </p:nvSpPr>
        <p:spPr>
          <a:xfrm>
            <a:off x="1616563" y="8753484"/>
            <a:ext cx="6071938" cy="941796"/>
          </a:xfrm>
          <a:prstGeom prst="rect">
            <a:avLst/>
          </a:prstGeom>
          <a:noFill/>
        </p:spPr>
        <p:txBody>
          <a:bodyPr wrap="square" lIns="170688" tIns="85344" rIns="170688" bIns="85344">
            <a:spAutoFit/>
          </a:bodyPr>
          <a:lstStyle/>
          <a:p>
            <a:r>
              <a:rPr lang="pt-PT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Disciplina: </a:t>
            </a:r>
            <a:r>
              <a:rPr lang="pt-P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Projeto e Seminário – Semestre Verão 2024/25</a:t>
            </a:r>
            <a:endParaRPr lang="pt-PT" sz="16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pt-PT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Autores:</a:t>
            </a:r>
            <a:r>
              <a:rPr lang="pt-P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Luis Alves, Gonçalo Dimas</a:t>
            </a:r>
          </a:p>
          <a:p>
            <a:r>
              <a:rPr lang="pt-PT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Orientadores:</a:t>
            </a:r>
            <a:r>
              <a:rPr lang="pt-PT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Prof. Artur Ferreira, Prof. André Lourenço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B85758-DBD1-60B2-6349-ED28F4253D37}"/>
              </a:ext>
            </a:extLst>
          </p:cNvPr>
          <p:cNvSpPr txBox="1"/>
          <p:nvPr/>
        </p:nvSpPr>
        <p:spPr>
          <a:xfrm>
            <a:off x="5460642" y="1530524"/>
            <a:ext cx="7340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dirty="0"/>
              <a:t>Sistema integrado de gestão de</a:t>
            </a:r>
          </a:p>
          <a:p>
            <a:pPr algn="ctr"/>
            <a:r>
              <a:rPr lang="pt-PT" sz="2000" b="1" u="sng" dirty="0"/>
              <a:t>Z</a:t>
            </a:r>
            <a:r>
              <a:rPr lang="pt-PT" sz="2000" u="sng" dirty="0"/>
              <a:t>onas de </a:t>
            </a:r>
            <a:r>
              <a:rPr lang="pt-PT" sz="2000" b="1" u="sng" dirty="0"/>
              <a:t>C</a:t>
            </a:r>
            <a:r>
              <a:rPr lang="pt-PT" sz="2000" u="sng" dirty="0"/>
              <a:t>oncentração e </a:t>
            </a:r>
            <a:r>
              <a:rPr lang="pt-PT" sz="2000" b="1" u="sng" dirty="0"/>
              <a:t>A</a:t>
            </a:r>
            <a:r>
              <a:rPr lang="pt-PT" sz="2000" u="sng" dirty="0"/>
              <a:t>poio à </a:t>
            </a:r>
            <a:r>
              <a:rPr lang="pt-PT" sz="2000" b="1" u="sng" dirty="0"/>
              <a:t>P</a:t>
            </a:r>
            <a:r>
              <a:rPr lang="pt-PT" sz="2000" u="sng" dirty="0"/>
              <a:t>opulação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6C6D1D7-D68B-3AAD-10AC-E55A6DF844B7}"/>
              </a:ext>
            </a:extLst>
          </p:cNvPr>
          <p:cNvSpPr txBox="1"/>
          <p:nvPr/>
        </p:nvSpPr>
        <p:spPr>
          <a:xfrm>
            <a:off x="6472695" y="2394423"/>
            <a:ext cx="589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Gestão de edifícios de apoio (ZCAP)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B47A261B-78C4-7564-C19C-0C9F2B4CE60C}"/>
              </a:ext>
            </a:extLst>
          </p:cNvPr>
          <p:cNvSpPr txBox="1"/>
          <p:nvPr/>
        </p:nvSpPr>
        <p:spPr>
          <a:xfrm>
            <a:off x="6905408" y="2809465"/>
            <a:ext cx="5896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Ativação em situação de catástrofe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E380378-F3CD-F11B-C4E9-C446F9300EA4}"/>
              </a:ext>
            </a:extLst>
          </p:cNvPr>
          <p:cNvSpPr txBox="1"/>
          <p:nvPr/>
        </p:nvSpPr>
        <p:spPr>
          <a:xfrm>
            <a:off x="7482493" y="3258704"/>
            <a:ext cx="5581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Registo e abrigo de utentes com necessidades de apoio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9FF94DE-B477-CFAD-26FB-0B98043FA4CD}"/>
              </a:ext>
            </a:extLst>
          </p:cNvPr>
          <p:cNvSpPr txBox="1"/>
          <p:nvPr/>
        </p:nvSpPr>
        <p:spPr>
          <a:xfrm>
            <a:off x="8407216" y="3942128"/>
            <a:ext cx="4394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Modo de funcionamento autónomo (offline-</a:t>
            </a:r>
            <a:r>
              <a:rPr lang="pt-PT" dirty="0" err="1"/>
              <a:t>first</a:t>
            </a:r>
            <a:r>
              <a:rPr lang="pt-PT" dirty="0"/>
              <a:t>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CF427CA-4BD9-5A28-6585-017BD27A6065}"/>
              </a:ext>
            </a:extLst>
          </p:cNvPr>
          <p:cNvSpPr txBox="1"/>
          <p:nvPr/>
        </p:nvSpPr>
        <p:spPr>
          <a:xfrm>
            <a:off x="9281348" y="4673328"/>
            <a:ext cx="41042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Sincronização após restauro da conectividade</a:t>
            </a:r>
          </a:p>
        </p:txBody>
      </p: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87D4E70B-0458-EB57-5471-89BFA80E9600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724778" y="7182507"/>
            <a:ext cx="0" cy="983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tângulo 33">
            <a:extLst>
              <a:ext uri="{FF2B5EF4-FFF2-40B4-BE49-F238E27FC236}">
                <a16:creationId xmlns:a16="http://schemas.microsoft.com/office/drawing/2014/main" id="{8D755799-31E7-D688-9E5C-CED06BE65BBD}"/>
              </a:ext>
            </a:extLst>
          </p:cNvPr>
          <p:cNvSpPr/>
          <p:nvPr/>
        </p:nvSpPr>
        <p:spPr>
          <a:xfrm rot="2280000">
            <a:off x="1139609" y="6759046"/>
            <a:ext cx="8535792" cy="541687"/>
          </a:xfrm>
          <a:prstGeom prst="rect">
            <a:avLst/>
          </a:prstGeom>
          <a:noFill/>
        </p:spPr>
        <p:txBody>
          <a:bodyPr wrap="square" lIns="170688" tIns="85344" rIns="170688" bIns="85344">
            <a:spAutoFit/>
          </a:bodyPr>
          <a:lstStyle/>
          <a:p>
            <a:pPr algn="ctr"/>
            <a:r>
              <a:rPr lang="pt-PT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Registo do incidente, espaços utilizados e pessoas apoiadas</a:t>
            </a:r>
          </a:p>
        </p:txBody>
      </p:sp>
      <p:cxnSp>
        <p:nvCxnSpPr>
          <p:cNvPr id="44" name="Conexão reta unidirecional 43">
            <a:extLst>
              <a:ext uri="{FF2B5EF4-FFF2-40B4-BE49-F238E27FC236}">
                <a16:creationId xmlns:a16="http://schemas.microsoft.com/office/drawing/2014/main" id="{5FC73BAC-6072-3239-2AFE-62A1B72E2EA6}"/>
              </a:ext>
            </a:extLst>
          </p:cNvPr>
          <p:cNvCxnSpPr>
            <a:cxnSpLocks/>
            <a:stCxn id="49" idx="3"/>
            <a:endCxn id="73" idx="1"/>
          </p:cNvCxnSpPr>
          <p:nvPr/>
        </p:nvCxnSpPr>
        <p:spPr>
          <a:xfrm flipV="1">
            <a:off x="4933591" y="7804194"/>
            <a:ext cx="2464752" cy="319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010D781A-C732-50A0-166E-FCD41A3DA418}"/>
              </a:ext>
            </a:extLst>
          </p:cNvPr>
          <p:cNvGrpSpPr/>
          <p:nvPr/>
        </p:nvGrpSpPr>
        <p:grpSpPr>
          <a:xfrm>
            <a:off x="5563591" y="4885156"/>
            <a:ext cx="2480335" cy="1510870"/>
            <a:chOff x="5563591" y="4885156"/>
            <a:chExt cx="2480335" cy="1510870"/>
          </a:xfrm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A12C46B5-4204-4699-CE2F-1F6729896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05911" y="5195409"/>
              <a:ext cx="1005937" cy="1004112"/>
            </a:xfrm>
            <a:prstGeom prst="rect">
              <a:avLst/>
            </a:prstGeom>
          </p:spPr>
        </p:pic>
        <p:sp>
          <p:nvSpPr>
            <p:cNvPr id="50" name="Retângulo: Cantos Arredondados 49">
              <a:extLst>
                <a:ext uri="{FF2B5EF4-FFF2-40B4-BE49-F238E27FC236}">
                  <a16:creationId xmlns:a16="http://schemas.microsoft.com/office/drawing/2014/main" id="{9DDCD3F7-774F-A5B4-049E-2B06141F29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63591" y="4949768"/>
              <a:ext cx="2480335" cy="14462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3360"/>
            </a:p>
          </p:txBody>
        </p:sp>
        <p:pic>
          <p:nvPicPr>
            <p:cNvPr id="53" name="Picture 8" descr="Brand">
              <a:extLst>
                <a:ext uri="{FF2B5EF4-FFF2-40B4-BE49-F238E27FC236}">
                  <a16:creationId xmlns:a16="http://schemas.microsoft.com/office/drawing/2014/main" id="{87490074-7EB9-04A9-D47E-D59737DEC2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832" y="5030578"/>
              <a:ext cx="480564" cy="699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atabase icon - Free download on Iconfinder">
              <a:extLst>
                <a:ext uri="{FF2B5EF4-FFF2-40B4-BE49-F238E27FC236}">
                  <a16:creationId xmlns:a16="http://schemas.microsoft.com/office/drawing/2014/main" id="{B9DE51CD-1C46-DA3A-3412-7B5D08A8EF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307" y="5810127"/>
              <a:ext cx="480289" cy="480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4" descr="Windows Logo PNGs for Free Download">
              <a:extLst>
                <a:ext uri="{FF2B5EF4-FFF2-40B4-BE49-F238E27FC236}">
                  <a16:creationId xmlns:a16="http://schemas.microsoft.com/office/drawing/2014/main" id="{87F71EEC-E133-330D-DD57-C24962DE9A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9465" y="4885156"/>
              <a:ext cx="1004242" cy="100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C55D5642-9E37-129E-7E68-E9E277C48F50}"/>
              </a:ext>
            </a:extLst>
          </p:cNvPr>
          <p:cNvGrpSpPr/>
          <p:nvPr/>
        </p:nvGrpSpPr>
        <p:grpSpPr>
          <a:xfrm>
            <a:off x="6949627" y="6639078"/>
            <a:ext cx="2480335" cy="1510870"/>
            <a:chOff x="5563591" y="4885156"/>
            <a:chExt cx="2480335" cy="1510870"/>
          </a:xfrm>
        </p:grpSpPr>
        <p:pic>
          <p:nvPicPr>
            <p:cNvPr id="68" name="Imagem 67">
              <a:extLst>
                <a:ext uri="{FF2B5EF4-FFF2-40B4-BE49-F238E27FC236}">
                  <a16:creationId xmlns:a16="http://schemas.microsoft.com/office/drawing/2014/main" id="{102819F9-37DE-D87F-558B-CD45E0261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05911" y="5195409"/>
              <a:ext cx="1005937" cy="1004112"/>
            </a:xfrm>
            <a:prstGeom prst="rect">
              <a:avLst/>
            </a:prstGeom>
          </p:spPr>
        </p:pic>
        <p:sp>
          <p:nvSpPr>
            <p:cNvPr id="71" name="Retângulo: Cantos Arredondados 70">
              <a:extLst>
                <a:ext uri="{FF2B5EF4-FFF2-40B4-BE49-F238E27FC236}">
                  <a16:creationId xmlns:a16="http://schemas.microsoft.com/office/drawing/2014/main" id="{7E72C44E-418F-6CC6-787B-FA7B4E21A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563591" y="4949768"/>
              <a:ext cx="2480335" cy="14462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3360"/>
            </a:p>
          </p:txBody>
        </p:sp>
        <p:pic>
          <p:nvPicPr>
            <p:cNvPr id="72" name="Picture 8" descr="Brand">
              <a:extLst>
                <a:ext uri="{FF2B5EF4-FFF2-40B4-BE49-F238E27FC236}">
                  <a16:creationId xmlns:a16="http://schemas.microsoft.com/office/drawing/2014/main" id="{1133147E-810A-96C3-E0CD-14AD449586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81832" y="5030578"/>
              <a:ext cx="480564" cy="699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3" name="Picture 4" descr="Database icon - Free download on Iconfinder">
              <a:extLst>
                <a:ext uri="{FF2B5EF4-FFF2-40B4-BE49-F238E27FC236}">
                  <a16:creationId xmlns:a16="http://schemas.microsoft.com/office/drawing/2014/main" id="{76A28D61-5921-FF1E-CCD6-59EE8275A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307" y="5810127"/>
              <a:ext cx="480289" cy="480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4" descr="Windows Logo PNGs for Free Download">
              <a:extLst>
                <a:ext uri="{FF2B5EF4-FFF2-40B4-BE49-F238E27FC236}">
                  <a16:creationId xmlns:a16="http://schemas.microsoft.com/office/drawing/2014/main" id="{F5FE7A7F-A1BF-7088-302F-32EB14ECC1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9465" y="4885156"/>
              <a:ext cx="1004242" cy="10042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7F395D72-CDC5-D5AF-F92B-DFAFD8B92370}"/>
              </a:ext>
            </a:extLst>
          </p:cNvPr>
          <p:cNvSpPr txBox="1"/>
          <p:nvPr/>
        </p:nvSpPr>
        <p:spPr>
          <a:xfrm>
            <a:off x="8854384" y="821304"/>
            <a:ext cx="3947215" cy="267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dirty="0"/>
              <a:t>Licenciatura em Engenharia Informática e de Computadores</a:t>
            </a:r>
            <a:endParaRPr lang="pt-PT" sz="1100" u="sng" dirty="0"/>
          </a:p>
        </p:txBody>
      </p:sp>
    </p:spTree>
    <p:extLst>
      <p:ext uri="{BB962C8B-B14F-4D97-AF65-F5344CB8AC3E}">
        <p14:creationId xmlns:p14="http://schemas.microsoft.com/office/powerpoint/2010/main" val="144201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35C6E-4BD8-FF24-55DC-595D564A9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F3F9D38-D4D8-26EC-51F7-26354F5D2235}"/>
              </a:ext>
            </a:extLst>
          </p:cNvPr>
          <p:cNvSpPr/>
          <p:nvPr/>
        </p:nvSpPr>
        <p:spPr>
          <a:xfrm>
            <a:off x="0" y="-4600553"/>
            <a:ext cx="12801600" cy="2298001"/>
          </a:xfrm>
          <a:prstGeom prst="rect">
            <a:avLst/>
          </a:prstGeom>
          <a:noFill/>
        </p:spPr>
        <p:txBody>
          <a:bodyPr wrap="square" lIns="170688" tIns="85344" rIns="170688" bIns="85344">
            <a:spAutoFit/>
          </a:bodyPr>
          <a:lstStyle/>
          <a:p>
            <a:pPr algn="ctr"/>
            <a:r>
              <a:rPr lang="pt-PT" sz="7093" b="1" dirty="0" err="1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ZCAPNet</a:t>
            </a:r>
            <a:endParaRPr lang="pt-PT" sz="7093" b="1" dirty="0">
              <a:ln w="0"/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PT" sz="672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Sistema de apoio à Proteção Civil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8BD6E9D5-C4A9-FE92-05E5-620433B87C08}"/>
              </a:ext>
            </a:extLst>
          </p:cNvPr>
          <p:cNvSpPr/>
          <p:nvPr/>
        </p:nvSpPr>
        <p:spPr>
          <a:xfrm>
            <a:off x="700838" y="-1684904"/>
            <a:ext cx="11041203" cy="976549"/>
          </a:xfrm>
          <a:prstGeom prst="rect">
            <a:avLst/>
          </a:prstGeom>
          <a:noFill/>
        </p:spPr>
        <p:txBody>
          <a:bodyPr wrap="square" lIns="170688" tIns="85344" rIns="170688" bIns="85344">
            <a:spAutoFit/>
          </a:bodyPr>
          <a:lstStyle/>
          <a:p>
            <a:pPr algn="ctr"/>
            <a:r>
              <a:rPr lang="pt-PT" sz="5226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volini" panose="020B0502040204020203" pitchFamily="66" charset="0"/>
                <a:cs typeface="Cavolini" panose="020B0502040204020203" pitchFamily="66" charset="0"/>
              </a:rPr>
              <a:t>Catástrofe! Podemos ajudar!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91DFC186-6F0B-F6FF-D99F-B971F8BD6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46978" y="7229798"/>
            <a:ext cx="1895065" cy="1895065"/>
          </a:xfrm>
          <a:prstGeom prst="rect">
            <a:avLst/>
          </a:prstGeom>
        </p:spPr>
      </p:pic>
      <p:pic>
        <p:nvPicPr>
          <p:cNvPr id="38" name="Imagem 37" descr="Uma imagem com texto, Tipo de letra, logótipo, Gráficos&#10;&#10;Os conteúdos gerados por IA poderão estar incorretos.">
            <a:extLst>
              <a:ext uri="{FF2B5EF4-FFF2-40B4-BE49-F238E27FC236}">
                <a16:creationId xmlns:a16="http://schemas.microsoft.com/office/drawing/2014/main" id="{C9CC1E6A-4015-7E51-5409-EFAEB26040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22837" y="5413160"/>
            <a:ext cx="3623773" cy="1500241"/>
          </a:xfrm>
          <a:prstGeom prst="rect">
            <a:avLst/>
          </a:prstGeom>
        </p:spPr>
      </p:pic>
      <p:pic>
        <p:nvPicPr>
          <p:cNvPr id="39" name="Picture 4" descr="Sql server Icons - Iconshock">
            <a:extLst>
              <a:ext uri="{FF2B5EF4-FFF2-40B4-BE49-F238E27FC236}">
                <a16:creationId xmlns:a16="http://schemas.microsoft.com/office/drawing/2014/main" id="{95DCADA3-51E9-50EC-4E2B-3A2742289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06234" y="7817231"/>
            <a:ext cx="1344001" cy="134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0">
            <a:extLst>
              <a:ext uri="{FF2B5EF4-FFF2-40B4-BE49-F238E27FC236}">
                <a16:creationId xmlns:a16="http://schemas.microsoft.com/office/drawing/2014/main" id="{5FAC111D-5A53-3D38-D414-80849978B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94264" y="6900351"/>
            <a:ext cx="3259940" cy="839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0" descr="Kotlin Logo PNG Transparent &amp; SVG Vector - Freebie Supply">
            <a:extLst>
              <a:ext uri="{FF2B5EF4-FFF2-40B4-BE49-F238E27FC236}">
                <a16:creationId xmlns:a16="http://schemas.microsoft.com/office/drawing/2014/main" id="{ACCDA04E-E762-55E3-B9D7-400A9E844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4908" y="7505647"/>
            <a:ext cx="1800371" cy="1350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6" descr="Understanding JSON Web Tokens (JWT) for Secure Information Sharing | by  Safdar Ali | Medium">
            <a:extLst>
              <a:ext uri="{FF2B5EF4-FFF2-40B4-BE49-F238E27FC236}">
                <a16:creationId xmlns:a16="http://schemas.microsoft.com/office/drawing/2014/main" id="{8DEC857F-4A62-AEE6-274D-F2BD69EA0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58051" y="8499382"/>
            <a:ext cx="1587507" cy="666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96CAABB0-7616-EABA-4F19-0027D49594F5}"/>
              </a:ext>
            </a:extLst>
          </p:cNvPr>
          <p:cNvSpPr/>
          <p:nvPr/>
        </p:nvSpPr>
        <p:spPr>
          <a:xfrm>
            <a:off x="-2034210" y="6761532"/>
            <a:ext cx="3939831" cy="27396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360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76AD0DCB-CD64-8B0F-124D-3C193544CAF0}"/>
              </a:ext>
            </a:extLst>
          </p:cNvPr>
          <p:cNvSpPr/>
          <p:nvPr/>
        </p:nvSpPr>
        <p:spPr>
          <a:xfrm>
            <a:off x="-2034214" y="5953488"/>
            <a:ext cx="3939831" cy="746808"/>
          </a:xfrm>
          <a:prstGeom prst="rect">
            <a:avLst/>
          </a:prstGeom>
          <a:noFill/>
        </p:spPr>
        <p:txBody>
          <a:bodyPr wrap="square" lIns="170688" tIns="85344" rIns="170688" bIns="85344">
            <a:spAutoFit/>
          </a:bodyPr>
          <a:lstStyle/>
          <a:p>
            <a:pPr algn="ctr"/>
            <a:r>
              <a:rPr lang="pt-PT" sz="373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API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92FF47B5-2F80-3742-6908-D9621B2F173B}"/>
              </a:ext>
            </a:extLst>
          </p:cNvPr>
          <p:cNvSpPr/>
          <p:nvPr/>
        </p:nvSpPr>
        <p:spPr>
          <a:xfrm>
            <a:off x="-5164097" y="7477323"/>
            <a:ext cx="2059727" cy="202381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360"/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CA84A212-C88D-B2EE-88D3-F27A6131E37B}"/>
              </a:ext>
            </a:extLst>
          </p:cNvPr>
          <p:cNvSpPr/>
          <p:nvPr/>
        </p:nvSpPr>
        <p:spPr>
          <a:xfrm>
            <a:off x="-5354848" y="6860258"/>
            <a:ext cx="2430951" cy="746808"/>
          </a:xfrm>
          <a:prstGeom prst="rect">
            <a:avLst/>
          </a:prstGeom>
          <a:noFill/>
        </p:spPr>
        <p:txBody>
          <a:bodyPr wrap="square" lIns="170688" tIns="85344" rIns="170688" bIns="85344">
            <a:spAutoFit/>
          </a:bodyPr>
          <a:lstStyle/>
          <a:p>
            <a:pPr algn="ctr"/>
            <a:r>
              <a:rPr lang="pt-PT" sz="3733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endParaRPr lang="pt-PT" sz="3733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Conexão reta unidirecional 46">
            <a:extLst>
              <a:ext uri="{FF2B5EF4-FFF2-40B4-BE49-F238E27FC236}">
                <a16:creationId xmlns:a16="http://schemas.microsoft.com/office/drawing/2014/main" id="{2D365DE1-DE94-FBAA-1ACC-9B584F0EFEA2}"/>
              </a:ext>
            </a:extLst>
          </p:cNvPr>
          <p:cNvCxnSpPr>
            <a:cxnSpLocks/>
          </p:cNvCxnSpPr>
          <p:nvPr/>
        </p:nvCxnSpPr>
        <p:spPr>
          <a:xfrm>
            <a:off x="-3076748" y="8489226"/>
            <a:ext cx="104253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Picture 42" descr="Cloud Icon PNGs for Free Download">
            <a:extLst>
              <a:ext uri="{FF2B5EF4-FFF2-40B4-BE49-F238E27FC236}">
                <a16:creationId xmlns:a16="http://schemas.microsoft.com/office/drawing/2014/main" id="{9657A372-3CDC-06E7-BEDF-43E6947C0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134" y="7935356"/>
            <a:ext cx="1488928" cy="82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01C72FB2-0D25-622F-1902-F1350042C21A}"/>
              </a:ext>
            </a:extLst>
          </p:cNvPr>
          <p:cNvSpPr/>
          <p:nvPr/>
        </p:nvSpPr>
        <p:spPr>
          <a:xfrm>
            <a:off x="5900747" y="6123247"/>
            <a:ext cx="6260794" cy="435568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3360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D255FD15-CAC4-2321-F9C1-51937BA3B9FD}"/>
              </a:ext>
            </a:extLst>
          </p:cNvPr>
          <p:cNvSpPr/>
          <p:nvPr/>
        </p:nvSpPr>
        <p:spPr>
          <a:xfrm rot="5400000">
            <a:off x="9611201" y="8115823"/>
            <a:ext cx="5939679" cy="746808"/>
          </a:xfrm>
          <a:prstGeom prst="rect">
            <a:avLst/>
          </a:prstGeom>
          <a:noFill/>
        </p:spPr>
        <p:txBody>
          <a:bodyPr wrap="square" lIns="170688" tIns="85344" rIns="170688" bIns="85344">
            <a:spAutoFit/>
          </a:bodyPr>
          <a:lstStyle/>
          <a:p>
            <a:pPr algn="ctr"/>
            <a:r>
              <a:rPr lang="pt-PT" sz="3733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 App</a:t>
            </a:r>
          </a:p>
        </p:txBody>
      </p:sp>
      <p:cxnSp>
        <p:nvCxnSpPr>
          <p:cNvPr id="52" name="Conexão reta unidirecional 51">
            <a:extLst>
              <a:ext uri="{FF2B5EF4-FFF2-40B4-BE49-F238E27FC236}">
                <a16:creationId xmlns:a16="http://schemas.microsoft.com/office/drawing/2014/main" id="{8FFE101B-4519-7A11-81C3-C0A4E12B87B6}"/>
              </a:ext>
            </a:extLst>
          </p:cNvPr>
          <p:cNvCxnSpPr>
            <a:cxnSpLocks/>
            <a:stCxn id="50" idx="1"/>
          </p:cNvCxnSpPr>
          <p:nvPr/>
        </p:nvCxnSpPr>
        <p:spPr>
          <a:xfrm flipH="1" flipV="1">
            <a:off x="5011062" y="8289689"/>
            <a:ext cx="889685" cy="11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8" descr="Brand">
            <a:extLst>
              <a:ext uri="{FF2B5EF4-FFF2-40B4-BE49-F238E27FC236}">
                <a16:creationId xmlns:a16="http://schemas.microsoft.com/office/drawing/2014/main" id="{BAF7F8F5-947A-CC37-4C97-C2C589FCF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1520" y="7477323"/>
            <a:ext cx="1130080" cy="164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Conexão reta unidirecional 59">
            <a:extLst>
              <a:ext uri="{FF2B5EF4-FFF2-40B4-BE49-F238E27FC236}">
                <a16:creationId xmlns:a16="http://schemas.microsoft.com/office/drawing/2014/main" id="{1D4216DF-1D44-3F58-48FD-B67C886EC36B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>
            <a:off x="1905622" y="8131333"/>
            <a:ext cx="1616513" cy="2176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Imagem 80">
            <a:extLst>
              <a:ext uri="{FF2B5EF4-FFF2-40B4-BE49-F238E27FC236}">
                <a16:creationId xmlns:a16="http://schemas.microsoft.com/office/drawing/2014/main" id="{23D68009-301B-E460-D94E-B4AACE6C09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91100" y="7464266"/>
            <a:ext cx="1545600" cy="15456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9762CFE-F00F-B1EE-68D7-57386B256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0598" y="12353915"/>
            <a:ext cx="5463771" cy="206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Vetores de Desastres Naturais - Baixe vetores grátis de alta qualidade do  Freepik | Freepik">
            <a:extLst>
              <a:ext uri="{FF2B5EF4-FFF2-40B4-BE49-F238E27FC236}">
                <a16:creationId xmlns:a16="http://schemas.microsoft.com/office/drawing/2014/main" id="{430F62B1-AB5B-B8B1-4B5A-F453283B3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38" y="-106491"/>
            <a:ext cx="4690179" cy="469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3B01AEF7-4B3E-4588-FB9C-61BBDD0213F8}"/>
              </a:ext>
            </a:extLst>
          </p:cNvPr>
          <p:cNvSpPr/>
          <p:nvPr/>
        </p:nvSpPr>
        <p:spPr>
          <a:xfrm>
            <a:off x="6641521" y="4314668"/>
            <a:ext cx="5747917" cy="976549"/>
          </a:xfrm>
          <a:prstGeom prst="rect">
            <a:avLst/>
          </a:prstGeom>
          <a:noFill/>
        </p:spPr>
        <p:txBody>
          <a:bodyPr wrap="square" lIns="170688" tIns="85344" rIns="170688" bIns="85344">
            <a:spAutoFit/>
          </a:bodyPr>
          <a:lstStyle/>
          <a:p>
            <a:pPr algn="ctr"/>
            <a:r>
              <a:rPr lang="pt-PT" sz="5226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volini" panose="020B0502040204020203" pitchFamily="66" charset="0"/>
                <a:cs typeface="Cavolini" panose="020B0502040204020203" pitchFamily="66" charset="0"/>
              </a:rPr>
              <a:t>Identificamos!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6249430-E134-1BCE-76AE-A3F664D6175D}"/>
              </a:ext>
            </a:extLst>
          </p:cNvPr>
          <p:cNvSpPr/>
          <p:nvPr/>
        </p:nvSpPr>
        <p:spPr>
          <a:xfrm>
            <a:off x="1880665" y="11924721"/>
            <a:ext cx="6260793" cy="976549"/>
          </a:xfrm>
          <a:prstGeom prst="rect">
            <a:avLst/>
          </a:prstGeom>
          <a:noFill/>
        </p:spPr>
        <p:txBody>
          <a:bodyPr wrap="square" lIns="170688" tIns="85344" rIns="170688" bIns="85344">
            <a:spAutoFit/>
          </a:bodyPr>
          <a:lstStyle/>
          <a:p>
            <a:pPr algn="ctr"/>
            <a:r>
              <a:rPr lang="pt-PT" sz="5226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volini" panose="020B0502040204020203" pitchFamily="66" charset="0"/>
                <a:cs typeface="Cavolini" panose="020B0502040204020203" pitchFamily="66" charset="0"/>
              </a:rPr>
              <a:t>Encaminhamos!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D3B8B2-2BBC-2F62-E86D-CB68965E7B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462195" y="490707"/>
            <a:ext cx="4491468" cy="3673487"/>
          </a:xfrm>
          <a:prstGeom prst="rect">
            <a:avLst/>
          </a:prstGeom>
        </p:spPr>
      </p:pic>
      <p:pic>
        <p:nvPicPr>
          <p:cNvPr id="2056" name="Picture 8" descr="Barraca grande abrigo temporário de acampamento doodle ...">
            <a:extLst>
              <a:ext uri="{FF2B5EF4-FFF2-40B4-BE49-F238E27FC236}">
                <a16:creationId xmlns:a16="http://schemas.microsoft.com/office/drawing/2014/main" id="{A9CA3FE8-CDF6-DB51-2DFA-8EE6B15C2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101" y="11009580"/>
            <a:ext cx="3893144" cy="337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5E7DA48-3B79-6C8B-C338-684B3CB706A1}"/>
              </a:ext>
            </a:extLst>
          </p:cNvPr>
          <p:cNvSpPr txBox="1"/>
          <p:nvPr/>
        </p:nvSpPr>
        <p:spPr>
          <a:xfrm>
            <a:off x="14671315" y="5200045"/>
            <a:ext cx="58961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Sistema integrado de gestão de </a:t>
            </a:r>
            <a:r>
              <a:rPr lang="pt-PT" b="1" dirty="0"/>
              <a:t>Z</a:t>
            </a:r>
            <a:r>
              <a:rPr lang="pt-PT" dirty="0"/>
              <a:t>onas de </a:t>
            </a:r>
            <a:r>
              <a:rPr lang="pt-PT" b="1" dirty="0"/>
              <a:t>C</a:t>
            </a:r>
            <a:r>
              <a:rPr lang="pt-PT" dirty="0"/>
              <a:t>oncentração e </a:t>
            </a:r>
            <a:r>
              <a:rPr lang="pt-PT" b="1" dirty="0"/>
              <a:t>A</a:t>
            </a:r>
            <a:r>
              <a:rPr lang="pt-PT" dirty="0"/>
              <a:t>poio à </a:t>
            </a:r>
            <a:r>
              <a:rPr lang="pt-PT" b="1" dirty="0"/>
              <a:t>P</a:t>
            </a:r>
            <a:r>
              <a:rPr lang="pt-PT" dirty="0"/>
              <a:t>opulação: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Gestão de edifícios de apoio (ZCAP)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Ativação em caso de catástrofe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Registo e abrigo de utentes com necessidades de abrigo/apoio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Modo de funcionamento autónomo (off-line)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Sincronização assíncrona</a:t>
            </a:r>
          </a:p>
        </p:txBody>
      </p:sp>
    </p:spTree>
    <p:extLst>
      <p:ext uri="{BB962C8B-B14F-4D97-AF65-F5344CB8AC3E}">
        <p14:creationId xmlns:p14="http://schemas.microsoft.com/office/powerpoint/2010/main" val="40472973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218</Words>
  <Application>Microsoft Office PowerPoint</Application>
  <PresentationFormat>Papel A3 (297x420 mm)</PresentationFormat>
  <Paragraphs>42</Paragraphs>
  <Slides>3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Cavolini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Cartaz ZCAP</dc:title>
  <dc:creator>Luis Alves, Gonlçalo Dimas</dc:creator>
  <cp:lastModifiedBy>Olivia Dias</cp:lastModifiedBy>
  <cp:revision>9</cp:revision>
  <dcterms:created xsi:type="dcterms:W3CDTF">2025-06-01T20:17:08Z</dcterms:created>
  <dcterms:modified xsi:type="dcterms:W3CDTF">2025-06-02T21:50:28Z</dcterms:modified>
</cp:coreProperties>
</file>