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</p:embeddedFont>
    <p:embeddedFont>
      <p:font typeface="Arimo" panose="020B0604020202020204" charset="0"/>
      <p:regular r:id="rId24"/>
    </p:embeddedFont>
    <p:embeddedFont>
      <p:font typeface="Inter Thin Bold" panose="020B0604020202020204" charset="0"/>
      <p:regular r:id="rId25"/>
    </p:embeddedFont>
    <p:embeddedFont>
      <p:font typeface="Arimo Bold" panose="020B0604020202020204" charset="0"/>
      <p:regular r:id="rId26"/>
    </p:embeddedFont>
    <p:embeddedFont>
      <p:font typeface="Inter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777796" y="5774446"/>
            <a:ext cx="6326784" cy="141697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91549" y="6197600"/>
            <a:ext cx="5499279" cy="53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6"/>
              </a:lnSpc>
              <a:spcBef>
                <a:spcPct val="0"/>
              </a:spcBef>
            </a:pPr>
            <a:r>
              <a:rPr lang="en-US" sz="1532" spc="39">
                <a:solidFill>
                  <a:srgbClr val="000000"/>
                </a:solidFill>
                <a:latin typeface="Inter Thin Bold"/>
              </a:rPr>
              <a:t>ANALISIS DAN PERANCANGAN APLIKASI M-BANKING PADA BANK BCA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1633" y="3907229"/>
            <a:ext cx="706404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92900"/>
                </a:solidFill>
                <a:latin typeface="Inter Bold"/>
              </a:rPr>
              <a:t>Kelompok 7</a:t>
            </a:r>
          </a:p>
        </p:txBody>
      </p:sp>
      <p:sp>
        <p:nvSpPr>
          <p:cNvPr id="5" name="TextBox 5"/>
          <p:cNvSpPr txBox="1"/>
          <p:nvPr/>
        </p:nvSpPr>
        <p:spPr>
          <a:xfrm rot="793163">
            <a:off x="12216158" y="3673852"/>
            <a:ext cx="1470874" cy="195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50"/>
              </a:lnSpc>
            </a:pPr>
            <a:r>
              <a:rPr lang="en-US" sz="11393">
                <a:solidFill>
                  <a:srgbClr val="FFB905"/>
                </a:solidFill>
                <a:latin typeface="Inter Bold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6059" y="2182356"/>
            <a:ext cx="8284066" cy="617864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USE CASE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Use Case diagram juga menjelaskan kegiatan-kegiatan yang dilakukan oleh aktor sebagai Pengguna dan administrator. Berikut adalah gambaran mengenai sistem aplikasi M-banking pada Bank BCA: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CLASS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181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Class diagram juga menjelaskan kegiatan-kegiatan yang dilakukan oleh aktor sebagai Pengguna dan administrator. Berikut adalah gambaran mengenai sistem aplikasi M-banking pada Bank BCA</a:t>
            </a:r>
          </a:p>
        </p:txBody>
      </p:sp>
      <p:pic>
        <p:nvPicPr>
          <p:cNvPr id="15" name="Picture 1"/>
          <p:cNvPicPr/>
          <p:nvPr/>
        </p:nvPicPr>
        <p:blipFill rotWithShape="1">
          <a:blip r:embed="rId4"/>
          <a:srcRect l="16570" t="26742" r="10873" b="14604"/>
          <a:stretch/>
        </p:blipFill>
        <p:spPr bwMode="auto">
          <a:xfrm>
            <a:off x="152400" y="2552700"/>
            <a:ext cx="8991600" cy="5638800"/>
          </a:xfrm>
          <a:prstGeom prst="rect">
            <a:avLst/>
          </a:prstGeom>
          <a:ln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8072" y="2229949"/>
            <a:ext cx="8488600" cy="655771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Activity diagram juga menjelaskan kegiatan-kegiatan yang dilakukan oleh aktor sebagai Pengguna dan administrator. Berikut adalah gambaran mengenai sistem aplikasi M-banking pada Bank BCA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1706" y="2182356"/>
            <a:ext cx="8582738" cy="580085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Activity diagram juga menjelaskan kegiatan-kegiatan yang dilakukan oleh aktor sebagai Pengguna dan administrator. Berikut adalah gambaran mengenai sistem aplikasi M-banking pada Bank BCA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8121" y="2039234"/>
            <a:ext cx="9237550" cy="769510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Activity diagram juga menjelaskan kegiatan-kegiatan yang dilakukan oleh aktor sebagai Pengguna dan administrator. Berikut adalah gambaran mengenai sistem aplikasi M-banking pada Bank BCA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ACTIVITY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Activity diagram juga menjelaskan kegiatan-kegiatan yang dilakukan oleh aktor sebagai Pengguna dan administrator. Berikut adalah gambaran mengenai sistem aplikasi M-banking pada Bank BCA</a:t>
            </a:r>
          </a:p>
        </p:txBody>
      </p:sp>
      <p:pic>
        <p:nvPicPr>
          <p:cNvPr id="15" name="Gamba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6" y="495300"/>
            <a:ext cx="7257679" cy="89829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48892" y="2378581"/>
            <a:ext cx="459549" cy="459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9651" y="1028700"/>
            <a:ext cx="8661222" cy="82296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SEQUENCE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58475" y="4538806"/>
            <a:ext cx="5086350" cy="3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Sequence diagram juga menjelaskan kegiatan-kegiatan yang dilakukan oleh aktor sebagai Pengguna dan administrator. Berikut adalah gambaran mengenai sistem aplikasi M-banking pada Bank BCA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2175" y="-1256186"/>
            <a:ext cx="12670504" cy="1267050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52818" y="4042365"/>
            <a:ext cx="7891182" cy="10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3"/>
              </a:lnSpc>
              <a:spcBef>
                <a:spcPct val="0"/>
              </a:spcBef>
            </a:pPr>
            <a:r>
              <a:rPr lang="en-US" sz="6059" spc="157">
                <a:solidFill>
                  <a:srgbClr val="692900"/>
                </a:solidFill>
                <a:latin typeface="Inter Thin Bold"/>
              </a:rPr>
              <a:t>Dankeschön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2818" y="1949997"/>
            <a:ext cx="42934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299" spc="59">
                <a:solidFill>
                  <a:srgbClr val="7B3911"/>
                </a:solidFill>
                <a:latin typeface="Inter Thin Bold"/>
              </a:rPr>
              <a:t>Presentasi</a:t>
            </a:r>
          </a:p>
        </p:txBody>
      </p:sp>
      <p:sp>
        <p:nvSpPr>
          <p:cNvPr id="6" name="AutoShape 6"/>
          <p:cNvSpPr/>
          <p:nvPr/>
        </p:nvSpPr>
        <p:spPr>
          <a:xfrm>
            <a:off x="1252818" y="5069541"/>
            <a:ext cx="4794680" cy="0"/>
          </a:xfrm>
          <a:prstGeom prst="line">
            <a:avLst/>
          </a:prstGeom>
          <a:ln w="9525" cap="rnd">
            <a:solidFill>
              <a:srgbClr val="7B391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1623461" y="2528585"/>
            <a:ext cx="7891182" cy="10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3"/>
              </a:lnSpc>
              <a:spcBef>
                <a:spcPct val="0"/>
              </a:spcBef>
            </a:pPr>
            <a:r>
              <a:rPr lang="en-US" sz="6059" spc="157">
                <a:solidFill>
                  <a:srgbClr val="692900"/>
                </a:solidFill>
                <a:latin typeface="Inter Thin Bold"/>
              </a:rPr>
              <a:t>Kesimpulan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66437" y="3955775"/>
            <a:ext cx="5492863" cy="296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7B3911"/>
                </a:solidFill>
                <a:latin typeface="Inter"/>
              </a:rPr>
              <a:t>Kesimpulan dalam presentasi kali ini merupakan hasil analisa kelompok 7 dalam mengobservasi proses jalan m-banking BCA dengan menggunakan Metode </a:t>
            </a:r>
          </a:p>
          <a:p>
            <a:pPr marL="453392" lvl="1" indent="-226696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7B3911"/>
                </a:solidFill>
                <a:latin typeface="Inter"/>
              </a:rPr>
              <a:t>Use case diagram</a:t>
            </a:r>
          </a:p>
          <a:p>
            <a:pPr marL="453392" lvl="1" indent="-226696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7B3911"/>
                </a:solidFill>
                <a:latin typeface="Inter"/>
              </a:rPr>
              <a:t>Activity diagram</a:t>
            </a:r>
          </a:p>
          <a:p>
            <a:pPr marL="453392" lvl="1" indent="-226696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7B3911"/>
                </a:solidFill>
                <a:latin typeface="Inter"/>
              </a:rPr>
              <a:t>Class diagram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7B3911"/>
                </a:solidFill>
                <a:latin typeface="Inter"/>
              </a:rPr>
              <a:t>Sequence diagram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15250"/>
            <a:ext cx="706404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92900"/>
                </a:solidFill>
                <a:latin typeface="Inter Bold"/>
              </a:rPr>
              <a:t>Kelompok 7</a:t>
            </a:r>
          </a:p>
        </p:txBody>
      </p:sp>
      <p:sp>
        <p:nvSpPr>
          <p:cNvPr id="10" name="TextBox 10"/>
          <p:cNvSpPr txBox="1"/>
          <p:nvPr/>
        </p:nvSpPr>
        <p:spPr>
          <a:xfrm rot="793163">
            <a:off x="5978620" y="3800631"/>
            <a:ext cx="942704" cy="125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22"/>
              </a:lnSpc>
            </a:pPr>
            <a:r>
              <a:rPr lang="en-US" sz="7302">
                <a:solidFill>
                  <a:srgbClr val="FFB905"/>
                </a:solidFill>
                <a:latin typeface="Inter Bold"/>
              </a:rPr>
              <a:t>!</a:t>
            </a:r>
          </a:p>
        </p:txBody>
      </p:sp>
      <p:sp>
        <p:nvSpPr>
          <p:cNvPr id="11" name="TextBox 11"/>
          <p:cNvSpPr txBox="1"/>
          <p:nvPr/>
        </p:nvSpPr>
        <p:spPr>
          <a:xfrm rot="793163">
            <a:off x="7837302" y="7481873"/>
            <a:ext cx="1470874" cy="195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50"/>
              </a:lnSpc>
            </a:pPr>
            <a:r>
              <a:rPr lang="en-US" sz="11393">
                <a:solidFill>
                  <a:srgbClr val="FFB905"/>
                </a:solidFill>
                <a:latin typeface="Inter Bold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9672" y="3488391"/>
            <a:ext cx="5179271" cy="517927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72226" y="1559663"/>
            <a:ext cx="9743548" cy="10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3"/>
              </a:lnSpc>
              <a:spcBef>
                <a:spcPct val="0"/>
              </a:spcBef>
            </a:pPr>
            <a:r>
              <a:rPr lang="en-US" sz="6059" spc="157">
                <a:solidFill>
                  <a:srgbClr val="692900"/>
                </a:solidFill>
                <a:latin typeface="Inter Thin Bold"/>
              </a:rPr>
              <a:t>Penyusun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97283" y="1000125"/>
            <a:ext cx="42934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59">
                <a:solidFill>
                  <a:srgbClr val="7B3911"/>
                </a:solidFill>
                <a:latin typeface="Inter Thin Bold"/>
              </a:rPr>
              <a:t>Presentasi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9805" y="4112022"/>
            <a:ext cx="265049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72">
                <a:solidFill>
                  <a:srgbClr val="F6F6E9"/>
                </a:solidFill>
                <a:latin typeface="Inter Bold"/>
              </a:rPr>
              <a:t>Haikal Tegar Amir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9805" y="5535992"/>
            <a:ext cx="511865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6F6E9"/>
                </a:solidFill>
                <a:latin typeface="Inter"/>
              </a:rPr>
              <a:t>19207167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6F6E9"/>
                </a:solidFill>
                <a:latin typeface="Inter"/>
              </a:rPr>
              <a:t>Kelas : 19.3B.07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554365" y="3488391"/>
            <a:ext cx="5179271" cy="517927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414964" y="4112022"/>
            <a:ext cx="2650493" cy="98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72">
                <a:solidFill>
                  <a:srgbClr val="F6F6E9"/>
                </a:solidFill>
                <a:latin typeface="Inter Bold"/>
              </a:rPr>
              <a:t>Billie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72">
                <a:solidFill>
                  <a:srgbClr val="F6F6E9"/>
                </a:solidFill>
                <a:latin typeface="Inter Bold"/>
              </a:rPr>
              <a:t>Johnson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43398" y="5535992"/>
            <a:ext cx="511865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6F6E9"/>
                </a:solidFill>
                <a:latin typeface="Inter"/>
              </a:rPr>
              <a:t>19207007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F6F6E9"/>
                </a:solidFill>
                <a:latin typeface="Arimo"/>
              </a:rPr>
              <a:t>Kelas : 19.3B.07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F6F6E9"/>
              </a:solidFill>
              <a:latin typeface="Arim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52232" y="4157494"/>
            <a:ext cx="265049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72">
                <a:solidFill>
                  <a:srgbClr val="F6F6E9"/>
                </a:solidFill>
                <a:latin typeface="Inter Bold"/>
              </a:rPr>
              <a:t>Dimas Adi Saputro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475822" y="3488391"/>
            <a:ext cx="5179271" cy="5179271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790910" y="4157494"/>
            <a:ext cx="265049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72">
                <a:solidFill>
                  <a:srgbClr val="F6F6E9"/>
                </a:solidFill>
                <a:latin typeface="Inter Bold"/>
              </a:rPr>
              <a:t>Mariyani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90910" y="5535992"/>
            <a:ext cx="511865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6F6E9"/>
                </a:solidFill>
                <a:latin typeface="Inter"/>
              </a:rPr>
              <a:t>19207114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F6F6E9"/>
                </a:solidFill>
                <a:latin typeface="Arimo"/>
              </a:rPr>
              <a:t>Kelas : 19.3B.07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F6F6E9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704484" y="4109827"/>
            <a:ext cx="4964982" cy="4038175"/>
            <a:chOff x="0" y="0"/>
            <a:chExt cx="3864630" cy="31432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4630" cy="3143225"/>
            </a:xfrm>
            <a:custGeom>
              <a:avLst/>
              <a:gdLst/>
              <a:ahLst/>
              <a:cxnLst/>
              <a:rect l="l" t="t" r="r" b="b"/>
              <a:pathLst>
                <a:path w="3864630" h="3143225">
                  <a:moveTo>
                    <a:pt x="0" y="0"/>
                  </a:moveTo>
                  <a:lnTo>
                    <a:pt x="3864630" y="0"/>
                  </a:lnTo>
                  <a:lnTo>
                    <a:pt x="3864630" y="3143225"/>
                  </a:lnTo>
                  <a:lnTo>
                    <a:pt x="0" y="3143225"/>
                  </a:lnTo>
                  <a:close/>
                </a:path>
              </a:pathLst>
            </a:custGeom>
            <a:solidFill>
              <a:srgbClr val="036243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647184" y="4109827"/>
            <a:ext cx="4964982" cy="4038175"/>
            <a:chOff x="0" y="0"/>
            <a:chExt cx="3864630" cy="31432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30" cy="3143225"/>
            </a:xfrm>
            <a:custGeom>
              <a:avLst/>
              <a:gdLst/>
              <a:ahLst/>
              <a:cxnLst/>
              <a:rect l="l" t="t" r="r" b="b"/>
              <a:pathLst>
                <a:path w="3864630" h="3143225">
                  <a:moveTo>
                    <a:pt x="0" y="0"/>
                  </a:moveTo>
                  <a:lnTo>
                    <a:pt x="3864630" y="0"/>
                  </a:lnTo>
                  <a:lnTo>
                    <a:pt x="3864630" y="3143225"/>
                  </a:lnTo>
                  <a:lnTo>
                    <a:pt x="0" y="3143225"/>
                  </a:lnTo>
                  <a:close/>
                </a:path>
              </a:pathLst>
            </a:custGeom>
            <a:solidFill>
              <a:srgbClr val="EBA327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618533" y="4109827"/>
            <a:ext cx="4964982" cy="4038175"/>
            <a:chOff x="0" y="0"/>
            <a:chExt cx="3864630" cy="31432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64630" cy="3143225"/>
            </a:xfrm>
            <a:custGeom>
              <a:avLst/>
              <a:gdLst/>
              <a:ahLst/>
              <a:cxnLst/>
              <a:rect l="l" t="t" r="r" b="b"/>
              <a:pathLst>
                <a:path w="3864630" h="3143225">
                  <a:moveTo>
                    <a:pt x="0" y="0"/>
                  </a:moveTo>
                  <a:lnTo>
                    <a:pt x="3864630" y="0"/>
                  </a:lnTo>
                  <a:lnTo>
                    <a:pt x="3864630" y="3143225"/>
                  </a:lnTo>
                  <a:lnTo>
                    <a:pt x="0" y="3143225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8675834" y="4109827"/>
            <a:ext cx="4964982" cy="4038175"/>
            <a:chOff x="0" y="0"/>
            <a:chExt cx="3864630" cy="31432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4630" cy="3143225"/>
            </a:xfrm>
            <a:custGeom>
              <a:avLst/>
              <a:gdLst/>
              <a:ahLst/>
              <a:cxnLst/>
              <a:rect l="l" t="t" r="r" b="b"/>
              <a:pathLst>
                <a:path w="3864630" h="3143225">
                  <a:moveTo>
                    <a:pt x="0" y="0"/>
                  </a:moveTo>
                  <a:lnTo>
                    <a:pt x="3864630" y="0"/>
                  </a:lnTo>
                  <a:lnTo>
                    <a:pt x="3864630" y="3143225"/>
                  </a:lnTo>
                  <a:lnTo>
                    <a:pt x="0" y="3143225"/>
                  </a:ln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551029" y="4290520"/>
            <a:ext cx="1138243" cy="113824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>
                <a:alpha val="33725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694151" y="4433642"/>
            <a:ext cx="851998" cy="85199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512853" y="4365203"/>
            <a:ext cx="1138243" cy="113824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>
                <a:alpha val="33725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655976" y="4508325"/>
            <a:ext cx="851998" cy="85199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80249" y="4736797"/>
            <a:ext cx="422501" cy="422501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0570154" y="4373211"/>
            <a:ext cx="1138243" cy="1138243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>
                <a:alpha val="33725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0713276" y="4516334"/>
            <a:ext cx="851998" cy="851998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4598804" y="4357195"/>
            <a:ext cx="1138243" cy="1138243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>
                <a:alpha val="33725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741927" y="4500317"/>
            <a:ext cx="851998" cy="851998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860909" y="4516334"/>
            <a:ext cx="556582" cy="508577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10920506" y="4710228"/>
            <a:ext cx="475639" cy="475639"/>
            <a:chOff x="0" y="0"/>
            <a:chExt cx="634186" cy="634186"/>
          </a:xfrm>
        </p:grpSpPr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634186" cy="634186"/>
              <a:chOff x="0" y="0"/>
              <a:chExt cx="2540000" cy="254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4938151" y="4683951"/>
            <a:ext cx="459549" cy="45954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399829" y="914400"/>
            <a:ext cx="7478818" cy="10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83"/>
              </a:lnSpc>
              <a:spcBef>
                <a:spcPct val="0"/>
              </a:spcBef>
            </a:pPr>
            <a:r>
              <a:rPr lang="en-US" sz="6059" spc="157">
                <a:solidFill>
                  <a:srgbClr val="692900"/>
                </a:solidFill>
                <a:latin typeface="Inter Thin Bold"/>
              </a:rPr>
              <a:t>Pokok Pembahasan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61697" y="6567251"/>
            <a:ext cx="515500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6F6E9"/>
                </a:solidFill>
                <a:latin typeface="Inter Bold"/>
              </a:rPr>
              <a:t>Rumusan masalah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04472" y="6539026"/>
            <a:ext cx="515500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6F6E9"/>
                </a:solidFill>
                <a:latin typeface="Inter Bold"/>
              </a:rPr>
              <a:t>Tujuan dan manfaat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01804" y="6529501"/>
            <a:ext cx="51550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6F6E9"/>
                </a:solidFill>
                <a:latin typeface="Inter Bold"/>
              </a:rPr>
              <a:t>Simbol diagram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013997" y="6578998"/>
            <a:ext cx="430785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6F6E9"/>
                </a:solidFill>
                <a:latin typeface="Inter Bold"/>
              </a:rPr>
              <a:t>Analisis perancangan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82066" y="3910715"/>
            <a:ext cx="8115300" cy="3919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83">
                <a:solidFill>
                  <a:srgbClr val="692900"/>
                </a:solidFill>
                <a:latin typeface="Inter Thin Bold"/>
              </a:rPr>
              <a:t>Melakukan proses perancangan</a:t>
            </a:r>
          </a:p>
          <a:p>
            <a:pPr>
              <a:lnSpc>
                <a:spcPts val="4480"/>
              </a:lnSpc>
            </a:pPr>
            <a:r>
              <a:rPr lang="en-US" sz="3200" spc="83">
                <a:solidFill>
                  <a:srgbClr val="692900"/>
                </a:solidFill>
                <a:latin typeface="Arimo Bold"/>
              </a:rPr>
              <a:t> Aplikasi Mobile Banking BCA</a:t>
            </a:r>
          </a:p>
          <a:p>
            <a:pPr>
              <a:lnSpc>
                <a:spcPts val="4480"/>
              </a:lnSpc>
            </a:pPr>
            <a:r>
              <a:rPr lang="en-US" sz="3200" spc="83">
                <a:solidFill>
                  <a:srgbClr val="692900"/>
                </a:solidFill>
                <a:latin typeface="Arimo Bold"/>
              </a:rPr>
              <a:t> 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692900"/>
                </a:solidFill>
                <a:latin typeface="Arimo Bold"/>
              </a:rPr>
              <a:t>Perancangan ini diharapkan dapat mempermudah dalam membangun aplikasi sistem transaksi online berbasis mobile.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2818" y="2668268"/>
            <a:ext cx="4293434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 spc="116">
                <a:solidFill>
                  <a:srgbClr val="7B3911"/>
                </a:solidFill>
                <a:latin typeface="Inter Thin Bold"/>
              </a:rPr>
              <a:t>Tujuan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73967" y="2163274"/>
            <a:ext cx="4653285" cy="5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TUJUAN &amp; MANFAAT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73967" y="2696571"/>
            <a:ext cx="5685333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6F6E9"/>
                </a:solidFill>
                <a:latin typeface="Inter"/>
              </a:rPr>
              <a:t>Manfaat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26773" y="4794953"/>
            <a:ext cx="734975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6F6E9"/>
                </a:solidFill>
                <a:latin typeface="Inter"/>
              </a:rPr>
              <a:t>Dengan adanya sistem aplikasi berbasis mobile ini dapat memudahkan para pengguna untuk melakukan transaksi jarak jauh atau online.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67416" y="2397104"/>
            <a:ext cx="422501" cy="422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573967" y="2163274"/>
            <a:ext cx="4653285" cy="5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Rumusan Masalah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00375" y="2354066"/>
            <a:ext cx="556582" cy="5085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478667" y="4301807"/>
            <a:ext cx="6051977" cy="161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Bagaimana merancang dan membangun aplikasi M-Banking pada Bank BCA ?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9237" y="2470296"/>
            <a:ext cx="5978669" cy="5463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40847" y="2370535"/>
            <a:ext cx="475639" cy="475639"/>
            <a:chOff x="0" y="0"/>
            <a:chExt cx="634186" cy="63418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634186" cy="634186"/>
              <a:chOff x="0" y="0"/>
              <a:chExt cx="2540000" cy="254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FF1616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9560" y="1094538"/>
            <a:ext cx="6264422" cy="8222954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SIMBOL-SIMBOL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SIMBOL USE CASE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8475" y="4538806"/>
            <a:ext cx="5086350" cy="2724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Use Case diagram merupakan diagram yang menjelaskan tentang bagaimana sistem akan di rancang dilihat dari sudut pandang objek sebagaimana penggunaan dari sistem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40847" y="2370535"/>
            <a:ext cx="475639" cy="475639"/>
            <a:chOff x="0" y="0"/>
            <a:chExt cx="634186" cy="63418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634186" cy="634186"/>
              <a:chOff x="0" y="0"/>
              <a:chExt cx="2540000" cy="254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FF1616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120" y="2066925"/>
            <a:ext cx="8627880" cy="729615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SIMBOL-SIMBOL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SIMBOL CLASS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8475" y="4538806"/>
            <a:ext cx="5086350" cy="3181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Class diagram atau diagram kelas adalah salah satu jenis diagram struktur pada UML yang menggambarkan dengan jelas struktur serta deskripsi class, atribut, metode, dan hubungan dari setiap objek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40847" y="2370535"/>
            <a:ext cx="475639" cy="475639"/>
            <a:chOff x="0" y="0"/>
            <a:chExt cx="634186" cy="63418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634186" cy="634186"/>
              <a:chOff x="0" y="0"/>
              <a:chExt cx="2540000" cy="254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FF1616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8244" y="1038225"/>
            <a:ext cx="6270571" cy="822007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SIMBOL-SIMBOL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SIMBOL ACTIVITY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8475" y="4538806"/>
            <a:ext cx="5086350" cy="409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Inter"/>
              </a:rPr>
              <a:t>Activity Diagram merupakan rancangan aliran aktivitas atau aliran kerja dalam sebuah sistem yang akan dijalankan.</a:t>
            </a:r>
          </a:p>
          <a:p>
            <a:pPr algn="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rimo"/>
              </a:rPr>
              <a:t>Activity Diagram juga digunakan untuk mendefinisikan atau mengelompokan aluran tampilan dari sistem tersebut.</a:t>
            </a:r>
          </a:p>
          <a:p>
            <a:pPr algn="r">
              <a:lnSpc>
                <a:spcPts val="3653"/>
              </a:lnSpc>
              <a:spcBef>
                <a:spcPct val="0"/>
              </a:spcBef>
            </a:pPr>
            <a:endParaRPr lang="en-US" sz="260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83016" y="1005941"/>
            <a:ext cx="1028700" cy="1093268"/>
            <a:chOff x="0" y="0"/>
            <a:chExt cx="800717" cy="850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717" cy="850975"/>
            </a:xfrm>
            <a:custGeom>
              <a:avLst/>
              <a:gdLst/>
              <a:ahLst/>
              <a:cxnLst/>
              <a:rect l="l" t="t" r="r" b="b"/>
              <a:pathLst>
                <a:path w="800717" h="850975">
                  <a:moveTo>
                    <a:pt x="0" y="0"/>
                  </a:moveTo>
                  <a:lnTo>
                    <a:pt x="800717" y="0"/>
                  </a:lnTo>
                  <a:lnTo>
                    <a:pt x="800717" y="850975"/>
                  </a:lnTo>
                  <a:lnTo>
                    <a:pt x="0" y="850975"/>
                  </a:lnTo>
                  <a:close/>
                </a:path>
              </a:pathLst>
            </a:custGeom>
            <a:solidFill>
              <a:srgbClr val="FFB90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086850" y="1085850"/>
            <a:ext cx="8229600" cy="8115300"/>
            <a:chOff x="0" y="0"/>
            <a:chExt cx="6405735" cy="6316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5735" cy="6316767"/>
            </a:xfrm>
            <a:custGeom>
              <a:avLst/>
              <a:gdLst/>
              <a:ahLst/>
              <a:cxnLst/>
              <a:rect l="l" t="t" r="r" b="b"/>
              <a:pathLst>
                <a:path w="6405735" h="6316767">
                  <a:moveTo>
                    <a:pt x="0" y="0"/>
                  </a:moveTo>
                  <a:lnTo>
                    <a:pt x="6405735" y="0"/>
                  </a:lnTo>
                  <a:lnTo>
                    <a:pt x="6405735" y="6316767"/>
                  </a:lnTo>
                  <a:lnTo>
                    <a:pt x="0" y="6316767"/>
                  </a:lnTo>
                  <a:close/>
                </a:path>
              </a:pathLst>
            </a:custGeom>
            <a:solidFill>
              <a:srgbClr val="DC661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09545" y="2039234"/>
            <a:ext cx="1138243" cy="1138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>
                <a:alpha val="33725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52668" y="2182356"/>
            <a:ext cx="851998" cy="85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40847" y="2370535"/>
            <a:ext cx="475639" cy="475639"/>
            <a:chOff x="0" y="0"/>
            <a:chExt cx="634186" cy="63418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634186" cy="634186"/>
              <a:chOff x="0" y="0"/>
              <a:chExt cx="2540000" cy="254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FF1616"/>
              </a:solidFill>
            </p:spPr>
          </p:sp>
        </p:grp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1038225"/>
            <a:ext cx="7258050" cy="675647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573967" y="2163274"/>
            <a:ext cx="4653285" cy="110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83">
                <a:solidFill>
                  <a:srgbClr val="F6F6E9"/>
                </a:solidFill>
                <a:latin typeface="Inter Bold"/>
              </a:rPr>
              <a:t>SIMBOL-SIMBOL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78667" y="3512646"/>
            <a:ext cx="60519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nter"/>
              </a:rPr>
              <a:t>SIMBOL SEQUENCE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8475" y="4538806"/>
            <a:ext cx="5086350" cy="3181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Inter"/>
              </a:rPr>
              <a:t>Sequence diagram menggambarkan interaksi antar objek di dalam dan di sekitar sistem (termasuk pengguna, display/form) berupa message yang digambarkan terhadap waktu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466</Words>
  <Application>Microsoft Office PowerPoint</Application>
  <PresentationFormat>Kustom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5" baseType="lpstr">
      <vt:lpstr>Calibri</vt:lpstr>
      <vt:lpstr>Inter</vt:lpstr>
      <vt:lpstr>Arimo</vt:lpstr>
      <vt:lpstr>Inter Thin Bold</vt:lpstr>
      <vt:lpstr>Arimo Bold</vt:lpstr>
      <vt:lpstr>Inter Bold</vt:lpstr>
      <vt:lpstr>Arial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cp:lastModifiedBy>Haika</cp:lastModifiedBy>
  <cp:revision>3</cp:revision>
  <dcterms:created xsi:type="dcterms:W3CDTF">2006-08-16T00:00:00Z</dcterms:created>
  <dcterms:modified xsi:type="dcterms:W3CDTF">2022-06-24T13:52:15Z</dcterms:modified>
  <dc:identifier>DAFEOUhrUgk</dc:identifier>
</cp:coreProperties>
</file>