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3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7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32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13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8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9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6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8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2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A109-10B7-438A-AFD7-5080526C031F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41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A109-10B7-438A-AFD7-5080526C031F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97E2-D50E-4277-9602-4CB21807C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21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3876" y="1662690"/>
            <a:ext cx="9144000" cy="2387600"/>
          </a:xfrm>
        </p:spPr>
        <p:txBody>
          <a:bodyPr>
            <a:noAutofit/>
          </a:bodyPr>
          <a:lstStyle/>
          <a:p>
            <a:r>
              <a:rPr lang="uk-UA" sz="13800" dirty="0" smtClean="0"/>
              <a:t>Лекція №</a:t>
            </a:r>
            <a:r>
              <a:rPr lang="en-US" sz="13800" dirty="0"/>
              <a:t>8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8410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SQL Numbers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TINYINT</a:t>
            </a:r>
            <a:r>
              <a:rPr lang="uk-UA" dirty="0" smtClean="0"/>
              <a:t>(</a:t>
            </a:r>
            <a:r>
              <a:rPr lang="en-US" dirty="0" smtClean="0"/>
              <a:t>byte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en-US" dirty="0" smtClean="0"/>
              <a:t>BIT, BOOL/BOOLEAN == TIMYINT(1)</a:t>
            </a:r>
          </a:p>
          <a:p>
            <a:r>
              <a:rPr lang="en-US" dirty="0" smtClean="0"/>
              <a:t>SMALLINT/MEDIUMINT/INT/BIGINT</a:t>
            </a:r>
          </a:p>
          <a:p>
            <a:r>
              <a:rPr lang="en-US" dirty="0" smtClean="0"/>
              <a:t>DEC/DECIMAL[M,D] – </a:t>
            </a:r>
            <a:r>
              <a:rPr lang="uk-UA" dirty="0" smtClean="0"/>
              <a:t>підвищена точність. М – кількість знаків які буде бачити користувач, </a:t>
            </a:r>
            <a:r>
              <a:rPr lang="en-US" dirty="0" smtClean="0"/>
              <a:t>D –</a:t>
            </a:r>
            <a:r>
              <a:rPr lang="uk-UA" dirty="0" smtClean="0"/>
              <a:t> кількість розрядів після десяткової крапки</a:t>
            </a:r>
          </a:p>
          <a:p>
            <a:r>
              <a:rPr lang="en-US" dirty="0" smtClean="0"/>
              <a:t>FLOAT/DOUBLE[M, D]</a:t>
            </a:r>
          </a:p>
          <a:p>
            <a:r>
              <a:rPr lang="uk-UA" dirty="0" smtClean="0"/>
              <a:t>Атрибути </a:t>
            </a:r>
            <a:r>
              <a:rPr lang="en-US" dirty="0" smtClean="0"/>
              <a:t>UNSIGNED, ZEROFILL </a:t>
            </a:r>
          </a:p>
          <a:p>
            <a:r>
              <a:rPr lang="en-US" dirty="0" smtClean="0"/>
              <a:t>TINYINT (3) ZEROFILL -&gt; </a:t>
            </a:r>
            <a:r>
              <a:rPr lang="uk-UA" dirty="0" smtClean="0"/>
              <a:t>5 буде записано як 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4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SQL Date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– YYYY-MM-DD</a:t>
            </a:r>
          </a:p>
          <a:p>
            <a:r>
              <a:rPr lang="en-US" dirty="0" smtClean="0"/>
              <a:t>DATETIME – YYYY-MM-DD HH-MM-SS</a:t>
            </a:r>
          </a:p>
          <a:p>
            <a:r>
              <a:rPr lang="en-US" dirty="0" smtClean="0"/>
              <a:t>TIMESTAMP – </a:t>
            </a:r>
            <a:r>
              <a:rPr lang="en-US" dirty="0" err="1" smtClean="0"/>
              <a:t>unix</a:t>
            </a:r>
            <a:r>
              <a:rPr lang="en-US" dirty="0" smtClean="0"/>
              <a:t> timestamp</a:t>
            </a:r>
          </a:p>
          <a:p>
            <a:r>
              <a:rPr lang="en-US" dirty="0" smtClean="0"/>
              <a:t>TIME – HH:MM:SS</a:t>
            </a:r>
          </a:p>
          <a:p>
            <a:r>
              <a:rPr lang="en-US" dirty="0" smtClean="0"/>
              <a:t>YEAR(2/4) – YY/YYYY</a:t>
            </a:r>
          </a:p>
        </p:txBody>
      </p:sp>
    </p:spTree>
    <p:extLst>
      <p:ext uri="{BB962C8B-B14F-4D97-AF65-F5344CB8AC3E}">
        <p14:creationId xmlns:p14="http://schemas.microsoft.com/office/powerpoint/2010/main" val="275574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SQL Strings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CHAR(N)[BINARY] – </a:t>
            </a:r>
            <a:r>
              <a:rPr lang="uk-UA" dirty="0" smtClean="0"/>
              <a:t>Фіксована довжина. При зберігання буде доповнюватись пробілами до заданої довжини</a:t>
            </a:r>
          </a:p>
          <a:p>
            <a:r>
              <a:rPr lang="en-US" dirty="0" smtClean="0"/>
              <a:t>VARCHAR(N)[</a:t>
            </a:r>
            <a:r>
              <a:rPr lang="en-US" dirty="0"/>
              <a:t>BINARY]</a:t>
            </a:r>
            <a:r>
              <a:rPr lang="en-US" dirty="0" smtClean="0"/>
              <a:t> – </a:t>
            </a:r>
            <a:r>
              <a:rPr lang="uk-UA" dirty="0" smtClean="0"/>
              <a:t>Змінна довжина </a:t>
            </a:r>
            <a:endParaRPr lang="en-US" dirty="0" smtClean="0"/>
          </a:p>
          <a:p>
            <a:r>
              <a:rPr lang="en-US" dirty="0" smtClean="0"/>
              <a:t>BLOB – </a:t>
            </a:r>
            <a:r>
              <a:rPr lang="uk-UA" dirty="0" smtClean="0"/>
              <a:t>Двійковий об’єкт великого розміру (</a:t>
            </a:r>
            <a:r>
              <a:rPr lang="en-US" dirty="0" smtClean="0"/>
              <a:t>TINY, BLOB, MEDIUM, LONG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en-US" dirty="0" smtClean="0"/>
              <a:t>TEXT - </a:t>
            </a:r>
            <a:r>
              <a:rPr lang="uk-UA" dirty="0"/>
              <a:t>(</a:t>
            </a:r>
            <a:r>
              <a:rPr lang="en-US" dirty="0" smtClean="0"/>
              <a:t>TINY, TEXT, </a:t>
            </a:r>
            <a:r>
              <a:rPr lang="en-US" dirty="0"/>
              <a:t>MEDIUM, LONG</a:t>
            </a:r>
            <a:r>
              <a:rPr lang="uk-UA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BINARY – </a:t>
            </a:r>
            <a:r>
              <a:rPr lang="uk-UA" dirty="0" smtClean="0"/>
              <a:t>чутливість до реєстру </a:t>
            </a:r>
            <a:endParaRPr lang="en-US" dirty="0" smtClean="0"/>
          </a:p>
          <a:p>
            <a:pPr marL="0" indent="0">
              <a:buNone/>
            </a:pPr>
            <a:r>
              <a:rPr lang="uk-UA" dirty="0" smtClean="0"/>
              <a:t>Різниця між </a:t>
            </a:r>
            <a:r>
              <a:rPr lang="en-US" dirty="0" smtClean="0"/>
              <a:t>BLOB </a:t>
            </a:r>
            <a:r>
              <a:rPr lang="uk-UA" dirty="0" smtClean="0"/>
              <a:t>та </a:t>
            </a:r>
            <a:r>
              <a:rPr lang="en-US" dirty="0" smtClean="0"/>
              <a:t>TEXT: </a:t>
            </a:r>
            <a:r>
              <a:rPr lang="uk-UA" dirty="0" smtClean="0"/>
              <a:t>сортування та порівняння даних виконуються з урахуванням реєстру для величини </a:t>
            </a:r>
            <a:r>
              <a:rPr lang="en-US" dirty="0" smtClean="0"/>
              <a:t>BLOB </a:t>
            </a:r>
            <a:r>
              <a:rPr lang="uk-UA" dirty="0" smtClean="0"/>
              <a:t>і без врахування реєстру для </a:t>
            </a:r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3659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SQL Transactional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Транзакція – група послідовних операцій з БД. Вона може бути виконана або повноцінно та успішно, дотримуючись цілісності даних незалежно від паралельних транзакцій, або ж не виконана взагалі і тоді вона не має зробити що завгодно.</a:t>
            </a:r>
          </a:p>
          <a:p>
            <a:r>
              <a:rPr lang="en-US" dirty="0" smtClean="0"/>
              <a:t>START TRANSACTION;	</a:t>
            </a:r>
          </a:p>
          <a:p>
            <a:r>
              <a:rPr lang="en-US" dirty="0" smtClean="0"/>
              <a:t>INSERT INTO Clients (phone) VALUES (‘0677777777’);</a:t>
            </a:r>
          </a:p>
          <a:p>
            <a:r>
              <a:rPr lang="en-US" dirty="0"/>
              <a:t>INSERT INTO Clients (phone) VALUES (‘</a:t>
            </a:r>
            <a:r>
              <a:rPr lang="en-US" dirty="0" smtClean="0"/>
              <a:t>0966666666’);</a:t>
            </a:r>
          </a:p>
          <a:p>
            <a:r>
              <a:rPr lang="en-US" dirty="0" smtClean="0"/>
              <a:t>COMMIT; 			||     		ROLLBACK;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38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SQL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 </a:t>
            </a:r>
            <a:r>
              <a:rPr lang="en-US" dirty="0" smtClean="0"/>
              <a:t>[DISTINCT] </a:t>
            </a:r>
            <a:r>
              <a:rPr lang="en-US" i="1" dirty="0" smtClean="0"/>
              <a:t>column1</a:t>
            </a:r>
            <a:r>
              <a:rPr lang="en-US" dirty="0"/>
              <a:t>,</a:t>
            </a:r>
            <a:r>
              <a:rPr lang="en-US" i="1" dirty="0"/>
              <a:t> column2, </a:t>
            </a:r>
            <a:r>
              <a:rPr lang="en-US" i="1" dirty="0" smtClean="0"/>
              <a:t>...</a:t>
            </a:r>
            <a:r>
              <a:rPr lang="en-US" dirty="0" smtClean="0"/>
              <a:t> * FROM</a:t>
            </a:r>
            <a:r>
              <a:rPr lang="en-US" dirty="0"/>
              <a:t> </a:t>
            </a:r>
            <a:r>
              <a:rPr lang="en-US" i="1" dirty="0" err="1" smtClean="0"/>
              <a:t>table_name</a:t>
            </a:r>
            <a:r>
              <a:rPr lang="en-US" i="1" dirty="0" smtClean="0"/>
              <a:t> </a:t>
            </a:r>
            <a:r>
              <a:rPr lang="en-US" dirty="0"/>
              <a:t>WHERE </a:t>
            </a:r>
            <a:r>
              <a:rPr lang="en-US" i="1" dirty="0" smtClean="0"/>
              <a:t>condition </a:t>
            </a:r>
            <a:r>
              <a:rPr lang="en-US" dirty="0" smtClean="0"/>
              <a:t>AND/OR/NOT/IS/IN/BETWEEN</a:t>
            </a:r>
            <a:r>
              <a:rPr lang="en-US" dirty="0"/>
              <a:t> </a:t>
            </a:r>
            <a:r>
              <a:rPr lang="en-US" i="1" dirty="0"/>
              <a:t>condition2</a:t>
            </a:r>
            <a:r>
              <a:rPr lang="en-US" dirty="0" smtClean="0"/>
              <a:t>;</a:t>
            </a:r>
          </a:p>
          <a:p>
            <a:r>
              <a:rPr lang="en-US" dirty="0"/>
              <a:t>ORDER BY </a:t>
            </a:r>
            <a:r>
              <a:rPr lang="en-US" i="1" dirty="0" smtClean="0"/>
              <a:t>column1</a:t>
            </a:r>
            <a:r>
              <a:rPr lang="en-US" i="1" dirty="0"/>
              <a:t>, column2, ... </a:t>
            </a:r>
            <a:r>
              <a:rPr lang="en-US" dirty="0"/>
              <a:t>ASC|DESC</a:t>
            </a:r>
            <a:r>
              <a:rPr lang="en-US" dirty="0" smtClean="0"/>
              <a:t>;</a:t>
            </a:r>
          </a:p>
          <a:p>
            <a:r>
              <a:rPr lang="en-US" dirty="0"/>
              <a:t>SELECT </a:t>
            </a:r>
            <a:r>
              <a:rPr lang="en-US" dirty="0" smtClean="0"/>
              <a:t>COUNT/AVG/SUM(</a:t>
            </a:r>
            <a:r>
              <a:rPr lang="en-US" i="1" dirty="0" err="1" smtClean="0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WHERE column</a:t>
            </a:r>
            <a:r>
              <a:rPr lang="en-US" dirty="0"/>
              <a:t> LIKE </a:t>
            </a:r>
            <a:r>
              <a:rPr lang="en-US" i="1" dirty="0" smtClean="0"/>
              <a:t>pattern;</a:t>
            </a:r>
          </a:p>
          <a:p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dirty="0" smtClean="0"/>
              <a:t>[</a:t>
            </a:r>
            <a:r>
              <a:rPr lang="en-US" dirty="0"/>
              <a:t>TOP</a:t>
            </a:r>
            <a:r>
              <a:rPr lang="en-US" dirty="0" smtClean="0"/>
              <a:t>] </a:t>
            </a:r>
            <a:r>
              <a:rPr lang="en-US" i="1" dirty="0" err="1" smtClean="0"/>
              <a:t>column_name</a:t>
            </a:r>
            <a:r>
              <a:rPr lang="en-US" i="1" dirty="0" smtClean="0"/>
              <a:t>(s) AS </a:t>
            </a:r>
            <a:r>
              <a:rPr lang="en-US" i="1" dirty="0" err="1" smtClean="0"/>
              <a:t>Allias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LIMIT </a:t>
            </a:r>
            <a:r>
              <a:rPr lang="en-US" i="1" dirty="0"/>
              <a:t>number</a:t>
            </a:r>
            <a:r>
              <a:rPr lang="en-US" dirty="0"/>
              <a:t>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60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SQL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 INTO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</a:t>
            </a:r>
            <a:r>
              <a:rPr lang="en-US" dirty="0"/>
              <a:t>,</a:t>
            </a:r>
            <a:r>
              <a:rPr lang="en-US" i="1" dirty="0"/>
              <a:t> column3</a:t>
            </a:r>
            <a:r>
              <a:rPr lang="en-US" dirty="0"/>
              <a:t>, ...)</a:t>
            </a:r>
            <a:br>
              <a:rPr lang="en-US" dirty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</a:t>
            </a:r>
            <a:r>
              <a:rPr lang="en-US" dirty="0" smtClean="0"/>
              <a:t>...);</a:t>
            </a:r>
          </a:p>
          <a:p>
            <a:endParaRPr lang="en-US" dirty="0"/>
          </a:p>
          <a:p>
            <a:r>
              <a:rPr lang="en-US" dirty="0"/>
              <a:t>INSERT INTO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...);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72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SQL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SET </a:t>
            </a:r>
            <a:r>
              <a:rPr lang="en-US" i="1" dirty="0"/>
              <a:t>column1 </a:t>
            </a:r>
            <a:r>
              <a:rPr lang="en-US" dirty="0"/>
              <a:t>=</a:t>
            </a:r>
            <a:r>
              <a:rPr lang="en-US" i="1" dirty="0"/>
              <a:t> value1</a:t>
            </a:r>
            <a:r>
              <a:rPr lang="en-US" dirty="0"/>
              <a:t>,</a:t>
            </a:r>
            <a:r>
              <a:rPr lang="en-US" i="1" dirty="0"/>
              <a:t> column2 </a:t>
            </a:r>
            <a:r>
              <a:rPr lang="en-US" dirty="0"/>
              <a:t>=</a:t>
            </a:r>
            <a:r>
              <a:rPr lang="en-US" i="1" dirty="0"/>
              <a:t> value2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DELETE FROM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8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SQL Joins</a:t>
            </a:r>
            <a:endParaRPr lang="ru-RU" sz="7200" b="1" dirty="0"/>
          </a:p>
        </p:txBody>
      </p:sp>
      <p:pic>
        <p:nvPicPr>
          <p:cNvPr id="2052" name="Picture 4" descr="SQL JOIN, JOIN Syntax, JOIN Differences, 3 tables - with Examples -  Do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52" y="1594664"/>
            <a:ext cx="6465281" cy="474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8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SQL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3437" y="14931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Orders.OrderDate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Orders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INNER/LEFT/RIGTH/FULL </a:t>
            </a:r>
            <a:r>
              <a:rPr lang="en-US" dirty="0">
                <a:solidFill>
                  <a:srgbClr val="FF0000"/>
                </a:solidFill>
              </a:rPr>
              <a:t>JOIN </a:t>
            </a:r>
            <a:r>
              <a:rPr lang="en-US" dirty="0"/>
              <a:t>Customers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Orders.CustomerID</a:t>
            </a:r>
            <a:r>
              <a:rPr lang="en-US" dirty="0"/>
              <a:t>=</a:t>
            </a:r>
            <a:r>
              <a:rPr lang="en-US" dirty="0" err="1"/>
              <a:t>Customers.CustomerID</a:t>
            </a:r>
            <a:r>
              <a:rPr lang="en-US" dirty="0"/>
              <a:t>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3456709"/>
            <a:ext cx="12068175" cy="1524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5068166"/>
            <a:ext cx="12077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7200" b="1" dirty="0" smtClean="0"/>
              <a:t>Завдання</a:t>
            </a:r>
            <a:endParaRPr lang="ru-RU" sz="7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https://dev.mysql.com/downloads/installer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</a:t>
            </a:r>
            <a:r>
              <a:rPr lang="uk-UA" dirty="0" smtClean="0"/>
              <a:t>завантажити та встановити </a:t>
            </a:r>
            <a:r>
              <a:rPr lang="en-US" dirty="0" smtClean="0"/>
              <a:t>MySQL </a:t>
            </a:r>
            <a:endParaRPr lang="uk-UA" dirty="0" smtClean="0"/>
          </a:p>
          <a:p>
            <a:r>
              <a:rPr lang="uk-UA" dirty="0" smtClean="0"/>
              <a:t>Написати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uk-UA" dirty="0" smtClean="0"/>
              <a:t>запит на створення БД, створення таблички </a:t>
            </a:r>
            <a:r>
              <a:rPr lang="en-US" dirty="0" smtClean="0"/>
              <a:t>Comments</a:t>
            </a:r>
            <a:r>
              <a:rPr lang="uk-UA" dirty="0" smtClean="0"/>
              <a:t>(поля/колонки придумуйте на ваш розсуд)</a:t>
            </a:r>
            <a:r>
              <a:rPr lang="en-US" dirty="0" smtClean="0"/>
              <a:t> </a:t>
            </a:r>
            <a:r>
              <a:rPr lang="uk-UA" dirty="0" smtClean="0"/>
              <a:t>та заповнити її 5 записами.</a:t>
            </a:r>
          </a:p>
          <a:p>
            <a:r>
              <a:rPr lang="uk-UA" dirty="0" smtClean="0"/>
              <a:t>Створити дві таблички </a:t>
            </a:r>
            <a:r>
              <a:rPr lang="en-US" dirty="0" smtClean="0"/>
              <a:t>User </a:t>
            </a:r>
            <a:r>
              <a:rPr lang="uk-UA" dirty="0" smtClean="0"/>
              <a:t>та </a:t>
            </a:r>
            <a:r>
              <a:rPr lang="en-US" dirty="0" smtClean="0"/>
              <a:t>Role </a:t>
            </a:r>
            <a:r>
              <a:rPr lang="uk-UA" dirty="0" smtClean="0"/>
              <a:t>і налаштувати між ними </a:t>
            </a:r>
            <a:r>
              <a:rPr lang="en-US" dirty="0" err="1" smtClean="0"/>
              <a:t>ManyToMany</a:t>
            </a:r>
            <a:r>
              <a:rPr lang="en-US" dirty="0" smtClean="0"/>
              <a:t> </a:t>
            </a:r>
            <a:r>
              <a:rPr lang="uk-UA" dirty="0" smtClean="0"/>
              <a:t>зв’язок. Заповнити таблички </a:t>
            </a:r>
            <a:r>
              <a:rPr lang="uk-UA" dirty="0" err="1" smtClean="0"/>
              <a:t>данними</a:t>
            </a:r>
            <a:r>
              <a:rPr lang="uk-UA" dirty="0" smtClean="0"/>
              <a:t>, та написати запит який буде діставати всіх користувачів з визначеною роллю. (Тобто отримати всіх користувачів які мають роль </a:t>
            </a:r>
            <a:r>
              <a:rPr lang="en-US" dirty="0" smtClean="0"/>
              <a:t>USER, </a:t>
            </a:r>
            <a:r>
              <a:rPr lang="uk-UA" dirty="0" smtClean="0"/>
              <a:t>або ж </a:t>
            </a:r>
            <a:r>
              <a:rPr lang="en-US" dirty="0" smtClean="0"/>
              <a:t>ADMIN</a:t>
            </a:r>
            <a:r>
              <a:rPr lang="uk-UA" dirty="0" smtClean="0"/>
              <a:t>)</a:t>
            </a:r>
            <a:r>
              <a:rPr lang="en-US" dirty="0" smtClean="0"/>
              <a:t>;</a:t>
            </a:r>
          </a:p>
          <a:p>
            <a:r>
              <a:rPr lang="uk-UA" dirty="0" smtClean="0"/>
              <a:t>Розробити власну БД та </a:t>
            </a:r>
            <a:r>
              <a:rPr lang="uk-UA" dirty="0" err="1" smtClean="0"/>
              <a:t>сконфігурувати</a:t>
            </a:r>
            <a:r>
              <a:rPr lang="uk-UA" dirty="0" smtClean="0"/>
              <a:t> таблички та зв’язки між ними. Для таких веб додатків як (Форум, Інтернет-магазин, Онлайн-тести (щось подібне до </a:t>
            </a:r>
            <a:r>
              <a:rPr lang="uk-UA" dirty="0" err="1" smtClean="0"/>
              <a:t>гугл</a:t>
            </a:r>
            <a:r>
              <a:rPr lang="uk-UA" dirty="0" smtClean="0"/>
              <a:t> форм),Веб-сайт для перегляду фільмів, Аналог </a:t>
            </a:r>
            <a:r>
              <a:rPr lang="en-US" dirty="0" err="1" smtClean="0"/>
              <a:t>SoundCloud</a:t>
            </a:r>
            <a:r>
              <a:rPr lang="uk-UA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9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Database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Реляційна база даних – база даних основана на реляційній моделі даних.</a:t>
            </a:r>
          </a:p>
          <a:p>
            <a:r>
              <a:rPr lang="uk-UA" dirty="0" smtClean="0"/>
              <a:t>Вона складається з набору взаємопов’язаних таблиць. Таблиці складаються з записів(рядків). Колонки в таблиці це поля записів.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65" y="4001294"/>
            <a:ext cx="114490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0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Database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 (</a:t>
            </a:r>
            <a:r>
              <a:rPr lang="en-US" dirty="0" err="1" smtClean="0"/>
              <a:t>post_id</a:t>
            </a:r>
            <a:r>
              <a:rPr lang="en-US" dirty="0" smtClean="0"/>
              <a:t>) – </a:t>
            </a:r>
            <a:r>
              <a:rPr lang="uk-UA" dirty="0" smtClean="0"/>
              <a:t>унікальний ідентифікатор записів в БД, використовується для зв’язку записів в таблицях. Зазвичай генерується автоматично.</a:t>
            </a:r>
          </a:p>
          <a:p>
            <a:r>
              <a:rPr lang="en-US" dirty="0" err="1" smtClean="0"/>
              <a:t>Foreing</a:t>
            </a:r>
            <a:r>
              <a:rPr lang="en-US" dirty="0" smtClean="0"/>
              <a:t> key (</a:t>
            </a:r>
            <a:r>
              <a:rPr lang="en-US" dirty="0" err="1" smtClean="0"/>
              <a:t>subreddit_id</a:t>
            </a:r>
            <a:r>
              <a:rPr lang="en-US" dirty="0" smtClean="0"/>
              <a:t>, </a:t>
            </a:r>
            <a:r>
              <a:rPr lang="en-US" dirty="0" err="1" smtClean="0"/>
              <a:t>user_id</a:t>
            </a:r>
            <a:r>
              <a:rPr lang="en-US" dirty="0" smtClean="0"/>
              <a:t>) – </a:t>
            </a:r>
            <a:r>
              <a:rPr lang="uk-UA" dirty="0" smtClean="0"/>
              <a:t>дозволяє зв’язати записи в БД друг з другом.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65" y="4001294"/>
            <a:ext cx="114490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Database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OneToMany</a:t>
            </a:r>
            <a:r>
              <a:rPr lang="en-US" dirty="0" smtClean="0"/>
              <a:t> – </a:t>
            </a:r>
            <a:r>
              <a:rPr lang="uk-UA" dirty="0" smtClean="0"/>
              <a:t>у рядку таблиці А може бути декілька відповідних рядків таблиці Б, але кожному запису таблиці Б можу відповідати тільки один запис таблиці А </a:t>
            </a:r>
            <a:endParaRPr lang="en-US" dirty="0"/>
          </a:p>
          <a:p>
            <a:r>
              <a:rPr lang="en-US" dirty="0" err="1" smtClean="0"/>
              <a:t>ManyToMany</a:t>
            </a:r>
            <a:r>
              <a:rPr lang="en-US" dirty="0" smtClean="0"/>
              <a:t> – </a:t>
            </a:r>
            <a:r>
              <a:rPr lang="uk-UA" dirty="0" smtClean="0"/>
              <a:t>рядок таблиці А може відповідати декілька записів таблиці Б, і навпаки. Такий зв’язок реалізується методом творення 3-ї таблиці (</a:t>
            </a:r>
            <a:r>
              <a:rPr lang="en-US" dirty="0" smtClean="0"/>
              <a:t>junction table</a:t>
            </a:r>
            <a:r>
              <a:rPr lang="uk-UA" dirty="0" smtClean="0"/>
              <a:t>)</a:t>
            </a:r>
            <a:r>
              <a:rPr lang="en-US" dirty="0" smtClean="0"/>
              <a:t>, </a:t>
            </a:r>
            <a:r>
              <a:rPr lang="uk-UA" dirty="0" smtClean="0"/>
              <a:t>і її </a:t>
            </a:r>
            <a:r>
              <a:rPr lang="en-US" dirty="0" smtClean="0"/>
              <a:t>primary key </a:t>
            </a:r>
            <a:r>
              <a:rPr lang="uk-UA" dirty="0" smtClean="0"/>
              <a:t>має складатись з зовнішніх ключів А і Б.</a:t>
            </a:r>
          </a:p>
          <a:p>
            <a:r>
              <a:rPr lang="en-US" dirty="0" err="1" smtClean="0"/>
              <a:t>OneToOne</a:t>
            </a:r>
            <a:r>
              <a:rPr lang="en-US" dirty="0" smtClean="0"/>
              <a:t> – </a:t>
            </a:r>
            <a:r>
              <a:rPr lang="uk-UA" dirty="0" smtClean="0"/>
              <a:t>рядку таблиці А може відповідати тільки один запис таблиці Б, і навпаки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32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Database</a:t>
            </a:r>
            <a:endParaRPr lang="ru-RU" sz="72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CREATE TABLE Country</a:t>
            </a:r>
          </a:p>
          <a:p>
            <a:r>
              <a:rPr lang="en-US" dirty="0"/>
              <a:t>(</a:t>
            </a:r>
          </a:p>
          <a:p>
            <a:r>
              <a:rPr lang="en-US" dirty="0" err="1"/>
              <a:t>Pk_Country_Id</a:t>
            </a:r>
            <a:r>
              <a:rPr lang="en-US" dirty="0"/>
              <a:t> INT IDENTITY PRIMARY KEY,</a:t>
            </a:r>
          </a:p>
          <a:p>
            <a:r>
              <a:rPr lang="en-US" dirty="0"/>
              <a:t>Name VARCHAR(100),</a:t>
            </a:r>
          </a:p>
          <a:p>
            <a:r>
              <a:rPr lang="en-US" dirty="0" err="1"/>
              <a:t>Officiallang</a:t>
            </a:r>
            <a:r>
              <a:rPr lang="en-US" dirty="0"/>
              <a:t> VARCHAR(100),</a:t>
            </a:r>
          </a:p>
          <a:p>
            <a:r>
              <a:rPr lang="en-US" dirty="0"/>
              <a:t>Size INT(11),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UNrepresentative</a:t>
            </a:r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 err="1"/>
              <a:t>Pk_UNrepresentative_Id</a:t>
            </a:r>
            <a:r>
              <a:rPr lang="en-US" dirty="0"/>
              <a:t> INT PRIMARY KEY,</a:t>
            </a:r>
          </a:p>
          <a:p>
            <a:r>
              <a:rPr lang="en-US" dirty="0"/>
              <a:t>Name VARCHAR(100),</a:t>
            </a:r>
          </a:p>
          <a:p>
            <a:r>
              <a:rPr lang="en-US" dirty="0"/>
              <a:t>Gender VARCHAR(100),</a:t>
            </a:r>
          </a:p>
          <a:p>
            <a:r>
              <a:rPr lang="en-US" dirty="0" err="1"/>
              <a:t>Fk_Country_Id</a:t>
            </a:r>
            <a:r>
              <a:rPr lang="en-US" dirty="0"/>
              <a:t> INT UNIQUE FOREIGN KEY REFERENCES Country(</a:t>
            </a:r>
            <a:r>
              <a:rPr lang="en-US" dirty="0" err="1"/>
              <a:t>Pk_Country_Id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  <a:endParaRPr lang="ru-RU" dirty="0"/>
          </a:p>
        </p:txBody>
      </p:sp>
      <p:pic>
        <p:nvPicPr>
          <p:cNvPr id="8" name="Объект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853" y="1423828"/>
            <a:ext cx="5191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Database</a:t>
            </a:r>
            <a:endParaRPr lang="ru-RU" sz="72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TABLE Car</a:t>
            </a:r>
          </a:p>
          <a:p>
            <a:r>
              <a:rPr lang="en-US" dirty="0"/>
              <a:t>(</a:t>
            </a:r>
          </a:p>
          <a:p>
            <a:r>
              <a:rPr lang="en-US" dirty="0" err="1"/>
              <a:t>Pk_Car_Id</a:t>
            </a:r>
            <a:r>
              <a:rPr lang="en-US" dirty="0"/>
              <a:t> INT PRIMARY KEY,</a:t>
            </a:r>
          </a:p>
          <a:p>
            <a:r>
              <a:rPr lang="en-US" dirty="0"/>
              <a:t>Brand VARCHAR(100),</a:t>
            </a:r>
          </a:p>
          <a:p>
            <a:r>
              <a:rPr lang="en-US" dirty="0"/>
              <a:t>Model VARCHAR(100)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CREATE TABLE Engineer</a:t>
            </a:r>
          </a:p>
          <a:p>
            <a:r>
              <a:rPr lang="en-US" dirty="0"/>
              <a:t>(</a:t>
            </a:r>
          </a:p>
          <a:p>
            <a:r>
              <a:rPr lang="en-US" dirty="0" err="1"/>
              <a:t>Pk_Engineer_Id</a:t>
            </a:r>
            <a:r>
              <a:rPr lang="en-US" dirty="0"/>
              <a:t> INT PRIMARY KEY,</a:t>
            </a:r>
          </a:p>
          <a:p>
            <a:r>
              <a:rPr lang="en-US" dirty="0" err="1"/>
              <a:t>FullName</a:t>
            </a:r>
            <a:r>
              <a:rPr lang="en-US" dirty="0"/>
              <a:t> VARCHAR(100),</a:t>
            </a:r>
          </a:p>
          <a:p>
            <a:r>
              <a:rPr lang="en-US" dirty="0" err="1"/>
              <a:t>MobileNo</a:t>
            </a:r>
            <a:r>
              <a:rPr lang="en-US" dirty="0"/>
              <a:t> CHAR(11),</a:t>
            </a:r>
          </a:p>
          <a:p>
            <a:r>
              <a:rPr lang="en-US" dirty="0" err="1"/>
              <a:t>Fk_Car_Id</a:t>
            </a:r>
            <a:r>
              <a:rPr lang="en-US" dirty="0"/>
              <a:t> INT FOREIGN KEY REFERENCES Car(</a:t>
            </a:r>
            <a:r>
              <a:rPr lang="en-US" dirty="0" err="1"/>
              <a:t>Pk_Car_Id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82" y="724420"/>
            <a:ext cx="54768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7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Database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CREATE TABLE Student(</a:t>
            </a:r>
          </a:p>
          <a:p>
            <a:r>
              <a:rPr lang="en-US" dirty="0" err="1"/>
              <a:t>StudentID</a:t>
            </a:r>
            <a:r>
              <a:rPr lang="en-US" dirty="0"/>
              <a:t> INT(10) PRIMARY KEY,</a:t>
            </a:r>
          </a:p>
          <a:p>
            <a:r>
              <a:rPr lang="en-US" dirty="0"/>
              <a:t>Name VARCHAR(100),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CREATE TABLE Class(</a:t>
            </a:r>
          </a:p>
          <a:p>
            <a:r>
              <a:rPr lang="en-US" dirty="0" err="1"/>
              <a:t>ClassID</a:t>
            </a:r>
            <a:r>
              <a:rPr lang="en-US" dirty="0"/>
              <a:t> INT(10) PRIMARY KEY,</a:t>
            </a:r>
          </a:p>
          <a:p>
            <a:r>
              <a:rPr lang="en-US" dirty="0"/>
              <a:t>Course VARCHAR(100),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CREATE TABLE </a:t>
            </a:r>
            <a:r>
              <a:rPr lang="en-US" dirty="0" err="1"/>
              <a:t>StudentClassRelation</a:t>
            </a:r>
            <a:r>
              <a:rPr lang="en-US" dirty="0"/>
              <a:t>(</a:t>
            </a:r>
          </a:p>
          <a:p>
            <a:r>
              <a:rPr lang="en-US" dirty="0" err="1"/>
              <a:t>StudentID</a:t>
            </a:r>
            <a:r>
              <a:rPr lang="en-US" dirty="0"/>
              <a:t> INT(15) NOT NULL,</a:t>
            </a:r>
          </a:p>
          <a:p>
            <a:r>
              <a:rPr lang="en-US" dirty="0" err="1"/>
              <a:t>ClassID</a:t>
            </a:r>
            <a:r>
              <a:rPr lang="en-US" dirty="0"/>
              <a:t> INT(14) NOT NULL,</a:t>
            </a:r>
          </a:p>
          <a:p>
            <a:r>
              <a:rPr lang="en-US" dirty="0"/>
              <a:t>FOREIGN KEY (</a:t>
            </a:r>
            <a:r>
              <a:rPr lang="en-US" dirty="0" err="1"/>
              <a:t>StudentID</a:t>
            </a:r>
            <a:r>
              <a:rPr lang="en-US" dirty="0"/>
              <a:t>) REFERENCES Student(</a:t>
            </a:r>
            <a:r>
              <a:rPr lang="en-US" dirty="0" err="1"/>
              <a:t>StudentID</a:t>
            </a:r>
            <a:r>
              <a:rPr lang="en-US" dirty="0"/>
              <a:t>),</a:t>
            </a:r>
          </a:p>
          <a:p>
            <a:r>
              <a:rPr lang="en-US" dirty="0"/>
              <a:t>FOREIGN KEY (</a:t>
            </a:r>
            <a:r>
              <a:rPr lang="en-US" dirty="0" err="1"/>
              <a:t>ClassID</a:t>
            </a:r>
            <a:r>
              <a:rPr lang="en-US" dirty="0"/>
              <a:t>) REFERENCES Class(</a:t>
            </a:r>
            <a:r>
              <a:rPr lang="en-US" dirty="0" err="1"/>
              <a:t>ClassID</a:t>
            </a:r>
            <a:r>
              <a:rPr lang="en-US" dirty="0"/>
              <a:t>),</a:t>
            </a:r>
          </a:p>
          <a:p>
            <a:r>
              <a:rPr lang="en-US" dirty="0"/>
              <a:t>UNIQUE 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ClassID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842" y="104948"/>
            <a:ext cx="4657725" cy="4686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11" y="2093335"/>
            <a:ext cx="42005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5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SQL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(Structured Query Language) – </a:t>
            </a:r>
            <a:r>
              <a:rPr lang="uk-UA" dirty="0" smtClean="0"/>
              <a:t>структурована мова запитів. Універсальна мова для створення, модифікації та керування даними в реляційних базах даних. Який дозволяє :</a:t>
            </a:r>
          </a:p>
          <a:p>
            <a:r>
              <a:rPr lang="uk-UA" dirty="0" smtClean="0"/>
              <a:t>Створювати нові таблиці</a:t>
            </a:r>
          </a:p>
          <a:p>
            <a:r>
              <a:rPr lang="uk-UA" dirty="0" smtClean="0"/>
              <a:t>Додавання/видалення/змінення записів в таблиці</a:t>
            </a:r>
          </a:p>
          <a:p>
            <a:r>
              <a:rPr lang="uk-UA" dirty="0" smtClean="0"/>
              <a:t>Вибірка записів з однієї або багатьох таблиць </a:t>
            </a:r>
          </a:p>
          <a:p>
            <a:r>
              <a:rPr lang="uk-UA" dirty="0" smtClean="0"/>
              <a:t>Змінення структури таблиць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057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SQL </a:t>
            </a:r>
            <a:r>
              <a:rPr lang="uk-UA" sz="7200" b="1" dirty="0" smtClean="0"/>
              <a:t>Оператори</a:t>
            </a:r>
            <a:endParaRPr lang="ru-RU" sz="7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– </a:t>
            </a:r>
            <a:r>
              <a:rPr lang="uk-UA" dirty="0" smtClean="0"/>
              <a:t>створення будь-чого в БД (базу, таблицю, запис … )</a:t>
            </a:r>
            <a:endParaRPr lang="en-US" dirty="0" smtClean="0"/>
          </a:p>
          <a:p>
            <a:r>
              <a:rPr lang="en-US" dirty="0" smtClean="0"/>
              <a:t>Alter </a:t>
            </a:r>
            <a:r>
              <a:rPr lang="uk-UA" dirty="0" smtClean="0"/>
              <a:t>– змінення об’єкта</a:t>
            </a:r>
            <a:endParaRPr lang="en-US" dirty="0" smtClean="0"/>
          </a:p>
          <a:p>
            <a:r>
              <a:rPr lang="en-US" dirty="0" smtClean="0"/>
              <a:t>Drop</a:t>
            </a:r>
            <a:r>
              <a:rPr lang="uk-UA" dirty="0" smtClean="0"/>
              <a:t> – видалення </a:t>
            </a:r>
            <a:r>
              <a:rPr lang="uk-UA" dirty="0"/>
              <a:t>об’єкта</a:t>
            </a:r>
            <a:r>
              <a:rPr lang="uk-UA" dirty="0" smtClean="0"/>
              <a:t> </a:t>
            </a:r>
            <a:endParaRPr lang="en-US" dirty="0" smtClean="0"/>
          </a:p>
          <a:p>
            <a:r>
              <a:rPr lang="en-US" dirty="0" smtClean="0"/>
              <a:t>Select</a:t>
            </a:r>
            <a:r>
              <a:rPr lang="uk-UA" dirty="0" smtClean="0"/>
              <a:t> – вибірка даних </a:t>
            </a:r>
            <a:endParaRPr lang="en-US" dirty="0" smtClean="0"/>
          </a:p>
          <a:p>
            <a:r>
              <a:rPr lang="en-US" dirty="0" smtClean="0"/>
              <a:t>Insert</a:t>
            </a:r>
            <a:r>
              <a:rPr lang="uk-UA" dirty="0" smtClean="0"/>
              <a:t> – додавання нових записів</a:t>
            </a:r>
            <a:endParaRPr lang="en-US" dirty="0" smtClean="0"/>
          </a:p>
          <a:p>
            <a:r>
              <a:rPr lang="en-US" dirty="0" smtClean="0"/>
              <a:t>Update</a:t>
            </a:r>
            <a:r>
              <a:rPr lang="uk-UA" dirty="0" smtClean="0"/>
              <a:t> – змінення запису</a:t>
            </a:r>
            <a:endParaRPr lang="en-US" dirty="0" smtClean="0"/>
          </a:p>
          <a:p>
            <a:r>
              <a:rPr lang="en-US" dirty="0" smtClean="0"/>
              <a:t>Delete</a:t>
            </a:r>
            <a:r>
              <a:rPr lang="uk-UA" dirty="0" smtClean="0"/>
              <a:t> – видалення запису</a:t>
            </a:r>
            <a:endParaRPr lang="en-US" dirty="0" smtClean="0"/>
          </a:p>
          <a:p>
            <a:r>
              <a:rPr lang="en-US" dirty="0" smtClean="0"/>
              <a:t>Grant</a:t>
            </a:r>
            <a:r>
              <a:rPr lang="uk-UA" dirty="0" smtClean="0"/>
              <a:t> – Надання дозволу користувачеві на визначені операції з об’єктом</a:t>
            </a:r>
            <a:endParaRPr lang="en-US" dirty="0" smtClean="0"/>
          </a:p>
          <a:p>
            <a:r>
              <a:rPr lang="en-US" dirty="0" smtClean="0"/>
              <a:t>Revoke</a:t>
            </a:r>
            <a:r>
              <a:rPr lang="uk-UA" dirty="0" smtClean="0"/>
              <a:t> – Скасовує раніше виданий дозвіл</a:t>
            </a:r>
            <a:endParaRPr lang="en-US" dirty="0" smtClean="0"/>
          </a:p>
          <a:p>
            <a:r>
              <a:rPr lang="en-US" dirty="0" smtClean="0"/>
              <a:t>Deny</a:t>
            </a:r>
            <a:r>
              <a:rPr lang="uk-UA" dirty="0" smtClean="0"/>
              <a:t> – Задає заборону на операції</a:t>
            </a:r>
            <a:endParaRPr lang="en-US" dirty="0" smtClean="0"/>
          </a:p>
          <a:p>
            <a:r>
              <a:rPr lang="en-US" dirty="0" smtClean="0"/>
              <a:t>Commit</a:t>
            </a:r>
            <a:r>
              <a:rPr lang="uk-UA" dirty="0" smtClean="0"/>
              <a:t> – застосовує транзакцію</a:t>
            </a:r>
            <a:endParaRPr lang="en-US" dirty="0" smtClean="0"/>
          </a:p>
          <a:p>
            <a:r>
              <a:rPr lang="en-US" dirty="0" smtClean="0"/>
              <a:t>Rollback</a:t>
            </a:r>
            <a:r>
              <a:rPr lang="uk-UA" dirty="0" smtClean="0"/>
              <a:t> – скасовує всі зміни в поточній транзакції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60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1407</TotalTime>
  <Words>765</Words>
  <Application>Microsoft Office PowerPoint</Application>
  <PresentationFormat>Широкоэкранный</PresentationFormat>
  <Paragraphs>126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Лекція №8</vt:lpstr>
      <vt:lpstr>Database</vt:lpstr>
      <vt:lpstr>Database</vt:lpstr>
      <vt:lpstr>Database</vt:lpstr>
      <vt:lpstr>Database</vt:lpstr>
      <vt:lpstr>Database</vt:lpstr>
      <vt:lpstr>Database</vt:lpstr>
      <vt:lpstr>SQL</vt:lpstr>
      <vt:lpstr>SQL Оператори</vt:lpstr>
      <vt:lpstr>SQL Numbers</vt:lpstr>
      <vt:lpstr>SQL Date</vt:lpstr>
      <vt:lpstr>SQL Strings</vt:lpstr>
      <vt:lpstr>SQL Transactional</vt:lpstr>
      <vt:lpstr>SQL</vt:lpstr>
      <vt:lpstr>SQL</vt:lpstr>
      <vt:lpstr>SQL</vt:lpstr>
      <vt:lpstr>SQL Joins</vt:lpstr>
      <vt:lpstr>SQL</vt:lpstr>
      <vt:lpstr>Завдання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№1</dc:title>
  <dc:creator>Саня Вихристюк</dc:creator>
  <cp:lastModifiedBy>Учетная запись Майкрософт</cp:lastModifiedBy>
  <cp:revision>38</cp:revision>
  <dcterms:created xsi:type="dcterms:W3CDTF">2020-09-01T16:09:28Z</dcterms:created>
  <dcterms:modified xsi:type="dcterms:W3CDTF">2020-11-08T19:58:36Z</dcterms:modified>
</cp:coreProperties>
</file>