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2" r:id="rId11"/>
    <p:sldId id="283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Куприянов" initials="КК" lastIdx="1" clrIdx="0">
    <p:extLst>
      <p:ext uri="{19B8F6BF-5375-455C-9EA6-DF929625EA0E}">
        <p15:presenceInfo xmlns:p15="http://schemas.microsoft.com/office/powerpoint/2012/main" userId="c2dd4aed1aa71ffa" providerId="Windows Live"/>
      </p:ext>
    </p:extLst>
  </p:cmAuthor>
  <p:cmAuthor id="2" name="Дмитрий Строков" initials="ДС" lastIdx="1" clrIdx="1">
    <p:extLst>
      <p:ext uri="{19B8F6BF-5375-455C-9EA6-DF929625EA0E}">
        <p15:presenceInfo xmlns:p15="http://schemas.microsoft.com/office/powerpoint/2012/main" userId="Дмитрий Строк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2"/>
    <a:srgbClr val="A3B1C7"/>
    <a:srgbClr val="1D4A85"/>
    <a:srgbClr val="1C2A55"/>
    <a:srgbClr val="1D5590"/>
    <a:srgbClr val="213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58577" autoAdjust="0"/>
  </p:normalViewPr>
  <p:slideViewPr>
    <p:cSldViewPr snapToGrid="0" snapToObjects="1">
      <p:cViewPr varScale="1">
        <p:scale>
          <a:sx n="72" d="100"/>
          <a:sy n="72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B88FF9A-792E-4C4D-AD4B-1052273FC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C3B91-E216-47E9-8ABC-C4D412B044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046B-5EE4-4C23-B16F-C94C93AD8AE1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E104B0-3B39-4E7C-A255-CBD5DA88EB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C1AD34-0FDA-4A68-BC01-1A031FD087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1ACD-81AC-411C-A259-05420FBDE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DC36D-AAA4-4AF6-8189-9B4C1B976BCB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A7F9-C6B7-432B-A8E3-F396E4E51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B43D1-82CB-47B9-95F7-D33685BDFA51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1E5-81BD-44E5-8E20-462C2C5FEFE5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6D683-A615-41BD-A4D8-17705CB114A0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838C-AED8-4BA5-8652-AEE276FCC083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F4A4C-A39D-40F9-985D-C7DCB93C0DB5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3BEA-EE38-406D-A93D-A1B7A0C50F31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AF676-6045-4445-B3A3-69CE264AAD80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988B-86FF-4F79-A487-7C318366F71F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96C13-5674-4527-A7EC-B9690D91A02D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9FD65-7BC8-484C-874A-A3895B64CC55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2E26-330E-4C2F-B5E7-B7743EB347D8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BE2B9D-1697-4090-97E9-0A438BE077E8}" type="datetime1">
              <a:rPr lang="en-US"/>
              <a:pPr>
                <a:defRPr/>
              </a:pPr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0" y="1801378"/>
            <a:ext cx="9144000" cy="2409776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000" b="1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150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</a:br>
            <a:br>
              <a:rPr lang="ru-RU" sz="2800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br>
              <a:rPr lang="ru-RU" sz="2800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000" b="1" dirty="0">
                <a:solidFill>
                  <a:srgbClr val="21386F"/>
                </a:solidFill>
                <a:latin typeface="Myriad Pro Semibold"/>
                <a:ea typeface="ＭＳ Ｐゴシック"/>
                <a:cs typeface="ＭＳ Ｐゴシック"/>
              </a:rPr>
              <a:t>ПРОГРАММА РЕШЕНИЯ ЗАДАЧИ МАРШРУТИЗАЦИИ С ОГРАНИЧЕНИЕМ ПО ГРУЗОПОДЪЕМНОСТИ НА ОСНОВЕ МЕТОДА ИМИТАЦИИ ОТЖИГА</a:t>
            </a:r>
            <a:endParaRPr lang="en-US" sz="2000" b="1" dirty="0">
              <a:solidFill>
                <a:srgbClr val="21386F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618668" y="4337049"/>
            <a:ext cx="6400800" cy="1821703"/>
          </a:xfrm>
        </p:spPr>
        <p:txBody>
          <a:bodyPr/>
          <a:lstStyle/>
          <a:p>
            <a:pPr algn="r" eaLnBrk="1" hangingPunct="1"/>
            <a:r>
              <a:rPr lang="ru-RU" sz="1800" dirty="0">
                <a:solidFill>
                  <a:srgbClr val="1C2A55"/>
                </a:solidFill>
                <a:latin typeface="Myriad Pro"/>
                <a:ea typeface="ＭＳ Ｐゴシック"/>
                <a:cs typeface="ＭＳ Ｐゴシック"/>
              </a:rPr>
              <a:t>Выполнил студент группы БПИ163</a:t>
            </a:r>
          </a:p>
          <a:p>
            <a:pPr algn="r" eaLnBrk="1" hangingPunct="1"/>
            <a:r>
              <a:rPr kumimoji="1" lang="ru-RU" sz="1800" b="1" dirty="0">
                <a:solidFill>
                  <a:srgbClr val="1C2A55"/>
                </a:solidFill>
                <a:latin typeface="Myriad Pro"/>
                <a:ea typeface="ＭＳ Ｐゴシック"/>
                <a:cs typeface="ＭＳ Ｐゴシック"/>
              </a:rPr>
              <a:t>Д.В. Строков</a:t>
            </a:r>
          </a:p>
          <a:p>
            <a:pPr algn="r" eaLnBrk="1" hangingPunct="1"/>
            <a:r>
              <a:rPr kumimoji="1" lang="ru-RU" sz="1800" dirty="0">
                <a:solidFill>
                  <a:srgbClr val="1C2A55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 </a:t>
            </a:r>
          </a:p>
          <a:p>
            <a:pPr algn="r" eaLnBrk="1" hangingPunct="1"/>
            <a:r>
              <a:rPr kumimoji="1" lang="ru-RU" sz="1800" dirty="0">
                <a:solidFill>
                  <a:srgbClr val="1C2A55"/>
                </a:solidFill>
                <a:latin typeface="Myriad Pro"/>
                <a:ea typeface="ＭＳ Ｐゴシック"/>
                <a:cs typeface="ＭＳ Ｐゴシック"/>
              </a:rPr>
              <a:t>Преподаватель департамента ПИ ФКН</a:t>
            </a:r>
          </a:p>
          <a:p>
            <a:pPr algn="r" eaLnBrk="1" hangingPunct="1"/>
            <a:r>
              <a:rPr kumimoji="1" lang="ru-RU" sz="1800" b="1" dirty="0">
                <a:solidFill>
                  <a:srgbClr val="1C2A55"/>
                </a:solidFill>
                <a:latin typeface="Myriad Pro"/>
                <a:ea typeface="ＭＳ Ｐゴシック"/>
                <a:cs typeface="ＭＳ Ｐゴシック"/>
              </a:rPr>
              <a:t>Е.Н. </a:t>
            </a:r>
            <a:r>
              <a:rPr kumimoji="1" lang="ru-RU" sz="1800" b="1" dirty="0" err="1">
                <a:solidFill>
                  <a:srgbClr val="1C2A55"/>
                </a:solidFill>
                <a:latin typeface="Myriad Pro"/>
                <a:ea typeface="ＭＳ Ｐゴシック"/>
                <a:cs typeface="ＭＳ Ｐゴシック"/>
              </a:rPr>
              <a:t>Береснева</a:t>
            </a:r>
            <a:endParaRPr kumimoji="1" lang="ru-RU" sz="1200" b="1" dirty="0">
              <a:solidFill>
                <a:srgbClr val="1C2A55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1752" y="6410542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yriad Pro Semibold"/>
              </a:rPr>
              <a:t>1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27709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Результат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58796" y="6261040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F82"/>
                </a:solidFill>
                <a:latin typeface="Myriad Pro Semibold"/>
              </a:rPr>
              <a:t>1</a:t>
            </a:r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0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0638" y="1291369"/>
            <a:ext cx="73566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Интерфейс программы</a:t>
            </a:r>
            <a:endParaRPr lang="en-US" sz="2000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pPr algn="ctr"/>
            <a:endParaRPr lang="ru-RU" sz="2800" b="1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pPr algn="ctr"/>
            <a:endParaRPr lang="ru-RU" sz="2800" b="1" dirty="0">
              <a:solidFill>
                <a:srgbClr val="003F82"/>
              </a:solidFill>
              <a:latin typeface="Myriad Pro" panose="020B0503030403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082B49-E77D-44F8-A429-24204F8C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8" y="2083494"/>
            <a:ext cx="3839334" cy="35121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8E1F1F-3532-4C74-9991-CE4E0CF2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109" y="2067430"/>
            <a:ext cx="4651303" cy="34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761323" y="408257"/>
            <a:ext cx="727709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Возможные пути дальнейшего развития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58796" y="6261040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F82"/>
                </a:solidFill>
                <a:latin typeface="Myriad Pro Semibold"/>
              </a:rPr>
              <a:t>1</a:t>
            </a:r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1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9612" y="1582917"/>
            <a:ext cx="7356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pPr algn="ctr"/>
            <a:endParaRPr lang="ru-RU" sz="2800" b="1" dirty="0">
              <a:solidFill>
                <a:srgbClr val="003F82"/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0724" y="2537024"/>
            <a:ext cx="86076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Реализовать программу в виде веб-сервиса.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Сделать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“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интеллектуальные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”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 варианты перехода между состояниями.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Добавить возможность пользователю менять маршруты вручную.</a:t>
            </a:r>
          </a:p>
          <a:p>
            <a:pPr marL="457200" indent="-457200">
              <a:buAutoNum type="arabicPeriod"/>
            </a:pP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Добавить возможность записывать историю изменений лучшего результата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77608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626322" y="5446841"/>
            <a:ext cx="374676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3F82"/>
                </a:solidFill>
                <a:latin typeface="Myriad Pro"/>
              </a:rPr>
              <a:t>Строков Дмитрий</a:t>
            </a:r>
          </a:p>
          <a:p>
            <a:pPr algn="ctr"/>
            <a:r>
              <a:rPr lang="en-US" sz="1400" dirty="0">
                <a:solidFill>
                  <a:srgbClr val="003F82"/>
                </a:solidFill>
                <a:latin typeface="Myriad Pro"/>
              </a:rPr>
              <a:t>strokovghost@gmail.com</a:t>
            </a:r>
          </a:p>
          <a:p>
            <a:pPr algn="ctr"/>
            <a:r>
              <a:rPr lang="en-US" sz="1400" dirty="0">
                <a:solidFill>
                  <a:srgbClr val="003F82"/>
                </a:solidFill>
                <a:latin typeface="Myriad Pro"/>
              </a:rPr>
              <a:t>+7-913-447-35-09</a:t>
            </a:r>
            <a:endParaRPr lang="ru-RU" sz="1400" dirty="0">
              <a:solidFill>
                <a:srgbClr val="003F82"/>
              </a:solidFill>
              <a:latin typeface="Myriad Pr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558796" y="6457890"/>
            <a:ext cx="479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yriad Pro Semibold"/>
              </a:rPr>
              <a:t>1</a:t>
            </a:r>
            <a:r>
              <a:rPr lang="ru-RU" sz="2000" b="1" dirty="0">
                <a:solidFill>
                  <a:schemeClr val="bg1"/>
                </a:solidFill>
                <a:latin typeface="Myriad Pro Semibold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536113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5840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2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382EB1-2748-4335-A796-B7BF44D699C5}"/>
              </a:ext>
            </a:extLst>
          </p:cNvPr>
          <p:cNvSpPr/>
          <p:nvPr/>
        </p:nvSpPr>
        <p:spPr>
          <a:xfrm>
            <a:off x="255588" y="1484243"/>
            <a:ext cx="86101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F82"/>
                </a:solidFill>
                <a:latin typeface="Myriad Pro" panose="020B0503030403020204" pitchFamily="34" charset="0"/>
              </a:rPr>
              <a:t>	Задача маршрутизации с ограничением по грузоподъёмности </a:t>
            </a:r>
            <a:r>
              <a:rPr lang="en-US" sz="2400" b="1" dirty="0">
                <a:solidFill>
                  <a:srgbClr val="003F82"/>
                </a:solidFill>
                <a:latin typeface="Myriad Pro" panose="020B0503030403020204" pitchFamily="34" charset="0"/>
              </a:rPr>
              <a:t>(CVRP)</a:t>
            </a:r>
            <a:r>
              <a:rPr lang="ru-RU" sz="2400" b="1" dirty="0">
                <a:solidFill>
                  <a:srgbClr val="003F82"/>
                </a:solidFill>
                <a:latin typeface="Myriad Pro" panose="020B0503030403020204" pitchFamily="34" charset="0"/>
              </a:rPr>
              <a:t> – </a:t>
            </a: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одна из подзадач класса задач маршрутизации.</a:t>
            </a:r>
          </a:p>
          <a:p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	На заданных вершинах графа и их грузом требуется минимизировать суммарную дистанцию маршрутов, начинающихся и заканчивающихся в заданной вершине (депо), что сумма грузов на каждом из маршрутов не превышает заданного ограничения по грузоподъёмности, а каждая вершина посещена.</a:t>
            </a:r>
            <a:endParaRPr lang="ru-RU" sz="2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AB407C4-1CE2-4AC9-8D63-0ADF4A7B039D}"/>
              </a:ext>
            </a:extLst>
          </p:cNvPr>
          <p:cNvSpPr/>
          <p:nvPr/>
        </p:nvSpPr>
        <p:spPr>
          <a:xfrm>
            <a:off x="407988" y="4900563"/>
            <a:ext cx="8610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3F82"/>
                </a:solidFill>
                <a:latin typeface="Myriad Pro" panose="020B0503030403020204" pitchFamily="34" charset="0"/>
              </a:rPr>
              <a:t>	Алгоритм имитации отжига </a:t>
            </a: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– один из самых широко известных алгоритмов глобальной оптимизации, находящих приблизительные решения для задач </a:t>
            </a:r>
            <a:r>
              <a:rPr lang="en-US" sz="2400" dirty="0">
                <a:solidFill>
                  <a:srgbClr val="003F82"/>
                </a:solidFill>
                <a:latin typeface="Myriad Pro" panose="020B0503030403020204" pitchFamily="34" charset="0"/>
              </a:rPr>
              <a:t>NP</a:t>
            </a: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-сложности.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4077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388868"/>
            <a:ext cx="415463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Актуальность работы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7239" y="4785199"/>
            <a:ext cx="81634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	На данный момент эта задача очень распространена, и возникает повсеместно. Например для построения маршрутов грузовых машин, дронов, доставщиков, военных самолётов и т.д.</a:t>
            </a:r>
            <a:endParaRPr lang="ru-RU" sz="1200" dirty="0">
              <a:solidFill>
                <a:srgbClr val="003F82"/>
              </a:solidFill>
              <a:latin typeface="Myriad Pro" panose="020B0503030403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5840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3</a:t>
            </a:r>
            <a:endParaRPr lang="ru-RU" dirty="0">
              <a:solidFill>
                <a:srgbClr val="003F82"/>
              </a:solidFill>
            </a:endParaRPr>
          </a:p>
        </p:txBody>
      </p:sp>
      <p:pic>
        <p:nvPicPr>
          <p:cNvPr id="1026" name="Picture 2" descr="ÐÐ°ÑÑÐ¸Ð½ÐºÐ¸ Ð¿Ð¾ Ð·Ð°Ð¿ÑÐ¾ÑÑ CVRP">
            <a:extLst>
              <a:ext uri="{FF2B5EF4-FFF2-40B4-BE49-F238E27FC236}">
                <a16:creationId xmlns:a16="http://schemas.microsoft.com/office/drawing/2014/main" id="{FFE3AC1B-0C3B-4148-B416-EC3A1B78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01" y="1581628"/>
            <a:ext cx="5771653" cy="293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50" y="428625"/>
            <a:ext cx="4154632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Цель и задачи работы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5840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4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5588" y="1349273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Цель работы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5588" y="1872493"/>
            <a:ext cx="8888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Разработать программу, решающую задачу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CVRP 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посредством методом имитации отжига и визуализирующую решение. 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3588" y="2611061"/>
            <a:ext cx="27190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Задачи работы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5589" y="3182768"/>
            <a:ext cx="8888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1. Реализовать интерфейс.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	а) Интерфейс управления.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	б) Визуализация решения.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2. Реализовать алгоритм решения.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	а) Реализовать модель задачи и решения.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	б) Реализовать алгоритм имитации отжига на задаче.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3. Реализовать конвейер информации между интерфейсом и алгоритмом.</a:t>
            </a:r>
          </a:p>
        </p:txBody>
      </p:sp>
    </p:spTree>
    <p:extLst>
      <p:ext uri="{BB962C8B-B14F-4D97-AF65-F5344CB8AC3E}">
        <p14:creationId xmlns:p14="http://schemas.microsoft.com/office/powerpoint/2010/main" val="26960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23100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5840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5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5589" y="1518550"/>
            <a:ext cx="8888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Программных продуктов, реализующих решение и визуализацию данной задачи в открытом доступе обнаружено не было.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825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27709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Выбор моделей, методов и алгоритмов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5840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6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9571" y="2736502"/>
            <a:ext cx="88884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Согласно выбранной теме курсовой работы для решения задачи используется</a:t>
            </a:r>
          </a:p>
          <a:p>
            <a:pPr algn="ctr"/>
            <a:r>
              <a:rPr lang="ru-RU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алгоритм имитации отжига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05881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27709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Алгоритм имитации отжига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5840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7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5589" y="1411424"/>
            <a:ext cx="8888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Имитация отжига 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– метод глобальной оптимизации. Находит глобальный минимум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/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максимум для некоторой числовой функции. 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1" y="3033199"/>
            <a:ext cx="914400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Положим</a:t>
            </a:r>
            <a:r>
              <a:rPr lang="ru-RU" sz="2000" b="1" dirty="0">
                <a:solidFill>
                  <a:srgbClr val="003F82"/>
                </a:solidFill>
                <a:latin typeface="Myriad Pro" panose="020B0503030403020204" pitchFamily="34" charset="0"/>
              </a:rPr>
              <a:t> целевую функцию</a:t>
            </a:r>
            <a:r>
              <a:rPr lang="en-US" sz="2000" b="1" dirty="0">
                <a:solidFill>
                  <a:srgbClr val="003F82"/>
                </a:solidFill>
                <a:latin typeface="Myriad Pro" panose="020B0503030403020204" pitchFamily="34" charset="0"/>
              </a:rPr>
              <a:t> </a:t>
            </a:r>
          </a:p>
          <a:p>
            <a:pPr algn="ctr"/>
            <a:r>
              <a:rPr lang="en-US" sz="2400" b="1" dirty="0">
                <a:solidFill>
                  <a:srgbClr val="003F82"/>
                </a:solidFill>
                <a:latin typeface="Myriad Pro" panose="020B0503030403020204" pitchFamily="34" charset="0"/>
              </a:rPr>
              <a:t>f(S) </a:t>
            </a: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равной суммарным дистанциям всех выбранных маршрутов</a:t>
            </a:r>
            <a:r>
              <a:rPr lang="en-US" sz="2400" dirty="0">
                <a:solidFill>
                  <a:srgbClr val="003F82"/>
                </a:solidFill>
                <a:latin typeface="Myriad Pro" panose="020B0503030403020204" pitchFamily="34" charset="0"/>
              </a:rPr>
              <a:t>,</a:t>
            </a:r>
          </a:p>
          <a:p>
            <a:pPr algn="ctr"/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где  </a:t>
            </a:r>
            <a:r>
              <a:rPr lang="en-US" sz="2400" dirty="0">
                <a:solidFill>
                  <a:srgbClr val="003F82"/>
                </a:solidFill>
                <a:latin typeface="Myriad Pro" panose="020B0503030403020204" pitchFamily="34" charset="0"/>
              </a:rPr>
              <a:t>S – </a:t>
            </a:r>
            <a:r>
              <a:rPr lang="ru-RU" sz="2400" dirty="0">
                <a:solidFill>
                  <a:srgbClr val="003F82"/>
                </a:solidFill>
                <a:latin typeface="Myriad Pro" panose="020B0503030403020204" pitchFamily="34" charset="0"/>
              </a:rPr>
              <a:t>это текущее корректное состояние, описывающее все маршруты</a:t>
            </a:r>
            <a:endParaRPr lang="en-US" sz="2400" dirty="0">
              <a:solidFill>
                <a:srgbClr val="003F82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2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27709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Шаги алгоритма имитации отжига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05840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8</a:t>
            </a:r>
            <a:endParaRPr lang="ru-RU" dirty="0">
              <a:solidFill>
                <a:srgbClr val="003F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9612" y="1442420"/>
            <a:ext cx="83762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1. 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	Сгенерировать случайные корректные </a:t>
            </a:r>
            <a:r>
              <a:rPr lang="ru-RU" sz="2000" dirty="0" err="1">
                <a:solidFill>
                  <a:srgbClr val="003F82"/>
                </a:solidFill>
                <a:latin typeface="Myriad Pro" panose="020B0503030403020204" pitchFamily="34" charset="0"/>
              </a:rPr>
              <a:t>марщруты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.</a:t>
            </a:r>
            <a:endParaRPr lang="en-US" sz="2000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2.	Установить начальную температуру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T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3.	Пока не достигнута минимальная температура или не превышен лимит по времени: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3.1	Создать случайное изменение поля </a:t>
            </a:r>
            <a:r>
              <a:rPr lang="en-US" sz="2000" dirty="0" err="1">
                <a:solidFill>
                  <a:srgbClr val="003F82"/>
                </a:solidFill>
                <a:latin typeface="Myriad Pro" panose="020B0503030403020204" pitchFamily="34" charset="0"/>
              </a:rPr>
              <a:t>S_next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 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путём случайного изменения маршрутов.</a:t>
            </a: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3.2	Если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f(</a:t>
            </a:r>
            <a:r>
              <a:rPr lang="en-US" sz="2000" dirty="0" err="1">
                <a:solidFill>
                  <a:srgbClr val="003F82"/>
                </a:solidFill>
                <a:latin typeface="Myriad Pro" panose="020B0503030403020204" pitchFamily="34" charset="0"/>
              </a:rPr>
              <a:t>S_next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) &lt; f(S) 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применить изменение (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S = </a:t>
            </a:r>
            <a:r>
              <a:rPr lang="en-US" sz="2000" dirty="0" err="1">
                <a:solidFill>
                  <a:srgbClr val="003F82"/>
                </a:solidFill>
                <a:latin typeface="Myriad Pro" panose="020B0503030403020204" pitchFamily="34" charset="0"/>
              </a:rPr>
              <a:t>S_next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).</a:t>
            </a:r>
          </a:p>
          <a:p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	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Если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f(</a:t>
            </a:r>
            <a:r>
              <a:rPr lang="en-US" sz="2000" dirty="0" err="1">
                <a:solidFill>
                  <a:srgbClr val="003F82"/>
                </a:solidFill>
                <a:latin typeface="Myriad Pro" panose="020B0503030403020204" pitchFamily="34" charset="0"/>
              </a:rPr>
              <a:t>S_next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) &gt; f(S) 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применить изменение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(S = </a:t>
            </a:r>
            <a:r>
              <a:rPr lang="en-US" sz="2000" dirty="0" err="1">
                <a:solidFill>
                  <a:srgbClr val="003F82"/>
                </a:solidFill>
                <a:latin typeface="Myriad Pro" panose="020B0503030403020204" pitchFamily="34" charset="0"/>
              </a:rPr>
              <a:t>S_next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) </a:t>
            </a:r>
            <a:endParaRPr lang="ru-RU" sz="2000" dirty="0">
              <a:solidFill>
                <a:srgbClr val="003F82"/>
              </a:solidFill>
              <a:latin typeface="Myriad Pro" panose="020B0503030403020204" pitchFamily="34" charset="0"/>
            </a:endParaRPr>
          </a:p>
          <a:p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с вероятностью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exp((f(S) – f(</a:t>
            </a:r>
            <a:r>
              <a:rPr lang="en-US" sz="2000" dirty="0" err="1">
                <a:solidFill>
                  <a:srgbClr val="003F82"/>
                </a:solidFill>
                <a:latin typeface="Myriad Pro" panose="020B0503030403020204" pitchFamily="34" charset="0"/>
              </a:rPr>
              <a:t>S_next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)) / T).</a:t>
            </a:r>
          </a:p>
          <a:p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3.3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	Понизить температуру </a:t>
            </a:r>
            <a:r>
              <a:rPr lang="en-US" sz="2000" dirty="0">
                <a:solidFill>
                  <a:srgbClr val="003F82"/>
                </a:solidFill>
                <a:latin typeface="Myriad Pro" panose="020B0503030403020204" pitchFamily="34" charset="0"/>
              </a:rPr>
              <a:t>T</a:t>
            </a:r>
            <a:r>
              <a:rPr lang="ru-RU" sz="2000" dirty="0">
                <a:solidFill>
                  <a:srgbClr val="003F82"/>
                </a:solidFill>
                <a:latin typeface="Myriad Pro" panose="020B0503030403020204" pitchFamily="34" charset="0"/>
              </a:rPr>
              <a:t>.</a:t>
            </a:r>
          </a:p>
        </p:txBody>
      </p:sp>
      <p:pic>
        <p:nvPicPr>
          <p:cNvPr id="2050" name="Picture 2" descr="https://upload.wikimedia.org/wikipedia/commons/d/d5/Hill_Climbing_with_Simulated_Annealing.gif?uselang=ru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76" y="4727515"/>
            <a:ext cx="47625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9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2018</a:t>
            </a: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727709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b="1" dirty="0">
                <a:solidFill>
                  <a:schemeClr val="bg1"/>
                </a:solidFill>
                <a:latin typeface="Myriad Pro"/>
              </a:rPr>
              <a:t>Технологии и инструменты реализации</a:t>
            </a:r>
            <a:endParaRPr lang="en-US" sz="28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58796" y="6261040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3F82"/>
                </a:solidFill>
                <a:latin typeface="Myriad Pro Semibold"/>
              </a:rPr>
              <a:t>9</a:t>
            </a:r>
            <a:endParaRPr lang="ru-RU" dirty="0">
              <a:solidFill>
                <a:srgbClr val="003F82"/>
              </a:solidFill>
            </a:endParaRPr>
          </a:p>
        </p:txBody>
      </p:sp>
      <p:pic>
        <p:nvPicPr>
          <p:cNvPr id="4106" name="Picture 10" descr="https://git-for-windows.github.io/img/gi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4" y="4642353"/>
            <a:ext cx="604352" cy="60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2" y="5403164"/>
            <a:ext cx="748734" cy="74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assets-cdn.github.com/images/modules/logos_page/GitHub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1" y="5310608"/>
            <a:ext cx="748734" cy="74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18953" y="2098903"/>
            <a:ext cx="7849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Vue.js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–</a:t>
            </a:r>
            <a:r>
              <a:rPr lang="en-US" sz="2800" dirty="0">
                <a:solidFill>
                  <a:srgbClr val="003F82"/>
                </a:solidFill>
                <a:latin typeface="Myriad Pro" panose="020B0503030403020204" pitchFamily="34" charset="0"/>
              </a:rPr>
              <a:t>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фреймворк для реализации интерфейса. 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030964" y="2865474"/>
            <a:ext cx="7646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Webpack </a:t>
            </a:r>
            <a:r>
              <a:rPr lang="en-US" sz="2800" dirty="0">
                <a:solidFill>
                  <a:srgbClr val="003F82"/>
                </a:solidFill>
                <a:latin typeface="Myriad Pro" panose="020B0503030403020204" pitchFamily="34" charset="0"/>
              </a:rPr>
              <a:t>–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инструмент для сборки интерфейса.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65795" y="3575084"/>
            <a:ext cx="78085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Chromium Embedded Framework </a:t>
            </a:r>
            <a:r>
              <a:rPr lang="en-US" sz="2800" dirty="0">
                <a:solidFill>
                  <a:srgbClr val="003F82"/>
                </a:solidFill>
                <a:latin typeface="Myriad Pro" panose="020B0503030403020204" pitchFamily="34" charset="0"/>
              </a:rPr>
              <a:t>–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платформа</a:t>
            </a:r>
          </a:p>
          <a:p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для отображения веб-интерфейса в приложении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065795" y="4642353"/>
            <a:ext cx="7689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3F82"/>
                </a:solidFill>
                <a:latin typeface="Myriad Pro" panose="020B0503030403020204" pitchFamily="34" charset="0"/>
              </a:rPr>
              <a:t>Git</a:t>
            </a:r>
            <a:r>
              <a:rPr lang="en-US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 </a:t>
            </a:r>
            <a:r>
              <a:rPr lang="en-US" sz="2800" dirty="0">
                <a:solidFill>
                  <a:srgbClr val="003F82"/>
                </a:solidFill>
                <a:latin typeface="Myriad Pro" panose="020B0503030403020204" pitchFamily="34" charset="0"/>
              </a:rPr>
              <a:t>–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использованная система контроля версий.</a:t>
            </a:r>
            <a:endParaRPr lang="ru-RU" b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48533" y="5391896"/>
            <a:ext cx="761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GitHub </a:t>
            </a:r>
            <a:r>
              <a:rPr lang="en-US" sz="2800" dirty="0">
                <a:solidFill>
                  <a:srgbClr val="003F82"/>
                </a:solidFill>
                <a:latin typeface="Myriad Pro" panose="020B0503030403020204" pitchFamily="34" charset="0"/>
              </a:rPr>
              <a:t>–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бесплатное хранилище репозиториев.</a:t>
            </a:r>
            <a:endParaRPr lang="ru-RU" b="1" dirty="0"/>
          </a:p>
        </p:txBody>
      </p:sp>
      <p:pic>
        <p:nvPicPr>
          <p:cNvPr id="2050" name="Picture 2" descr="Chromium Embedded Framework Logo.png">
            <a:extLst>
              <a:ext uri="{FF2B5EF4-FFF2-40B4-BE49-F238E27FC236}">
                <a16:creationId xmlns:a16="http://schemas.microsoft.com/office/drawing/2014/main" id="{8474007C-CC03-41C4-908B-CA6FCDE04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39" y="3615017"/>
            <a:ext cx="849463" cy="8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webpack">
            <a:extLst>
              <a:ext uri="{FF2B5EF4-FFF2-40B4-BE49-F238E27FC236}">
                <a16:creationId xmlns:a16="http://schemas.microsoft.com/office/drawing/2014/main" id="{B56BD589-87A0-44AD-97CB-6D68CFBEB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7" y="2790455"/>
            <a:ext cx="849463" cy="8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vuejs">
            <a:extLst>
              <a:ext uri="{FF2B5EF4-FFF2-40B4-BE49-F238E27FC236}">
                <a16:creationId xmlns:a16="http://schemas.microsoft.com/office/drawing/2014/main" id="{8A2335D5-0F12-4093-B15D-272444ED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4" y="2109181"/>
            <a:ext cx="661282" cy="6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Ð°ÑÑÐ¸Ð½ÐºÐ¸ Ð¿Ð¾ Ð·Ð°Ð¿ÑÐ¾ÑÑ c++">
            <a:extLst>
              <a:ext uri="{FF2B5EF4-FFF2-40B4-BE49-F238E27FC236}">
                <a16:creationId xmlns:a16="http://schemas.microsoft.com/office/drawing/2014/main" id="{38579DEB-B91A-403C-834C-AF272DCE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2" y="1285223"/>
            <a:ext cx="841375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85B7877-D570-4B59-8083-93C240651936}"/>
              </a:ext>
            </a:extLst>
          </p:cNvPr>
          <p:cNvSpPr/>
          <p:nvPr/>
        </p:nvSpPr>
        <p:spPr>
          <a:xfrm>
            <a:off x="1018800" y="1471758"/>
            <a:ext cx="8335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3F82"/>
                </a:solidFill>
                <a:latin typeface="Myriad Pro" panose="020B0503030403020204" pitchFamily="34" charset="0"/>
              </a:rPr>
              <a:t>C++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–</a:t>
            </a:r>
            <a:r>
              <a:rPr lang="en-US" sz="2800" dirty="0">
                <a:solidFill>
                  <a:srgbClr val="003F82"/>
                </a:solidFill>
                <a:latin typeface="Myriad Pro" panose="020B0503030403020204" pitchFamily="34" charset="0"/>
              </a:rPr>
              <a:t> </a:t>
            </a:r>
            <a:r>
              <a:rPr lang="ru-RU" sz="2800" dirty="0">
                <a:solidFill>
                  <a:srgbClr val="003F82"/>
                </a:solidFill>
                <a:latin typeface="Myriad Pro" panose="020B0503030403020204" pitchFamily="34" charset="0"/>
              </a:rPr>
              <a:t>язык с помощью которого написан алгоритм.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7995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341</Words>
  <Application>Microsoft Office PowerPoint</Application>
  <PresentationFormat>Экран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Myriad Pro</vt:lpstr>
      <vt:lpstr>Myriad Pro Semibold</vt:lpstr>
      <vt:lpstr>Office Theme</vt:lpstr>
      <vt:lpstr>Факультет компьютерных наук Департамент программной инженерии  Курсовая работа ПРОГРАММА РЕШЕНИЯ ЗАДАЧИ МАРШРУТИЗАЦИИ С ОГРАНИЧЕНИЕМ ПО ГРУЗОПОДЪЕМНОСТИ НА ОСНОВЕ МЕТОДА ИМИТАЦИИ ОТЖИГА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Кирилл Куприянов</dc:creator>
  <cp:lastModifiedBy>Дмитрий Строков</cp:lastModifiedBy>
  <cp:revision>140</cp:revision>
  <dcterms:created xsi:type="dcterms:W3CDTF">2010-09-30T06:45:29Z</dcterms:created>
  <dcterms:modified xsi:type="dcterms:W3CDTF">2018-05-14T10:03:13Z</dcterms:modified>
</cp:coreProperties>
</file>