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Rubik Bold" charset="1" panose="00000800000000000000"/>
      <p:regular r:id="rId22"/>
    </p:embeddedFont>
    <p:embeddedFont>
      <p:font typeface="Arimo" charset="1" panose="020B0604020202020204"/>
      <p:regular r:id="rId23"/>
    </p:embeddedFont>
    <p:embeddedFont>
      <p:font typeface="Rubik Light" charset="1" panose="00000400000000000000"/>
      <p:regular r:id="rId24"/>
    </p:embeddedFont>
    <p:embeddedFont>
      <p:font typeface="Rubik" charset="1" panose="00000000000000000000"/>
      <p:regular r:id="rId26"/>
    </p:embeddedFont>
    <p:embeddedFont>
      <p:font typeface="Canva Sans" charset="1" panose="020B0503030501040103"/>
      <p:regular r:id="rId27"/>
    </p:embeddedFont>
    <p:embeddedFont>
      <p:font typeface="Roboto" charset="1" panose="02000000000000000000"/>
      <p:regular r:id="rId31"/>
    </p:embeddedFont>
    <p:embeddedFont>
      <p:font typeface="Roboto Bold" charset="1" panose="02000000000000000000"/>
      <p:regular r:id="rId32"/>
    </p:embeddedFont>
    <p:embeddedFont>
      <p:font typeface="Arial" charset="1" panose="020B0502020202020204"/>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notesSlides/notesSlide2.xml" Type="http://schemas.openxmlformats.org/officeDocument/2006/relationships/notesSlide"/><Relationship Id="rId26" Target="fonts/font26.fntdata" Type="http://schemas.openxmlformats.org/officeDocument/2006/relationships/font"/><Relationship Id="rId27" Target="fonts/font27.fntdata" Type="http://schemas.openxmlformats.org/officeDocument/2006/relationships/font"/><Relationship Id="rId28" Target="notesSlides/notesSlide3.xml" Type="http://schemas.openxmlformats.org/officeDocument/2006/relationships/notesSlide"/><Relationship Id="rId29" Target="notesSlides/notesSlide4.xml" Type="http://schemas.openxmlformats.org/officeDocument/2006/relationships/notesSlide"/><Relationship Id="rId3" Target="viewProps.xml" Type="http://schemas.openxmlformats.org/officeDocument/2006/relationships/viewProps"/><Relationship Id="rId30" Target="notesSlides/notesSlide5.xml" Type="http://schemas.openxmlformats.org/officeDocument/2006/relationships/notesSlide"/><Relationship Id="rId31" Target="fonts/font31.fntdata" Type="http://schemas.openxmlformats.org/officeDocument/2006/relationships/font"/><Relationship Id="rId32" Target="fonts/font32.fntdata" Type="http://schemas.openxmlformats.org/officeDocument/2006/relationships/font"/><Relationship Id="rId33" Target="notesSlides/notesSlide6.xml" Type="http://schemas.openxmlformats.org/officeDocument/2006/relationships/notesSlide"/><Relationship Id="rId34" Target="notesSlides/notesSlide7.xml" Type="http://schemas.openxmlformats.org/officeDocument/2006/relationships/notesSlide"/><Relationship Id="rId35" Target="notesSlides/notesSlide8.xml" Type="http://schemas.openxmlformats.org/officeDocument/2006/relationships/notesSlide"/><Relationship Id="rId36" Target="notesSlides/notesSlide9.xml" Type="http://schemas.openxmlformats.org/officeDocument/2006/relationships/notesSlide"/><Relationship Id="rId37" Target="notesSlides/notesSlide10.xml" Type="http://schemas.openxmlformats.org/officeDocument/2006/relationships/notesSlide"/><Relationship Id="rId38" Target="notesSlides/notesSlide11.xml" Type="http://schemas.openxmlformats.org/officeDocument/2006/relationships/notesSlide"/><Relationship Id="rId39" Target="fonts/font39.fntdata" Type="http://schemas.openxmlformats.org/officeDocument/2006/relationships/font"/><Relationship Id="rId4" Target="theme/theme1.xml" Type="http://schemas.openxmlformats.org/officeDocument/2006/relationships/theme"/><Relationship Id="rId40" Target="notesSlides/notesSlide12.xml" Type="http://schemas.openxmlformats.org/officeDocument/2006/relationships/notesSlide"/><Relationship Id="rId41" Target="notesSlides/notesSlide13.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 Id="rId5" Target="../media/image18.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 Id="rId5" Target="https://drive.google.com/drive/folders/14eU-n7DnPJ3Ny44WtYezHXABuptWJNEq?usp=drive_link"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 Id="rId5"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 Id="rId5" Target="https://medium.com/analytics-vidhya/crisp-dm-phase-2-data-understanding-b4d627ba6b45" TargetMode="External" Type="http://schemas.openxmlformats.org/officeDocument/2006/relationships/hyperlink"/><Relationship Id="rId6" Target="https://medium.com/analytics-vidhya/crisp-dm-phase-2-data-understanding-b4d627ba6b45" TargetMode="External" Type="http://schemas.openxmlformats.org/officeDocument/2006/relationships/hyperlink"/><Relationship Id="rId7"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 Id="rId5"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 Id="rId5"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7"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 Id="rId5" Target="../media/image16.jpeg" Type="http://schemas.openxmlformats.org/officeDocument/2006/relationships/image"/><Relationship Id="rId6" Target="../media/image17.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19FA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stretch>
              <a:fillRect l="0" t="-9191" r="0" b="-9191"/>
            </a:stretch>
          </a:blipFill>
        </p:spPr>
      </p:sp>
      <p:sp>
        <p:nvSpPr>
          <p:cNvPr name="Freeform 3" id="3"/>
          <p:cNvSpPr/>
          <p:nvPr/>
        </p:nvSpPr>
        <p:spPr>
          <a:xfrm flipH="false" flipV="false" rot="0">
            <a:off x="412050" y="450100"/>
            <a:ext cx="2799802" cy="1082600"/>
          </a:xfrm>
          <a:custGeom>
            <a:avLst/>
            <a:gdLst/>
            <a:ahLst/>
            <a:cxnLst/>
            <a:rect r="r" b="b" t="t" l="l"/>
            <a:pathLst>
              <a:path h="1082600" w="2799802">
                <a:moveTo>
                  <a:pt x="0" y="0"/>
                </a:moveTo>
                <a:lnTo>
                  <a:pt x="2799802" y="0"/>
                </a:lnTo>
                <a:lnTo>
                  <a:pt x="2799802" y="1082600"/>
                </a:lnTo>
                <a:lnTo>
                  <a:pt x="0" y="1082600"/>
                </a:lnTo>
                <a:lnTo>
                  <a:pt x="0" y="0"/>
                </a:lnTo>
                <a:close/>
              </a:path>
            </a:pathLst>
          </a:custGeom>
          <a:blipFill>
            <a:blip r:embed="rId4"/>
            <a:stretch>
              <a:fillRect l="0" t="0" r="0" b="-194"/>
            </a:stretch>
          </a:blipFill>
        </p:spPr>
      </p:sp>
      <p:sp>
        <p:nvSpPr>
          <p:cNvPr name="TextBox 4" id="4"/>
          <p:cNvSpPr txBox="true"/>
          <p:nvPr/>
        </p:nvSpPr>
        <p:spPr>
          <a:xfrm rot="0">
            <a:off x="1127225" y="1799050"/>
            <a:ext cx="12729150" cy="1581075"/>
          </a:xfrm>
          <a:prstGeom prst="rect">
            <a:avLst/>
          </a:prstGeom>
        </p:spPr>
        <p:txBody>
          <a:bodyPr anchor="t" rtlCol="false" tIns="0" lIns="0" bIns="0" rIns="0">
            <a:spAutoFit/>
          </a:bodyPr>
          <a:lstStyle/>
          <a:p>
            <a:pPr algn="l">
              <a:lnSpc>
                <a:spcPts val="10800"/>
              </a:lnSpc>
            </a:pPr>
            <a:r>
              <a:rPr lang="en-US" sz="9000">
                <a:solidFill>
                  <a:srgbClr val="FFFFFF"/>
                </a:solidFill>
                <a:latin typeface="Rubik Bold"/>
              </a:rPr>
              <a:t>Prediction Modeling</a:t>
            </a:r>
          </a:p>
        </p:txBody>
      </p:sp>
      <p:sp>
        <p:nvSpPr>
          <p:cNvPr name="TextBox 5" id="5"/>
          <p:cNvSpPr txBox="true"/>
          <p:nvPr/>
        </p:nvSpPr>
        <p:spPr>
          <a:xfrm rot="0">
            <a:off x="1127225" y="5113775"/>
            <a:ext cx="11459550" cy="975000"/>
          </a:xfrm>
          <a:prstGeom prst="rect">
            <a:avLst/>
          </a:prstGeom>
        </p:spPr>
        <p:txBody>
          <a:bodyPr anchor="t" rtlCol="false" tIns="0" lIns="0" bIns="0" rIns="0">
            <a:spAutoFit/>
          </a:bodyPr>
          <a:lstStyle/>
          <a:p>
            <a:pPr algn="l">
              <a:lnSpc>
                <a:spcPts val="5999"/>
              </a:lnSpc>
            </a:pPr>
            <a:r>
              <a:rPr lang="en-US" sz="4999">
                <a:solidFill>
                  <a:srgbClr val="FFFFFF"/>
                </a:solidFill>
                <a:latin typeface="Arimo"/>
              </a:rPr>
              <a:t>ID/X Partners - Data Scientist</a:t>
            </a:r>
          </a:p>
        </p:txBody>
      </p:sp>
      <p:grpSp>
        <p:nvGrpSpPr>
          <p:cNvPr name="Group 6" id="6"/>
          <p:cNvGrpSpPr/>
          <p:nvPr/>
        </p:nvGrpSpPr>
        <p:grpSpPr>
          <a:xfrm rot="0">
            <a:off x="13514250" y="-1243850"/>
            <a:ext cx="6270000" cy="6102000"/>
            <a:chOff x="0" y="0"/>
            <a:chExt cx="8360000" cy="8136000"/>
          </a:xfrm>
        </p:grpSpPr>
        <p:sp>
          <p:nvSpPr>
            <p:cNvPr name="Freeform 7" id="7"/>
            <p:cNvSpPr/>
            <p:nvPr/>
          </p:nvSpPr>
          <p:spPr>
            <a:xfrm flipH="false" flipV="false" rot="0">
              <a:off x="0" y="0"/>
              <a:ext cx="8360029" cy="8136001"/>
            </a:xfrm>
            <a:custGeom>
              <a:avLst/>
              <a:gdLst/>
              <a:ahLst/>
              <a:cxnLst/>
              <a:rect r="r" b="b" t="t" l="l"/>
              <a:pathLst>
                <a:path h="8136001" w="8360029">
                  <a:moveTo>
                    <a:pt x="0" y="4067937"/>
                  </a:moveTo>
                  <a:cubicBezTo>
                    <a:pt x="0" y="1821307"/>
                    <a:pt x="1871472" y="0"/>
                    <a:pt x="4179951" y="0"/>
                  </a:cubicBezTo>
                  <a:cubicBezTo>
                    <a:pt x="6488430" y="0"/>
                    <a:pt x="8360029" y="1821307"/>
                    <a:pt x="8360029" y="4067937"/>
                  </a:cubicBezTo>
                  <a:cubicBezTo>
                    <a:pt x="8360029" y="6314567"/>
                    <a:pt x="6488557" y="8136001"/>
                    <a:pt x="4179951" y="8136001"/>
                  </a:cubicBezTo>
                  <a:cubicBezTo>
                    <a:pt x="1871345" y="8136001"/>
                    <a:pt x="0" y="6314694"/>
                    <a:pt x="0" y="4067937"/>
                  </a:cubicBezTo>
                  <a:close/>
                </a:path>
              </a:pathLst>
            </a:custGeom>
            <a:solidFill>
              <a:srgbClr val="FFAB40"/>
            </a:solidFill>
          </p:spPr>
        </p:sp>
      </p:grpSp>
      <p:sp>
        <p:nvSpPr>
          <p:cNvPr name="TextBox 8" id="8"/>
          <p:cNvSpPr txBox="true"/>
          <p:nvPr/>
        </p:nvSpPr>
        <p:spPr>
          <a:xfrm rot="0">
            <a:off x="3629675" y="407750"/>
            <a:ext cx="732750" cy="1138725"/>
          </a:xfrm>
          <a:prstGeom prst="rect">
            <a:avLst/>
          </a:prstGeom>
        </p:spPr>
        <p:txBody>
          <a:bodyPr anchor="t" rtlCol="false" tIns="0" lIns="0" bIns="0" rIns="0">
            <a:spAutoFit/>
          </a:bodyPr>
          <a:lstStyle/>
          <a:p>
            <a:pPr algn="l">
              <a:lnSpc>
                <a:spcPts val="7200"/>
              </a:lnSpc>
            </a:pPr>
            <a:r>
              <a:rPr lang="en-US" sz="6000">
                <a:solidFill>
                  <a:srgbClr val="FFFFFF"/>
                </a:solidFill>
                <a:latin typeface="Arimo"/>
              </a:rPr>
              <a:t>X</a:t>
            </a:r>
          </a:p>
        </p:txBody>
      </p:sp>
      <p:sp>
        <p:nvSpPr>
          <p:cNvPr name="TextBox 9" id="9"/>
          <p:cNvSpPr txBox="true"/>
          <p:nvPr/>
        </p:nvSpPr>
        <p:spPr>
          <a:xfrm rot="0">
            <a:off x="1127225" y="6252575"/>
            <a:ext cx="8601150" cy="1038225"/>
          </a:xfrm>
          <a:prstGeom prst="rect">
            <a:avLst/>
          </a:prstGeom>
        </p:spPr>
        <p:txBody>
          <a:bodyPr anchor="t" rtlCol="false" tIns="0" lIns="0" bIns="0" rIns="0">
            <a:spAutoFit/>
          </a:bodyPr>
          <a:lstStyle/>
          <a:p>
            <a:pPr algn="l">
              <a:lnSpc>
                <a:spcPts val="4800"/>
              </a:lnSpc>
            </a:pPr>
            <a:r>
              <a:rPr lang="en-US" sz="4000">
                <a:solidFill>
                  <a:srgbClr val="FFFFFF"/>
                </a:solidFill>
                <a:latin typeface="Rubik Light"/>
              </a:rPr>
              <a:t>Presented by Dimas Aji Haritson</a:t>
            </a:r>
          </a:p>
          <a:p>
            <a:pPr algn="l">
              <a:lnSpc>
                <a:spcPts val="3359"/>
              </a:lnSpc>
            </a:pPr>
          </a:p>
        </p:txBody>
      </p:sp>
      <p:sp>
        <p:nvSpPr>
          <p:cNvPr name="Freeform 10" id="10"/>
          <p:cNvSpPr/>
          <p:nvPr/>
        </p:nvSpPr>
        <p:spPr>
          <a:xfrm flipH="false" flipV="false" rot="0">
            <a:off x="4492700" y="512900"/>
            <a:ext cx="2657422" cy="942700"/>
          </a:xfrm>
          <a:custGeom>
            <a:avLst/>
            <a:gdLst/>
            <a:ahLst/>
            <a:cxnLst/>
            <a:rect r="r" b="b" t="t" l="l"/>
            <a:pathLst>
              <a:path h="942700" w="2657422">
                <a:moveTo>
                  <a:pt x="0" y="0"/>
                </a:moveTo>
                <a:lnTo>
                  <a:pt x="2657422" y="0"/>
                </a:lnTo>
                <a:lnTo>
                  <a:pt x="2657422" y="942700"/>
                </a:lnTo>
                <a:lnTo>
                  <a:pt x="0" y="942700"/>
                </a:lnTo>
                <a:lnTo>
                  <a:pt x="0" y="0"/>
                </a:lnTo>
                <a:close/>
              </a:path>
            </a:pathLst>
          </a:custGeom>
          <a:blipFill>
            <a:blip r:embed="rId5"/>
            <a:stretch>
              <a:fillRect l="0" t="-2169" r="0" b="-2173"/>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4"/>
            <a:stretch>
              <a:fillRect l="0" t="-6379" r="0" b="-6374"/>
            </a:stretch>
          </a:blipFill>
        </p:spPr>
      </p:sp>
      <p:sp>
        <p:nvSpPr>
          <p:cNvPr name="Freeform 4" id="4"/>
          <p:cNvSpPr/>
          <p:nvPr/>
        </p:nvSpPr>
        <p:spPr>
          <a:xfrm flipH="false" flipV="false" rot="0">
            <a:off x="11199764" y="4376695"/>
            <a:ext cx="6315811" cy="3767774"/>
          </a:xfrm>
          <a:custGeom>
            <a:avLst/>
            <a:gdLst/>
            <a:ahLst/>
            <a:cxnLst/>
            <a:rect r="r" b="b" t="t" l="l"/>
            <a:pathLst>
              <a:path h="3767774" w="6315811">
                <a:moveTo>
                  <a:pt x="0" y="0"/>
                </a:moveTo>
                <a:lnTo>
                  <a:pt x="6315811" y="0"/>
                </a:lnTo>
                <a:lnTo>
                  <a:pt x="6315811" y="3767774"/>
                </a:lnTo>
                <a:lnTo>
                  <a:pt x="0" y="3767774"/>
                </a:lnTo>
                <a:lnTo>
                  <a:pt x="0" y="0"/>
                </a:lnTo>
                <a:close/>
              </a:path>
            </a:pathLst>
          </a:custGeom>
          <a:blipFill>
            <a:blip r:embed="rId5"/>
            <a:stretch>
              <a:fillRect l="0" t="0" r="0" b="0"/>
            </a:stretch>
          </a:blipFill>
        </p:spPr>
      </p:sp>
      <p:sp>
        <p:nvSpPr>
          <p:cNvPr name="TextBox 5" id="5"/>
          <p:cNvSpPr txBox="true"/>
          <p:nvPr/>
        </p:nvSpPr>
        <p:spPr>
          <a:xfrm rot="0">
            <a:off x="772425" y="985976"/>
            <a:ext cx="16743150" cy="1027275"/>
          </a:xfrm>
          <a:prstGeom prst="rect">
            <a:avLst/>
          </a:prstGeom>
        </p:spPr>
        <p:txBody>
          <a:bodyPr anchor="t" rtlCol="false" tIns="0" lIns="0" bIns="0" rIns="0">
            <a:spAutoFit/>
          </a:bodyPr>
          <a:lstStyle/>
          <a:p>
            <a:pPr algn="l" marL="1417320" indent="-708660" lvl="1">
              <a:lnSpc>
                <a:spcPts val="6480"/>
              </a:lnSpc>
              <a:buAutoNum type="arabicPeriod" startAt="1"/>
            </a:pPr>
            <a:r>
              <a:rPr lang="en-US" sz="5400">
                <a:solidFill>
                  <a:srgbClr val="000000"/>
                </a:solidFill>
                <a:latin typeface="Rubik Bold"/>
              </a:rPr>
              <a:t>Evaluation</a:t>
            </a:r>
          </a:p>
        </p:txBody>
      </p:sp>
      <p:sp>
        <p:nvSpPr>
          <p:cNvPr name="TextBox 6" id="6"/>
          <p:cNvSpPr txBox="true"/>
          <p:nvPr/>
        </p:nvSpPr>
        <p:spPr>
          <a:xfrm rot="0">
            <a:off x="772426" y="1860851"/>
            <a:ext cx="16743150" cy="1598295"/>
          </a:xfrm>
          <a:prstGeom prst="rect">
            <a:avLst/>
          </a:prstGeom>
        </p:spPr>
        <p:txBody>
          <a:bodyPr anchor="t" rtlCol="false" tIns="0" lIns="0" bIns="0" rIns="0">
            <a:spAutoFit/>
          </a:bodyPr>
          <a:lstStyle/>
          <a:p>
            <a:pPr algn="l">
              <a:lnSpc>
                <a:spcPts val="4320"/>
              </a:lnSpc>
            </a:pPr>
            <a:r>
              <a:rPr lang="en-US" sz="2400">
                <a:solidFill>
                  <a:srgbClr val="000000"/>
                </a:solidFill>
                <a:latin typeface="Rubik"/>
              </a:rPr>
              <a:t>Tahap ini melibatkan evaluasi model secara menyeluruh untuk memastikan bahwa model dapat melakukan prediksi dengan baik pada data yang belum pernah dilihat sebelumnya. Berdasarkan gambar evaluasi yang telah dibuat, kira dapat melihat bahwa tingkat akurasi yang tertinggi adalah Random Forest</a:t>
            </a:r>
          </a:p>
        </p:txBody>
      </p:sp>
      <p:sp>
        <p:nvSpPr>
          <p:cNvPr name="TextBox 7" id="7"/>
          <p:cNvSpPr txBox="true"/>
          <p:nvPr/>
        </p:nvSpPr>
        <p:spPr>
          <a:xfrm rot="0">
            <a:off x="772426" y="4319545"/>
            <a:ext cx="2853773" cy="2091690"/>
          </a:xfrm>
          <a:prstGeom prst="rect">
            <a:avLst/>
          </a:prstGeom>
        </p:spPr>
        <p:txBody>
          <a:bodyPr anchor="t" rtlCol="false" tIns="0" lIns="0" bIns="0" rIns="0">
            <a:spAutoFit/>
          </a:bodyPr>
          <a:lstStyle/>
          <a:p>
            <a:pPr algn="l">
              <a:lnSpc>
                <a:spcPts val="3359"/>
              </a:lnSpc>
            </a:pPr>
            <a:r>
              <a:rPr lang="en-US" sz="2400">
                <a:solidFill>
                  <a:srgbClr val="000000"/>
                </a:solidFill>
                <a:latin typeface="Rubik"/>
              </a:rPr>
              <a:t>Logistic Regression</a:t>
            </a:r>
          </a:p>
          <a:p>
            <a:pPr algn="l" marL="518160" indent="-259080" lvl="1">
              <a:lnSpc>
                <a:spcPts val="3359"/>
              </a:lnSpc>
              <a:buFont typeface="Arial"/>
              <a:buChar char="•"/>
            </a:pPr>
            <a:r>
              <a:rPr lang="en-US" sz="2400">
                <a:solidFill>
                  <a:srgbClr val="000000"/>
                </a:solidFill>
                <a:latin typeface="Rubik"/>
              </a:rPr>
              <a:t>Precision: 0.64</a:t>
            </a:r>
          </a:p>
          <a:p>
            <a:pPr algn="l" marL="518160" indent="-259080" lvl="1">
              <a:lnSpc>
                <a:spcPts val="3359"/>
              </a:lnSpc>
              <a:buFont typeface="Arial"/>
              <a:buChar char="•"/>
            </a:pPr>
            <a:r>
              <a:rPr lang="en-US" sz="2400">
                <a:solidFill>
                  <a:srgbClr val="000000"/>
                </a:solidFill>
                <a:latin typeface="Rubik"/>
              </a:rPr>
              <a:t>Recall: 0.64</a:t>
            </a:r>
          </a:p>
          <a:p>
            <a:pPr algn="l" marL="518160" indent="-259080" lvl="1">
              <a:lnSpc>
                <a:spcPts val="3359"/>
              </a:lnSpc>
              <a:buFont typeface="Arial"/>
              <a:buChar char="•"/>
            </a:pPr>
            <a:r>
              <a:rPr lang="en-US" sz="2400">
                <a:solidFill>
                  <a:srgbClr val="000000"/>
                </a:solidFill>
                <a:latin typeface="Rubik"/>
              </a:rPr>
              <a:t>F1-Score: 0.64</a:t>
            </a:r>
          </a:p>
          <a:p>
            <a:pPr algn="l" marL="518160" indent="-259080" lvl="1">
              <a:lnSpc>
                <a:spcPts val="3359"/>
              </a:lnSpc>
              <a:buFont typeface="Arial"/>
              <a:buChar char="•"/>
            </a:pPr>
            <a:r>
              <a:rPr lang="en-US" sz="2400">
                <a:solidFill>
                  <a:srgbClr val="000000"/>
                </a:solidFill>
                <a:latin typeface="Rubik"/>
              </a:rPr>
              <a:t>Accuracy: 0.64</a:t>
            </a:r>
          </a:p>
        </p:txBody>
      </p:sp>
      <p:sp>
        <p:nvSpPr>
          <p:cNvPr name="TextBox 8" id="8"/>
          <p:cNvSpPr txBox="true"/>
          <p:nvPr/>
        </p:nvSpPr>
        <p:spPr>
          <a:xfrm rot="0">
            <a:off x="3824080" y="4319545"/>
            <a:ext cx="3416484" cy="3768090"/>
          </a:xfrm>
          <a:prstGeom prst="rect">
            <a:avLst/>
          </a:prstGeom>
        </p:spPr>
        <p:txBody>
          <a:bodyPr anchor="t" rtlCol="false" tIns="0" lIns="0" bIns="0" rIns="0">
            <a:spAutoFit/>
          </a:bodyPr>
          <a:lstStyle/>
          <a:p>
            <a:pPr algn="l">
              <a:lnSpc>
                <a:spcPts val="3359"/>
              </a:lnSpc>
            </a:pPr>
            <a:r>
              <a:rPr lang="en-US" sz="2400">
                <a:solidFill>
                  <a:srgbClr val="000000"/>
                </a:solidFill>
                <a:latin typeface="Rubik"/>
              </a:rPr>
              <a:t>Random Forest</a:t>
            </a:r>
          </a:p>
          <a:p>
            <a:pPr algn="l" marL="518160" indent="-259080" lvl="1">
              <a:lnSpc>
                <a:spcPts val="3359"/>
              </a:lnSpc>
              <a:buFont typeface="Arial"/>
              <a:buChar char="•"/>
            </a:pPr>
            <a:r>
              <a:rPr lang="en-US" sz="2400">
                <a:solidFill>
                  <a:srgbClr val="000000"/>
                </a:solidFill>
                <a:latin typeface="Rubik"/>
              </a:rPr>
              <a:t>Precision: 0.98 (Good), 0.99 (Bad)</a:t>
            </a:r>
          </a:p>
          <a:p>
            <a:pPr algn="l" marL="518160" indent="-259080" lvl="1">
              <a:lnSpc>
                <a:spcPts val="3359"/>
              </a:lnSpc>
              <a:buFont typeface="Arial"/>
              <a:buChar char="•"/>
            </a:pPr>
            <a:r>
              <a:rPr lang="en-US" sz="2400">
                <a:solidFill>
                  <a:srgbClr val="000000"/>
                </a:solidFill>
                <a:latin typeface="Rubik"/>
              </a:rPr>
              <a:t>Recall: 0.99 (Good), 0.98 (Bad)</a:t>
            </a:r>
          </a:p>
          <a:p>
            <a:pPr algn="l" marL="518160" indent="-259080" lvl="1">
              <a:lnSpc>
                <a:spcPts val="3359"/>
              </a:lnSpc>
              <a:buFont typeface="Arial"/>
              <a:buChar char="•"/>
            </a:pPr>
            <a:r>
              <a:rPr lang="en-US" sz="2400">
                <a:solidFill>
                  <a:srgbClr val="000000"/>
                </a:solidFill>
                <a:latin typeface="Rubik"/>
              </a:rPr>
              <a:t>F1-Score: 0.99 (Good), 0.99 (Bad)</a:t>
            </a:r>
          </a:p>
          <a:p>
            <a:pPr algn="l" marL="518160" indent="-259080" lvl="1">
              <a:lnSpc>
                <a:spcPts val="3359"/>
              </a:lnSpc>
              <a:buFont typeface="Arial"/>
              <a:buChar char="•"/>
            </a:pPr>
            <a:r>
              <a:rPr lang="en-US" sz="2400">
                <a:solidFill>
                  <a:srgbClr val="000000"/>
                </a:solidFill>
                <a:latin typeface="Rubik"/>
              </a:rPr>
              <a:t>Accuracy: 0.99</a:t>
            </a:r>
          </a:p>
          <a:p>
            <a:pPr algn="l">
              <a:lnSpc>
                <a:spcPts val="3359"/>
              </a:lnSpc>
            </a:pPr>
          </a:p>
        </p:txBody>
      </p:sp>
      <p:sp>
        <p:nvSpPr>
          <p:cNvPr name="TextBox 9" id="9"/>
          <p:cNvSpPr txBox="true"/>
          <p:nvPr/>
        </p:nvSpPr>
        <p:spPr>
          <a:xfrm rot="0">
            <a:off x="7508443" y="4319545"/>
            <a:ext cx="3271116" cy="3768090"/>
          </a:xfrm>
          <a:prstGeom prst="rect">
            <a:avLst/>
          </a:prstGeom>
        </p:spPr>
        <p:txBody>
          <a:bodyPr anchor="t" rtlCol="false" tIns="0" lIns="0" bIns="0" rIns="0">
            <a:spAutoFit/>
          </a:bodyPr>
          <a:lstStyle/>
          <a:p>
            <a:pPr algn="l">
              <a:lnSpc>
                <a:spcPts val="3359"/>
              </a:lnSpc>
            </a:pPr>
            <a:r>
              <a:rPr lang="en-US" sz="2400">
                <a:solidFill>
                  <a:srgbClr val="000000"/>
                </a:solidFill>
                <a:latin typeface="Rubik"/>
              </a:rPr>
              <a:t>K-Nearest Neighbors (KNN)</a:t>
            </a:r>
          </a:p>
          <a:p>
            <a:pPr algn="l" marL="518160" indent="-259080" lvl="1">
              <a:lnSpc>
                <a:spcPts val="3359"/>
              </a:lnSpc>
              <a:buFont typeface="Arial"/>
              <a:buChar char="•"/>
            </a:pPr>
            <a:r>
              <a:rPr lang="en-US" sz="2400">
                <a:solidFill>
                  <a:srgbClr val="000000"/>
                </a:solidFill>
                <a:latin typeface="Rubik"/>
              </a:rPr>
              <a:t>Precision: 0.75 (Good), 0.96 (Bad)</a:t>
            </a:r>
          </a:p>
          <a:p>
            <a:pPr algn="l" marL="518160" indent="-259080" lvl="1">
              <a:lnSpc>
                <a:spcPts val="3359"/>
              </a:lnSpc>
              <a:buFont typeface="Arial"/>
              <a:buChar char="•"/>
            </a:pPr>
            <a:r>
              <a:rPr lang="en-US" sz="2400">
                <a:solidFill>
                  <a:srgbClr val="000000"/>
                </a:solidFill>
                <a:latin typeface="Rubik"/>
              </a:rPr>
              <a:t>Recall: 0.97 (Good), 0.69 (Bad)</a:t>
            </a:r>
          </a:p>
          <a:p>
            <a:pPr algn="l" marL="518160" indent="-259080" lvl="1">
              <a:lnSpc>
                <a:spcPts val="3359"/>
              </a:lnSpc>
              <a:buFont typeface="Arial"/>
              <a:buChar char="•"/>
            </a:pPr>
            <a:r>
              <a:rPr lang="en-US" sz="2400">
                <a:solidFill>
                  <a:srgbClr val="000000"/>
                </a:solidFill>
                <a:latin typeface="Rubik"/>
              </a:rPr>
              <a:t>F1-Score: 0.85 (Good), 0.80 (Bad)</a:t>
            </a:r>
          </a:p>
          <a:p>
            <a:pPr algn="l" marL="518160" indent="-259080" lvl="1">
              <a:lnSpc>
                <a:spcPts val="3359"/>
              </a:lnSpc>
              <a:buFont typeface="Arial"/>
              <a:buChar char="•"/>
            </a:pPr>
            <a:r>
              <a:rPr lang="en-US" sz="2400">
                <a:solidFill>
                  <a:srgbClr val="000000"/>
                </a:solidFill>
                <a:latin typeface="Rubik"/>
              </a:rPr>
              <a:t>Accuracy: 0.83</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4"/>
            <a:stretch>
              <a:fillRect l="0" t="-6379" r="0" b="-6374"/>
            </a:stretch>
          </a:blipFill>
        </p:spPr>
      </p:sp>
      <p:sp>
        <p:nvSpPr>
          <p:cNvPr name="TextBox 4" id="4"/>
          <p:cNvSpPr txBox="true"/>
          <p:nvPr/>
        </p:nvSpPr>
        <p:spPr>
          <a:xfrm rot="0">
            <a:off x="772425" y="985976"/>
            <a:ext cx="16743150" cy="1027275"/>
          </a:xfrm>
          <a:prstGeom prst="rect">
            <a:avLst/>
          </a:prstGeom>
        </p:spPr>
        <p:txBody>
          <a:bodyPr anchor="t" rtlCol="false" tIns="0" lIns="0" bIns="0" rIns="0">
            <a:spAutoFit/>
          </a:bodyPr>
          <a:lstStyle/>
          <a:p>
            <a:pPr algn="l" marL="1417320" indent="-708660" lvl="1">
              <a:lnSpc>
                <a:spcPts val="6480"/>
              </a:lnSpc>
              <a:buAutoNum type="arabicPeriod" startAt="1"/>
            </a:pPr>
            <a:r>
              <a:rPr lang="en-US" sz="5400">
                <a:solidFill>
                  <a:srgbClr val="000000"/>
                </a:solidFill>
                <a:latin typeface="Rubik Bold"/>
              </a:rPr>
              <a:t>Conclusion</a:t>
            </a:r>
          </a:p>
        </p:txBody>
      </p:sp>
      <p:sp>
        <p:nvSpPr>
          <p:cNvPr name="TextBox 5" id="5"/>
          <p:cNvSpPr txBox="true"/>
          <p:nvPr/>
        </p:nvSpPr>
        <p:spPr>
          <a:xfrm rot="0">
            <a:off x="1028700" y="1822751"/>
            <a:ext cx="16035102" cy="7608570"/>
          </a:xfrm>
          <a:prstGeom prst="rect">
            <a:avLst/>
          </a:prstGeom>
        </p:spPr>
        <p:txBody>
          <a:bodyPr anchor="t" rtlCol="false" tIns="0" lIns="0" bIns="0" rIns="0">
            <a:spAutoFit/>
          </a:bodyPr>
          <a:lstStyle/>
          <a:p>
            <a:pPr algn="l">
              <a:lnSpc>
                <a:spcPts val="4320"/>
              </a:lnSpc>
            </a:pPr>
            <a:r>
              <a:rPr lang="en-US" sz="2400">
                <a:solidFill>
                  <a:srgbClr val="000000"/>
                </a:solidFill>
                <a:latin typeface="Arial"/>
              </a:rPr>
              <a:t>Berdasarkan evaluasi yang telah dilakukan, kita dapat menyimpulkan bahwa Random Forest adalah model terbaik untuk memprediksi risiko kredit dalam data ini. Berikut adalah rincian portofolio dan analisis jika kita memilih model ini untuk digunakan:</a:t>
            </a:r>
          </a:p>
          <a:p>
            <a:pPr algn="l">
              <a:lnSpc>
                <a:spcPts val="4320"/>
              </a:lnSpc>
            </a:pPr>
          </a:p>
          <a:p>
            <a:pPr algn="l">
              <a:lnSpc>
                <a:spcPts val="4320"/>
              </a:lnSpc>
            </a:pPr>
            <a:r>
              <a:rPr lang="en-US" sz="2400">
                <a:solidFill>
                  <a:srgbClr val="000000"/>
                </a:solidFill>
                <a:latin typeface="Arial"/>
              </a:rPr>
              <a:t>Jika kita memilih Random Forest sebagai algoritma, portofolio kita akan terdiri dari 98.66% pinjaman baik dan 1.34% pinjaman berisiko. Model ini sangat baik dalam mendeteksi pinjaman yang baik dan buruk, sehingga kita akan berinvestasi dalam 99% dari pinjaman baik yang tersedia. Model ini juga dapat menghindari 1 pinjaman berisiko untuk setiap 100 pinjaman yang dihindari (menghindari 1 berisiko : 99 baik).</a:t>
            </a:r>
          </a:p>
          <a:p>
            <a:pPr algn="l">
              <a:lnSpc>
                <a:spcPts val="4320"/>
              </a:lnSpc>
            </a:pPr>
          </a:p>
          <a:p>
            <a:pPr algn="l">
              <a:lnSpc>
                <a:spcPts val="4320"/>
              </a:lnSpc>
            </a:pPr>
            <a:r>
              <a:rPr lang="en-US" sz="2400">
                <a:solidFill>
                  <a:srgbClr val="000000"/>
                </a:solidFill>
                <a:latin typeface="Arial"/>
              </a:rPr>
              <a:t>Dari evaluasi ini, kita dapat melihat bahwa Random Forest memberikan hasil yang paling optimal untuk memprediksi risiko kredit pinjaman. Dengan akurasi yang sangat tinggi, model ini mampu membedakan antara pinjaman yang baik dan berisiko dengan sangat efektif. Dengan menggunakan Random Forest, portofolio kita akan memiliki keseimbangan yang sangat baik antara pinjaman baik dan berisiko, memaksimalkan keuntungan dan meminimalkan kerugian.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4"/>
            <a:stretch>
              <a:fillRect l="0" t="-6379" r="0" b="-6374"/>
            </a:stretch>
          </a:blipFill>
        </p:spPr>
      </p:sp>
      <p:sp>
        <p:nvSpPr>
          <p:cNvPr name="TextBox 4" id="4"/>
          <p:cNvSpPr txBox="true"/>
          <p:nvPr/>
        </p:nvSpPr>
        <p:spPr>
          <a:xfrm rot="0">
            <a:off x="1657075" y="2705420"/>
            <a:ext cx="14973852" cy="5860704"/>
          </a:xfrm>
          <a:prstGeom prst="rect">
            <a:avLst/>
          </a:prstGeom>
        </p:spPr>
        <p:txBody>
          <a:bodyPr anchor="t" rtlCol="false" tIns="0" lIns="0" bIns="0" rIns="0">
            <a:spAutoFit/>
          </a:bodyPr>
          <a:lstStyle/>
          <a:p>
            <a:pPr algn="l">
              <a:lnSpc>
                <a:spcPts val="5795"/>
              </a:lnSpc>
            </a:pPr>
            <a:r>
              <a:rPr lang="en-US" sz="4829">
                <a:solidFill>
                  <a:srgbClr val="000000"/>
                </a:solidFill>
                <a:latin typeface="Rubik"/>
              </a:rPr>
              <a:t>Link Drive</a:t>
            </a:r>
          </a:p>
          <a:p>
            <a:pPr algn="l">
              <a:lnSpc>
                <a:spcPts val="5795"/>
              </a:lnSpc>
            </a:pPr>
            <a:r>
              <a:rPr lang="en-US" sz="4829">
                <a:solidFill>
                  <a:srgbClr val="000000"/>
                </a:solidFill>
                <a:latin typeface="Rubik"/>
              </a:rPr>
              <a:t>https://drive.google.com/drive/folders/14eU-n7DnPJ3Ny44WtYezHXABuptWJNEq?usp=drive_link</a:t>
            </a:r>
          </a:p>
          <a:p>
            <a:pPr algn="l">
              <a:lnSpc>
                <a:spcPts val="5795"/>
              </a:lnSpc>
            </a:pPr>
          </a:p>
          <a:p>
            <a:pPr algn="l">
              <a:lnSpc>
                <a:spcPts val="5795"/>
              </a:lnSpc>
            </a:pPr>
            <a:r>
              <a:rPr lang="en-US" sz="4829">
                <a:solidFill>
                  <a:srgbClr val="000000"/>
                </a:solidFill>
                <a:latin typeface="Rubik"/>
              </a:rPr>
              <a:t>Link Github</a:t>
            </a:r>
          </a:p>
          <a:p>
            <a:pPr algn="l">
              <a:lnSpc>
                <a:spcPts val="5795"/>
              </a:lnSpc>
            </a:pPr>
            <a:r>
              <a:rPr lang="en-US" sz="4829">
                <a:solidFill>
                  <a:srgbClr val="000000"/>
                </a:solidFill>
                <a:latin typeface="Rubik"/>
              </a:rPr>
              <a:t>https://github.com/DimasHaritson/Final-Project-Data-Science-ID-X-Parterners.git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19FAB"/>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stretch>
              <a:fillRect l="0" t="-9191" r="0" b="-9191"/>
            </a:stretch>
          </a:blipFill>
        </p:spPr>
      </p:sp>
      <p:sp>
        <p:nvSpPr>
          <p:cNvPr name="Freeform 3" id="3"/>
          <p:cNvSpPr/>
          <p:nvPr/>
        </p:nvSpPr>
        <p:spPr>
          <a:xfrm flipH="false" flipV="false" rot="0">
            <a:off x="5790850" y="8525250"/>
            <a:ext cx="2799802" cy="1082600"/>
          </a:xfrm>
          <a:custGeom>
            <a:avLst/>
            <a:gdLst/>
            <a:ahLst/>
            <a:cxnLst/>
            <a:rect r="r" b="b" t="t" l="l"/>
            <a:pathLst>
              <a:path h="1082600" w="2799802">
                <a:moveTo>
                  <a:pt x="0" y="0"/>
                </a:moveTo>
                <a:lnTo>
                  <a:pt x="2799802" y="0"/>
                </a:lnTo>
                <a:lnTo>
                  <a:pt x="2799802" y="1082600"/>
                </a:lnTo>
                <a:lnTo>
                  <a:pt x="0" y="1082600"/>
                </a:lnTo>
                <a:lnTo>
                  <a:pt x="0" y="0"/>
                </a:lnTo>
                <a:close/>
              </a:path>
            </a:pathLst>
          </a:custGeom>
          <a:blipFill>
            <a:blip r:embed="rId4"/>
            <a:stretch>
              <a:fillRect l="0" t="0" r="0" b="-194"/>
            </a:stretch>
          </a:blipFill>
        </p:spPr>
      </p:sp>
      <p:sp>
        <p:nvSpPr>
          <p:cNvPr name="TextBox 4" id="4"/>
          <p:cNvSpPr txBox="true"/>
          <p:nvPr/>
        </p:nvSpPr>
        <p:spPr>
          <a:xfrm rot="0">
            <a:off x="4843425" y="3961600"/>
            <a:ext cx="8601150" cy="1581075"/>
          </a:xfrm>
          <a:prstGeom prst="rect">
            <a:avLst/>
          </a:prstGeom>
        </p:spPr>
        <p:txBody>
          <a:bodyPr anchor="t" rtlCol="false" tIns="0" lIns="0" bIns="0" rIns="0">
            <a:spAutoFit/>
          </a:bodyPr>
          <a:lstStyle/>
          <a:p>
            <a:pPr algn="ctr">
              <a:lnSpc>
                <a:spcPts val="10800"/>
              </a:lnSpc>
            </a:pPr>
            <a:r>
              <a:rPr lang="en-US" sz="9000">
                <a:solidFill>
                  <a:srgbClr val="FFFFFF"/>
                </a:solidFill>
                <a:latin typeface="Rubik Bold"/>
              </a:rPr>
              <a:t>Thank You</a:t>
            </a:r>
          </a:p>
        </p:txBody>
      </p:sp>
      <p:sp>
        <p:nvSpPr>
          <p:cNvPr name="TextBox 5" id="5"/>
          <p:cNvSpPr txBox="true"/>
          <p:nvPr/>
        </p:nvSpPr>
        <p:spPr>
          <a:xfrm rot="0">
            <a:off x="8720925" y="8560000"/>
            <a:ext cx="732750" cy="1138725"/>
          </a:xfrm>
          <a:prstGeom prst="rect">
            <a:avLst/>
          </a:prstGeom>
        </p:spPr>
        <p:txBody>
          <a:bodyPr anchor="t" rtlCol="false" tIns="0" lIns="0" bIns="0" rIns="0">
            <a:spAutoFit/>
          </a:bodyPr>
          <a:lstStyle/>
          <a:p>
            <a:pPr algn="l">
              <a:lnSpc>
                <a:spcPts val="7200"/>
              </a:lnSpc>
            </a:pPr>
            <a:r>
              <a:rPr lang="en-US" sz="6000">
                <a:solidFill>
                  <a:srgbClr val="FFFFFF"/>
                </a:solidFill>
                <a:latin typeface="Arimo"/>
              </a:rPr>
              <a:t>X</a:t>
            </a:r>
          </a:p>
        </p:txBody>
      </p:sp>
      <p:sp>
        <p:nvSpPr>
          <p:cNvPr name="Freeform 6" id="6"/>
          <p:cNvSpPr/>
          <p:nvPr/>
        </p:nvSpPr>
        <p:spPr>
          <a:xfrm flipH="false" flipV="false" rot="0">
            <a:off x="9583950" y="8420050"/>
            <a:ext cx="3482232" cy="1293000"/>
          </a:xfrm>
          <a:custGeom>
            <a:avLst/>
            <a:gdLst/>
            <a:ahLst/>
            <a:cxnLst/>
            <a:rect r="r" b="b" t="t" l="l"/>
            <a:pathLst>
              <a:path h="1293000" w="3482232">
                <a:moveTo>
                  <a:pt x="0" y="0"/>
                </a:moveTo>
                <a:lnTo>
                  <a:pt x="3482232" y="0"/>
                </a:lnTo>
                <a:lnTo>
                  <a:pt x="3482232" y="1293000"/>
                </a:lnTo>
                <a:lnTo>
                  <a:pt x="0" y="1293000"/>
                </a:lnTo>
                <a:lnTo>
                  <a:pt x="0" y="0"/>
                </a:lnTo>
                <a:close/>
              </a:path>
            </a:pathLst>
          </a:custGeom>
          <a:blipFill>
            <a:blip r:embed="rId5"/>
            <a:stretch>
              <a:fillRect l="-157" t="0" r="-157"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stretch>
              <a:fillRect l="0" t="0" r="0" b="-18383"/>
            </a:stretch>
          </a:blipFill>
        </p:spPr>
      </p:sp>
      <p:sp>
        <p:nvSpPr>
          <p:cNvPr name="Freeform 3" id="3"/>
          <p:cNvSpPr/>
          <p:nvPr/>
        </p:nvSpPr>
        <p:spPr>
          <a:xfrm flipH="false" flipV="false" rot="0">
            <a:off x="14613450" y="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4"/>
            <a:stretch>
              <a:fillRect l="0" t="-6379" r="0" b="-6374"/>
            </a:stretch>
          </a:blipFill>
        </p:spPr>
      </p:sp>
      <p:grpSp>
        <p:nvGrpSpPr>
          <p:cNvPr name="Group 4" id="4"/>
          <p:cNvGrpSpPr/>
          <p:nvPr/>
        </p:nvGrpSpPr>
        <p:grpSpPr>
          <a:xfrm rot="0">
            <a:off x="0" y="0"/>
            <a:ext cx="7877400" cy="10287000"/>
            <a:chOff x="0" y="0"/>
            <a:chExt cx="10503200" cy="13716000"/>
          </a:xfrm>
        </p:grpSpPr>
        <p:sp>
          <p:nvSpPr>
            <p:cNvPr name="Freeform 5" id="5"/>
            <p:cNvSpPr/>
            <p:nvPr/>
          </p:nvSpPr>
          <p:spPr>
            <a:xfrm flipH="false" flipV="false" rot="0">
              <a:off x="0" y="0"/>
              <a:ext cx="10503154" cy="13716000"/>
            </a:xfrm>
            <a:custGeom>
              <a:avLst/>
              <a:gdLst/>
              <a:ahLst/>
              <a:cxnLst/>
              <a:rect r="r" b="b" t="t" l="l"/>
              <a:pathLst>
                <a:path h="13716000" w="10503154">
                  <a:moveTo>
                    <a:pt x="0" y="0"/>
                  </a:moveTo>
                  <a:lnTo>
                    <a:pt x="10503154" y="0"/>
                  </a:lnTo>
                  <a:lnTo>
                    <a:pt x="10503154" y="13716000"/>
                  </a:lnTo>
                  <a:lnTo>
                    <a:pt x="0" y="13716000"/>
                  </a:lnTo>
                  <a:close/>
                </a:path>
              </a:pathLst>
            </a:custGeom>
            <a:solidFill>
              <a:srgbClr val="019FAB">
                <a:alpha val="47059"/>
              </a:srgbClr>
            </a:solidFill>
          </p:spPr>
        </p:sp>
      </p:grpSp>
      <p:sp>
        <p:nvSpPr>
          <p:cNvPr name="Freeform 6" id="6"/>
          <p:cNvSpPr/>
          <p:nvPr/>
        </p:nvSpPr>
        <p:spPr>
          <a:xfrm flipH="false" flipV="false" rot="0">
            <a:off x="347300" y="9548400"/>
            <a:ext cx="738600" cy="738600"/>
          </a:xfrm>
          <a:custGeom>
            <a:avLst/>
            <a:gdLst/>
            <a:ahLst/>
            <a:cxnLst/>
            <a:rect r="r" b="b" t="t" l="l"/>
            <a:pathLst>
              <a:path h="738600" w="738600">
                <a:moveTo>
                  <a:pt x="0" y="0"/>
                </a:moveTo>
                <a:lnTo>
                  <a:pt x="738600" y="0"/>
                </a:lnTo>
                <a:lnTo>
                  <a:pt x="738600" y="738600"/>
                </a:lnTo>
                <a:lnTo>
                  <a:pt x="0" y="738600"/>
                </a:lnTo>
                <a:lnTo>
                  <a:pt x="0" y="0"/>
                </a:lnTo>
                <a:close/>
              </a:path>
            </a:pathLst>
          </a:custGeom>
          <a:blipFill>
            <a:blip r:embed="rId5"/>
            <a:stretch>
              <a:fillRect l="0" t="0" r="0" b="0"/>
            </a:stretch>
          </a:blipFill>
        </p:spPr>
      </p:sp>
      <p:sp>
        <p:nvSpPr>
          <p:cNvPr name="Freeform 7" id="7"/>
          <p:cNvSpPr/>
          <p:nvPr/>
        </p:nvSpPr>
        <p:spPr>
          <a:xfrm flipH="false" flipV="false" rot="0">
            <a:off x="316400" y="7825750"/>
            <a:ext cx="800402" cy="800402"/>
          </a:xfrm>
          <a:custGeom>
            <a:avLst/>
            <a:gdLst/>
            <a:ahLst/>
            <a:cxnLst/>
            <a:rect r="r" b="b" t="t" l="l"/>
            <a:pathLst>
              <a:path h="800402" w="800402">
                <a:moveTo>
                  <a:pt x="0" y="0"/>
                </a:moveTo>
                <a:lnTo>
                  <a:pt x="800402" y="0"/>
                </a:lnTo>
                <a:lnTo>
                  <a:pt x="800402" y="800402"/>
                </a:lnTo>
                <a:lnTo>
                  <a:pt x="0" y="800402"/>
                </a:lnTo>
                <a:lnTo>
                  <a:pt x="0" y="0"/>
                </a:lnTo>
                <a:close/>
              </a:path>
            </a:pathLst>
          </a:custGeom>
          <a:blipFill>
            <a:blip r:embed="rId6"/>
            <a:stretch>
              <a:fillRect l="0" t="0" r="0" b="0"/>
            </a:stretch>
          </a:blipFill>
        </p:spPr>
      </p:sp>
      <p:sp>
        <p:nvSpPr>
          <p:cNvPr name="Freeform 8" id="8"/>
          <p:cNvSpPr/>
          <p:nvPr/>
        </p:nvSpPr>
        <p:spPr>
          <a:xfrm flipH="false" flipV="false" rot="0">
            <a:off x="347292" y="8823754"/>
            <a:ext cx="738600" cy="527022"/>
          </a:xfrm>
          <a:custGeom>
            <a:avLst/>
            <a:gdLst/>
            <a:ahLst/>
            <a:cxnLst/>
            <a:rect r="r" b="b" t="t" l="l"/>
            <a:pathLst>
              <a:path h="527022" w="738600">
                <a:moveTo>
                  <a:pt x="0" y="0"/>
                </a:moveTo>
                <a:lnTo>
                  <a:pt x="738600" y="0"/>
                </a:lnTo>
                <a:lnTo>
                  <a:pt x="738600" y="527022"/>
                </a:lnTo>
                <a:lnTo>
                  <a:pt x="0" y="527022"/>
                </a:lnTo>
                <a:lnTo>
                  <a:pt x="0" y="0"/>
                </a:lnTo>
                <a:close/>
              </a:path>
            </a:pathLst>
          </a:custGeom>
          <a:blipFill>
            <a:blip r:embed="rId7"/>
            <a:stretch>
              <a:fillRect l="0" t="0" r="0" b="0"/>
            </a:stretch>
          </a:blipFill>
        </p:spPr>
      </p:sp>
      <p:grpSp>
        <p:nvGrpSpPr>
          <p:cNvPr name="Group 9" id="9"/>
          <p:cNvGrpSpPr/>
          <p:nvPr/>
        </p:nvGrpSpPr>
        <p:grpSpPr>
          <a:xfrm rot="0">
            <a:off x="2248640" y="1082600"/>
            <a:ext cx="3380120" cy="338012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16724" t="0" r="-16724" b="0"/>
              </a:stretch>
            </a:blipFill>
          </p:spPr>
        </p:sp>
      </p:grpSp>
      <p:sp>
        <p:nvSpPr>
          <p:cNvPr name="TextBox 11" id="11"/>
          <p:cNvSpPr txBox="true"/>
          <p:nvPr/>
        </p:nvSpPr>
        <p:spPr>
          <a:xfrm rot="0">
            <a:off x="9825925" y="2332725"/>
            <a:ext cx="6826350" cy="821400"/>
          </a:xfrm>
          <a:prstGeom prst="rect">
            <a:avLst/>
          </a:prstGeom>
        </p:spPr>
        <p:txBody>
          <a:bodyPr anchor="t" rtlCol="false" tIns="0" lIns="0" bIns="0" rIns="0">
            <a:spAutoFit/>
          </a:bodyPr>
          <a:lstStyle/>
          <a:p>
            <a:pPr algn="ctr">
              <a:lnSpc>
                <a:spcPts val="4800"/>
              </a:lnSpc>
            </a:pPr>
            <a:r>
              <a:rPr lang="en-US" sz="4000">
                <a:solidFill>
                  <a:srgbClr val="019FAB"/>
                </a:solidFill>
                <a:latin typeface="Arimo"/>
              </a:rPr>
              <a:t>&lt;Summary&gt;</a:t>
            </a:r>
          </a:p>
        </p:txBody>
      </p:sp>
      <p:sp>
        <p:nvSpPr>
          <p:cNvPr name="TextBox 12" id="12"/>
          <p:cNvSpPr txBox="true"/>
          <p:nvPr/>
        </p:nvSpPr>
        <p:spPr>
          <a:xfrm rot="0">
            <a:off x="8655073" y="3635385"/>
            <a:ext cx="9168054" cy="4190365"/>
          </a:xfrm>
          <a:prstGeom prst="rect">
            <a:avLst/>
          </a:prstGeom>
        </p:spPr>
        <p:txBody>
          <a:bodyPr anchor="t" rtlCol="false" tIns="0" lIns="0" bIns="0" rIns="0">
            <a:spAutoFit/>
          </a:bodyPr>
          <a:lstStyle/>
          <a:p>
            <a:pPr algn="just">
              <a:lnSpc>
                <a:spcPts val="4759"/>
              </a:lnSpc>
            </a:pPr>
            <a:r>
              <a:rPr lang="en-US" sz="3399">
                <a:solidFill>
                  <a:srgbClr val="000000"/>
                </a:solidFill>
                <a:latin typeface="Rubik"/>
              </a:rPr>
              <a:t>Nama saya Dimas Aji Haritson bisa dipanggil Dimas, saya merupakan mahasiswa Semester 4 jurusan Sistem Informasi di Univeristas Multimedia Nusantara. Saya memilki  ketertarikan di bidang data dan memilki pengalaman dalam mengerjakan projek-project di bidang data.</a:t>
            </a:r>
          </a:p>
        </p:txBody>
      </p:sp>
      <p:sp>
        <p:nvSpPr>
          <p:cNvPr name="TextBox 13" id="13"/>
          <p:cNvSpPr txBox="true"/>
          <p:nvPr/>
        </p:nvSpPr>
        <p:spPr>
          <a:xfrm rot="0">
            <a:off x="1837272" y="8008781"/>
            <a:ext cx="1533525" cy="396240"/>
          </a:xfrm>
          <a:prstGeom prst="rect">
            <a:avLst/>
          </a:prstGeom>
        </p:spPr>
        <p:txBody>
          <a:bodyPr anchor="t" rtlCol="false" tIns="0" lIns="0" bIns="0" rIns="0">
            <a:spAutoFit/>
          </a:bodyPr>
          <a:lstStyle/>
          <a:p>
            <a:pPr algn="ctr">
              <a:lnSpc>
                <a:spcPts val="3359"/>
              </a:lnSpc>
            </a:pPr>
            <a:r>
              <a:rPr lang="en-US" sz="2400">
                <a:solidFill>
                  <a:srgbClr val="000000"/>
                </a:solidFill>
                <a:latin typeface="Canva Sans"/>
              </a:rPr>
              <a:t>Tangerang</a:t>
            </a:r>
          </a:p>
        </p:txBody>
      </p:sp>
      <p:sp>
        <p:nvSpPr>
          <p:cNvPr name="TextBox 14" id="14"/>
          <p:cNvSpPr txBox="true"/>
          <p:nvPr/>
        </p:nvSpPr>
        <p:spPr>
          <a:xfrm rot="0">
            <a:off x="1837272" y="8862060"/>
            <a:ext cx="3902571" cy="396240"/>
          </a:xfrm>
          <a:prstGeom prst="rect">
            <a:avLst/>
          </a:prstGeom>
        </p:spPr>
        <p:txBody>
          <a:bodyPr anchor="t" rtlCol="false" tIns="0" lIns="0" bIns="0" rIns="0">
            <a:spAutoFit/>
          </a:bodyPr>
          <a:lstStyle/>
          <a:p>
            <a:pPr algn="ctr">
              <a:lnSpc>
                <a:spcPts val="3359"/>
              </a:lnSpc>
            </a:pPr>
            <a:r>
              <a:rPr lang="en-US" sz="2400">
                <a:solidFill>
                  <a:srgbClr val="000000"/>
                </a:solidFill>
                <a:latin typeface="Canva Sans"/>
              </a:rPr>
              <a:t>dimasharitson@gmail.com</a:t>
            </a:r>
          </a:p>
        </p:txBody>
      </p:sp>
      <p:sp>
        <p:nvSpPr>
          <p:cNvPr name="TextBox 15" id="15"/>
          <p:cNvSpPr txBox="true"/>
          <p:nvPr/>
        </p:nvSpPr>
        <p:spPr>
          <a:xfrm rot="0">
            <a:off x="1837272" y="9700530"/>
            <a:ext cx="2693194" cy="396240"/>
          </a:xfrm>
          <a:prstGeom prst="rect">
            <a:avLst/>
          </a:prstGeom>
        </p:spPr>
        <p:txBody>
          <a:bodyPr anchor="t" rtlCol="false" tIns="0" lIns="0" bIns="0" rIns="0">
            <a:spAutoFit/>
          </a:bodyPr>
          <a:lstStyle/>
          <a:p>
            <a:pPr algn="ctr">
              <a:lnSpc>
                <a:spcPts val="3359"/>
              </a:lnSpc>
            </a:pPr>
            <a:r>
              <a:rPr lang="en-US" sz="2400">
                <a:solidFill>
                  <a:srgbClr val="000000"/>
                </a:solidFill>
                <a:latin typeface="Canva Sans"/>
              </a:rPr>
              <a:t>Dimas Aji Haritson</a:t>
            </a:r>
          </a:p>
        </p:txBody>
      </p:sp>
      <p:sp>
        <p:nvSpPr>
          <p:cNvPr name="TextBox 16" id="16"/>
          <p:cNvSpPr txBox="true"/>
          <p:nvPr/>
        </p:nvSpPr>
        <p:spPr>
          <a:xfrm rot="0">
            <a:off x="2248640" y="5113347"/>
            <a:ext cx="3565029" cy="1253490"/>
          </a:xfrm>
          <a:prstGeom prst="rect">
            <a:avLst/>
          </a:prstGeom>
        </p:spPr>
        <p:txBody>
          <a:bodyPr anchor="t" rtlCol="false" tIns="0" lIns="0" bIns="0" rIns="0">
            <a:spAutoFit/>
          </a:bodyPr>
          <a:lstStyle/>
          <a:p>
            <a:pPr algn="l">
              <a:lnSpc>
                <a:spcPts val="3359"/>
              </a:lnSpc>
            </a:pPr>
            <a:r>
              <a:rPr lang="en-US" sz="2400">
                <a:solidFill>
                  <a:srgbClr val="000000"/>
                </a:solidFill>
                <a:latin typeface="Rubik"/>
              </a:rPr>
              <a:t>Nama: Dimas Aji Haritson</a:t>
            </a:r>
          </a:p>
          <a:p>
            <a:pPr algn="l">
              <a:lnSpc>
                <a:spcPts val="3359"/>
              </a:lnSpc>
            </a:pPr>
            <a:r>
              <a:rPr lang="en-US" sz="2400">
                <a:solidFill>
                  <a:srgbClr val="000000"/>
                </a:solidFill>
                <a:latin typeface="Rubik"/>
              </a:rPr>
              <a:t>Nama Panggilan: Dimas</a:t>
            </a:r>
          </a:p>
          <a:p>
            <a:pPr algn="l">
              <a:lnSpc>
                <a:spcPts val="3359"/>
              </a:lnSpc>
            </a:pPr>
            <a:r>
              <a:rPr lang="en-US" sz="2400">
                <a:solidFill>
                  <a:srgbClr val="000000"/>
                </a:solidFill>
                <a:latin typeface="Rubik"/>
              </a:rPr>
              <a:t>Umur: 20</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4"/>
            <a:stretch>
              <a:fillRect l="0" t="-6379" r="0" b="-6374"/>
            </a:stretch>
          </a:blipFill>
        </p:spPr>
      </p:sp>
      <p:sp>
        <p:nvSpPr>
          <p:cNvPr name="TextBox 4" id="4"/>
          <p:cNvSpPr txBox="true"/>
          <p:nvPr/>
        </p:nvSpPr>
        <p:spPr>
          <a:xfrm rot="0">
            <a:off x="772425" y="2751725"/>
            <a:ext cx="16497750" cy="3478950"/>
          </a:xfrm>
          <a:prstGeom prst="rect">
            <a:avLst/>
          </a:prstGeom>
        </p:spPr>
        <p:txBody>
          <a:bodyPr anchor="t" rtlCol="false" tIns="0" lIns="0" bIns="0" rIns="0">
            <a:spAutoFit/>
          </a:bodyPr>
          <a:lstStyle/>
          <a:p>
            <a:pPr algn="just">
              <a:lnSpc>
                <a:spcPts val="4320"/>
              </a:lnSpc>
            </a:pPr>
            <a:r>
              <a:rPr lang="en-US" sz="2400">
                <a:solidFill>
                  <a:srgbClr val="000000"/>
                </a:solidFill>
                <a:latin typeface="Rubik Bold"/>
              </a:rPr>
              <a:t>Perusahaan multifinance perlu meningkatkan keakuratan penilaian risiko kredit untuk mengoptimalkan keputusan bisnis dan mengurangi kerugian. Kami mengembangkan model machine learning menggunakan data pinjaman dari Lending Club (2007-2014) untuk memprediksi risiko kredit, dengan fokus pada metrik bisnis seperti kerugian dan margin keuntungan bersih. Analisis data ini bertujuan untuk mengidentifikasi pola yang mengindikasikan pinjaman berpotensi buruk atau berisiko, tanpa asumsi yang kuat, untuk mendukung pengambilan keputusan investasi.</a:t>
            </a:r>
          </a:p>
        </p:txBody>
      </p:sp>
      <p:sp>
        <p:nvSpPr>
          <p:cNvPr name="TextBox 5" id="5"/>
          <p:cNvSpPr txBox="true"/>
          <p:nvPr/>
        </p:nvSpPr>
        <p:spPr>
          <a:xfrm rot="0">
            <a:off x="772425" y="976451"/>
            <a:ext cx="16743150" cy="1129200"/>
          </a:xfrm>
          <a:prstGeom prst="rect">
            <a:avLst/>
          </a:prstGeom>
        </p:spPr>
        <p:txBody>
          <a:bodyPr anchor="t" rtlCol="false" tIns="0" lIns="0" bIns="0" rIns="0">
            <a:spAutoFit/>
          </a:bodyPr>
          <a:lstStyle/>
          <a:p>
            <a:pPr algn="ctr">
              <a:lnSpc>
                <a:spcPts val="7200"/>
              </a:lnSpc>
            </a:pPr>
            <a:r>
              <a:rPr lang="en-US" sz="6000">
                <a:solidFill>
                  <a:srgbClr val="000000"/>
                </a:solidFill>
                <a:latin typeface="Rubik Bold"/>
              </a:rPr>
              <a:t>Project </a:t>
            </a:r>
            <a:r>
              <a:rPr lang="en-US" sz="6000">
                <a:solidFill>
                  <a:srgbClr val="0097A7"/>
                </a:solidFill>
                <a:latin typeface="Rubik Bold"/>
              </a:rPr>
              <a:t>Portfolio</a:t>
            </a:r>
          </a:p>
        </p:txBody>
      </p:sp>
      <p:sp>
        <p:nvSpPr>
          <p:cNvPr name="TextBox 6" id="6"/>
          <p:cNvSpPr txBox="true"/>
          <p:nvPr/>
        </p:nvSpPr>
        <p:spPr>
          <a:xfrm rot="0">
            <a:off x="12201225" y="8055675"/>
            <a:ext cx="5995350" cy="512445"/>
          </a:xfrm>
          <a:prstGeom prst="rect">
            <a:avLst/>
          </a:prstGeom>
        </p:spPr>
        <p:txBody>
          <a:bodyPr anchor="t" rtlCol="false" tIns="0" lIns="0" bIns="0" rIns="0">
            <a:spAutoFit/>
          </a:bodyPr>
          <a:lstStyle/>
          <a:p>
            <a:pPr algn="just">
              <a:lnSpc>
                <a:spcPts val="4320"/>
              </a:lnSpc>
            </a:pPr>
            <a:r>
              <a:rPr lang="en-US" sz="2400">
                <a:solidFill>
                  <a:srgbClr val="000000"/>
                </a:solidFill>
                <a:latin typeface="Rubik Bold"/>
              </a:rPr>
              <a:t>Project explanation video </a:t>
            </a:r>
            <a:r>
              <a:rPr lang="en-US" sz="2400" u="sng">
                <a:solidFill>
                  <a:srgbClr val="0097A7"/>
                </a:solidFill>
                <a:latin typeface="Rubik Bold"/>
                <a:hlinkClick r:id="rId5" tooltip="https://drive.google.com/drive/folders/14eU-n7DnPJ3Ny44WtYezHXABuptWJNEq?usp=drive_link"/>
              </a:rPr>
              <a:t>here</a:t>
            </a:r>
            <a:r>
              <a:rPr lang="en-US" sz="2400">
                <a:solidFill>
                  <a:srgbClr val="000000"/>
                </a:solidFill>
                <a:latin typeface="Rubik Bold"/>
              </a:rPr>
              <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4"/>
            <a:stretch>
              <a:fillRect l="0" t="-6379" r="0" b="-6374"/>
            </a:stretch>
          </a:blipFill>
        </p:spPr>
      </p:sp>
      <p:sp>
        <p:nvSpPr>
          <p:cNvPr name="TextBox 4" id="4"/>
          <p:cNvSpPr txBox="true"/>
          <p:nvPr/>
        </p:nvSpPr>
        <p:spPr>
          <a:xfrm rot="0">
            <a:off x="772425" y="2846975"/>
            <a:ext cx="11026350" cy="7835100"/>
          </a:xfrm>
          <a:prstGeom prst="rect">
            <a:avLst/>
          </a:prstGeom>
        </p:spPr>
        <p:txBody>
          <a:bodyPr anchor="t" rtlCol="false" tIns="0" lIns="0" bIns="0" rIns="0">
            <a:spAutoFit/>
          </a:bodyPr>
          <a:lstStyle/>
          <a:p>
            <a:pPr algn="just">
              <a:lnSpc>
                <a:spcPts val="3311"/>
              </a:lnSpc>
            </a:pPr>
            <a:r>
              <a:rPr lang="en-US" sz="2400">
                <a:solidFill>
                  <a:srgbClr val="000000"/>
                </a:solidFill>
                <a:latin typeface="Rubik Bold"/>
              </a:rPr>
              <a:t>id/x partners didirikan pada tahun 2002 oleh mantan bankir dan konsultan manajemen yang memiliki pengalaman luas dalam manajemen siklus dan proses kredit, pengembangan skoring, dan manajemen kinerja. Pengalaman gabungan kami telah melayani korporasi di seluruh wilayah Asia dan Australia serta di berbagai industri, khususnya layanan keuangan, telekomunikasi, manufaktur, dan ritel.</a:t>
            </a:r>
          </a:p>
          <a:p>
            <a:pPr algn="just">
              <a:lnSpc>
                <a:spcPts val="3863"/>
              </a:lnSpc>
            </a:pPr>
          </a:p>
          <a:p>
            <a:pPr algn="just">
              <a:lnSpc>
                <a:spcPts val="3311"/>
              </a:lnSpc>
            </a:pPr>
            <a:r>
              <a:rPr lang="en-US" sz="2400">
                <a:solidFill>
                  <a:srgbClr val="000000"/>
                </a:solidFill>
                <a:latin typeface="Rubik Bold"/>
              </a:rPr>
              <a:t>id/x partners menyediakan layanan konsultasi yang mengkhususkan diri dalam memanfaatkan solusi analitik data dan pengambilan keputusan (DAD) yang dikombinasikan dengan disiplin manajemen risiko dan pemasaran terintegrasi untuk membantu klien mengoptimalkan profitabilitas portofolio dan proses bisnis.</a:t>
            </a:r>
          </a:p>
          <a:p>
            <a:pPr algn="just">
              <a:lnSpc>
                <a:spcPts val="3863"/>
              </a:lnSpc>
            </a:pPr>
          </a:p>
          <a:p>
            <a:pPr algn="just">
              <a:lnSpc>
                <a:spcPts val="3311"/>
              </a:lnSpc>
            </a:pPr>
            <a:r>
              <a:rPr lang="en-US" sz="2400">
                <a:solidFill>
                  <a:srgbClr val="000000"/>
                </a:solidFill>
                <a:latin typeface="Rubik Bold"/>
              </a:rPr>
              <a:t>Layanan konsultasi yang komprehensif dan solusi teknologi yang ditawarkan oleh id/x partners menjadikannya sebagai penyedia layanan terpadu.</a:t>
            </a:r>
          </a:p>
          <a:p>
            <a:pPr algn="just">
              <a:lnSpc>
                <a:spcPts val="3863"/>
              </a:lnSpc>
            </a:pPr>
          </a:p>
        </p:txBody>
      </p:sp>
      <p:sp>
        <p:nvSpPr>
          <p:cNvPr name="TextBox 5" id="5"/>
          <p:cNvSpPr txBox="true"/>
          <p:nvPr/>
        </p:nvSpPr>
        <p:spPr>
          <a:xfrm rot="0">
            <a:off x="772425" y="976451"/>
            <a:ext cx="16743150" cy="1129200"/>
          </a:xfrm>
          <a:prstGeom prst="rect">
            <a:avLst/>
          </a:prstGeom>
        </p:spPr>
        <p:txBody>
          <a:bodyPr anchor="t" rtlCol="false" tIns="0" lIns="0" bIns="0" rIns="0">
            <a:spAutoFit/>
          </a:bodyPr>
          <a:lstStyle/>
          <a:p>
            <a:pPr algn="ctr">
              <a:lnSpc>
                <a:spcPts val="7200"/>
              </a:lnSpc>
            </a:pPr>
            <a:r>
              <a:rPr lang="en-US" sz="6000">
                <a:solidFill>
                  <a:srgbClr val="000000"/>
                </a:solidFill>
                <a:latin typeface="Rubik Bold"/>
              </a:rPr>
              <a:t>About </a:t>
            </a:r>
            <a:r>
              <a:rPr lang="en-US" sz="6000">
                <a:solidFill>
                  <a:srgbClr val="0097A7"/>
                </a:solidFill>
                <a:latin typeface="Rubik Bold"/>
              </a:rPr>
              <a:t>Company</a:t>
            </a:r>
          </a:p>
        </p:txBody>
      </p:sp>
      <p:sp>
        <p:nvSpPr>
          <p:cNvPr name="Freeform 6" id="6"/>
          <p:cNvSpPr/>
          <p:nvPr/>
        </p:nvSpPr>
        <p:spPr>
          <a:xfrm flipH="false" flipV="false" rot="0">
            <a:off x="12276626" y="3707050"/>
            <a:ext cx="4514850" cy="1676400"/>
          </a:xfrm>
          <a:custGeom>
            <a:avLst/>
            <a:gdLst/>
            <a:ahLst/>
            <a:cxnLst/>
            <a:rect r="r" b="b" t="t" l="l"/>
            <a:pathLst>
              <a:path h="1676400" w="4514850">
                <a:moveTo>
                  <a:pt x="0" y="0"/>
                </a:moveTo>
                <a:lnTo>
                  <a:pt x="4514850" y="0"/>
                </a:lnTo>
                <a:lnTo>
                  <a:pt x="4514850" y="1676400"/>
                </a:lnTo>
                <a:lnTo>
                  <a:pt x="0" y="1676400"/>
                </a:lnTo>
                <a:lnTo>
                  <a:pt x="0" y="0"/>
                </a:lnTo>
                <a:close/>
              </a:path>
            </a:pathLst>
          </a:custGeom>
          <a:blipFill>
            <a:blip r:embed="rId5"/>
            <a:stretch>
              <a:fillRect l="-156" t="0" r="-156"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4"/>
            <a:stretch>
              <a:fillRect l="0" t="-6379" r="0" b="-6374"/>
            </a:stretch>
          </a:blipFill>
        </p:spPr>
      </p:sp>
      <p:sp>
        <p:nvSpPr>
          <p:cNvPr name="TextBox 4" id="4"/>
          <p:cNvSpPr txBox="true"/>
          <p:nvPr/>
        </p:nvSpPr>
        <p:spPr>
          <a:xfrm rot="0">
            <a:off x="772425" y="985976"/>
            <a:ext cx="16743150" cy="1027275"/>
          </a:xfrm>
          <a:prstGeom prst="rect">
            <a:avLst/>
          </a:prstGeom>
        </p:spPr>
        <p:txBody>
          <a:bodyPr anchor="t" rtlCol="false" tIns="0" lIns="0" bIns="0" rIns="0">
            <a:spAutoFit/>
          </a:bodyPr>
          <a:lstStyle/>
          <a:p>
            <a:pPr algn="l" marL="1417320" indent="-708660" lvl="1">
              <a:lnSpc>
                <a:spcPts val="6480"/>
              </a:lnSpc>
              <a:buAutoNum type="arabicPeriod" startAt="1"/>
            </a:pPr>
            <a:r>
              <a:rPr lang="en-US" sz="5400">
                <a:solidFill>
                  <a:srgbClr val="000000"/>
                </a:solidFill>
                <a:latin typeface="Rubik Bold"/>
              </a:rPr>
              <a:t>Data </a:t>
            </a:r>
            <a:r>
              <a:rPr lang="en-US" sz="5400">
                <a:solidFill>
                  <a:srgbClr val="0097A7"/>
                </a:solidFill>
                <a:latin typeface="Rubik Bold"/>
              </a:rPr>
              <a:t>Understanding</a:t>
            </a:r>
          </a:p>
        </p:txBody>
      </p:sp>
      <p:sp>
        <p:nvSpPr>
          <p:cNvPr name="TextBox 5" id="5"/>
          <p:cNvSpPr txBox="true"/>
          <p:nvPr/>
        </p:nvSpPr>
        <p:spPr>
          <a:xfrm rot="0">
            <a:off x="1135975" y="2235675"/>
            <a:ext cx="8280150" cy="7216500"/>
          </a:xfrm>
          <a:prstGeom prst="rect">
            <a:avLst/>
          </a:prstGeom>
        </p:spPr>
        <p:txBody>
          <a:bodyPr anchor="t" rtlCol="false" tIns="0" lIns="0" bIns="0" rIns="0">
            <a:spAutoFit/>
          </a:bodyPr>
          <a:lstStyle/>
          <a:p>
            <a:pPr algn="l">
              <a:lnSpc>
                <a:spcPts val="3311"/>
              </a:lnSpc>
            </a:pPr>
            <a:r>
              <a:rPr lang="en-US" sz="2400">
                <a:solidFill>
                  <a:srgbClr val="000000"/>
                </a:solidFill>
                <a:latin typeface="Roboto"/>
              </a:rPr>
              <a:t> Data Understanding adalah tahap kedua dalam proses CRISP-DM (Cross-Industry Standard Process for Data Mining) yang fokus pada pengumpulan dan penilaian kualitas data. Tahap ini melibatkan empat tugas utama:</a:t>
            </a:r>
          </a:p>
          <a:p>
            <a:pPr algn="l" marL="883920" indent="-441960" lvl="1">
              <a:lnSpc>
                <a:spcPts val="3311"/>
              </a:lnSpc>
              <a:buAutoNum type="arabicPeriod" startAt="1"/>
            </a:pPr>
            <a:r>
              <a:rPr lang="en-US" sz="2400">
                <a:solidFill>
                  <a:srgbClr val="000000"/>
                </a:solidFill>
                <a:latin typeface="Roboto Bold"/>
              </a:rPr>
              <a:t>Mengumpulkan Data Awal</a:t>
            </a:r>
            <a:r>
              <a:rPr lang="en-US" sz="2400">
                <a:solidFill>
                  <a:srgbClr val="000000"/>
                </a:solidFill>
                <a:latin typeface="Roboto"/>
              </a:rPr>
              <a:t>: Mengidentifikasi data yang tersedia, metode pengambilan, dan masalah yang mungkin dihadapi.</a:t>
            </a:r>
          </a:p>
          <a:p>
            <a:pPr algn="l" marL="883920" indent="-441960" lvl="1">
              <a:lnSpc>
                <a:spcPts val="3311"/>
              </a:lnSpc>
              <a:buAutoNum type="arabicPeriod" startAt="1"/>
            </a:pPr>
            <a:r>
              <a:rPr lang="en-US" sz="2400">
                <a:solidFill>
                  <a:srgbClr val="000000"/>
                </a:solidFill>
                <a:latin typeface="Roboto Bold"/>
              </a:rPr>
              <a:t>Mendeskripsikan Data</a:t>
            </a:r>
            <a:r>
              <a:rPr lang="en-US" sz="2400">
                <a:solidFill>
                  <a:srgbClr val="000000"/>
                </a:solidFill>
                <a:latin typeface="Roboto"/>
              </a:rPr>
              <a:t>: Memeriksa properti data yang diperoleh, termasuk format, kuantitas, dan isi dari setiap tabel atau dataset. </a:t>
            </a:r>
          </a:p>
          <a:p>
            <a:pPr algn="l" marL="883920" indent="-441960" lvl="1">
              <a:lnSpc>
                <a:spcPts val="3311"/>
              </a:lnSpc>
              <a:buAutoNum type="arabicPeriod" startAt="1"/>
            </a:pPr>
            <a:r>
              <a:rPr lang="en-US" sz="2400">
                <a:solidFill>
                  <a:srgbClr val="000000"/>
                </a:solidFill>
                <a:latin typeface="Roboto Bold"/>
              </a:rPr>
              <a:t>Menjelajahi Data</a:t>
            </a:r>
            <a:r>
              <a:rPr lang="en-US" sz="2400">
                <a:solidFill>
                  <a:srgbClr val="000000"/>
                </a:solidFill>
                <a:latin typeface="Roboto"/>
              </a:rPr>
              <a:t>: Menggunakan pertanyaan ilmu data untuk mendapatkan wawasan awal melalui kueri, visualisasi, dan laporan ringkasan.</a:t>
            </a:r>
          </a:p>
          <a:p>
            <a:pPr algn="l" marL="883920" indent="-441960" lvl="1">
              <a:lnSpc>
                <a:spcPts val="3311"/>
              </a:lnSpc>
              <a:buAutoNum type="arabicPeriod" startAt="1"/>
            </a:pPr>
            <a:r>
              <a:rPr lang="en-US" sz="2400" u="sng">
                <a:solidFill>
                  <a:srgbClr val="000000"/>
                </a:solidFill>
                <a:latin typeface="Roboto Bold"/>
                <a:hlinkClick r:id="rId5" tooltip="https://medium.com/analytics-vidhya/crisp-dm-phase-2-data-understanding-b4d627ba6b45"/>
              </a:rPr>
              <a:t>Memverifikasi Kualitas Data</a:t>
            </a:r>
            <a:r>
              <a:rPr lang="en-US" sz="2400" u="sng">
                <a:solidFill>
                  <a:srgbClr val="000000"/>
                </a:solidFill>
                <a:latin typeface="Roboto"/>
                <a:hlinkClick r:id="rId6" tooltip="https://medium.com/analytics-vidhya/crisp-dm-phase-2-data-understanding-b4d627ba6b45"/>
              </a:rPr>
              <a:t>: Memastikan data cukup bersih dan relevan untuk analisis yang akan dilakukan</a:t>
            </a:r>
          </a:p>
        </p:txBody>
      </p:sp>
      <p:sp>
        <p:nvSpPr>
          <p:cNvPr name="Freeform 6" id="6"/>
          <p:cNvSpPr/>
          <p:nvPr/>
        </p:nvSpPr>
        <p:spPr>
          <a:xfrm flipH="false" flipV="false" rot="0">
            <a:off x="9821350" y="2963750"/>
            <a:ext cx="7613646" cy="4872300"/>
          </a:xfrm>
          <a:custGeom>
            <a:avLst/>
            <a:gdLst/>
            <a:ahLst/>
            <a:cxnLst/>
            <a:rect r="r" b="b" t="t" l="l"/>
            <a:pathLst>
              <a:path h="4872300" w="7613646">
                <a:moveTo>
                  <a:pt x="0" y="0"/>
                </a:moveTo>
                <a:lnTo>
                  <a:pt x="7613646" y="0"/>
                </a:lnTo>
                <a:lnTo>
                  <a:pt x="7613646" y="4872300"/>
                </a:lnTo>
                <a:lnTo>
                  <a:pt x="0" y="4872300"/>
                </a:lnTo>
                <a:lnTo>
                  <a:pt x="0" y="0"/>
                </a:lnTo>
                <a:close/>
              </a:path>
            </a:pathLst>
          </a:custGeom>
          <a:blipFill>
            <a:blip r:embed="rId7"/>
            <a:stretch>
              <a:fillRect l="-25254" t="0" r="-25254"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4"/>
            <a:stretch>
              <a:fillRect l="0" t="-6379" r="0" b="-6374"/>
            </a:stretch>
          </a:blipFill>
        </p:spPr>
      </p:sp>
      <p:sp>
        <p:nvSpPr>
          <p:cNvPr name="TextBox 4" id="4"/>
          <p:cNvSpPr txBox="true"/>
          <p:nvPr/>
        </p:nvSpPr>
        <p:spPr>
          <a:xfrm rot="0">
            <a:off x="772425" y="985976"/>
            <a:ext cx="16743150" cy="1027275"/>
          </a:xfrm>
          <a:prstGeom prst="rect">
            <a:avLst/>
          </a:prstGeom>
        </p:spPr>
        <p:txBody>
          <a:bodyPr anchor="t" rtlCol="false" tIns="0" lIns="0" bIns="0" rIns="0">
            <a:spAutoFit/>
          </a:bodyPr>
          <a:lstStyle/>
          <a:p>
            <a:pPr algn="l" marL="1417320" indent="-708660" lvl="1">
              <a:lnSpc>
                <a:spcPts val="6480"/>
              </a:lnSpc>
              <a:buAutoNum type="arabicPeriod" startAt="1"/>
            </a:pPr>
            <a:r>
              <a:rPr lang="en-US" sz="5400">
                <a:solidFill>
                  <a:srgbClr val="000000"/>
                </a:solidFill>
                <a:latin typeface="Rubik Bold"/>
              </a:rPr>
              <a:t>Feature </a:t>
            </a:r>
            <a:r>
              <a:rPr lang="en-US" sz="5400">
                <a:solidFill>
                  <a:srgbClr val="0097A7"/>
                </a:solidFill>
                <a:latin typeface="Rubik Bold"/>
              </a:rPr>
              <a:t>Engineering</a:t>
            </a:r>
          </a:p>
        </p:txBody>
      </p:sp>
      <p:sp>
        <p:nvSpPr>
          <p:cNvPr name="TextBox 5" id="5"/>
          <p:cNvSpPr txBox="true"/>
          <p:nvPr/>
        </p:nvSpPr>
        <p:spPr>
          <a:xfrm rot="0">
            <a:off x="772425" y="2706175"/>
            <a:ext cx="7930350" cy="6791700"/>
          </a:xfrm>
          <a:prstGeom prst="rect">
            <a:avLst/>
          </a:prstGeom>
        </p:spPr>
        <p:txBody>
          <a:bodyPr anchor="t" rtlCol="false" tIns="0" lIns="0" bIns="0" rIns="0">
            <a:spAutoFit/>
          </a:bodyPr>
          <a:lstStyle/>
          <a:p>
            <a:pPr algn="l">
              <a:lnSpc>
                <a:spcPts val="3311"/>
              </a:lnSpc>
            </a:pPr>
            <a:r>
              <a:rPr lang="en-US" sz="2400">
                <a:solidFill>
                  <a:srgbClr val="111111"/>
                </a:solidFill>
                <a:latin typeface="Roboto"/>
              </a:rPr>
              <a:t>Feature Engineering dalam ilmu data adalah proses kreatif yang melibatkan pemilihan, transformasi, dan pembuatan fitur baru dari data mentah untuk meningkatkan kinerja model pembelajaran mesin. Ini termasuk:</a:t>
            </a:r>
          </a:p>
          <a:p>
            <a:pPr algn="l" marL="883920" indent="-441960" lvl="1">
              <a:lnSpc>
                <a:spcPts val="3311"/>
              </a:lnSpc>
              <a:buAutoNum type="arabicPeriod" startAt="1"/>
            </a:pPr>
            <a:r>
              <a:rPr lang="en-US" sz="2400">
                <a:solidFill>
                  <a:srgbClr val="111111"/>
                </a:solidFill>
                <a:latin typeface="Roboto Bold"/>
              </a:rPr>
              <a:t>Seleksi Fitur</a:t>
            </a:r>
            <a:r>
              <a:rPr lang="en-US" sz="2400">
                <a:solidFill>
                  <a:srgbClr val="111111"/>
                </a:solidFill>
                <a:latin typeface="Roboto"/>
              </a:rPr>
              <a:t>: Memilih fitur yang paling relevan dengan masalah yang sedang dihadapi.</a:t>
            </a:r>
          </a:p>
          <a:p>
            <a:pPr algn="l" marL="883920" indent="-441960" lvl="1">
              <a:lnSpc>
                <a:spcPts val="3311"/>
              </a:lnSpc>
              <a:buAutoNum type="arabicPeriod" startAt="1"/>
            </a:pPr>
            <a:r>
              <a:rPr lang="en-US" sz="2400">
                <a:solidFill>
                  <a:srgbClr val="111111"/>
                </a:solidFill>
                <a:latin typeface="Roboto Bold"/>
              </a:rPr>
              <a:t>Transformasi Fitur</a:t>
            </a:r>
            <a:r>
              <a:rPr lang="en-US" sz="2400">
                <a:solidFill>
                  <a:srgbClr val="111111"/>
                </a:solidFill>
                <a:latin typeface="Roboto"/>
              </a:rPr>
              <a:t>: Mengubah skala atau distribusi fitur untuk meningkatkan interpretasi oleh model.</a:t>
            </a:r>
          </a:p>
          <a:p>
            <a:pPr algn="l" marL="883920" indent="-441960" lvl="1">
              <a:lnSpc>
                <a:spcPts val="3311"/>
              </a:lnSpc>
              <a:buAutoNum type="arabicPeriod" startAt="1"/>
            </a:pPr>
            <a:r>
              <a:rPr lang="en-US" sz="2400">
                <a:solidFill>
                  <a:srgbClr val="111111"/>
                </a:solidFill>
                <a:latin typeface="Roboto Bold"/>
              </a:rPr>
              <a:t>Penciptaan Fitur</a:t>
            </a:r>
            <a:r>
              <a:rPr lang="en-US" sz="2400">
                <a:solidFill>
                  <a:srgbClr val="111111"/>
                </a:solidFill>
                <a:latin typeface="Roboto"/>
              </a:rPr>
              <a:t>: Menggabungkan atau memodifikasi fitur untuk menghasilkan informasi yang lebih berguna.</a:t>
            </a:r>
          </a:p>
          <a:p>
            <a:pPr algn="l" marL="883920" indent="-441960" lvl="1">
              <a:lnSpc>
                <a:spcPts val="3311"/>
              </a:lnSpc>
              <a:buAutoNum type="arabicPeriod" startAt="1"/>
            </a:pPr>
            <a:r>
              <a:rPr lang="en-US" sz="2400">
                <a:solidFill>
                  <a:srgbClr val="111111"/>
                </a:solidFill>
                <a:latin typeface="Roboto Bold"/>
              </a:rPr>
              <a:t>Ekstraksi Fitur</a:t>
            </a:r>
            <a:r>
              <a:rPr lang="en-US" sz="2400">
                <a:solidFill>
                  <a:srgbClr val="111111"/>
                </a:solidFill>
                <a:latin typeface="Roboto"/>
              </a:rPr>
              <a:t>: Mengidentifikasi dan mengekstrak informasi penting dari data mentah.</a:t>
            </a:r>
          </a:p>
        </p:txBody>
      </p:sp>
      <p:sp>
        <p:nvSpPr>
          <p:cNvPr name="Freeform 6" id="6"/>
          <p:cNvSpPr/>
          <p:nvPr/>
        </p:nvSpPr>
        <p:spPr>
          <a:xfrm flipH="false" flipV="false" rot="0">
            <a:off x="9144001" y="2671900"/>
            <a:ext cx="8753849" cy="5748911"/>
          </a:xfrm>
          <a:custGeom>
            <a:avLst/>
            <a:gdLst/>
            <a:ahLst/>
            <a:cxnLst/>
            <a:rect r="r" b="b" t="t" l="l"/>
            <a:pathLst>
              <a:path h="5748911" w="8753849">
                <a:moveTo>
                  <a:pt x="0" y="0"/>
                </a:moveTo>
                <a:lnTo>
                  <a:pt x="8753849" y="0"/>
                </a:lnTo>
                <a:lnTo>
                  <a:pt x="8753849" y="5748911"/>
                </a:lnTo>
                <a:lnTo>
                  <a:pt x="0" y="5748911"/>
                </a:lnTo>
                <a:lnTo>
                  <a:pt x="0" y="0"/>
                </a:lnTo>
                <a:close/>
              </a:path>
            </a:pathLst>
          </a:custGeom>
          <a:blipFill>
            <a:blip r:embed="rId5"/>
            <a:stretch>
              <a:fillRect l="-30783" t="0" r="-30783"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4"/>
            <a:stretch>
              <a:fillRect l="0" t="-6379" r="0" b="-6374"/>
            </a:stretch>
          </a:blipFill>
        </p:spPr>
      </p:sp>
      <p:sp>
        <p:nvSpPr>
          <p:cNvPr name="TextBox 4" id="4"/>
          <p:cNvSpPr txBox="true"/>
          <p:nvPr/>
        </p:nvSpPr>
        <p:spPr>
          <a:xfrm rot="0">
            <a:off x="772425" y="985976"/>
            <a:ext cx="16743150" cy="1027275"/>
          </a:xfrm>
          <a:prstGeom prst="rect">
            <a:avLst/>
          </a:prstGeom>
        </p:spPr>
        <p:txBody>
          <a:bodyPr anchor="t" rtlCol="false" tIns="0" lIns="0" bIns="0" rIns="0">
            <a:spAutoFit/>
          </a:bodyPr>
          <a:lstStyle/>
          <a:p>
            <a:pPr algn="l" marL="1417320" indent="-708660" lvl="1">
              <a:lnSpc>
                <a:spcPts val="6480"/>
              </a:lnSpc>
              <a:buAutoNum type="arabicPeriod" startAt="1"/>
            </a:pPr>
            <a:r>
              <a:rPr lang="en-US" sz="5400">
                <a:solidFill>
                  <a:srgbClr val="000000"/>
                </a:solidFill>
                <a:latin typeface="Rubik Bold"/>
              </a:rPr>
              <a:t>Exploratory </a:t>
            </a:r>
            <a:r>
              <a:rPr lang="en-US" sz="5400">
                <a:solidFill>
                  <a:srgbClr val="0097A7"/>
                </a:solidFill>
                <a:latin typeface="Rubik Bold"/>
              </a:rPr>
              <a:t>Data Analysis</a:t>
            </a:r>
          </a:p>
        </p:txBody>
      </p:sp>
      <p:sp>
        <p:nvSpPr>
          <p:cNvPr name="TextBox 5" id="5"/>
          <p:cNvSpPr txBox="true"/>
          <p:nvPr/>
        </p:nvSpPr>
        <p:spPr>
          <a:xfrm rot="0">
            <a:off x="772425" y="2706175"/>
            <a:ext cx="6711150" cy="7216500"/>
          </a:xfrm>
          <a:prstGeom prst="rect">
            <a:avLst/>
          </a:prstGeom>
        </p:spPr>
        <p:txBody>
          <a:bodyPr anchor="t" rtlCol="false" tIns="0" lIns="0" bIns="0" rIns="0">
            <a:spAutoFit/>
          </a:bodyPr>
          <a:lstStyle/>
          <a:p>
            <a:pPr algn="l">
              <a:lnSpc>
                <a:spcPts val="3311"/>
              </a:lnSpc>
            </a:pPr>
            <a:r>
              <a:rPr lang="en-US" sz="2400">
                <a:solidFill>
                  <a:srgbClr val="111111"/>
                </a:solidFill>
                <a:latin typeface="Roboto"/>
              </a:rPr>
              <a:t>Exploratory Data Analysis (EDA) dalam ilmu data adalah proses analisis awal data untuk memahami karakteristik utama, menemukan pola, anomali, dan hubungan antar variabel. Proses EDA biasanya meliputi:</a:t>
            </a:r>
          </a:p>
          <a:p>
            <a:pPr algn="l" marL="883920" indent="-441960" lvl="1">
              <a:lnSpc>
                <a:spcPts val="3311"/>
              </a:lnSpc>
              <a:buAutoNum type="arabicPeriod" startAt="1"/>
            </a:pPr>
            <a:r>
              <a:rPr lang="en-US" sz="2400">
                <a:solidFill>
                  <a:srgbClr val="111111"/>
                </a:solidFill>
                <a:latin typeface="Roboto Bold"/>
              </a:rPr>
              <a:t>Gambaran Umum Dataset</a:t>
            </a:r>
            <a:r>
              <a:rPr lang="en-US" sz="2400">
                <a:solidFill>
                  <a:srgbClr val="111111"/>
                </a:solidFill>
                <a:latin typeface="Roboto"/>
              </a:rPr>
              <a:t>: Memahami jumlah observasi, jenis fitur, dan data yang hilang.</a:t>
            </a:r>
          </a:p>
          <a:p>
            <a:pPr algn="l" marL="883920" indent="-441960" lvl="1">
              <a:lnSpc>
                <a:spcPts val="3311"/>
              </a:lnSpc>
              <a:buAutoNum type="arabicPeriod" startAt="1"/>
            </a:pPr>
            <a:r>
              <a:rPr lang="en-US" sz="2400">
                <a:solidFill>
                  <a:srgbClr val="111111"/>
                </a:solidFill>
                <a:latin typeface="Roboto Bold"/>
              </a:rPr>
              <a:t>Statistik Deskriptif</a:t>
            </a:r>
            <a:r>
              <a:rPr lang="en-US" sz="2400">
                <a:solidFill>
                  <a:srgbClr val="111111"/>
                </a:solidFill>
                <a:latin typeface="Roboto"/>
              </a:rPr>
              <a:t>: Meringkas data numerik melalui ukuran tendensi sentral dan dispersi.</a:t>
            </a:r>
          </a:p>
          <a:p>
            <a:pPr algn="l" marL="883920" indent="-441960" lvl="1">
              <a:lnSpc>
                <a:spcPts val="3311"/>
              </a:lnSpc>
              <a:buAutoNum type="arabicPeriod" startAt="1"/>
            </a:pPr>
            <a:r>
              <a:rPr lang="en-US" sz="2400">
                <a:solidFill>
                  <a:srgbClr val="111111"/>
                </a:solidFill>
                <a:latin typeface="Roboto Bold"/>
              </a:rPr>
              <a:t>Visualisasi Data</a:t>
            </a:r>
            <a:r>
              <a:rPr lang="en-US" sz="2400">
                <a:solidFill>
                  <a:srgbClr val="111111"/>
                </a:solidFill>
                <a:latin typeface="Roboto"/>
              </a:rPr>
              <a:t>: Menggunakan grafik dan diagram untuk menggambarkan distribusi dan hubungan data.</a:t>
            </a:r>
          </a:p>
          <a:p>
            <a:pPr algn="l" marL="883920" indent="-441960" lvl="1">
              <a:lnSpc>
                <a:spcPts val="3311"/>
              </a:lnSpc>
              <a:buAutoNum type="arabicPeriod" startAt="1"/>
            </a:pPr>
            <a:r>
              <a:rPr lang="en-US" sz="2400">
                <a:solidFill>
                  <a:srgbClr val="111111"/>
                </a:solidFill>
                <a:latin typeface="Roboto Bold"/>
              </a:rPr>
              <a:t>Evaluasi Kualitas Data</a:t>
            </a:r>
            <a:r>
              <a:rPr lang="en-US" sz="2400">
                <a:solidFill>
                  <a:srgbClr val="111111"/>
                </a:solidFill>
                <a:latin typeface="Roboto"/>
              </a:rPr>
              <a:t>: Memeriksa kebersihan dan konsistensi data.</a:t>
            </a:r>
          </a:p>
        </p:txBody>
      </p:sp>
      <p:sp>
        <p:nvSpPr>
          <p:cNvPr name="Freeform 6" id="6"/>
          <p:cNvSpPr/>
          <p:nvPr/>
        </p:nvSpPr>
        <p:spPr>
          <a:xfrm flipH="false" flipV="false" rot="0">
            <a:off x="7575000" y="2970750"/>
            <a:ext cx="10521998" cy="5485650"/>
          </a:xfrm>
          <a:custGeom>
            <a:avLst/>
            <a:gdLst/>
            <a:ahLst/>
            <a:cxnLst/>
            <a:rect r="r" b="b" t="t" l="l"/>
            <a:pathLst>
              <a:path h="5485650" w="10521998">
                <a:moveTo>
                  <a:pt x="0" y="0"/>
                </a:moveTo>
                <a:lnTo>
                  <a:pt x="10521998" y="0"/>
                </a:lnTo>
                <a:lnTo>
                  <a:pt x="10521998" y="5485650"/>
                </a:lnTo>
                <a:lnTo>
                  <a:pt x="0" y="5485650"/>
                </a:lnTo>
                <a:lnTo>
                  <a:pt x="0" y="0"/>
                </a:lnTo>
                <a:close/>
              </a:path>
            </a:pathLst>
          </a:custGeom>
          <a:blipFill>
            <a:blip r:embed="rId5"/>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4"/>
            <a:stretch>
              <a:fillRect l="0" t="-6379" r="0" b="-6374"/>
            </a:stretch>
          </a:blipFill>
        </p:spPr>
      </p:sp>
      <p:sp>
        <p:nvSpPr>
          <p:cNvPr name="TextBox 4" id="4"/>
          <p:cNvSpPr txBox="true"/>
          <p:nvPr/>
        </p:nvSpPr>
        <p:spPr>
          <a:xfrm rot="0">
            <a:off x="772425" y="985976"/>
            <a:ext cx="16743150" cy="1027275"/>
          </a:xfrm>
          <a:prstGeom prst="rect">
            <a:avLst/>
          </a:prstGeom>
        </p:spPr>
        <p:txBody>
          <a:bodyPr anchor="t" rtlCol="false" tIns="0" lIns="0" bIns="0" rIns="0">
            <a:spAutoFit/>
          </a:bodyPr>
          <a:lstStyle/>
          <a:p>
            <a:pPr algn="l" marL="1417320" indent="-708660" lvl="1">
              <a:lnSpc>
                <a:spcPts val="6480"/>
              </a:lnSpc>
              <a:buAutoNum type="arabicPeriod" startAt="1"/>
            </a:pPr>
            <a:r>
              <a:rPr lang="en-US" sz="5400">
                <a:solidFill>
                  <a:srgbClr val="000000"/>
                </a:solidFill>
                <a:latin typeface="Rubik Bold"/>
              </a:rPr>
              <a:t>Data </a:t>
            </a:r>
            <a:r>
              <a:rPr lang="en-US" sz="5400">
                <a:solidFill>
                  <a:srgbClr val="0097A7"/>
                </a:solidFill>
                <a:latin typeface="Rubik Bold"/>
              </a:rPr>
              <a:t>Preparation</a:t>
            </a:r>
          </a:p>
        </p:txBody>
      </p:sp>
      <p:sp>
        <p:nvSpPr>
          <p:cNvPr name="TextBox 5" id="5"/>
          <p:cNvSpPr txBox="true"/>
          <p:nvPr/>
        </p:nvSpPr>
        <p:spPr>
          <a:xfrm rot="0">
            <a:off x="772425" y="2610949"/>
            <a:ext cx="16743150" cy="1055370"/>
          </a:xfrm>
          <a:prstGeom prst="rect">
            <a:avLst/>
          </a:prstGeom>
        </p:spPr>
        <p:txBody>
          <a:bodyPr anchor="t" rtlCol="false" tIns="0" lIns="0" bIns="0" rIns="0">
            <a:spAutoFit/>
          </a:bodyPr>
          <a:lstStyle/>
          <a:p>
            <a:pPr algn="just">
              <a:lnSpc>
                <a:spcPts val="4320"/>
              </a:lnSpc>
            </a:pPr>
            <a:r>
              <a:rPr lang="en-US" sz="2400">
                <a:solidFill>
                  <a:srgbClr val="000000"/>
                </a:solidFill>
                <a:latin typeface="Rubik"/>
              </a:rPr>
              <a:t>Tahap ini meliputi pembersihan data dan encoding variabel kategorikal. Langkah ini penting untuk memastikan data siap digunakan dalam model machine learning.</a:t>
            </a:r>
          </a:p>
        </p:txBody>
      </p:sp>
      <p:sp>
        <p:nvSpPr>
          <p:cNvPr name="Freeform 6" id="6"/>
          <p:cNvSpPr/>
          <p:nvPr/>
        </p:nvSpPr>
        <p:spPr>
          <a:xfrm flipH="false" flipV="false" rot="0">
            <a:off x="10624976" y="4635101"/>
            <a:ext cx="5410126" cy="4623199"/>
          </a:xfrm>
          <a:custGeom>
            <a:avLst/>
            <a:gdLst/>
            <a:ahLst/>
            <a:cxnLst/>
            <a:rect r="r" b="b" t="t" l="l"/>
            <a:pathLst>
              <a:path h="4623199" w="5410126">
                <a:moveTo>
                  <a:pt x="0" y="0"/>
                </a:moveTo>
                <a:lnTo>
                  <a:pt x="5410126" y="0"/>
                </a:lnTo>
                <a:lnTo>
                  <a:pt x="5410126" y="4623199"/>
                </a:lnTo>
                <a:lnTo>
                  <a:pt x="0" y="4623199"/>
                </a:lnTo>
                <a:lnTo>
                  <a:pt x="0" y="0"/>
                </a:lnTo>
                <a:close/>
              </a:path>
            </a:pathLst>
          </a:custGeom>
          <a:blipFill>
            <a:blip r:embed="rId5"/>
            <a:stretch>
              <a:fillRect l="0" t="0" r="0" b="0"/>
            </a:stretch>
          </a:blipFill>
        </p:spPr>
      </p:sp>
      <p:sp>
        <p:nvSpPr>
          <p:cNvPr name="Freeform 7" id="7"/>
          <p:cNvSpPr/>
          <p:nvPr/>
        </p:nvSpPr>
        <p:spPr>
          <a:xfrm flipH="false" flipV="false" rot="0">
            <a:off x="772425" y="4635101"/>
            <a:ext cx="8161355" cy="2544920"/>
          </a:xfrm>
          <a:custGeom>
            <a:avLst/>
            <a:gdLst/>
            <a:ahLst/>
            <a:cxnLst/>
            <a:rect r="r" b="b" t="t" l="l"/>
            <a:pathLst>
              <a:path h="2544920" w="8161355">
                <a:moveTo>
                  <a:pt x="0" y="0"/>
                </a:moveTo>
                <a:lnTo>
                  <a:pt x="8161355" y="0"/>
                </a:lnTo>
                <a:lnTo>
                  <a:pt x="8161355" y="2544920"/>
                </a:lnTo>
                <a:lnTo>
                  <a:pt x="0" y="2544920"/>
                </a:lnTo>
                <a:lnTo>
                  <a:pt x="0" y="0"/>
                </a:lnTo>
                <a:close/>
              </a:path>
            </a:pathLst>
          </a:custGeom>
          <a:blipFill>
            <a:blip r:embed="rId6"/>
            <a:stretch>
              <a:fillRect l="0" t="0" r="-35813" b="0"/>
            </a:stretch>
          </a:blipFill>
        </p:spPr>
      </p:sp>
      <p:sp>
        <p:nvSpPr>
          <p:cNvPr name="Freeform 8" id="8"/>
          <p:cNvSpPr/>
          <p:nvPr/>
        </p:nvSpPr>
        <p:spPr>
          <a:xfrm flipH="false" flipV="false" rot="0">
            <a:off x="772425" y="7180021"/>
            <a:ext cx="7940456" cy="2421186"/>
          </a:xfrm>
          <a:custGeom>
            <a:avLst/>
            <a:gdLst/>
            <a:ahLst/>
            <a:cxnLst/>
            <a:rect r="r" b="b" t="t" l="l"/>
            <a:pathLst>
              <a:path h="2421186" w="7940456">
                <a:moveTo>
                  <a:pt x="0" y="0"/>
                </a:moveTo>
                <a:lnTo>
                  <a:pt x="7940456" y="0"/>
                </a:lnTo>
                <a:lnTo>
                  <a:pt x="7940456" y="2421185"/>
                </a:lnTo>
                <a:lnTo>
                  <a:pt x="0" y="2421185"/>
                </a:lnTo>
                <a:lnTo>
                  <a:pt x="0" y="0"/>
                </a:lnTo>
                <a:close/>
              </a:path>
            </a:pathLst>
          </a:custGeom>
          <a:blipFill>
            <a:blip r:embed="rId7"/>
            <a:stretch>
              <a:fillRect l="0" t="0" r="-43862"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2" cy="10287002"/>
          </a:xfrm>
          <a:custGeom>
            <a:avLst/>
            <a:gdLst/>
            <a:ahLst/>
            <a:cxnLst/>
            <a:rect r="r" b="b" t="t" l="l"/>
            <a:pathLst>
              <a:path h="10287002" w="18288002">
                <a:moveTo>
                  <a:pt x="0" y="0"/>
                </a:moveTo>
                <a:lnTo>
                  <a:pt x="18288002" y="0"/>
                </a:lnTo>
                <a:lnTo>
                  <a:pt x="18288002" y="10287002"/>
                </a:lnTo>
                <a:lnTo>
                  <a:pt x="0" y="10287002"/>
                </a:lnTo>
                <a:lnTo>
                  <a:pt x="0" y="0"/>
                </a:lnTo>
                <a:close/>
              </a:path>
            </a:pathLst>
          </a:custGeom>
          <a:blipFill>
            <a:blip r:embed="rId3"/>
            <a:stretch>
              <a:fillRect l="0" t="0" r="0" b="-18383"/>
            </a:stretch>
          </a:blipFill>
        </p:spPr>
      </p:sp>
      <p:sp>
        <p:nvSpPr>
          <p:cNvPr name="Freeform 3" id="3"/>
          <p:cNvSpPr/>
          <p:nvPr/>
        </p:nvSpPr>
        <p:spPr>
          <a:xfrm flipH="false" flipV="false" rot="0">
            <a:off x="14635200" y="371250"/>
            <a:ext cx="2799804" cy="1082600"/>
          </a:xfrm>
          <a:custGeom>
            <a:avLst/>
            <a:gdLst/>
            <a:ahLst/>
            <a:cxnLst/>
            <a:rect r="r" b="b" t="t" l="l"/>
            <a:pathLst>
              <a:path h="1082600" w="2799804">
                <a:moveTo>
                  <a:pt x="0" y="0"/>
                </a:moveTo>
                <a:lnTo>
                  <a:pt x="2799804" y="0"/>
                </a:lnTo>
                <a:lnTo>
                  <a:pt x="2799804" y="1082600"/>
                </a:lnTo>
                <a:lnTo>
                  <a:pt x="0" y="1082600"/>
                </a:lnTo>
                <a:lnTo>
                  <a:pt x="0" y="0"/>
                </a:lnTo>
                <a:close/>
              </a:path>
            </a:pathLst>
          </a:custGeom>
          <a:blipFill>
            <a:blip r:embed="rId4"/>
            <a:stretch>
              <a:fillRect l="0" t="-6379" r="0" b="-6374"/>
            </a:stretch>
          </a:blipFill>
        </p:spPr>
      </p:sp>
      <p:sp>
        <p:nvSpPr>
          <p:cNvPr name="Freeform 4" id="4"/>
          <p:cNvSpPr/>
          <p:nvPr/>
        </p:nvSpPr>
        <p:spPr>
          <a:xfrm flipH="false" flipV="false" rot="0">
            <a:off x="1028700" y="4961719"/>
            <a:ext cx="7502554" cy="3775604"/>
          </a:xfrm>
          <a:custGeom>
            <a:avLst/>
            <a:gdLst/>
            <a:ahLst/>
            <a:cxnLst/>
            <a:rect r="r" b="b" t="t" l="l"/>
            <a:pathLst>
              <a:path h="3775604" w="7502554">
                <a:moveTo>
                  <a:pt x="0" y="0"/>
                </a:moveTo>
                <a:lnTo>
                  <a:pt x="7502554" y="0"/>
                </a:lnTo>
                <a:lnTo>
                  <a:pt x="7502554" y="3775604"/>
                </a:lnTo>
                <a:lnTo>
                  <a:pt x="0" y="3775604"/>
                </a:lnTo>
                <a:lnTo>
                  <a:pt x="0" y="0"/>
                </a:lnTo>
                <a:close/>
              </a:path>
            </a:pathLst>
          </a:custGeom>
          <a:blipFill>
            <a:blip r:embed="rId5"/>
            <a:stretch>
              <a:fillRect l="0" t="0" r="0" b="0"/>
            </a:stretch>
          </a:blipFill>
        </p:spPr>
      </p:sp>
      <p:sp>
        <p:nvSpPr>
          <p:cNvPr name="Freeform 5" id="5"/>
          <p:cNvSpPr/>
          <p:nvPr/>
        </p:nvSpPr>
        <p:spPr>
          <a:xfrm flipH="false" flipV="false" rot="0">
            <a:off x="9408130" y="4961719"/>
            <a:ext cx="7303360" cy="3775604"/>
          </a:xfrm>
          <a:custGeom>
            <a:avLst/>
            <a:gdLst/>
            <a:ahLst/>
            <a:cxnLst/>
            <a:rect r="r" b="b" t="t" l="l"/>
            <a:pathLst>
              <a:path h="3775604" w="7303360">
                <a:moveTo>
                  <a:pt x="0" y="0"/>
                </a:moveTo>
                <a:lnTo>
                  <a:pt x="7303360" y="0"/>
                </a:lnTo>
                <a:lnTo>
                  <a:pt x="7303360" y="3775604"/>
                </a:lnTo>
                <a:lnTo>
                  <a:pt x="0" y="3775604"/>
                </a:lnTo>
                <a:lnTo>
                  <a:pt x="0" y="0"/>
                </a:lnTo>
                <a:close/>
              </a:path>
            </a:pathLst>
          </a:custGeom>
          <a:blipFill>
            <a:blip r:embed="rId6"/>
            <a:stretch>
              <a:fillRect l="-1350" t="0" r="-1350" b="0"/>
            </a:stretch>
          </a:blipFill>
        </p:spPr>
      </p:sp>
      <p:sp>
        <p:nvSpPr>
          <p:cNvPr name="TextBox 6" id="6"/>
          <p:cNvSpPr txBox="true"/>
          <p:nvPr/>
        </p:nvSpPr>
        <p:spPr>
          <a:xfrm rot="0">
            <a:off x="772425" y="985976"/>
            <a:ext cx="16743150" cy="1027275"/>
          </a:xfrm>
          <a:prstGeom prst="rect">
            <a:avLst/>
          </a:prstGeom>
        </p:spPr>
        <p:txBody>
          <a:bodyPr anchor="t" rtlCol="false" tIns="0" lIns="0" bIns="0" rIns="0">
            <a:spAutoFit/>
          </a:bodyPr>
          <a:lstStyle/>
          <a:p>
            <a:pPr algn="l" marL="1417320" indent="-708660" lvl="1">
              <a:lnSpc>
                <a:spcPts val="6480"/>
              </a:lnSpc>
              <a:buAutoNum type="arabicPeriod" startAt="1"/>
            </a:pPr>
            <a:r>
              <a:rPr lang="en-US" sz="5400">
                <a:solidFill>
                  <a:srgbClr val="000000"/>
                </a:solidFill>
                <a:latin typeface="Rubik Bold"/>
              </a:rPr>
              <a:t>Data </a:t>
            </a:r>
            <a:r>
              <a:rPr lang="en-US" sz="5400">
                <a:solidFill>
                  <a:srgbClr val="0097A7"/>
                </a:solidFill>
                <a:latin typeface="Rubik Bold"/>
              </a:rPr>
              <a:t>Modeling</a:t>
            </a:r>
          </a:p>
        </p:txBody>
      </p:sp>
      <p:sp>
        <p:nvSpPr>
          <p:cNvPr name="TextBox 7" id="7"/>
          <p:cNvSpPr txBox="true"/>
          <p:nvPr/>
        </p:nvSpPr>
        <p:spPr>
          <a:xfrm rot="0">
            <a:off x="772425" y="2610949"/>
            <a:ext cx="16743150" cy="1598295"/>
          </a:xfrm>
          <a:prstGeom prst="rect">
            <a:avLst/>
          </a:prstGeom>
        </p:spPr>
        <p:txBody>
          <a:bodyPr anchor="t" rtlCol="false" tIns="0" lIns="0" bIns="0" rIns="0">
            <a:spAutoFit/>
          </a:bodyPr>
          <a:lstStyle/>
          <a:p>
            <a:pPr algn="l">
              <a:lnSpc>
                <a:spcPts val="4320"/>
              </a:lnSpc>
            </a:pPr>
            <a:r>
              <a:rPr lang="en-US" sz="2400">
                <a:solidFill>
                  <a:srgbClr val="000000"/>
                </a:solidFill>
                <a:latin typeface="Rubik"/>
              </a:rPr>
              <a:t>Selanjutnya saya akan membangun beberapa model machine learning seperti Logistic Regression, Random Forest, dan K-Nearest Neighbors. Model akan dilatih menggunakan data pelatihan dan dioptimalkan melalui hyperparameter tuning. Kinerja model akan dievaluasi menggunakan metrik seperti akurasi, presisi, recall, dan F1-score.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DAGJguwM2Po</dc:identifier>
  <dcterms:modified xsi:type="dcterms:W3CDTF">2011-08-01T06:04:30Z</dcterms:modified>
  <cp:revision>1</cp:revision>
  <dc:title>Final Task_ID_X Partners_Data Scientist_Dimas Aji Haritson</dc:title>
</cp:coreProperties>
</file>