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5.svg" ContentType="image/svg+xml"/>
  <Override PartName="/ppt/media/image16.svg" ContentType="image/svg+xml"/>
  <Override PartName="/ppt/media/image17.svg" ContentType="image/svg+xml"/>
  <Override PartName="/ppt/media/image18.svg" ContentType="image/svg+xml"/>
  <Override PartName="/ppt/media/image19.svg" ContentType="image/svg+xml"/>
  <Override PartName="/ppt/media/image2.svg" ContentType="image/svg+xml"/>
  <Override PartName="/ppt/media/image20.svg" ContentType="image/svg+xml"/>
  <Override PartName="/ppt/media/image21.svg" ContentType="image/svg+xml"/>
  <Override PartName="/ppt/media/image22.svg" ContentType="image/svg+xml"/>
  <Override PartName="/ppt/media/image23.svg" ContentType="image/svg+xml"/>
  <Override PartName="/ppt/media/image24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8288000" cy="10287000"/>
  <p:notesSz cx="6858000" cy="9144000"/>
  <p:embeddedFontLst>
    <p:embeddedFont>
      <p:font typeface="Montserrat" panose="00000500000000000000"/>
      <p:regular r:id="rId29"/>
    </p:embeddedFont>
    <p:embeddedFont>
      <p:font typeface="Montserrat Bold" panose="00000600000000000000"/>
      <p:regular r:id="rId30"/>
    </p:embeddedFont>
    <p:embeddedFont>
      <p:font typeface="Montserrat Semi-Bold Bold" panose="00000800000000000000"/>
      <p:bold r:id="rId31"/>
    </p:embeddedFont>
    <p:embeddedFont>
      <p:font typeface="Montserrat Semi-Bold" panose="00000700000000000000"/>
      <p:bold r:id="rId32"/>
    </p:embeddedFont>
    <p:embeddedFont>
      <p:font typeface="Calibri" panose="020F050202020403020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font" Target="fonts/font8.fntdata"/><Relationship Id="rId35" Type="http://schemas.openxmlformats.org/officeDocument/2006/relationships/font" Target="fonts/font7.fntdata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 Pembeda</a:t>
            </a:r>
            <a:endParaRPr lang="en-US"/>
          </a:p>
          <a:p>
            <a:r>
              <a:rPr lang="en-US"/>
              <a:t>Setiap orang itu unik. Sesuatu yang terlihat unik dan menarik akan mudah diingat.</a:t>
            </a:r>
            <a:endParaRPr lang="en-US"/>
          </a:p>
          <a:p>
            <a:r>
              <a:rPr lang="en-US"/>
              <a:t>Begitu pun dengan dirimu, jika kamu memiliki karakter khusus, orang-orang akan mudah mengingat tentang dirimu.</a:t>
            </a:r>
            <a:endParaRPr lang="en-US"/>
          </a:p>
          <a:p/>
          <a:p>
            <a:r>
              <a:rPr lang="en-US"/>
              <a:t>2. Daya tarik promosi</a:t>
            </a:r>
            <a:endParaRPr lang="en-US"/>
          </a:p>
          <a:p>
            <a:r>
              <a:rPr lang="en-US"/>
              <a:t>Menariknya dirimu bukan hanya membuat seseorang mudah untuk mengingat, tetapi juga mempertimbangkan kamu untuk dipromosikan.</a:t>
            </a:r>
            <a:endParaRPr lang="en-US"/>
          </a:p>
          <a:p>
            <a:r>
              <a:rPr lang="en-US"/>
              <a:t>Tidak dapat dimungkiri bahwa personal branding salah satu faktor terkuat seseorang naik jabatan atau mendapatkan promosi lainnya.</a:t>
            </a:r>
            <a:endParaRPr lang="en-US"/>
          </a:p>
          <a:p/>
          <a:p>
            <a:r>
              <a:rPr lang="en-US"/>
              <a:t>3. Jaminan Kualitas</a:t>
            </a:r>
            <a:endParaRPr lang="en-US"/>
          </a:p>
          <a:p>
            <a:r>
              <a:rPr lang="en-US"/>
              <a:t>Personal branding adalah salah satu cara yang bisa kamu gunakan untuk menunjukkan kemampuanmu.</a:t>
            </a:r>
            <a:endParaRPr lang="en-US"/>
          </a:p>
          <a:p>
            <a:r>
              <a:rPr lang="en-US"/>
              <a:t>Tak jarang seseorang dipandang sebelah mata meski sebenarnya sangat kompeten di bidangnya.</a:t>
            </a:r>
            <a:endParaRPr lang="en-US"/>
          </a:p>
          <a:p>
            <a:r>
              <a:rPr lang="en-US"/>
              <a:t>Ini dikarenakan orang tersebut tidak membangun personal branding sesuai targetnya.</a:t>
            </a:r>
            <a:endParaRPr lang="en-US"/>
          </a:p>
          <a:p/>
          <a:p>
            <a:r>
              <a:rPr lang="en-US"/>
              <a:t>4. Pengendali Sekitar</a:t>
            </a:r>
            <a:endParaRPr lang="en-US"/>
          </a:p>
          <a:p>
            <a:r>
              <a:rPr lang="en-US"/>
              <a:t>personal branding itu seperti magnet. Saat kamu sudah memiliki kesan positif yang kuat, kamu dapat mengendalikan orang-orang sekitar atau kondisi tertentu.</a:t>
            </a:r>
            <a:endParaRPr lang="en-US"/>
          </a:p>
          <a:p>
            <a:r>
              <a:rPr lang="en-US"/>
              <a:t>Mereka menaruh kepercayaan kepada dirimu bahwa kamu bisa memberikan solusi, menawarkan sesuatu yang baru, atau membawa situasi ke arah yang lebih baik.</a:t>
            </a:r>
            <a:endParaRPr lang="en-US"/>
          </a:p>
          <a:p/>
          <a:p>
            <a:r>
              <a:rPr lang="en-US"/>
              <a:t>5. Pembuka Peluang Baru</a:t>
            </a:r>
            <a:endParaRPr lang="en-US"/>
          </a:p>
          <a:p>
            <a:r>
              <a:rPr lang="en-US"/>
              <a:t>Personal branding membantumu supaya mudah diingat oleh orang lain dan ini adalah hal yang menguntungkan.</a:t>
            </a:r>
            <a:endParaRPr lang="en-US"/>
          </a:p>
          <a:p/>
          <a:p>
            <a:r>
              <a:rPr lang="en-US"/>
              <a:t>Misalnya, katakanlah suatu hari kamu perlu seseorang untuk menjadi partner-mu di sebuah project. Ketika kamu berusaha menghubungi orang penting di industrimu, mereka ternyata sudah mengenalimu lebih dulu.</a:t>
            </a:r>
            <a:endParaRPr lang="en-US"/>
          </a:p>
          <a:p>
            <a:r>
              <a:rPr lang="en-US"/>
              <a:t>Betapa lebih mudahnya proses yang perlu kamu jalani karena orang-orang banyak yang mengenalimu dari personal branding yang berhasil kamu bangun dengan sangat positif.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 Kredibilitas</a:t>
            </a:r>
            <a:endParaRPr lang="en-US"/>
          </a:p>
          <a:p>
            <a:r>
              <a:rPr lang="en-US"/>
              <a:t>Membangun kepercayaan tidak bisa dalam waktu singkat karena setiap orang memiliki sudut pandang yang berbeda-beda.</a:t>
            </a:r>
            <a:endParaRPr lang="en-US"/>
          </a:p>
          <a:p>
            <a:r>
              <a:rPr lang="en-US"/>
              <a:t>Kredibilitas tidak hanya berkaitan dengan seberapa mampu kamu diberikan sebuah jabatan, tetapi juga seberapa jauh kamu bisa dipercaya terhadap sesuatu.</a:t>
            </a:r>
            <a:endParaRPr lang="en-US"/>
          </a:p>
          <a:p/>
          <a:p>
            <a:r>
              <a:rPr lang="en-US"/>
              <a:t>2. Koneksi</a:t>
            </a:r>
            <a:endParaRPr lang="en-US"/>
          </a:p>
          <a:p>
            <a:r>
              <a:rPr lang="en-US"/>
              <a:t> Semakin baik reputasi seseorang, maka akan semakin mudah menjalin pertemanan.</a:t>
            </a:r>
            <a:endParaRPr lang="en-US"/>
          </a:p>
          <a:p>
            <a:r>
              <a:rPr lang="en-US"/>
              <a:t>Personal branding yang positif membantumu untuk membangun koneksi dengan siapa saja. Dengan adanya kepercayaan, maka mereka tak ragu untuk berhubungan denganmu.</a:t>
            </a:r>
            <a:endParaRPr lang="en-US"/>
          </a:p>
          <a:p/>
          <a:p>
            <a:r>
              <a:rPr lang="en-US"/>
              <a:t>3. Percaya Diri</a:t>
            </a:r>
            <a:endParaRPr lang="en-US"/>
          </a:p>
          <a:p>
            <a:r>
              <a:rPr lang="en-US"/>
              <a:t>Membentuk personal branding berarti membangun kepercayaan diri di waktu yang bersamaan.</a:t>
            </a:r>
            <a:endParaRPr lang="en-US"/>
          </a:p>
          <a:p>
            <a:r>
              <a:rPr lang="en-US"/>
              <a:t>Ini sangat penting dalam dunia profesional karena orang yang percaya diri memiliki self-esteem dan ­self-value yang kuat. Keduanya berperan dalam integritas dan loyalitas terhadap pekerjaan.</a:t>
            </a:r>
            <a:endParaRPr lang="en-US"/>
          </a:p>
          <a:p/>
          <a:p>
            <a:r>
              <a:rPr lang="en-US"/>
              <a:t>4. Jujur dengan diri sendiri</a:t>
            </a:r>
            <a:endParaRPr lang="en-US"/>
          </a:p>
          <a:p>
            <a:r>
              <a:rPr lang="en-US"/>
              <a:t>Personal branding adalah sesuatu yang berkaitan erat dengan dirimu. Segala kelemahan dan kelebihan harus bisa kamu terima untuk menjalani pekerjaan, agar lebih mudah dan memberikan hasil terbaik.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Personal branding dapat dimulai dari hal yang kalian sukai. Hal ini bisa berupa apa saja selama itu masih dalam lingkup yang positif.</a:t>
            </a:r>
            <a:endParaRPr lang="en-US"/>
          </a:p>
          <a:p/>
          <a:p>
            <a:r>
              <a:rPr lang="en-US"/>
              <a:t>Dari hal yang kalian sukai tersebut, lakukan hal itu secara konsisten. Tekuni dan dalami hal tersebut sampai kalian benar-benar 'menguasai' hal itu.</a:t>
            </a:r>
            <a:endParaRPr lang="en-US"/>
          </a:p>
          <a:p/>
          <a:p>
            <a:r>
              <a:rPr lang="en-US"/>
              <a:t>Dengan begitu kalian bisa mempunyai hal yang melekat di diri kalian. Suatu hal yang bisa jadi 'hanya' kalian yang bisa lakukan. Jadi orang-orang nantinya akan mengingat kalian dalam hal itu dan mencari kalian kalau mereka membutuhkan sesuatu yang hanya kalian bisa.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Menciptakan personal branding kurang lebih sama dengan membangun branding sebuah produk dalam marketing.</a:t>
            </a:r>
            <a:endParaRPr lang="en-US"/>
          </a:p>
          <a:p/>
          <a:p>
            <a:r>
              <a:rPr lang="en-US"/>
              <a:t>Ada beberapa hal yang harus kamu lakukan supaya hasilnya sesuai dan memuaskan. Satu hal yang perlu diingat, kamu harus sabar dan tekun menjalani cara-cara di bawah.</a:t>
            </a:r>
            <a:endParaRPr lang="en-US"/>
          </a:p>
          <a:p/>
          <a:p>
            <a:r>
              <a:rPr lang="en-US"/>
              <a:t>Personal branding itu bukan sesuatu yang bisa jadi dalam sekejap mata.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sv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sv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sv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svg"/><Relationship Id="rId3" Type="http://schemas.openxmlformats.org/officeDocument/2006/relationships/image" Target="../media/image18.png"/><Relationship Id="rId2" Type="http://schemas.openxmlformats.org/officeDocument/2006/relationships/image" Target="../media/image15.sv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sv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sv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sv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sv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svg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svg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5" Type="http://schemas.openxmlformats.org/officeDocument/2006/relationships/image" Target="../media/image26.png"/><Relationship Id="rId4" Type="http://schemas.openxmlformats.org/officeDocument/2006/relationships/image" Target="../media/image23.svg"/><Relationship Id="rId3" Type="http://schemas.openxmlformats.org/officeDocument/2006/relationships/image" Target="../media/image25.png"/><Relationship Id="rId2" Type="http://schemas.openxmlformats.org/officeDocument/2006/relationships/image" Target="../media/image16.svg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sv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svg"/><Relationship Id="rId3" Type="http://schemas.openxmlformats.org/officeDocument/2006/relationships/image" Target="../media/image9.png"/><Relationship Id="rId2" Type="http://schemas.openxmlformats.org/officeDocument/2006/relationships/image" Target="../media/image6.sv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sv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sv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sv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sv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A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9144000" cy="12104480"/>
            <a:chOff x="0" y="0"/>
            <a:chExt cx="3335756" cy="4415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35756" cy="4415747"/>
            </a:xfrm>
            <a:custGeom>
              <a:avLst/>
              <a:gdLst/>
              <a:ahLst/>
              <a:cxnLst/>
              <a:rect l="l" t="t" r="r" b="b"/>
              <a:pathLst>
                <a:path w="3335756" h="4415747">
                  <a:moveTo>
                    <a:pt x="0" y="0"/>
                  </a:moveTo>
                  <a:lnTo>
                    <a:pt x="3335756" y="0"/>
                  </a:lnTo>
                  <a:lnTo>
                    <a:pt x="3335756" y="4415747"/>
                  </a:lnTo>
                  <a:lnTo>
                    <a:pt x="0" y="4415747"/>
                  </a:lnTo>
                  <a:close/>
                </a:path>
              </a:pathLst>
            </a:custGeom>
            <a:solidFill>
              <a:srgbClr val="DFDDE4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0774400" y="2256874"/>
            <a:ext cx="5608783" cy="636047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0600083">
            <a:off x="-125683" y="8906149"/>
            <a:ext cx="5694230" cy="276170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4304662" y="7879372"/>
            <a:ext cx="2372608" cy="2407628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85977" y="4198433"/>
            <a:ext cx="7772045" cy="2609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12000">
                <a:solidFill>
                  <a:srgbClr val="000000"/>
                </a:solidFill>
                <a:latin typeface="Genty Sans" panose="00000600000000000000"/>
              </a:rPr>
              <a:t>PERSONAL</a:t>
            </a:r>
            <a:endParaRPr lang="en-US" sz="12000">
              <a:solidFill>
                <a:srgbClr val="000000"/>
              </a:solidFill>
              <a:latin typeface="Genty Sans" panose="00000600000000000000"/>
            </a:endParaRPr>
          </a:p>
          <a:p>
            <a:pPr algn="ctr">
              <a:lnSpc>
                <a:spcPts val="9600"/>
              </a:lnSpc>
            </a:pPr>
            <a:r>
              <a:rPr lang="en-US" sz="12000">
                <a:solidFill>
                  <a:srgbClr val="000000"/>
                </a:solidFill>
                <a:latin typeface="Genty Sans" panose="00000600000000000000"/>
              </a:rPr>
              <a:t>BRAND</a:t>
            </a:r>
            <a:endParaRPr lang="en-US" sz="12000">
              <a:solidFill>
                <a:srgbClr val="000000"/>
              </a:solidFill>
              <a:latin typeface="Genty Sans" panose="000006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19561" y="1731517"/>
            <a:ext cx="6304878" cy="1631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20"/>
              </a:lnSpc>
            </a:pPr>
            <a:r>
              <a:rPr lang="en-US" sz="5445">
                <a:solidFill>
                  <a:srgbClr val="000000"/>
                </a:solidFill>
                <a:latin typeface="Montserrat" panose="00000500000000000000"/>
              </a:rPr>
              <a:t>HOW TO BUILD A</a:t>
            </a:r>
            <a:endParaRPr lang="en-US" sz="5445">
              <a:solidFill>
                <a:srgbClr val="000000"/>
              </a:solidFill>
              <a:latin typeface="Montserrat" panose="000005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C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7283087" y="6764172"/>
            <a:ext cx="3721826" cy="671148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1396968"/>
            <a:ext cx="16230600" cy="1029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40"/>
              </a:lnSpc>
            </a:pPr>
            <a:r>
              <a:rPr lang="en-US" sz="5955" spc="577">
                <a:solidFill>
                  <a:srgbClr val="1D2226"/>
                </a:solidFill>
                <a:latin typeface="Montserrat" panose="00000500000000000000"/>
              </a:rPr>
              <a:t>HOW DO I START?</a:t>
            </a:r>
            <a:endParaRPr lang="en-US" sz="5955" spc="577">
              <a:solidFill>
                <a:srgbClr val="1D2226"/>
              </a:solidFill>
              <a:latin typeface="Montserrat" panose="000005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007266" y="4058284"/>
            <a:ext cx="14273469" cy="2522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60"/>
              </a:lnSpc>
            </a:pPr>
            <a:r>
              <a:rPr lang="en-US" sz="11000">
                <a:solidFill>
                  <a:srgbClr val="3A3031"/>
                </a:solidFill>
                <a:latin typeface="Genty Sans" panose="00000600000000000000"/>
              </a:rPr>
              <a:t>Bagaimana Memulai Personal Branding</a:t>
            </a:r>
            <a:endParaRPr lang="en-US" sz="11000">
              <a:solidFill>
                <a:srgbClr val="3A3031"/>
              </a:solidFill>
              <a:latin typeface="Genty Sans" panose="0000060000000000000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054648" y="4648309"/>
            <a:ext cx="1017187" cy="101718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89B8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812800" cy="898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Genty Sans" panose="00000600000000000000"/>
                </a:rPr>
                <a:t>1</a:t>
              </a:r>
              <a:endParaRPr lang="en-US" sz="4200">
                <a:solidFill>
                  <a:srgbClr val="FFFFFF"/>
                </a:solidFill>
                <a:latin typeface="Genty Sans" panose="00000600000000000000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798693" y="1503254"/>
            <a:ext cx="12690615" cy="2162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70"/>
              </a:lnSpc>
            </a:pPr>
            <a:r>
              <a:rPr lang="en-US" sz="9500">
                <a:solidFill>
                  <a:srgbClr val="3A3031"/>
                </a:solidFill>
                <a:latin typeface="Genty Sans" panose="00000600000000000000"/>
              </a:rPr>
              <a:t>Cara Membangun Personal Branding</a:t>
            </a:r>
            <a:endParaRPr lang="en-US" sz="9500">
              <a:solidFill>
                <a:srgbClr val="3A3031"/>
              </a:solidFill>
              <a:latin typeface="Genty Sans" panose="000006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119585" y="4588762"/>
            <a:ext cx="2662855" cy="1285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50"/>
              </a:lnSpc>
            </a:pPr>
            <a:r>
              <a:rPr lang="en-US" sz="3500" spc="3">
                <a:solidFill>
                  <a:srgbClr val="1D2226"/>
                </a:solidFill>
                <a:latin typeface="Montserrat Semi-Bold" panose="00000700000000000000"/>
              </a:rPr>
              <a:t>Tentukan Tujuan</a:t>
            </a:r>
            <a:endParaRPr lang="en-US" sz="3500" spc="3">
              <a:solidFill>
                <a:srgbClr val="1D2226"/>
              </a:solidFill>
              <a:latin typeface="Montserrat Semi-Bold" panose="000007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119585" y="6405012"/>
            <a:ext cx="3047960" cy="1285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50"/>
              </a:lnSpc>
            </a:pPr>
            <a:r>
              <a:rPr lang="en-US" sz="3500" spc="3">
                <a:solidFill>
                  <a:srgbClr val="1D2226"/>
                </a:solidFill>
                <a:latin typeface="Montserrat Semi-Bold" panose="00000700000000000000"/>
              </a:rPr>
              <a:t>Lakukan Riset</a:t>
            </a:r>
            <a:endParaRPr lang="en-US" sz="3500" spc="3">
              <a:solidFill>
                <a:srgbClr val="1D2226"/>
              </a:solidFill>
              <a:latin typeface="Montserrat Semi-Bold" panose="000007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208937" y="6423818"/>
            <a:ext cx="4553334" cy="1285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50"/>
              </a:lnSpc>
            </a:pPr>
            <a:r>
              <a:rPr lang="en-US" sz="3500" spc="3">
                <a:solidFill>
                  <a:srgbClr val="1D2226"/>
                </a:solidFill>
                <a:latin typeface="Montserrat Semi-Bold" panose="00000700000000000000"/>
              </a:rPr>
              <a:t>Jangan Berbohong dengan diri sendiri</a:t>
            </a:r>
            <a:endParaRPr lang="en-US" sz="3500" spc="3">
              <a:solidFill>
                <a:srgbClr val="1D2226"/>
              </a:solidFill>
              <a:latin typeface="Montserrat Semi-Bold" panose="00000700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208937" y="4461566"/>
            <a:ext cx="5024415" cy="1285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50"/>
              </a:lnSpc>
            </a:pPr>
            <a:r>
              <a:rPr lang="en-US" sz="3500" spc="3">
                <a:solidFill>
                  <a:srgbClr val="1D2226"/>
                </a:solidFill>
                <a:latin typeface="Montserrat Semi-Bold" panose="00000700000000000000"/>
              </a:rPr>
              <a:t>Tunjukkan</a:t>
            </a:r>
            <a:endParaRPr lang="en-US" sz="3500" spc="3">
              <a:solidFill>
                <a:srgbClr val="1D2226"/>
              </a:solidFill>
              <a:latin typeface="Montserrat Semi-Bold" panose="00000700000000000000"/>
            </a:endParaRPr>
          </a:p>
          <a:p>
            <a:pPr>
              <a:lnSpc>
                <a:spcPts val="5250"/>
              </a:lnSpc>
            </a:pPr>
            <a:r>
              <a:rPr lang="en-US" sz="3500" spc="3">
                <a:solidFill>
                  <a:srgbClr val="1D2226"/>
                </a:solidFill>
                <a:latin typeface="Montserrat Semi-Bold" panose="00000700000000000000"/>
              </a:rPr>
              <a:t>Karaktermu!</a:t>
            </a:r>
            <a:endParaRPr lang="en-US" sz="3500" spc="3">
              <a:solidFill>
                <a:srgbClr val="1D2226"/>
              </a:solidFill>
              <a:latin typeface="Montserrat Semi-Bold" panose="00000700000000000000"/>
            </a:endParaRPr>
          </a:p>
        </p:txBody>
      </p:sp>
      <p:grpSp>
        <p:nvGrpSpPr>
          <p:cNvPr id="10" name="Group 10"/>
          <p:cNvGrpSpPr/>
          <p:nvPr/>
        </p:nvGrpSpPr>
        <p:grpSpPr>
          <a:xfrm rot="0">
            <a:off x="2054648" y="6610560"/>
            <a:ext cx="1017187" cy="1017187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B8AA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85725"/>
              <a:ext cx="812800" cy="898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Genty Sans" panose="00000600000000000000"/>
                </a:rPr>
                <a:t>2</a:t>
              </a:r>
              <a:endParaRPr lang="en-US" sz="4200">
                <a:solidFill>
                  <a:srgbClr val="FFFFFF"/>
                </a:solidFill>
                <a:latin typeface="Genty Sans" panose="00000600000000000000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 rot="0">
            <a:off x="9144000" y="4648309"/>
            <a:ext cx="1017187" cy="1017187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3DAE3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85725"/>
              <a:ext cx="812800" cy="898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Genty Sans" panose="00000600000000000000"/>
                </a:rPr>
                <a:t>3</a:t>
              </a:r>
              <a:endParaRPr lang="en-US" sz="4200">
                <a:solidFill>
                  <a:srgbClr val="FFFFFF"/>
                </a:solidFill>
                <a:latin typeface="Genty Sans" panose="00000600000000000000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 rot="0">
            <a:off x="9144000" y="6610560"/>
            <a:ext cx="1017187" cy="1017187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ABBD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85725"/>
              <a:ext cx="812800" cy="898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Genty Sans" panose="00000600000000000000"/>
                </a:rPr>
                <a:t>4</a:t>
              </a:r>
              <a:endParaRPr lang="en-US" sz="4200">
                <a:solidFill>
                  <a:srgbClr val="FFFFFF"/>
                </a:solidFill>
                <a:latin typeface="Genty Sans" panose="0000060000000000000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C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7118582" y="5374825"/>
            <a:ext cx="4050836" cy="583235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066397" y="2439007"/>
            <a:ext cx="14155205" cy="2522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60"/>
              </a:lnSpc>
            </a:pPr>
            <a:r>
              <a:rPr lang="en-US" sz="11000">
                <a:solidFill>
                  <a:srgbClr val="3A3031"/>
                </a:solidFill>
                <a:latin typeface="Genty Sans" panose="00000600000000000000"/>
              </a:rPr>
              <a:t>Personal Confidence &amp; Self Development</a:t>
            </a:r>
            <a:endParaRPr lang="en-US" sz="11000">
              <a:solidFill>
                <a:srgbClr val="3A3031"/>
              </a:solidFill>
              <a:latin typeface="Genty Sans" panose="0000060000000000000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36319" y="3965833"/>
            <a:ext cx="14215361" cy="150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 spc="417">
                <a:solidFill>
                  <a:srgbClr val="1D2226"/>
                </a:solidFill>
                <a:latin typeface="Montserrat" panose="00000500000000000000"/>
              </a:rPr>
              <a:t>KEPERCAYAAN KEPADA KEMAMPUAN, NILAI DAN KAPASITAS DIRI SENDIRI</a:t>
            </a:r>
            <a:endParaRPr lang="en-US" sz="4300" spc="417">
              <a:solidFill>
                <a:srgbClr val="1D2226"/>
              </a:solidFill>
              <a:latin typeface="Montserrat" panose="000005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32220" y="2013816"/>
            <a:ext cx="16023561" cy="1322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60"/>
              </a:lnSpc>
            </a:pPr>
            <a:r>
              <a:rPr lang="en-US" sz="11000">
                <a:solidFill>
                  <a:srgbClr val="3A3031"/>
                </a:solidFill>
                <a:latin typeface="Genty Sans" panose="00000600000000000000"/>
              </a:rPr>
              <a:t>Personal Confidence?</a:t>
            </a:r>
            <a:endParaRPr lang="en-US" sz="11000">
              <a:solidFill>
                <a:srgbClr val="3A3031"/>
              </a:solidFill>
              <a:latin typeface="Genty Sans" panose="00000600000000000000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rot="-501814">
            <a:off x="11866752" y="6140295"/>
            <a:ext cx="5765427" cy="66898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C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3483032" y="6634851"/>
            <a:ext cx="4804968" cy="4114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028700" y="842245"/>
            <a:ext cx="1279373" cy="1225872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007266" y="2002605"/>
            <a:ext cx="14273469" cy="1322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60"/>
              </a:lnSpc>
            </a:pPr>
            <a:r>
              <a:rPr lang="en-US" sz="11000">
                <a:solidFill>
                  <a:srgbClr val="3A3031"/>
                </a:solidFill>
                <a:latin typeface="Genty Sans" panose="00000600000000000000"/>
              </a:rPr>
              <a:t>Self Development?</a:t>
            </a:r>
            <a:endParaRPr lang="en-US" sz="11000">
              <a:solidFill>
                <a:srgbClr val="3A3031"/>
              </a:solidFill>
              <a:latin typeface="Genty Sans" panose="000006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036319" y="3911242"/>
            <a:ext cx="14215361" cy="3024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 spc="417">
                <a:solidFill>
                  <a:srgbClr val="1D2226"/>
                </a:solidFill>
                <a:latin typeface="Montserrat" panose="00000500000000000000"/>
              </a:rPr>
              <a:t>SEBUAH HAL YANG DILAKUKAN UNTUK MENGEMBANGKAN KEMAMPUAN, KETERAMPILAN, BAKAT, POTENSI ATAU KESADARAN DIRI SENDIRI</a:t>
            </a:r>
            <a:endParaRPr lang="en-US" sz="4300" spc="417">
              <a:solidFill>
                <a:srgbClr val="1D2226"/>
              </a:solidFill>
              <a:latin typeface="Montserrat" panose="0000050000000000000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6933230" y="6172200"/>
            <a:ext cx="4421540" cy="61722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051965" y="1533415"/>
            <a:ext cx="14184069" cy="2522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60"/>
              </a:lnSpc>
            </a:pPr>
            <a:r>
              <a:rPr lang="en-US" sz="11000">
                <a:solidFill>
                  <a:srgbClr val="3A3031"/>
                </a:solidFill>
                <a:latin typeface="Genty Sans" panose="00000600000000000000"/>
              </a:rPr>
              <a:t>Kenapa Keduanya Saling terkait?</a:t>
            </a:r>
            <a:endParaRPr lang="en-US" sz="11000">
              <a:solidFill>
                <a:srgbClr val="3A3031"/>
              </a:solidFill>
              <a:latin typeface="Genty Sans" panose="000006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4798005"/>
            <a:ext cx="16230600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spc="407">
                <a:solidFill>
                  <a:srgbClr val="1D2226"/>
                </a:solidFill>
                <a:latin typeface="Montserrat Bold" panose="00000600000000000000"/>
              </a:rPr>
              <a:t>PERSONAL CONFIDENCE X SELF DEVELOPMENT</a:t>
            </a:r>
            <a:endParaRPr lang="en-US" sz="4200" spc="407">
              <a:solidFill>
                <a:srgbClr val="1D2226"/>
              </a:solidFill>
              <a:latin typeface="Montserrat Bold" panose="0000060000000000000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C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889905" y="6901649"/>
            <a:ext cx="3573540" cy="471330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904875"/>
            <a:ext cx="16230600" cy="1029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40"/>
              </a:lnSpc>
            </a:pPr>
            <a:r>
              <a:rPr lang="en-US" sz="5955" spc="577">
                <a:solidFill>
                  <a:srgbClr val="1D2226"/>
                </a:solidFill>
                <a:latin typeface="Montserrat" panose="00000500000000000000"/>
              </a:rPr>
              <a:t>PERSONAL CONFIDENCE</a:t>
            </a:r>
            <a:endParaRPr lang="en-US" sz="5955" spc="577">
              <a:solidFill>
                <a:srgbClr val="1D2226"/>
              </a:solidFill>
              <a:latin typeface="Montserrat" panose="000005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007266" y="4058284"/>
            <a:ext cx="14273469" cy="2522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60"/>
              </a:lnSpc>
            </a:pPr>
            <a:r>
              <a:rPr lang="en-US" sz="11000">
                <a:solidFill>
                  <a:srgbClr val="3A3031"/>
                </a:solidFill>
                <a:latin typeface="Genty Sans" panose="00000600000000000000"/>
              </a:rPr>
              <a:t>Cara Membangunnya?</a:t>
            </a:r>
            <a:endParaRPr lang="en-US" sz="11000">
              <a:solidFill>
                <a:srgbClr val="3A3031"/>
              </a:solidFill>
              <a:latin typeface="Genty Sans" panose="0000060000000000000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97341" y="1996107"/>
            <a:ext cx="14893318" cy="1322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60"/>
              </a:lnSpc>
            </a:pPr>
            <a:r>
              <a:rPr lang="en-US" sz="11000">
                <a:solidFill>
                  <a:srgbClr val="3A3031"/>
                </a:solidFill>
                <a:latin typeface="Genty Sans" panose="00000600000000000000"/>
              </a:rPr>
              <a:t>Personal Confidence</a:t>
            </a:r>
            <a:endParaRPr lang="en-US" sz="11000">
              <a:solidFill>
                <a:srgbClr val="3A3031"/>
              </a:solidFill>
              <a:latin typeface="Genty Sans" panose="00000600000000000000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2054256" y="4507711"/>
            <a:ext cx="1017187" cy="1017187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BB795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Genty Sans" panose="00000600000000000000"/>
                </a:rPr>
                <a:t>1</a:t>
              </a:r>
              <a:endParaRPr lang="en-US" sz="4200">
                <a:solidFill>
                  <a:srgbClr val="FFFFFF"/>
                </a:solidFill>
                <a:latin typeface="Genty Sans" panose="00000600000000000000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119977" y="4119551"/>
            <a:ext cx="5024415" cy="1943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50"/>
              </a:lnSpc>
            </a:pPr>
            <a:r>
              <a:rPr lang="en-US" sz="3500" spc="3">
                <a:solidFill>
                  <a:srgbClr val="1D2226"/>
                </a:solidFill>
                <a:latin typeface="Montserrat Semi-Bold" panose="00000700000000000000"/>
              </a:rPr>
              <a:t>Mengetahui Kelebihan dan Kekurangan</a:t>
            </a:r>
            <a:endParaRPr lang="en-US" sz="3500" spc="3">
              <a:solidFill>
                <a:srgbClr val="1D2226"/>
              </a:solidFill>
              <a:latin typeface="Montserrat Semi-Bold" panose="00000700000000000000"/>
            </a:endParaRPr>
          </a:p>
        </p:txBody>
      </p:sp>
      <p:grpSp>
        <p:nvGrpSpPr>
          <p:cNvPr id="7" name="Group 7"/>
          <p:cNvGrpSpPr/>
          <p:nvPr/>
        </p:nvGrpSpPr>
        <p:grpSpPr>
          <a:xfrm rot="0">
            <a:off x="2054256" y="6986354"/>
            <a:ext cx="1017187" cy="101718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94D6B5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Genty Sans" panose="00000600000000000000"/>
                </a:rPr>
                <a:t>2</a:t>
              </a:r>
              <a:endParaRPr lang="en-US" sz="4200">
                <a:solidFill>
                  <a:srgbClr val="FFFFFF"/>
                </a:solidFill>
                <a:latin typeface="Genty Sans" panose="00000600000000000000"/>
              </a:endParaR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119977" y="6862774"/>
            <a:ext cx="3976665" cy="1285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50"/>
              </a:lnSpc>
            </a:pPr>
            <a:r>
              <a:rPr lang="en-US" sz="3500" spc="3">
                <a:solidFill>
                  <a:srgbClr val="1D2226"/>
                </a:solidFill>
                <a:latin typeface="Montserrat Semi-Bold" panose="00000700000000000000"/>
              </a:rPr>
              <a:t>Membangun Pola Pikir Positif</a:t>
            </a:r>
            <a:endParaRPr lang="en-US" sz="3500" spc="3">
              <a:solidFill>
                <a:srgbClr val="1D2226"/>
              </a:solidFill>
              <a:latin typeface="Montserrat Semi-Bold" panose="00000700000000000000"/>
            </a:endParaRPr>
          </a:p>
        </p:txBody>
      </p:sp>
      <p:grpSp>
        <p:nvGrpSpPr>
          <p:cNvPr id="11" name="Group 11"/>
          <p:cNvGrpSpPr/>
          <p:nvPr/>
        </p:nvGrpSpPr>
        <p:grpSpPr>
          <a:xfrm rot="0">
            <a:off x="9144392" y="4507711"/>
            <a:ext cx="1017187" cy="101718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CB8AA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Genty Sans" panose="00000600000000000000"/>
                </a:rPr>
                <a:t>3</a:t>
              </a:r>
              <a:endParaRPr lang="en-US" sz="4200">
                <a:solidFill>
                  <a:srgbClr val="FFFFFF"/>
                </a:solidFill>
                <a:latin typeface="Genty Sans" panose="00000600000000000000"/>
              </a:endParaR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209329" y="6881579"/>
            <a:ext cx="3803477" cy="1285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50"/>
              </a:lnSpc>
            </a:pPr>
            <a:r>
              <a:rPr lang="en-US" sz="3500" spc="3">
                <a:solidFill>
                  <a:srgbClr val="1D2226"/>
                </a:solidFill>
                <a:latin typeface="Montserrat Semi-Bold" panose="00000700000000000000"/>
              </a:rPr>
              <a:t>Tampil di depan banyak orang</a:t>
            </a:r>
            <a:endParaRPr lang="en-US" sz="3500" spc="3">
              <a:solidFill>
                <a:srgbClr val="1D2226"/>
              </a:solidFill>
              <a:latin typeface="Montserrat Semi-Bold" panose="00000700000000000000"/>
            </a:endParaRPr>
          </a:p>
        </p:txBody>
      </p:sp>
      <p:grpSp>
        <p:nvGrpSpPr>
          <p:cNvPr id="15" name="Group 15"/>
          <p:cNvGrpSpPr/>
          <p:nvPr/>
        </p:nvGrpSpPr>
        <p:grpSpPr>
          <a:xfrm rot="0">
            <a:off x="9144392" y="6986354"/>
            <a:ext cx="1017187" cy="1017187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8D09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Genty Sans" panose="00000600000000000000"/>
                </a:rPr>
                <a:t>4</a:t>
              </a:r>
              <a:endParaRPr lang="en-US" sz="4200">
                <a:solidFill>
                  <a:srgbClr val="FFFFFF"/>
                </a:solidFill>
                <a:latin typeface="Genty Sans" panose="00000600000000000000"/>
              </a:endParaR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1209329" y="4320968"/>
            <a:ext cx="5610241" cy="1285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50"/>
              </a:lnSpc>
            </a:pPr>
            <a:r>
              <a:rPr lang="en-US" sz="3500" spc="3">
                <a:solidFill>
                  <a:srgbClr val="1D2226"/>
                </a:solidFill>
                <a:latin typeface="Montserrat Semi-Bold" panose="00000700000000000000"/>
              </a:rPr>
              <a:t>Menerima Saran dan Kritikan dari Orang Lain</a:t>
            </a:r>
            <a:endParaRPr lang="en-US" sz="3500" spc="3">
              <a:solidFill>
                <a:srgbClr val="1D2226"/>
              </a:solidFill>
              <a:latin typeface="Montserrat Semi-Bold" panose="0000070000000000000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C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3756823" y="5739545"/>
            <a:ext cx="4531177" cy="601967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904875"/>
            <a:ext cx="16230600" cy="1029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40"/>
              </a:lnSpc>
            </a:pPr>
            <a:r>
              <a:rPr lang="en-US" sz="5955" spc="577">
                <a:solidFill>
                  <a:srgbClr val="1D2226"/>
                </a:solidFill>
                <a:latin typeface="Montserrat" panose="00000500000000000000"/>
              </a:rPr>
              <a:t>SELF DEVELOPMENT</a:t>
            </a:r>
            <a:endParaRPr lang="en-US" sz="5955" spc="577">
              <a:solidFill>
                <a:srgbClr val="1D2226"/>
              </a:solidFill>
              <a:latin typeface="Montserrat" panose="000005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007266" y="3387441"/>
            <a:ext cx="14273469" cy="2522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60"/>
              </a:lnSpc>
            </a:pPr>
            <a:r>
              <a:rPr lang="en-US" sz="11000">
                <a:solidFill>
                  <a:srgbClr val="3A3031"/>
                </a:solidFill>
                <a:latin typeface="Genty Sans" panose="00000600000000000000"/>
              </a:rPr>
              <a:t>Cara Membangunnya?</a:t>
            </a:r>
            <a:endParaRPr lang="en-US" sz="11000">
              <a:solidFill>
                <a:srgbClr val="3A3031"/>
              </a:solidFill>
              <a:latin typeface="Genty Sans" panose="0000060000000000000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054256" y="4507711"/>
            <a:ext cx="1017187" cy="101718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A7E7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Genty Sans" panose="00000600000000000000"/>
                </a:rPr>
                <a:t>1</a:t>
              </a:r>
              <a:endParaRPr lang="en-US" sz="4200">
                <a:solidFill>
                  <a:srgbClr val="FFFFFF"/>
                </a:solidFill>
                <a:latin typeface="Genty Sans" panose="0000060000000000000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2054256" y="6986354"/>
            <a:ext cx="1017187" cy="101718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6B8E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Genty Sans" panose="00000600000000000000"/>
                </a:rPr>
                <a:t>2</a:t>
              </a:r>
              <a:endParaRPr lang="en-US" sz="4200">
                <a:solidFill>
                  <a:srgbClr val="FFFFFF"/>
                </a:solidFill>
                <a:latin typeface="Genty Sans" panose="00000600000000000000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9144392" y="4507711"/>
            <a:ext cx="1017187" cy="101718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794B9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Genty Sans" panose="00000600000000000000"/>
                </a:rPr>
                <a:t>3</a:t>
              </a:r>
              <a:endParaRPr lang="en-US" sz="4200">
                <a:solidFill>
                  <a:srgbClr val="FFFFFF"/>
                </a:solidFill>
                <a:latin typeface="Genty Sans" panose="00000600000000000000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9144392" y="6986354"/>
            <a:ext cx="1017187" cy="101718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7B5A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Genty Sans" panose="00000600000000000000"/>
                </a:rPr>
                <a:t>4</a:t>
              </a:r>
              <a:endParaRPr lang="en-US" sz="4200">
                <a:solidFill>
                  <a:srgbClr val="FFFFFF"/>
                </a:solidFill>
                <a:latin typeface="Genty Sans" panose="00000600000000000000"/>
              </a:endParaRPr>
            </a:p>
          </p:txBody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4262025" y="7200900"/>
            <a:ext cx="3643468" cy="41148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697341" y="1996107"/>
            <a:ext cx="14893318" cy="1322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60"/>
              </a:lnSpc>
            </a:pPr>
            <a:r>
              <a:rPr lang="en-US" sz="11000">
                <a:solidFill>
                  <a:srgbClr val="3A3031"/>
                </a:solidFill>
                <a:latin typeface="Genty Sans" panose="00000600000000000000"/>
              </a:rPr>
              <a:t>Self Development</a:t>
            </a:r>
            <a:endParaRPr lang="en-US" sz="11000">
              <a:solidFill>
                <a:srgbClr val="3A3031"/>
              </a:solidFill>
              <a:latin typeface="Genty Sans" panose="0000060000000000000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119585" y="4320968"/>
            <a:ext cx="5024415" cy="1285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50"/>
              </a:lnSpc>
            </a:pPr>
            <a:r>
              <a:rPr lang="en-US" sz="3500" spc="3">
                <a:solidFill>
                  <a:srgbClr val="1D2226"/>
                </a:solidFill>
                <a:latin typeface="Montserrat Semi-Bold" panose="00000700000000000000"/>
              </a:rPr>
              <a:t>Mengenali diri</a:t>
            </a:r>
            <a:endParaRPr lang="en-US" sz="3500" spc="3">
              <a:solidFill>
                <a:srgbClr val="1D2226"/>
              </a:solidFill>
              <a:latin typeface="Montserrat Semi-Bold" panose="00000700000000000000"/>
            </a:endParaRPr>
          </a:p>
          <a:p>
            <a:pPr>
              <a:lnSpc>
                <a:spcPts val="5250"/>
              </a:lnSpc>
            </a:pPr>
            <a:r>
              <a:rPr lang="en-US" sz="3500" spc="3">
                <a:solidFill>
                  <a:srgbClr val="1D2226"/>
                </a:solidFill>
                <a:latin typeface="Montserrat Semi-Bold" panose="00000700000000000000"/>
              </a:rPr>
              <a:t>Sendiri</a:t>
            </a:r>
            <a:endParaRPr lang="en-US" sz="3500" spc="3">
              <a:solidFill>
                <a:srgbClr val="1D2226"/>
              </a:solidFill>
              <a:latin typeface="Montserrat Semi-Bold" panose="000007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119977" y="6862774"/>
            <a:ext cx="3976665" cy="1285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50"/>
              </a:lnSpc>
            </a:pPr>
            <a:r>
              <a:rPr lang="en-US" sz="3500" spc="3">
                <a:solidFill>
                  <a:srgbClr val="1D2226"/>
                </a:solidFill>
                <a:latin typeface="Montserrat Semi-Bold" panose="00000700000000000000"/>
              </a:rPr>
              <a:t>Mempunyai</a:t>
            </a:r>
            <a:endParaRPr lang="en-US" sz="3500" spc="3">
              <a:solidFill>
                <a:srgbClr val="1D2226"/>
              </a:solidFill>
              <a:latin typeface="Montserrat Semi-Bold" panose="00000700000000000000"/>
            </a:endParaRPr>
          </a:p>
          <a:p>
            <a:pPr>
              <a:lnSpc>
                <a:spcPts val="5250"/>
              </a:lnSpc>
            </a:pPr>
            <a:r>
              <a:rPr lang="en-US" sz="3500" spc="3">
                <a:solidFill>
                  <a:srgbClr val="1D2226"/>
                </a:solidFill>
                <a:latin typeface="Montserrat Semi-Bold" panose="00000700000000000000"/>
              </a:rPr>
              <a:t>Tujuan Hidup</a:t>
            </a:r>
            <a:endParaRPr lang="en-US" sz="3500" spc="3">
              <a:solidFill>
                <a:srgbClr val="1D2226"/>
              </a:solidFill>
              <a:latin typeface="Montserrat Semi-Bold" panose="0000070000000000000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1209329" y="6881579"/>
            <a:ext cx="3803477" cy="1285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50"/>
              </a:lnSpc>
            </a:pPr>
            <a:r>
              <a:rPr lang="en-US" sz="3500" spc="3">
                <a:solidFill>
                  <a:srgbClr val="1D2226"/>
                </a:solidFill>
                <a:latin typeface="Montserrat Semi-Bold" panose="00000700000000000000"/>
              </a:rPr>
              <a:t>Lakukan Sekarang!</a:t>
            </a:r>
            <a:endParaRPr lang="en-US" sz="3500" spc="3">
              <a:solidFill>
                <a:srgbClr val="1D2226"/>
              </a:solidFill>
              <a:latin typeface="Montserrat Semi-Bold" panose="0000070000000000000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1209329" y="4649581"/>
            <a:ext cx="5610241" cy="628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50"/>
              </a:lnSpc>
            </a:pPr>
            <a:r>
              <a:rPr lang="en-US" sz="3500" spc="3">
                <a:solidFill>
                  <a:srgbClr val="1D2226"/>
                </a:solidFill>
                <a:latin typeface="Montserrat Semi-Bold" panose="00000700000000000000"/>
              </a:rPr>
              <a:t>Terus Belajar</a:t>
            </a:r>
            <a:endParaRPr lang="en-US" sz="3500" spc="3">
              <a:solidFill>
                <a:srgbClr val="1D2226"/>
              </a:solidFill>
              <a:latin typeface="Montserrat Semi-Bold" panose="0000070000000000000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C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rot="594447">
            <a:off x="15945074" y="7999011"/>
            <a:ext cx="1641602" cy="148639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07544" y="634409"/>
            <a:ext cx="1617389" cy="145565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 rot="0">
            <a:off x="2720100" y="4510714"/>
            <a:ext cx="1703552" cy="1703552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CB8AA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960"/>
                </a:lnSpc>
                <a:spcBef>
                  <a:spcPct val="0"/>
                </a:spcBef>
              </a:pPr>
              <a:r>
                <a:rPr lang="en-US" sz="6400">
                  <a:solidFill>
                    <a:srgbClr val="FFF4ED"/>
                  </a:solidFill>
                  <a:latin typeface="Genty Sans" panose="00000600000000000000"/>
                </a:rPr>
                <a:t>1</a:t>
              </a:r>
              <a:endParaRPr lang="en-US" sz="6400">
                <a:solidFill>
                  <a:srgbClr val="FFF4ED"/>
                </a:solidFill>
                <a:latin typeface="Genty Sans" panose="00000600000000000000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823098" y="6586899"/>
            <a:ext cx="3497556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spc="3">
                <a:solidFill>
                  <a:srgbClr val="1D2226"/>
                </a:solidFill>
                <a:latin typeface="Montserrat Bold" panose="00000600000000000000"/>
              </a:rPr>
              <a:t>Perkenalan</a:t>
            </a:r>
            <a:endParaRPr lang="en-US" sz="3500" spc="3">
              <a:solidFill>
                <a:srgbClr val="1D2226"/>
              </a:solidFill>
              <a:latin typeface="Montserrat Bold" panose="000006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135462" y="2255476"/>
            <a:ext cx="14017076" cy="1501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50"/>
              </a:lnSpc>
            </a:pPr>
            <a:r>
              <a:rPr lang="en-US" sz="12500">
                <a:solidFill>
                  <a:srgbClr val="3A3031"/>
                </a:solidFill>
                <a:latin typeface="Genty Sans" panose="00000600000000000000"/>
              </a:rPr>
              <a:t>OUR AGENDA</a:t>
            </a:r>
            <a:endParaRPr lang="en-US" sz="12500">
              <a:solidFill>
                <a:srgbClr val="3A3031"/>
              </a:solidFill>
              <a:latin typeface="Genty Sans" panose="00000600000000000000"/>
            </a:endParaRPr>
          </a:p>
        </p:txBody>
      </p:sp>
      <p:grpSp>
        <p:nvGrpSpPr>
          <p:cNvPr id="9" name="Group 9"/>
          <p:cNvGrpSpPr/>
          <p:nvPr/>
        </p:nvGrpSpPr>
        <p:grpSpPr>
          <a:xfrm rot="0">
            <a:off x="8399927" y="4510714"/>
            <a:ext cx="1703552" cy="1703552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49C8E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960"/>
                </a:lnSpc>
                <a:spcBef>
                  <a:spcPct val="0"/>
                </a:spcBef>
              </a:pPr>
              <a:r>
                <a:rPr lang="en-US" sz="6400">
                  <a:solidFill>
                    <a:srgbClr val="FFF4ED"/>
                  </a:solidFill>
                  <a:latin typeface="Genty Sans" panose="00000600000000000000"/>
                </a:rPr>
                <a:t>2</a:t>
              </a:r>
              <a:endParaRPr lang="en-US" sz="6400">
                <a:solidFill>
                  <a:srgbClr val="FFF4ED"/>
                </a:solidFill>
                <a:latin typeface="Genty Sans" panose="00000600000000000000"/>
              </a:endParaR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366424" y="6586899"/>
            <a:ext cx="5770558" cy="184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spc="3">
                <a:solidFill>
                  <a:srgbClr val="1D2226"/>
                </a:solidFill>
                <a:latin typeface="Montserrat Bold" panose="00000600000000000000"/>
              </a:rPr>
              <a:t>Personal Brand, Personal Confidence and Self Development</a:t>
            </a:r>
            <a:endParaRPr lang="en-US" sz="3500" spc="3">
              <a:solidFill>
                <a:srgbClr val="1D2226"/>
              </a:solidFill>
              <a:latin typeface="Montserrat Bold" panose="00000600000000000000"/>
            </a:endParaRPr>
          </a:p>
        </p:txBody>
      </p:sp>
      <p:grpSp>
        <p:nvGrpSpPr>
          <p:cNvPr id="13" name="Group 13"/>
          <p:cNvGrpSpPr/>
          <p:nvPr/>
        </p:nvGrpSpPr>
        <p:grpSpPr>
          <a:xfrm rot="0">
            <a:off x="14170486" y="4510714"/>
            <a:ext cx="1703552" cy="1703552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A7E78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960"/>
                </a:lnSpc>
                <a:spcBef>
                  <a:spcPct val="0"/>
                </a:spcBef>
              </a:pPr>
              <a:r>
                <a:rPr lang="en-US" sz="6400">
                  <a:solidFill>
                    <a:srgbClr val="FFF4ED"/>
                  </a:solidFill>
                  <a:latin typeface="Genty Sans" panose="00000600000000000000"/>
                </a:rPr>
                <a:t>3</a:t>
              </a:r>
              <a:endParaRPr lang="en-US" sz="6400">
                <a:solidFill>
                  <a:srgbClr val="FFF4ED"/>
                </a:solidFill>
                <a:latin typeface="Genty Sans" panose="00000600000000000000"/>
              </a:endParaR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3579623" y="6586899"/>
            <a:ext cx="2885279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spc="3">
                <a:solidFill>
                  <a:srgbClr val="1D2226"/>
                </a:solidFill>
                <a:latin typeface="Montserrat Bold" panose="00000600000000000000"/>
              </a:rPr>
              <a:t>QnA</a:t>
            </a:r>
            <a:endParaRPr lang="en-US" sz="3500" spc="3">
              <a:solidFill>
                <a:srgbClr val="1D2226"/>
              </a:solidFill>
              <a:latin typeface="Montserrat Bold" panose="0000060000000000000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C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6581918" y="5980776"/>
            <a:ext cx="5124164" cy="509621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798693" y="2620644"/>
            <a:ext cx="12690615" cy="2522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60"/>
              </a:lnSpc>
            </a:pPr>
            <a:r>
              <a:rPr lang="en-US" sz="11000">
                <a:solidFill>
                  <a:srgbClr val="3A3031"/>
                </a:solidFill>
                <a:latin typeface="Genty Sans" panose="00000600000000000000"/>
              </a:rPr>
              <a:t>Jangan tunda dan lakukan sekarang!</a:t>
            </a:r>
            <a:endParaRPr lang="en-US" sz="11000">
              <a:solidFill>
                <a:srgbClr val="3A3031"/>
              </a:solidFill>
              <a:latin typeface="Genty Sans" panose="0000060000000000000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028700" y="6417184"/>
            <a:ext cx="4204384" cy="512729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066397" y="3953004"/>
            <a:ext cx="14155205" cy="1690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40"/>
              </a:lnSpc>
            </a:pPr>
            <a:r>
              <a:rPr lang="en-US" sz="14000">
                <a:solidFill>
                  <a:srgbClr val="3A3031"/>
                </a:solidFill>
                <a:latin typeface="Genty Sans" panose="00000600000000000000"/>
              </a:rPr>
              <a:t>Any Question? </a:t>
            </a:r>
            <a:endParaRPr lang="en-US" sz="14000">
              <a:solidFill>
                <a:srgbClr val="3A3031"/>
              </a:solidFill>
              <a:latin typeface="Genty Sans" panose="0000060000000000000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C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95727" y="4023136"/>
            <a:ext cx="13496545" cy="1727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05"/>
              </a:lnSpc>
            </a:pPr>
            <a:r>
              <a:rPr lang="en-US" sz="14425">
                <a:solidFill>
                  <a:srgbClr val="3A3031"/>
                </a:solidFill>
                <a:latin typeface="Genty Sans" panose="00000600000000000000"/>
              </a:rPr>
              <a:t>THANK YOU!</a:t>
            </a:r>
            <a:endParaRPr lang="en-US" sz="14425">
              <a:solidFill>
                <a:srgbClr val="3A3031"/>
              </a:solidFill>
              <a:latin typeface="Genty Sans" panose="00000600000000000000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574788" y="1199480"/>
            <a:ext cx="1668781" cy="1598995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243569" y="6082165"/>
            <a:ext cx="11800862" cy="64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</a:pPr>
            <a:r>
              <a:rPr lang="en-US" sz="4905" spc="4">
                <a:solidFill>
                  <a:srgbClr val="1D2226"/>
                </a:solidFill>
                <a:latin typeface="Montserrat" panose="00000500000000000000"/>
              </a:rPr>
              <a:t>See You</a:t>
            </a:r>
            <a:endParaRPr lang="en-US" sz="4905" spc="4">
              <a:solidFill>
                <a:srgbClr val="1D2226"/>
              </a:solidFill>
              <a:latin typeface="Montserrat" panose="00000500000000000000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5057882" y="7358582"/>
            <a:ext cx="1668781" cy="159899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6135583" y="5931091"/>
            <a:ext cx="1668781" cy="159899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028700" y="2798475"/>
            <a:ext cx="1668781" cy="1598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432959" y="1497458"/>
            <a:ext cx="4472609" cy="41148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436244" y="4536282"/>
            <a:ext cx="11415512" cy="1671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45"/>
              </a:lnSpc>
            </a:pPr>
            <a:r>
              <a:rPr lang="en-US" sz="14005">
                <a:solidFill>
                  <a:srgbClr val="3A3031"/>
                </a:solidFill>
                <a:latin typeface="Genty Sans" panose="00000600000000000000"/>
              </a:rPr>
              <a:t>PERKENALAN</a:t>
            </a:r>
            <a:endParaRPr lang="en-US" sz="14005">
              <a:solidFill>
                <a:srgbClr val="3A3031"/>
              </a:solidFill>
              <a:latin typeface="Genty Sans" panose="0000060000000000000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C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0">
            <a:off x="10216066" y="1226313"/>
            <a:ext cx="7043234" cy="7834374"/>
            <a:chOff x="687070" y="247650"/>
            <a:chExt cx="11148060" cy="12400280"/>
          </a:xfrm>
        </p:grpSpPr>
        <p:sp>
          <p:nvSpPr>
            <p:cNvPr id="3" name="Freeform 3"/>
            <p:cNvSpPr/>
            <p:nvPr/>
          </p:nvSpPr>
          <p:spPr>
            <a:xfrm>
              <a:off x="687070" y="247650"/>
              <a:ext cx="11148061" cy="12400280"/>
            </a:xfrm>
            <a:custGeom>
              <a:avLst/>
              <a:gdLst/>
              <a:ahLst/>
              <a:cxnLst/>
              <a:rect l="l" t="t" r="r" b="b"/>
              <a:pathLst>
                <a:path w="11148061" h="12400280">
                  <a:moveTo>
                    <a:pt x="9215120" y="1497330"/>
                  </a:moveTo>
                  <a:cubicBezTo>
                    <a:pt x="8773160" y="972820"/>
                    <a:pt x="8234680" y="508000"/>
                    <a:pt x="7590790" y="252730"/>
                  </a:cubicBezTo>
                  <a:cubicBezTo>
                    <a:pt x="7132320" y="71120"/>
                    <a:pt x="6633210" y="0"/>
                    <a:pt x="6139180" y="6350"/>
                  </a:cubicBezTo>
                  <a:cubicBezTo>
                    <a:pt x="4053840" y="36830"/>
                    <a:pt x="2157730" y="1490980"/>
                    <a:pt x="1289050" y="3346450"/>
                  </a:cubicBezTo>
                  <a:cubicBezTo>
                    <a:pt x="527050" y="4977130"/>
                    <a:pt x="0" y="7792720"/>
                    <a:pt x="680720" y="9457690"/>
                  </a:cubicBezTo>
                  <a:cubicBezTo>
                    <a:pt x="1360170" y="11122661"/>
                    <a:pt x="2499360" y="12005311"/>
                    <a:pt x="4248150" y="12081511"/>
                  </a:cubicBezTo>
                  <a:cubicBezTo>
                    <a:pt x="7001510" y="12400280"/>
                    <a:pt x="9088120" y="10502901"/>
                    <a:pt x="10118091" y="8309611"/>
                  </a:cubicBezTo>
                  <a:cubicBezTo>
                    <a:pt x="11148061" y="6116320"/>
                    <a:pt x="10782300" y="3361691"/>
                    <a:pt x="9215121" y="1497330"/>
                  </a:cubicBezTo>
                  <a:close/>
                </a:path>
              </a:pathLst>
            </a:custGeom>
            <a:blipFill>
              <a:blip r:embed="rId1"/>
              <a:stretch>
                <a:fillRect l="-24302" t="-8920" r="-1621" b="-34319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1359667" y="3636034"/>
            <a:ext cx="7599124" cy="638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50"/>
              </a:lnSpc>
            </a:pPr>
            <a:r>
              <a:rPr lang="en-US" sz="3500" spc="3">
                <a:solidFill>
                  <a:srgbClr val="1D2226"/>
                </a:solidFill>
                <a:latin typeface="Montserrat Semi-Bold Bold" panose="00000800000000000000"/>
              </a:rPr>
              <a:t>Putu Raditha Chintia Wardhani</a:t>
            </a:r>
            <a:endParaRPr lang="en-US" sz="3500" spc="3">
              <a:solidFill>
                <a:srgbClr val="1D2226"/>
              </a:solidFill>
              <a:latin typeface="Montserrat Semi-Bold Bold" panose="000008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12582" y="2217068"/>
            <a:ext cx="5466330" cy="775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0"/>
              </a:lnSpc>
            </a:pPr>
            <a:r>
              <a:rPr lang="en-US" sz="6500">
                <a:solidFill>
                  <a:srgbClr val="3A3031"/>
                </a:solidFill>
                <a:latin typeface="Genty Sans" panose="00000600000000000000"/>
              </a:rPr>
              <a:t>ABOUT ME</a:t>
            </a:r>
            <a:endParaRPr lang="en-US" sz="6500">
              <a:solidFill>
                <a:srgbClr val="3A3031"/>
              </a:solidFill>
              <a:latin typeface="Genty Sans" panose="000006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59667" y="4169406"/>
            <a:ext cx="7304504" cy="622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00"/>
              </a:lnSpc>
            </a:pPr>
            <a:r>
              <a:rPr lang="en-US" sz="3400" spc="3">
                <a:solidFill>
                  <a:srgbClr val="1D2226"/>
                </a:solidFill>
                <a:latin typeface="Montserrat" panose="00000500000000000000"/>
              </a:rPr>
              <a:t>Informatics 2019</a:t>
            </a:r>
            <a:endParaRPr lang="en-US" sz="3400" spc="3">
              <a:solidFill>
                <a:srgbClr val="1D2226"/>
              </a:solidFill>
              <a:latin typeface="Montserrat" panose="000005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59667" y="4687537"/>
            <a:ext cx="9588177" cy="622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00"/>
              </a:lnSpc>
            </a:pPr>
            <a:r>
              <a:rPr lang="en-US" sz="3400" spc="3">
                <a:solidFill>
                  <a:srgbClr val="1D2226"/>
                </a:solidFill>
                <a:latin typeface="Montserrat" panose="00000500000000000000"/>
              </a:rPr>
              <a:t>Google DSC Lead 2022 - 2023</a:t>
            </a:r>
            <a:endParaRPr lang="en-US" sz="3400" spc="3">
              <a:solidFill>
                <a:srgbClr val="1D2226"/>
              </a:solidFill>
              <a:latin typeface="Montserrat" panose="000005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59667" y="5795391"/>
            <a:ext cx="9588177" cy="2484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50"/>
              </a:lnSpc>
            </a:pPr>
            <a:r>
              <a:rPr lang="en-US" sz="3300" spc="3">
                <a:solidFill>
                  <a:srgbClr val="1D2226"/>
                </a:solidFill>
                <a:latin typeface="Montserrat Bold" panose="00000600000000000000"/>
              </a:rPr>
              <a:t>Interests:</a:t>
            </a:r>
            <a:endParaRPr lang="en-US" sz="3300" spc="3">
              <a:solidFill>
                <a:srgbClr val="1D2226"/>
              </a:solidFill>
              <a:latin typeface="Montserrat Bold" panose="00000600000000000000"/>
            </a:endParaRPr>
          </a:p>
          <a:p>
            <a:pPr marL="712470" lvl="1" indent="-356235">
              <a:lnSpc>
                <a:spcPts val="4950"/>
              </a:lnSpc>
              <a:buFont typeface="Arial" panose="020B0604020202020204"/>
              <a:buChar char="•"/>
            </a:pPr>
            <a:r>
              <a:rPr lang="en-US" sz="3300" spc="3">
                <a:solidFill>
                  <a:srgbClr val="1D2226"/>
                </a:solidFill>
                <a:latin typeface="Montserrat" panose="00000500000000000000"/>
              </a:rPr>
              <a:t>UI/UX Design</a:t>
            </a:r>
            <a:endParaRPr lang="en-US" sz="3300" spc="3">
              <a:solidFill>
                <a:srgbClr val="1D2226"/>
              </a:solidFill>
              <a:latin typeface="Montserrat" panose="00000500000000000000"/>
            </a:endParaRPr>
          </a:p>
          <a:p>
            <a:pPr marL="712470" lvl="1" indent="-356235">
              <a:lnSpc>
                <a:spcPts val="4950"/>
              </a:lnSpc>
              <a:buFont typeface="Arial" panose="020B0604020202020204"/>
              <a:buChar char="•"/>
            </a:pPr>
            <a:r>
              <a:rPr lang="en-US" sz="3300" spc="3">
                <a:solidFill>
                  <a:srgbClr val="1D2226"/>
                </a:solidFill>
                <a:latin typeface="Montserrat" panose="00000500000000000000"/>
              </a:rPr>
              <a:t>Photography</a:t>
            </a:r>
            <a:endParaRPr lang="en-US" sz="3300" spc="3">
              <a:solidFill>
                <a:srgbClr val="1D2226"/>
              </a:solidFill>
              <a:latin typeface="Montserrat" panose="00000500000000000000"/>
            </a:endParaRPr>
          </a:p>
          <a:p>
            <a:pPr marL="712470" lvl="1" indent="-356235">
              <a:lnSpc>
                <a:spcPts val="4950"/>
              </a:lnSpc>
              <a:buFont typeface="Arial" panose="020B0604020202020204"/>
              <a:buChar char="•"/>
            </a:pPr>
            <a:r>
              <a:rPr lang="en-US" sz="3300" spc="3">
                <a:solidFill>
                  <a:srgbClr val="1D2226"/>
                </a:solidFill>
                <a:latin typeface="Montserrat" panose="00000500000000000000"/>
              </a:rPr>
              <a:t>Game Development</a:t>
            </a:r>
            <a:endParaRPr lang="en-US" sz="3300" spc="3">
              <a:solidFill>
                <a:srgbClr val="1D2226"/>
              </a:solidFill>
              <a:latin typeface="Montserrat" panose="0000050000000000000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90295" y="3224164"/>
            <a:ext cx="13707411" cy="38634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35"/>
              </a:lnSpc>
            </a:pPr>
            <a:r>
              <a:rPr lang="en-US" sz="16900">
                <a:solidFill>
                  <a:srgbClr val="3A3031"/>
                </a:solidFill>
                <a:latin typeface="Genty Sans" panose="00000600000000000000"/>
              </a:rPr>
              <a:t>PERSONAL</a:t>
            </a:r>
            <a:endParaRPr lang="en-US" sz="16900">
              <a:solidFill>
                <a:srgbClr val="3A3031"/>
              </a:solidFill>
              <a:latin typeface="Genty Sans" panose="00000600000000000000"/>
            </a:endParaRPr>
          </a:p>
          <a:p>
            <a:pPr algn="ctr">
              <a:lnSpc>
                <a:spcPts val="14535"/>
              </a:lnSpc>
            </a:pPr>
            <a:r>
              <a:rPr lang="en-US" sz="16900">
                <a:solidFill>
                  <a:srgbClr val="3A3031"/>
                </a:solidFill>
                <a:latin typeface="Genty Sans" panose="00000600000000000000"/>
              </a:rPr>
              <a:t>BRAND</a:t>
            </a:r>
            <a:endParaRPr lang="en-US" sz="16900">
              <a:solidFill>
                <a:srgbClr val="3A3031"/>
              </a:solidFill>
              <a:latin typeface="Genty Sans" panose="00000600000000000000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rot="725643">
            <a:off x="-85744" y="876846"/>
            <a:ext cx="3048915" cy="572322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853084" y="7178595"/>
            <a:ext cx="5874992" cy="3108405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349911" y="6973330"/>
            <a:ext cx="9588177" cy="693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00"/>
              </a:lnSpc>
            </a:pPr>
            <a:r>
              <a:rPr lang="en-US" sz="3800" spc="3">
                <a:solidFill>
                  <a:srgbClr val="1D2226"/>
                </a:solidFill>
                <a:latin typeface="Montserrat" panose="00000500000000000000"/>
              </a:rPr>
              <a:t>Apa sih itu?</a:t>
            </a:r>
            <a:endParaRPr lang="en-US" sz="3800" spc="3">
              <a:solidFill>
                <a:srgbClr val="1D2226"/>
              </a:solidFill>
              <a:latin typeface="Montserrat" panose="0000050000000000000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C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591830" y="2682150"/>
            <a:ext cx="13104340" cy="2174817"/>
            <a:chOff x="0" y="0"/>
            <a:chExt cx="3451349" cy="57279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51349" cy="572791"/>
            </a:xfrm>
            <a:custGeom>
              <a:avLst/>
              <a:gdLst/>
              <a:ahLst/>
              <a:cxnLst/>
              <a:rect l="l" t="t" r="r" b="b"/>
              <a:pathLst>
                <a:path w="3451349" h="572791">
                  <a:moveTo>
                    <a:pt x="0" y="0"/>
                  </a:moveTo>
                  <a:lnTo>
                    <a:pt x="3451349" y="0"/>
                  </a:lnTo>
                  <a:lnTo>
                    <a:pt x="3451349" y="572791"/>
                  </a:lnTo>
                  <a:lnTo>
                    <a:pt x="0" y="572791"/>
                  </a:lnTo>
                  <a:close/>
                </a:path>
              </a:pathLst>
            </a:custGeom>
            <a:solidFill>
              <a:srgbClr val="F6E7EC"/>
            </a:solidFill>
            <a:ln w="28575">
              <a:solidFill>
                <a:srgbClr val="000000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083423" y="2907535"/>
            <a:ext cx="12121154" cy="1647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000" spc="2">
                <a:solidFill>
                  <a:srgbClr val="1D2226"/>
                </a:solidFill>
                <a:latin typeface="Montserrat Bold" panose="00000600000000000000"/>
              </a:rPr>
              <a:t>Representasi Diri</a:t>
            </a:r>
            <a:r>
              <a:rPr lang="en-US" sz="3000" spc="2">
                <a:solidFill>
                  <a:srgbClr val="1D2226"/>
                </a:solidFill>
                <a:latin typeface="Montserrat" panose="00000500000000000000"/>
              </a:rPr>
              <a:t>, </a:t>
            </a:r>
            <a:r>
              <a:rPr lang="en-US" sz="3000" spc="2">
                <a:solidFill>
                  <a:srgbClr val="1D2226"/>
                </a:solidFill>
                <a:latin typeface="Montserrat Bold" panose="00000600000000000000"/>
              </a:rPr>
              <a:t>Gambaran Diri</a:t>
            </a:r>
            <a:r>
              <a:rPr lang="en-US" sz="3000" spc="2">
                <a:solidFill>
                  <a:srgbClr val="1D2226"/>
                </a:solidFill>
                <a:latin typeface="Montserrat" panose="00000500000000000000"/>
              </a:rPr>
              <a:t>,</a:t>
            </a:r>
            <a:r>
              <a:rPr lang="en-US" sz="3000" spc="2">
                <a:solidFill>
                  <a:srgbClr val="1D2226"/>
                </a:solidFill>
                <a:latin typeface="Montserrat Bold" panose="00000600000000000000"/>
              </a:rPr>
              <a:t> Persepsi diri</a:t>
            </a:r>
            <a:r>
              <a:rPr lang="en-US" sz="3000" spc="2">
                <a:solidFill>
                  <a:srgbClr val="1D2226"/>
                </a:solidFill>
                <a:latin typeface="Montserrat" panose="00000500000000000000"/>
              </a:rPr>
              <a:t> kalian yang dilihat oleh orang lain serta apa hal dari diri kalian yang bisa di</a:t>
            </a:r>
            <a:r>
              <a:rPr lang="en-US" sz="3000" spc="2">
                <a:solidFill>
                  <a:srgbClr val="1D2226"/>
                </a:solidFill>
                <a:latin typeface="Montserrat Bold" panose="00000600000000000000"/>
              </a:rPr>
              <a:t>tawarkan secara profesional</a:t>
            </a:r>
            <a:r>
              <a:rPr lang="en-US" sz="3000" spc="2">
                <a:solidFill>
                  <a:srgbClr val="1D2226"/>
                </a:solidFill>
                <a:latin typeface="Montserrat" panose="00000500000000000000"/>
              </a:rPr>
              <a:t> (nilai diri).</a:t>
            </a:r>
            <a:endParaRPr lang="en-US" sz="3000" spc="2">
              <a:solidFill>
                <a:srgbClr val="1D2226"/>
              </a:solidFill>
              <a:latin typeface="Montserrat" panose="000005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85607" y="1061258"/>
            <a:ext cx="16716785" cy="1398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15"/>
              </a:lnSpc>
            </a:pPr>
            <a:r>
              <a:rPr lang="en-US" sz="11650">
                <a:solidFill>
                  <a:srgbClr val="3A3031"/>
                </a:solidFill>
                <a:latin typeface="Genty Sans" panose="00000600000000000000"/>
              </a:rPr>
              <a:t>PERSONAL BRAND</a:t>
            </a:r>
            <a:endParaRPr lang="en-US" sz="11650">
              <a:solidFill>
                <a:srgbClr val="3A3031"/>
              </a:solidFill>
              <a:latin typeface="Genty Sans" panose="00000600000000000000"/>
            </a:endParaRPr>
          </a:p>
        </p:txBody>
      </p:sp>
      <p:grpSp>
        <p:nvGrpSpPr>
          <p:cNvPr id="7" name="Group 7"/>
          <p:cNvGrpSpPr/>
          <p:nvPr/>
        </p:nvGrpSpPr>
        <p:grpSpPr>
          <a:xfrm rot="0">
            <a:off x="2591830" y="5206731"/>
            <a:ext cx="13104340" cy="1789814"/>
            <a:chOff x="0" y="0"/>
            <a:chExt cx="3451349" cy="47139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451349" cy="471391"/>
            </a:xfrm>
            <a:custGeom>
              <a:avLst/>
              <a:gdLst/>
              <a:ahLst/>
              <a:cxnLst/>
              <a:rect l="l" t="t" r="r" b="b"/>
              <a:pathLst>
                <a:path w="3451349" h="471391">
                  <a:moveTo>
                    <a:pt x="0" y="0"/>
                  </a:moveTo>
                  <a:lnTo>
                    <a:pt x="3451349" y="0"/>
                  </a:lnTo>
                  <a:lnTo>
                    <a:pt x="3451349" y="471391"/>
                  </a:lnTo>
                  <a:lnTo>
                    <a:pt x="0" y="471391"/>
                  </a:lnTo>
                  <a:close/>
                </a:path>
              </a:pathLst>
            </a:custGeom>
            <a:solidFill>
              <a:srgbClr val="F6E7EC"/>
            </a:solidFill>
            <a:ln w="28575">
              <a:solidFill>
                <a:srgbClr val="000000"/>
              </a:solidFill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083423" y="5520602"/>
            <a:ext cx="12121154" cy="1085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000" spc="2">
                <a:solidFill>
                  <a:srgbClr val="1D2226"/>
                </a:solidFill>
                <a:latin typeface="Montserrat" panose="00000500000000000000"/>
              </a:rPr>
              <a:t>Personal Brand : Cara berpakaian, cara berbicara,  cara berjalan, model rambut, hingga gadget yang digunakan. </a:t>
            </a:r>
            <a:endParaRPr lang="en-US" sz="3000" spc="2">
              <a:solidFill>
                <a:srgbClr val="1D2226"/>
              </a:solidFill>
              <a:latin typeface="Montserrat" panose="00000500000000000000"/>
            </a:endParaRPr>
          </a:p>
        </p:txBody>
      </p:sp>
      <p:grpSp>
        <p:nvGrpSpPr>
          <p:cNvPr id="11" name="Group 11"/>
          <p:cNvGrpSpPr/>
          <p:nvPr/>
        </p:nvGrpSpPr>
        <p:grpSpPr>
          <a:xfrm rot="0">
            <a:off x="2591830" y="7348970"/>
            <a:ext cx="13104340" cy="1698873"/>
            <a:chOff x="0" y="0"/>
            <a:chExt cx="3451349" cy="44744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451349" cy="447440"/>
            </a:xfrm>
            <a:custGeom>
              <a:avLst/>
              <a:gdLst/>
              <a:ahLst/>
              <a:cxnLst/>
              <a:rect l="l" t="t" r="r" b="b"/>
              <a:pathLst>
                <a:path w="3451349" h="447440">
                  <a:moveTo>
                    <a:pt x="0" y="0"/>
                  </a:moveTo>
                  <a:lnTo>
                    <a:pt x="3451349" y="0"/>
                  </a:lnTo>
                  <a:lnTo>
                    <a:pt x="3451349" y="447440"/>
                  </a:lnTo>
                  <a:lnTo>
                    <a:pt x="0" y="447440"/>
                  </a:lnTo>
                  <a:close/>
                </a:path>
              </a:pathLst>
            </a:custGeom>
            <a:solidFill>
              <a:srgbClr val="F6E7EC"/>
            </a:solidFill>
            <a:ln w="28575">
              <a:solidFill>
                <a:srgbClr val="000000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083423" y="7617370"/>
            <a:ext cx="12121154" cy="1085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000" spc="2">
                <a:solidFill>
                  <a:srgbClr val="1D2226"/>
                </a:solidFill>
                <a:latin typeface="Montserrat" panose="00000500000000000000"/>
              </a:rPr>
              <a:t>Personal Brand bisa dibangun </a:t>
            </a:r>
            <a:r>
              <a:rPr lang="en-US" sz="3000" spc="2">
                <a:solidFill>
                  <a:srgbClr val="1D2226"/>
                </a:solidFill>
                <a:latin typeface="Montserrat Bold" panose="00000600000000000000"/>
              </a:rPr>
              <a:t>tanpa sengaja</a:t>
            </a:r>
            <a:r>
              <a:rPr lang="en-US" sz="3000" spc="2">
                <a:solidFill>
                  <a:srgbClr val="1D2226"/>
                </a:solidFill>
                <a:latin typeface="Montserrat" panose="00000500000000000000"/>
              </a:rPr>
              <a:t> atau </a:t>
            </a:r>
            <a:r>
              <a:rPr lang="en-US" sz="3000" spc="2">
                <a:solidFill>
                  <a:srgbClr val="1D2226"/>
                </a:solidFill>
                <a:latin typeface="Montserrat Bold" panose="00000600000000000000"/>
              </a:rPr>
              <a:t>secara sengaja</a:t>
            </a:r>
            <a:r>
              <a:rPr lang="en-US" sz="3000" spc="2">
                <a:solidFill>
                  <a:srgbClr val="1D2226"/>
                </a:solidFill>
                <a:latin typeface="Montserrat" panose="00000500000000000000"/>
              </a:rPr>
              <a:t> </a:t>
            </a:r>
            <a:endParaRPr lang="en-US" sz="3000" spc="2">
              <a:solidFill>
                <a:srgbClr val="1D2226"/>
              </a:solidFill>
              <a:latin typeface="Montserrat" panose="00000500000000000000"/>
            </a:endParaRP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rot="594447">
            <a:off x="15320209" y="8515102"/>
            <a:ext cx="1641602" cy="14863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178103" y="4998440"/>
            <a:ext cx="1017187" cy="101718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CB8AA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Genty Sans" panose="00000600000000000000"/>
                </a:rPr>
                <a:t>1</a:t>
              </a:r>
              <a:endParaRPr lang="en-US" sz="4200">
                <a:solidFill>
                  <a:srgbClr val="FFFFFF"/>
                </a:solidFill>
                <a:latin typeface="Genty Sans" panose="0000060000000000000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2178103" y="6878724"/>
            <a:ext cx="1017187" cy="101718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A7E7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Genty Sans" panose="00000600000000000000"/>
                </a:rPr>
                <a:t>2</a:t>
              </a:r>
              <a:endParaRPr lang="en-US" sz="4200">
                <a:solidFill>
                  <a:srgbClr val="FFFFFF"/>
                </a:solidFill>
                <a:latin typeface="Genty Sans" panose="00000600000000000000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8400831" y="4998440"/>
            <a:ext cx="1017187" cy="101718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89B86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Genty Sans" panose="00000600000000000000"/>
                </a:rPr>
                <a:t>3</a:t>
              </a:r>
              <a:endParaRPr lang="en-US" sz="4200">
                <a:solidFill>
                  <a:srgbClr val="FFFFFF"/>
                </a:solidFill>
                <a:latin typeface="Genty Sans" panose="00000600000000000000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8400831" y="6878724"/>
            <a:ext cx="1017187" cy="101718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7B5A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Genty Sans" panose="00000600000000000000"/>
                </a:rPr>
                <a:t>4</a:t>
              </a:r>
              <a:endParaRPr lang="en-US" sz="4200">
                <a:solidFill>
                  <a:srgbClr val="FFFFFF"/>
                </a:solidFill>
                <a:latin typeface="Genty Sans" panose="00000600000000000000"/>
              </a:endParaRPr>
            </a:p>
          </p:txBody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213760" y="988966"/>
            <a:ext cx="763068" cy="956008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4564041" y="3404508"/>
            <a:ext cx="9159918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242">
                <a:solidFill>
                  <a:srgbClr val="1D2226"/>
                </a:solidFill>
                <a:latin typeface="Montserrat Bold" panose="00000600000000000000"/>
              </a:rPr>
              <a:t>GILL CORKINDALE,HARVARD BUSINESS REVIEW</a:t>
            </a:r>
            <a:endParaRPr lang="en-US" sz="2500" spc="242">
              <a:solidFill>
                <a:srgbClr val="1D2226"/>
              </a:solidFill>
              <a:latin typeface="Montserrat Bold" panose="0000060000000000000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600655" y="1293766"/>
            <a:ext cx="13086691" cy="198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95"/>
              </a:lnSpc>
            </a:pPr>
            <a:r>
              <a:rPr lang="en-US" sz="9300">
                <a:solidFill>
                  <a:srgbClr val="3A3031"/>
                </a:solidFill>
                <a:latin typeface="Genty Sans" panose="00000600000000000000"/>
              </a:rPr>
              <a:t>4 Hal Penting </a:t>
            </a:r>
            <a:endParaRPr lang="en-US" sz="9300">
              <a:solidFill>
                <a:srgbClr val="3A3031"/>
              </a:solidFill>
              <a:latin typeface="Genty Sans" panose="00000600000000000000"/>
            </a:endParaRPr>
          </a:p>
          <a:p>
            <a:pPr algn="ctr">
              <a:lnSpc>
                <a:spcPts val="7135"/>
              </a:lnSpc>
            </a:pPr>
            <a:r>
              <a:rPr lang="en-US" sz="8300">
                <a:solidFill>
                  <a:srgbClr val="3A3031"/>
                </a:solidFill>
                <a:latin typeface="Genty Sans" panose="00000600000000000000"/>
              </a:rPr>
              <a:t>dalam Personal Branding </a:t>
            </a:r>
            <a:endParaRPr lang="en-US" sz="8300">
              <a:solidFill>
                <a:srgbClr val="3A3031"/>
              </a:solidFill>
              <a:latin typeface="Genty Sans" panose="000006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938808" y="5140310"/>
            <a:ext cx="1912999" cy="628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50"/>
              </a:lnSpc>
            </a:pPr>
            <a:r>
              <a:rPr lang="en-US" sz="3500" spc="3">
                <a:solidFill>
                  <a:srgbClr val="1D2226"/>
                </a:solidFill>
                <a:latin typeface="Montserrat Semi-Bold" panose="00000700000000000000"/>
              </a:rPr>
              <a:t>Otentik</a:t>
            </a:r>
            <a:endParaRPr lang="en-US" sz="3500" spc="3">
              <a:solidFill>
                <a:srgbClr val="1D2226"/>
              </a:solidFill>
              <a:latin typeface="Montserrat Semi-Bold" panose="0000070000000000000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938808" y="7020594"/>
            <a:ext cx="2344970" cy="628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50"/>
              </a:lnSpc>
            </a:pPr>
            <a:r>
              <a:rPr lang="en-US" sz="3500" spc="3">
                <a:solidFill>
                  <a:srgbClr val="1D2226"/>
                </a:solidFill>
                <a:latin typeface="Montserrat Semi-Bold" panose="00000700000000000000"/>
              </a:rPr>
              <a:t>Konsisten</a:t>
            </a:r>
            <a:endParaRPr lang="en-US" sz="3500" spc="3">
              <a:solidFill>
                <a:srgbClr val="1D2226"/>
              </a:solidFill>
              <a:latin typeface="Montserrat Semi-Bold" panose="0000070000000000000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161536" y="5140310"/>
            <a:ext cx="6779470" cy="628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50"/>
              </a:lnSpc>
            </a:pPr>
            <a:r>
              <a:rPr lang="en-US" sz="3500" spc="3">
                <a:solidFill>
                  <a:srgbClr val="1D2226"/>
                </a:solidFill>
                <a:latin typeface="Montserrat Semi-Bold" panose="00000700000000000000"/>
              </a:rPr>
              <a:t>Menarik untuk banyak orang</a:t>
            </a:r>
            <a:endParaRPr lang="en-US" sz="3500" spc="3">
              <a:solidFill>
                <a:srgbClr val="1D2226"/>
              </a:solidFill>
              <a:latin typeface="Montserrat Semi-Bold" panose="0000070000000000000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161536" y="7020594"/>
            <a:ext cx="6551002" cy="628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50"/>
              </a:lnSpc>
            </a:pPr>
            <a:r>
              <a:rPr lang="en-US" sz="3500" spc="3">
                <a:solidFill>
                  <a:srgbClr val="1D2226"/>
                </a:solidFill>
                <a:latin typeface="Montserrat Semi-Bold" panose="00000700000000000000"/>
              </a:rPr>
              <a:t>Dikenal Banyak Orang</a:t>
            </a:r>
            <a:endParaRPr lang="en-US" sz="3500" spc="3">
              <a:solidFill>
                <a:srgbClr val="1D2226"/>
              </a:solidFill>
              <a:latin typeface="Montserrat Semi-Bold" panose="00000700000000000000"/>
            </a:endParaRP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6306470" y="988966"/>
            <a:ext cx="763068" cy="9560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C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336767" y="4120629"/>
            <a:ext cx="4078422" cy="1698873"/>
            <a:chOff x="0" y="0"/>
            <a:chExt cx="1074152" cy="4474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74152" cy="447440"/>
            </a:xfrm>
            <a:custGeom>
              <a:avLst/>
              <a:gdLst/>
              <a:ahLst/>
              <a:cxnLst/>
              <a:rect l="l" t="t" r="r" b="b"/>
              <a:pathLst>
                <a:path w="1074152" h="447440">
                  <a:moveTo>
                    <a:pt x="0" y="0"/>
                  </a:moveTo>
                  <a:lnTo>
                    <a:pt x="1074152" y="0"/>
                  </a:lnTo>
                  <a:lnTo>
                    <a:pt x="1074152" y="447440"/>
                  </a:lnTo>
                  <a:lnTo>
                    <a:pt x="0" y="447440"/>
                  </a:lnTo>
                  <a:close/>
                </a:path>
              </a:pathLst>
            </a:custGeom>
            <a:solidFill>
              <a:srgbClr val="F6E7EC"/>
            </a:solidFill>
            <a:ln w="28575">
              <a:solidFill>
                <a:srgbClr val="000000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7077433" y="4120629"/>
            <a:ext cx="4078422" cy="1698873"/>
            <a:chOff x="0" y="0"/>
            <a:chExt cx="1074152" cy="4474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74152" cy="447440"/>
            </a:xfrm>
            <a:custGeom>
              <a:avLst/>
              <a:gdLst/>
              <a:ahLst/>
              <a:cxnLst/>
              <a:rect l="l" t="t" r="r" b="b"/>
              <a:pathLst>
                <a:path w="1074152" h="447440">
                  <a:moveTo>
                    <a:pt x="0" y="0"/>
                  </a:moveTo>
                  <a:lnTo>
                    <a:pt x="1074152" y="0"/>
                  </a:lnTo>
                  <a:lnTo>
                    <a:pt x="1074152" y="447440"/>
                  </a:lnTo>
                  <a:lnTo>
                    <a:pt x="0" y="447440"/>
                  </a:lnTo>
                  <a:close/>
                </a:path>
              </a:pathLst>
            </a:custGeom>
            <a:solidFill>
              <a:srgbClr val="F6E7EC"/>
            </a:solidFill>
            <a:ln w="28575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2872811" y="4120629"/>
            <a:ext cx="4078422" cy="1698873"/>
            <a:chOff x="0" y="0"/>
            <a:chExt cx="1074152" cy="4474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74152" cy="447440"/>
            </a:xfrm>
            <a:custGeom>
              <a:avLst/>
              <a:gdLst/>
              <a:ahLst/>
              <a:cxnLst/>
              <a:rect l="l" t="t" r="r" b="b"/>
              <a:pathLst>
                <a:path w="1074152" h="447440">
                  <a:moveTo>
                    <a:pt x="0" y="0"/>
                  </a:moveTo>
                  <a:lnTo>
                    <a:pt x="1074152" y="0"/>
                  </a:lnTo>
                  <a:lnTo>
                    <a:pt x="1074152" y="447440"/>
                  </a:lnTo>
                  <a:lnTo>
                    <a:pt x="0" y="447440"/>
                  </a:lnTo>
                  <a:close/>
                </a:path>
              </a:pathLst>
            </a:custGeom>
            <a:solidFill>
              <a:srgbClr val="F6E7EC"/>
            </a:solidFill>
            <a:ln w="28575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4203910" y="6922839"/>
            <a:ext cx="4078422" cy="1698873"/>
            <a:chOff x="0" y="0"/>
            <a:chExt cx="1074152" cy="44744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74152" cy="447440"/>
            </a:xfrm>
            <a:custGeom>
              <a:avLst/>
              <a:gdLst/>
              <a:ahLst/>
              <a:cxnLst/>
              <a:rect l="l" t="t" r="r" b="b"/>
              <a:pathLst>
                <a:path w="1074152" h="447440">
                  <a:moveTo>
                    <a:pt x="0" y="0"/>
                  </a:moveTo>
                  <a:lnTo>
                    <a:pt x="1074152" y="0"/>
                  </a:lnTo>
                  <a:lnTo>
                    <a:pt x="1074152" y="447440"/>
                  </a:lnTo>
                  <a:lnTo>
                    <a:pt x="0" y="447440"/>
                  </a:lnTo>
                  <a:close/>
                </a:path>
              </a:pathLst>
            </a:custGeom>
            <a:solidFill>
              <a:srgbClr val="F6E7EC"/>
            </a:solidFill>
            <a:ln w="28575">
              <a:solidFill>
                <a:srgbClr val="000000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10131079" y="6922839"/>
            <a:ext cx="4078422" cy="1698873"/>
            <a:chOff x="0" y="0"/>
            <a:chExt cx="1074152" cy="4474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74152" cy="447440"/>
            </a:xfrm>
            <a:custGeom>
              <a:avLst/>
              <a:gdLst/>
              <a:ahLst/>
              <a:cxnLst/>
              <a:rect l="l" t="t" r="r" b="b"/>
              <a:pathLst>
                <a:path w="1074152" h="447440">
                  <a:moveTo>
                    <a:pt x="0" y="0"/>
                  </a:moveTo>
                  <a:lnTo>
                    <a:pt x="1074152" y="0"/>
                  </a:lnTo>
                  <a:lnTo>
                    <a:pt x="1074152" y="447440"/>
                  </a:lnTo>
                  <a:lnTo>
                    <a:pt x="0" y="447440"/>
                  </a:lnTo>
                  <a:close/>
                </a:path>
              </a:pathLst>
            </a:custGeom>
            <a:solidFill>
              <a:srgbClr val="F6E7EC"/>
            </a:solidFill>
            <a:ln w="28575">
              <a:solidFill>
                <a:srgbClr val="000000"/>
              </a:solidFill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817441" y="6514826"/>
            <a:ext cx="1800331" cy="5658185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109221" y="1323975"/>
            <a:ext cx="16069558" cy="2102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10"/>
              </a:lnSpc>
            </a:pPr>
            <a:r>
              <a:rPr lang="en-US" sz="9200">
                <a:solidFill>
                  <a:srgbClr val="3A3031"/>
                </a:solidFill>
                <a:latin typeface="Genty Sans" panose="00000600000000000000"/>
              </a:rPr>
              <a:t>Manfaat Personal </a:t>
            </a:r>
            <a:endParaRPr lang="en-US" sz="9200">
              <a:solidFill>
                <a:srgbClr val="3A3031"/>
              </a:solidFill>
              <a:latin typeface="Genty Sans" panose="00000600000000000000"/>
            </a:endParaRPr>
          </a:p>
          <a:p>
            <a:pPr algn="ctr">
              <a:lnSpc>
                <a:spcPts val="7910"/>
              </a:lnSpc>
            </a:pPr>
            <a:r>
              <a:rPr lang="en-US" sz="9200">
                <a:solidFill>
                  <a:srgbClr val="3A3031"/>
                </a:solidFill>
                <a:latin typeface="Genty Sans" panose="00000600000000000000"/>
              </a:rPr>
              <a:t>Branding</a:t>
            </a:r>
            <a:endParaRPr lang="en-US" sz="9200">
              <a:solidFill>
                <a:srgbClr val="3A3031"/>
              </a:solidFill>
              <a:latin typeface="Genty Sans" panose="0000060000000000000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315846" y="4351374"/>
            <a:ext cx="2120265" cy="1225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703E00"/>
                </a:solidFill>
                <a:latin typeface="Genty Sans" panose="00000600000000000000"/>
              </a:rPr>
              <a:t>Pembeda </a:t>
            </a:r>
            <a:endParaRPr lang="en-US" sz="3500">
              <a:solidFill>
                <a:srgbClr val="703E00"/>
              </a:solidFill>
              <a:latin typeface="Genty Sans" panose="00000600000000000000"/>
            </a:endParaRP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703E00"/>
                </a:solidFill>
                <a:latin typeface="Genty Sans" panose="00000600000000000000"/>
              </a:rPr>
              <a:t>yang unik</a:t>
            </a:r>
            <a:endParaRPr lang="en-US" sz="3500">
              <a:solidFill>
                <a:srgbClr val="703E00"/>
              </a:solidFill>
              <a:latin typeface="Genty Sans" panose="0000060000000000000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8027015" y="4351373"/>
            <a:ext cx="2233970" cy="122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703E00"/>
                </a:solidFill>
                <a:latin typeface="Genty Sans" panose="00000600000000000000"/>
              </a:rPr>
              <a:t>Daya tarik</a:t>
            </a:r>
            <a:endParaRPr lang="en-US" sz="3500">
              <a:solidFill>
                <a:srgbClr val="703E00"/>
              </a:solidFill>
              <a:latin typeface="Genty Sans" panose="00000600000000000000"/>
            </a:endParaRP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703E00"/>
                </a:solidFill>
                <a:latin typeface="Genty Sans" panose="00000600000000000000"/>
              </a:rPr>
              <a:t>promosi</a:t>
            </a:r>
            <a:endParaRPr lang="en-US" sz="3500">
              <a:solidFill>
                <a:srgbClr val="703E00"/>
              </a:solidFill>
              <a:latin typeface="Genty Sans" panose="00000600000000000000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4006373" y="4319190"/>
            <a:ext cx="1811298" cy="122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703E00"/>
                </a:solidFill>
                <a:latin typeface="Genty Sans" panose="00000600000000000000"/>
              </a:rPr>
              <a:t>Jaminan</a:t>
            </a:r>
            <a:endParaRPr lang="en-US" sz="3500">
              <a:solidFill>
                <a:srgbClr val="703E00"/>
              </a:solidFill>
              <a:latin typeface="Genty Sans" panose="00000600000000000000"/>
            </a:endParaRP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703E00"/>
                </a:solidFill>
                <a:latin typeface="Genty Sans" panose="00000600000000000000"/>
              </a:rPr>
              <a:t>Kualitas</a:t>
            </a:r>
            <a:endParaRPr lang="en-US" sz="3500">
              <a:solidFill>
                <a:srgbClr val="703E00"/>
              </a:solidFill>
              <a:latin typeface="Genty Sans" panose="00000600000000000000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5047257" y="7121400"/>
            <a:ext cx="2391728" cy="122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703E00"/>
                </a:solidFill>
                <a:latin typeface="Genty Sans" panose="00000600000000000000"/>
              </a:rPr>
              <a:t>Pengendali</a:t>
            </a:r>
            <a:endParaRPr lang="en-US" sz="3500">
              <a:solidFill>
                <a:srgbClr val="703E00"/>
              </a:solidFill>
              <a:latin typeface="Genty Sans" panose="00000600000000000000"/>
            </a:endParaRP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703E00"/>
                </a:solidFill>
                <a:latin typeface="Genty Sans" panose="00000600000000000000"/>
              </a:rPr>
              <a:t>Sekitar</a:t>
            </a:r>
            <a:endParaRPr lang="en-US" sz="3500">
              <a:solidFill>
                <a:srgbClr val="703E00"/>
              </a:solidFill>
              <a:latin typeface="Genty Sans" panose="00000600000000000000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0737968" y="7121400"/>
            <a:ext cx="2864644" cy="122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703E00"/>
                </a:solidFill>
                <a:latin typeface="Genty Sans" panose="00000600000000000000"/>
              </a:rPr>
              <a:t>Pembuka </a:t>
            </a:r>
            <a:endParaRPr lang="en-US" sz="3500">
              <a:solidFill>
                <a:srgbClr val="703E00"/>
              </a:solidFill>
              <a:latin typeface="Genty Sans" panose="00000600000000000000"/>
            </a:endParaRP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703E00"/>
                </a:solidFill>
                <a:latin typeface="Genty Sans" panose="00000600000000000000"/>
              </a:rPr>
              <a:t>Peluang Baru</a:t>
            </a:r>
            <a:endParaRPr lang="en-US" sz="3500">
              <a:solidFill>
                <a:srgbClr val="703E00"/>
              </a:solidFill>
              <a:latin typeface="Genty Sans" panose="0000060000000000000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054256" y="4507711"/>
            <a:ext cx="1017187" cy="101718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876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Genty Sans" panose="00000600000000000000"/>
                </a:rPr>
                <a:t>1</a:t>
              </a:r>
              <a:endParaRPr lang="en-US" sz="4200">
                <a:solidFill>
                  <a:srgbClr val="FFFFFF"/>
                </a:solidFill>
                <a:latin typeface="Genty Sans" panose="0000060000000000000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2054256" y="6387995"/>
            <a:ext cx="1017187" cy="101718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CB8AA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Genty Sans" panose="00000600000000000000"/>
                </a:rPr>
                <a:t>2</a:t>
              </a:r>
              <a:endParaRPr lang="en-US" sz="4200">
                <a:solidFill>
                  <a:srgbClr val="FFFFFF"/>
                </a:solidFill>
                <a:latin typeface="Genty Sans" panose="00000600000000000000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9144392" y="4507711"/>
            <a:ext cx="1017187" cy="101718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7B5A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Genty Sans" panose="00000600000000000000"/>
                </a:rPr>
                <a:t>3</a:t>
              </a:r>
              <a:endParaRPr lang="en-US" sz="4200">
                <a:solidFill>
                  <a:srgbClr val="FFFFFF"/>
                </a:solidFill>
                <a:latin typeface="Genty Sans" panose="00000600000000000000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9144392" y="6387995"/>
            <a:ext cx="1017187" cy="101718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89B86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Genty Sans" panose="00000600000000000000"/>
                </a:rPr>
                <a:t>4</a:t>
              </a:r>
              <a:endParaRPr lang="en-US" sz="4200">
                <a:solidFill>
                  <a:srgbClr val="FFFFFF"/>
                </a:solidFill>
                <a:latin typeface="Genty Sans" panose="00000600000000000000"/>
              </a:endParaR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210717" y="1514931"/>
            <a:ext cx="13866566" cy="206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40"/>
              </a:lnSpc>
            </a:pPr>
            <a:r>
              <a:rPr lang="en-US" sz="9000">
                <a:solidFill>
                  <a:srgbClr val="3A3031"/>
                </a:solidFill>
                <a:latin typeface="Genty Sans" panose="00000600000000000000"/>
              </a:rPr>
              <a:t>Personal Branding dalam Dunia Profesional</a:t>
            </a:r>
            <a:endParaRPr lang="en-US" sz="9000">
              <a:solidFill>
                <a:srgbClr val="3A3031"/>
              </a:solidFill>
              <a:latin typeface="Genty Sans" panose="0000060000000000000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119977" y="4702292"/>
            <a:ext cx="2662855" cy="628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50"/>
              </a:lnSpc>
            </a:pPr>
            <a:r>
              <a:rPr lang="en-US" sz="3500" spc="3">
                <a:solidFill>
                  <a:srgbClr val="1D2226"/>
                </a:solidFill>
                <a:latin typeface="Montserrat Semi-Bold" panose="00000700000000000000"/>
              </a:rPr>
              <a:t>Kredibilitas</a:t>
            </a:r>
            <a:endParaRPr lang="en-US" sz="3500" spc="3">
              <a:solidFill>
                <a:srgbClr val="1D2226"/>
              </a:solidFill>
              <a:latin typeface="Montserrat Semi-Bold" panose="0000070000000000000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119977" y="6264414"/>
            <a:ext cx="3047960" cy="1285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50"/>
              </a:lnSpc>
            </a:pPr>
            <a:r>
              <a:rPr lang="en-US" sz="3500" spc="3">
                <a:solidFill>
                  <a:srgbClr val="1D2226"/>
                </a:solidFill>
                <a:latin typeface="Montserrat Semi-Bold" panose="00000700000000000000"/>
              </a:rPr>
              <a:t>Membangun Koneksi</a:t>
            </a:r>
            <a:endParaRPr lang="en-US" sz="3500" spc="3">
              <a:solidFill>
                <a:srgbClr val="1D2226"/>
              </a:solidFill>
              <a:latin typeface="Montserrat Semi-Bold" panose="000007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1209329" y="6283220"/>
            <a:ext cx="3803477" cy="1285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50"/>
              </a:lnSpc>
            </a:pPr>
            <a:r>
              <a:rPr lang="en-US" sz="3500" spc="3">
                <a:solidFill>
                  <a:srgbClr val="1D2226"/>
                </a:solidFill>
                <a:latin typeface="Montserrat Semi-Bold" panose="00000700000000000000"/>
              </a:rPr>
              <a:t>Jujur dengan</a:t>
            </a:r>
            <a:endParaRPr lang="en-US" sz="3500" spc="3">
              <a:solidFill>
                <a:srgbClr val="1D2226"/>
              </a:solidFill>
              <a:latin typeface="Montserrat Semi-Bold" panose="00000700000000000000"/>
            </a:endParaRPr>
          </a:p>
          <a:p>
            <a:pPr>
              <a:lnSpc>
                <a:spcPts val="5250"/>
              </a:lnSpc>
            </a:pPr>
            <a:r>
              <a:rPr lang="en-US" sz="3500" spc="3">
                <a:solidFill>
                  <a:srgbClr val="1D2226"/>
                </a:solidFill>
                <a:latin typeface="Montserrat Semi-Bold" panose="00000700000000000000"/>
              </a:rPr>
              <a:t>diri sendiri</a:t>
            </a:r>
            <a:endParaRPr lang="en-US" sz="3500" spc="3">
              <a:solidFill>
                <a:srgbClr val="1D2226"/>
              </a:solidFill>
              <a:latin typeface="Montserrat Semi-Bold" panose="0000070000000000000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1209329" y="4702292"/>
            <a:ext cx="5024415" cy="628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50"/>
              </a:lnSpc>
            </a:pPr>
            <a:r>
              <a:rPr lang="en-US" sz="3500" spc="3">
                <a:solidFill>
                  <a:srgbClr val="1D2226"/>
                </a:solidFill>
                <a:latin typeface="Montserrat Semi-Bold" panose="00000700000000000000"/>
              </a:rPr>
              <a:t>Percaya Diri</a:t>
            </a:r>
            <a:endParaRPr lang="en-US" sz="3500" spc="3">
              <a:solidFill>
                <a:srgbClr val="1D2226"/>
              </a:solidFill>
              <a:latin typeface="Montserrat Semi-Bold" panose="00000700000000000000"/>
            </a:endParaRP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5291075" y="6369189"/>
            <a:ext cx="1885339" cy="64008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1866</Words>
  <Application>WPS Presentation</Application>
  <PresentationFormat>On-screen Show (4:3)</PresentationFormat>
  <Paragraphs>196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SimSun</vt:lpstr>
      <vt:lpstr>Wingdings</vt:lpstr>
      <vt:lpstr>Genty Sans</vt:lpstr>
      <vt:lpstr>Montserrat</vt:lpstr>
      <vt:lpstr>Montserrat Bold</vt:lpstr>
      <vt:lpstr>Montserrat Semi-Bold Bold</vt:lpstr>
      <vt:lpstr>Arial</vt:lpstr>
      <vt:lpstr>Montserrat Semi-Bold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</dc:title>
  <dc:creator/>
  <cp:lastModifiedBy>Rayruto</cp:lastModifiedBy>
  <cp:revision>2</cp:revision>
  <dcterms:created xsi:type="dcterms:W3CDTF">2006-08-16T00:00:00Z</dcterms:created>
  <dcterms:modified xsi:type="dcterms:W3CDTF">2022-11-26T05:49:50Z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6FA8813B8567454D99B0050AC3486986</vt:lpwstr>
  </property>
  <property fmtid="{D5CDD505-2E9C-101B-9397-08002B2CF9AE}" pid="3" name="KSOProductBuildVer">
    <vt:lpwstr>1033-11.2.0.11417</vt:lpwstr>
  </property>
</Properties>
</file>