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81" d="100"/>
          <a:sy n="81" d="100"/>
        </p:scale>
        <p:origin x="4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1B67-3041-4581-B736-E5FC02753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A49A8-4DFD-462A-8979-56815B793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6187-7E9E-4E55-A90D-3B4916B3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CA02-D654-4065-8ECA-25A7186F694A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EC809-D585-48EF-9C2D-C94FBAC3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6B65C-5ED0-4A9E-ABDA-01F5167F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B816-DB9D-4D4A-87E3-53054C4A54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571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0CF5-EBE6-4E18-ABE2-9D7EC3CD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07DEC-71E5-486C-B777-68136F885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7DF26-1749-4545-A2FC-7F46988F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CA02-D654-4065-8ECA-25A7186F694A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31684-AA5B-423B-9685-0D22115C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6B130-47A2-4ADA-A298-C28E85EA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B816-DB9D-4D4A-87E3-53054C4A54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195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DD51A-2D5A-4F10-BDE1-E02FFA0C1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8731B-A40F-4BC4-BAD5-8C0D3069B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C8F0D-F531-4FBA-839F-A3B0D03B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CA02-D654-4065-8ECA-25A7186F694A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A762A-F891-40B3-BA3B-78FB99B8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5ED3F-11D8-4CFC-A22B-9FFEABC6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B816-DB9D-4D4A-87E3-53054C4A54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559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6739-CA55-4A7B-8F17-D375A1C7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39D3-AE62-4932-8D68-EFD0DE7B7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2B07E-2747-4D41-BA34-EDB08C87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CA02-D654-4065-8ECA-25A7186F694A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34FC2-4D2D-4476-992C-42A1709B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9AB8F-F5D0-470B-8D8C-0BF030BD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B816-DB9D-4D4A-87E3-53054C4A54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670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D662-F8F7-4998-AD46-18E4D6A7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E69C2-50AB-4448-A775-96D2B0ADB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49E6C-2D3B-45C5-A44E-F0193E80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CA02-D654-4065-8ECA-25A7186F694A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94BE-97CB-4AA0-8AB8-6901ED31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DB746-47D3-4571-A883-3F4E6688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B816-DB9D-4D4A-87E3-53054C4A54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849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F386-A949-4E61-BB57-997B6E66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B311C-EA6B-4001-81DB-D62F5405B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AFCB4-4210-46D9-AF46-8B14E5F38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AA092-CAD1-4684-9E51-4513F702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CA02-D654-4065-8ECA-25A7186F694A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27DDB-6440-40B0-9A8D-0E0813FE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4109D-B114-4AC4-8752-E708DD25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B816-DB9D-4D4A-87E3-53054C4A54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795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FB6F-1FE9-4031-A8D4-5C0C1EF9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1834F-32E2-43EC-9D26-2F664360D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B991E-A414-4094-9C01-EBC7100A6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B485B-114D-4DC7-831C-139422760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2ED3E-18AF-4C6A-837B-CE8E7DBAF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E6460-5767-4E14-9E5B-2C92A3EE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CA02-D654-4065-8ECA-25A7186F694A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E82A9-865E-475B-8035-1FF5F090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DA236-45CA-42D2-AB97-37C8A8C7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B816-DB9D-4D4A-87E3-53054C4A54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23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27FF-27F7-4353-9638-8B29AEFC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14F40-6933-47EB-8562-57C6C8CF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CA02-D654-4065-8ECA-25A7186F694A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ECB31-AACA-4EDB-9393-8011A39F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47E82-550F-4979-9361-2F7D76F7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B816-DB9D-4D4A-87E3-53054C4A54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514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A5ABEF-08E8-45E0-845A-C4F4A40C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CA02-D654-4065-8ECA-25A7186F694A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F9E411-56E3-4D4E-AAEE-22CC18F8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10AED-F72A-452F-8AD4-880F398F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B816-DB9D-4D4A-87E3-53054C4A54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912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2792-14C8-448A-B8A7-6C145CD8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1777-FDB8-432F-B7D4-0ABEA83B5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7D39F-4E19-46B7-957F-92CD93B56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DE432-1D5F-48E9-A274-C3CC2115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CA02-D654-4065-8ECA-25A7186F694A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6B090-5FB3-4739-B828-D331E235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C0095-78CB-4716-8A3D-93FC6C0E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B816-DB9D-4D4A-87E3-53054C4A54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305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1C9E-9DEC-4420-B07C-B0FAC9887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CAE7B4-C459-4B7D-80E7-108A915AD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50AF8-55CB-4E82-AD01-BC86F3EF4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54B9A-7215-42FB-B0AE-B8358291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CA02-D654-4065-8ECA-25A7186F694A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25A4F-8D93-4CB0-BAA5-E4905FE9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17E1A-A6B1-4263-BEC6-9140F70C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B816-DB9D-4D4A-87E3-53054C4A54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081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0E3235-9C25-459F-82CA-EC1B8823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82555-9395-498E-BFFB-636D136F2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30950-7DAC-4C1E-AEAC-8360EA5CE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1CA02-D654-4065-8ECA-25A7186F694A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66A0F-4003-4A2B-A0F0-B2E2B7873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D7C06-9466-450B-939A-3D79CEF80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8B816-DB9D-4D4A-87E3-53054C4A54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777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8DFEAD-89E4-4DB1-800B-A9841F3DF0DD}"/>
              </a:ext>
            </a:extLst>
          </p:cNvPr>
          <p:cNvSpPr txBox="1"/>
          <p:nvPr/>
        </p:nvSpPr>
        <p:spPr>
          <a:xfrm>
            <a:off x="1793805" y="2765573"/>
            <a:ext cx="87605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b="1" dirty="0"/>
              <a:t>Unity 3D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game engine yang </a:t>
            </a:r>
            <a:r>
              <a:rPr lang="en-ID" dirty="0" err="1"/>
              <a:t>berbasis</a:t>
            </a:r>
            <a:r>
              <a:rPr lang="en-ID" dirty="0"/>
              <a:t> cross-platform. Unity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game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pada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, </a:t>
            </a:r>
            <a:r>
              <a:rPr lang="en-ID" dirty="0" err="1"/>
              <a:t>ponsel</a:t>
            </a:r>
            <a:r>
              <a:rPr lang="en-ID" dirty="0"/>
              <a:t> </a:t>
            </a:r>
            <a:r>
              <a:rPr lang="en-ID" dirty="0" err="1"/>
              <a:t>pintar</a:t>
            </a:r>
            <a:r>
              <a:rPr lang="en-ID" dirty="0"/>
              <a:t> android, iPhone, PS3, dan </a:t>
            </a:r>
            <a:r>
              <a:rPr lang="en-ID" dirty="0" err="1"/>
              <a:t>bahkan</a:t>
            </a:r>
            <a:r>
              <a:rPr lang="en-ID" dirty="0"/>
              <a:t> X-BOX. Unity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tool yang </a:t>
            </a:r>
            <a:r>
              <a:rPr lang="en-ID" dirty="0" err="1"/>
              <a:t>terintegrasi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game, </a:t>
            </a:r>
            <a:r>
              <a:rPr lang="en-ID" dirty="0" err="1"/>
              <a:t>arsitektur</a:t>
            </a:r>
            <a:r>
              <a:rPr lang="en-ID" dirty="0"/>
              <a:t> </a:t>
            </a:r>
            <a:r>
              <a:rPr lang="en-ID" dirty="0" err="1"/>
              <a:t>bangunan</a:t>
            </a:r>
            <a:r>
              <a:rPr lang="en-ID" dirty="0"/>
              <a:t> dan </a:t>
            </a:r>
            <a:r>
              <a:rPr lang="en-ID" dirty="0" err="1"/>
              <a:t>simulasi</a:t>
            </a:r>
            <a:r>
              <a:rPr lang="en-ID" dirty="0"/>
              <a:t>. Unity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games PC dan games Online. </a:t>
            </a:r>
            <a:r>
              <a:rPr lang="en-ID" dirty="0" err="1"/>
              <a:t>Untuk</a:t>
            </a:r>
            <a:r>
              <a:rPr lang="en-ID" dirty="0"/>
              <a:t> games Online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plugin, </a:t>
            </a:r>
            <a:r>
              <a:rPr lang="en-ID" dirty="0" err="1"/>
              <a:t>yaitu</a:t>
            </a:r>
            <a:r>
              <a:rPr lang="en-ID" dirty="0"/>
              <a:t> Unity Web Player,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halnya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Flash Player pada Browser. </a:t>
            </a:r>
          </a:p>
          <a:p>
            <a:pPr algn="just"/>
            <a:endParaRPr lang="en-ID" dirty="0"/>
          </a:p>
          <a:p>
            <a:pPr algn="just"/>
            <a:r>
              <a:rPr lang="en-ID" dirty="0"/>
              <a:t>Unity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dirancang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proses </a:t>
            </a:r>
            <a:r>
              <a:rPr lang="en-ID" dirty="0" err="1"/>
              <a:t>desain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modelling, </a:t>
            </a:r>
            <a:r>
              <a:rPr lang="en-ID" dirty="0" err="1"/>
              <a:t>dikarenakan</a:t>
            </a:r>
            <a:r>
              <a:rPr lang="en-ID" dirty="0"/>
              <a:t> unity </a:t>
            </a:r>
            <a:r>
              <a:rPr lang="en-ID" dirty="0" err="1"/>
              <a:t>bukan</a:t>
            </a:r>
            <a:r>
              <a:rPr lang="en-ID" dirty="0"/>
              <a:t> tool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mendesain</a:t>
            </a:r>
            <a:r>
              <a:rPr lang="en-ID" dirty="0"/>
              <a:t>. Jika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mendesain</a:t>
            </a:r>
            <a:r>
              <a:rPr lang="en-ID" dirty="0"/>
              <a:t>, </a:t>
            </a:r>
            <a:r>
              <a:rPr lang="en-ID" dirty="0" err="1"/>
              <a:t>pergunakan</a:t>
            </a:r>
            <a:r>
              <a:rPr lang="en-ID" dirty="0"/>
              <a:t> 3D editor lain </a:t>
            </a:r>
            <a:r>
              <a:rPr lang="en-ID" dirty="0" err="1"/>
              <a:t>seperti</a:t>
            </a:r>
            <a:r>
              <a:rPr lang="en-ID" dirty="0"/>
              <a:t> 3dsmax </a:t>
            </a:r>
            <a:r>
              <a:rPr lang="en-ID" dirty="0" err="1"/>
              <a:t>atau</a:t>
            </a:r>
            <a:r>
              <a:rPr lang="en-ID" dirty="0"/>
              <a:t> Blender. Banyak </a:t>
            </a:r>
            <a:r>
              <a:rPr lang="en-ID" dirty="0" err="1"/>
              <a:t>hal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unity,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audio reverb zone, particle effect, dan Sky Box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langit</a:t>
            </a:r>
            <a:r>
              <a:rPr lang="en-ID" dirty="0"/>
              <a:t>. Pada tutorial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Terrain, Paint Texture, Paint Grass, Paint Trees, </a:t>
            </a:r>
            <a:r>
              <a:rPr lang="en-ID" dirty="0" err="1"/>
              <a:t>Objek</a:t>
            </a:r>
            <a:r>
              <a:rPr lang="en-ID" dirty="0"/>
              <a:t> 3D, </a:t>
            </a:r>
            <a:r>
              <a:rPr lang="en-ID" dirty="0" err="1"/>
              <a:t>Standar</a:t>
            </a:r>
            <a:r>
              <a:rPr lang="en-ID" dirty="0"/>
              <a:t> Asset Unity dan Character Player TPS.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780608-8AAC-4DA5-BD50-3B7B92BA55C0}"/>
              </a:ext>
            </a:extLst>
          </p:cNvPr>
          <p:cNvSpPr/>
          <p:nvPr/>
        </p:nvSpPr>
        <p:spPr>
          <a:xfrm>
            <a:off x="3301845" y="2044585"/>
            <a:ext cx="53916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D" sz="3600" b="1" dirty="0" err="1"/>
              <a:t>Pengenalan</a:t>
            </a:r>
            <a:r>
              <a:rPr lang="en-ID" sz="3600" b="1" dirty="0"/>
              <a:t> Dasar Unity 3D</a:t>
            </a:r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FAC12816-3605-4640-AA51-6EF00C18C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74" y="622445"/>
            <a:ext cx="3759668" cy="13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41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0FA29C-68FD-4172-87A7-F34198ABD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952500"/>
            <a:ext cx="76676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64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D7745B-3986-4D5A-BCEB-EE368DD6C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1371600"/>
            <a:ext cx="76485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8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33DF94-0D46-4E32-99D8-1293D7131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014412"/>
            <a:ext cx="76962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8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BAD849-0C2B-4AE4-975E-F0215BE8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528762"/>
            <a:ext cx="76866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4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0A4B25-1C13-447C-88F7-0A0EA3BDBCEF}"/>
              </a:ext>
            </a:extLst>
          </p:cNvPr>
          <p:cNvSpPr txBox="1"/>
          <p:nvPr/>
        </p:nvSpPr>
        <p:spPr>
          <a:xfrm>
            <a:off x="604934" y="1107748"/>
            <a:ext cx="63757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b="0" i="0" dirty="0">
                <a:effectLst/>
                <a:latin typeface="Helvetica" panose="020B0604020202020204" pitchFamily="34" charset="0"/>
              </a:rPr>
              <a:t>Pada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dasarnya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, Unity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hanya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dikhususkan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untuk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proses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pembuatan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 </a:t>
            </a:r>
            <a:r>
              <a:rPr lang="en-ID" sz="1600" b="0" i="1" dirty="0">
                <a:effectLst/>
                <a:latin typeface="Helvetica" panose="020B0604020202020204" pitchFamily="34" charset="0"/>
              </a:rPr>
              <a:t>game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 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saja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.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Apabila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Anda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ingin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membuat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desain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atau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 </a:t>
            </a:r>
            <a:r>
              <a:rPr lang="en-ID" sz="1600" b="0" i="1" dirty="0" err="1">
                <a:effectLst/>
                <a:latin typeface="Helvetica" panose="020B0604020202020204" pitchFamily="34" charset="0"/>
              </a:rPr>
              <a:t>modeling</a:t>
            </a:r>
            <a:r>
              <a:rPr lang="en-ID" sz="1600" b="0" i="1" dirty="0">
                <a:effectLst/>
                <a:latin typeface="Helvetica" panose="020B0604020202020204" pitchFamily="34" charset="0"/>
              </a:rPr>
              <a:t> assets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 3D,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maka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dapat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menggunakan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 </a:t>
            </a:r>
            <a:r>
              <a:rPr lang="en-ID" sz="1600" b="0" i="1" dirty="0">
                <a:effectLst/>
                <a:latin typeface="Helvetica" panose="020B0604020202020204" pitchFamily="34" charset="0"/>
              </a:rPr>
              <a:t>software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 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pihak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ketiga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yang lain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seperti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3ds Max, Blender, dan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masih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banyak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lagi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. Unity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menawarkan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banyak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fitur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antara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lain </a:t>
            </a:r>
            <a:r>
              <a:rPr lang="en-ID" sz="1600" b="0" i="1" dirty="0">
                <a:effectLst/>
                <a:latin typeface="Helvetica" panose="020B0604020202020204" pitchFamily="34" charset="0"/>
              </a:rPr>
              <a:t>Particle FX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, </a:t>
            </a:r>
            <a:r>
              <a:rPr lang="en-ID" sz="1600" b="0" i="1" dirty="0">
                <a:effectLst/>
                <a:latin typeface="Helvetica" panose="020B0604020202020204" pitchFamily="34" charset="0"/>
              </a:rPr>
              <a:t>Audio reverb zone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, 2D </a:t>
            </a:r>
            <a:r>
              <a:rPr lang="en-ID" sz="1600" b="0" i="1" dirty="0">
                <a:effectLst/>
                <a:latin typeface="Helvetica" panose="020B0604020202020204" pitchFamily="34" charset="0"/>
              </a:rPr>
              <a:t>sprites maker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, </a:t>
            </a:r>
            <a:r>
              <a:rPr lang="en-ID" sz="1600" b="0" i="1" dirty="0">
                <a:effectLst/>
                <a:latin typeface="Helvetica" panose="020B0604020202020204" pitchFamily="34" charset="0"/>
              </a:rPr>
              <a:t>Skybox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, </a:t>
            </a:r>
            <a:r>
              <a:rPr lang="en-ID" sz="1600" b="0" i="1" dirty="0">
                <a:effectLst/>
                <a:latin typeface="Helvetica" panose="020B0604020202020204" pitchFamily="34" charset="0"/>
              </a:rPr>
              <a:t>Ambient lighting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, </a:t>
            </a:r>
            <a:r>
              <a:rPr lang="en-ID" sz="1600" b="0" i="1" dirty="0">
                <a:effectLst/>
                <a:latin typeface="Helvetica" panose="020B0604020202020204" pitchFamily="34" charset="0"/>
              </a:rPr>
              <a:t>shaders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, dan lain-lain. Unity juga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mempunyai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 </a:t>
            </a:r>
            <a:r>
              <a:rPr lang="en-ID" sz="1600" b="0" i="1" dirty="0">
                <a:effectLst/>
                <a:latin typeface="Helvetica" panose="020B0604020202020204" pitchFamily="34" charset="0"/>
              </a:rPr>
              <a:t>text editor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 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bernama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Mono Develop yang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dapat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digunakan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untuk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 </a:t>
            </a:r>
            <a:r>
              <a:rPr lang="en-ID" sz="1600" b="0" i="1" dirty="0">
                <a:effectLst/>
                <a:latin typeface="Helvetica" panose="020B0604020202020204" pitchFamily="34" charset="0"/>
              </a:rPr>
              <a:t>coding game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 juga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terintegrasi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langsung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ke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Unity Engine, dan </a:t>
            </a:r>
            <a:r>
              <a:rPr lang="en-ID" sz="1600" b="0" i="1" dirty="0">
                <a:effectLst/>
                <a:latin typeface="Helvetica" panose="020B0604020202020204" pitchFamily="34" charset="0"/>
              </a:rPr>
              <a:t>assets store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 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untuk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mencari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2D / 3D </a:t>
            </a:r>
            <a:r>
              <a:rPr lang="en-ID" sz="1600" b="0" i="1" dirty="0">
                <a:effectLst/>
                <a:latin typeface="Helvetica" panose="020B0604020202020204" pitchFamily="34" charset="0"/>
              </a:rPr>
              <a:t>assets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 yang gratis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maupun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berbayar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.</a:t>
            </a:r>
          </a:p>
          <a:p>
            <a:pPr algn="just"/>
            <a:endParaRPr lang="en-ID" sz="1600" b="0" i="0" dirty="0">
              <a:effectLst/>
              <a:latin typeface="Helvetica" panose="020B0604020202020204" pitchFamily="34" charset="0"/>
            </a:endParaRPr>
          </a:p>
          <a:p>
            <a:pPr algn="just"/>
            <a:r>
              <a:rPr lang="en-ID" sz="1600" b="0" i="0" dirty="0" err="1">
                <a:effectLst/>
                <a:latin typeface="Helvetica" panose="020B0604020202020204" pitchFamily="34" charset="0"/>
              </a:rPr>
              <a:t>Apabila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bingung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dalam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hal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scripting,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maka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Anda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dapat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mencarinya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di situs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dokumentasi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resmi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milik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Unity Technologies. Fitur </a:t>
            </a:r>
            <a:r>
              <a:rPr lang="en-ID" sz="1600" b="0" i="1" dirty="0">
                <a:effectLst/>
                <a:latin typeface="Helvetica" panose="020B0604020202020204" pitchFamily="34" charset="0"/>
              </a:rPr>
              <a:t>scripting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 yang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ditawarkan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oleh Unity,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antara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lain C# (C-Sharp),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Javascript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, Boo.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Namun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Javascript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dan Boo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untuk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Unity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versi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terbaru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ini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sudah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ditinggalkan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karena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dirasa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telah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usang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(</a:t>
            </a:r>
            <a:r>
              <a:rPr lang="en-ID" sz="1600" b="0" i="1" dirty="0">
                <a:effectLst/>
                <a:latin typeface="Helvetica" panose="020B0604020202020204" pitchFamily="34" charset="0"/>
              </a:rPr>
              <a:t>obsolete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),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sehingga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kita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dapat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menggunakan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C#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sebagai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bahasa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pemrograman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(</a:t>
            </a:r>
            <a:r>
              <a:rPr lang="en-ID" sz="1600" b="0" i="1" dirty="0">
                <a:effectLst/>
                <a:latin typeface="Helvetica" panose="020B0604020202020204" pitchFamily="34" charset="0"/>
              </a:rPr>
              <a:t>scripting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)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utama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dalam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proses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pengembangan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 </a:t>
            </a:r>
            <a:r>
              <a:rPr lang="en-ID" sz="1600" b="0" i="1" dirty="0">
                <a:effectLst/>
                <a:latin typeface="Helvetica" panose="020B0604020202020204" pitchFamily="34" charset="0"/>
              </a:rPr>
              <a:t>game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 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kita.Unity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mempunyai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beberapa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kelebihan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 dan </a:t>
            </a:r>
            <a:r>
              <a:rPr lang="en-ID" sz="1600" b="0" i="0" dirty="0" err="1">
                <a:effectLst/>
                <a:latin typeface="Helvetica" panose="020B0604020202020204" pitchFamily="34" charset="0"/>
              </a:rPr>
              <a:t>kekurangan</a:t>
            </a:r>
            <a:r>
              <a:rPr lang="en-ID" sz="1600" b="0" i="0" dirty="0">
                <a:effectLst/>
                <a:latin typeface="Helvetica" panose="020B0604020202020204" pitchFamily="34" charset="0"/>
              </a:rPr>
              <a:t>, </a:t>
            </a:r>
            <a:endParaRPr lang="en-ID" sz="1600" dirty="0"/>
          </a:p>
        </p:txBody>
      </p:sp>
      <p:pic>
        <p:nvPicPr>
          <p:cNvPr id="5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8BA5426B-6FFD-46FC-A864-435A5C58C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63" y="1266370"/>
            <a:ext cx="4635953" cy="444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1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BA80D1-7CE6-424C-B28A-FBD6CCABBD9F}"/>
              </a:ext>
            </a:extLst>
          </p:cNvPr>
          <p:cNvSpPr txBox="1"/>
          <p:nvPr/>
        </p:nvSpPr>
        <p:spPr>
          <a:xfrm>
            <a:off x="598165" y="689788"/>
            <a:ext cx="79165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1" i="0" dirty="0" err="1">
                <a:effectLst/>
                <a:latin typeface="Helvetica" panose="020B0604020202020204" pitchFamily="34" charset="0"/>
              </a:rPr>
              <a:t>Kelebihan</a:t>
            </a:r>
            <a:r>
              <a:rPr lang="en-ID" sz="1400" b="1" i="0" dirty="0">
                <a:effectLst/>
                <a:latin typeface="Helvetica" panose="020B0604020202020204" pitchFamily="34" charset="0"/>
              </a:rPr>
              <a:t>:</a:t>
            </a:r>
          </a:p>
          <a:p>
            <a:endParaRPr lang="en-ID" sz="1400" b="0" i="0" dirty="0">
              <a:effectLst/>
              <a:latin typeface="Helvetica" panose="020B0604020202020204" pitchFamily="34" charset="0"/>
            </a:endParaRPr>
          </a:p>
          <a:p>
            <a:pPr marL="801688" indent="-285750">
              <a:buFont typeface="Wingdings" panose="05000000000000000000" pitchFamily="2" charset="2"/>
              <a:buChar char="v"/>
            </a:pPr>
            <a:r>
              <a:rPr lang="en-ID" sz="1400" b="0" i="0" dirty="0">
                <a:effectLst/>
                <a:latin typeface="Helvetica" panose="020B0604020202020204" pitchFamily="34" charset="0"/>
              </a:rPr>
              <a:t>Gratis,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tidak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perlu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mengeluarkan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biaya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.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Cukup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dengan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Unity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versi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 </a:t>
            </a:r>
            <a:r>
              <a:rPr lang="en-ID" sz="1400" b="0" i="1" dirty="0">
                <a:effectLst/>
                <a:latin typeface="Helvetica" panose="020B0604020202020204" pitchFamily="34" charset="0"/>
              </a:rPr>
              <a:t>Free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 (</a:t>
            </a:r>
            <a:r>
              <a:rPr lang="en-ID" sz="1400" b="0" i="1" dirty="0">
                <a:effectLst/>
                <a:latin typeface="Helvetica" panose="020B0604020202020204" pitchFamily="34" charset="0"/>
              </a:rPr>
              <a:t>Personal Edition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),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maka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kita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sudah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bisa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membuat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karya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 </a:t>
            </a:r>
            <a:r>
              <a:rPr lang="en-ID" sz="1400" b="0" i="1" dirty="0">
                <a:effectLst/>
                <a:latin typeface="Helvetica" panose="020B0604020202020204" pitchFamily="34" charset="0"/>
              </a:rPr>
              <a:t>game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.</a:t>
            </a:r>
          </a:p>
          <a:p>
            <a:pPr marL="801688" indent="-285750">
              <a:buFont typeface="Wingdings" panose="05000000000000000000" pitchFamily="2" charset="2"/>
              <a:buChar char="v"/>
            </a:pPr>
            <a:r>
              <a:rPr lang="en-ID" sz="1400" b="0" i="1" dirty="0">
                <a:effectLst/>
                <a:latin typeface="Helvetica" panose="020B0604020202020204" pitchFamily="34" charset="0"/>
              </a:rPr>
              <a:t>Cross-platform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artinya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 </a:t>
            </a:r>
            <a:r>
              <a:rPr lang="en-ID" sz="1400" b="0" i="1" dirty="0">
                <a:effectLst/>
                <a:latin typeface="Helvetica" panose="020B0604020202020204" pitchFamily="34" charset="0"/>
              </a:rPr>
              <a:t>project game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 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dapat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dirilis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ke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berbagai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 </a:t>
            </a:r>
            <a:r>
              <a:rPr lang="en-ID" sz="1400" b="0" i="1" dirty="0">
                <a:effectLst/>
                <a:latin typeface="Helvetica" panose="020B0604020202020204" pitchFamily="34" charset="0"/>
              </a:rPr>
              <a:t>platform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 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terkenal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.</a:t>
            </a:r>
          </a:p>
          <a:p>
            <a:pPr marL="801688" indent="-285750">
              <a:buFont typeface="Wingdings" panose="05000000000000000000" pitchFamily="2" charset="2"/>
              <a:buChar char="v"/>
            </a:pPr>
            <a:r>
              <a:rPr lang="en-ID" sz="1400" b="0" i="0" dirty="0">
                <a:effectLst/>
                <a:latin typeface="Helvetica" panose="020B0604020202020204" pitchFamily="34" charset="0"/>
              </a:rPr>
              <a:t>UI yang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ditawarkan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cukup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 </a:t>
            </a:r>
            <a:r>
              <a:rPr lang="en-ID" sz="1400" b="0" i="1" dirty="0">
                <a:effectLst/>
                <a:latin typeface="Helvetica" panose="020B0604020202020204" pitchFamily="34" charset="0"/>
              </a:rPr>
              <a:t>user-friendly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sehingga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cocok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untuk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pemula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.</a:t>
            </a:r>
          </a:p>
          <a:p>
            <a:pPr marL="801688" indent="-285750">
              <a:buFont typeface="Wingdings" panose="05000000000000000000" pitchFamily="2" charset="2"/>
              <a:buChar char="v"/>
            </a:pPr>
            <a:r>
              <a:rPr lang="en-ID" sz="1400" b="0" i="0" dirty="0">
                <a:effectLst/>
                <a:latin typeface="Helvetica" panose="020B0604020202020204" pitchFamily="34" charset="0"/>
              </a:rPr>
              <a:t>Banyak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fitur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yang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ditawarkan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.</a:t>
            </a:r>
          </a:p>
          <a:p>
            <a:pPr marL="801688" indent="-285750">
              <a:buFont typeface="Wingdings" panose="05000000000000000000" pitchFamily="2" charset="2"/>
              <a:buChar char="v"/>
            </a:pPr>
            <a:r>
              <a:rPr lang="en-ID" sz="1400" b="0" i="0" dirty="0" err="1">
                <a:effectLst/>
                <a:latin typeface="Helvetica" panose="020B0604020202020204" pitchFamily="34" charset="0"/>
              </a:rPr>
              <a:t>Dokumentasi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atau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tutorial yang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banyak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dan gratis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untuk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dipelajari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resmi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dari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Unity.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Silakan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Anda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dapat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mengunjungi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situs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dokumentasi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resminya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.</a:t>
            </a:r>
          </a:p>
          <a:p>
            <a:pPr marL="801688" indent="-285750">
              <a:buFont typeface="Wingdings" panose="05000000000000000000" pitchFamily="2" charset="2"/>
              <a:buChar char="v"/>
            </a:pPr>
            <a:r>
              <a:rPr lang="en-ID" sz="1400" b="0" i="0" dirty="0" err="1">
                <a:effectLst/>
                <a:latin typeface="Helvetica" panose="020B0604020202020204" pitchFamily="34" charset="0"/>
              </a:rPr>
              <a:t>Memiliki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 </a:t>
            </a:r>
            <a:r>
              <a:rPr lang="en-ID" sz="1400" b="0" i="1" dirty="0">
                <a:effectLst/>
                <a:latin typeface="Helvetica" panose="020B0604020202020204" pitchFamily="34" charset="0"/>
              </a:rPr>
              <a:t>assets store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, di mana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kita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dapat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mencari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 </a:t>
            </a:r>
            <a:r>
              <a:rPr lang="en-ID" sz="1400" b="0" i="1" dirty="0">
                <a:effectLst/>
                <a:latin typeface="Helvetica" panose="020B0604020202020204" pitchFamily="34" charset="0"/>
              </a:rPr>
              <a:t>assets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 2D / 3D gratis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maupun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berbayar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.</a:t>
            </a:r>
          </a:p>
          <a:p>
            <a:pPr marL="801688" indent="-285750">
              <a:buFont typeface="Wingdings" panose="05000000000000000000" pitchFamily="2" charset="2"/>
              <a:buChar char="v"/>
            </a:pPr>
            <a:r>
              <a:rPr lang="en-ID" sz="1400" b="0" i="0" dirty="0" err="1">
                <a:effectLst/>
                <a:latin typeface="Helvetica" panose="020B0604020202020204" pitchFamily="34" charset="0"/>
              </a:rPr>
              <a:t>Mempunyai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 </a:t>
            </a:r>
            <a:r>
              <a:rPr lang="en-ID" sz="1400" b="0" i="1" dirty="0">
                <a:effectLst/>
                <a:latin typeface="Helvetica" panose="020B0604020202020204" pitchFamily="34" charset="0"/>
              </a:rPr>
              <a:t>text editor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 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bernama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Mono Develop.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Mirip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seperti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visual code, Mono Develop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ini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dapat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digunakan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untuk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 </a:t>
            </a:r>
            <a:r>
              <a:rPr lang="en-ID" sz="1400" b="0" i="1" dirty="0">
                <a:effectLst/>
                <a:latin typeface="Helvetica" panose="020B0604020202020204" pitchFamily="34" charset="0"/>
              </a:rPr>
              <a:t>coding game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 dan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sudah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terintegrasi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langsung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ke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Unity Engine.</a:t>
            </a:r>
          </a:p>
          <a:p>
            <a:pPr marL="801688" indent="-285750">
              <a:buFont typeface="Wingdings" panose="05000000000000000000" pitchFamily="2" charset="2"/>
              <a:buChar char="v"/>
            </a:pPr>
            <a:r>
              <a:rPr lang="en-ID" sz="1400" b="0" i="0" dirty="0" err="1">
                <a:effectLst/>
                <a:latin typeface="Helvetica" panose="020B0604020202020204" pitchFamily="34" charset="0"/>
              </a:rPr>
              <a:t>Ringan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yakni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bisa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dijalankan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di PC yang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tidak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terlalu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 </a:t>
            </a:r>
            <a:r>
              <a:rPr lang="en-ID" sz="1400" b="0" i="1" dirty="0">
                <a:effectLst/>
                <a:latin typeface="Helvetica" panose="020B0604020202020204" pitchFamily="34" charset="0"/>
              </a:rPr>
              <a:t>High-Spec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.</a:t>
            </a:r>
          </a:p>
          <a:p>
            <a:pPr marL="801688" indent="-285750">
              <a:buFont typeface="Wingdings" panose="05000000000000000000" pitchFamily="2" charset="2"/>
              <a:buChar char="v"/>
            </a:pPr>
            <a:r>
              <a:rPr lang="en-ID" sz="1400" b="0" i="0" dirty="0">
                <a:effectLst/>
                <a:latin typeface="Helvetica" panose="020B0604020202020204" pitchFamily="34" charset="0"/>
              </a:rPr>
              <a:t>Proses </a:t>
            </a:r>
            <a:r>
              <a:rPr lang="en-ID" sz="1400" b="0" i="1" dirty="0" err="1">
                <a:effectLst/>
                <a:latin typeface="Helvetica" panose="020B0604020202020204" pitchFamily="34" charset="0"/>
              </a:rPr>
              <a:t>desain</a:t>
            </a:r>
            <a:r>
              <a:rPr lang="en-ID" sz="1400" b="0" i="1" dirty="0">
                <a:effectLst/>
                <a:latin typeface="Helvetica" panose="020B0604020202020204" pitchFamily="34" charset="0"/>
              </a:rPr>
              <a:t> level game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 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menjadi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lebih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mudah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. Unity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menawarkan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banyak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alat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untuk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desain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 </a:t>
            </a:r>
            <a:r>
              <a:rPr lang="en-ID" sz="1400" b="0" i="1" dirty="0">
                <a:effectLst/>
                <a:latin typeface="Helvetica" panose="020B0604020202020204" pitchFamily="34" charset="0"/>
              </a:rPr>
              <a:t>level game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,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seperti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 </a:t>
            </a:r>
            <a:r>
              <a:rPr lang="en-ID" sz="1400" b="0" i="1" dirty="0">
                <a:effectLst/>
                <a:latin typeface="Helvetica" panose="020B0604020202020204" pitchFamily="34" charset="0"/>
              </a:rPr>
              <a:t>Terrain Editor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, </a:t>
            </a:r>
            <a:r>
              <a:rPr lang="en-ID" sz="1400" b="0" i="1" dirty="0">
                <a:effectLst/>
                <a:latin typeface="Helvetica" panose="020B0604020202020204" pitchFamily="34" charset="0"/>
              </a:rPr>
              <a:t>Responsive UI Editor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, dan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masih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banyak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D" sz="1400" b="0" i="0" dirty="0" err="1">
                <a:effectLst/>
                <a:latin typeface="Helvetica" panose="020B0604020202020204" pitchFamily="34" charset="0"/>
              </a:rPr>
              <a:t>lagi</a:t>
            </a:r>
            <a:r>
              <a:rPr lang="en-ID" sz="1400" b="0" i="0" dirty="0">
                <a:effectLst/>
                <a:latin typeface="Helvetica" panose="020B0604020202020204" pitchFamily="34" charset="0"/>
              </a:rPr>
              <a:t>.</a:t>
            </a:r>
          </a:p>
          <a:p>
            <a:endParaRPr lang="en-ID" sz="1400" b="0" i="0" dirty="0">
              <a:effectLst/>
              <a:latin typeface="Helvetica" panose="020B0604020202020204" pitchFamily="34" charset="0"/>
            </a:endParaRPr>
          </a:p>
          <a:p>
            <a:r>
              <a:rPr lang="en-ID" sz="1400" b="1" i="0" dirty="0" err="1">
                <a:effectLst/>
                <a:latin typeface="Helvetica" panose="020B0604020202020204" pitchFamily="34" charset="0"/>
              </a:rPr>
              <a:t>Kekurangan</a:t>
            </a:r>
            <a:r>
              <a:rPr lang="en-ID" sz="1400" b="1" i="0" dirty="0">
                <a:effectLst/>
                <a:latin typeface="Helvetica" panose="020B0604020202020204" pitchFamily="34" charset="0"/>
              </a:rPr>
              <a:t>:</a:t>
            </a:r>
          </a:p>
          <a:p>
            <a:pPr marL="801688" indent="-285750">
              <a:buFont typeface="Wingdings" panose="05000000000000000000" pitchFamily="2" charset="2"/>
              <a:buChar char="v"/>
            </a:pPr>
            <a:r>
              <a:rPr lang="en-ID" sz="1400" dirty="0" err="1">
                <a:latin typeface="Helvetica" panose="020B0604020202020204" pitchFamily="34" charset="0"/>
              </a:rPr>
              <a:t>Butuh</a:t>
            </a:r>
            <a:r>
              <a:rPr lang="en-ID" sz="1400" dirty="0">
                <a:latin typeface="Helvetica" panose="020B0604020202020204" pitchFamily="34" charset="0"/>
              </a:rPr>
              <a:t> </a:t>
            </a:r>
            <a:r>
              <a:rPr lang="en-ID" sz="1400" dirty="0" err="1">
                <a:latin typeface="Helvetica" panose="020B0604020202020204" pitchFamily="34" charset="0"/>
              </a:rPr>
              <a:t>penyesuaian</a:t>
            </a:r>
            <a:r>
              <a:rPr lang="en-ID" sz="1400" dirty="0">
                <a:latin typeface="Helvetica" panose="020B0604020202020204" pitchFamily="34" charset="0"/>
              </a:rPr>
              <a:t> yang </a:t>
            </a:r>
            <a:r>
              <a:rPr lang="en-ID" sz="1400" dirty="0" err="1">
                <a:latin typeface="Helvetica" panose="020B0604020202020204" pitchFamily="34" charset="0"/>
              </a:rPr>
              <a:t>agak</a:t>
            </a:r>
            <a:r>
              <a:rPr lang="en-ID" sz="1400" dirty="0">
                <a:latin typeface="Helvetica" panose="020B0604020202020204" pitchFamily="34" charset="0"/>
              </a:rPr>
              <a:t> </a:t>
            </a:r>
            <a:r>
              <a:rPr lang="en-ID" sz="1400" dirty="0" err="1">
                <a:latin typeface="Helvetica" panose="020B0604020202020204" pitchFamily="34" charset="0"/>
              </a:rPr>
              <a:t>kompleks</a:t>
            </a:r>
            <a:r>
              <a:rPr lang="en-ID" sz="1400" dirty="0">
                <a:latin typeface="Helvetica" panose="020B0604020202020204" pitchFamily="34" charset="0"/>
              </a:rPr>
              <a:t> pada </a:t>
            </a:r>
            <a:r>
              <a:rPr lang="en-ID" sz="1400" dirty="0" err="1">
                <a:latin typeface="Helvetica" panose="020B0604020202020204" pitchFamily="34" charset="0"/>
              </a:rPr>
              <a:t>saat</a:t>
            </a:r>
            <a:r>
              <a:rPr lang="en-ID" sz="1400" dirty="0">
                <a:latin typeface="Helvetica" panose="020B0604020202020204" pitchFamily="34" charset="0"/>
              </a:rPr>
              <a:t> </a:t>
            </a:r>
            <a:r>
              <a:rPr lang="en-ID" sz="1400" dirty="0" err="1">
                <a:latin typeface="Helvetica" panose="020B0604020202020204" pitchFamily="34" charset="0"/>
              </a:rPr>
              <a:t>ingin</a:t>
            </a:r>
            <a:r>
              <a:rPr lang="en-ID" sz="1400" dirty="0">
                <a:latin typeface="Helvetica" panose="020B0604020202020204" pitchFamily="34" charset="0"/>
              </a:rPr>
              <a:t> </a:t>
            </a:r>
            <a:r>
              <a:rPr lang="en-ID" sz="1400" dirty="0" err="1">
                <a:latin typeface="Helvetica" panose="020B0604020202020204" pitchFamily="34" charset="0"/>
              </a:rPr>
              <a:t>mengembangkan</a:t>
            </a:r>
            <a:r>
              <a:rPr lang="en-ID" sz="1400" dirty="0">
                <a:latin typeface="Helvetica" panose="020B0604020202020204" pitchFamily="34" charset="0"/>
              </a:rPr>
              <a:t> game 2D </a:t>
            </a:r>
            <a:r>
              <a:rPr lang="en-ID" sz="1400" dirty="0" err="1">
                <a:latin typeface="Helvetica" panose="020B0604020202020204" pitchFamily="34" charset="0"/>
              </a:rPr>
              <a:t>tanpa</a:t>
            </a:r>
            <a:r>
              <a:rPr lang="en-ID" sz="1400" dirty="0">
                <a:latin typeface="Helvetica" panose="020B0604020202020204" pitchFamily="34" charset="0"/>
              </a:rPr>
              <a:t> </a:t>
            </a:r>
            <a:r>
              <a:rPr lang="en-ID" sz="1400" dirty="0" err="1">
                <a:latin typeface="Helvetica" panose="020B0604020202020204" pitchFamily="34" charset="0"/>
              </a:rPr>
              <a:t>bantuan</a:t>
            </a:r>
            <a:r>
              <a:rPr lang="en-ID" sz="1400" dirty="0">
                <a:latin typeface="Helvetica" panose="020B0604020202020204" pitchFamily="34" charset="0"/>
              </a:rPr>
              <a:t> plugin.</a:t>
            </a:r>
          </a:p>
          <a:p>
            <a:pPr marL="801688" indent="-285750">
              <a:buFont typeface="Wingdings" panose="05000000000000000000" pitchFamily="2" charset="2"/>
              <a:buChar char="v"/>
            </a:pPr>
            <a:r>
              <a:rPr lang="en-ID" sz="1400" dirty="0" err="1">
                <a:latin typeface="Helvetica" panose="020B0604020202020204" pitchFamily="34" charset="0"/>
              </a:rPr>
              <a:t>Perlu</a:t>
            </a:r>
            <a:r>
              <a:rPr lang="en-ID" sz="1400" dirty="0">
                <a:latin typeface="Helvetica" panose="020B0604020202020204" pitchFamily="34" charset="0"/>
              </a:rPr>
              <a:t> </a:t>
            </a:r>
            <a:r>
              <a:rPr lang="en-ID" sz="1400" dirty="0" err="1">
                <a:latin typeface="Helvetica" panose="020B0604020202020204" pitchFamily="34" charset="0"/>
              </a:rPr>
              <a:t>penyesuaian</a:t>
            </a:r>
            <a:r>
              <a:rPr lang="en-ID" sz="1400" dirty="0">
                <a:latin typeface="Helvetica" panose="020B0604020202020204" pitchFamily="34" charset="0"/>
              </a:rPr>
              <a:t> </a:t>
            </a:r>
            <a:r>
              <a:rPr lang="en-ID" sz="1400" dirty="0" err="1">
                <a:latin typeface="Helvetica" panose="020B0604020202020204" pitchFamily="34" charset="0"/>
              </a:rPr>
              <a:t>mengikuti</a:t>
            </a:r>
            <a:r>
              <a:rPr lang="en-ID" sz="1400" dirty="0">
                <a:latin typeface="Helvetica" panose="020B0604020202020204" pitchFamily="34" charset="0"/>
              </a:rPr>
              <a:t> </a:t>
            </a:r>
            <a:r>
              <a:rPr lang="en-ID" sz="1400" dirty="0" err="1">
                <a:latin typeface="Helvetica" panose="020B0604020202020204" pitchFamily="34" charset="0"/>
              </a:rPr>
              <a:t>gaya</a:t>
            </a:r>
            <a:r>
              <a:rPr lang="en-ID" sz="1400" dirty="0">
                <a:latin typeface="Helvetica" panose="020B0604020202020204" pitchFamily="34" charset="0"/>
              </a:rPr>
              <a:t> component based.</a:t>
            </a:r>
          </a:p>
          <a:p>
            <a:pPr marL="801688" indent="-285750">
              <a:buFont typeface="Wingdings" panose="05000000000000000000" pitchFamily="2" charset="2"/>
              <a:buChar char="v"/>
            </a:pPr>
            <a:r>
              <a:rPr lang="en-ID" sz="1400" dirty="0">
                <a:latin typeface="Helvetica" panose="020B0604020202020204" pitchFamily="34" charset="0"/>
              </a:rPr>
              <a:t>Cache memory yang </a:t>
            </a:r>
            <a:r>
              <a:rPr lang="en-ID" sz="1400" dirty="0" err="1">
                <a:latin typeface="Helvetica" panose="020B0604020202020204" pitchFamily="34" charset="0"/>
              </a:rPr>
              <a:t>digunakan</a:t>
            </a:r>
            <a:r>
              <a:rPr lang="en-ID" sz="1400" dirty="0">
                <a:latin typeface="Helvetica" panose="020B0604020202020204" pitchFamily="34" charset="0"/>
              </a:rPr>
              <a:t> </a:t>
            </a:r>
            <a:r>
              <a:rPr lang="en-ID" sz="1400" dirty="0" err="1">
                <a:latin typeface="Helvetica" panose="020B0604020202020204" pitchFamily="34" charset="0"/>
              </a:rPr>
              <a:t>lumayan</a:t>
            </a:r>
            <a:r>
              <a:rPr lang="en-ID" sz="1400" dirty="0">
                <a:latin typeface="Helvetica" panose="020B0604020202020204" pitchFamily="34" charset="0"/>
              </a:rPr>
              <a:t> </a:t>
            </a:r>
            <a:r>
              <a:rPr lang="en-ID" sz="1400" dirty="0" err="1">
                <a:latin typeface="Helvetica" panose="020B0604020202020204" pitchFamily="34" charset="0"/>
              </a:rPr>
              <a:t>banyak</a:t>
            </a:r>
            <a:r>
              <a:rPr lang="en-ID" sz="1400" dirty="0">
                <a:latin typeface="Helvetica" panose="020B0604020202020204" pitchFamily="34" charset="0"/>
              </a:rPr>
              <a:t>.</a:t>
            </a:r>
          </a:p>
          <a:p>
            <a:endParaRPr lang="en-ID" sz="1400" dirty="0"/>
          </a:p>
        </p:txBody>
      </p:sp>
      <p:pic>
        <p:nvPicPr>
          <p:cNvPr id="7" name="Picture 6" descr="A person playing a musical instrument&#10;&#10;Description automatically generated with low confidence">
            <a:extLst>
              <a:ext uri="{FF2B5EF4-FFF2-40B4-BE49-F238E27FC236}">
                <a16:creationId xmlns:a16="http://schemas.microsoft.com/office/drawing/2014/main" id="{12E10693-B898-4750-95F6-0C62D1357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33" y="2481746"/>
            <a:ext cx="2192594" cy="3897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82D3B5-3B5A-4764-851E-5C2C1C3F3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096" y="399007"/>
            <a:ext cx="3267710" cy="25923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727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5BA2F8-539F-4795-8954-7551D8A54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695"/>
          <a:stretch/>
        </p:blipFill>
        <p:spPr>
          <a:xfrm>
            <a:off x="1404420" y="442454"/>
            <a:ext cx="9383160" cy="585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4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995693-2FFB-4A24-8DDA-5C259400A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97" y="407701"/>
            <a:ext cx="8848725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137F0D-26FF-4166-AE8A-DB7D3216E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360201"/>
            <a:ext cx="9320981" cy="509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4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BEF9DE-C033-4B23-BC4D-95D04B899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566" y="1055582"/>
            <a:ext cx="8530867" cy="474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0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4E1858-4F33-4203-A678-E72E0C061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490537"/>
            <a:ext cx="74866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0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615E9A-48F2-4B92-AE0A-356BF7313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52512"/>
            <a:ext cx="76200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6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DF476A-96FF-494D-9A77-E4802730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1238250"/>
            <a:ext cx="76295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8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546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ZAINUL ABIDIN S.Kom</dc:creator>
  <cp:lastModifiedBy>ZAINUL ABIDIN S.Kom</cp:lastModifiedBy>
  <cp:revision>2</cp:revision>
  <dcterms:created xsi:type="dcterms:W3CDTF">2022-01-04T00:02:02Z</dcterms:created>
  <dcterms:modified xsi:type="dcterms:W3CDTF">2022-01-04T02:23:52Z</dcterms:modified>
</cp:coreProperties>
</file>