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Magnolia Script" panose="020B0604020202020204" charset="0"/>
      <p:regular r:id="rId24"/>
    </p:embeddedFont>
    <p:embeddedFont>
      <p:font typeface="Open Sans" panose="020B0606030504020204" pitchFamily="34" charset="0"/>
      <p:regular r:id="rId25"/>
    </p:embeddedFont>
    <p:embeddedFont>
      <p:font typeface="Open Sans Bold" panose="020B0806030504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600893" y="3200400"/>
            <a:ext cx="11086213" cy="38862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Presentasi Tugas UTS</a:t>
            </a:r>
          </a:p>
        </p:txBody>
      </p:sp>
      <p:sp>
        <p:nvSpPr>
          <p:cNvPr id="7" name="TextBox 7"/>
          <p:cNvSpPr txBox="1"/>
          <p:nvPr/>
        </p:nvSpPr>
        <p:spPr>
          <a:xfrm>
            <a:off x="5446303" y="8677910"/>
            <a:ext cx="7395393" cy="580390"/>
          </a:xfrm>
          <a:prstGeom prst="rect">
            <a:avLst/>
          </a:prstGeom>
        </p:spPr>
        <p:txBody>
          <a:bodyPr lIns="0" tIns="0" rIns="0" bIns="0" rtlCol="0" anchor="t">
            <a:spAutoFit/>
          </a:bodyPr>
          <a:lstStyle/>
          <a:p>
            <a:pPr algn="ctr">
              <a:lnSpc>
                <a:spcPts val="4759"/>
              </a:lnSpc>
            </a:pPr>
            <a:r>
              <a:rPr lang="en-US" sz="3399">
                <a:solidFill>
                  <a:srgbClr val="343434"/>
                </a:solidFill>
                <a:latin typeface="Open Sans"/>
              </a:rPr>
              <a:t>-Testing dan QA Prangkat Lunak-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543291" y="1028700"/>
            <a:ext cx="11201418"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Keuntungan Unit Testing</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gn="just">
              <a:lnSpc>
                <a:spcPts val="3919"/>
              </a:lnSpc>
            </a:pPr>
            <a:r>
              <a:rPr lang="en-US" sz="2799">
                <a:solidFill>
                  <a:srgbClr val="343434"/>
                </a:solidFill>
                <a:latin typeface="Open Sans"/>
              </a:rPr>
              <a:t>Terdapat beberapa keuntungan dari mengimplementasikan unit testing untuk program:</a:t>
            </a:r>
          </a:p>
          <a:p>
            <a:pPr marL="604519" lvl="1" indent="-302260" algn="just">
              <a:lnSpc>
                <a:spcPts val="3919"/>
              </a:lnSpc>
              <a:buFont typeface="Arial"/>
              <a:buChar char="•"/>
            </a:pPr>
            <a:r>
              <a:rPr lang="en-US" sz="2799">
                <a:solidFill>
                  <a:srgbClr val="343434"/>
                </a:solidFill>
                <a:latin typeface="Open Sans Bold"/>
              </a:rPr>
              <a:t>Mencari error atau bug</a:t>
            </a:r>
            <a:r>
              <a:rPr lang="en-US" sz="2799">
                <a:solidFill>
                  <a:srgbClr val="343434"/>
                </a:solidFill>
                <a:latin typeface="Open Sans"/>
              </a:rPr>
              <a:t> yang disebabkan oleh perubahan code menjadi lebih mudah.</a:t>
            </a:r>
          </a:p>
          <a:p>
            <a:pPr marL="604519" lvl="1" indent="-302260" algn="just">
              <a:lnSpc>
                <a:spcPts val="3919"/>
              </a:lnSpc>
              <a:buFont typeface="Arial"/>
              <a:buChar char="•"/>
            </a:pPr>
            <a:r>
              <a:rPr lang="en-US" sz="2799">
                <a:solidFill>
                  <a:srgbClr val="343434"/>
                </a:solidFill>
                <a:latin typeface="Open Sans Bold"/>
              </a:rPr>
              <a:t>Code menjadi lebih reusable</a:t>
            </a:r>
            <a:r>
              <a:rPr lang="en-US" sz="2799">
                <a:solidFill>
                  <a:srgbClr val="343434"/>
                </a:solidFill>
                <a:latin typeface="Open Sans"/>
              </a:rPr>
              <a:t>.</a:t>
            </a:r>
          </a:p>
          <a:p>
            <a:pPr marL="604519" lvl="1" indent="-302260" algn="just">
              <a:lnSpc>
                <a:spcPts val="3919"/>
              </a:lnSpc>
              <a:buFont typeface="Arial"/>
              <a:buChar char="•"/>
            </a:pPr>
            <a:r>
              <a:rPr lang="en-US" sz="2799">
                <a:solidFill>
                  <a:srgbClr val="343434"/>
                </a:solidFill>
                <a:latin typeface="Open Sans Bold"/>
              </a:rPr>
              <a:t>Waktu yang dibutuhkan untuk melakukan debug lebih sedikit</a:t>
            </a:r>
            <a:r>
              <a:rPr lang="en-US" sz="2799">
                <a:solidFill>
                  <a:srgbClr val="343434"/>
                </a:solidFill>
                <a:latin typeface="Open Sans"/>
              </a:rPr>
              <a:t> karena tidak perlu melakukan “developer test” dimana kita menjalankan program kita sambil menyediakan beberapa input untuk menguji apakah program akan berjalan sesuai keinginan kita.</a:t>
            </a:r>
          </a:p>
          <a:p>
            <a:pPr algn="just">
              <a:lnSpc>
                <a:spcPts val="3919"/>
              </a:lnSpc>
            </a:pPr>
            <a:endParaRPr lang="en-US" sz="2799">
              <a:solidFill>
                <a:srgbClr val="343434"/>
              </a:solidFill>
              <a:latin typeface="Open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228280" y="189228"/>
            <a:ext cx="7704344" cy="10987350"/>
            <a:chOff x="0" y="0"/>
            <a:chExt cx="2029128" cy="2893788"/>
          </a:xfrm>
        </p:grpSpPr>
        <p:sp>
          <p:nvSpPr>
            <p:cNvPr id="4" name="Freeform 4"/>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FFB34F"/>
            </a:solidFill>
          </p:spPr>
          <p:txBody>
            <a:bodyPr/>
            <a:lstStyle/>
            <a:p>
              <a:endParaRPr lang="en-ID"/>
            </a:p>
          </p:txBody>
        </p:sp>
        <p:sp>
          <p:nvSpPr>
            <p:cNvPr id="5" name="TextBox 5"/>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7704344" cy="10987350"/>
            <a:chOff x="0" y="0"/>
            <a:chExt cx="2029128" cy="2893788"/>
          </a:xfrm>
        </p:grpSpPr>
        <p:sp>
          <p:nvSpPr>
            <p:cNvPr id="7" name="Freeform 7"/>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184266"/>
            </a:solidFill>
          </p:spPr>
          <p:txBody>
            <a:bodyPr/>
            <a:lstStyle/>
            <a:p>
              <a:endParaRPr lang="en-ID"/>
            </a:p>
          </p:txBody>
        </p:sp>
        <p:sp>
          <p:nvSpPr>
            <p:cNvPr id="8" name="TextBox 8"/>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6405420">
            <a:off x="225782" y="-2791485"/>
            <a:ext cx="5923564" cy="5961426"/>
          </a:xfrm>
          <a:custGeom>
            <a:avLst/>
            <a:gdLst/>
            <a:ahLst/>
            <a:cxnLst/>
            <a:rect l="l" t="t" r="r" b="b"/>
            <a:pathLst>
              <a:path w="5923564" h="5961426">
                <a:moveTo>
                  <a:pt x="0" y="0"/>
                </a:moveTo>
                <a:lnTo>
                  <a:pt x="5923565" y="0"/>
                </a:lnTo>
                <a:lnTo>
                  <a:pt x="5923565" y="5961426"/>
                </a:lnTo>
                <a:lnTo>
                  <a:pt x="0" y="59614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1" name="Freeform 11"/>
          <p:cNvSpPr/>
          <p:nvPr/>
        </p:nvSpPr>
        <p:spPr>
          <a:xfrm>
            <a:off x="8121101" y="8809558"/>
            <a:ext cx="7489001" cy="897483"/>
          </a:xfrm>
          <a:custGeom>
            <a:avLst/>
            <a:gdLst/>
            <a:ahLst/>
            <a:cxnLst/>
            <a:rect l="l" t="t" r="r" b="b"/>
            <a:pathLst>
              <a:path w="7489001" h="897483">
                <a:moveTo>
                  <a:pt x="0" y="0"/>
                </a:moveTo>
                <a:lnTo>
                  <a:pt x="7489001" y="0"/>
                </a:lnTo>
                <a:lnTo>
                  <a:pt x="7489001" y="897484"/>
                </a:lnTo>
                <a:lnTo>
                  <a:pt x="0" y="897484"/>
                </a:lnTo>
                <a:lnTo>
                  <a:pt x="0" y="0"/>
                </a:lnTo>
                <a:close/>
              </a:path>
            </a:pathLst>
          </a:custGeom>
          <a:blipFill>
            <a:blip r:embed="rId4"/>
            <a:stretch>
              <a:fillRect l="-12634" r="-12798"/>
            </a:stretch>
          </a:blipFill>
        </p:spPr>
        <p:txBody>
          <a:bodyPr/>
          <a:lstStyle/>
          <a:p>
            <a:endParaRPr lang="en-ID"/>
          </a:p>
        </p:txBody>
      </p:sp>
      <p:sp>
        <p:nvSpPr>
          <p:cNvPr id="12" name="TextBox 12"/>
          <p:cNvSpPr txBox="1"/>
          <p:nvPr/>
        </p:nvSpPr>
        <p:spPr>
          <a:xfrm>
            <a:off x="1641304" y="899592"/>
            <a:ext cx="5590114" cy="8807450"/>
          </a:xfrm>
          <a:prstGeom prst="rect">
            <a:avLst/>
          </a:prstGeom>
        </p:spPr>
        <p:txBody>
          <a:bodyPr lIns="0" tIns="0" rIns="0" bIns="0" rtlCol="0" anchor="t">
            <a:spAutoFit/>
          </a:bodyPr>
          <a:lstStyle/>
          <a:p>
            <a:pPr>
              <a:lnSpc>
                <a:spcPts val="2800"/>
              </a:lnSpc>
            </a:pPr>
            <a:r>
              <a:rPr lang="en-US" sz="2000">
                <a:solidFill>
                  <a:srgbClr val="FFFFFF"/>
                </a:solidFill>
                <a:latin typeface="Open Sans"/>
              </a:rPr>
              <a:t>def factorial(n):</a:t>
            </a:r>
          </a:p>
          <a:p>
            <a:pPr>
              <a:lnSpc>
                <a:spcPts val="2800"/>
              </a:lnSpc>
            </a:pPr>
            <a:r>
              <a:rPr lang="en-US" sz="2000">
                <a:solidFill>
                  <a:srgbClr val="FFFFFF"/>
                </a:solidFill>
                <a:latin typeface="Open Sans"/>
              </a:rPr>
              <a:t>    if n &lt; 0:</a:t>
            </a:r>
          </a:p>
          <a:p>
            <a:pPr>
              <a:lnSpc>
                <a:spcPts val="2800"/>
              </a:lnSpc>
            </a:pPr>
            <a:r>
              <a:rPr lang="en-US" sz="2000">
                <a:solidFill>
                  <a:srgbClr val="FFFFFF"/>
                </a:solidFill>
                <a:latin typeface="Open Sans"/>
              </a:rPr>
              <a:t>        raise ValueError("Bilangan harus positif")</a:t>
            </a:r>
          </a:p>
          <a:p>
            <a:pPr>
              <a:lnSpc>
                <a:spcPts val="2800"/>
              </a:lnSpc>
            </a:pPr>
            <a:r>
              <a:rPr lang="en-US" sz="2000">
                <a:solidFill>
                  <a:srgbClr val="FFFFFF"/>
                </a:solidFill>
                <a:latin typeface="Open Sans"/>
              </a:rPr>
              <a:t>    if n == 0:</a:t>
            </a:r>
          </a:p>
          <a:p>
            <a:pPr>
              <a:lnSpc>
                <a:spcPts val="2800"/>
              </a:lnSpc>
            </a:pPr>
            <a:r>
              <a:rPr lang="en-US" sz="2000">
                <a:solidFill>
                  <a:srgbClr val="FFFFFF"/>
                </a:solidFill>
                <a:latin typeface="Open Sans"/>
              </a:rPr>
              <a:t>        return 1</a:t>
            </a:r>
          </a:p>
          <a:p>
            <a:pPr>
              <a:lnSpc>
                <a:spcPts val="2800"/>
              </a:lnSpc>
            </a:pPr>
            <a:r>
              <a:rPr lang="en-US" sz="2000">
                <a:solidFill>
                  <a:srgbClr val="FFFFFF"/>
                </a:solidFill>
                <a:latin typeface="Open Sans"/>
              </a:rPr>
              <a:t>    else:</a:t>
            </a:r>
          </a:p>
          <a:p>
            <a:pPr>
              <a:lnSpc>
                <a:spcPts val="2800"/>
              </a:lnSpc>
            </a:pPr>
            <a:r>
              <a:rPr lang="en-US" sz="2000">
                <a:solidFill>
                  <a:srgbClr val="FFFFFF"/>
                </a:solidFill>
                <a:latin typeface="Open Sans"/>
              </a:rPr>
              <a:t>        result = 1</a:t>
            </a:r>
          </a:p>
          <a:p>
            <a:pPr>
              <a:lnSpc>
                <a:spcPts val="2800"/>
              </a:lnSpc>
            </a:pPr>
            <a:r>
              <a:rPr lang="en-US" sz="2000">
                <a:solidFill>
                  <a:srgbClr val="FFFFFF"/>
                </a:solidFill>
                <a:latin typeface="Open Sans"/>
              </a:rPr>
              <a:t>        for i in range(1, n + 1):</a:t>
            </a:r>
          </a:p>
          <a:p>
            <a:pPr>
              <a:lnSpc>
                <a:spcPts val="2800"/>
              </a:lnSpc>
            </a:pPr>
            <a:r>
              <a:rPr lang="en-US" sz="2000">
                <a:solidFill>
                  <a:srgbClr val="FFFFFF"/>
                </a:solidFill>
                <a:latin typeface="Open Sans"/>
              </a:rPr>
              <a:t>            result *= i</a:t>
            </a:r>
          </a:p>
          <a:p>
            <a:pPr>
              <a:lnSpc>
                <a:spcPts val="2800"/>
              </a:lnSpc>
            </a:pPr>
            <a:r>
              <a:rPr lang="en-US" sz="2000">
                <a:solidFill>
                  <a:srgbClr val="FFFFFF"/>
                </a:solidFill>
                <a:latin typeface="Open Sans"/>
              </a:rPr>
              <a:t>        return result</a:t>
            </a:r>
          </a:p>
          <a:p>
            <a:pPr>
              <a:lnSpc>
                <a:spcPts val="2800"/>
              </a:lnSpc>
            </a:pPr>
            <a:r>
              <a:rPr lang="en-US" sz="2000">
                <a:solidFill>
                  <a:srgbClr val="FFFFFF"/>
                </a:solidFill>
                <a:latin typeface="Open Sans"/>
              </a:rPr>
              <a:t>def test_factorial():</a:t>
            </a:r>
          </a:p>
          <a:p>
            <a:pPr>
              <a:lnSpc>
                <a:spcPts val="2800"/>
              </a:lnSpc>
            </a:pPr>
            <a:r>
              <a:rPr lang="en-US" sz="2000">
                <a:solidFill>
                  <a:srgbClr val="FFFFFF"/>
                </a:solidFill>
                <a:latin typeface="Open Sans"/>
              </a:rPr>
              <a:t>    # Kasus pengujian positif</a:t>
            </a:r>
          </a:p>
          <a:p>
            <a:pPr>
              <a:lnSpc>
                <a:spcPts val="2800"/>
              </a:lnSpc>
            </a:pPr>
            <a:r>
              <a:rPr lang="en-US" sz="2000">
                <a:solidFill>
                  <a:srgbClr val="FFFFFF"/>
                </a:solidFill>
                <a:latin typeface="Open Sans"/>
              </a:rPr>
              <a:t>    assert factorial(0) == 1</a:t>
            </a:r>
          </a:p>
          <a:p>
            <a:pPr>
              <a:lnSpc>
                <a:spcPts val="2800"/>
              </a:lnSpc>
            </a:pPr>
            <a:r>
              <a:rPr lang="en-US" sz="2000">
                <a:solidFill>
                  <a:srgbClr val="FFFFFF"/>
                </a:solidFill>
                <a:latin typeface="Open Sans"/>
              </a:rPr>
              <a:t>    assert factorial(1) == 1</a:t>
            </a:r>
          </a:p>
          <a:p>
            <a:pPr>
              <a:lnSpc>
                <a:spcPts val="2800"/>
              </a:lnSpc>
            </a:pPr>
            <a:r>
              <a:rPr lang="en-US" sz="2000">
                <a:solidFill>
                  <a:srgbClr val="FFFFFF"/>
                </a:solidFill>
                <a:latin typeface="Open Sans"/>
              </a:rPr>
              <a:t>    assert factorial(5) == 120</a:t>
            </a:r>
          </a:p>
          <a:p>
            <a:pPr>
              <a:lnSpc>
                <a:spcPts val="2800"/>
              </a:lnSpc>
            </a:pPr>
            <a:r>
              <a:rPr lang="en-US" sz="2000">
                <a:solidFill>
                  <a:srgbClr val="FFFFFF"/>
                </a:solidFill>
                <a:latin typeface="Open Sans"/>
              </a:rPr>
              <a:t>    assert factorial(10) == 3628800</a:t>
            </a:r>
          </a:p>
          <a:p>
            <a:pPr>
              <a:lnSpc>
                <a:spcPts val="2800"/>
              </a:lnSpc>
            </a:pPr>
            <a:r>
              <a:rPr lang="en-US" sz="2000">
                <a:solidFill>
                  <a:srgbClr val="FFFFFF"/>
                </a:solidFill>
                <a:latin typeface="Open Sans"/>
              </a:rPr>
              <a:t>    # Kasus pengujian negatif</a:t>
            </a:r>
          </a:p>
          <a:p>
            <a:pPr>
              <a:lnSpc>
                <a:spcPts val="2800"/>
              </a:lnSpc>
            </a:pPr>
            <a:r>
              <a:rPr lang="en-US" sz="2000">
                <a:solidFill>
                  <a:srgbClr val="FFFFFF"/>
                </a:solidFill>
                <a:latin typeface="Open Sans"/>
              </a:rPr>
              <a:t>    try:</a:t>
            </a:r>
          </a:p>
          <a:p>
            <a:pPr>
              <a:lnSpc>
                <a:spcPts val="2800"/>
              </a:lnSpc>
            </a:pPr>
            <a:r>
              <a:rPr lang="en-US" sz="2000">
                <a:solidFill>
                  <a:srgbClr val="FFFFFF"/>
                </a:solidFill>
                <a:latin typeface="Open Sans"/>
              </a:rPr>
              <a:t>        factorial(-1)</a:t>
            </a:r>
          </a:p>
          <a:p>
            <a:pPr>
              <a:lnSpc>
                <a:spcPts val="2800"/>
              </a:lnSpc>
            </a:pPr>
            <a:r>
              <a:rPr lang="en-US" sz="2000">
                <a:solidFill>
                  <a:srgbClr val="FFFFFF"/>
                </a:solidFill>
                <a:latin typeface="Open Sans"/>
              </a:rPr>
              <a:t>    except ValueError as e:</a:t>
            </a:r>
          </a:p>
          <a:p>
            <a:pPr>
              <a:lnSpc>
                <a:spcPts val="2800"/>
              </a:lnSpc>
            </a:pPr>
            <a:r>
              <a:rPr lang="en-US" sz="2000">
                <a:solidFill>
                  <a:srgbClr val="FFFFFF"/>
                </a:solidFill>
                <a:latin typeface="Open Sans"/>
              </a:rPr>
              <a:t>        assert str(e) == "Bilangan harus positif"</a:t>
            </a:r>
          </a:p>
          <a:p>
            <a:pPr>
              <a:lnSpc>
                <a:spcPts val="2800"/>
              </a:lnSpc>
            </a:pPr>
            <a:r>
              <a:rPr lang="en-US" sz="2000">
                <a:solidFill>
                  <a:srgbClr val="FFFFFF"/>
                </a:solidFill>
                <a:latin typeface="Open Sans"/>
              </a:rPr>
              <a:t>if __name__ == "__main__":</a:t>
            </a:r>
          </a:p>
          <a:p>
            <a:pPr>
              <a:lnSpc>
                <a:spcPts val="2800"/>
              </a:lnSpc>
            </a:pPr>
            <a:r>
              <a:rPr lang="en-US" sz="2000">
                <a:solidFill>
                  <a:srgbClr val="FFFFFF"/>
                </a:solidFill>
                <a:latin typeface="Open Sans"/>
              </a:rPr>
              <a:t>    test_factorial()</a:t>
            </a:r>
          </a:p>
          <a:p>
            <a:pPr>
              <a:lnSpc>
                <a:spcPts val="2800"/>
              </a:lnSpc>
            </a:pPr>
            <a:r>
              <a:rPr lang="en-US" sz="2000">
                <a:solidFill>
                  <a:srgbClr val="FFFFFF"/>
                </a:solidFill>
                <a:latin typeface="Open Sans"/>
              </a:rPr>
              <a:t>    print("Semua pengujian berhasil!")</a:t>
            </a:r>
          </a:p>
          <a:p>
            <a:pPr>
              <a:lnSpc>
                <a:spcPts val="2800"/>
              </a:lnSpc>
            </a:pPr>
            <a:endParaRPr lang="en-US" sz="2000">
              <a:solidFill>
                <a:srgbClr val="FFFFFF"/>
              </a:solidFill>
              <a:latin typeface="Open Sans"/>
            </a:endParaRPr>
          </a:p>
        </p:txBody>
      </p:sp>
      <p:sp>
        <p:nvSpPr>
          <p:cNvPr id="13" name="TextBox 13"/>
          <p:cNvSpPr txBox="1"/>
          <p:nvPr/>
        </p:nvSpPr>
        <p:spPr>
          <a:xfrm>
            <a:off x="7425242" y="545502"/>
            <a:ext cx="10207570"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Implementasi Python</a:t>
            </a:r>
          </a:p>
        </p:txBody>
      </p:sp>
      <p:sp>
        <p:nvSpPr>
          <p:cNvPr id="14" name="TextBox 14"/>
          <p:cNvSpPr txBox="1"/>
          <p:nvPr/>
        </p:nvSpPr>
        <p:spPr>
          <a:xfrm>
            <a:off x="8371417" y="2296464"/>
            <a:ext cx="9261395" cy="4443730"/>
          </a:xfrm>
          <a:prstGeom prst="rect">
            <a:avLst/>
          </a:prstGeom>
        </p:spPr>
        <p:txBody>
          <a:bodyPr lIns="0" tIns="0" rIns="0" bIns="0" rtlCol="0" anchor="t">
            <a:spAutoFit/>
          </a:bodyPr>
          <a:lstStyle/>
          <a:p>
            <a:pPr>
              <a:lnSpc>
                <a:spcPts val="3919"/>
              </a:lnSpc>
            </a:pPr>
            <a:r>
              <a:rPr lang="en-US" sz="2799">
                <a:solidFill>
                  <a:srgbClr val="343434"/>
                </a:solidFill>
                <a:latin typeface="Open Sans"/>
              </a:rPr>
              <a:t>Dalam implementasi ini, kita memiliki fungsi </a:t>
            </a:r>
            <a:r>
              <a:rPr lang="en-US" sz="2799">
                <a:solidFill>
                  <a:srgbClr val="343434"/>
                </a:solidFill>
                <a:latin typeface="Open Sans Bold"/>
              </a:rPr>
              <a:t>factorial</a:t>
            </a:r>
            <a:r>
              <a:rPr lang="en-US" sz="2799">
                <a:solidFill>
                  <a:srgbClr val="343434"/>
                </a:solidFill>
                <a:latin typeface="Open Sans"/>
              </a:rPr>
              <a:t> yang menghitung faktorial dari bilangan bulat positif n. Unit test </a:t>
            </a:r>
            <a:r>
              <a:rPr lang="en-US" sz="2799">
                <a:solidFill>
                  <a:srgbClr val="343434"/>
                </a:solidFill>
                <a:latin typeface="Open Sans Bold"/>
              </a:rPr>
              <a:t>test_factorial</a:t>
            </a:r>
            <a:r>
              <a:rPr lang="en-US" sz="2799">
                <a:solidFill>
                  <a:srgbClr val="343434"/>
                </a:solidFill>
                <a:latin typeface="Open Sans"/>
              </a:rPr>
              <a:t> menguji beberapa kasus, termasuk faktorial dari </a:t>
            </a:r>
            <a:r>
              <a:rPr lang="en-US" sz="2799">
                <a:solidFill>
                  <a:srgbClr val="343434"/>
                </a:solidFill>
                <a:latin typeface="Open Sans Bold"/>
              </a:rPr>
              <a:t>0, 1, 5, dan 10</a:t>
            </a:r>
            <a:r>
              <a:rPr lang="en-US" sz="2799">
                <a:solidFill>
                  <a:srgbClr val="343434"/>
                </a:solidFill>
                <a:latin typeface="Open Sans"/>
              </a:rPr>
              <a:t>, serta menguji bagaimana fungsi merespons ketika diberikan input </a:t>
            </a:r>
            <a:r>
              <a:rPr lang="en-US" sz="2799">
                <a:solidFill>
                  <a:srgbClr val="343434"/>
                </a:solidFill>
                <a:latin typeface="Open Sans Bold"/>
              </a:rPr>
              <a:t>negatif</a:t>
            </a:r>
            <a:r>
              <a:rPr lang="en-US" sz="2799">
                <a:solidFill>
                  <a:srgbClr val="343434"/>
                </a:solidFill>
                <a:latin typeface="Open Sans"/>
              </a:rPr>
              <a:t>. Jika semua pernyataan </a:t>
            </a:r>
            <a:r>
              <a:rPr lang="en-US" sz="2799">
                <a:solidFill>
                  <a:srgbClr val="343434"/>
                </a:solidFill>
                <a:latin typeface="Open Sans Bold"/>
              </a:rPr>
              <a:t>assert</a:t>
            </a:r>
            <a:r>
              <a:rPr lang="en-US" sz="2799">
                <a:solidFill>
                  <a:srgbClr val="343434"/>
                </a:solidFill>
                <a:latin typeface="Open Sans"/>
              </a:rPr>
              <a:t> berhasil dan input negatif menghasilkan ValueError yang diharapkan, maka pesan </a:t>
            </a:r>
            <a:r>
              <a:rPr lang="en-US" sz="2799">
                <a:solidFill>
                  <a:srgbClr val="343434"/>
                </a:solidFill>
                <a:latin typeface="Open Sans Bold"/>
              </a:rPr>
              <a:t>"Semua pengujian berhasil!"</a:t>
            </a:r>
            <a:r>
              <a:rPr lang="en-US" sz="2799">
                <a:solidFill>
                  <a:srgbClr val="343434"/>
                </a:solidFill>
                <a:latin typeface="Open Sans"/>
              </a:rPr>
              <a:t> akan ditampilkan.</a:t>
            </a:r>
          </a:p>
        </p:txBody>
      </p:sp>
      <p:sp>
        <p:nvSpPr>
          <p:cNvPr id="15" name="TextBox 15"/>
          <p:cNvSpPr txBox="1"/>
          <p:nvPr/>
        </p:nvSpPr>
        <p:spPr>
          <a:xfrm>
            <a:off x="8371417" y="7310057"/>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Output:</a:t>
            </a:r>
          </a:p>
        </p:txBody>
      </p:sp>
      <p:sp>
        <p:nvSpPr>
          <p:cNvPr id="16" name="TextBox 16"/>
          <p:cNvSpPr txBox="1"/>
          <p:nvPr/>
        </p:nvSpPr>
        <p:spPr>
          <a:xfrm rot="-5400000">
            <a:off x="-826130" y="2073584"/>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FFFFFF"/>
                </a:solidFill>
                <a:latin typeface="Magnolia Script Bold"/>
              </a:rPr>
              <a:t>Code</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911165" y="3371850"/>
            <a:ext cx="16888937" cy="35433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Continuous Integration / </a:t>
            </a:r>
          </a:p>
          <a:p>
            <a:pPr algn="ctr">
              <a:lnSpc>
                <a:spcPts val="9360"/>
              </a:lnSpc>
            </a:pPr>
            <a:r>
              <a:rPr lang="en-US" sz="7800">
                <a:solidFill>
                  <a:srgbClr val="343434"/>
                </a:solidFill>
                <a:latin typeface="Magnolia Script Bold"/>
              </a:rPr>
              <a:t>Continuous Delivery</a:t>
            </a:r>
          </a:p>
          <a:p>
            <a:pPr algn="ctr">
              <a:lnSpc>
                <a:spcPts val="9360"/>
              </a:lnSpc>
            </a:pPr>
            <a:r>
              <a:rPr lang="en-US" sz="7800">
                <a:solidFill>
                  <a:srgbClr val="343434"/>
                </a:solidFill>
                <a:latin typeface="Magnolia Script Bold"/>
              </a:rPr>
              <a:t>(CI/CD)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526123" y="849376"/>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Pengertian</a:t>
            </a:r>
          </a:p>
        </p:txBody>
      </p:sp>
      <p:sp>
        <p:nvSpPr>
          <p:cNvPr id="9" name="TextBox 9"/>
          <p:cNvSpPr txBox="1"/>
          <p:nvPr/>
        </p:nvSpPr>
        <p:spPr>
          <a:xfrm>
            <a:off x="2526123" y="2411025"/>
            <a:ext cx="12292037" cy="6920230"/>
          </a:xfrm>
          <a:prstGeom prst="rect">
            <a:avLst/>
          </a:prstGeom>
        </p:spPr>
        <p:txBody>
          <a:bodyPr lIns="0" tIns="0" rIns="0" bIns="0" rtlCol="0" anchor="t">
            <a:spAutoFit/>
          </a:bodyPr>
          <a:lstStyle/>
          <a:p>
            <a:pPr>
              <a:lnSpc>
                <a:spcPts val="3919"/>
              </a:lnSpc>
            </a:pPr>
            <a:r>
              <a:rPr lang="en-US" sz="2799">
                <a:solidFill>
                  <a:srgbClr val="343434"/>
                </a:solidFill>
                <a:latin typeface="Open Sans"/>
              </a:rPr>
              <a:t>Continuous integration (CI) adalah pengintegrasian kode ke dalam repositori kode kemudian menjalankan pengujian secara otomatis, cepat, dan sering. Kamu dapat melakukan CI ini dengan menggunakan perintah  commit.</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Sementara continous delivery atau continuous deployment (CD) adalah praktik yang dilakukan setelah proses CI selesai dan seluruh kode berhasil terintegrasi, sehingga aplikasi bisa dibangun lalu dirilis secara otomatis.</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CI/CD pipeline adalah praktik umum dalam pengembangan perangkat lunak yang menghubungkan tim pengembang dan tim operasional. Ini terdiri dari tiga tahap: integrasi berkelanjutan, pengiriman berkelanjutan, dan penyebaran berkelanjutan, yang dijalankan secara otomatis untuk mencapai perangkat lunak yang handal dan bebas dari bug.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66209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Manfaat CI/CD</a:t>
            </a:r>
          </a:p>
        </p:txBody>
      </p:sp>
      <p:sp>
        <p:nvSpPr>
          <p:cNvPr id="6" name="TextBox 6"/>
          <p:cNvSpPr txBox="1"/>
          <p:nvPr/>
        </p:nvSpPr>
        <p:spPr>
          <a:xfrm>
            <a:off x="1623999" y="2833370"/>
            <a:ext cx="9839271" cy="5434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Feedback lebih cepat:</a:t>
            </a:r>
            <a:r>
              <a:rPr lang="en-US" sz="2799">
                <a:solidFill>
                  <a:srgbClr val="343434"/>
                </a:solidFill>
                <a:latin typeface="Open Sans"/>
              </a:rPr>
              <a:t> Dengan CI/CD, kode diuji secara bersamaan, memberikan feedback yang cepat kepada tim pengembang untuk penanganan permasalahan dengan segera.</a:t>
            </a:r>
          </a:p>
          <a:p>
            <a:pPr marL="604519" lvl="1" indent="-302260">
              <a:lnSpc>
                <a:spcPts val="3919"/>
              </a:lnSpc>
              <a:buFont typeface="Arial"/>
              <a:buChar char="•"/>
            </a:pPr>
            <a:r>
              <a:rPr lang="en-US" sz="2799">
                <a:solidFill>
                  <a:srgbClr val="343434"/>
                </a:solidFill>
                <a:latin typeface="Open Sans Bold"/>
              </a:rPr>
              <a:t>Deteksi bug lebih cepat:</a:t>
            </a:r>
            <a:r>
              <a:rPr lang="en-US" sz="2799">
                <a:solidFill>
                  <a:srgbClr val="343434"/>
                </a:solidFill>
                <a:latin typeface="Open Sans"/>
              </a:rPr>
              <a:t> CI/CD secara otomatis mendeteksi bug dalam kode, memungkinkan pengembang untuk mengidentifikasi dan memperbaiki masalah dengan cepat.</a:t>
            </a:r>
          </a:p>
          <a:p>
            <a:pPr marL="604519" lvl="1" indent="-302260">
              <a:lnSpc>
                <a:spcPts val="3919"/>
              </a:lnSpc>
              <a:buFont typeface="Arial"/>
              <a:buChar char="•"/>
            </a:pPr>
            <a:r>
              <a:rPr lang="en-US" sz="2799">
                <a:solidFill>
                  <a:srgbClr val="343434"/>
                </a:solidFill>
                <a:latin typeface="Open Sans Bold"/>
              </a:rPr>
              <a:t>Mempercepat rilis: </a:t>
            </a:r>
            <a:r>
              <a:rPr lang="en-US" sz="2799">
                <a:solidFill>
                  <a:srgbClr val="343434"/>
                </a:solidFill>
                <a:latin typeface="Open Sans"/>
              </a:rPr>
              <a:t>Proses CI/CD memungkinkan aplikasi untuk selalu dalam kondisi siap dirilis, mempercepat proses peluncuran aplikasi.</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368269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Tools untuk CI/CD</a:t>
            </a:r>
          </a:p>
        </p:txBody>
      </p:sp>
      <p:sp>
        <p:nvSpPr>
          <p:cNvPr id="9" name="TextBox 9"/>
          <p:cNvSpPr txBox="1"/>
          <p:nvPr/>
        </p:nvSpPr>
        <p:spPr>
          <a:xfrm>
            <a:off x="3682698" y="3238752"/>
            <a:ext cx="11303604" cy="59296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Jenkins: </a:t>
            </a:r>
            <a:r>
              <a:rPr lang="en-US" sz="2799">
                <a:solidFill>
                  <a:srgbClr val="343434"/>
                </a:solidFill>
                <a:latin typeface="Open Sans"/>
              </a:rPr>
              <a:t>Open source, Java-based tool dengan banyak plugin yang mendukung pembuatan, deployment, dan otomatisasi dalam pengembangan perangkat lunak.</a:t>
            </a:r>
          </a:p>
          <a:p>
            <a:pPr marL="604519" lvl="1" indent="-302260">
              <a:lnSpc>
                <a:spcPts val="3919"/>
              </a:lnSpc>
              <a:buFont typeface="Arial"/>
              <a:buChar char="•"/>
            </a:pPr>
            <a:r>
              <a:rPr lang="en-US" sz="2799">
                <a:solidFill>
                  <a:srgbClr val="343434"/>
                </a:solidFill>
                <a:latin typeface="Open Sans Bold"/>
              </a:rPr>
              <a:t>AWS CodeBuild:</a:t>
            </a:r>
            <a:r>
              <a:rPr lang="en-US" sz="2799">
                <a:solidFill>
                  <a:srgbClr val="343434"/>
                </a:solidFill>
                <a:latin typeface="Open Sans"/>
              </a:rPr>
              <a:t> Tool dari AWS untuk membangun dan menguji kode dengan aman dan otomatis.</a:t>
            </a:r>
          </a:p>
          <a:p>
            <a:pPr marL="604519" lvl="1" indent="-302260">
              <a:lnSpc>
                <a:spcPts val="3919"/>
              </a:lnSpc>
              <a:buFont typeface="Arial"/>
              <a:buChar char="•"/>
            </a:pPr>
            <a:r>
              <a:rPr lang="en-US" sz="2799">
                <a:solidFill>
                  <a:srgbClr val="343434"/>
                </a:solidFill>
                <a:latin typeface="Open Sans Bold"/>
              </a:rPr>
              <a:t>Azure DevOps:</a:t>
            </a:r>
            <a:r>
              <a:rPr lang="en-US" sz="2799">
                <a:solidFill>
                  <a:srgbClr val="343434"/>
                </a:solidFill>
                <a:latin typeface="Open Sans"/>
              </a:rPr>
              <a:t> Ciptaan Microsoft, dapat digunakan untuk mengatur, menguji, dan melakukan deployment pada berbagai sistem operasi.</a:t>
            </a:r>
          </a:p>
          <a:p>
            <a:pPr marL="604519" lvl="1" indent="-302260">
              <a:lnSpc>
                <a:spcPts val="3919"/>
              </a:lnSpc>
              <a:buFont typeface="Arial"/>
              <a:buChar char="•"/>
            </a:pPr>
            <a:r>
              <a:rPr lang="en-US" sz="2799">
                <a:solidFill>
                  <a:srgbClr val="343434"/>
                </a:solidFill>
                <a:latin typeface="Open Sans Bold"/>
              </a:rPr>
              <a:t>GitLab CI/CD:</a:t>
            </a:r>
            <a:r>
              <a:rPr lang="en-US" sz="2799">
                <a:solidFill>
                  <a:srgbClr val="343434"/>
                </a:solidFill>
                <a:latin typeface="Open Sans"/>
              </a:rPr>
              <a:t> Dibuat oleh GitLab, mendukung continuous integration, continuous delivery, dan continuous deployment, serta dapat berjalan di berbagai lingkungan seperti virtual machine, docker container, dan server lainnya.</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176289" y="1028700"/>
            <a:ext cx="1193542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Langkah-Langkah CI/CD</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1. Continuous Integration (Integrasi Berkelanjutan)</a:t>
            </a:r>
          </a:p>
          <a:p>
            <a:pPr>
              <a:lnSpc>
                <a:spcPts val="3919"/>
              </a:lnSpc>
            </a:pPr>
            <a:r>
              <a:rPr lang="en-US" sz="2799">
                <a:solidFill>
                  <a:srgbClr val="343434"/>
                </a:solidFill>
                <a:latin typeface="Open Sans"/>
              </a:rPr>
              <a:t>    Integrasi kode secara terus-menerus dengan pengujian otomatis.</a:t>
            </a:r>
          </a:p>
          <a:p>
            <a:pPr>
              <a:lnSpc>
                <a:spcPts val="3919"/>
              </a:lnSpc>
            </a:pPr>
            <a:r>
              <a:rPr lang="en-US" sz="2799">
                <a:solidFill>
                  <a:srgbClr val="343434"/>
                </a:solidFill>
                <a:latin typeface="Open Sans Bold"/>
              </a:rPr>
              <a:t>2. Continuous Testing (Pengujian Berkelanjutan)</a:t>
            </a:r>
          </a:p>
          <a:p>
            <a:pPr>
              <a:lnSpc>
                <a:spcPts val="3919"/>
              </a:lnSpc>
            </a:pPr>
            <a:r>
              <a:rPr lang="en-US" sz="2799">
                <a:solidFill>
                  <a:srgbClr val="343434"/>
                </a:solidFill>
                <a:latin typeface="Open Sans"/>
              </a:rPr>
              <a:t>    Verifikasi komponen unit aplikasi dengan pengujian otomatis.</a:t>
            </a:r>
          </a:p>
          <a:p>
            <a:pPr>
              <a:lnSpc>
                <a:spcPts val="3919"/>
              </a:lnSpc>
            </a:pPr>
            <a:r>
              <a:rPr lang="en-US" sz="2799">
                <a:solidFill>
                  <a:srgbClr val="343434"/>
                </a:solidFill>
                <a:latin typeface="Open Sans Bold"/>
              </a:rPr>
              <a:t>3. Continuous Delivery (Pengiriman Berkelanjutan)</a:t>
            </a:r>
          </a:p>
          <a:p>
            <a:pPr>
              <a:lnSpc>
                <a:spcPts val="3919"/>
              </a:lnSpc>
            </a:pPr>
            <a:r>
              <a:rPr lang="en-US" sz="2799">
                <a:solidFill>
                  <a:srgbClr val="343434"/>
                </a:solidFill>
                <a:latin typeface="Open Sans"/>
              </a:rPr>
              <a:t>    Kode siap untuk pengiriman atau implementasi otomatis.</a:t>
            </a:r>
          </a:p>
          <a:p>
            <a:pPr>
              <a:lnSpc>
                <a:spcPts val="3919"/>
              </a:lnSpc>
            </a:pPr>
            <a:r>
              <a:rPr lang="en-US" sz="2799">
                <a:solidFill>
                  <a:srgbClr val="343434"/>
                </a:solidFill>
                <a:latin typeface="Open Sans Bold"/>
              </a:rPr>
              <a:t>4. Continuous Deployment (Penyebaran Berkelanjutan)</a:t>
            </a:r>
          </a:p>
          <a:p>
            <a:pPr>
              <a:lnSpc>
                <a:spcPts val="3919"/>
              </a:lnSpc>
            </a:pPr>
            <a:r>
              <a:rPr lang="en-US" sz="2799">
                <a:solidFill>
                  <a:srgbClr val="343434"/>
                </a:solidFill>
                <a:latin typeface="Open Sans"/>
              </a:rPr>
              <a:t>    Penyatuan aplikasi ke produksi secara otomatis.</a:t>
            </a:r>
          </a:p>
          <a:p>
            <a:pPr>
              <a:lnSpc>
                <a:spcPts val="3919"/>
              </a:lnSpc>
            </a:pPr>
            <a:r>
              <a:rPr lang="en-US" sz="2799">
                <a:solidFill>
                  <a:srgbClr val="343434"/>
                </a:solidFill>
                <a:latin typeface="Open Sans Bold"/>
              </a:rPr>
              <a:t>5. Continuous Monitoring (Pemantauan Berkelanjutan)</a:t>
            </a:r>
          </a:p>
          <a:p>
            <a:pPr>
              <a:lnSpc>
                <a:spcPts val="3919"/>
              </a:lnSpc>
            </a:pPr>
            <a:r>
              <a:rPr lang="en-US" sz="2799">
                <a:solidFill>
                  <a:srgbClr val="343434"/>
                </a:solidFill>
                <a:latin typeface="Open Sans"/>
              </a:rPr>
              <a:t>    Pemantauan kinerja aplikasi dan deteksi kesalahan secara</a:t>
            </a:r>
          </a:p>
          <a:p>
            <a:pPr>
              <a:lnSpc>
                <a:spcPts val="3919"/>
              </a:lnSpc>
            </a:pPr>
            <a:r>
              <a:rPr lang="en-US" sz="2799">
                <a:solidFill>
                  <a:srgbClr val="343434"/>
                </a:solidFill>
                <a:latin typeface="Open Sans"/>
              </a:rPr>
              <a:t>    berkesinambungan.</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96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324094" y="1302321"/>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Sumber:</a:t>
            </a:r>
          </a:p>
        </p:txBody>
      </p:sp>
      <p:sp>
        <p:nvSpPr>
          <p:cNvPr id="6" name="TextBox 6"/>
          <p:cNvSpPr txBox="1"/>
          <p:nvPr/>
        </p:nvSpPr>
        <p:spPr>
          <a:xfrm>
            <a:off x="3503349" y="3033023"/>
            <a:ext cx="11281302" cy="5434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343434"/>
                </a:solidFill>
                <a:latin typeface="Open Sans"/>
              </a:rPr>
              <a:t>udith Bryan L Sie dkk, PENGUJIAN WHITE BOX TESTING TERHADAP WEBSITE ROOM MENGGUNAKAN TEKNIK BASIS PATH</a:t>
            </a:r>
          </a:p>
          <a:p>
            <a:pPr marL="604519" lvl="1" indent="-302260" algn="just">
              <a:lnSpc>
                <a:spcPts val="3919"/>
              </a:lnSpc>
              <a:buFont typeface="Arial"/>
              <a:buChar char="•"/>
            </a:pPr>
            <a:r>
              <a:rPr lang="en-US" sz="2799">
                <a:solidFill>
                  <a:srgbClr val="343434"/>
                </a:solidFill>
                <a:latin typeface="Open Sans"/>
              </a:rPr>
              <a:t>Jaeni dkk, Implementasi Continuous Integration/Continuous Delivery (CI/CD) Pada Performance Testing Devops</a:t>
            </a:r>
          </a:p>
          <a:p>
            <a:pPr marL="604519" lvl="1" indent="-302260" algn="just">
              <a:lnSpc>
                <a:spcPts val="3919"/>
              </a:lnSpc>
              <a:buFont typeface="Arial"/>
              <a:buChar char="•"/>
            </a:pPr>
            <a:r>
              <a:rPr lang="en-US" sz="2799">
                <a:solidFill>
                  <a:srgbClr val="343434"/>
                </a:solidFill>
                <a:latin typeface="Open Sans"/>
              </a:rPr>
              <a:t>Sanni Pramushinto dkk, Unit Testing Pada Aplikasi Web (Studi Kasus Bisnis Jasa Laundry)</a:t>
            </a:r>
          </a:p>
          <a:p>
            <a:pPr marL="604519" lvl="1" indent="-302260" algn="just">
              <a:lnSpc>
                <a:spcPts val="3919"/>
              </a:lnSpc>
              <a:buFont typeface="Arial"/>
              <a:buChar char="•"/>
            </a:pPr>
            <a:r>
              <a:rPr lang="en-US" sz="2799">
                <a:solidFill>
                  <a:srgbClr val="343434"/>
                </a:solidFill>
                <a:latin typeface="Open Sans"/>
              </a:rPr>
              <a:t>https://www.dicoding.com/blog/apa-itu-ci-cd/</a:t>
            </a:r>
          </a:p>
          <a:p>
            <a:pPr marL="604519" lvl="1" indent="-302260" algn="just">
              <a:lnSpc>
                <a:spcPts val="3919"/>
              </a:lnSpc>
              <a:buFont typeface="Arial"/>
              <a:buChar char="•"/>
            </a:pPr>
            <a:r>
              <a:rPr lang="en-US" sz="2799">
                <a:solidFill>
                  <a:srgbClr val="343434"/>
                </a:solidFill>
                <a:latin typeface="Open Sans"/>
              </a:rPr>
              <a:t>https://agribisnis.uma.ac.id/2023/02/22/tahapan-ci-cd-dalma-devops/</a:t>
            </a:r>
          </a:p>
          <a:p>
            <a:pPr marL="604519" lvl="1" indent="-302260" algn="just">
              <a:lnSpc>
                <a:spcPts val="3919"/>
              </a:lnSpc>
              <a:buFont typeface="Arial"/>
              <a:buChar char="•"/>
            </a:pPr>
            <a:r>
              <a:rPr lang="en-US" sz="2799">
                <a:solidFill>
                  <a:srgbClr val="343434"/>
                </a:solidFill>
                <a:latin typeface="Open Sans"/>
              </a:rPr>
              <a:t>https://www.youtube.com/watch?v=PsO5dZqBckY</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6137332" y="5977425"/>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txBody>
              <a:bodyPr/>
              <a:lstStyle/>
              <a:p>
                <a:endParaRPr lang="en-ID"/>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grpSp>
        <p:nvGrpSpPr>
          <p:cNvPr id="11" name="Group 11"/>
          <p:cNvGrpSpPr/>
          <p:nvPr/>
        </p:nvGrpSpPr>
        <p:grpSpPr>
          <a:xfrm>
            <a:off x="6137332" y="517897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txBody>
              <a:bodyPr/>
              <a:lstStyle/>
              <a:p>
                <a:endParaRPr lang="en-ID"/>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sp>
        <p:nvSpPr>
          <p:cNvPr id="16" name="TextBox 16"/>
          <p:cNvSpPr txBox="1"/>
          <p:nvPr/>
        </p:nvSpPr>
        <p:spPr>
          <a:xfrm>
            <a:off x="5934773" y="332153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Disusun oleh:</a:t>
            </a:r>
          </a:p>
        </p:txBody>
      </p:sp>
      <p:sp>
        <p:nvSpPr>
          <p:cNvPr id="17" name="TextBox 17"/>
          <p:cNvSpPr txBox="1"/>
          <p:nvPr/>
        </p:nvSpPr>
        <p:spPr>
          <a:xfrm>
            <a:off x="6827683" y="5102778"/>
            <a:ext cx="5109356" cy="580390"/>
          </a:xfrm>
          <a:prstGeom prst="rect">
            <a:avLst/>
          </a:prstGeom>
        </p:spPr>
        <p:txBody>
          <a:bodyPr lIns="0" tIns="0" rIns="0" bIns="0" rtlCol="0" anchor="t">
            <a:spAutoFit/>
          </a:bodyPr>
          <a:lstStyle/>
          <a:p>
            <a:pPr>
              <a:lnSpc>
                <a:spcPts val="4759"/>
              </a:lnSpc>
            </a:pPr>
            <a:r>
              <a:rPr lang="en-US" sz="3399" dirty="0">
                <a:solidFill>
                  <a:srgbClr val="343434"/>
                </a:solidFill>
                <a:latin typeface="Open Sans"/>
              </a:rPr>
              <a:t>Nama : Dimas Dwi Putro</a:t>
            </a:r>
          </a:p>
        </p:txBody>
      </p:sp>
      <p:sp>
        <p:nvSpPr>
          <p:cNvPr id="18" name="TextBox 18"/>
          <p:cNvSpPr txBox="1"/>
          <p:nvPr/>
        </p:nvSpPr>
        <p:spPr>
          <a:xfrm>
            <a:off x="6827683" y="5876903"/>
            <a:ext cx="4906742" cy="574196"/>
          </a:xfrm>
          <a:prstGeom prst="rect">
            <a:avLst/>
          </a:prstGeom>
        </p:spPr>
        <p:txBody>
          <a:bodyPr lIns="0" tIns="0" rIns="0" bIns="0" rtlCol="0" anchor="t">
            <a:spAutoFit/>
          </a:bodyPr>
          <a:lstStyle/>
          <a:p>
            <a:pPr>
              <a:lnSpc>
                <a:spcPts val="4759"/>
              </a:lnSpc>
            </a:pPr>
            <a:r>
              <a:rPr lang="en-US" sz="3399" dirty="0">
                <a:solidFill>
                  <a:srgbClr val="343434"/>
                </a:solidFill>
                <a:latin typeface="Open Sans"/>
              </a:rPr>
              <a:t>NIM     : 201011400173</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205277" y="4552950"/>
            <a:ext cx="11877447"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A. Whitebox &amp; Unit Test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7395177" y="2716177"/>
            <a:ext cx="7542136" cy="5565331"/>
          </a:xfrm>
          <a:prstGeom prst="rect">
            <a:avLst/>
          </a:prstGeom>
        </p:spPr>
        <p:txBody>
          <a:bodyPr lIns="0" tIns="0" rIns="0" bIns="0" rtlCol="0" anchor="t">
            <a:spAutoFit/>
          </a:bodyPr>
          <a:lstStyle/>
          <a:p>
            <a:pPr>
              <a:lnSpc>
                <a:spcPts val="3683"/>
              </a:lnSpc>
            </a:pPr>
            <a:r>
              <a:rPr lang="en-US" sz="2630">
                <a:solidFill>
                  <a:srgbClr val="343434"/>
                </a:solidFill>
                <a:latin typeface="Open Sans"/>
              </a:rPr>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p>
          <a:p>
            <a:pPr>
              <a:lnSpc>
                <a:spcPts val="3683"/>
              </a:lnSpc>
            </a:pPr>
            <a:endParaRPr lang="en-US" sz="2630">
              <a:solidFill>
                <a:srgbClr val="343434"/>
              </a:solidFill>
              <a:latin typeface="Open Sans"/>
            </a:endParaRPr>
          </a:p>
          <a:p>
            <a:pPr>
              <a:lnSpc>
                <a:spcPts val="3683"/>
              </a:lnSpc>
            </a:pPr>
            <a:endParaRPr lang="en-US" sz="2630">
              <a:solidFill>
                <a:srgbClr val="343434"/>
              </a:solidFill>
              <a:latin typeface="Open Sans"/>
            </a:endParaRPr>
          </a:p>
        </p:txBody>
      </p:sp>
      <p:grpSp>
        <p:nvGrpSpPr>
          <p:cNvPr id="9" name="Group 9"/>
          <p:cNvGrpSpPr>
            <a:grpSpLocks noChangeAspect="1"/>
          </p:cNvGrpSpPr>
          <p:nvPr/>
        </p:nvGrpSpPr>
        <p:grpSpPr>
          <a:xfrm>
            <a:off x="2278289" y="2737407"/>
            <a:ext cx="4812205" cy="4812186"/>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142297" t="-22278" r="-26081" b="-18621"/>
              </a:stretch>
            </a:blipFill>
          </p:spPr>
          <p:txBody>
            <a:bodyPr/>
            <a:lstStyle/>
            <a:p>
              <a:endParaRPr lang="en-ID"/>
            </a:p>
          </p:txBody>
        </p:sp>
      </p:grpSp>
      <p:sp>
        <p:nvSpPr>
          <p:cNvPr id="11" name="TextBox 11"/>
          <p:cNvSpPr txBox="1"/>
          <p:nvPr/>
        </p:nvSpPr>
        <p:spPr>
          <a:xfrm>
            <a:off x="2671831" y="7768506"/>
            <a:ext cx="11618716" cy="1376934"/>
          </a:xfrm>
          <a:prstGeom prst="rect">
            <a:avLst/>
          </a:prstGeom>
        </p:spPr>
        <p:txBody>
          <a:bodyPr lIns="0" tIns="0" rIns="0" bIns="0" rtlCol="0" anchor="t">
            <a:spAutoFit/>
          </a:bodyPr>
          <a:lstStyle/>
          <a:p>
            <a:pPr>
              <a:lnSpc>
                <a:spcPts val="3683"/>
              </a:lnSpc>
            </a:pPr>
            <a:r>
              <a:rPr lang="en-US" sz="2630">
                <a:solidFill>
                  <a:srgbClr val="343434"/>
                </a:solidFill>
                <a:latin typeface="Open Sans"/>
              </a:rPr>
              <a:t>Penguji yang menggunakan metode white box dalam pengujian perangkat lunak harus memiliki pengetahuan atau pemahaman penuh mengenai sumber kode perangkat lunak.</a:t>
            </a:r>
          </a:p>
        </p:txBody>
      </p:sp>
      <p:sp>
        <p:nvSpPr>
          <p:cNvPr id="12" name="TextBox 12"/>
          <p:cNvSpPr txBox="1"/>
          <p:nvPr/>
        </p:nvSpPr>
        <p:spPr>
          <a:xfrm>
            <a:off x="227828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Whitebox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3783447" y="43895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Teknik Pengujian</a:t>
            </a:r>
          </a:p>
        </p:txBody>
      </p:sp>
      <p:sp>
        <p:nvSpPr>
          <p:cNvPr id="9" name="TextBox 9"/>
          <p:cNvSpPr txBox="1"/>
          <p:nvPr/>
        </p:nvSpPr>
        <p:spPr>
          <a:xfrm>
            <a:off x="3783447" y="1821856"/>
            <a:ext cx="11303604" cy="6424930"/>
          </a:xfrm>
          <a:prstGeom prst="rect">
            <a:avLst/>
          </a:prstGeom>
        </p:spPr>
        <p:txBody>
          <a:bodyPr lIns="0" tIns="0" rIns="0" bIns="0" rtlCol="0" anchor="t">
            <a:spAutoFit/>
          </a:bodyPr>
          <a:lstStyle/>
          <a:p>
            <a:pPr>
              <a:lnSpc>
                <a:spcPts val="3919"/>
              </a:lnSpc>
            </a:pPr>
            <a:r>
              <a:rPr lang="en-US" sz="2799">
                <a:solidFill>
                  <a:srgbClr val="343434"/>
                </a:solidFill>
                <a:latin typeface="Open Sans"/>
              </a:rPr>
              <a:t>White box testing memiliki beberapa teknik dalam melakukan pengujian perangkat lunak diantaranya yaitu:</a:t>
            </a:r>
          </a:p>
          <a:p>
            <a:pPr marL="604519" lvl="1" indent="-302260">
              <a:lnSpc>
                <a:spcPts val="3919"/>
              </a:lnSpc>
              <a:buFont typeface="Arial"/>
              <a:buChar char="•"/>
            </a:pPr>
            <a:r>
              <a:rPr lang="en-US" sz="2799">
                <a:solidFill>
                  <a:srgbClr val="343434"/>
                </a:solidFill>
                <a:latin typeface="Open Sans Bold"/>
              </a:rPr>
              <a:t>loop testing: </a:t>
            </a:r>
            <a:r>
              <a:rPr lang="en-US" sz="2799">
                <a:solidFill>
                  <a:srgbClr val="343434"/>
                </a:solidFill>
                <a:latin typeface="Open Sans"/>
              </a:rPr>
              <a:t>yang berfokus kepada pengujian validasi struktur sebuah perulangan , </a:t>
            </a:r>
          </a:p>
          <a:p>
            <a:pPr marL="604519" lvl="1" indent="-302260">
              <a:lnSpc>
                <a:spcPts val="3919"/>
              </a:lnSpc>
              <a:buFont typeface="Arial"/>
              <a:buChar char="•"/>
            </a:pPr>
            <a:r>
              <a:rPr lang="en-US" sz="2799">
                <a:solidFill>
                  <a:srgbClr val="343434"/>
                </a:solidFill>
                <a:latin typeface="Open Sans Bold"/>
              </a:rPr>
              <a:t>data flow testing:</a:t>
            </a:r>
            <a:r>
              <a:rPr lang="en-US" sz="2799">
                <a:solidFill>
                  <a:srgbClr val="343434"/>
                </a:solidFill>
                <a:latin typeface="Open Sans"/>
              </a:rPr>
              <a:t> yang melihat  bagaimana data bergerak dalam suatu program.</a:t>
            </a:r>
          </a:p>
          <a:p>
            <a:pPr marL="604519" lvl="1" indent="-302260">
              <a:lnSpc>
                <a:spcPts val="3919"/>
              </a:lnSpc>
              <a:buFont typeface="Arial"/>
              <a:buChar char="•"/>
            </a:pPr>
            <a:r>
              <a:rPr lang="en-US" sz="2799">
                <a:solidFill>
                  <a:srgbClr val="343434"/>
                </a:solidFill>
                <a:latin typeface="Open Sans Bold"/>
              </a:rPr>
              <a:t>control flow testing:</a:t>
            </a:r>
            <a:r>
              <a:rPr lang="en-US" sz="2799">
                <a:solidFill>
                  <a:srgbClr val="343434"/>
                </a:solidFill>
                <a:latin typeface="Open Sans"/>
              </a:rPr>
              <a:t> yang menggunakan aliran kontrol program sebagai model dalam acuan untuk membuat test case, </a:t>
            </a:r>
          </a:p>
          <a:p>
            <a:pPr marL="604519" lvl="1" indent="-302260">
              <a:lnSpc>
                <a:spcPts val="3919"/>
              </a:lnSpc>
              <a:buFont typeface="Arial"/>
              <a:buChar char="•"/>
            </a:pPr>
            <a:r>
              <a:rPr lang="en-US" sz="2799">
                <a:solidFill>
                  <a:srgbClr val="343434"/>
                </a:solidFill>
                <a:latin typeface="Open Sans Bold"/>
              </a:rPr>
              <a:t>branch testing:</a:t>
            </a:r>
            <a:r>
              <a:rPr lang="en-US" sz="2799">
                <a:solidFill>
                  <a:srgbClr val="343434"/>
                </a:solidFill>
                <a:latin typeface="Open Sans"/>
              </a:rPr>
              <a:t> yang berfokus pada pengujian percabangan dalam program</a:t>
            </a:r>
          </a:p>
          <a:p>
            <a:pPr marL="604519" lvl="1" indent="-302260">
              <a:lnSpc>
                <a:spcPts val="3919"/>
              </a:lnSpc>
              <a:buFont typeface="Arial"/>
              <a:buChar char="•"/>
            </a:pPr>
            <a:r>
              <a:rPr lang="en-US" sz="2799">
                <a:solidFill>
                  <a:srgbClr val="343434"/>
                </a:solidFill>
                <a:latin typeface="Open Sans Bold"/>
              </a:rPr>
              <a:t>basis path testing:</a:t>
            </a:r>
            <a:r>
              <a:rPr lang="en-US" sz="2799">
                <a:solidFill>
                  <a:srgbClr val="343434"/>
                </a:solidFill>
                <a:latin typeface="Open Sans"/>
              </a:rPr>
              <a:t>  yang merupakan teknik yang akan melakukan pengujian pada semua pernyataan atau statement setidaknya sekali.</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52961" y="1827433"/>
            <a:ext cx="12822826" cy="1967230"/>
          </a:xfrm>
          <a:prstGeom prst="rect">
            <a:avLst/>
          </a:prstGeom>
        </p:spPr>
        <p:txBody>
          <a:bodyPr lIns="0" tIns="0" rIns="0" bIns="0" rtlCol="0" anchor="t">
            <a:spAutoFit/>
          </a:bodyPr>
          <a:lstStyle/>
          <a:p>
            <a:pPr>
              <a:lnSpc>
                <a:spcPts val="3919"/>
              </a:lnSpc>
            </a:pPr>
            <a:r>
              <a:rPr lang="en-US" sz="2799">
                <a:solidFill>
                  <a:srgbClr val="343434"/>
                </a:solidFill>
                <a:latin typeface="Open Sans"/>
              </a:rPr>
              <a:t>Untuk melakukan white box testing dengan teknik path coverage, tester harus menggambar diagram (flowchart) kontrol kode untuk melihat kemungkinan jalur yang akan dilewati saat program dijalankan. </a:t>
            </a:r>
          </a:p>
          <a:p>
            <a:pPr>
              <a:lnSpc>
                <a:spcPts val="3919"/>
              </a:lnSpc>
            </a:pPr>
            <a:r>
              <a:rPr lang="en-US" sz="2799">
                <a:solidFill>
                  <a:srgbClr val="343434"/>
                </a:solidFill>
                <a:latin typeface="Open Sans"/>
              </a:rPr>
              <a:t>C</a:t>
            </a:r>
            <a:r>
              <a:rPr lang="en-US" sz="2799">
                <a:solidFill>
                  <a:srgbClr val="343434"/>
                </a:solidFill>
                <a:latin typeface="Open Sans Bold"/>
              </a:rPr>
              <a:t>ontoh kode dan jalurnya bisa dilihat pada gambar di bawah ini:</a:t>
            </a:r>
          </a:p>
        </p:txBody>
      </p:sp>
      <p:sp>
        <p:nvSpPr>
          <p:cNvPr id="5" name="Freeform 5"/>
          <p:cNvSpPr/>
          <p:nvPr/>
        </p:nvSpPr>
        <p:spPr>
          <a:xfrm>
            <a:off x="1776699" y="4252628"/>
            <a:ext cx="10188933" cy="5731275"/>
          </a:xfrm>
          <a:custGeom>
            <a:avLst/>
            <a:gdLst/>
            <a:ahLst/>
            <a:cxnLst/>
            <a:rect l="l" t="t" r="r" b="b"/>
            <a:pathLst>
              <a:path w="10188933" h="5731275">
                <a:moveTo>
                  <a:pt x="0" y="0"/>
                </a:moveTo>
                <a:lnTo>
                  <a:pt x="10188933" y="0"/>
                </a:lnTo>
                <a:lnTo>
                  <a:pt x="10188933" y="5731275"/>
                </a:lnTo>
                <a:lnTo>
                  <a:pt x="0" y="5731275"/>
                </a:lnTo>
                <a:lnTo>
                  <a:pt x="0" y="0"/>
                </a:lnTo>
                <a:close/>
              </a:path>
            </a:pathLst>
          </a:custGeom>
          <a:blipFill>
            <a:blip r:embed="rId2"/>
            <a:stretch>
              <a:fillRect/>
            </a:stretch>
          </a:blipFill>
        </p:spPr>
        <p:txBody>
          <a:bodyPr/>
          <a:lstStyle/>
          <a:p>
            <a:endParaRPr lang="en-ID"/>
          </a:p>
        </p:txBody>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583165" y="1954779"/>
            <a:ext cx="7563731" cy="3948430"/>
          </a:xfrm>
          <a:prstGeom prst="rect">
            <a:avLst/>
          </a:prstGeom>
        </p:spPr>
        <p:txBody>
          <a:bodyPr lIns="0" tIns="0" rIns="0" bIns="0" rtlCol="0" anchor="t">
            <a:spAutoFit/>
          </a:bodyPr>
          <a:lstStyle/>
          <a:p>
            <a:pPr>
              <a:lnSpc>
                <a:spcPts val="3919"/>
              </a:lnSpc>
            </a:pPr>
            <a:r>
              <a:rPr lang="en-US" sz="2799">
                <a:solidFill>
                  <a:srgbClr val="343434"/>
                </a:solidFill>
                <a:latin typeface="Open Sans"/>
              </a:rPr>
              <a:t>Maka berdasarkan diagram di samping, kemungkinan jalur yang dilewati antara lain:</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    </a:t>
            </a:r>
            <a:r>
              <a:rPr lang="en-US" sz="2799">
                <a:solidFill>
                  <a:srgbClr val="343434"/>
                </a:solidFill>
                <a:latin typeface="Open Sans Bold"/>
              </a:rPr>
              <a:t>1, 2 </a:t>
            </a:r>
          </a:p>
          <a:p>
            <a:pPr>
              <a:lnSpc>
                <a:spcPts val="3919"/>
              </a:lnSpc>
            </a:pPr>
            <a:r>
              <a:rPr lang="en-US" sz="2799">
                <a:solidFill>
                  <a:srgbClr val="343434"/>
                </a:solidFill>
                <a:latin typeface="Open Sans Bold"/>
              </a:rPr>
              <a:t>    1, 3, 4, 5, 6, 8 </a:t>
            </a:r>
          </a:p>
          <a:p>
            <a:pPr>
              <a:lnSpc>
                <a:spcPts val="3919"/>
              </a:lnSpc>
            </a:pPr>
            <a:r>
              <a:rPr lang="en-US" sz="2799">
                <a:solidFill>
                  <a:srgbClr val="343434"/>
                </a:solidFill>
                <a:latin typeface="Open Sans Bold"/>
              </a:rPr>
              <a:t>    1, 3, 4, 5, 6, 7</a:t>
            </a:r>
          </a:p>
          <a:p>
            <a:pPr>
              <a:lnSpc>
                <a:spcPts val="3919"/>
              </a:lnSpc>
            </a:pPr>
            <a:r>
              <a:rPr lang="en-US" sz="2799">
                <a:solidFill>
                  <a:srgbClr val="343434"/>
                </a:solidFill>
                <a:latin typeface="Open Sans Bold"/>
              </a:rPr>
              <a:t>    1, 3, 4, 7, 6, 8, dan sebagainya</a:t>
            </a:r>
          </a:p>
          <a:p>
            <a:pPr>
              <a:lnSpc>
                <a:spcPts val="3919"/>
              </a:lnSpc>
            </a:pPr>
            <a:endParaRPr lang="en-US" sz="2799">
              <a:solidFill>
                <a:srgbClr val="343434"/>
              </a:solidFill>
              <a:latin typeface="Open Sans Bold"/>
            </a:endParaRPr>
          </a:p>
        </p:txBody>
      </p:sp>
      <p:sp>
        <p:nvSpPr>
          <p:cNvPr id="4" name="TextBox 4"/>
          <p:cNvSpPr txBox="1"/>
          <p:nvPr/>
        </p:nvSpPr>
        <p:spPr>
          <a:xfrm>
            <a:off x="1528073" y="6795770"/>
            <a:ext cx="11328433" cy="2462530"/>
          </a:xfrm>
          <a:prstGeom prst="rect">
            <a:avLst/>
          </a:prstGeom>
        </p:spPr>
        <p:txBody>
          <a:bodyPr lIns="0" tIns="0" rIns="0" bIns="0" rtlCol="0" anchor="t">
            <a:spAutoFit/>
          </a:bodyPr>
          <a:lstStyle/>
          <a:p>
            <a:pPr>
              <a:lnSpc>
                <a:spcPts val="3919"/>
              </a:lnSpc>
            </a:pPr>
            <a:r>
              <a:rPr lang="en-US" sz="2799">
                <a:solidFill>
                  <a:srgbClr val="343434"/>
                </a:solidFill>
                <a:latin typeface="Open Sans"/>
              </a:rPr>
              <a:t>Karena ada banyaknya jalur yang dihasilkan, maka kemungkinan terdapat jalur yang tidak efisien, berulang, atau salah. </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Bold"/>
              </a:rPr>
              <a:t>Dengan melakukan teknik path coverage, kode yang menghasilkan jalur yang tak efisien akan dimodifikasi.</a:t>
            </a:r>
            <a:r>
              <a:rPr lang="en-US" sz="2799">
                <a:solidFill>
                  <a:srgbClr val="343434"/>
                </a:solidFill>
                <a:latin typeface="Open Sans"/>
              </a:rPr>
              <a:t> </a:t>
            </a:r>
          </a:p>
        </p:txBody>
      </p:sp>
      <p:sp>
        <p:nvSpPr>
          <p:cNvPr id="5" name="Freeform 5"/>
          <p:cNvSpPr/>
          <p:nvPr/>
        </p:nvSpPr>
        <p:spPr>
          <a:xfrm>
            <a:off x="1528073" y="1619250"/>
            <a:ext cx="7615927" cy="4283959"/>
          </a:xfrm>
          <a:custGeom>
            <a:avLst/>
            <a:gdLst/>
            <a:ahLst/>
            <a:cxnLst/>
            <a:rect l="l" t="t" r="r" b="b"/>
            <a:pathLst>
              <a:path w="7615927" h="4283959">
                <a:moveTo>
                  <a:pt x="0" y="0"/>
                </a:moveTo>
                <a:lnTo>
                  <a:pt x="7615927" y="0"/>
                </a:lnTo>
                <a:lnTo>
                  <a:pt x="7615927" y="4283959"/>
                </a:lnTo>
                <a:lnTo>
                  <a:pt x="0" y="4283959"/>
                </a:lnTo>
                <a:lnTo>
                  <a:pt x="0" y="0"/>
                </a:lnTo>
                <a:close/>
              </a:path>
            </a:pathLst>
          </a:custGeom>
          <a:blipFill>
            <a:blip r:embed="rId2"/>
            <a:stretch>
              <a:fillRect/>
            </a:stretch>
          </a:blipFill>
        </p:spPr>
        <p:txBody>
          <a:bodyPr/>
          <a:lstStyle/>
          <a:p>
            <a:endParaRPr lang="en-ID"/>
          </a:p>
        </p:txBody>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3017802" y="414951"/>
            <a:ext cx="12185775" cy="923925"/>
          </a:xfrm>
          <a:prstGeom prst="rect">
            <a:avLst/>
          </a:prstGeom>
        </p:spPr>
        <p:txBody>
          <a:bodyPr lIns="0" tIns="0" rIns="0" bIns="0" rtlCol="0" anchor="t">
            <a:spAutoFit/>
          </a:bodyPr>
          <a:lstStyle/>
          <a:p>
            <a:pPr>
              <a:lnSpc>
                <a:spcPts val="7200"/>
              </a:lnSpc>
            </a:pPr>
            <a:r>
              <a:rPr lang="en-US" sz="6000">
                <a:solidFill>
                  <a:srgbClr val="343434"/>
                </a:solidFill>
                <a:latin typeface="Magnolia Script"/>
              </a:rPr>
              <a:t>Kelebihan dan Kekurangan</a:t>
            </a:r>
          </a:p>
        </p:txBody>
      </p:sp>
      <p:sp>
        <p:nvSpPr>
          <p:cNvPr id="9" name="TextBox 9"/>
          <p:cNvSpPr txBox="1"/>
          <p:nvPr/>
        </p:nvSpPr>
        <p:spPr>
          <a:xfrm>
            <a:off x="3017802" y="1348401"/>
            <a:ext cx="12185775"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Whitebox Testing</a:t>
            </a:r>
          </a:p>
        </p:txBody>
      </p:sp>
      <p:sp>
        <p:nvSpPr>
          <p:cNvPr id="10" name="TextBox 10"/>
          <p:cNvSpPr txBox="1"/>
          <p:nvPr/>
        </p:nvSpPr>
        <p:spPr>
          <a:xfrm>
            <a:off x="2967085" y="2857005"/>
            <a:ext cx="5810229" cy="6849110"/>
          </a:xfrm>
          <a:prstGeom prst="rect">
            <a:avLst/>
          </a:prstGeom>
        </p:spPr>
        <p:txBody>
          <a:bodyPr lIns="0" tIns="0" rIns="0" bIns="0" rtlCol="0" anchor="t">
            <a:spAutoFit/>
          </a:bodyPr>
          <a:lstStyle/>
          <a:p>
            <a:pPr>
              <a:lnSpc>
                <a:spcPts val="3640"/>
              </a:lnSpc>
            </a:pPr>
            <a:r>
              <a:rPr lang="en-US" sz="2600">
                <a:solidFill>
                  <a:srgbClr val="343434"/>
                </a:solidFill>
                <a:latin typeface="Open Sans"/>
              </a:rPr>
              <a:t>K</a:t>
            </a:r>
            <a:r>
              <a:rPr lang="en-US" sz="2600">
                <a:solidFill>
                  <a:srgbClr val="343434"/>
                </a:solidFill>
                <a:latin typeface="Open Sans Bold"/>
              </a:rPr>
              <a:t>elebihan:</a:t>
            </a:r>
          </a:p>
          <a:p>
            <a:pPr marL="561341" lvl="1" indent="-280670">
              <a:lnSpc>
                <a:spcPts val="3640"/>
              </a:lnSpc>
              <a:buFont typeface="Arial"/>
              <a:buChar char="•"/>
            </a:pPr>
            <a:r>
              <a:rPr lang="en-US" sz="2600">
                <a:solidFill>
                  <a:srgbClr val="343434"/>
                </a:solidFill>
                <a:latin typeface="Open Sans"/>
              </a:rPr>
              <a:t>Dapat menemukan bug atau error yang tersembunyi, termasuk kesalahan pada tipografi dan sintaks. </a:t>
            </a:r>
          </a:p>
          <a:p>
            <a:pPr marL="561341" lvl="1" indent="-280670">
              <a:lnSpc>
                <a:spcPts val="3640"/>
              </a:lnSpc>
              <a:buFont typeface="Arial"/>
              <a:buChar char="•"/>
            </a:pPr>
            <a:r>
              <a:rPr lang="en-US" sz="2600">
                <a:solidFill>
                  <a:srgbClr val="343434"/>
                </a:solidFill>
                <a:latin typeface="Open Sans"/>
              </a:rPr>
              <a:t>Otomatisasi dan optimasi kode menjadi mudah. </a:t>
            </a:r>
          </a:p>
          <a:p>
            <a:pPr marL="561341" lvl="1" indent="-280670">
              <a:lnSpc>
                <a:spcPts val="3640"/>
              </a:lnSpc>
              <a:buFont typeface="Arial"/>
              <a:buChar char="•"/>
            </a:pPr>
            <a:r>
              <a:rPr lang="en-US" sz="2600">
                <a:solidFill>
                  <a:srgbClr val="343434"/>
                </a:solidFill>
                <a:latin typeface="Open Sans"/>
              </a:rPr>
              <a:t>Pengujian bisa dilakukan pada tahap awal tanpa perlu antarmuka seperti pada black box testing.</a:t>
            </a:r>
          </a:p>
          <a:p>
            <a:pPr marL="561341" lvl="1" indent="-280670">
              <a:lnSpc>
                <a:spcPts val="3640"/>
              </a:lnSpc>
              <a:buFont typeface="Arial"/>
              <a:buChar char="•"/>
            </a:pPr>
            <a:r>
              <a:rPr lang="en-US" sz="2600">
                <a:solidFill>
                  <a:srgbClr val="343434"/>
                </a:solidFill>
                <a:latin typeface="Open Sans"/>
              </a:rPr>
              <a:t>Mengoptimalkan kesalahan penghapusan kode dan membantu dalam menghapus baris kode tambahan.</a:t>
            </a:r>
          </a:p>
        </p:txBody>
      </p:sp>
      <p:sp>
        <p:nvSpPr>
          <p:cNvPr id="11" name="TextBox 11"/>
          <p:cNvSpPr txBox="1"/>
          <p:nvPr/>
        </p:nvSpPr>
        <p:spPr>
          <a:xfrm>
            <a:off x="9405611" y="2857005"/>
            <a:ext cx="8283198" cy="7004050"/>
          </a:xfrm>
          <a:prstGeom prst="rect">
            <a:avLst/>
          </a:prstGeom>
        </p:spPr>
        <p:txBody>
          <a:bodyPr lIns="0" tIns="0" rIns="0" bIns="0" rtlCol="0" anchor="t">
            <a:spAutoFit/>
          </a:bodyPr>
          <a:lstStyle/>
          <a:p>
            <a:pPr>
              <a:lnSpc>
                <a:spcPts val="3500"/>
              </a:lnSpc>
            </a:pPr>
            <a:r>
              <a:rPr lang="en-US" sz="2500">
                <a:solidFill>
                  <a:srgbClr val="343434"/>
                </a:solidFill>
                <a:latin typeface="Open Sans Bold"/>
              </a:rPr>
              <a:t>Kekurangan:</a:t>
            </a:r>
          </a:p>
          <a:p>
            <a:pPr marL="539751" lvl="1" indent="-269876">
              <a:lnSpc>
                <a:spcPts val="3500"/>
              </a:lnSpc>
              <a:buFont typeface="Arial"/>
              <a:buChar char="•"/>
            </a:pPr>
            <a:r>
              <a:rPr lang="en-US" sz="2500">
                <a:solidFill>
                  <a:srgbClr val="343434"/>
                </a:solidFill>
                <a:latin typeface="Open Sans"/>
              </a:rPr>
              <a:t>Pengujian sangat rumit, butuh waktu yang lama, dan biayanya sangat mahal. </a:t>
            </a:r>
          </a:p>
          <a:p>
            <a:pPr marL="539751" lvl="1" indent="-269876">
              <a:lnSpc>
                <a:spcPts val="3500"/>
              </a:lnSpc>
              <a:buFont typeface="Arial"/>
              <a:buChar char="•"/>
            </a:pPr>
            <a:r>
              <a:rPr lang="en-US" sz="2500">
                <a:solidFill>
                  <a:srgbClr val="343434"/>
                </a:solidFill>
                <a:latin typeface="Open Sans"/>
              </a:rPr>
              <a:t>Tester harus memiliki pemahaman programming dan coding yang mendalam. </a:t>
            </a:r>
          </a:p>
          <a:p>
            <a:pPr marL="539751" lvl="1" indent="-269876">
              <a:lnSpc>
                <a:spcPts val="3500"/>
              </a:lnSpc>
              <a:buFont typeface="Arial"/>
              <a:buChar char="•"/>
            </a:pPr>
            <a:r>
              <a:rPr lang="en-US" sz="2500">
                <a:solidFill>
                  <a:srgbClr val="343434"/>
                </a:solidFill>
                <a:latin typeface="Open Sans"/>
              </a:rPr>
              <a:t>Ada kemungkinan tester terlalu fokus pada cara kerja internal software dan melewatkan masalah eksternal.</a:t>
            </a:r>
          </a:p>
          <a:p>
            <a:pPr marL="539751" lvl="1" indent="-269876">
              <a:lnSpc>
                <a:spcPts val="3500"/>
              </a:lnSpc>
              <a:buFont typeface="Arial"/>
              <a:buChar char="•"/>
            </a:pPr>
            <a:r>
              <a:rPr lang="en-US" sz="2500">
                <a:solidFill>
                  <a:srgbClr val="343434"/>
                </a:solidFill>
                <a:latin typeface="Open Sans"/>
              </a:rPr>
              <a:t>Ada kemungkinan tester memiliki pandangan yang bias terhadap software karena mereka terbiasa dengan cara kerja internalnya, sehingga kesalahan dalam produksi bisa lebih banyak. </a:t>
            </a:r>
          </a:p>
          <a:p>
            <a:pPr marL="539751" lvl="1" indent="-269876">
              <a:lnSpc>
                <a:spcPts val="3500"/>
              </a:lnSpc>
              <a:buFont typeface="Arial"/>
              <a:buChar char="•"/>
            </a:pPr>
            <a:r>
              <a:rPr lang="en-US" sz="2500">
                <a:solidFill>
                  <a:srgbClr val="343434"/>
                </a:solidFill>
                <a:latin typeface="Open Sans"/>
              </a:rPr>
              <a:t>Desain ulang dan penulisan ulang kode memerlukan test case untuk bisa ditulis lagi. </a:t>
            </a:r>
          </a:p>
          <a:p>
            <a:pPr marL="539751" lvl="1" indent="-269876">
              <a:lnSpc>
                <a:spcPts val="3500"/>
              </a:lnSpc>
              <a:buFont typeface="Arial"/>
              <a:buChar char="•"/>
            </a:pPr>
            <a:r>
              <a:rPr lang="en-US" sz="2500">
                <a:solidFill>
                  <a:srgbClr val="343434"/>
                </a:solidFill>
                <a:latin typeface="Open Sans"/>
              </a:rPr>
              <a:t>Fungsionalitas yang hilang tidak dapat dideteksi saat kode diuji.</a:t>
            </a:r>
          </a:p>
        </p:txBody>
      </p:sp>
      <p:sp>
        <p:nvSpPr>
          <p:cNvPr id="12" name="AutoShape 12"/>
          <p:cNvSpPr/>
          <p:nvPr/>
        </p:nvSpPr>
        <p:spPr>
          <a:xfrm>
            <a:off x="9091639" y="3074391"/>
            <a:ext cx="0" cy="6471486"/>
          </a:xfrm>
          <a:prstGeom prst="line">
            <a:avLst/>
          </a:prstGeom>
          <a:ln w="38100" cap="flat">
            <a:solidFill>
              <a:srgbClr val="000000"/>
            </a:solidFill>
            <a:prstDash val="solid"/>
            <a:headEnd type="none" w="sm" len="sm"/>
            <a:tailEnd type="none" w="sm" len="sm"/>
          </a:ln>
        </p:spPr>
        <p:txBody>
          <a:bodyPr/>
          <a:lstStyle/>
          <a:p>
            <a:endParaRPr lang="en-ID"/>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662099" y="2101684"/>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Unit Test</a:t>
            </a:r>
          </a:p>
        </p:txBody>
      </p:sp>
      <p:sp>
        <p:nvSpPr>
          <p:cNvPr id="6" name="TextBox 6"/>
          <p:cNvSpPr txBox="1"/>
          <p:nvPr/>
        </p:nvSpPr>
        <p:spPr>
          <a:xfrm>
            <a:off x="1662099" y="3604017"/>
            <a:ext cx="9361385" cy="49390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Unit Testing</a:t>
            </a:r>
            <a:r>
              <a:rPr lang="en-US" sz="2799">
                <a:solidFill>
                  <a:srgbClr val="343434"/>
                </a:solidFill>
                <a:latin typeface="Open Sans"/>
              </a:rPr>
              <a:t> adalah proses pengembangan perangkat lunak di mana bagian aplikasi terkecil yang dapat diuji, yang disebut unit, diperiksa secara individual dan independen untuk mendapatkan hasil tepat.</a:t>
            </a:r>
          </a:p>
          <a:p>
            <a:pPr>
              <a:lnSpc>
                <a:spcPts val="3919"/>
              </a:lnSpc>
            </a:pPr>
            <a:r>
              <a:rPr lang="en-US" sz="2799">
                <a:solidFill>
                  <a:srgbClr val="343434"/>
                </a:solidFill>
                <a:latin typeface="Open Sans Bold"/>
              </a:rPr>
              <a:t>Metodologi</a:t>
            </a:r>
            <a:r>
              <a:rPr lang="en-US" sz="2799">
                <a:solidFill>
                  <a:srgbClr val="343434"/>
                </a:solidFill>
                <a:latin typeface="Open Sans"/>
              </a:rPr>
              <a:t> pengujian ini dilakukan selama proses pengembangan oleh Software Developer.</a:t>
            </a:r>
          </a:p>
          <a:p>
            <a:pPr>
              <a:lnSpc>
                <a:spcPts val="3919"/>
              </a:lnSpc>
            </a:pPr>
            <a:r>
              <a:rPr lang="en-US" sz="2799">
                <a:solidFill>
                  <a:srgbClr val="343434"/>
                </a:solidFill>
                <a:latin typeface="Open Sans Bold"/>
              </a:rPr>
              <a:t>Tujuan utama</a:t>
            </a:r>
            <a:r>
              <a:rPr lang="en-US" sz="2799">
                <a:solidFill>
                  <a:srgbClr val="343434"/>
                </a:solidFill>
                <a:latin typeface="Open Sans"/>
              </a:rPr>
              <a:t> dari pengujian unit adalah untuk mengisolasi kode tertulis lantas menguji dan menentukan apakah itu berfungsi sebagaimana dimaksud.</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1329</Words>
  <Application>Microsoft Office PowerPoint</Application>
  <PresentationFormat>Custom</PresentationFormat>
  <Paragraphs>117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Magnolia Script</vt:lpstr>
      <vt:lpstr>Magnolia Script Bold</vt:lpstr>
      <vt:lpstr>Open Sans</vt:lpstr>
      <vt:lpstr>Arial</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dc:creator>Irwan Nurhidayat</dc:creator>
  <cp:lastModifiedBy>dimas dwi putro</cp:lastModifiedBy>
  <cp:revision>5</cp:revision>
  <dcterms:created xsi:type="dcterms:W3CDTF">2006-08-16T00:00:00Z</dcterms:created>
  <dcterms:modified xsi:type="dcterms:W3CDTF">2023-11-04T08:54:14Z</dcterms:modified>
  <dc:identifier>DAFzGiQ60sA</dc:identifier>
</cp:coreProperties>
</file>