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479A5-EB2D-405E-89CA-4EA3B6E0249B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D4A1A-7A76-429A-9CDD-CFD4C083F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81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4A1A-7A76-429A-9CDD-CFD4C083F2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97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ED50E-8323-462B-B902-776F30BE16E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99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D503-C5F4-4FC2-9828-51CEE135B9C0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85D-119E-410E-BEDC-5062E299F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8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D503-C5F4-4FC2-9828-51CEE135B9C0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85D-119E-410E-BEDC-5062E299F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70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D503-C5F4-4FC2-9828-51CEE135B9C0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85D-119E-410E-BEDC-5062E299F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4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D503-C5F4-4FC2-9828-51CEE135B9C0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85D-119E-410E-BEDC-5062E299F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53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D503-C5F4-4FC2-9828-51CEE135B9C0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85D-119E-410E-BEDC-5062E299F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8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D503-C5F4-4FC2-9828-51CEE135B9C0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85D-119E-410E-BEDC-5062E299F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99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D503-C5F4-4FC2-9828-51CEE135B9C0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85D-119E-410E-BEDC-5062E299F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37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D503-C5F4-4FC2-9828-51CEE135B9C0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85D-119E-410E-BEDC-5062E299F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0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D503-C5F4-4FC2-9828-51CEE135B9C0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85D-119E-410E-BEDC-5062E299F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2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D503-C5F4-4FC2-9828-51CEE135B9C0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85D-119E-410E-BEDC-5062E299F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84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D503-C5F4-4FC2-9828-51CEE135B9C0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85D-119E-410E-BEDC-5062E299F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2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D503-C5F4-4FC2-9828-51CEE135B9C0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285D-119E-410E-BEDC-5062E299F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21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40768"/>
            <a:ext cx="6400800" cy="181391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INTRODUCTION TO THE CONCEPT OF CROWDFUNDING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368152"/>
          </a:xfrm>
        </p:spPr>
        <p:txBody>
          <a:bodyPr>
            <a:noAutofit/>
          </a:bodyPr>
          <a:lstStyle/>
          <a:p>
            <a:r>
              <a:rPr lang="en-GB" sz="4400" b="1" dirty="0" smtClean="0"/>
              <a:t>Bashir Sheidu</a:t>
            </a:r>
          </a:p>
          <a:p>
            <a:r>
              <a:rPr lang="en-GB" sz="4400" b="1" dirty="0" smtClean="0"/>
              <a:t>@</a:t>
            </a:r>
            <a:r>
              <a:rPr lang="en-GB" sz="4400" b="1" dirty="0" err="1" smtClean="0"/>
              <a:t>wildromeoX</a:t>
            </a:r>
            <a:endParaRPr lang="en-GB" sz="4400" b="1" dirty="0" smtClean="0"/>
          </a:p>
          <a:p>
            <a:r>
              <a:rPr lang="en-GB" sz="4400" b="1" dirty="0" smtClean="0"/>
              <a:t>@</a:t>
            </a:r>
            <a:r>
              <a:rPr lang="en-GB" sz="4400" b="1" dirty="0" err="1" smtClean="0"/>
              <a:t>nHubNG</a:t>
            </a:r>
            <a:endParaRPr lang="en-GB" sz="4400" b="1" dirty="0" smtClean="0"/>
          </a:p>
          <a:p>
            <a:r>
              <a:rPr lang="en-GB" sz="4400" b="1" dirty="0" smtClean="0"/>
              <a:t>#</a:t>
            </a:r>
            <a:r>
              <a:rPr lang="en-GB" sz="4400" b="1" dirty="0" err="1" smtClean="0"/>
              <a:t>nexteconomy</a:t>
            </a:r>
            <a:endParaRPr lang="en-GB" sz="4400" b="1" dirty="0" smtClean="0"/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9500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2551837"/>
            <a:ext cx="68407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Campaign Community:</a:t>
            </a:r>
          </a:p>
          <a:p>
            <a:endParaRPr lang="en-GB" sz="3600" b="1" dirty="0" smtClean="0"/>
          </a:p>
          <a:p>
            <a:r>
              <a:rPr lang="en-GB" sz="3600" b="1" dirty="0" smtClean="0"/>
              <a:t>1. Family, Friends &amp; Fools</a:t>
            </a:r>
          </a:p>
          <a:p>
            <a:endParaRPr lang="en-GB" sz="3600" b="1" dirty="0" smtClean="0"/>
          </a:p>
          <a:p>
            <a:r>
              <a:rPr lang="en-GB" sz="3600" b="1" dirty="0" smtClean="0"/>
              <a:t>2. Your Network</a:t>
            </a:r>
          </a:p>
          <a:p>
            <a:endParaRPr lang="en-GB" sz="3600" b="1" dirty="0"/>
          </a:p>
          <a:p>
            <a:r>
              <a:rPr lang="en-GB" sz="3600" b="1" dirty="0" smtClean="0"/>
              <a:t>3. General Public</a:t>
            </a:r>
          </a:p>
          <a:p>
            <a:endParaRPr lang="en-GB" sz="3600" b="1" dirty="0" smtClean="0"/>
          </a:p>
          <a:p>
            <a:endParaRPr lang="en-GB" sz="3600" b="1" dirty="0"/>
          </a:p>
          <a:p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6568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PLATFORMS MAKE MONEY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Platform fees are the main way that </a:t>
            </a:r>
            <a:r>
              <a:rPr lang="en-GB" sz="2400" dirty="0" err="1"/>
              <a:t>crowdfunding</a:t>
            </a:r>
            <a:r>
              <a:rPr lang="en-GB" sz="2400" dirty="0"/>
              <a:t> sites make money. There are two types of fundraisers: All or nothing campaigns: You must hit the goal you set in order to keep the funds that you've raised. Typically the platform takes a 5% of funds raised if you are successful</a:t>
            </a:r>
          </a:p>
        </p:txBody>
      </p:sp>
    </p:spTree>
    <p:extLst>
      <p:ext uri="{BB962C8B-B14F-4D97-AF65-F5344CB8AC3E}">
        <p14:creationId xmlns:p14="http://schemas.microsoft.com/office/powerpoint/2010/main" val="107157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" y="849715"/>
            <a:ext cx="9144001" cy="5188015"/>
          </a:xfrm>
        </p:spPr>
      </p:pic>
    </p:spTree>
    <p:extLst>
      <p:ext uri="{BB962C8B-B14F-4D97-AF65-F5344CB8AC3E}">
        <p14:creationId xmlns:p14="http://schemas.microsoft.com/office/powerpoint/2010/main" val="22996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371600" y="1249681"/>
            <a:ext cx="6400800" cy="45719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20888"/>
            <a:ext cx="6552728" cy="2880320"/>
          </a:xfrm>
        </p:spPr>
      </p:pic>
    </p:spTree>
    <p:extLst>
      <p:ext uri="{BB962C8B-B14F-4D97-AF65-F5344CB8AC3E}">
        <p14:creationId xmlns:p14="http://schemas.microsoft.com/office/powerpoint/2010/main" val="38535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CROWDFUNDING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b="1" dirty="0" err="1" smtClean="0"/>
              <a:t>Crowdfunding</a:t>
            </a:r>
            <a:r>
              <a:rPr lang="en-GB" sz="3600" dirty="0" smtClean="0"/>
              <a:t>: </a:t>
            </a:r>
            <a:r>
              <a:rPr lang="en-GB" dirty="0" smtClean="0"/>
              <a:t>is </a:t>
            </a:r>
            <a:r>
              <a:rPr lang="en-GB" dirty="0"/>
              <a:t>the practice of funding a project or venture by raising monetary contributions from a large number of people. </a:t>
            </a:r>
            <a:r>
              <a:rPr lang="en-GB" dirty="0" err="1"/>
              <a:t>Crowdfunding</a:t>
            </a:r>
            <a:r>
              <a:rPr lang="en-GB" dirty="0"/>
              <a:t> is a form of crowdsourcing and of alternative finance. In 2015, it was estimated that worldwide over US$34 billion was raised this </a:t>
            </a:r>
            <a:r>
              <a:rPr lang="en-GB" dirty="0" smtClean="0"/>
              <a:t>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45719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12776"/>
            <a:ext cx="7416824" cy="4128121"/>
          </a:xfrm>
        </p:spPr>
        <p:txBody>
          <a:bodyPr>
            <a:normAutofit/>
          </a:bodyPr>
          <a:lstStyle/>
          <a:p>
            <a:r>
              <a:rPr lang="en-GB" b="1" dirty="0" err="1" smtClean="0"/>
              <a:t>Crowdfunding</a:t>
            </a:r>
            <a:r>
              <a:rPr lang="en-GB" sz="2000" dirty="0" smtClean="0"/>
              <a:t> </a:t>
            </a:r>
            <a:r>
              <a:rPr lang="en-GB" sz="2800" dirty="0" smtClean="0"/>
              <a:t>has been used to fund a wide range of profit entrepreneurial ventures such as artistic and creative projects, medical expenses, travel, or community-oriented social entrepreneurship projects.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487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08720"/>
            <a:ext cx="6400800" cy="1152128"/>
          </a:xfrm>
        </p:spPr>
        <p:txBody>
          <a:bodyPr>
            <a:noAutofit/>
          </a:bodyPr>
          <a:lstStyle/>
          <a:p>
            <a:r>
              <a:rPr lang="en-GB" dirty="0"/>
              <a:t>Two primary types of </a:t>
            </a:r>
            <a:r>
              <a:rPr lang="en-GB" dirty="0" err="1"/>
              <a:t>crowdfunding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438400"/>
            <a:ext cx="7200800" cy="3222848"/>
          </a:xfrm>
        </p:spPr>
        <p:txBody>
          <a:bodyPr>
            <a:noAutofit/>
          </a:bodyPr>
          <a:lstStyle/>
          <a:p>
            <a:r>
              <a:rPr lang="en-GB" sz="2800" dirty="0"/>
              <a:t>Rewards </a:t>
            </a:r>
            <a:r>
              <a:rPr lang="en-GB" sz="2800" dirty="0" err="1"/>
              <a:t>crowdfunding</a:t>
            </a:r>
            <a:r>
              <a:rPr lang="en-GB" sz="2800" dirty="0"/>
              <a:t>: </a:t>
            </a:r>
            <a:r>
              <a:rPr lang="en-GB" sz="2800" dirty="0" smtClean="0"/>
              <a:t>Entrepreneurs </a:t>
            </a:r>
            <a:r>
              <a:rPr lang="en-GB" sz="2800" dirty="0"/>
              <a:t>presell a product or service to launch a business concept without incurring debt or sacrificing equity/share </a:t>
            </a:r>
          </a:p>
          <a:p>
            <a:r>
              <a:rPr lang="en-GB" sz="2800" dirty="0"/>
              <a:t>Equity </a:t>
            </a:r>
            <a:r>
              <a:rPr lang="en-GB" sz="2800" dirty="0" err="1"/>
              <a:t>crowdfunding</a:t>
            </a:r>
            <a:r>
              <a:rPr lang="en-GB" sz="2800" dirty="0"/>
              <a:t>: </a:t>
            </a:r>
            <a:r>
              <a:rPr lang="en-GB" sz="2800" dirty="0" smtClean="0"/>
              <a:t>The </a:t>
            </a:r>
            <a:r>
              <a:rPr lang="en-GB" sz="2800" dirty="0"/>
              <a:t>backer receives shares of a company, usually in its early stages, in exchange for the money </a:t>
            </a:r>
            <a:r>
              <a:rPr lang="en-GB" sz="2800" dirty="0" smtClean="0"/>
              <a:t>pledged. </a:t>
            </a:r>
            <a:endParaRPr lang="en-GB" sz="28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77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</a:t>
            </a:r>
            <a:r>
              <a:rPr lang="en-GB" dirty="0" err="1" smtClean="0"/>
              <a:t>crowdfunding</a:t>
            </a:r>
            <a:r>
              <a:rPr lang="en-GB" dirty="0" smtClean="0"/>
              <a:t>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438400"/>
            <a:ext cx="7344816" cy="3222848"/>
          </a:xfrm>
        </p:spPr>
        <p:txBody>
          <a:bodyPr>
            <a:normAutofit lnSpcReduction="10000"/>
          </a:bodyPr>
          <a:lstStyle/>
          <a:p>
            <a:r>
              <a:rPr lang="en-GB" sz="2300" b="1" dirty="0" smtClean="0"/>
              <a:t>Proof of Concept</a:t>
            </a:r>
          </a:p>
          <a:p>
            <a:r>
              <a:rPr lang="en-GB" sz="2300" b="1" dirty="0" smtClean="0"/>
              <a:t>Test the Market Potentials</a:t>
            </a:r>
          </a:p>
          <a:p>
            <a:r>
              <a:rPr lang="en-GB" sz="2300" b="1" dirty="0" smtClean="0"/>
              <a:t>Community building</a:t>
            </a:r>
          </a:p>
          <a:p>
            <a:r>
              <a:rPr lang="en-GB" sz="2300" b="1" dirty="0" smtClean="0"/>
              <a:t>Engage Stakeholders</a:t>
            </a:r>
          </a:p>
          <a:p>
            <a:r>
              <a:rPr lang="en-GB" sz="2300" b="1" dirty="0" smtClean="0"/>
              <a:t>Publicity</a:t>
            </a:r>
          </a:p>
          <a:p>
            <a:r>
              <a:rPr lang="en-GB" sz="2300" b="1" dirty="0" smtClean="0"/>
              <a:t>Learn to Pitch to a big crowd</a:t>
            </a:r>
          </a:p>
          <a:p>
            <a:r>
              <a:rPr lang="en-GB" sz="2300" b="1" dirty="0" smtClean="0"/>
              <a:t>Prioritize your most important Budget needs</a:t>
            </a:r>
          </a:p>
          <a:p>
            <a:r>
              <a:rPr lang="en-GB" sz="2300" b="1" smtClean="0"/>
              <a:t>Source for </a:t>
            </a:r>
            <a:r>
              <a:rPr lang="en-GB" sz="2300" b="1" dirty="0" smtClean="0"/>
              <a:t>seed Capital</a:t>
            </a:r>
            <a:endParaRPr lang="en-GB" sz="2300" b="1" dirty="0"/>
          </a:p>
        </p:txBody>
      </p:sp>
    </p:spTree>
    <p:extLst>
      <p:ext uri="{BB962C8B-B14F-4D97-AF65-F5344CB8AC3E}">
        <p14:creationId xmlns:p14="http://schemas.microsoft.com/office/powerpoint/2010/main" val="7000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24744"/>
            <a:ext cx="6400800" cy="72008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1026" name="Picture 2" descr="C:\Users\BASH\Desktop\Crowdfunding Canva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889248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0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371600" y="1249681"/>
            <a:ext cx="6400800" cy="4571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60848"/>
            <a:ext cx="6400800" cy="3672408"/>
          </a:xfrm>
        </p:spPr>
        <p:txBody>
          <a:bodyPr>
            <a:noAutofit/>
          </a:bodyPr>
          <a:lstStyle/>
          <a:p>
            <a:r>
              <a:rPr lang="en-GB" b="1" dirty="0" smtClean="0"/>
              <a:t>Campaign Plan:</a:t>
            </a:r>
          </a:p>
          <a:p>
            <a:pPr marL="514350" indent="-514350">
              <a:buAutoNum type="arabicPeriod"/>
            </a:pPr>
            <a:r>
              <a:rPr lang="en-GB" b="1" dirty="0" smtClean="0"/>
              <a:t>Initiator &amp; Why</a:t>
            </a:r>
          </a:p>
          <a:p>
            <a:pPr marL="514350" indent="-514350">
              <a:buAutoNum type="arabicPeriod"/>
            </a:pPr>
            <a:r>
              <a:rPr lang="en-GB" b="1" dirty="0" smtClean="0"/>
              <a:t>Team</a:t>
            </a:r>
          </a:p>
          <a:p>
            <a:pPr marL="514350" indent="-514350">
              <a:buAutoNum type="arabicPeriod"/>
            </a:pPr>
            <a:r>
              <a:rPr lang="en-GB" b="1" dirty="0" smtClean="0"/>
              <a:t>Pitch</a:t>
            </a:r>
          </a:p>
          <a:p>
            <a:pPr marL="514350" indent="-514350">
              <a:buAutoNum type="arabicPeriod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658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2276872"/>
            <a:ext cx="72008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/>
              <a:t>Campaign Lifecycle:</a:t>
            </a:r>
          </a:p>
          <a:p>
            <a:endParaRPr lang="en-GB" sz="3200" b="1" dirty="0"/>
          </a:p>
          <a:p>
            <a:r>
              <a:rPr lang="en-GB" sz="3200" b="1" dirty="0" smtClean="0"/>
              <a:t>1. Pre-Campaign</a:t>
            </a:r>
          </a:p>
          <a:p>
            <a:endParaRPr lang="en-GB" sz="3200" b="1" dirty="0" smtClean="0"/>
          </a:p>
          <a:p>
            <a:r>
              <a:rPr lang="en-GB" sz="3200" b="1" dirty="0" smtClean="0"/>
              <a:t>2. During-Campaign</a:t>
            </a:r>
          </a:p>
          <a:p>
            <a:endParaRPr lang="en-GB" sz="3200" b="1" dirty="0" smtClean="0"/>
          </a:p>
          <a:p>
            <a:r>
              <a:rPr lang="en-GB" sz="3200" b="1" dirty="0" smtClean="0"/>
              <a:t>3. Post-Campaign</a:t>
            </a:r>
          </a:p>
          <a:p>
            <a:endParaRPr lang="en-GB" sz="32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1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</TotalTime>
  <Words>278</Words>
  <Application>Microsoft Office PowerPoint</Application>
  <PresentationFormat>On-screen Show (4:3)</PresentationFormat>
  <Paragraphs>44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THE CONCEPT OF CROWDFUNDING</vt:lpstr>
      <vt:lpstr>PowerPoint Presentation</vt:lpstr>
      <vt:lpstr>What is CROWDFUNDING</vt:lpstr>
      <vt:lpstr>PowerPoint Presentation</vt:lpstr>
      <vt:lpstr>Two primary types of crowdfunding</vt:lpstr>
      <vt:lpstr>Why crowdfunding??</vt:lpstr>
      <vt:lpstr>PowerPoint Presentation</vt:lpstr>
      <vt:lpstr>S</vt:lpstr>
      <vt:lpstr>PowerPoint Presentation</vt:lpstr>
      <vt:lpstr>PowerPoint Presentation</vt:lpstr>
      <vt:lpstr>HOW PLATFORMS MAKE MONEY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CONCEPT OF CROWDFUNDING</dc:title>
  <dc:creator>BASH</dc:creator>
  <cp:lastModifiedBy>BASH</cp:lastModifiedBy>
  <cp:revision>32</cp:revision>
  <dcterms:created xsi:type="dcterms:W3CDTF">2017-03-23T23:14:57Z</dcterms:created>
  <dcterms:modified xsi:type="dcterms:W3CDTF">2017-07-21T08:31:08Z</dcterms:modified>
</cp:coreProperties>
</file>