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4" r:id="rId6"/>
    <p:sldId id="263" r:id="rId7"/>
    <p:sldId id="262" r:id="rId8"/>
    <p:sldId id="261" r:id="rId9"/>
    <p:sldId id="260" r:id="rId10"/>
    <p:sldId id="259" r:id="rId11"/>
    <p:sldId id="258" r:id="rId12"/>
    <p:sldId id="271" r:id="rId13"/>
    <p:sldId id="270" r:id="rId14"/>
    <p:sldId id="269" r:id="rId15"/>
    <p:sldId id="268" r:id="rId16"/>
    <p:sldId id="267" r:id="rId17"/>
    <p:sldId id="273" r:id="rId18"/>
    <p:sldId id="272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4F0-7376-407F-8D2A-DAD69BECFB93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8B2-F580-4111-A81C-16C5B97CC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4F0-7376-407F-8D2A-DAD69BECFB93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8B2-F580-4111-A81C-16C5B97CC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4F0-7376-407F-8D2A-DAD69BECFB93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8B2-F580-4111-A81C-16C5B97CC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4F0-7376-407F-8D2A-DAD69BECFB93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8B2-F580-4111-A81C-16C5B97CC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4F0-7376-407F-8D2A-DAD69BECFB93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8B2-F580-4111-A81C-16C5B97CC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4F0-7376-407F-8D2A-DAD69BECFB93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8B2-F580-4111-A81C-16C5B97CC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4F0-7376-407F-8D2A-DAD69BECFB93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8B2-F580-4111-A81C-16C5B97CC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4F0-7376-407F-8D2A-DAD69BECFB93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8B2-F580-4111-A81C-16C5B97CC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4F0-7376-407F-8D2A-DAD69BECFB93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8B2-F580-4111-A81C-16C5B97CC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4F0-7376-407F-8D2A-DAD69BECFB93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8B2-F580-4111-A81C-16C5B97CC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84F0-7376-407F-8D2A-DAD69BECFB93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8B2-F580-4111-A81C-16C5B97CC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84F0-7376-407F-8D2A-DAD69BECFB93}" type="datetimeFigureOut">
              <a:rPr lang="id-ID" smtClean="0"/>
              <a:pPr/>
              <a:t>03/05/2023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48B2-F580-4111-A81C-16C5B97CC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iris/iris.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7299"/>
            <a:ext cx="7772400" cy="2243152"/>
          </a:xfrm>
        </p:spPr>
        <p:txBody>
          <a:bodyPr>
            <a:normAutofit/>
          </a:bodyPr>
          <a:lstStyle/>
          <a:p>
            <a:r>
              <a:rPr lang="en-US" b="1" dirty="0" smtClean="0"/>
              <a:t>K-Nearest Neighbors using </a:t>
            </a:r>
            <a:r>
              <a:rPr lang="en-US" b="1" dirty="0" err="1" smtClean="0"/>
              <a:t>Scikit</a:t>
            </a:r>
            <a:r>
              <a:rPr lang="en-US" b="1" dirty="0" smtClean="0"/>
              <a:t>-learn in Python</a:t>
            </a:r>
            <a:br>
              <a:rPr lang="en-US" b="1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0070C0"/>
                </a:solidFill>
              </a:rPr>
              <a:t>from sklearn.preprocessing import StandardScaler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id-ID" dirty="0" smtClean="0">
                <a:solidFill>
                  <a:srgbClr val="0070C0"/>
                </a:solidFill>
              </a:rPr>
              <a:t>scaler = StandardScaler()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id-ID" dirty="0" smtClean="0">
                <a:solidFill>
                  <a:srgbClr val="0070C0"/>
                </a:solidFill>
              </a:rPr>
              <a:t>scaler.fit(X_train)X_train = scaler.transform(X_train)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id-ID" dirty="0" smtClean="0">
                <a:solidFill>
                  <a:srgbClr val="0070C0"/>
                </a:solidFill>
              </a:rPr>
              <a:t>X_test = scaler.transform(X_test)</a:t>
            </a:r>
            <a:endParaRPr lang="id-ID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Training and Predictions</a:t>
            </a:r>
            <a:br>
              <a:rPr lang="id-ID" b="1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</a:t>
            </a:r>
            <a:r>
              <a:rPr lang="id-ID" dirty="0" smtClean="0"/>
              <a:t>ita masuk dalam proses training algoritma KNN dan melakukan prediksi. K yang kita gunakan adalah sebanyak 5.</a:t>
            </a:r>
            <a:endParaRPr lang="en-US" dirty="0" smtClean="0"/>
          </a:p>
          <a:p>
            <a:endParaRPr lang="en-US" dirty="0"/>
          </a:p>
          <a:p>
            <a:r>
              <a:rPr lang="id-ID" dirty="0" smtClean="0">
                <a:solidFill>
                  <a:srgbClr val="0070C0"/>
                </a:solidFill>
              </a:rPr>
              <a:t>from sklearn.neighbors import KNeighborsClassifier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id-ID" dirty="0" smtClean="0">
                <a:solidFill>
                  <a:srgbClr val="0070C0"/>
                </a:solidFill>
              </a:rPr>
              <a:t>classifier = KNeighborsClassifier(n_neighbors=5)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id-ID" dirty="0" smtClean="0">
                <a:solidFill>
                  <a:srgbClr val="0070C0"/>
                </a:solidFill>
              </a:rPr>
              <a:t>classifier.fit(X_train, y_train)</a:t>
            </a:r>
            <a:endParaRPr lang="id-ID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Langkah terakhir adalah melakukan prediksi pada data testing menggunakan kode program berikut:</a:t>
            </a:r>
            <a:endParaRPr lang="en-US" dirty="0" smtClean="0"/>
          </a:p>
          <a:p>
            <a:endParaRPr lang="en-US" dirty="0"/>
          </a:p>
          <a:p>
            <a:r>
              <a:rPr lang="id-ID" dirty="0" smtClean="0">
                <a:solidFill>
                  <a:srgbClr val="0070C0"/>
                </a:solidFill>
              </a:rPr>
              <a:t>y_pred = classifier.predict(X_test)</a:t>
            </a:r>
            <a:endParaRPr lang="id-ID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Evaluating the Algorithm</a:t>
            </a:r>
            <a:br>
              <a:rPr lang="id-ID" b="1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Evaluasi hasil klasifikasi kita lakukan dengan melihat confusion matrix dan nilai akurasi.</a:t>
            </a:r>
            <a:endParaRPr lang="en-US" dirty="0" smtClean="0"/>
          </a:p>
          <a:p>
            <a:endParaRPr lang="en-US" dirty="0"/>
          </a:p>
          <a:p>
            <a:r>
              <a:rPr lang="id-ID" dirty="0" smtClean="0">
                <a:solidFill>
                  <a:srgbClr val="0070C0"/>
                </a:solidFill>
              </a:rPr>
              <a:t>from sklearn.metrics import classification_report, confusion_matrix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id-ID" dirty="0" smtClean="0">
                <a:solidFill>
                  <a:srgbClr val="0070C0"/>
                </a:solidFill>
              </a:rPr>
              <a:t>print(confusion_matrix(y_test, y_pred))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id-ID" dirty="0" smtClean="0">
                <a:solidFill>
                  <a:srgbClr val="0070C0"/>
                </a:solidFill>
              </a:rPr>
              <a:t>print(classification_report(y_test, y_pred))</a:t>
            </a:r>
            <a:endParaRPr lang="id-ID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Comparing Error Rate with the K Value</a:t>
            </a:r>
            <a:br>
              <a:rPr lang="en-US" b="1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Berikut ini merupakan salah satu cara untuk menentukan K terbaik, yaitu dengan cara memplot grafik nilai K dan tingkat kesalahan yang sesuai untuk dataset. Kita akan memplot kesalahan rata-rata untuk nilai prediksi set tes untuk semua nilai K antara 1 dan 40.</a:t>
            </a:r>
          </a:p>
          <a:p>
            <a:r>
              <a:rPr lang="id-ID" dirty="0" smtClean="0"/>
              <a:t>Untuk melakukannya, pertama-tama mari kita menghitung rata-rata kesalahan untuk semua nilai yang diprediksi di mana K berkisar dari 1 dan 40 dengan kode program di bawah ini.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0070C0"/>
                </a:solidFill>
              </a:rPr>
              <a:t>error = []# Calculating error for K values between 1 and 40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id-ID" dirty="0" smtClean="0">
                <a:solidFill>
                  <a:srgbClr val="0070C0"/>
                </a:solidFill>
              </a:rPr>
              <a:t>for i in range(1, 40):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id-ID" dirty="0" smtClean="0">
                <a:solidFill>
                  <a:srgbClr val="0070C0"/>
                </a:solidFill>
              </a:rPr>
              <a:t>knn = KNeighborsClassifier(n_neighbors=i)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id-ID" dirty="0" smtClean="0">
                <a:solidFill>
                  <a:srgbClr val="0070C0"/>
                </a:solidFill>
              </a:rPr>
              <a:t>knn.fit(X_train, y_train)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id-ID" dirty="0" smtClean="0">
                <a:solidFill>
                  <a:srgbClr val="0070C0"/>
                </a:solidFill>
              </a:rPr>
              <a:t>pred_i = knn.predict(X_test)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id-ID" dirty="0" smtClean="0">
                <a:solidFill>
                  <a:srgbClr val="0070C0"/>
                </a:solidFill>
              </a:rPr>
              <a:t>error.append(np.mean(pred_i != y_test))</a:t>
            </a:r>
            <a:endParaRPr lang="id-ID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Kode program di atas mengeksekusi loop dari 1 hingga 40. Dalam setiap iterasi kesalahan rata-rata untuk nilai prediksi set tes dihitung dan hasilnya ditambahkan ke daftar kesalahan.</a:t>
            </a:r>
          </a:p>
          <a:p>
            <a:r>
              <a:rPr lang="id-ID" dirty="0" smtClean="0"/>
              <a:t>Langkah terakhir adalah memplot nilai kesalahan terhadap nilai K menggunakan kode program berikut: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0070C0"/>
                </a:solidFill>
              </a:rPr>
              <a:t>plt.figure(figsize=(12, 6))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id-ID" dirty="0" smtClean="0">
                <a:solidFill>
                  <a:srgbClr val="0070C0"/>
                </a:solidFill>
              </a:rPr>
              <a:t>plt.plot(range(1, 40), error, color='red', linestyle='dashed', marker='o',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id-ID" dirty="0" smtClean="0">
                <a:solidFill>
                  <a:srgbClr val="0070C0"/>
                </a:solidFill>
              </a:rPr>
              <a:t>markerfacecolor='blue', markersize=10)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id-ID" dirty="0" smtClean="0">
                <a:solidFill>
                  <a:srgbClr val="0070C0"/>
                </a:solidFill>
              </a:rPr>
              <a:t>plt.title('Error Rate K Value')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id-ID" dirty="0" smtClean="0">
                <a:solidFill>
                  <a:srgbClr val="0070C0"/>
                </a:solidFill>
              </a:rPr>
              <a:t>plt.xlabel('K Value')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id-ID" dirty="0" smtClean="0">
                <a:solidFill>
                  <a:srgbClr val="0070C0"/>
                </a:solidFill>
              </a:rPr>
              <a:t>plt.ylabel('Mean Error')</a:t>
            </a:r>
            <a:endParaRPr lang="id-ID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Menentukan parameter k (jumlah tetangga paling dekat),</a:t>
            </a:r>
          </a:p>
          <a:p>
            <a:r>
              <a:rPr lang="id-ID" dirty="0" smtClean="0"/>
              <a:t>Menghitung kuadrat jarak euclidean objek terhadap data training yang diberikan,</a:t>
            </a:r>
          </a:p>
          <a:p>
            <a:r>
              <a:rPr lang="id-ID" dirty="0" smtClean="0"/>
              <a:t>Mengurutkan hasil pada tahapan ke-2 secara ascending (berurutan dari nilai tinggi ke rendah),</a:t>
            </a:r>
          </a:p>
          <a:p>
            <a:r>
              <a:rPr lang="id-ID" dirty="0" smtClean="0"/>
              <a:t>Mengumpulkan kategori Y (klasifikasi nearest neighbors berdasarkan nilai k),</a:t>
            </a:r>
          </a:p>
          <a:p>
            <a:r>
              <a:rPr lang="id-ID" dirty="0" smtClean="0"/>
              <a:t>Dengan menggunakan kategori nearest neighbors yang paling mayoritas maka dapat dipredisikan kategori objek.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Importing Libraries</a:t>
            </a:r>
            <a:br>
              <a:rPr lang="id-ID" b="1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import </a:t>
            </a:r>
            <a:r>
              <a:rPr lang="en-US" dirty="0" err="1" smtClean="0">
                <a:solidFill>
                  <a:srgbClr val="0070C0"/>
                </a:solidFill>
              </a:rPr>
              <a:t>numpy</a:t>
            </a:r>
            <a:r>
              <a:rPr lang="en-US" dirty="0" smtClean="0">
                <a:solidFill>
                  <a:srgbClr val="0070C0"/>
                </a:solidFill>
              </a:rPr>
              <a:t> as </a:t>
            </a:r>
            <a:r>
              <a:rPr lang="en-US" dirty="0" err="1" smtClean="0">
                <a:solidFill>
                  <a:srgbClr val="0070C0"/>
                </a:solidFill>
              </a:rPr>
              <a:t>np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import </a:t>
            </a:r>
            <a:r>
              <a:rPr lang="en-US" dirty="0" err="1" smtClean="0">
                <a:solidFill>
                  <a:srgbClr val="0070C0"/>
                </a:solidFill>
              </a:rPr>
              <a:t>matplotlib.pyplot</a:t>
            </a:r>
            <a:r>
              <a:rPr lang="en-US" dirty="0" smtClean="0">
                <a:solidFill>
                  <a:srgbClr val="0070C0"/>
                </a:solidFill>
              </a:rPr>
              <a:t> as </a:t>
            </a:r>
            <a:r>
              <a:rPr lang="en-US" dirty="0" err="1" smtClean="0">
                <a:solidFill>
                  <a:srgbClr val="0070C0"/>
                </a:solidFill>
              </a:rPr>
              <a:t>plt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import pandas as pd</a:t>
            </a:r>
            <a:endParaRPr lang="id-ID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Importing the Dataset</a:t>
            </a:r>
            <a:br>
              <a:rPr lang="id-ID" b="1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Dataset yang akan kita gunakan dalam tutorial ini adalah dataset Iris. </a:t>
            </a:r>
            <a:endParaRPr lang="en-US" dirty="0" smtClean="0"/>
          </a:p>
          <a:p>
            <a:r>
              <a:rPr lang="id-ID" dirty="0" smtClean="0"/>
              <a:t>Dataset terdiri dari empat atribut: sepal-width, sepal-length, petal-width, dan petal-length. </a:t>
            </a:r>
            <a:endParaRPr lang="en-US" dirty="0" smtClean="0"/>
          </a:p>
          <a:p>
            <a:r>
              <a:rPr lang="id-ID" dirty="0" smtClean="0"/>
              <a:t>Tugasnya adalah untuk memprediksi kelas tempat tanaman ini berada. </a:t>
            </a:r>
            <a:endParaRPr lang="en-US" dirty="0" smtClean="0"/>
          </a:p>
          <a:p>
            <a:r>
              <a:rPr lang="id-ID" dirty="0" smtClean="0"/>
              <a:t>Ada tiga kelas dalam dataset: Iris-setosa, Iris-versicolor dan Iris-virginica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Importing the Dataset</a:t>
            </a:r>
            <a:br>
              <a:rPr lang="id-ID" b="1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0070C0"/>
                </a:solidFill>
              </a:rPr>
              <a:t>#importing the dataset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id-ID" dirty="0" smtClean="0">
                <a:solidFill>
                  <a:srgbClr val="0070C0"/>
                </a:solidFill>
              </a:rPr>
              <a:t>url = </a:t>
            </a:r>
            <a:r>
              <a:rPr lang="id-ID" dirty="0" smtClean="0">
                <a:solidFill>
                  <a:srgbClr val="0070C0"/>
                </a:solidFill>
                <a:hlinkClick r:id="rId2"/>
              </a:rPr>
              <a:t>https://archive.ics.uci.edu/ml/machine-learning-databases/iris/iris.data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id-ID" dirty="0" smtClean="0">
                <a:solidFill>
                  <a:srgbClr val="0070C0"/>
                </a:solidFill>
              </a:rPr>
              <a:t># </a:t>
            </a:r>
            <a:r>
              <a:rPr lang="id-ID" smtClean="0">
                <a:solidFill>
                  <a:srgbClr val="0070C0"/>
                </a:solidFill>
              </a:rPr>
              <a:t>Assign colum</a:t>
            </a:r>
            <a:r>
              <a:rPr lang="en-US" smtClean="0">
                <a:solidFill>
                  <a:srgbClr val="0070C0"/>
                </a:solidFill>
              </a:rPr>
              <a:t>n</a:t>
            </a:r>
            <a:r>
              <a:rPr lang="id-ID" smtClean="0">
                <a:solidFill>
                  <a:srgbClr val="0070C0"/>
                </a:solidFill>
              </a:rPr>
              <a:t> </a:t>
            </a:r>
            <a:r>
              <a:rPr lang="id-ID" dirty="0" smtClean="0">
                <a:solidFill>
                  <a:srgbClr val="0070C0"/>
                </a:solidFill>
              </a:rPr>
              <a:t>names to the dataset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id-ID" dirty="0" smtClean="0">
                <a:solidFill>
                  <a:srgbClr val="0070C0"/>
                </a:solidFill>
              </a:rPr>
              <a:t>names = ['sepal-length', 'sepal-width', 'petal-length', 'petal-width', 'Class']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id-ID" dirty="0" smtClean="0">
                <a:solidFill>
                  <a:srgbClr val="0070C0"/>
                </a:solidFill>
              </a:rPr>
              <a:t># Read dataset to pandas dataframe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id-ID" dirty="0" smtClean="0">
                <a:solidFill>
                  <a:srgbClr val="0070C0"/>
                </a:solidFill>
              </a:rPr>
              <a:t>dataset = pd.read_csv(url, names=names)</a:t>
            </a:r>
            <a:endParaRPr lang="id-ID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0070C0"/>
                </a:solidFill>
              </a:rPr>
              <a:t>X = dataset.iloc[:, :-1].values</a:t>
            </a:r>
            <a:br>
              <a:rPr lang="id-ID" dirty="0" smtClean="0">
                <a:solidFill>
                  <a:srgbClr val="0070C0"/>
                </a:solidFill>
              </a:rPr>
            </a:br>
            <a:r>
              <a:rPr lang="id-ID" dirty="0" smtClean="0">
                <a:solidFill>
                  <a:srgbClr val="0070C0"/>
                </a:solidFill>
              </a:rPr>
              <a:t>y = dataset.iloc[:, 4].values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id-ID" dirty="0" smtClean="0"/>
              <a:t>X merupakan 4 kolom pertama pada data. Sementara y merupakan kolom terakhir pada data, yaitu variabel Class.</a:t>
            </a:r>
            <a:endParaRPr lang="en-US" dirty="0" smtClean="0"/>
          </a:p>
          <a:p>
            <a:r>
              <a:rPr lang="en-US" dirty="0" err="1" smtClean="0"/>
              <a:t>Iloc</a:t>
            </a:r>
            <a:r>
              <a:rPr lang="en-US" dirty="0" smtClean="0"/>
              <a:t> : Index location,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menyeleksi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Train Test Split</a:t>
            </a:r>
            <a:br>
              <a:rPr lang="id-ID" b="1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Selanjutnya kita bagi datanya menjadi data training dan data testing menggunakan kode program berikut: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>
                <a:solidFill>
                  <a:srgbClr val="0070C0"/>
                </a:solidFill>
              </a:rPr>
              <a:t>sklearn.model_selection</a:t>
            </a:r>
            <a:r>
              <a:rPr lang="en-US" dirty="0" smtClean="0">
                <a:solidFill>
                  <a:srgbClr val="0070C0"/>
                </a:solidFill>
              </a:rPr>
              <a:t> import </a:t>
            </a:r>
            <a:r>
              <a:rPr lang="en-US" dirty="0" err="1" smtClean="0">
                <a:solidFill>
                  <a:srgbClr val="0070C0"/>
                </a:solidFill>
              </a:rPr>
              <a:t>train_test_split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X_train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X_test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y_train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y_test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train_test_split</a:t>
            </a:r>
            <a:r>
              <a:rPr lang="en-US" dirty="0" smtClean="0">
                <a:solidFill>
                  <a:srgbClr val="0070C0"/>
                </a:solidFill>
              </a:rPr>
              <a:t>(X, y, </a:t>
            </a:r>
            <a:r>
              <a:rPr lang="en-US" dirty="0" err="1" smtClean="0">
                <a:solidFill>
                  <a:srgbClr val="0070C0"/>
                </a:solidFill>
              </a:rPr>
              <a:t>test_size</a:t>
            </a:r>
            <a:r>
              <a:rPr lang="en-US" dirty="0" smtClean="0">
                <a:solidFill>
                  <a:srgbClr val="0070C0"/>
                </a:solidFill>
              </a:rPr>
              <a:t>=0.20)</a:t>
            </a:r>
            <a:endParaRPr lang="id-ID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Kode program di atas membagi data menjadi 80% data training dan 20% data testing. Jadi, banyaknya data training adalah sebanyak 120 dan banyaknya data testing adalah sebanyak 30.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Feature Scaling</a:t>
            </a:r>
            <a:br>
              <a:rPr lang="id-ID" b="1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Selanjutnya kita akan melakukan scaling pada variabel X, baik pada data training maupun data testing.</a:t>
            </a:r>
            <a:endParaRPr lang="en-US" dirty="0" smtClean="0"/>
          </a:p>
          <a:p>
            <a:endParaRPr lang="en-US" dirty="0"/>
          </a:p>
          <a:p>
            <a:r>
              <a:rPr lang="id-ID" dirty="0" smtClean="0"/>
              <a:t>Feature Scaling adalah suatu cara untuk membuat numerical data pada dataset memiliki rentang nilai (scale) yang sama. Tidak ada lagi satu variabel data yang mendominasi variabel data lainnya.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457</Words>
  <Application>Microsoft Office PowerPoint</Application>
  <PresentationFormat>On-screen Show (4:3)</PresentationFormat>
  <Paragraphs>50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K-Nearest Neighbors using Scikit-learn in Python </vt:lpstr>
      <vt:lpstr>Slide 2</vt:lpstr>
      <vt:lpstr>Importing Libraries </vt:lpstr>
      <vt:lpstr>Importing the Dataset </vt:lpstr>
      <vt:lpstr>Importing the Dataset </vt:lpstr>
      <vt:lpstr>Preprocessing</vt:lpstr>
      <vt:lpstr>Train Test Split </vt:lpstr>
      <vt:lpstr>Slide 8</vt:lpstr>
      <vt:lpstr>Feature Scaling </vt:lpstr>
      <vt:lpstr>Slide 10</vt:lpstr>
      <vt:lpstr>Training and Predictions </vt:lpstr>
      <vt:lpstr>Slide 12</vt:lpstr>
      <vt:lpstr>Evaluating the Algorithm </vt:lpstr>
      <vt:lpstr>Comparing Error Rate with the K Value </vt:lpstr>
      <vt:lpstr>Slide 15</vt:lpstr>
      <vt:lpstr>Slide 16</vt:lpstr>
      <vt:lpstr>Slide 17</vt:lpstr>
      <vt:lpstr>Slide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 using Scikit-learn in Python </dc:title>
  <dc:creator>ACER</dc:creator>
  <cp:lastModifiedBy>ACER</cp:lastModifiedBy>
  <cp:revision>11</cp:revision>
  <dcterms:created xsi:type="dcterms:W3CDTF">2023-04-22T13:52:53Z</dcterms:created>
  <dcterms:modified xsi:type="dcterms:W3CDTF">2023-05-03T02:19:48Z</dcterms:modified>
</cp:coreProperties>
</file>