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4"/>
  </p:notesMasterIdLst>
  <p:sldIdLst>
    <p:sldId id="256" r:id="rId2"/>
    <p:sldId id="259" r:id="rId3"/>
    <p:sldId id="260" r:id="rId4"/>
    <p:sldId id="305" r:id="rId5"/>
    <p:sldId id="264" r:id="rId6"/>
    <p:sldId id="257" r:id="rId7"/>
    <p:sldId id="258" r:id="rId8"/>
    <p:sldId id="306" r:id="rId9"/>
    <p:sldId id="309" r:id="rId10"/>
    <p:sldId id="310" r:id="rId11"/>
    <p:sldId id="311" r:id="rId12"/>
    <p:sldId id="284" r:id="rId13"/>
  </p:sldIdLst>
  <p:sldSz cx="9144000" cy="5143500" type="screen16x9"/>
  <p:notesSz cx="6858000" cy="9144000"/>
  <p:embeddedFontLst>
    <p:embeddedFont>
      <p:font typeface="Bebas Neue" panose="020B0606020202050201" pitchFamily="34" charset="77"/>
      <p:regular r:id="rId15"/>
    </p:embeddedFont>
    <p:embeddedFont>
      <p:font typeface="Cinzel" pitchFamily="2" charset="77"/>
      <p:regular r:id="rId16"/>
      <p:bold r:id="rId17"/>
    </p:embeddedFont>
    <p:embeddedFont>
      <p:font typeface="Manrope" pitchFamily="2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66EC566-F4E5-4143-83F4-574C38CEA55A}">
  <a:tblStyle styleId="{E66EC566-F4E5-4143-83F4-574C38CEA5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84"/>
  </p:normalViewPr>
  <p:slideViewPr>
    <p:cSldViewPr snapToGrid="0">
      <p:cViewPr>
        <p:scale>
          <a:sx n="92" d="100"/>
          <a:sy n="92" d="100"/>
        </p:scale>
        <p:origin x="896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>
          <a:extLst>
            <a:ext uri="{FF2B5EF4-FFF2-40B4-BE49-F238E27FC236}">
              <a16:creationId xmlns:a16="http://schemas.microsoft.com/office/drawing/2014/main" id="{FFAE7B41-ADF6-68A5-006D-5D666E18E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221ab9606b_0_318:notes">
            <a:extLst>
              <a:ext uri="{FF2B5EF4-FFF2-40B4-BE49-F238E27FC236}">
                <a16:creationId xmlns:a16="http://schemas.microsoft.com/office/drawing/2014/main" id="{99896766-C561-D68E-733E-BBC0387F23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221ab9606b_0_318:notes">
            <a:extLst>
              <a:ext uri="{FF2B5EF4-FFF2-40B4-BE49-F238E27FC236}">
                <a16:creationId xmlns:a16="http://schemas.microsoft.com/office/drawing/2014/main" id="{7286E47A-BE6F-9C06-A33C-561DEED1BE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4955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>
          <a:extLst>
            <a:ext uri="{FF2B5EF4-FFF2-40B4-BE49-F238E27FC236}">
              <a16:creationId xmlns:a16="http://schemas.microsoft.com/office/drawing/2014/main" id="{2EBA3CE0-089F-D8CE-0433-1F57741CE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221ab9606b_0_318:notes">
            <a:extLst>
              <a:ext uri="{FF2B5EF4-FFF2-40B4-BE49-F238E27FC236}">
                <a16:creationId xmlns:a16="http://schemas.microsoft.com/office/drawing/2014/main" id="{578B114B-12AC-F90C-BD11-261CF04892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221ab9606b_0_318:notes">
            <a:extLst>
              <a:ext uri="{FF2B5EF4-FFF2-40B4-BE49-F238E27FC236}">
                <a16:creationId xmlns:a16="http://schemas.microsoft.com/office/drawing/2014/main" id="{D71972C0-0160-C795-E031-A6CC81B249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1255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1439e1bc22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1439e1bc22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221ab9606b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221ab9606b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221ab9606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221ab9606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>
          <a:extLst>
            <a:ext uri="{FF2B5EF4-FFF2-40B4-BE49-F238E27FC236}">
              <a16:creationId xmlns:a16="http://schemas.microsoft.com/office/drawing/2014/main" id="{5D178B77-3DD8-8423-A366-2115D0F69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221ab9606b_0_318:notes">
            <a:extLst>
              <a:ext uri="{FF2B5EF4-FFF2-40B4-BE49-F238E27FC236}">
                <a16:creationId xmlns:a16="http://schemas.microsoft.com/office/drawing/2014/main" id="{E1AC8E90-6786-441D-79B2-6EE88D2B57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221ab9606b_0_318:notes">
            <a:extLst>
              <a:ext uri="{FF2B5EF4-FFF2-40B4-BE49-F238E27FC236}">
                <a16:creationId xmlns:a16="http://schemas.microsoft.com/office/drawing/2014/main" id="{AD2336FD-F3D7-5794-8B0A-0138AA71BA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4333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221ab9606b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221ab9606b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221ab9606b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221ab9606b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1fba705b9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1fba705b9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>
          <a:extLst>
            <a:ext uri="{FF2B5EF4-FFF2-40B4-BE49-F238E27FC236}">
              <a16:creationId xmlns:a16="http://schemas.microsoft.com/office/drawing/2014/main" id="{197C076E-315F-51EB-CE66-26F39830C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221ab9606b_0_318:notes">
            <a:extLst>
              <a:ext uri="{FF2B5EF4-FFF2-40B4-BE49-F238E27FC236}">
                <a16:creationId xmlns:a16="http://schemas.microsoft.com/office/drawing/2014/main" id="{B7984F8E-99CE-8DA9-969E-52054FE3C1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221ab9606b_0_318:notes">
            <a:extLst>
              <a:ext uri="{FF2B5EF4-FFF2-40B4-BE49-F238E27FC236}">
                <a16:creationId xmlns:a16="http://schemas.microsoft.com/office/drawing/2014/main" id="{83D55750-C457-DA6C-A898-044C890556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9401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>
          <a:extLst>
            <a:ext uri="{FF2B5EF4-FFF2-40B4-BE49-F238E27FC236}">
              <a16:creationId xmlns:a16="http://schemas.microsoft.com/office/drawing/2014/main" id="{715A8BCB-492B-BB39-774F-B1305379E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221ab9606b_0_318:notes">
            <a:extLst>
              <a:ext uri="{FF2B5EF4-FFF2-40B4-BE49-F238E27FC236}">
                <a16:creationId xmlns:a16="http://schemas.microsoft.com/office/drawing/2014/main" id="{E545AC81-1179-8C18-8C9B-3A8FABA704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221ab9606b_0_318:notes">
            <a:extLst>
              <a:ext uri="{FF2B5EF4-FFF2-40B4-BE49-F238E27FC236}">
                <a16:creationId xmlns:a16="http://schemas.microsoft.com/office/drawing/2014/main" id="{00343200-8966-F454-CE41-D4DB16DBD9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8662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13150" y="555628"/>
            <a:ext cx="6271500" cy="318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113150" y="4019558"/>
            <a:ext cx="4752300" cy="40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83475" y="515750"/>
            <a:ext cx="819600" cy="4796275"/>
            <a:chOff x="583475" y="515750"/>
            <a:chExt cx="819600" cy="4796275"/>
          </a:xfrm>
        </p:grpSpPr>
        <p:sp>
          <p:nvSpPr>
            <p:cNvPr id="12" name="Google Shape;12;p2"/>
            <p:cNvSpPr/>
            <p:nvPr/>
          </p:nvSpPr>
          <p:spPr>
            <a:xfrm>
              <a:off x="583475" y="515750"/>
              <a:ext cx="819600" cy="462780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19975" y="660566"/>
              <a:ext cx="546600" cy="4482900"/>
            </a:xfrm>
            <a:prstGeom prst="round2SameRect">
              <a:avLst>
                <a:gd name="adj1" fmla="val 49291"/>
                <a:gd name="adj2" fmla="val 0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65175" y="829125"/>
              <a:ext cx="256200" cy="448290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dk1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/>
          <p:nvPr/>
        </p:nvSpPr>
        <p:spPr>
          <a:xfrm>
            <a:off x="812075" y="515750"/>
            <a:ext cx="819600" cy="4627800"/>
          </a:xfrm>
          <a:prstGeom prst="round2SameRect">
            <a:avLst>
              <a:gd name="adj1" fmla="val 50000"/>
              <a:gd name="adj2" fmla="val 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9"/>
          <p:cNvSpPr/>
          <p:nvPr/>
        </p:nvSpPr>
        <p:spPr>
          <a:xfrm>
            <a:off x="948575" y="660566"/>
            <a:ext cx="546600" cy="4482900"/>
          </a:xfrm>
          <a:prstGeom prst="round2SameRect">
            <a:avLst>
              <a:gd name="adj1" fmla="val 49291"/>
              <a:gd name="adj2" fmla="val 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9"/>
          <p:cNvSpPr/>
          <p:nvPr/>
        </p:nvSpPr>
        <p:spPr>
          <a:xfrm>
            <a:off x="1093775" y="829125"/>
            <a:ext cx="256200" cy="4482900"/>
          </a:xfrm>
          <a:prstGeom prst="round2SameRect">
            <a:avLst>
              <a:gd name="adj1" fmla="val 50000"/>
              <a:gd name="adj2" fmla="val 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9"/>
          <p:cNvSpPr/>
          <p:nvPr/>
        </p:nvSpPr>
        <p:spPr>
          <a:xfrm>
            <a:off x="1796550" y="2464575"/>
            <a:ext cx="819600" cy="4627800"/>
          </a:xfrm>
          <a:prstGeom prst="round2SameRect">
            <a:avLst>
              <a:gd name="adj1" fmla="val 50000"/>
              <a:gd name="adj2" fmla="val 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9"/>
          <p:cNvSpPr/>
          <p:nvPr/>
        </p:nvSpPr>
        <p:spPr>
          <a:xfrm>
            <a:off x="1933050" y="2609391"/>
            <a:ext cx="546600" cy="4482900"/>
          </a:xfrm>
          <a:prstGeom prst="round2SameRect">
            <a:avLst>
              <a:gd name="adj1" fmla="val 49291"/>
              <a:gd name="adj2" fmla="val 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9"/>
          <p:cNvSpPr/>
          <p:nvPr/>
        </p:nvSpPr>
        <p:spPr>
          <a:xfrm>
            <a:off x="2078250" y="2777950"/>
            <a:ext cx="256200" cy="4482900"/>
          </a:xfrm>
          <a:prstGeom prst="round2SameRect">
            <a:avLst>
              <a:gd name="adj1" fmla="val 50000"/>
              <a:gd name="adj2" fmla="val 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927100" y="2220250"/>
            <a:ext cx="4348500" cy="172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927100" y="486675"/>
            <a:ext cx="3463500" cy="16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13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3927100" y="3968375"/>
            <a:ext cx="4348500" cy="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812075" y="515750"/>
            <a:ext cx="819600" cy="4627800"/>
          </a:xfrm>
          <a:prstGeom prst="round2SameRect">
            <a:avLst>
              <a:gd name="adj1" fmla="val 50000"/>
              <a:gd name="adj2" fmla="val 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948575" y="660566"/>
            <a:ext cx="546600" cy="4482900"/>
          </a:xfrm>
          <a:prstGeom prst="round2SameRect">
            <a:avLst>
              <a:gd name="adj1" fmla="val 49291"/>
              <a:gd name="adj2" fmla="val 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093775" y="829125"/>
            <a:ext cx="256200" cy="4482900"/>
          </a:xfrm>
          <a:prstGeom prst="round2SameRect">
            <a:avLst>
              <a:gd name="adj1" fmla="val 50000"/>
              <a:gd name="adj2" fmla="val 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1796550" y="2464575"/>
            <a:ext cx="819600" cy="4627800"/>
          </a:xfrm>
          <a:prstGeom prst="round2SameRect">
            <a:avLst>
              <a:gd name="adj1" fmla="val 50000"/>
              <a:gd name="adj2" fmla="val 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1933050" y="2609391"/>
            <a:ext cx="546600" cy="4482900"/>
          </a:xfrm>
          <a:prstGeom prst="round2SameRect">
            <a:avLst>
              <a:gd name="adj1" fmla="val 49291"/>
              <a:gd name="adj2" fmla="val 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2078250" y="2777950"/>
            <a:ext cx="256200" cy="4482900"/>
          </a:xfrm>
          <a:prstGeom prst="round2SameRect">
            <a:avLst>
              <a:gd name="adj1" fmla="val 50000"/>
              <a:gd name="adj2" fmla="val 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1495500" y="1591650"/>
            <a:ext cx="6153000" cy="7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1495500" y="2601344"/>
            <a:ext cx="6153000" cy="8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/>
          <p:nvPr/>
        </p:nvSpPr>
        <p:spPr>
          <a:xfrm rot="10800000" flipH="1">
            <a:off x="8019100" y="-1103925"/>
            <a:ext cx="819600" cy="4627800"/>
          </a:xfrm>
          <a:prstGeom prst="round2SameRect">
            <a:avLst>
              <a:gd name="adj1" fmla="val 50000"/>
              <a:gd name="adj2" fmla="val 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9"/>
          <p:cNvSpPr/>
          <p:nvPr/>
        </p:nvSpPr>
        <p:spPr>
          <a:xfrm rot="10800000" flipH="1">
            <a:off x="8155600" y="-1103841"/>
            <a:ext cx="546600" cy="4482900"/>
          </a:xfrm>
          <a:prstGeom prst="round2SameRect">
            <a:avLst>
              <a:gd name="adj1" fmla="val 49291"/>
              <a:gd name="adj2" fmla="val 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9"/>
          <p:cNvSpPr/>
          <p:nvPr/>
        </p:nvSpPr>
        <p:spPr>
          <a:xfrm rot="10800000" flipH="1">
            <a:off x="8300800" y="-1272400"/>
            <a:ext cx="256200" cy="4482900"/>
          </a:xfrm>
          <a:prstGeom prst="round2SameRect">
            <a:avLst>
              <a:gd name="adj1" fmla="val 50000"/>
              <a:gd name="adj2" fmla="val 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9"/>
          <p:cNvSpPr/>
          <p:nvPr/>
        </p:nvSpPr>
        <p:spPr>
          <a:xfrm flipH="1">
            <a:off x="229100" y="2236025"/>
            <a:ext cx="819600" cy="4627800"/>
          </a:xfrm>
          <a:prstGeom prst="round2SameRect">
            <a:avLst>
              <a:gd name="adj1" fmla="val 50000"/>
              <a:gd name="adj2" fmla="val 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9"/>
          <p:cNvSpPr/>
          <p:nvPr/>
        </p:nvSpPr>
        <p:spPr>
          <a:xfrm flipH="1">
            <a:off x="365600" y="2380841"/>
            <a:ext cx="546600" cy="4482900"/>
          </a:xfrm>
          <a:prstGeom prst="round2SameRect">
            <a:avLst>
              <a:gd name="adj1" fmla="val 49291"/>
              <a:gd name="adj2" fmla="val 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9"/>
          <p:cNvSpPr/>
          <p:nvPr/>
        </p:nvSpPr>
        <p:spPr>
          <a:xfrm flipH="1">
            <a:off x="510800" y="2549400"/>
            <a:ext cx="256200" cy="4482900"/>
          </a:xfrm>
          <a:prstGeom prst="round2SameRect">
            <a:avLst>
              <a:gd name="adj1" fmla="val 50000"/>
              <a:gd name="adj2" fmla="val 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9"/>
          <p:cNvSpPr/>
          <p:nvPr/>
        </p:nvSpPr>
        <p:spPr>
          <a:xfrm flipH="1">
            <a:off x="1232450" y="3655425"/>
            <a:ext cx="819600" cy="4627800"/>
          </a:xfrm>
          <a:prstGeom prst="round2SameRect">
            <a:avLst>
              <a:gd name="adj1" fmla="val 50000"/>
              <a:gd name="adj2" fmla="val 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9"/>
          <p:cNvSpPr/>
          <p:nvPr/>
        </p:nvSpPr>
        <p:spPr>
          <a:xfrm flipH="1">
            <a:off x="1368950" y="3800241"/>
            <a:ext cx="546600" cy="4482900"/>
          </a:xfrm>
          <a:prstGeom prst="round2SameRect">
            <a:avLst>
              <a:gd name="adj1" fmla="val 49291"/>
              <a:gd name="adj2" fmla="val 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9"/>
          <p:cNvSpPr/>
          <p:nvPr/>
        </p:nvSpPr>
        <p:spPr>
          <a:xfrm flipH="1">
            <a:off x="1514150" y="3968800"/>
            <a:ext cx="256200" cy="4482900"/>
          </a:xfrm>
          <a:prstGeom prst="round2SameRect">
            <a:avLst>
              <a:gd name="adj1" fmla="val 50000"/>
              <a:gd name="adj2" fmla="val 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 hasCustomPrompt="1"/>
          </p:nvPr>
        </p:nvSpPr>
        <p:spPr>
          <a:xfrm>
            <a:off x="848375" y="1303078"/>
            <a:ext cx="10488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848369" y="2224000"/>
            <a:ext cx="2778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2" hasCustomPrompt="1"/>
          </p:nvPr>
        </p:nvSpPr>
        <p:spPr>
          <a:xfrm>
            <a:off x="4654175" y="1303078"/>
            <a:ext cx="10488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3"/>
          </p:nvPr>
        </p:nvSpPr>
        <p:spPr>
          <a:xfrm>
            <a:off x="4654175" y="2224000"/>
            <a:ext cx="2784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4" hasCustomPrompt="1"/>
          </p:nvPr>
        </p:nvSpPr>
        <p:spPr>
          <a:xfrm>
            <a:off x="848375" y="2923271"/>
            <a:ext cx="10488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5"/>
          </p:nvPr>
        </p:nvSpPr>
        <p:spPr>
          <a:xfrm>
            <a:off x="848369" y="3882325"/>
            <a:ext cx="2778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6" hasCustomPrompt="1"/>
          </p:nvPr>
        </p:nvSpPr>
        <p:spPr>
          <a:xfrm>
            <a:off x="4654175" y="2923271"/>
            <a:ext cx="10488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7"/>
          </p:nvPr>
        </p:nvSpPr>
        <p:spPr>
          <a:xfrm>
            <a:off x="4654175" y="3882325"/>
            <a:ext cx="2784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9"/>
          </p:nvPr>
        </p:nvSpPr>
        <p:spPr>
          <a:xfrm>
            <a:off x="842000" y="1981275"/>
            <a:ext cx="2778300" cy="39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Cinzel"/>
                <a:ea typeface="Cinzel"/>
                <a:cs typeface="Cinzel"/>
                <a:sym typeface="Cinz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13"/>
          </p:nvPr>
        </p:nvSpPr>
        <p:spPr>
          <a:xfrm>
            <a:off x="4654175" y="1981275"/>
            <a:ext cx="2784600" cy="39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Cinzel"/>
                <a:ea typeface="Cinzel"/>
                <a:cs typeface="Cinzel"/>
                <a:sym typeface="Cinz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14"/>
          </p:nvPr>
        </p:nvSpPr>
        <p:spPr>
          <a:xfrm>
            <a:off x="842000" y="3600775"/>
            <a:ext cx="2778300" cy="39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Cinzel"/>
                <a:ea typeface="Cinzel"/>
                <a:cs typeface="Cinzel"/>
                <a:sym typeface="Cinz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15"/>
          </p:nvPr>
        </p:nvSpPr>
        <p:spPr>
          <a:xfrm>
            <a:off x="4654175" y="3600775"/>
            <a:ext cx="2784600" cy="39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Cinzel"/>
                <a:ea typeface="Cinzel"/>
                <a:cs typeface="Cinzel"/>
                <a:sym typeface="Cinz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/>
          <p:nvPr/>
        </p:nvSpPr>
        <p:spPr>
          <a:xfrm rot="10800000" flipH="1">
            <a:off x="8171500" y="-476825"/>
            <a:ext cx="819600" cy="4627800"/>
          </a:xfrm>
          <a:prstGeom prst="round2SameRect">
            <a:avLst>
              <a:gd name="adj1" fmla="val 50000"/>
              <a:gd name="adj2" fmla="val 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3"/>
          <p:cNvSpPr/>
          <p:nvPr/>
        </p:nvSpPr>
        <p:spPr>
          <a:xfrm rot="10800000" flipH="1">
            <a:off x="8308000" y="-476741"/>
            <a:ext cx="546600" cy="4482900"/>
          </a:xfrm>
          <a:prstGeom prst="round2SameRect">
            <a:avLst>
              <a:gd name="adj1" fmla="val 49291"/>
              <a:gd name="adj2" fmla="val 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3"/>
          <p:cNvSpPr/>
          <p:nvPr/>
        </p:nvSpPr>
        <p:spPr>
          <a:xfrm rot="10800000" flipH="1">
            <a:off x="8453200" y="-645300"/>
            <a:ext cx="256200" cy="4482900"/>
          </a:xfrm>
          <a:prstGeom prst="round2SameRect">
            <a:avLst>
              <a:gd name="adj1" fmla="val 50000"/>
              <a:gd name="adj2" fmla="val 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bg>
      <p:bgPr>
        <a:solidFill>
          <a:schemeClr val="dk1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17" name="Google Shape;117;p15"/>
          <p:cNvGrpSpPr/>
          <p:nvPr/>
        </p:nvGrpSpPr>
        <p:grpSpPr>
          <a:xfrm rot="10800000" flipH="1">
            <a:off x="7822006" y="3193406"/>
            <a:ext cx="819600" cy="4796275"/>
            <a:chOff x="168981" y="-310694"/>
            <a:chExt cx="819600" cy="4796275"/>
          </a:xfrm>
        </p:grpSpPr>
        <p:sp>
          <p:nvSpPr>
            <p:cNvPr id="118" name="Google Shape;118;p15"/>
            <p:cNvSpPr/>
            <p:nvPr/>
          </p:nvSpPr>
          <p:spPr>
            <a:xfrm rot="10800000">
              <a:off x="168981" y="-142219"/>
              <a:ext cx="819600" cy="462780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 rot="10800000">
              <a:off x="305481" y="-142135"/>
              <a:ext cx="546600" cy="4482900"/>
            </a:xfrm>
            <a:prstGeom prst="round2SameRect">
              <a:avLst>
                <a:gd name="adj1" fmla="val 49291"/>
                <a:gd name="adj2" fmla="val 0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 rot="10800000">
              <a:off x="450681" y="-310694"/>
              <a:ext cx="256200" cy="448290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>
            <a:spLocks noGrp="1"/>
          </p:cNvSpPr>
          <p:nvPr>
            <p:ph type="subTitle" idx="1"/>
          </p:nvPr>
        </p:nvSpPr>
        <p:spPr>
          <a:xfrm>
            <a:off x="1809200" y="1925275"/>
            <a:ext cx="2346300" cy="402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1" name="Google Shape;181;p24"/>
          <p:cNvSpPr txBox="1">
            <a:spLocks noGrp="1"/>
          </p:cNvSpPr>
          <p:nvPr>
            <p:ph type="subTitle" idx="2"/>
          </p:nvPr>
        </p:nvSpPr>
        <p:spPr>
          <a:xfrm>
            <a:off x="1809185" y="2185741"/>
            <a:ext cx="2346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4"/>
          <p:cNvSpPr txBox="1">
            <a:spLocks noGrp="1"/>
          </p:cNvSpPr>
          <p:nvPr>
            <p:ph type="subTitle" idx="3"/>
          </p:nvPr>
        </p:nvSpPr>
        <p:spPr>
          <a:xfrm>
            <a:off x="4988509" y="2185741"/>
            <a:ext cx="2346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4"/>
          <p:cNvSpPr txBox="1">
            <a:spLocks noGrp="1"/>
          </p:cNvSpPr>
          <p:nvPr>
            <p:ph type="subTitle" idx="4"/>
          </p:nvPr>
        </p:nvSpPr>
        <p:spPr>
          <a:xfrm>
            <a:off x="1809185" y="3575666"/>
            <a:ext cx="2346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4"/>
          <p:cNvSpPr txBox="1">
            <a:spLocks noGrp="1"/>
          </p:cNvSpPr>
          <p:nvPr>
            <p:ph type="subTitle" idx="5"/>
          </p:nvPr>
        </p:nvSpPr>
        <p:spPr>
          <a:xfrm>
            <a:off x="4988509" y="3575666"/>
            <a:ext cx="2346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4"/>
          <p:cNvSpPr txBox="1">
            <a:spLocks noGrp="1"/>
          </p:cNvSpPr>
          <p:nvPr>
            <p:ph type="subTitle" idx="6"/>
          </p:nvPr>
        </p:nvSpPr>
        <p:spPr>
          <a:xfrm>
            <a:off x="1809200" y="3315200"/>
            <a:ext cx="2346300" cy="402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7" name="Google Shape;187;p24"/>
          <p:cNvSpPr txBox="1">
            <a:spLocks noGrp="1"/>
          </p:cNvSpPr>
          <p:nvPr>
            <p:ph type="subTitle" idx="7"/>
          </p:nvPr>
        </p:nvSpPr>
        <p:spPr>
          <a:xfrm>
            <a:off x="4988523" y="1925275"/>
            <a:ext cx="2346300" cy="402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8" name="Google Shape;188;p24"/>
          <p:cNvSpPr txBox="1">
            <a:spLocks noGrp="1"/>
          </p:cNvSpPr>
          <p:nvPr>
            <p:ph type="subTitle" idx="8"/>
          </p:nvPr>
        </p:nvSpPr>
        <p:spPr>
          <a:xfrm>
            <a:off x="4988523" y="3315200"/>
            <a:ext cx="2346300" cy="402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89" name="Google Shape;189;p24"/>
          <p:cNvGrpSpPr/>
          <p:nvPr/>
        </p:nvGrpSpPr>
        <p:grpSpPr>
          <a:xfrm>
            <a:off x="8069100" y="1827525"/>
            <a:ext cx="819600" cy="4796275"/>
            <a:chOff x="8069100" y="1827525"/>
            <a:chExt cx="819600" cy="4796275"/>
          </a:xfrm>
        </p:grpSpPr>
        <p:sp>
          <p:nvSpPr>
            <p:cNvPr id="190" name="Google Shape;190;p24"/>
            <p:cNvSpPr/>
            <p:nvPr/>
          </p:nvSpPr>
          <p:spPr>
            <a:xfrm>
              <a:off x="8069100" y="1827525"/>
              <a:ext cx="819600" cy="462780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8205600" y="1972341"/>
              <a:ext cx="546600" cy="4482900"/>
            </a:xfrm>
            <a:prstGeom prst="round2SameRect">
              <a:avLst>
                <a:gd name="adj1" fmla="val 49291"/>
                <a:gd name="adj2" fmla="val 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8350800" y="2140900"/>
              <a:ext cx="256200" cy="448290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" name="Google Shape;193;p24"/>
          <p:cNvGrpSpPr/>
          <p:nvPr/>
        </p:nvGrpSpPr>
        <p:grpSpPr>
          <a:xfrm rot="5400000">
            <a:off x="-1267633" y="-342717"/>
            <a:ext cx="546600" cy="4651459"/>
            <a:chOff x="8205600" y="1972341"/>
            <a:chExt cx="546600" cy="4651459"/>
          </a:xfrm>
        </p:grpSpPr>
        <p:sp>
          <p:nvSpPr>
            <p:cNvPr id="194" name="Google Shape;194;p24"/>
            <p:cNvSpPr/>
            <p:nvPr/>
          </p:nvSpPr>
          <p:spPr>
            <a:xfrm>
              <a:off x="8205600" y="1972341"/>
              <a:ext cx="546600" cy="4482900"/>
            </a:xfrm>
            <a:prstGeom prst="round2SameRect">
              <a:avLst>
                <a:gd name="adj1" fmla="val 49291"/>
                <a:gd name="adj2" fmla="val 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8350800" y="2140900"/>
              <a:ext cx="256200" cy="448290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 txBox="1">
            <a:spLocks noGrp="1"/>
          </p:cNvSpPr>
          <p:nvPr>
            <p:ph type="ctrTitle"/>
          </p:nvPr>
        </p:nvSpPr>
        <p:spPr>
          <a:xfrm>
            <a:off x="2429950" y="669825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33" name="Google Shape;233;p27"/>
          <p:cNvSpPr txBox="1">
            <a:spLocks noGrp="1"/>
          </p:cNvSpPr>
          <p:nvPr>
            <p:ph type="subTitle" idx="1"/>
          </p:nvPr>
        </p:nvSpPr>
        <p:spPr>
          <a:xfrm>
            <a:off x="3072050" y="1704550"/>
            <a:ext cx="3000000" cy="12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4" name="Google Shape;234;p27"/>
          <p:cNvSpPr txBox="1"/>
          <p:nvPr/>
        </p:nvSpPr>
        <p:spPr>
          <a:xfrm>
            <a:off x="1918050" y="3475275"/>
            <a:ext cx="5307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Manrope"/>
                <a:ea typeface="Manrope"/>
                <a:cs typeface="Manrope"/>
                <a:sym typeface="Manrope"/>
              </a:rPr>
              <a:t>CREDITS: This presentation template was created by </a:t>
            </a:r>
            <a:r>
              <a:rPr lang="en" sz="1200" b="1">
                <a:solidFill>
                  <a:srgbClr val="191919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434343"/>
                </a:solidFill>
                <a:latin typeface="Manrope"/>
                <a:ea typeface="Manrope"/>
                <a:cs typeface="Manrope"/>
                <a:sym typeface="Manrope"/>
              </a:rPr>
              <a:t>, including icons by </a:t>
            </a:r>
            <a:r>
              <a:rPr lang="en" sz="1200" b="1">
                <a:solidFill>
                  <a:srgbClr val="434343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rgbClr val="434343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" sz="1200">
                <a:solidFill>
                  <a:srgbClr val="434343"/>
                </a:solidFill>
                <a:latin typeface="Manrope"/>
                <a:ea typeface="Manrope"/>
                <a:cs typeface="Manrope"/>
                <a:sym typeface="Manrope"/>
              </a:rPr>
              <a:t>and infographics &amp; images by </a:t>
            </a:r>
            <a:r>
              <a:rPr lang="en" sz="1200" b="1">
                <a:solidFill>
                  <a:srgbClr val="434343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rgbClr val="434343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235" name="Google Shape;235;p27"/>
          <p:cNvGrpSpPr/>
          <p:nvPr/>
        </p:nvGrpSpPr>
        <p:grpSpPr>
          <a:xfrm rot="10800000" flipH="1">
            <a:off x="305306" y="2056344"/>
            <a:ext cx="819600" cy="4796275"/>
            <a:chOff x="168981" y="-310694"/>
            <a:chExt cx="819600" cy="4796275"/>
          </a:xfrm>
        </p:grpSpPr>
        <p:sp>
          <p:nvSpPr>
            <p:cNvPr id="236" name="Google Shape;236;p27"/>
            <p:cNvSpPr/>
            <p:nvPr/>
          </p:nvSpPr>
          <p:spPr>
            <a:xfrm rot="10800000">
              <a:off x="168981" y="-142219"/>
              <a:ext cx="819600" cy="462780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7"/>
            <p:cNvSpPr/>
            <p:nvPr/>
          </p:nvSpPr>
          <p:spPr>
            <a:xfrm rot="10800000">
              <a:off x="305481" y="-142135"/>
              <a:ext cx="546600" cy="4482900"/>
            </a:xfrm>
            <a:prstGeom prst="round2SameRect">
              <a:avLst>
                <a:gd name="adj1" fmla="val 49291"/>
                <a:gd name="adj2" fmla="val 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 rot="10800000">
              <a:off x="450681" y="-310694"/>
              <a:ext cx="256200" cy="448290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" name="Google Shape;239;p27"/>
          <p:cNvGrpSpPr/>
          <p:nvPr/>
        </p:nvGrpSpPr>
        <p:grpSpPr>
          <a:xfrm rot="10800000" flipH="1">
            <a:off x="7952731" y="-367419"/>
            <a:ext cx="819600" cy="4796275"/>
            <a:chOff x="7952731" y="3190944"/>
            <a:chExt cx="819600" cy="4796275"/>
          </a:xfrm>
        </p:grpSpPr>
        <p:sp>
          <p:nvSpPr>
            <p:cNvPr id="240" name="Google Shape;240;p27"/>
            <p:cNvSpPr/>
            <p:nvPr/>
          </p:nvSpPr>
          <p:spPr>
            <a:xfrm>
              <a:off x="7952731" y="3190944"/>
              <a:ext cx="819600" cy="462780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8089231" y="3335760"/>
              <a:ext cx="546600" cy="4482900"/>
            </a:xfrm>
            <a:prstGeom prst="round2SameRect">
              <a:avLst>
                <a:gd name="adj1" fmla="val 49291"/>
                <a:gd name="adj2" fmla="val 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7"/>
            <p:cNvSpPr/>
            <p:nvPr/>
          </p:nvSpPr>
          <p:spPr>
            <a:xfrm>
              <a:off x="8234431" y="3504319"/>
              <a:ext cx="256200" cy="448290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/>
          <p:nvPr/>
        </p:nvSpPr>
        <p:spPr>
          <a:xfrm rot="-5400000">
            <a:off x="6563763" y="2066638"/>
            <a:ext cx="819600" cy="4627800"/>
          </a:xfrm>
          <a:prstGeom prst="round2SameRect">
            <a:avLst>
              <a:gd name="adj1" fmla="val 50000"/>
              <a:gd name="adj2" fmla="val 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8"/>
          <p:cNvSpPr/>
          <p:nvPr/>
        </p:nvSpPr>
        <p:spPr>
          <a:xfrm rot="-5400000">
            <a:off x="6772629" y="2139087"/>
            <a:ext cx="546600" cy="4482900"/>
          </a:xfrm>
          <a:prstGeom prst="round2SameRect">
            <a:avLst>
              <a:gd name="adj1" fmla="val 49291"/>
              <a:gd name="adj2" fmla="val 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8"/>
          <p:cNvSpPr/>
          <p:nvPr/>
        </p:nvSpPr>
        <p:spPr>
          <a:xfrm rot="-5400000">
            <a:off x="7086388" y="2139088"/>
            <a:ext cx="256200" cy="4482900"/>
          </a:xfrm>
          <a:prstGeom prst="round2SameRect">
            <a:avLst>
              <a:gd name="adj1" fmla="val 50000"/>
              <a:gd name="adj2" fmla="val 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8"/>
          <p:cNvSpPr/>
          <p:nvPr/>
        </p:nvSpPr>
        <p:spPr>
          <a:xfrm rot="5400000" flipH="1">
            <a:off x="1259638" y="-1311112"/>
            <a:ext cx="819600" cy="4627800"/>
          </a:xfrm>
          <a:prstGeom prst="round2SameRect">
            <a:avLst>
              <a:gd name="adj1" fmla="val 50000"/>
              <a:gd name="adj2" fmla="val 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8"/>
          <p:cNvSpPr/>
          <p:nvPr/>
        </p:nvSpPr>
        <p:spPr>
          <a:xfrm rot="5400000" flipH="1">
            <a:off x="1323771" y="-1238662"/>
            <a:ext cx="546600" cy="4482900"/>
          </a:xfrm>
          <a:prstGeom prst="round2SameRect">
            <a:avLst>
              <a:gd name="adj1" fmla="val 49291"/>
              <a:gd name="adj2" fmla="val 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8"/>
          <p:cNvSpPr/>
          <p:nvPr/>
        </p:nvSpPr>
        <p:spPr>
          <a:xfrm rot="5400000" flipH="1">
            <a:off x="1300413" y="-1238662"/>
            <a:ext cx="256200" cy="4482900"/>
          </a:xfrm>
          <a:prstGeom prst="round2SameRect">
            <a:avLst>
              <a:gd name="adj1" fmla="val 50000"/>
              <a:gd name="adj2" fmla="val 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inzel"/>
              <a:buNone/>
              <a:defRPr sz="3500" b="1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inzel"/>
              <a:buNone/>
              <a:defRPr sz="3500" b="1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inzel"/>
              <a:buNone/>
              <a:defRPr sz="3500" b="1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inzel"/>
              <a:buNone/>
              <a:defRPr sz="3500" b="1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inzel"/>
              <a:buNone/>
              <a:defRPr sz="3500" b="1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inzel"/>
              <a:buNone/>
              <a:defRPr sz="3500" b="1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inzel"/>
              <a:buNone/>
              <a:defRPr sz="3500" b="1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inzel"/>
              <a:buNone/>
              <a:defRPr sz="3500" b="1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inzel"/>
              <a:buNone/>
              <a:defRPr sz="3500" b="1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●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■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●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■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●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anrope"/>
              <a:buChar char="■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61" r:id="rId6"/>
    <p:sldLayoutId id="2147483670" r:id="rId7"/>
    <p:sldLayoutId id="2147483673" r:id="rId8"/>
    <p:sldLayoutId id="2147483674" r:id="rId9"/>
    <p:sldLayoutId id="2147483675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"/>
          <p:cNvSpPr txBox="1">
            <a:spLocks noGrp="1"/>
          </p:cNvSpPr>
          <p:nvPr>
            <p:ph type="ctrTitle"/>
          </p:nvPr>
        </p:nvSpPr>
        <p:spPr>
          <a:xfrm>
            <a:off x="2113150" y="555628"/>
            <a:ext cx="6271500" cy="318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D" sz="3500" dirty="0" err="1"/>
              <a:t>Implementasi</a:t>
            </a:r>
            <a:r>
              <a:rPr lang="en-ID" sz="3500" dirty="0"/>
              <a:t> Model Vision Transformer (</a:t>
            </a:r>
            <a:r>
              <a:rPr lang="en-ID" sz="3500" dirty="0" err="1"/>
              <a:t>ViT</a:t>
            </a:r>
            <a:r>
              <a:rPr lang="en-ID" sz="3500" dirty="0"/>
              <a:t>) </a:t>
            </a:r>
            <a:r>
              <a:rPr lang="en-ID" sz="3500" dirty="0" err="1"/>
              <a:t>untuk</a:t>
            </a:r>
            <a:r>
              <a:rPr lang="en-ID" sz="3500" dirty="0"/>
              <a:t> </a:t>
            </a:r>
            <a:r>
              <a:rPr lang="en-ID" sz="3500" dirty="0" err="1"/>
              <a:t>Klasifikasi</a:t>
            </a:r>
            <a:r>
              <a:rPr lang="en-ID" sz="3500" dirty="0"/>
              <a:t> Citra </a:t>
            </a:r>
            <a:r>
              <a:rPr lang="en-ID" sz="3500" dirty="0" err="1"/>
              <a:t>Histopatologi</a:t>
            </a:r>
            <a:r>
              <a:rPr lang="en-ID" sz="3500" dirty="0"/>
              <a:t> </a:t>
            </a:r>
            <a:r>
              <a:rPr lang="en-ID" sz="3500" dirty="0" err="1"/>
              <a:t>Kanker</a:t>
            </a:r>
            <a:r>
              <a:rPr lang="en-ID" sz="3500" dirty="0"/>
              <a:t> Paru-Paru</a:t>
            </a:r>
            <a:endParaRPr sz="3500" dirty="0"/>
          </a:p>
        </p:txBody>
      </p:sp>
      <p:sp>
        <p:nvSpPr>
          <p:cNvPr id="268" name="Google Shape;268;p33"/>
          <p:cNvSpPr txBox="1">
            <a:spLocks noGrp="1"/>
          </p:cNvSpPr>
          <p:nvPr>
            <p:ph type="subTitle" idx="1"/>
          </p:nvPr>
        </p:nvSpPr>
        <p:spPr>
          <a:xfrm>
            <a:off x="2113150" y="4019558"/>
            <a:ext cx="47523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Dimas Aji </a:t>
            </a:r>
            <a:r>
              <a:rPr lang="en-US" dirty="0" err="1"/>
              <a:t>Primadiansyah</a:t>
            </a:r>
            <a:r>
              <a:rPr lang="en-US" dirty="0"/>
              <a:t> / 22081010306</a:t>
            </a:r>
            <a:endParaRPr dirty="0"/>
          </a:p>
        </p:txBody>
      </p:sp>
      <p:cxnSp>
        <p:nvCxnSpPr>
          <p:cNvPr id="269" name="Google Shape;269;p33"/>
          <p:cNvCxnSpPr/>
          <p:nvPr/>
        </p:nvCxnSpPr>
        <p:spPr>
          <a:xfrm>
            <a:off x="2247500" y="3845400"/>
            <a:ext cx="6426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>
          <a:extLst>
            <a:ext uri="{FF2B5EF4-FFF2-40B4-BE49-F238E27FC236}">
              <a16:creationId xmlns:a16="http://schemas.microsoft.com/office/drawing/2014/main" id="{635FFC84-29B1-CD21-D5C0-13F171B7D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">
            <a:extLst>
              <a:ext uri="{FF2B5EF4-FFF2-40B4-BE49-F238E27FC236}">
                <a16:creationId xmlns:a16="http://schemas.microsoft.com/office/drawing/2014/main" id="{E18BA229-C81D-F414-376B-EFD257272A1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387780" y="1010328"/>
            <a:ext cx="5501577" cy="3599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just">
              <a:buFont typeface="+mj-lt"/>
              <a:buAutoNum type="arabicPeriod" startAt="4"/>
            </a:pPr>
            <a:r>
              <a:rPr lang="en-ID" dirty="0"/>
              <a:t>Pembangunan Model </a:t>
            </a:r>
            <a:r>
              <a:rPr lang="en-ID" dirty="0" err="1"/>
              <a:t>ViT</a:t>
            </a:r>
            <a:r>
              <a:rPr lang="en-ID" dirty="0"/>
              <a:t> : </a:t>
            </a:r>
            <a:r>
              <a:rPr lang="en-ID" dirty="0" err="1"/>
              <a:t>Implementasi</a:t>
            </a:r>
            <a:r>
              <a:rPr lang="en-ID" dirty="0"/>
              <a:t> </a:t>
            </a:r>
            <a:r>
              <a:rPr lang="en-ID" dirty="0" err="1"/>
              <a:t>arsitektur</a:t>
            </a:r>
            <a:r>
              <a:rPr lang="en-ID" dirty="0"/>
              <a:t> Vision Transformer </a:t>
            </a:r>
            <a:r>
              <a:rPr lang="en-ID" dirty="0" err="1"/>
              <a:t>menggunakan</a:t>
            </a:r>
            <a:r>
              <a:rPr lang="en-ID" dirty="0"/>
              <a:t> TensorFlow/</a:t>
            </a:r>
            <a:r>
              <a:rPr lang="en-ID" dirty="0" err="1"/>
              <a:t>Keras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:</a:t>
            </a:r>
            <a:br>
              <a:rPr lang="en-ID" dirty="0"/>
            </a:br>
            <a:r>
              <a:rPr lang="en-ID" dirty="0"/>
              <a:t>Patch embedding, multi-head self-attention, dan classification head.</a:t>
            </a:r>
          </a:p>
          <a:p>
            <a:pPr marL="0" indent="0" algn="just"/>
            <a:endParaRPr lang="en-ID" dirty="0"/>
          </a:p>
          <a:p>
            <a:pPr marL="342900" indent="-342900" algn="just">
              <a:buFont typeface="+mj-lt"/>
              <a:buAutoNum type="arabicPeriod" startAt="5"/>
            </a:pPr>
            <a:r>
              <a:rPr lang="en-ID" dirty="0" err="1"/>
              <a:t>Pelatihan</a:t>
            </a:r>
            <a:r>
              <a:rPr lang="en-ID" dirty="0"/>
              <a:t> &amp; </a:t>
            </a:r>
            <a:r>
              <a:rPr lang="en-ID" dirty="0" err="1"/>
              <a:t>Validasi</a:t>
            </a:r>
            <a:r>
              <a:rPr lang="en-ID" dirty="0"/>
              <a:t> Model : Data </a:t>
            </a:r>
            <a:r>
              <a:rPr lang="en-ID" dirty="0" err="1"/>
              <a:t>dibagi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train set (80%) dan test set (20%).</a:t>
            </a:r>
            <a:br>
              <a:rPr lang="en-ID" dirty="0"/>
            </a:br>
            <a:r>
              <a:rPr lang="en-ID" dirty="0"/>
              <a:t>Model </a:t>
            </a:r>
            <a:r>
              <a:rPr lang="en-ID" dirty="0" err="1"/>
              <a:t>dilatih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parameter: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/>
              <a:t>Epoch : 30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/>
              <a:t>Batch size : 32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/>
              <a:t>Learning Rate : 0.0001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/>
              <a:t>Optimizer : Adam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/>
              <a:t>Early </a:t>
            </a:r>
            <a:r>
              <a:rPr lang="en-ID" dirty="0" err="1"/>
              <a:t>Stoping</a:t>
            </a:r>
            <a:r>
              <a:rPr lang="en-ID" dirty="0"/>
              <a:t> : </a:t>
            </a:r>
            <a:r>
              <a:rPr lang="en-ID" dirty="0" err="1"/>
              <a:t>Berdasarkan</a:t>
            </a:r>
            <a:r>
              <a:rPr lang="en-ID" dirty="0"/>
              <a:t> Validation Accuracy</a:t>
            </a:r>
          </a:p>
        </p:txBody>
      </p:sp>
      <p:sp>
        <p:nvSpPr>
          <p:cNvPr id="304" name="Google Shape;304;p36">
            <a:extLst>
              <a:ext uri="{FF2B5EF4-FFF2-40B4-BE49-F238E27FC236}">
                <a16:creationId xmlns:a16="http://schemas.microsoft.com/office/drawing/2014/main" id="{9ED40DF7-0189-DD9A-6FAC-24167B29E2E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936854" y="0"/>
            <a:ext cx="2952503" cy="4646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Metode </a:t>
            </a:r>
            <a:r>
              <a:rPr lang="en" sz="2000" dirty="0" err="1"/>
              <a:t>Penelitian</a:t>
            </a:r>
            <a:endParaRPr sz="2000" dirty="0"/>
          </a:p>
        </p:txBody>
      </p:sp>
      <p:cxnSp>
        <p:nvCxnSpPr>
          <p:cNvPr id="5" name="Google Shape;319;p38">
            <a:extLst>
              <a:ext uri="{FF2B5EF4-FFF2-40B4-BE49-F238E27FC236}">
                <a16:creationId xmlns:a16="http://schemas.microsoft.com/office/drawing/2014/main" id="{6DCF7C10-9CC5-1ED4-C168-D8FE6FB5724B}"/>
              </a:ext>
            </a:extLst>
          </p:cNvPr>
          <p:cNvCxnSpPr>
            <a:cxnSpLocks/>
          </p:cNvCxnSpPr>
          <p:nvPr/>
        </p:nvCxnSpPr>
        <p:spPr>
          <a:xfrm>
            <a:off x="3416460" y="545706"/>
            <a:ext cx="5267651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304;p36">
            <a:extLst>
              <a:ext uri="{FF2B5EF4-FFF2-40B4-BE49-F238E27FC236}">
                <a16:creationId xmlns:a16="http://schemas.microsoft.com/office/drawing/2014/main" id="{7D112507-3D1D-7538-6AE1-CD145047A4E0}"/>
              </a:ext>
            </a:extLst>
          </p:cNvPr>
          <p:cNvSpPr txBox="1">
            <a:spLocks/>
          </p:cNvSpPr>
          <p:nvPr/>
        </p:nvSpPr>
        <p:spPr>
          <a:xfrm>
            <a:off x="3334479" y="545706"/>
            <a:ext cx="2952503" cy="46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inzel"/>
              <a:buNone/>
              <a:defRPr sz="11300" b="1" i="0" u="none" strike="noStrike" cap="none">
                <a:solidFill>
                  <a:schemeClr val="lt1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inzel"/>
              <a:buNone/>
              <a:defRPr sz="6000" b="1" i="0" u="none" strike="noStrike" cap="none">
                <a:solidFill>
                  <a:schemeClr val="lt1"/>
                </a:solidFill>
                <a:latin typeface="Cinzel"/>
                <a:ea typeface="Cinzel"/>
                <a:cs typeface="Cinzel"/>
                <a:sym typeface="Cinze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inzel"/>
              <a:buNone/>
              <a:defRPr sz="6000" b="1" i="0" u="none" strike="noStrike" cap="none">
                <a:solidFill>
                  <a:schemeClr val="lt1"/>
                </a:solidFill>
                <a:latin typeface="Cinzel"/>
                <a:ea typeface="Cinzel"/>
                <a:cs typeface="Cinzel"/>
                <a:sym typeface="Cinze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inzel"/>
              <a:buNone/>
              <a:defRPr sz="6000" b="1" i="0" u="none" strike="noStrike" cap="none">
                <a:solidFill>
                  <a:schemeClr val="lt1"/>
                </a:solidFill>
                <a:latin typeface="Cinzel"/>
                <a:ea typeface="Cinzel"/>
                <a:cs typeface="Cinzel"/>
                <a:sym typeface="Cinze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inzel"/>
              <a:buNone/>
              <a:defRPr sz="6000" b="1" i="0" u="none" strike="noStrike" cap="none">
                <a:solidFill>
                  <a:schemeClr val="lt1"/>
                </a:solidFill>
                <a:latin typeface="Cinzel"/>
                <a:ea typeface="Cinzel"/>
                <a:cs typeface="Cinzel"/>
                <a:sym typeface="Cinze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inzel"/>
              <a:buNone/>
              <a:defRPr sz="6000" b="1" i="0" u="none" strike="noStrike" cap="none">
                <a:solidFill>
                  <a:schemeClr val="lt1"/>
                </a:solidFill>
                <a:latin typeface="Cinzel"/>
                <a:ea typeface="Cinzel"/>
                <a:cs typeface="Cinzel"/>
                <a:sym typeface="Cinze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inzel"/>
              <a:buNone/>
              <a:defRPr sz="6000" b="1" i="0" u="none" strike="noStrike" cap="none">
                <a:solidFill>
                  <a:schemeClr val="lt1"/>
                </a:solidFill>
                <a:latin typeface="Cinzel"/>
                <a:ea typeface="Cinzel"/>
                <a:cs typeface="Cinzel"/>
                <a:sym typeface="Cinze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inzel"/>
              <a:buNone/>
              <a:defRPr sz="6000" b="1" i="0" u="none" strike="noStrike" cap="none">
                <a:solidFill>
                  <a:schemeClr val="lt1"/>
                </a:solidFill>
                <a:latin typeface="Cinzel"/>
                <a:ea typeface="Cinzel"/>
                <a:cs typeface="Cinzel"/>
                <a:sym typeface="Cinze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inzel"/>
              <a:buNone/>
              <a:defRPr sz="6000" b="1" i="0" u="none" strike="noStrike" cap="none">
                <a:solidFill>
                  <a:schemeClr val="lt1"/>
                </a:solidFill>
                <a:latin typeface="Cinzel"/>
                <a:ea typeface="Cinzel"/>
                <a:cs typeface="Cinzel"/>
                <a:sym typeface="Cinzel"/>
              </a:defRPr>
            </a:lvl9pPr>
          </a:lstStyle>
          <a:p>
            <a:r>
              <a:rPr lang="en-ID" sz="2000" dirty="0" err="1"/>
              <a:t>Tahapan</a:t>
            </a:r>
            <a:r>
              <a:rPr lang="en-ID" sz="2000" dirty="0"/>
              <a:t> </a:t>
            </a:r>
            <a:r>
              <a:rPr lang="en-ID" sz="2000" dirty="0" err="1"/>
              <a:t>Penelitian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3514751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>
          <a:extLst>
            <a:ext uri="{FF2B5EF4-FFF2-40B4-BE49-F238E27FC236}">
              <a16:creationId xmlns:a16="http://schemas.microsoft.com/office/drawing/2014/main" id="{B7C44BC2-8944-4BDC-CE4C-18A423732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">
            <a:extLst>
              <a:ext uri="{FF2B5EF4-FFF2-40B4-BE49-F238E27FC236}">
                <a16:creationId xmlns:a16="http://schemas.microsoft.com/office/drawing/2014/main" id="{10548DAE-2A35-8CCC-50F8-DFC2E74E6E4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387780" y="1215667"/>
            <a:ext cx="5098147" cy="37719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just">
              <a:buFont typeface="+mj-lt"/>
              <a:buAutoNum type="arabicPeriod" startAt="6"/>
            </a:pPr>
            <a:r>
              <a:rPr lang="en-ID" dirty="0" err="1"/>
              <a:t>Evaluasi</a:t>
            </a:r>
            <a:r>
              <a:rPr lang="en-ID" dirty="0"/>
              <a:t> Model :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metrik</a:t>
            </a:r>
            <a:endParaRPr lang="en-ID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/>
              <a:t>Accuracy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/>
              <a:t>Precision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/>
              <a:t>Recall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/>
              <a:t>F1-Score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/>
              <a:t>Confusion Matrix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D" dirty="0"/>
          </a:p>
          <a:p>
            <a:pPr marL="342900" indent="-342900" algn="just">
              <a:buFont typeface="+mj-lt"/>
              <a:buAutoNum type="arabicPeriod" startAt="7"/>
            </a:pPr>
            <a:r>
              <a:rPr lang="en-ID" dirty="0" err="1"/>
              <a:t>Analisis</a:t>
            </a:r>
            <a:r>
              <a:rPr lang="en-ID" dirty="0"/>
              <a:t> Hasil dan Kesimpulan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 err="1"/>
              <a:t>Membandingkan</a:t>
            </a:r>
            <a:r>
              <a:rPr lang="en-ID" dirty="0"/>
              <a:t> </a:t>
            </a:r>
            <a:r>
              <a:rPr lang="en-ID" dirty="0" err="1"/>
              <a:t>performa</a:t>
            </a:r>
            <a:r>
              <a:rPr lang="en-ID" dirty="0"/>
              <a:t> </a:t>
            </a:r>
            <a:r>
              <a:rPr lang="en-ID" dirty="0" err="1"/>
              <a:t>ViT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CNN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 err="1"/>
              <a:t>Menganalisis</a:t>
            </a:r>
            <a:r>
              <a:rPr lang="en-ID" dirty="0"/>
              <a:t> </a:t>
            </a:r>
            <a:r>
              <a:rPr lang="en-ID" dirty="0" err="1"/>
              <a:t>pengaruh</a:t>
            </a:r>
            <a:r>
              <a:rPr lang="en-ID" dirty="0"/>
              <a:t> </a:t>
            </a:r>
            <a:r>
              <a:rPr lang="en-ID" dirty="0" err="1"/>
              <a:t>augmentasi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akurasi</a:t>
            </a:r>
            <a:endParaRPr lang="en-ID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 err="1"/>
              <a:t>Menginterpretasi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attention map / heatmap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 err="1"/>
              <a:t>Menarik</a:t>
            </a:r>
            <a:r>
              <a:rPr lang="en-ID" dirty="0"/>
              <a:t> Kesimpulan dan </a:t>
            </a:r>
            <a:r>
              <a:rPr lang="en-ID" dirty="0" err="1"/>
              <a:t>rekomendasi</a:t>
            </a:r>
            <a:r>
              <a:rPr lang="en-ID" dirty="0"/>
              <a:t> </a:t>
            </a:r>
            <a:r>
              <a:rPr lang="en-ID" dirty="0" err="1"/>
              <a:t>penelitian</a:t>
            </a:r>
            <a:r>
              <a:rPr lang="en-ID" dirty="0"/>
              <a:t> </a:t>
            </a:r>
            <a:r>
              <a:rPr lang="en-ID" dirty="0" err="1"/>
              <a:t>lanjutan</a:t>
            </a:r>
            <a:endParaRPr lang="en-ID" dirty="0"/>
          </a:p>
        </p:txBody>
      </p:sp>
      <p:sp>
        <p:nvSpPr>
          <p:cNvPr id="304" name="Google Shape;304;p36">
            <a:extLst>
              <a:ext uri="{FF2B5EF4-FFF2-40B4-BE49-F238E27FC236}">
                <a16:creationId xmlns:a16="http://schemas.microsoft.com/office/drawing/2014/main" id="{6A237424-A378-B541-B33C-00E0E900AE3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936854" y="0"/>
            <a:ext cx="2952503" cy="4646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Metode </a:t>
            </a:r>
            <a:r>
              <a:rPr lang="en" sz="2000" dirty="0" err="1"/>
              <a:t>Penelitian</a:t>
            </a:r>
            <a:endParaRPr sz="2000" dirty="0"/>
          </a:p>
        </p:txBody>
      </p:sp>
      <p:cxnSp>
        <p:nvCxnSpPr>
          <p:cNvPr id="5" name="Google Shape;319;p38">
            <a:extLst>
              <a:ext uri="{FF2B5EF4-FFF2-40B4-BE49-F238E27FC236}">
                <a16:creationId xmlns:a16="http://schemas.microsoft.com/office/drawing/2014/main" id="{0097F623-4DD7-B70C-70B1-1F73F069C4BA}"/>
              </a:ext>
            </a:extLst>
          </p:cNvPr>
          <p:cNvCxnSpPr>
            <a:cxnSpLocks/>
          </p:cNvCxnSpPr>
          <p:nvPr/>
        </p:nvCxnSpPr>
        <p:spPr>
          <a:xfrm>
            <a:off x="3416460" y="545706"/>
            <a:ext cx="5267651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304;p36">
            <a:extLst>
              <a:ext uri="{FF2B5EF4-FFF2-40B4-BE49-F238E27FC236}">
                <a16:creationId xmlns:a16="http://schemas.microsoft.com/office/drawing/2014/main" id="{C92EE08F-F2A8-DF03-5BEE-3012103E85FD}"/>
              </a:ext>
            </a:extLst>
          </p:cNvPr>
          <p:cNvSpPr txBox="1">
            <a:spLocks/>
          </p:cNvSpPr>
          <p:nvPr/>
        </p:nvSpPr>
        <p:spPr>
          <a:xfrm>
            <a:off x="3334479" y="545706"/>
            <a:ext cx="2952503" cy="46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inzel"/>
              <a:buNone/>
              <a:defRPr sz="11300" b="1" i="0" u="none" strike="noStrike" cap="none">
                <a:solidFill>
                  <a:schemeClr val="lt1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inzel"/>
              <a:buNone/>
              <a:defRPr sz="6000" b="1" i="0" u="none" strike="noStrike" cap="none">
                <a:solidFill>
                  <a:schemeClr val="lt1"/>
                </a:solidFill>
                <a:latin typeface="Cinzel"/>
                <a:ea typeface="Cinzel"/>
                <a:cs typeface="Cinzel"/>
                <a:sym typeface="Cinze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inzel"/>
              <a:buNone/>
              <a:defRPr sz="6000" b="1" i="0" u="none" strike="noStrike" cap="none">
                <a:solidFill>
                  <a:schemeClr val="lt1"/>
                </a:solidFill>
                <a:latin typeface="Cinzel"/>
                <a:ea typeface="Cinzel"/>
                <a:cs typeface="Cinzel"/>
                <a:sym typeface="Cinze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inzel"/>
              <a:buNone/>
              <a:defRPr sz="6000" b="1" i="0" u="none" strike="noStrike" cap="none">
                <a:solidFill>
                  <a:schemeClr val="lt1"/>
                </a:solidFill>
                <a:latin typeface="Cinzel"/>
                <a:ea typeface="Cinzel"/>
                <a:cs typeface="Cinzel"/>
                <a:sym typeface="Cinze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inzel"/>
              <a:buNone/>
              <a:defRPr sz="6000" b="1" i="0" u="none" strike="noStrike" cap="none">
                <a:solidFill>
                  <a:schemeClr val="lt1"/>
                </a:solidFill>
                <a:latin typeface="Cinzel"/>
                <a:ea typeface="Cinzel"/>
                <a:cs typeface="Cinzel"/>
                <a:sym typeface="Cinze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inzel"/>
              <a:buNone/>
              <a:defRPr sz="6000" b="1" i="0" u="none" strike="noStrike" cap="none">
                <a:solidFill>
                  <a:schemeClr val="lt1"/>
                </a:solidFill>
                <a:latin typeface="Cinzel"/>
                <a:ea typeface="Cinzel"/>
                <a:cs typeface="Cinzel"/>
                <a:sym typeface="Cinze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inzel"/>
              <a:buNone/>
              <a:defRPr sz="6000" b="1" i="0" u="none" strike="noStrike" cap="none">
                <a:solidFill>
                  <a:schemeClr val="lt1"/>
                </a:solidFill>
                <a:latin typeface="Cinzel"/>
                <a:ea typeface="Cinzel"/>
                <a:cs typeface="Cinzel"/>
                <a:sym typeface="Cinze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inzel"/>
              <a:buNone/>
              <a:defRPr sz="6000" b="1" i="0" u="none" strike="noStrike" cap="none">
                <a:solidFill>
                  <a:schemeClr val="lt1"/>
                </a:solidFill>
                <a:latin typeface="Cinzel"/>
                <a:ea typeface="Cinzel"/>
                <a:cs typeface="Cinzel"/>
                <a:sym typeface="Cinze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inzel"/>
              <a:buNone/>
              <a:defRPr sz="6000" b="1" i="0" u="none" strike="noStrike" cap="none">
                <a:solidFill>
                  <a:schemeClr val="lt1"/>
                </a:solidFill>
                <a:latin typeface="Cinzel"/>
                <a:ea typeface="Cinzel"/>
                <a:cs typeface="Cinzel"/>
                <a:sym typeface="Cinzel"/>
              </a:defRPr>
            </a:lvl9pPr>
          </a:lstStyle>
          <a:p>
            <a:r>
              <a:rPr lang="en-ID" sz="2000" dirty="0" err="1"/>
              <a:t>Tahapan</a:t>
            </a:r>
            <a:r>
              <a:rPr lang="en-ID" sz="2000" dirty="0"/>
              <a:t> </a:t>
            </a:r>
            <a:r>
              <a:rPr lang="en-ID" sz="2000" dirty="0" err="1"/>
              <a:t>Penelitian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3396474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61"/>
          <p:cNvSpPr txBox="1">
            <a:spLocks noGrp="1"/>
          </p:cNvSpPr>
          <p:nvPr>
            <p:ph type="ctrTitle"/>
          </p:nvPr>
        </p:nvSpPr>
        <p:spPr>
          <a:xfrm>
            <a:off x="1893796" y="1298475"/>
            <a:ext cx="5356305" cy="19019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SEKIAN TERIMAKASIH</a:t>
            </a:r>
          </a:p>
        </p:txBody>
      </p:sp>
      <p:sp>
        <p:nvSpPr>
          <p:cNvPr id="683" name="Google Shape;683;p61"/>
          <p:cNvSpPr txBox="1"/>
          <p:nvPr/>
        </p:nvSpPr>
        <p:spPr>
          <a:xfrm>
            <a:off x="2713492" y="4158145"/>
            <a:ext cx="37170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Manrope"/>
                <a:ea typeface="Manrope"/>
                <a:cs typeface="Manrope"/>
                <a:sym typeface="Manrope"/>
              </a:rPr>
              <a:t>Please keep this slide for attribution</a:t>
            </a:r>
            <a:endParaRPr sz="1200">
              <a:solidFill>
                <a:srgbClr val="434343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3781443-163D-4C56-7B32-884013D28AEC}"/>
              </a:ext>
            </a:extLst>
          </p:cNvPr>
          <p:cNvSpPr/>
          <p:nvPr/>
        </p:nvSpPr>
        <p:spPr>
          <a:xfrm>
            <a:off x="1717913" y="3200400"/>
            <a:ext cx="5708073" cy="169025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"/>
          <p:cNvSpPr txBox="1">
            <a:spLocks noGrp="1"/>
          </p:cNvSpPr>
          <p:nvPr>
            <p:ph type="subTitle" idx="1"/>
          </p:nvPr>
        </p:nvSpPr>
        <p:spPr>
          <a:xfrm>
            <a:off x="3416460" y="972598"/>
            <a:ext cx="5098147" cy="37062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ID" dirty="0" err="1"/>
              <a:t>Kanker</a:t>
            </a:r>
            <a:r>
              <a:rPr lang="en-ID" dirty="0"/>
              <a:t> </a:t>
            </a:r>
            <a:r>
              <a:rPr lang="en-ID" dirty="0" err="1"/>
              <a:t>paru-paru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penyebab</a:t>
            </a:r>
            <a:r>
              <a:rPr lang="en-ID" dirty="0"/>
              <a:t> </a:t>
            </a:r>
            <a:r>
              <a:rPr lang="en-ID" dirty="0" err="1"/>
              <a:t>kematian</a:t>
            </a:r>
            <a:r>
              <a:rPr lang="en-ID" dirty="0"/>
              <a:t> </a:t>
            </a:r>
            <a:r>
              <a:rPr lang="en-ID" dirty="0" err="1"/>
              <a:t>tertinggi</a:t>
            </a:r>
            <a:r>
              <a:rPr lang="en-ID" dirty="0"/>
              <a:t> di dunia,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</a:t>
            </a:r>
            <a:r>
              <a:rPr lang="en-ID" dirty="0" err="1"/>
              <a:t>mortalitas</a:t>
            </a:r>
            <a:r>
              <a:rPr lang="en-ID" dirty="0"/>
              <a:t> yang </a:t>
            </a:r>
            <a:r>
              <a:rPr lang="en-ID" dirty="0" err="1"/>
              <a:t>terus</a:t>
            </a:r>
            <a:r>
              <a:rPr lang="en-ID" dirty="0"/>
              <a:t> </a:t>
            </a:r>
            <a:r>
              <a:rPr lang="en-ID" dirty="0" err="1"/>
              <a:t>meningkat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tahunnya</a:t>
            </a:r>
            <a:r>
              <a:rPr lang="en-ID" dirty="0"/>
              <a:t>.</a:t>
            </a:r>
          </a:p>
          <a:p>
            <a:pPr marL="0" lvl="0" indent="0" algn="just"/>
            <a:endParaRPr lang="en-ID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citra</a:t>
            </a:r>
            <a:r>
              <a:rPr lang="en-ID" dirty="0"/>
              <a:t> </a:t>
            </a:r>
            <a:r>
              <a:rPr lang="en-ID" dirty="0" err="1"/>
              <a:t>histopatologi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mengidentifikasi</a:t>
            </a:r>
            <a:r>
              <a:rPr lang="en-ID" dirty="0"/>
              <a:t> </a:t>
            </a:r>
            <a:r>
              <a:rPr lang="en-ID" dirty="0" err="1"/>
              <a:t>adanya</a:t>
            </a:r>
            <a:r>
              <a:rPr lang="en-ID" dirty="0"/>
              <a:t> </a:t>
            </a:r>
            <a:r>
              <a:rPr lang="en-ID" dirty="0" err="1"/>
              <a:t>sel</a:t>
            </a:r>
            <a:r>
              <a:rPr lang="en-ID" dirty="0"/>
              <a:t> abnormal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dirty="0" err="1"/>
              <a:t>pemeriksaan</a:t>
            </a:r>
            <a:r>
              <a:rPr lang="en-ID" dirty="0"/>
              <a:t> </a:t>
            </a:r>
            <a:r>
              <a:rPr lang="en-ID" dirty="0" err="1"/>
              <a:t>jaringan</a:t>
            </a:r>
            <a:r>
              <a:rPr lang="en-ID" dirty="0"/>
              <a:t> </a:t>
            </a:r>
            <a:r>
              <a:rPr lang="en-ID" dirty="0" err="1"/>
              <a:t>paru-paru</a:t>
            </a:r>
            <a:r>
              <a:rPr lang="en-ID" dirty="0"/>
              <a:t>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ID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ID" dirty="0" err="1"/>
              <a:t>ViT</a:t>
            </a:r>
            <a:r>
              <a:rPr lang="en-ID" dirty="0"/>
              <a:t> </a:t>
            </a:r>
            <a:r>
              <a:rPr lang="en-ID" dirty="0" err="1"/>
              <a:t>memanfaatkan</a:t>
            </a:r>
            <a:r>
              <a:rPr lang="en-ID" dirty="0"/>
              <a:t> </a:t>
            </a:r>
            <a:r>
              <a:rPr lang="en-ID" dirty="0" err="1"/>
              <a:t>mekanisme</a:t>
            </a:r>
            <a:r>
              <a:rPr lang="en-ID" dirty="0"/>
              <a:t> self-attention yang </a:t>
            </a:r>
            <a:r>
              <a:rPr lang="en-ID" dirty="0" err="1"/>
              <a:t>mampu</a:t>
            </a:r>
            <a:r>
              <a:rPr lang="en-ID" dirty="0"/>
              <a:t> </a:t>
            </a:r>
            <a:r>
              <a:rPr lang="en-ID" dirty="0" err="1"/>
              <a:t>menangkap</a:t>
            </a:r>
            <a:r>
              <a:rPr lang="en-ID" dirty="0"/>
              <a:t> </a:t>
            </a:r>
            <a:r>
              <a:rPr lang="en-ID" dirty="0" err="1"/>
              <a:t>hubungan</a:t>
            </a:r>
            <a:r>
              <a:rPr lang="en-ID" dirty="0"/>
              <a:t> global </a:t>
            </a:r>
            <a:r>
              <a:rPr lang="en-ID" dirty="0" err="1"/>
              <a:t>antar</a:t>
            </a:r>
            <a:r>
              <a:rPr lang="en-ID" dirty="0"/>
              <a:t> </a:t>
            </a:r>
            <a:r>
              <a:rPr lang="en-ID" dirty="0" err="1"/>
              <a:t>piksel</a:t>
            </a:r>
            <a:r>
              <a:rPr lang="en-ID" dirty="0"/>
              <a:t> dan </a:t>
            </a:r>
            <a:r>
              <a:rPr lang="en-ID" dirty="0" err="1"/>
              <a:t>terbukti</a:t>
            </a:r>
            <a:r>
              <a:rPr lang="en-ID" dirty="0"/>
              <a:t> </a:t>
            </a:r>
            <a:r>
              <a:rPr lang="en-ID" dirty="0" err="1"/>
              <a:t>melampaui</a:t>
            </a:r>
            <a:r>
              <a:rPr lang="en-ID" dirty="0"/>
              <a:t> </a:t>
            </a:r>
            <a:r>
              <a:rPr lang="en-ID" dirty="0" err="1"/>
              <a:t>performa</a:t>
            </a:r>
            <a:r>
              <a:rPr lang="en-ID" dirty="0"/>
              <a:t> Convolutional Neural Network (CNN) pada </a:t>
            </a:r>
            <a:r>
              <a:rPr lang="en-ID" dirty="0" err="1"/>
              <a:t>berbagai</a:t>
            </a:r>
            <a:r>
              <a:rPr lang="en-ID" dirty="0"/>
              <a:t> dataset visual (</a:t>
            </a:r>
            <a:r>
              <a:rPr lang="en-ID" dirty="0" err="1"/>
              <a:t>Dosovitskiy</a:t>
            </a:r>
            <a:r>
              <a:rPr lang="en-ID" dirty="0"/>
              <a:t> et al., 2021).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304" name="Google Shape;304;p36"/>
          <p:cNvSpPr txBox="1">
            <a:spLocks noGrp="1"/>
          </p:cNvSpPr>
          <p:nvPr>
            <p:ph type="title" idx="2"/>
          </p:nvPr>
        </p:nvSpPr>
        <p:spPr>
          <a:xfrm>
            <a:off x="3540894" y="172062"/>
            <a:ext cx="3463500" cy="707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Latar </a:t>
            </a:r>
            <a:r>
              <a:rPr lang="en" sz="3000" dirty="0" err="1"/>
              <a:t>belakang</a:t>
            </a:r>
            <a:endParaRPr sz="3000" dirty="0"/>
          </a:p>
        </p:txBody>
      </p:sp>
      <p:cxnSp>
        <p:nvCxnSpPr>
          <p:cNvPr id="5" name="Google Shape;319;p38">
            <a:extLst>
              <a:ext uri="{FF2B5EF4-FFF2-40B4-BE49-F238E27FC236}">
                <a16:creationId xmlns:a16="http://schemas.microsoft.com/office/drawing/2014/main" id="{499C6B09-92FA-823D-B4A7-F42F28CF6309}"/>
              </a:ext>
            </a:extLst>
          </p:cNvPr>
          <p:cNvCxnSpPr>
            <a:cxnSpLocks/>
          </p:cNvCxnSpPr>
          <p:nvPr/>
        </p:nvCxnSpPr>
        <p:spPr>
          <a:xfrm>
            <a:off x="3416460" y="879737"/>
            <a:ext cx="5267651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7"/>
          <p:cNvSpPr txBox="1">
            <a:spLocks noGrp="1"/>
          </p:cNvSpPr>
          <p:nvPr>
            <p:ph type="subTitle" idx="1"/>
          </p:nvPr>
        </p:nvSpPr>
        <p:spPr>
          <a:xfrm>
            <a:off x="1083859" y="972972"/>
            <a:ext cx="6504473" cy="26371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D" sz="1400" dirty="0" err="1"/>
              <a:t>Bagaimana</a:t>
            </a:r>
            <a:r>
              <a:rPr lang="en-ID" sz="1400" dirty="0"/>
              <a:t> </a:t>
            </a:r>
            <a:r>
              <a:rPr lang="en-ID" sz="1400" dirty="0" err="1"/>
              <a:t>mengimplementasikan</a:t>
            </a:r>
            <a:r>
              <a:rPr lang="en-ID" sz="1400" dirty="0"/>
              <a:t> model Vision Transformer (</a:t>
            </a:r>
            <a:r>
              <a:rPr lang="en-ID" sz="1400" dirty="0" err="1"/>
              <a:t>ViT</a:t>
            </a:r>
            <a:r>
              <a:rPr lang="en-ID" sz="1400" dirty="0"/>
              <a:t>)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melakukan</a:t>
            </a:r>
            <a:r>
              <a:rPr lang="en-ID" sz="1400" dirty="0"/>
              <a:t> </a:t>
            </a:r>
            <a:r>
              <a:rPr lang="en-ID" sz="1400" dirty="0" err="1"/>
              <a:t>klasifikasi</a:t>
            </a:r>
            <a:r>
              <a:rPr lang="en-ID" sz="1400" dirty="0"/>
              <a:t> </a:t>
            </a:r>
            <a:r>
              <a:rPr lang="en-ID" sz="1400" dirty="0" err="1"/>
              <a:t>citra</a:t>
            </a:r>
            <a:r>
              <a:rPr lang="en-ID" sz="1400" dirty="0"/>
              <a:t> </a:t>
            </a:r>
            <a:r>
              <a:rPr lang="en-ID" sz="1400" dirty="0" err="1"/>
              <a:t>histopatologi</a:t>
            </a:r>
            <a:r>
              <a:rPr lang="en-ID" sz="1400" dirty="0"/>
              <a:t> </a:t>
            </a:r>
            <a:r>
              <a:rPr lang="en-ID" sz="1400" dirty="0" err="1"/>
              <a:t>kanker</a:t>
            </a:r>
            <a:r>
              <a:rPr lang="en-ID" sz="1400" dirty="0"/>
              <a:t> </a:t>
            </a:r>
            <a:r>
              <a:rPr lang="en-ID" sz="1400" dirty="0" err="1"/>
              <a:t>paru-paru</a:t>
            </a:r>
            <a:r>
              <a:rPr lang="en-ID" sz="1400" dirty="0"/>
              <a:t>?</a:t>
            </a:r>
          </a:p>
          <a:p>
            <a:pPr marL="4826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D" sz="1400" dirty="0" err="1"/>
              <a:t>Bagaimana</a:t>
            </a:r>
            <a:r>
              <a:rPr lang="en-ID" sz="1400" dirty="0"/>
              <a:t> </a:t>
            </a:r>
            <a:r>
              <a:rPr lang="en-ID" sz="1400" dirty="0" err="1"/>
              <a:t>performa</a:t>
            </a:r>
            <a:r>
              <a:rPr lang="en-ID" sz="1400" dirty="0"/>
              <a:t> model Vision Transformer </a:t>
            </a:r>
            <a:r>
              <a:rPr lang="en-ID" sz="1400" dirty="0" err="1"/>
              <a:t>dibandingkan</a:t>
            </a:r>
            <a:r>
              <a:rPr lang="en-ID" sz="1400" dirty="0"/>
              <a:t> </a:t>
            </a:r>
            <a:r>
              <a:rPr lang="en-ID" sz="1400" dirty="0" err="1"/>
              <a:t>dengan</a:t>
            </a:r>
            <a:r>
              <a:rPr lang="en-ID" sz="1400" dirty="0"/>
              <a:t> </a:t>
            </a:r>
            <a:r>
              <a:rPr lang="en-ID" sz="1400" dirty="0" err="1"/>
              <a:t>pendekatan</a:t>
            </a:r>
            <a:r>
              <a:rPr lang="en-ID" sz="1400" dirty="0"/>
              <a:t> </a:t>
            </a:r>
            <a:r>
              <a:rPr lang="en-ID" sz="1400" dirty="0" err="1"/>
              <a:t>konvensional</a:t>
            </a:r>
            <a:r>
              <a:rPr lang="en-ID" sz="1400" dirty="0"/>
              <a:t> </a:t>
            </a:r>
            <a:r>
              <a:rPr lang="en-ID" sz="1400" dirty="0" err="1"/>
              <a:t>berbasis</a:t>
            </a:r>
            <a:r>
              <a:rPr lang="en-ID" sz="1400" dirty="0"/>
              <a:t> CNN </a:t>
            </a:r>
            <a:r>
              <a:rPr lang="en-ID" sz="1400" dirty="0" err="1"/>
              <a:t>dalam</a:t>
            </a:r>
            <a:r>
              <a:rPr lang="en-ID" sz="1400" dirty="0"/>
              <a:t> </a:t>
            </a:r>
            <a:r>
              <a:rPr lang="en-ID" sz="1400" dirty="0" err="1"/>
              <a:t>hal</a:t>
            </a:r>
            <a:r>
              <a:rPr lang="en-ID" sz="1400" dirty="0"/>
              <a:t> </a:t>
            </a:r>
            <a:r>
              <a:rPr lang="en-ID" sz="1400" dirty="0" err="1"/>
              <a:t>akurasi</a:t>
            </a:r>
            <a:r>
              <a:rPr lang="en-ID" sz="1400" dirty="0"/>
              <a:t> dan </a:t>
            </a:r>
            <a:r>
              <a:rPr lang="en-ID" sz="1400" dirty="0" err="1"/>
              <a:t>efisiensi</a:t>
            </a:r>
            <a:r>
              <a:rPr lang="en-ID" sz="1400" dirty="0"/>
              <a:t> </a:t>
            </a:r>
            <a:r>
              <a:rPr lang="en-ID" sz="1400" dirty="0" err="1"/>
              <a:t>klasifikasi</a:t>
            </a:r>
            <a:r>
              <a:rPr lang="en-ID" sz="1400" dirty="0"/>
              <a:t>?</a:t>
            </a:r>
          </a:p>
          <a:p>
            <a:pPr marL="4826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D" sz="1400" dirty="0" err="1"/>
              <a:t>Sejauh</a:t>
            </a:r>
            <a:r>
              <a:rPr lang="en-ID" sz="1400" dirty="0"/>
              <a:t> mana model Vision Transformer </a:t>
            </a:r>
            <a:r>
              <a:rPr lang="en-ID" sz="1400" dirty="0" err="1"/>
              <a:t>dapat</a:t>
            </a:r>
            <a:r>
              <a:rPr lang="en-ID" sz="1400" dirty="0"/>
              <a:t> </a:t>
            </a:r>
            <a:r>
              <a:rPr lang="en-ID" sz="1400" dirty="0" err="1"/>
              <a:t>membantu</a:t>
            </a:r>
            <a:r>
              <a:rPr lang="en-ID" sz="1400" dirty="0"/>
              <a:t> </a:t>
            </a:r>
            <a:r>
              <a:rPr lang="en-ID" sz="1400" dirty="0" err="1"/>
              <a:t>dalam</a:t>
            </a:r>
            <a:r>
              <a:rPr lang="en-ID" sz="1400" dirty="0"/>
              <a:t> </a:t>
            </a:r>
            <a:r>
              <a:rPr lang="en-ID" sz="1400" dirty="0" err="1"/>
              <a:t>meningkatkan</a:t>
            </a:r>
            <a:r>
              <a:rPr lang="en-ID" sz="1400" dirty="0"/>
              <a:t> </a:t>
            </a:r>
            <a:r>
              <a:rPr lang="en-ID" sz="1400" dirty="0" err="1"/>
              <a:t>efektivitas</a:t>
            </a:r>
            <a:r>
              <a:rPr lang="en-ID" sz="1400" dirty="0"/>
              <a:t> diagnosis </a:t>
            </a:r>
            <a:r>
              <a:rPr lang="en-ID" sz="1400" dirty="0" err="1"/>
              <a:t>kanker</a:t>
            </a:r>
            <a:r>
              <a:rPr lang="en-ID" sz="1400" dirty="0"/>
              <a:t> </a:t>
            </a:r>
            <a:r>
              <a:rPr lang="en-ID" sz="1400" dirty="0" err="1"/>
              <a:t>paru-paru</a:t>
            </a:r>
            <a:r>
              <a:rPr lang="en-ID" sz="1400" dirty="0"/>
              <a:t> </a:t>
            </a:r>
            <a:r>
              <a:rPr lang="en-ID" sz="1400" dirty="0" err="1"/>
              <a:t>secara</a:t>
            </a:r>
            <a:r>
              <a:rPr lang="en-ID" sz="1400" dirty="0"/>
              <a:t> </a:t>
            </a:r>
            <a:r>
              <a:rPr lang="en-ID" sz="1400" dirty="0" err="1"/>
              <a:t>otomatis</a:t>
            </a:r>
            <a:r>
              <a:rPr lang="en-ID" sz="1400" dirty="0"/>
              <a:t>?</a:t>
            </a:r>
          </a:p>
          <a:p>
            <a:pPr marL="139700" lvl="0" indent="0" algn="just"/>
            <a:endParaRPr lang="en-ID" dirty="0"/>
          </a:p>
        </p:txBody>
      </p:sp>
      <p:sp>
        <p:nvSpPr>
          <p:cNvPr id="311" name="Google Shape;311;p37"/>
          <p:cNvSpPr txBox="1">
            <a:spLocks noGrp="1"/>
          </p:cNvSpPr>
          <p:nvPr>
            <p:ph type="title"/>
          </p:nvPr>
        </p:nvSpPr>
        <p:spPr>
          <a:xfrm>
            <a:off x="0" y="178131"/>
            <a:ext cx="5305068" cy="5929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 err="1"/>
              <a:t>Rumusan</a:t>
            </a:r>
            <a:r>
              <a:rPr lang="en" sz="3500" dirty="0"/>
              <a:t> </a:t>
            </a:r>
            <a:r>
              <a:rPr lang="en" sz="3500" dirty="0" err="1"/>
              <a:t>MAsalah</a:t>
            </a:r>
            <a:endParaRPr sz="3500" dirty="0"/>
          </a:p>
        </p:txBody>
      </p:sp>
      <p:cxnSp>
        <p:nvCxnSpPr>
          <p:cNvPr id="312" name="Google Shape;312;p37"/>
          <p:cNvCxnSpPr>
            <a:cxnSpLocks/>
          </p:cNvCxnSpPr>
          <p:nvPr/>
        </p:nvCxnSpPr>
        <p:spPr>
          <a:xfrm>
            <a:off x="296884" y="771093"/>
            <a:ext cx="4711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>
          <a:extLst>
            <a:ext uri="{FF2B5EF4-FFF2-40B4-BE49-F238E27FC236}">
              <a16:creationId xmlns:a16="http://schemas.microsoft.com/office/drawing/2014/main" id="{8B0FFB66-FE52-14C4-030F-4EC4C05AB0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">
            <a:extLst>
              <a:ext uri="{FF2B5EF4-FFF2-40B4-BE49-F238E27FC236}">
                <a16:creationId xmlns:a16="http://schemas.microsoft.com/office/drawing/2014/main" id="{2A1E18AF-7997-093F-048C-29B202BA8F3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416460" y="724398"/>
            <a:ext cx="5098147" cy="38832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endParaRPr lang="en-ID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D" sz="1400" dirty="0" err="1"/>
              <a:t>Menerapkan</a:t>
            </a:r>
            <a:r>
              <a:rPr lang="en-ID" sz="1400" dirty="0"/>
              <a:t> dan </a:t>
            </a:r>
            <a:r>
              <a:rPr lang="en-ID" sz="1400" dirty="0" err="1"/>
              <a:t>membangun</a:t>
            </a:r>
            <a:r>
              <a:rPr lang="en-ID" sz="1400" dirty="0"/>
              <a:t> model Vision Transformer (</a:t>
            </a:r>
            <a:r>
              <a:rPr lang="en-ID" sz="1400" dirty="0" err="1"/>
              <a:t>ViT</a:t>
            </a:r>
            <a:r>
              <a:rPr lang="en-ID" sz="1400" dirty="0"/>
              <a:t>)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mengklasifikasikan</a:t>
            </a:r>
            <a:r>
              <a:rPr lang="en-ID" sz="1400" dirty="0"/>
              <a:t> </a:t>
            </a:r>
            <a:r>
              <a:rPr lang="en-ID" sz="1400" dirty="0" err="1"/>
              <a:t>citra</a:t>
            </a:r>
            <a:r>
              <a:rPr lang="en-ID" sz="1400" dirty="0"/>
              <a:t> </a:t>
            </a:r>
            <a:r>
              <a:rPr lang="en-ID" sz="1400" dirty="0" err="1"/>
              <a:t>histopatologi</a:t>
            </a:r>
            <a:r>
              <a:rPr lang="en-ID" sz="1400" dirty="0"/>
              <a:t> </a:t>
            </a:r>
            <a:r>
              <a:rPr lang="en-ID" sz="1400" dirty="0" err="1"/>
              <a:t>jaringan</a:t>
            </a:r>
            <a:r>
              <a:rPr lang="en-ID" sz="1400" dirty="0"/>
              <a:t> </a:t>
            </a:r>
            <a:r>
              <a:rPr lang="en-ID" sz="1400" dirty="0" err="1"/>
              <a:t>paru-paru</a:t>
            </a:r>
            <a:r>
              <a:rPr lang="en-ID" sz="1400" dirty="0"/>
              <a:t>.</a:t>
            </a:r>
          </a:p>
          <a:p>
            <a:pPr marL="0" indent="0" algn="just">
              <a:lnSpc>
                <a:spcPct val="150000"/>
              </a:lnSpc>
            </a:pPr>
            <a:endParaRPr lang="en-ID" sz="1400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2"/>
            </a:pPr>
            <a:r>
              <a:rPr lang="en-ID" sz="1400" dirty="0" err="1"/>
              <a:t>Mengevaluasi</a:t>
            </a:r>
            <a:r>
              <a:rPr lang="en-ID" sz="1400" dirty="0"/>
              <a:t> </a:t>
            </a:r>
            <a:r>
              <a:rPr lang="en-ID" sz="1400" dirty="0" err="1"/>
              <a:t>performa</a:t>
            </a:r>
            <a:r>
              <a:rPr lang="en-ID" sz="1400" dirty="0"/>
              <a:t> model </a:t>
            </a:r>
            <a:r>
              <a:rPr lang="en-ID" sz="1400" dirty="0" err="1"/>
              <a:t>dalam</a:t>
            </a:r>
            <a:r>
              <a:rPr lang="en-ID" sz="1400" dirty="0"/>
              <a:t> </a:t>
            </a:r>
            <a:r>
              <a:rPr lang="en-ID" sz="1400" dirty="0" err="1"/>
              <a:t>hal</a:t>
            </a:r>
            <a:r>
              <a:rPr lang="en-ID" sz="1400" dirty="0"/>
              <a:t> </a:t>
            </a:r>
            <a:r>
              <a:rPr lang="en-ID" sz="1400" dirty="0" err="1"/>
              <a:t>akurasi</a:t>
            </a:r>
            <a:r>
              <a:rPr lang="en-ID" sz="1400" dirty="0"/>
              <a:t>, </a:t>
            </a:r>
            <a:r>
              <a:rPr lang="en-ID" sz="1400" dirty="0" err="1"/>
              <a:t>presisi</a:t>
            </a:r>
            <a:r>
              <a:rPr lang="en-ID" sz="1400" dirty="0"/>
              <a:t>, recall, dan F1-score.</a:t>
            </a:r>
          </a:p>
          <a:p>
            <a:pPr marL="0" indent="0" algn="just">
              <a:lnSpc>
                <a:spcPct val="150000"/>
              </a:lnSpc>
            </a:pPr>
            <a:endParaRPr lang="en-ID" sz="1400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3"/>
            </a:pPr>
            <a:r>
              <a:rPr lang="en-ID" sz="1400" dirty="0" err="1"/>
              <a:t>Memberikan</a:t>
            </a:r>
            <a:r>
              <a:rPr lang="en-ID" sz="1400" dirty="0"/>
              <a:t> </a:t>
            </a:r>
            <a:r>
              <a:rPr lang="en-ID" sz="1400" dirty="0" err="1"/>
              <a:t>analisis</a:t>
            </a:r>
            <a:r>
              <a:rPr lang="en-ID" sz="1400" dirty="0"/>
              <a:t> </a:t>
            </a:r>
            <a:r>
              <a:rPr lang="en-ID" sz="1400" dirty="0" err="1"/>
              <a:t>perbandingan</a:t>
            </a:r>
            <a:r>
              <a:rPr lang="en-ID" sz="1400" dirty="0"/>
              <a:t> </a:t>
            </a:r>
            <a:r>
              <a:rPr lang="en-ID" sz="1400" dirty="0" err="1"/>
              <a:t>dengan</a:t>
            </a:r>
            <a:r>
              <a:rPr lang="en-ID" sz="1400" dirty="0"/>
              <a:t> model </a:t>
            </a:r>
            <a:r>
              <a:rPr lang="en-ID" sz="1400" dirty="0" err="1"/>
              <a:t>berbasis</a:t>
            </a:r>
            <a:r>
              <a:rPr lang="en-ID" sz="1400" dirty="0"/>
              <a:t> CNN (</a:t>
            </a:r>
            <a:r>
              <a:rPr lang="en-ID" sz="1400" dirty="0" err="1"/>
              <a:t>seperti</a:t>
            </a:r>
            <a:r>
              <a:rPr lang="en-ID" sz="1400" dirty="0"/>
              <a:t> </a:t>
            </a:r>
            <a:r>
              <a:rPr lang="en-ID" sz="1400" dirty="0" err="1"/>
              <a:t>EfficientNet</a:t>
            </a:r>
            <a:r>
              <a:rPr lang="en-ID" sz="1400" dirty="0"/>
              <a:t> </a:t>
            </a:r>
            <a:r>
              <a:rPr lang="en-ID" sz="1400" dirty="0" err="1"/>
              <a:t>atau</a:t>
            </a:r>
            <a:r>
              <a:rPr lang="en-ID" sz="1400" dirty="0"/>
              <a:t> InceptionV3)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mengetahui</a:t>
            </a:r>
            <a:r>
              <a:rPr lang="en-ID" sz="1400" dirty="0"/>
              <a:t> </a:t>
            </a:r>
            <a:r>
              <a:rPr lang="en-ID" sz="1400" dirty="0" err="1"/>
              <a:t>keunggulan</a:t>
            </a:r>
            <a:r>
              <a:rPr lang="en-ID" sz="1400" dirty="0"/>
              <a:t> </a:t>
            </a:r>
            <a:r>
              <a:rPr lang="en-ID" sz="1400" dirty="0" err="1"/>
              <a:t>ViT</a:t>
            </a:r>
            <a:r>
              <a:rPr lang="en-ID" sz="1400" dirty="0"/>
              <a:t> </a:t>
            </a:r>
            <a:r>
              <a:rPr lang="en-ID" sz="1400" dirty="0" err="1"/>
              <a:t>dalam</a:t>
            </a:r>
            <a:r>
              <a:rPr lang="en-ID" sz="1400" dirty="0"/>
              <a:t> </a:t>
            </a:r>
            <a:r>
              <a:rPr lang="en-ID" sz="1400" dirty="0" err="1"/>
              <a:t>konteks</a:t>
            </a:r>
            <a:r>
              <a:rPr lang="en-ID" sz="1400" dirty="0"/>
              <a:t> </a:t>
            </a:r>
            <a:r>
              <a:rPr lang="en-ID" sz="1400" dirty="0" err="1"/>
              <a:t>klasifikasi</a:t>
            </a:r>
            <a:r>
              <a:rPr lang="en-ID" sz="1400" dirty="0"/>
              <a:t> </a:t>
            </a:r>
            <a:r>
              <a:rPr lang="en-ID" sz="1400" dirty="0" err="1"/>
              <a:t>citra</a:t>
            </a:r>
            <a:r>
              <a:rPr lang="en-ID" sz="1400" dirty="0"/>
              <a:t> </a:t>
            </a:r>
            <a:r>
              <a:rPr lang="en-ID" sz="1400" dirty="0" err="1"/>
              <a:t>medis</a:t>
            </a:r>
            <a:r>
              <a:rPr lang="en-ID" sz="1400" dirty="0"/>
              <a:t>.</a:t>
            </a:r>
          </a:p>
          <a:p>
            <a:pPr marL="0" lvl="0" indent="0" algn="just"/>
            <a:endParaRPr lang="en-ID" dirty="0"/>
          </a:p>
        </p:txBody>
      </p:sp>
      <p:sp>
        <p:nvSpPr>
          <p:cNvPr id="304" name="Google Shape;304;p36">
            <a:extLst>
              <a:ext uri="{FF2B5EF4-FFF2-40B4-BE49-F238E27FC236}">
                <a16:creationId xmlns:a16="http://schemas.microsoft.com/office/drawing/2014/main" id="{0CB419A5-8322-2CF6-1466-2D0EB828462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540893" y="172062"/>
            <a:ext cx="4973713" cy="707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D" sz="3000" dirty="0"/>
              <a:t>Tujuan </a:t>
            </a:r>
            <a:r>
              <a:rPr lang="en-ID" sz="3000" dirty="0" err="1"/>
              <a:t>Penilitian</a:t>
            </a:r>
            <a:endParaRPr lang="en-ID" sz="3000" dirty="0"/>
          </a:p>
        </p:txBody>
      </p:sp>
      <p:cxnSp>
        <p:nvCxnSpPr>
          <p:cNvPr id="5" name="Google Shape;319;p38">
            <a:extLst>
              <a:ext uri="{FF2B5EF4-FFF2-40B4-BE49-F238E27FC236}">
                <a16:creationId xmlns:a16="http://schemas.microsoft.com/office/drawing/2014/main" id="{885DE725-7474-455A-D801-EC18BAB4553D}"/>
              </a:ext>
            </a:extLst>
          </p:cNvPr>
          <p:cNvCxnSpPr>
            <a:cxnSpLocks/>
          </p:cNvCxnSpPr>
          <p:nvPr/>
        </p:nvCxnSpPr>
        <p:spPr>
          <a:xfrm>
            <a:off x="3416460" y="845074"/>
            <a:ext cx="5267651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99380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1"/>
          <p:cNvSpPr txBox="1">
            <a:spLocks noGrp="1"/>
          </p:cNvSpPr>
          <p:nvPr>
            <p:ph type="title"/>
          </p:nvPr>
        </p:nvSpPr>
        <p:spPr>
          <a:xfrm>
            <a:off x="1892576" y="373771"/>
            <a:ext cx="5358848" cy="6660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Manfaat </a:t>
            </a:r>
            <a:r>
              <a:rPr lang="en" dirty="0" err="1"/>
              <a:t>Penelitian</a:t>
            </a:r>
            <a:endParaRPr dirty="0"/>
          </a:p>
        </p:txBody>
      </p:sp>
      <p:sp>
        <p:nvSpPr>
          <p:cNvPr id="351" name="Google Shape;351;p41"/>
          <p:cNvSpPr txBox="1">
            <a:spLocks noGrp="1"/>
          </p:cNvSpPr>
          <p:nvPr>
            <p:ph type="subTitle" idx="2"/>
          </p:nvPr>
        </p:nvSpPr>
        <p:spPr>
          <a:xfrm>
            <a:off x="1464800" y="1313669"/>
            <a:ext cx="6408540" cy="34560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D" dirty="0"/>
              <a:t>Bagi </a:t>
            </a:r>
            <a:r>
              <a:rPr lang="en-ID" dirty="0" err="1"/>
              <a:t>akademisi</a:t>
            </a:r>
            <a:r>
              <a:rPr lang="en-ID" dirty="0"/>
              <a:t>, </a:t>
            </a:r>
            <a:r>
              <a:rPr lang="en-ID" dirty="0" err="1"/>
              <a:t>penelitian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referensi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pengembangan</a:t>
            </a:r>
            <a:r>
              <a:rPr lang="en-ID" dirty="0"/>
              <a:t> dan </a:t>
            </a:r>
            <a:r>
              <a:rPr lang="en-ID" dirty="0" err="1"/>
              <a:t>penerapan</a:t>
            </a:r>
            <a:r>
              <a:rPr lang="en-ID" dirty="0"/>
              <a:t> model Vision Transformer di </a:t>
            </a:r>
            <a:r>
              <a:rPr lang="en-ID" dirty="0" err="1"/>
              <a:t>bidang</a:t>
            </a:r>
            <a:r>
              <a:rPr lang="en-ID" dirty="0"/>
              <a:t> </a:t>
            </a:r>
            <a:r>
              <a:rPr lang="en-ID" dirty="0" err="1"/>
              <a:t>medis</a:t>
            </a:r>
            <a:r>
              <a:rPr lang="en-ID" dirty="0"/>
              <a:t>.</a:t>
            </a:r>
          </a:p>
          <a:p>
            <a:pPr marL="0" indent="0" algn="just">
              <a:lnSpc>
                <a:spcPct val="150000"/>
              </a:lnSpc>
            </a:pPr>
            <a:endParaRPr lang="en-ID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2"/>
            </a:pPr>
            <a:r>
              <a:rPr lang="en-ID" dirty="0"/>
              <a:t>Bagi </a:t>
            </a:r>
            <a:r>
              <a:rPr lang="en-ID" dirty="0" err="1"/>
              <a:t>tenaga</a:t>
            </a:r>
            <a:r>
              <a:rPr lang="en-ID" dirty="0"/>
              <a:t> </a:t>
            </a:r>
            <a:r>
              <a:rPr lang="en-ID" dirty="0" err="1"/>
              <a:t>medis</a:t>
            </a:r>
            <a:r>
              <a:rPr lang="en-ID" dirty="0"/>
              <a:t>,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klasifikasi</a:t>
            </a:r>
            <a:r>
              <a:rPr lang="en-ID" dirty="0"/>
              <a:t> </a:t>
            </a:r>
            <a:r>
              <a:rPr lang="en-ID" dirty="0" err="1"/>
              <a:t>otomatis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mempercepat</a:t>
            </a:r>
            <a:r>
              <a:rPr lang="en-ID" dirty="0"/>
              <a:t> proses diagnosis </a:t>
            </a:r>
            <a:r>
              <a:rPr lang="en-ID" dirty="0" err="1"/>
              <a:t>awal</a:t>
            </a:r>
            <a:r>
              <a:rPr lang="en-ID" dirty="0"/>
              <a:t> </a:t>
            </a:r>
            <a:r>
              <a:rPr lang="en-ID" dirty="0" err="1"/>
              <a:t>kanker</a:t>
            </a:r>
            <a:r>
              <a:rPr lang="en-ID" dirty="0"/>
              <a:t> </a:t>
            </a:r>
            <a:r>
              <a:rPr lang="en-ID" dirty="0" err="1"/>
              <a:t>paru-paru</a:t>
            </a:r>
            <a:r>
              <a:rPr lang="en-ID" dirty="0"/>
              <a:t>.</a:t>
            </a:r>
          </a:p>
          <a:p>
            <a:pPr marL="0" indent="0" algn="just">
              <a:lnSpc>
                <a:spcPct val="150000"/>
              </a:lnSpc>
            </a:pPr>
            <a:endParaRPr lang="en-ID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3"/>
            </a:pPr>
            <a:r>
              <a:rPr lang="en-ID" dirty="0"/>
              <a:t>Bagi </a:t>
            </a:r>
            <a:r>
              <a:rPr lang="en-ID" dirty="0" err="1"/>
              <a:t>pengembang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, </a:t>
            </a:r>
            <a:r>
              <a:rPr lang="en-ID" dirty="0" err="1"/>
              <a:t>penelitian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dasar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pengembangan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deteksi</a:t>
            </a:r>
            <a:r>
              <a:rPr lang="en-ID" dirty="0"/>
              <a:t> </a:t>
            </a:r>
            <a:r>
              <a:rPr lang="en-ID" dirty="0" err="1"/>
              <a:t>penyakit</a:t>
            </a:r>
            <a:r>
              <a:rPr lang="en-ID" dirty="0"/>
              <a:t> </a:t>
            </a:r>
            <a:r>
              <a:rPr lang="en-ID" dirty="0" err="1"/>
              <a:t>berbasis</a:t>
            </a:r>
            <a:r>
              <a:rPr lang="en-ID" dirty="0"/>
              <a:t> </a:t>
            </a:r>
            <a:r>
              <a:rPr lang="en-ID" dirty="0" err="1"/>
              <a:t>citra</a:t>
            </a:r>
            <a:r>
              <a:rPr lang="en-ID" dirty="0"/>
              <a:t> </a:t>
            </a:r>
            <a:r>
              <a:rPr lang="en-ID" dirty="0" err="1"/>
              <a:t>histopatologi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model deep learning modern.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  <p:cxnSp>
        <p:nvCxnSpPr>
          <p:cNvPr id="355" name="Google Shape;355;p41"/>
          <p:cNvCxnSpPr/>
          <p:nvPr/>
        </p:nvCxnSpPr>
        <p:spPr>
          <a:xfrm>
            <a:off x="812932" y="1134825"/>
            <a:ext cx="7191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err="1">
                <a:latin typeface="Cinzel"/>
                <a:ea typeface="Cinzel"/>
                <a:cs typeface="Cinzel"/>
                <a:sym typeface="Cinzel"/>
              </a:rPr>
              <a:t>Penelitian</a:t>
            </a:r>
            <a:r>
              <a:rPr lang="en" b="1" dirty="0">
                <a:latin typeface="Cinzel"/>
                <a:ea typeface="Cinzel"/>
                <a:cs typeface="Cinzel"/>
                <a:sym typeface="Cinzel"/>
              </a:rPr>
              <a:t> </a:t>
            </a:r>
            <a:r>
              <a:rPr lang="en" b="1" dirty="0" err="1">
                <a:latin typeface="Cinzel"/>
                <a:ea typeface="Cinzel"/>
                <a:cs typeface="Cinzel"/>
                <a:sym typeface="Cinzel"/>
              </a:rPr>
              <a:t>Terdahulu</a:t>
            </a:r>
            <a:endParaRPr b="1" dirty="0">
              <a:latin typeface="Cinzel"/>
              <a:ea typeface="Cinzel"/>
              <a:cs typeface="Cinzel"/>
              <a:sym typeface="Cinzel"/>
            </a:endParaRPr>
          </a:p>
        </p:txBody>
      </p:sp>
      <p:graphicFrame>
        <p:nvGraphicFramePr>
          <p:cNvPr id="278" name="Google Shape;278;p34"/>
          <p:cNvGraphicFramePr/>
          <p:nvPr>
            <p:extLst>
              <p:ext uri="{D42A27DB-BD31-4B8C-83A1-F6EECF244321}">
                <p14:modId xmlns:p14="http://schemas.microsoft.com/office/powerpoint/2010/main" val="4212131514"/>
              </p:ext>
            </p:extLst>
          </p:nvPr>
        </p:nvGraphicFramePr>
        <p:xfrm>
          <a:off x="720000" y="1335562"/>
          <a:ext cx="7704000" cy="1798398"/>
        </p:xfrm>
        <a:graphic>
          <a:graphicData uri="http://schemas.openxmlformats.org/drawingml/2006/table">
            <a:tbl>
              <a:tblPr>
                <a:noFill/>
                <a:tableStyleId>{E66EC566-F4E5-4143-83F4-574C38CEA55A}</a:tableStyleId>
              </a:tblPr>
              <a:tblGrid>
                <a:gridCol w="261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946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b="1" dirty="0">
                          <a:solidFill>
                            <a:schemeClr val="lt1"/>
                          </a:solidFill>
                          <a:uFill>
                            <a:noFill/>
                          </a:uFill>
                          <a:latin typeface="Cinzel"/>
                          <a:ea typeface="Cinzel"/>
                          <a:cs typeface="Cinzel"/>
                          <a:sym typeface="Cinzel"/>
                        </a:rPr>
                        <a:t>MAULANA IDRIS (2024) UPN Jatim</a:t>
                      </a:r>
                      <a:endParaRPr sz="1000" b="1" dirty="0">
                        <a:solidFill>
                          <a:schemeClr val="lt1"/>
                        </a:solidFill>
                        <a:latin typeface="Cinzel"/>
                        <a:ea typeface="Cinzel"/>
                        <a:cs typeface="Cinzel"/>
                        <a:sym typeface="Cinze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D" sz="900" dirty="0">
                          <a:solidFill>
                            <a:schemeClr val="lt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DETEKSI KANKER PARU-PARU DAN USUS BESAR PADA GAMBAR HISTOPATOLOGI MENGGUNAKAN METODE CONVOLUTIONAL NEURAL NETWORK</a:t>
                      </a:r>
                      <a:endParaRPr sz="900" dirty="0">
                        <a:solidFill>
                          <a:schemeClr val="lt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46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b="1" dirty="0">
                          <a:solidFill>
                            <a:schemeClr val="lt1"/>
                          </a:solidFill>
                          <a:uFill>
                            <a:noFill/>
                          </a:uFill>
                          <a:latin typeface="Cinzel"/>
                          <a:ea typeface="Cinzel"/>
                          <a:cs typeface="Cinzel"/>
                          <a:sym typeface="Cinzel"/>
                        </a:rPr>
                        <a:t>Nia </a:t>
                      </a:r>
                      <a:r>
                        <a:rPr lang="en-ID" sz="1000" b="1" dirty="0" err="1">
                          <a:solidFill>
                            <a:schemeClr val="lt1"/>
                          </a:solidFill>
                          <a:uFill>
                            <a:noFill/>
                          </a:uFill>
                          <a:latin typeface="Cinzel"/>
                          <a:ea typeface="Cinzel"/>
                          <a:cs typeface="Cinzel"/>
                          <a:sym typeface="Cinzel"/>
                        </a:rPr>
                        <a:t>Nuraeni</a:t>
                      </a:r>
                      <a:r>
                        <a:rPr lang="en-ID" sz="1000" b="1" dirty="0">
                          <a:solidFill>
                            <a:schemeClr val="lt1"/>
                          </a:solidFill>
                          <a:uFill>
                            <a:noFill/>
                          </a:uFill>
                          <a:latin typeface="Cinzel"/>
                          <a:ea typeface="Cinzel"/>
                          <a:cs typeface="Cinzel"/>
                          <a:sym typeface="Cinzel"/>
                        </a:rPr>
                        <a:t> (2025)</a:t>
                      </a:r>
                      <a:endParaRPr sz="1000" b="1" dirty="0">
                        <a:solidFill>
                          <a:schemeClr val="lt1"/>
                        </a:solidFill>
                        <a:latin typeface="Cinzel"/>
                        <a:ea typeface="Cinzel"/>
                        <a:cs typeface="Cinzel"/>
                        <a:sym typeface="Cinze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D" sz="900" dirty="0">
                          <a:solidFill>
                            <a:schemeClr val="lt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PENDEKATAN MACHINE LEARNING UNTUK DETEKSI DINI KANKER PARU-PARU: MENGOPTIMALKAN SENSITIVITAS DAN AKURASI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46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Cinzel"/>
                          <a:ea typeface="Cinzel"/>
                          <a:cs typeface="Cinzel"/>
                          <a:sym typeface="Cinzel"/>
                        </a:rPr>
                        <a:t>Kimi Axel Wijaya (2024)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D" sz="900" dirty="0">
                          <a:solidFill>
                            <a:schemeClr val="lt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KOMPARASI MODEL TRANSFORMER UNTUK DETEKSI METASTASIS KANKER PROSTAT BERDASARKAN CITRA MRI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79" name="Google Shape;279;p34"/>
          <p:cNvCxnSpPr/>
          <p:nvPr/>
        </p:nvCxnSpPr>
        <p:spPr>
          <a:xfrm>
            <a:off x="720000" y="1125200"/>
            <a:ext cx="7191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5"/>
          <p:cNvSpPr txBox="1">
            <a:spLocks noGrp="1"/>
          </p:cNvSpPr>
          <p:nvPr>
            <p:ph type="subTitle" idx="9"/>
          </p:nvPr>
        </p:nvSpPr>
        <p:spPr>
          <a:xfrm>
            <a:off x="637416" y="1763106"/>
            <a:ext cx="3647826" cy="3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ID" sz="1400" dirty="0" err="1"/>
              <a:t>Fokus</a:t>
            </a:r>
            <a:r>
              <a:rPr lang="en-ID" sz="1400" dirty="0"/>
              <a:t> CNN </a:t>
            </a:r>
            <a:r>
              <a:rPr lang="en-ID" sz="1400" dirty="0" err="1"/>
              <a:t>hanya</a:t>
            </a:r>
            <a:r>
              <a:rPr lang="en-ID" sz="1400" dirty="0"/>
              <a:t> pada </a:t>
            </a:r>
            <a:r>
              <a:rPr lang="en-ID" sz="1400" dirty="0" err="1"/>
              <a:t>fitur</a:t>
            </a:r>
            <a:r>
              <a:rPr lang="en-ID" sz="1400" dirty="0"/>
              <a:t> </a:t>
            </a:r>
            <a:r>
              <a:rPr lang="en-ID" sz="1400" dirty="0" err="1"/>
              <a:t>lokal</a:t>
            </a:r>
            <a:endParaRPr sz="1400" dirty="0"/>
          </a:p>
        </p:txBody>
      </p:sp>
      <p:sp>
        <p:nvSpPr>
          <p:cNvPr id="285" name="Google Shape;285;p35"/>
          <p:cNvSpPr txBox="1">
            <a:spLocks noGrp="1"/>
          </p:cNvSpPr>
          <p:nvPr>
            <p:ph type="subTitle" idx="13"/>
          </p:nvPr>
        </p:nvSpPr>
        <p:spPr>
          <a:xfrm>
            <a:off x="4654175" y="1763106"/>
            <a:ext cx="3647825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ID" sz="1400" dirty="0"/>
              <a:t>Belum </a:t>
            </a:r>
            <a:r>
              <a:rPr lang="en-ID" sz="1400" dirty="0" err="1"/>
              <a:t>ada</a:t>
            </a:r>
            <a:r>
              <a:rPr lang="en-ID" sz="1400" dirty="0"/>
              <a:t> </a:t>
            </a:r>
            <a:r>
              <a:rPr lang="en-ID" sz="1400" dirty="0" err="1"/>
              <a:t>penerapan</a:t>
            </a:r>
            <a:r>
              <a:rPr lang="en-ID" sz="1400" dirty="0"/>
              <a:t> </a:t>
            </a:r>
            <a:r>
              <a:rPr lang="en-ID" sz="1400" dirty="0" err="1"/>
              <a:t>ViT</a:t>
            </a:r>
            <a:r>
              <a:rPr lang="en-ID" sz="1400" dirty="0"/>
              <a:t> </a:t>
            </a:r>
            <a:r>
              <a:rPr lang="en-ID" sz="1400" dirty="0" err="1"/>
              <a:t>spesifik</a:t>
            </a:r>
            <a:r>
              <a:rPr lang="en-ID" sz="1400" dirty="0"/>
              <a:t>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kanker</a:t>
            </a:r>
            <a:r>
              <a:rPr lang="en-ID" sz="1400" dirty="0"/>
              <a:t> </a:t>
            </a:r>
            <a:r>
              <a:rPr lang="en-ID" sz="1400" dirty="0" err="1"/>
              <a:t>paru-paru</a:t>
            </a:r>
            <a:r>
              <a:rPr lang="en-ID" sz="1400" dirty="0"/>
              <a:t> </a:t>
            </a:r>
            <a:endParaRPr sz="1400" dirty="0"/>
          </a:p>
        </p:txBody>
      </p:sp>
      <p:sp>
        <p:nvSpPr>
          <p:cNvPr id="286" name="Google Shape;286;p35"/>
          <p:cNvSpPr txBox="1">
            <a:spLocks noGrp="1"/>
          </p:cNvSpPr>
          <p:nvPr>
            <p:ph type="subTitle" idx="1"/>
          </p:nvPr>
        </p:nvSpPr>
        <p:spPr>
          <a:xfrm>
            <a:off x="637416" y="2089173"/>
            <a:ext cx="3494746" cy="9226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n-ID" sz="1200" dirty="0"/>
              <a:t>CNN </a:t>
            </a:r>
            <a:r>
              <a:rPr lang="en-ID" sz="1200" dirty="0" err="1"/>
              <a:t>efektif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mengenali</a:t>
            </a:r>
            <a:r>
              <a:rPr lang="en-ID" sz="1200" dirty="0"/>
              <a:t> </a:t>
            </a:r>
            <a:r>
              <a:rPr lang="en-ID" sz="1200" dirty="0" err="1"/>
              <a:t>pola</a:t>
            </a:r>
            <a:r>
              <a:rPr lang="en-ID" sz="1200" dirty="0"/>
              <a:t> </a:t>
            </a:r>
            <a:r>
              <a:rPr lang="en-ID" sz="1200" dirty="0" err="1"/>
              <a:t>citra</a:t>
            </a:r>
            <a:r>
              <a:rPr lang="en-ID" sz="1200" dirty="0"/>
              <a:t>, </a:t>
            </a:r>
            <a:r>
              <a:rPr lang="en-ID" sz="1200" dirty="0" err="1"/>
              <a:t>namun</a:t>
            </a:r>
            <a:r>
              <a:rPr lang="en-ID" sz="1200" dirty="0"/>
              <a:t> </a:t>
            </a:r>
            <a:r>
              <a:rPr lang="en-ID" sz="1200" dirty="0" err="1"/>
              <a:t>belum</a:t>
            </a:r>
            <a:r>
              <a:rPr lang="en-ID" sz="1200" dirty="0"/>
              <a:t> </a:t>
            </a:r>
            <a:r>
              <a:rPr lang="en-ID" sz="1200" dirty="0" err="1"/>
              <a:t>mampu</a:t>
            </a:r>
            <a:r>
              <a:rPr lang="en-ID" sz="1200" dirty="0"/>
              <a:t> </a:t>
            </a:r>
            <a:r>
              <a:rPr lang="en-ID" sz="1200" dirty="0" err="1"/>
              <a:t>menangkap</a:t>
            </a:r>
            <a:r>
              <a:rPr lang="en-ID" sz="1200" dirty="0"/>
              <a:t> </a:t>
            </a:r>
            <a:r>
              <a:rPr lang="en-ID" sz="1200" dirty="0" err="1"/>
              <a:t>hubungan</a:t>
            </a:r>
            <a:r>
              <a:rPr lang="en-ID" sz="1200" dirty="0"/>
              <a:t> </a:t>
            </a:r>
            <a:r>
              <a:rPr lang="en-ID" sz="1200" dirty="0" err="1"/>
              <a:t>spasial</a:t>
            </a:r>
            <a:r>
              <a:rPr lang="en-ID" sz="1200" dirty="0"/>
              <a:t> global </a:t>
            </a:r>
            <a:r>
              <a:rPr lang="en-ID" sz="1200" dirty="0" err="1"/>
              <a:t>antarstruktur</a:t>
            </a:r>
            <a:r>
              <a:rPr lang="en-ID" sz="1200" dirty="0"/>
              <a:t> </a:t>
            </a:r>
            <a:r>
              <a:rPr lang="en-ID" sz="1200" dirty="0" err="1"/>
              <a:t>jaringan</a:t>
            </a:r>
            <a:r>
              <a:rPr lang="en-ID" sz="1200" dirty="0"/>
              <a:t> </a:t>
            </a:r>
            <a:r>
              <a:rPr lang="en-ID" sz="1200" dirty="0" err="1"/>
              <a:t>histopatologi</a:t>
            </a:r>
            <a:r>
              <a:rPr lang="en-ID" sz="1200" dirty="0"/>
              <a:t>.</a:t>
            </a:r>
            <a:endParaRPr sz="1200" dirty="0"/>
          </a:p>
        </p:txBody>
      </p:sp>
      <p:sp>
        <p:nvSpPr>
          <p:cNvPr id="287" name="Google Shape;287;p35"/>
          <p:cNvSpPr txBox="1">
            <a:spLocks noGrp="1"/>
          </p:cNvSpPr>
          <p:nvPr>
            <p:ph type="subTitle" idx="3"/>
          </p:nvPr>
        </p:nvSpPr>
        <p:spPr>
          <a:xfrm>
            <a:off x="4654175" y="2224000"/>
            <a:ext cx="3494746" cy="1008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n-ID" sz="1200" dirty="0" err="1"/>
              <a:t>Penelitian</a:t>
            </a:r>
            <a:r>
              <a:rPr lang="en-ID" sz="1200" dirty="0"/>
              <a:t> </a:t>
            </a:r>
            <a:r>
              <a:rPr lang="en-ID" sz="1200" dirty="0" err="1"/>
              <a:t>sebelumnya</a:t>
            </a:r>
            <a:r>
              <a:rPr lang="en-ID" sz="1200" dirty="0"/>
              <a:t> </a:t>
            </a:r>
            <a:r>
              <a:rPr lang="en-ID" sz="1200" dirty="0" err="1"/>
              <a:t>masih</a:t>
            </a:r>
            <a:r>
              <a:rPr lang="en-ID" sz="1200" dirty="0"/>
              <a:t> </a:t>
            </a:r>
            <a:r>
              <a:rPr lang="en-ID" sz="1200" dirty="0" err="1"/>
              <a:t>berfokus</a:t>
            </a:r>
            <a:r>
              <a:rPr lang="en-ID" sz="1200" dirty="0"/>
              <a:t> pada CNN (Rahman et al., 2020) </a:t>
            </a:r>
            <a:r>
              <a:rPr lang="en-ID" sz="1200" dirty="0" err="1"/>
              <a:t>atau</a:t>
            </a:r>
            <a:r>
              <a:rPr lang="en-ID" sz="1200" dirty="0"/>
              <a:t> </a:t>
            </a:r>
            <a:r>
              <a:rPr lang="en-ID" sz="1200" dirty="0" err="1"/>
              <a:t>ViT</a:t>
            </a:r>
            <a:r>
              <a:rPr lang="en-ID" sz="1200" dirty="0"/>
              <a:t> </a:t>
            </a:r>
            <a:r>
              <a:rPr lang="en-ID" sz="1200" dirty="0" err="1"/>
              <a:t>umum</a:t>
            </a:r>
            <a:r>
              <a:rPr lang="en-ID" sz="1200" dirty="0"/>
              <a:t> </a:t>
            </a:r>
            <a:r>
              <a:rPr lang="en-ID" sz="1200" dirty="0" err="1"/>
              <a:t>tanpa</a:t>
            </a:r>
            <a:r>
              <a:rPr lang="en-ID" sz="1200" dirty="0"/>
              <a:t> </a:t>
            </a:r>
            <a:r>
              <a:rPr lang="en-ID" sz="1200" dirty="0" err="1"/>
              <a:t>aplikasi</a:t>
            </a:r>
            <a:r>
              <a:rPr lang="en-ID" sz="1200" dirty="0"/>
              <a:t> </a:t>
            </a:r>
            <a:r>
              <a:rPr lang="en-ID" sz="1200" dirty="0" err="1"/>
              <a:t>spesifik</a:t>
            </a:r>
            <a:r>
              <a:rPr lang="en-ID" sz="1200" dirty="0"/>
              <a:t> (</a:t>
            </a:r>
            <a:r>
              <a:rPr lang="en-ID" sz="1200" dirty="0" err="1"/>
              <a:t>Ciga</a:t>
            </a:r>
            <a:r>
              <a:rPr lang="en-ID" sz="1200" dirty="0"/>
              <a:t> et al., 2022).</a:t>
            </a:r>
            <a:endParaRPr sz="1200" dirty="0"/>
          </a:p>
        </p:txBody>
      </p:sp>
      <p:sp>
        <p:nvSpPr>
          <p:cNvPr id="288" name="Google Shape;288;p35"/>
          <p:cNvSpPr txBox="1">
            <a:spLocks noGrp="1"/>
          </p:cNvSpPr>
          <p:nvPr>
            <p:ph type="subTitle" idx="5"/>
          </p:nvPr>
        </p:nvSpPr>
        <p:spPr>
          <a:xfrm>
            <a:off x="637416" y="3882324"/>
            <a:ext cx="3494745" cy="10947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n-ID" sz="1200" dirty="0"/>
              <a:t>Sebagian </a:t>
            </a:r>
            <a:r>
              <a:rPr lang="en-ID" sz="1200" dirty="0" err="1"/>
              <a:t>besar</a:t>
            </a:r>
            <a:r>
              <a:rPr lang="en-ID" sz="1200" dirty="0"/>
              <a:t> </a:t>
            </a:r>
            <a:r>
              <a:rPr lang="en-ID" sz="1200" dirty="0" err="1"/>
              <a:t>penelitian</a:t>
            </a:r>
            <a:r>
              <a:rPr lang="en-ID" sz="1200" dirty="0"/>
              <a:t> </a:t>
            </a:r>
            <a:r>
              <a:rPr lang="en-ID" sz="1200" dirty="0" err="1"/>
              <a:t>hanya</a:t>
            </a:r>
            <a:r>
              <a:rPr lang="en-ID" sz="1200" dirty="0"/>
              <a:t> </a:t>
            </a:r>
            <a:r>
              <a:rPr lang="en-ID" sz="1200" dirty="0" err="1"/>
              <a:t>menilai</a:t>
            </a:r>
            <a:r>
              <a:rPr lang="en-ID" sz="1200" dirty="0"/>
              <a:t> </a:t>
            </a:r>
            <a:r>
              <a:rPr lang="en-ID" sz="1200" dirty="0" err="1"/>
              <a:t>akurasi</a:t>
            </a:r>
            <a:r>
              <a:rPr lang="en-ID" sz="1200" dirty="0"/>
              <a:t> </a:t>
            </a:r>
            <a:r>
              <a:rPr lang="en-ID" sz="1200" dirty="0" err="1"/>
              <a:t>tanpa</a:t>
            </a:r>
            <a:r>
              <a:rPr lang="en-ID" sz="1200" dirty="0"/>
              <a:t> </a:t>
            </a:r>
            <a:r>
              <a:rPr lang="en-ID" sz="1200" dirty="0" err="1"/>
              <a:t>menganalisis</a:t>
            </a:r>
            <a:r>
              <a:rPr lang="en-ID" sz="1200" dirty="0"/>
              <a:t> </a:t>
            </a:r>
            <a:r>
              <a:rPr lang="en-ID" sz="1200" dirty="0" err="1"/>
              <a:t>waktu</a:t>
            </a:r>
            <a:r>
              <a:rPr lang="en-ID" sz="1200" dirty="0"/>
              <a:t> </a:t>
            </a:r>
            <a:r>
              <a:rPr lang="en-ID" sz="1200" dirty="0" err="1"/>
              <a:t>pelatihan</a:t>
            </a:r>
            <a:r>
              <a:rPr lang="en-ID" sz="1200" dirty="0"/>
              <a:t>, </a:t>
            </a:r>
            <a:r>
              <a:rPr lang="en-ID" sz="1200" dirty="0" err="1"/>
              <a:t>kompleksitas</a:t>
            </a:r>
            <a:r>
              <a:rPr lang="en-ID" sz="1200" dirty="0"/>
              <a:t> model, </a:t>
            </a:r>
            <a:r>
              <a:rPr lang="en-ID" sz="1200" dirty="0" err="1"/>
              <a:t>atau</a:t>
            </a:r>
            <a:r>
              <a:rPr lang="en-ID" sz="1200" dirty="0"/>
              <a:t> </a:t>
            </a:r>
            <a:r>
              <a:rPr lang="en-ID" sz="1200" dirty="0" err="1"/>
              <a:t>visualisasi</a:t>
            </a:r>
            <a:r>
              <a:rPr lang="en-ID" sz="1200" dirty="0"/>
              <a:t> attention map</a:t>
            </a:r>
            <a:endParaRPr sz="1200" dirty="0"/>
          </a:p>
        </p:txBody>
      </p:sp>
      <p:sp>
        <p:nvSpPr>
          <p:cNvPr id="289" name="Google Shape;289;p35"/>
          <p:cNvSpPr txBox="1">
            <a:spLocks noGrp="1"/>
          </p:cNvSpPr>
          <p:nvPr>
            <p:ph type="subTitle" idx="7"/>
          </p:nvPr>
        </p:nvSpPr>
        <p:spPr>
          <a:xfrm>
            <a:off x="4654174" y="3882325"/>
            <a:ext cx="3647825" cy="816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n-ID" sz="1200" dirty="0"/>
              <a:t>Belum </a:t>
            </a:r>
            <a:r>
              <a:rPr lang="en-ID" sz="1200" dirty="0" err="1"/>
              <a:t>banyak</a:t>
            </a:r>
            <a:r>
              <a:rPr lang="en-ID" sz="1200" dirty="0"/>
              <a:t> </a:t>
            </a:r>
            <a:r>
              <a:rPr lang="en-ID" sz="1200" dirty="0" err="1"/>
              <a:t>studi</a:t>
            </a:r>
            <a:r>
              <a:rPr lang="en-ID" sz="1200" dirty="0"/>
              <a:t> yang </a:t>
            </a:r>
            <a:r>
              <a:rPr lang="en-ID" sz="1200" dirty="0" err="1"/>
              <a:t>membandingkan</a:t>
            </a:r>
            <a:r>
              <a:rPr lang="en-ID" sz="1200" dirty="0"/>
              <a:t> </a:t>
            </a:r>
            <a:r>
              <a:rPr lang="en-ID" sz="1200" dirty="0" err="1"/>
              <a:t>performa</a:t>
            </a:r>
            <a:r>
              <a:rPr lang="en-ID" sz="1200" dirty="0"/>
              <a:t> CNN </a:t>
            </a:r>
            <a:r>
              <a:rPr lang="en-ID" sz="1200" dirty="0" err="1"/>
              <a:t>konvensional</a:t>
            </a:r>
            <a:r>
              <a:rPr lang="en-ID" sz="1200" dirty="0"/>
              <a:t> dan </a:t>
            </a:r>
            <a:r>
              <a:rPr lang="en-ID" sz="1200" dirty="0" err="1"/>
              <a:t>ViT</a:t>
            </a:r>
            <a:r>
              <a:rPr lang="en-ID" sz="1200" dirty="0"/>
              <a:t> </a:t>
            </a:r>
            <a:r>
              <a:rPr lang="en-ID" sz="1200" dirty="0" err="1"/>
              <a:t>secara</a:t>
            </a:r>
            <a:r>
              <a:rPr lang="en-ID" sz="1200" dirty="0"/>
              <a:t> </a:t>
            </a:r>
            <a:r>
              <a:rPr lang="en-ID" sz="1200" dirty="0" err="1"/>
              <a:t>kuantitatif</a:t>
            </a:r>
            <a:r>
              <a:rPr lang="en-ID" sz="1200" dirty="0"/>
              <a:t> pada dataset </a:t>
            </a:r>
            <a:r>
              <a:rPr lang="en-ID" sz="1200" dirty="0" err="1"/>
              <a:t>histopatologi</a:t>
            </a:r>
            <a:r>
              <a:rPr lang="en-ID" sz="1200" dirty="0"/>
              <a:t> </a:t>
            </a:r>
            <a:r>
              <a:rPr lang="en-ID" sz="1200" dirty="0" err="1"/>
              <a:t>paru-paru</a:t>
            </a:r>
            <a:r>
              <a:rPr lang="en-ID" sz="1200" dirty="0"/>
              <a:t>.</a:t>
            </a:r>
            <a:endParaRPr sz="1200" dirty="0"/>
          </a:p>
        </p:txBody>
      </p:sp>
      <p:sp>
        <p:nvSpPr>
          <p:cNvPr id="290" name="Google Shape;290;p35"/>
          <p:cNvSpPr txBox="1">
            <a:spLocks noGrp="1"/>
          </p:cNvSpPr>
          <p:nvPr>
            <p:ph type="subTitle" idx="14"/>
          </p:nvPr>
        </p:nvSpPr>
        <p:spPr>
          <a:xfrm>
            <a:off x="637416" y="3482784"/>
            <a:ext cx="3812175" cy="525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ID" sz="1400" dirty="0" err="1"/>
              <a:t>Kurangnya</a:t>
            </a:r>
            <a:r>
              <a:rPr lang="en-ID" sz="1400" dirty="0"/>
              <a:t> </a:t>
            </a:r>
            <a:r>
              <a:rPr lang="en-ID" sz="1400" dirty="0" err="1"/>
              <a:t>evaluasi</a:t>
            </a:r>
            <a:r>
              <a:rPr lang="en-ID" sz="1400" dirty="0"/>
              <a:t> </a:t>
            </a:r>
            <a:r>
              <a:rPr lang="en-ID" sz="1400" dirty="0" err="1"/>
              <a:t>efisiensi</a:t>
            </a:r>
            <a:r>
              <a:rPr lang="en-ID" sz="1400" dirty="0"/>
              <a:t> dan </a:t>
            </a:r>
            <a:r>
              <a:rPr lang="en-ID" sz="1400" dirty="0" err="1"/>
              <a:t>interpretabilitas</a:t>
            </a:r>
            <a:endParaRPr sz="1400" dirty="0"/>
          </a:p>
        </p:txBody>
      </p:sp>
      <p:sp>
        <p:nvSpPr>
          <p:cNvPr id="291" name="Google Shape;291;p35"/>
          <p:cNvSpPr txBox="1">
            <a:spLocks noGrp="1"/>
          </p:cNvSpPr>
          <p:nvPr>
            <p:ph type="title"/>
          </p:nvPr>
        </p:nvSpPr>
        <p:spPr>
          <a:xfrm>
            <a:off x="637416" y="1198491"/>
            <a:ext cx="10488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92" name="Google Shape;292;p35"/>
          <p:cNvSpPr txBox="1">
            <a:spLocks noGrp="1"/>
          </p:cNvSpPr>
          <p:nvPr>
            <p:ph type="title" idx="2"/>
          </p:nvPr>
        </p:nvSpPr>
        <p:spPr>
          <a:xfrm>
            <a:off x="4654175" y="1198491"/>
            <a:ext cx="10488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93" name="Google Shape;293;p35"/>
          <p:cNvSpPr txBox="1">
            <a:spLocks noGrp="1"/>
          </p:cNvSpPr>
          <p:nvPr>
            <p:ph type="title" idx="4"/>
          </p:nvPr>
        </p:nvSpPr>
        <p:spPr>
          <a:xfrm>
            <a:off x="637416" y="2834085"/>
            <a:ext cx="10488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94" name="Google Shape;294;p35"/>
          <p:cNvSpPr txBox="1">
            <a:spLocks noGrp="1"/>
          </p:cNvSpPr>
          <p:nvPr>
            <p:ph type="title" idx="6"/>
          </p:nvPr>
        </p:nvSpPr>
        <p:spPr>
          <a:xfrm>
            <a:off x="4654175" y="2923271"/>
            <a:ext cx="10488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95" name="Google Shape;295;p35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G</a:t>
            </a:r>
            <a:r>
              <a:rPr lang="en-ID" dirty="0">
                <a:solidFill>
                  <a:schemeClr val="dk1"/>
                </a:solidFill>
              </a:rPr>
              <a:t>a</a:t>
            </a:r>
            <a:r>
              <a:rPr lang="en" dirty="0">
                <a:solidFill>
                  <a:schemeClr val="dk1"/>
                </a:solidFill>
              </a:rPr>
              <a:t>p Analysis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96" name="Google Shape;296;p35"/>
          <p:cNvSpPr txBox="1">
            <a:spLocks noGrp="1"/>
          </p:cNvSpPr>
          <p:nvPr>
            <p:ph type="subTitle" idx="15"/>
          </p:nvPr>
        </p:nvSpPr>
        <p:spPr>
          <a:xfrm>
            <a:off x="4654174" y="3425875"/>
            <a:ext cx="3350058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ID" sz="1400" dirty="0" err="1"/>
              <a:t>Perbandingan</a:t>
            </a:r>
            <a:r>
              <a:rPr lang="en-ID" sz="1400" dirty="0"/>
              <a:t> </a:t>
            </a:r>
            <a:r>
              <a:rPr lang="en-ID" sz="1400" dirty="0" err="1"/>
              <a:t>langsung</a:t>
            </a:r>
            <a:r>
              <a:rPr lang="en-ID" sz="1400" dirty="0"/>
              <a:t> CNN vs </a:t>
            </a:r>
            <a:r>
              <a:rPr lang="en-ID" sz="1400" dirty="0" err="1"/>
              <a:t>ViT</a:t>
            </a:r>
            <a:r>
              <a:rPr lang="en-ID" sz="1400" dirty="0"/>
              <a:t> </a:t>
            </a:r>
            <a:r>
              <a:rPr lang="en-ID" sz="1400" dirty="0" err="1"/>
              <a:t>masih</a:t>
            </a:r>
            <a:r>
              <a:rPr lang="en-ID" sz="1400" dirty="0"/>
              <a:t> </a:t>
            </a:r>
            <a:r>
              <a:rPr lang="en-ID" sz="1400" dirty="0" err="1"/>
              <a:t>jarang</a:t>
            </a:r>
            <a:endParaRPr sz="1400" dirty="0"/>
          </a:p>
        </p:txBody>
      </p:sp>
      <p:cxnSp>
        <p:nvCxnSpPr>
          <p:cNvPr id="297" name="Google Shape;297;p35"/>
          <p:cNvCxnSpPr/>
          <p:nvPr/>
        </p:nvCxnSpPr>
        <p:spPr>
          <a:xfrm>
            <a:off x="812932" y="1134825"/>
            <a:ext cx="7191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>
          <a:extLst>
            <a:ext uri="{FF2B5EF4-FFF2-40B4-BE49-F238E27FC236}">
              <a16:creationId xmlns:a16="http://schemas.microsoft.com/office/drawing/2014/main" id="{ABED8865-3413-4449-CE78-BED78F162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">
            <a:extLst>
              <a:ext uri="{FF2B5EF4-FFF2-40B4-BE49-F238E27FC236}">
                <a16:creationId xmlns:a16="http://schemas.microsoft.com/office/drawing/2014/main" id="{2175EE18-3F2D-27B8-8651-0F65C6D7AB8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387780" y="1215667"/>
            <a:ext cx="5098147" cy="33821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ID" dirty="0" err="1"/>
              <a:t>Penelitian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penelitian</a:t>
            </a:r>
            <a:r>
              <a:rPr lang="en-ID" dirty="0"/>
              <a:t> </a:t>
            </a:r>
            <a:r>
              <a:rPr lang="en-ID" dirty="0" err="1"/>
              <a:t>eksperimen</a:t>
            </a:r>
            <a:r>
              <a:rPr lang="en-ID" dirty="0"/>
              <a:t> (experimental research)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pendekatan</a:t>
            </a:r>
            <a:r>
              <a:rPr lang="en-ID" dirty="0"/>
              <a:t> </a:t>
            </a:r>
            <a:r>
              <a:rPr lang="en-ID" dirty="0" err="1"/>
              <a:t>kuantitatif</a:t>
            </a:r>
            <a:r>
              <a:rPr lang="en-ID" dirty="0"/>
              <a:t>.</a:t>
            </a:r>
          </a:p>
          <a:p>
            <a:pPr marL="0" indent="0" algn="just"/>
            <a:endParaRPr lang="en-ID" dirty="0"/>
          </a:p>
          <a:p>
            <a:pPr marL="342900" indent="-342900" algn="just">
              <a:buFont typeface="+mj-lt"/>
              <a:buAutoNum type="arabicPeriod" startAt="2"/>
            </a:pPr>
            <a:r>
              <a:rPr lang="en-ID" dirty="0" err="1"/>
              <a:t>Tujuannya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mengimplementasikan</a:t>
            </a:r>
            <a:r>
              <a:rPr lang="en-ID" dirty="0"/>
              <a:t> dan </a:t>
            </a:r>
            <a:r>
              <a:rPr lang="en-ID" dirty="0" err="1"/>
              <a:t>mengevaluasi</a:t>
            </a:r>
            <a:r>
              <a:rPr lang="en-ID" dirty="0"/>
              <a:t> Vision Transformer (</a:t>
            </a:r>
            <a:r>
              <a:rPr lang="en-ID" dirty="0" err="1"/>
              <a:t>ViT</a:t>
            </a:r>
            <a:r>
              <a:rPr lang="en-ID" dirty="0"/>
              <a:t>)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klasifikasi</a:t>
            </a:r>
            <a:r>
              <a:rPr lang="en-ID" dirty="0"/>
              <a:t> </a:t>
            </a:r>
            <a:r>
              <a:rPr lang="en-ID" dirty="0" err="1"/>
              <a:t>citra</a:t>
            </a:r>
            <a:r>
              <a:rPr lang="en-ID" dirty="0"/>
              <a:t> </a:t>
            </a:r>
            <a:r>
              <a:rPr lang="en-ID" dirty="0" err="1"/>
              <a:t>histopatologi</a:t>
            </a:r>
            <a:r>
              <a:rPr lang="en-ID" dirty="0"/>
              <a:t> </a:t>
            </a:r>
            <a:r>
              <a:rPr lang="en-ID" dirty="0" err="1"/>
              <a:t>kanker</a:t>
            </a:r>
            <a:r>
              <a:rPr lang="en-ID" dirty="0"/>
              <a:t> </a:t>
            </a:r>
            <a:r>
              <a:rPr lang="en-ID" dirty="0" err="1"/>
              <a:t>paru-paru</a:t>
            </a:r>
            <a:r>
              <a:rPr lang="en-ID" dirty="0"/>
              <a:t>.</a:t>
            </a:r>
          </a:p>
          <a:p>
            <a:pPr marL="0" indent="0" algn="just"/>
            <a:endParaRPr lang="en-ID" dirty="0"/>
          </a:p>
          <a:p>
            <a:pPr marL="342900" indent="-342900" algn="just">
              <a:buFont typeface="+mj-lt"/>
              <a:buAutoNum type="arabicPeriod" startAt="3"/>
            </a:pPr>
            <a:r>
              <a:rPr lang="en-ID" dirty="0" err="1"/>
              <a:t>Penelitian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bersifat</a:t>
            </a:r>
            <a:r>
              <a:rPr lang="en-ID" dirty="0"/>
              <a:t> </a:t>
            </a:r>
            <a:r>
              <a:rPr lang="en-ID" dirty="0" err="1"/>
              <a:t>terapan</a:t>
            </a:r>
            <a:r>
              <a:rPr lang="en-ID" dirty="0"/>
              <a:t> (applied research)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fokus</a:t>
            </a:r>
            <a:r>
              <a:rPr lang="en-ID" dirty="0"/>
              <a:t> pada </a:t>
            </a:r>
            <a:r>
              <a:rPr lang="en-ID" dirty="0" err="1"/>
              <a:t>penerapan</a:t>
            </a:r>
            <a:r>
              <a:rPr lang="en-ID" dirty="0"/>
              <a:t> deep learning </a:t>
            </a:r>
            <a:r>
              <a:rPr lang="en-ID" dirty="0" err="1"/>
              <a:t>dalam</a:t>
            </a:r>
            <a:r>
              <a:rPr lang="en-ID" dirty="0"/>
              <a:t> diagnosis </a:t>
            </a:r>
            <a:r>
              <a:rPr lang="en-ID" dirty="0" err="1"/>
              <a:t>medis</a:t>
            </a:r>
            <a:r>
              <a:rPr lang="en-ID" dirty="0"/>
              <a:t> </a:t>
            </a:r>
            <a:r>
              <a:rPr lang="en-ID" dirty="0" err="1"/>
              <a:t>berbasis</a:t>
            </a:r>
            <a:r>
              <a:rPr lang="en-ID" dirty="0"/>
              <a:t> </a:t>
            </a:r>
            <a:r>
              <a:rPr lang="en-ID" dirty="0" err="1"/>
              <a:t>citra</a:t>
            </a:r>
            <a:r>
              <a:rPr lang="en-ID" dirty="0"/>
              <a:t>.</a:t>
            </a:r>
            <a:endParaRPr dirty="0"/>
          </a:p>
        </p:txBody>
      </p:sp>
      <p:sp>
        <p:nvSpPr>
          <p:cNvPr id="304" name="Google Shape;304;p36">
            <a:extLst>
              <a:ext uri="{FF2B5EF4-FFF2-40B4-BE49-F238E27FC236}">
                <a16:creationId xmlns:a16="http://schemas.microsoft.com/office/drawing/2014/main" id="{7CAA5DD6-A6C5-6DD6-4F8A-706AC9D84348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936854" y="0"/>
            <a:ext cx="2952503" cy="4646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Metode </a:t>
            </a:r>
            <a:r>
              <a:rPr lang="en" sz="2000" dirty="0" err="1"/>
              <a:t>Penelitian</a:t>
            </a:r>
            <a:endParaRPr sz="2000" dirty="0"/>
          </a:p>
        </p:txBody>
      </p:sp>
      <p:cxnSp>
        <p:nvCxnSpPr>
          <p:cNvPr id="5" name="Google Shape;319;p38">
            <a:extLst>
              <a:ext uri="{FF2B5EF4-FFF2-40B4-BE49-F238E27FC236}">
                <a16:creationId xmlns:a16="http://schemas.microsoft.com/office/drawing/2014/main" id="{45645D68-B5B3-0224-5711-F785AC959F20}"/>
              </a:ext>
            </a:extLst>
          </p:cNvPr>
          <p:cNvCxnSpPr>
            <a:cxnSpLocks/>
          </p:cNvCxnSpPr>
          <p:nvPr/>
        </p:nvCxnSpPr>
        <p:spPr>
          <a:xfrm>
            <a:off x="3416460" y="545706"/>
            <a:ext cx="5267651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304;p36">
            <a:extLst>
              <a:ext uri="{FF2B5EF4-FFF2-40B4-BE49-F238E27FC236}">
                <a16:creationId xmlns:a16="http://schemas.microsoft.com/office/drawing/2014/main" id="{221E530E-7F42-68D2-74CD-E3E12573F101}"/>
              </a:ext>
            </a:extLst>
          </p:cNvPr>
          <p:cNvSpPr txBox="1">
            <a:spLocks/>
          </p:cNvSpPr>
          <p:nvPr/>
        </p:nvSpPr>
        <p:spPr>
          <a:xfrm>
            <a:off x="3334479" y="545706"/>
            <a:ext cx="2952503" cy="46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inzel"/>
              <a:buNone/>
              <a:defRPr sz="11300" b="1" i="0" u="none" strike="noStrike" cap="none">
                <a:solidFill>
                  <a:schemeClr val="lt1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inzel"/>
              <a:buNone/>
              <a:defRPr sz="6000" b="1" i="0" u="none" strike="noStrike" cap="none">
                <a:solidFill>
                  <a:schemeClr val="lt1"/>
                </a:solidFill>
                <a:latin typeface="Cinzel"/>
                <a:ea typeface="Cinzel"/>
                <a:cs typeface="Cinzel"/>
                <a:sym typeface="Cinze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inzel"/>
              <a:buNone/>
              <a:defRPr sz="6000" b="1" i="0" u="none" strike="noStrike" cap="none">
                <a:solidFill>
                  <a:schemeClr val="lt1"/>
                </a:solidFill>
                <a:latin typeface="Cinzel"/>
                <a:ea typeface="Cinzel"/>
                <a:cs typeface="Cinzel"/>
                <a:sym typeface="Cinze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inzel"/>
              <a:buNone/>
              <a:defRPr sz="6000" b="1" i="0" u="none" strike="noStrike" cap="none">
                <a:solidFill>
                  <a:schemeClr val="lt1"/>
                </a:solidFill>
                <a:latin typeface="Cinzel"/>
                <a:ea typeface="Cinzel"/>
                <a:cs typeface="Cinzel"/>
                <a:sym typeface="Cinze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inzel"/>
              <a:buNone/>
              <a:defRPr sz="6000" b="1" i="0" u="none" strike="noStrike" cap="none">
                <a:solidFill>
                  <a:schemeClr val="lt1"/>
                </a:solidFill>
                <a:latin typeface="Cinzel"/>
                <a:ea typeface="Cinzel"/>
                <a:cs typeface="Cinzel"/>
                <a:sym typeface="Cinze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inzel"/>
              <a:buNone/>
              <a:defRPr sz="6000" b="1" i="0" u="none" strike="noStrike" cap="none">
                <a:solidFill>
                  <a:schemeClr val="lt1"/>
                </a:solidFill>
                <a:latin typeface="Cinzel"/>
                <a:ea typeface="Cinzel"/>
                <a:cs typeface="Cinzel"/>
                <a:sym typeface="Cinze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inzel"/>
              <a:buNone/>
              <a:defRPr sz="6000" b="1" i="0" u="none" strike="noStrike" cap="none">
                <a:solidFill>
                  <a:schemeClr val="lt1"/>
                </a:solidFill>
                <a:latin typeface="Cinzel"/>
                <a:ea typeface="Cinzel"/>
                <a:cs typeface="Cinzel"/>
                <a:sym typeface="Cinze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inzel"/>
              <a:buNone/>
              <a:defRPr sz="6000" b="1" i="0" u="none" strike="noStrike" cap="none">
                <a:solidFill>
                  <a:schemeClr val="lt1"/>
                </a:solidFill>
                <a:latin typeface="Cinzel"/>
                <a:ea typeface="Cinzel"/>
                <a:cs typeface="Cinzel"/>
                <a:sym typeface="Cinze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inzel"/>
              <a:buNone/>
              <a:defRPr sz="6000" b="1" i="0" u="none" strike="noStrike" cap="none">
                <a:solidFill>
                  <a:schemeClr val="lt1"/>
                </a:solidFill>
                <a:latin typeface="Cinzel"/>
                <a:ea typeface="Cinzel"/>
                <a:cs typeface="Cinzel"/>
                <a:sym typeface="Cinzel"/>
              </a:defRPr>
            </a:lvl9pPr>
          </a:lstStyle>
          <a:p>
            <a:r>
              <a:rPr lang="en-ID" sz="2000" dirty="0"/>
              <a:t>Jenis </a:t>
            </a:r>
            <a:r>
              <a:rPr lang="en-ID" sz="2000" dirty="0" err="1"/>
              <a:t>Penelitian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246450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>
          <a:extLst>
            <a:ext uri="{FF2B5EF4-FFF2-40B4-BE49-F238E27FC236}">
              <a16:creationId xmlns:a16="http://schemas.microsoft.com/office/drawing/2014/main" id="{4D237307-765D-5D1E-118C-54F8DDE16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">
            <a:extLst>
              <a:ext uri="{FF2B5EF4-FFF2-40B4-BE49-F238E27FC236}">
                <a16:creationId xmlns:a16="http://schemas.microsoft.com/office/drawing/2014/main" id="{E59BB82B-60AC-E760-8411-2D707C6D8D1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387780" y="1215667"/>
            <a:ext cx="5098147" cy="3599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ID" dirty="0"/>
              <a:t>Studi </a:t>
            </a:r>
            <a:r>
              <a:rPr lang="en-ID" dirty="0" err="1"/>
              <a:t>Literatur</a:t>
            </a:r>
            <a:r>
              <a:rPr lang="en-ID" dirty="0"/>
              <a:t> : </a:t>
            </a:r>
            <a:r>
              <a:rPr lang="en-ID" dirty="0" err="1"/>
              <a:t>Mengkaji</a:t>
            </a:r>
            <a:r>
              <a:rPr lang="en-ID" dirty="0"/>
              <a:t> </a:t>
            </a:r>
            <a:r>
              <a:rPr lang="en-ID" dirty="0" err="1"/>
              <a:t>teori</a:t>
            </a:r>
            <a:r>
              <a:rPr lang="en-ID" dirty="0"/>
              <a:t> </a:t>
            </a:r>
            <a:r>
              <a:rPr lang="en-ID" dirty="0" err="1"/>
              <a:t>terkait</a:t>
            </a:r>
            <a:r>
              <a:rPr lang="en-ID" dirty="0"/>
              <a:t> </a:t>
            </a:r>
            <a:r>
              <a:rPr lang="en-ID" dirty="0" err="1"/>
              <a:t>kanker</a:t>
            </a:r>
            <a:r>
              <a:rPr lang="en-ID" dirty="0"/>
              <a:t> </a:t>
            </a:r>
            <a:r>
              <a:rPr lang="en-ID" dirty="0" err="1"/>
              <a:t>paru-paru</a:t>
            </a:r>
            <a:r>
              <a:rPr lang="en-ID" dirty="0"/>
              <a:t>, </a:t>
            </a:r>
            <a:r>
              <a:rPr lang="en-ID" dirty="0" err="1"/>
              <a:t>citra</a:t>
            </a:r>
            <a:r>
              <a:rPr lang="en-ID" dirty="0"/>
              <a:t> </a:t>
            </a:r>
            <a:r>
              <a:rPr lang="en-ID" dirty="0" err="1"/>
              <a:t>histopatologi</a:t>
            </a:r>
            <a:r>
              <a:rPr lang="en-ID" dirty="0"/>
              <a:t>, machine learning, deep learning, dan </a:t>
            </a:r>
            <a:r>
              <a:rPr lang="en-ID" dirty="0" err="1"/>
              <a:t>arsitektur</a:t>
            </a:r>
            <a:r>
              <a:rPr lang="en-ID" dirty="0"/>
              <a:t> </a:t>
            </a:r>
            <a:r>
              <a:rPr lang="en-ID" dirty="0" err="1"/>
              <a:t>ViT</a:t>
            </a:r>
            <a:r>
              <a:rPr lang="en-ID" dirty="0"/>
              <a:t>.</a:t>
            </a:r>
          </a:p>
          <a:p>
            <a:pPr marL="0" indent="0" algn="just"/>
            <a:endParaRPr lang="en-ID" dirty="0"/>
          </a:p>
          <a:p>
            <a:pPr marL="342900" indent="-342900" algn="just">
              <a:buFont typeface="+mj-lt"/>
              <a:buAutoNum type="arabicPeriod" startAt="2"/>
            </a:pPr>
            <a:r>
              <a:rPr lang="en-ID" dirty="0" err="1"/>
              <a:t>Pengumpulan</a:t>
            </a:r>
            <a:r>
              <a:rPr lang="en-ID" dirty="0"/>
              <a:t> Data : </a:t>
            </a:r>
            <a:r>
              <a:rPr lang="en-ID" dirty="0" err="1"/>
              <a:t>Menggunakan</a:t>
            </a:r>
            <a:r>
              <a:rPr lang="en-ID" dirty="0"/>
              <a:t> dataset LC25000 </a:t>
            </a:r>
            <a:r>
              <a:rPr lang="en-ID" dirty="0" err="1"/>
              <a:t>atau</a:t>
            </a:r>
            <a:r>
              <a:rPr lang="en-ID" dirty="0"/>
              <a:t> dataset </a:t>
            </a:r>
            <a:r>
              <a:rPr lang="en-ID" dirty="0" err="1"/>
              <a:t>histopatologi</a:t>
            </a:r>
            <a:r>
              <a:rPr lang="en-ID" dirty="0"/>
              <a:t> </a:t>
            </a:r>
            <a:r>
              <a:rPr lang="en-ID" dirty="0" err="1"/>
              <a:t>paru</a:t>
            </a:r>
            <a:r>
              <a:rPr lang="en-ID" dirty="0"/>
              <a:t> </a:t>
            </a:r>
            <a:r>
              <a:rPr lang="en-ID" dirty="0" err="1"/>
              <a:t>sejenis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publik</a:t>
            </a:r>
            <a:r>
              <a:rPr lang="en-ID" dirty="0"/>
              <a:t> (Kaggle).</a:t>
            </a:r>
            <a:br>
              <a:rPr lang="en-ID" dirty="0"/>
            </a:br>
            <a:r>
              <a:rPr lang="en-ID" dirty="0"/>
              <a:t>Dataset </a:t>
            </a:r>
            <a:r>
              <a:rPr lang="en-ID" dirty="0" err="1"/>
              <a:t>terdiri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dua </a:t>
            </a:r>
            <a:r>
              <a:rPr lang="en-ID" dirty="0" err="1"/>
              <a:t>kelas</a:t>
            </a:r>
            <a:r>
              <a:rPr lang="en-ID" dirty="0"/>
              <a:t>: normal dan </a:t>
            </a:r>
            <a:r>
              <a:rPr lang="en-ID" dirty="0" err="1"/>
              <a:t>kanker</a:t>
            </a:r>
            <a:r>
              <a:rPr lang="en-ID" dirty="0"/>
              <a:t> </a:t>
            </a:r>
            <a:r>
              <a:rPr lang="en-ID" dirty="0" err="1"/>
              <a:t>paru</a:t>
            </a:r>
            <a:r>
              <a:rPr lang="en-ID" dirty="0"/>
              <a:t>.</a:t>
            </a:r>
          </a:p>
          <a:p>
            <a:pPr marL="0" indent="0" algn="just"/>
            <a:endParaRPr lang="en-ID" dirty="0"/>
          </a:p>
          <a:p>
            <a:pPr marL="342900" indent="-342900" algn="just">
              <a:buFont typeface="+mj-lt"/>
              <a:buAutoNum type="arabicPeriod" startAt="3"/>
            </a:pPr>
            <a:r>
              <a:rPr lang="en-ID" dirty="0"/>
              <a:t>Preprocessing Data : </a:t>
            </a:r>
            <a:r>
              <a:rPr lang="en-ID" dirty="0" err="1"/>
              <a:t>Meliputi</a:t>
            </a:r>
            <a:r>
              <a:rPr lang="en-ID" dirty="0"/>
              <a:t> resize </a:t>
            </a:r>
            <a:r>
              <a:rPr lang="en-ID" dirty="0" err="1"/>
              <a:t>citra</a:t>
            </a:r>
            <a:r>
              <a:rPr lang="en-ID" dirty="0"/>
              <a:t> (224×224 </a:t>
            </a:r>
            <a:r>
              <a:rPr lang="en-ID" dirty="0" err="1"/>
              <a:t>piksel</a:t>
            </a:r>
            <a:r>
              <a:rPr lang="en-ID" dirty="0"/>
              <a:t>), </a:t>
            </a:r>
            <a:r>
              <a:rPr lang="en-ID" dirty="0" err="1"/>
              <a:t>normalisasi</a:t>
            </a:r>
            <a:r>
              <a:rPr lang="en-ID" dirty="0"/>
              <a:t> </a:t>
            </a:r>
            <a:r>
              <a:rPr lang="en-ID" dirty="0" err="1"/>
              <a:t>piksel</a:t>
            </a:r>
            <a:r>
              <a:rPr lang="en-ID" dirty="0"/>
              <a:t>, dan data augmentation (</a:t>
            </a:r>
            <a:r>
              <a:rPr lang="en-ID" dirty="0" err="1"/>
              <a:t>rotasi</a:t>
            </a:r>
            <a:r>
              <a:rPr lang="en-ID" dirty="0"/>
              <a:t>, flipping, zooming)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variasi</a:t>
            </a:r>
            <a:r>
              <a:rPr lang="en-ID" dirty="0"/>
              <a:t> data.</a:t>
            </a:r>
            <a:endParaRPr dirty="0"/>
          </a:p>
        </p:txBody>
      </p:sp>
      <p:sp>
        <p:nvSpPr>
          <p:cNvPr id="304" name="Google Shape;304;p36">
            <a:extLst>
              <a:ext uri="{FF2B5EF4-FFF2-40B4-BE49-F238E27FC236}">
                <a16:creationId xmlns:a16="http://schemas.microsoft.com/office/drawing/2014/main" id="{37EADC84-2ADE-7EE6-2C58-4E71BFB6F78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936854" y="0"/>
            <a:ext cx="2952503" cy="4646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Metode </a:t>
            </a:r>
            <a:r>
              <a:rPr lang="en" sz="2000" dirty="0" err="1"/>
              <a:t>Penelitian</a:t>
            </a:r>
            <a:endParaRPr sz="2000" dirty="0"/>
          </a:p>
        </p:txBody>
      </p:sp>
      <p:cxnSp>
        <p:nvCxnSpPr>
          <p:cNvPr id="5" name="Google Shape;319;p38">
            <a:extLst>
              <a:ext uri="{FF2B5EF4-FFF2-40B4-BE49-F238E27FC236}">
                <a16:creationId xmlns:a16="http://schemas.microsoft.com/office/drawing/2014/main" id="{022AE260-C249-9029-2C72-9CB82F294AF4}"/>
              </a:ext>
            </a:extLst>
          </p:cNvPr>
          <p:cNvCxnSpPr>
            <a:cxnSpLocks/>
          </p:cNvCxnSpPr>
          <p:nvPr/>
        </p:nvCxnSpPr>
        <p:spPr>
          <a:xfrm>
            <a:off x="3416460" y="545706"/>
            <a:ext cx="5267651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304;p36">
            <a:extLst>
              <a:ext uri="{FF2B5EF4-FFF2-40B4-BE49-F238E27FC236}">
                <a16:creationId xmlns:a16="http://schemas.microsoft.com/office/drawing/2014/main" id="{AF7C3DFB-81D1-A9E3-D4FA-51DE7B809423}"/>
              </a:ext>
            </a:extLst>
          </p:cNvPr>
          <p:cNvSpPr txBox="1">
            <a:spLocks/>
          </p:cNvSpPr>
          <p:nvPr/>
        </p:nvSpPr>
        <p:spPr>
          <a:xfrm>
            <a:off x="3334479" y="545706"/>
            <a:ext cx="2952503" cy="46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inzel"/>
              <a:buNone/>
              <a:defRPr sz="11300" b="1" i="0" u="none" strike="noStrike" cap="none">
                <a:solidFill>
                  <a:schemeClr val="lt1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inzel"/>
              <a:buNone/>
              <a:defRPr sz="6000" b="1" i="0" u="none" strike="noStrike" cap="none">
                <a:solidFill>
                  <a:schemeClr val="lt1"/>
                </a:solidFill>
                <a:latin typeface="Cinzel"/>
                <a:ea typeface="Cinzel"/>
                <a:cs typeface="Cinzel"/>
                <a:sym typeface="Cinze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inzel"/>
              <a:buNone/>
              <a:defRPr sz="6000" b="1" i="0" u="none" strike="noStrike" cap="none">
                <a:solidFill>
                  <a:schemeClr val="lt1"/>
                </a:solidFill>
                <a:latin typeface="Cinzel"/>
                <a:ea typeface="Cinzel"/>
                <a:cs typeface="Cinzel"/>
                <a:sym typeface="Cinze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inzel"/>
              <a:buNone/>
              <a:defRPr sz="6000" b="1" i="0" u="none" strike="noStrike" cap="none">
                <a:solidFill>
                  <a:schemeClr val="lt1"/>
                </a:solidFill>
                <a:latin typeface="Cinzel"/>
                <a:ea typeface="Cinzel"/>
                <a:cs typeface="Cinzel"/>
                <a:sym typeface="Cinze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inzel"/>
              <a:buNone/>
              <a:defRPr sz="6000" b="1" i="0" u="none" strike="noStrike" cap="none">
                <a:solidFill>
                  <a:schemeClr val="lt1"/>
                </a:solidFill>
                <a:latin typeface="Cinzel"/>
                <a:ea typeface="Cinzel"/>
                <a:cs typeface="Cinzel"/>
                <a:sym typeface="Cinze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inzel"/>
              <a:buNone/>
              <a:defRPr sz="6000" b="1" i="0" u="none" strike="noStrike" cap="none">
                <a:solidFill>
                  <a:schemeClr val="lt1"/>
                </a:solidFill>
                <a:latin typeface="Cinzel"/>
                <a:ea typeface="Cinzel"/>
                <a:cs typeface="Cinzel"/>
                <a:sym typeface="Cinze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inzel"/>
              <a:buNone/>
              <a:defRPr sz="6000" b="1" i="0" u="none" strike="noStrike" cap="none">
                <a:solidFill>
                  <a:schemeClr val="lt1"/>
                </a:solidFill>
                <a:latin typeface="Cinzel"/>
                <a:ea typeface="Cinzel"/>
                <a:cs typeface="Cinzel"/>
                <a:sym typeface="Cinze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inzel"/>
              <a:buNone/>
              <a:defRPr sz="6000" b="1" i="0" u="none" strike="noStrike" cap="none">
                <a:solidFill>
                  <a:schemeClr val="lt1"/>
                </a:solidFill>
                <a:latin typeface="Cinzel"/>
                <a:ea typeface="Cinzel"/>
                <a:cs typeface="Cinzel"/>
                <a:sym typeface="Cinze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inzel"/>
              <a:buNone/>
              <a:defRPr sz="6000" b="1" i="0" u="none" strike="noStrike" cap="none">
                <a:solidFill>
                  <a:schemeClr val="lt1"/>
                </a:solidFill>
                <a:latin typeface="Cinzel"/>
                <a:ea typeface="Cinzel"/>
                <a:cs typeface="Cinzel"/>
                <a:sym typeface="Cinzel"/>
              </a:defRPr>
            </a:lvl9pPr>
          </a:lstStyle>
          <a:p>
            <a:r>
              <a:rPr lang="en-ID" sz="2000" dirty="0" err="1"/>
              <a:t>Tahapan</a:t>
            </a:r>
            <a:r>
              <a:rPr lang="en-ID" sz="2000" dirty="0"/>
              <a:t> </a:t>
            </a:r>
            <a:r>
              <a:rPr lang="en-ID" sz="2000" dirty="0" err="1"/>
              <a:t>Penelitian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332660550"/>
      </p:ext>
    </p:extLst>
  </p:cSld>
  <p:clrMapOvr>
    <a:masterClrMapping/>
  </p:clrMapOvr>
</p:sld>
</file>

<file path=ppt/theme/theme1.xml><?xml version="1.0" encoding="utf-8"?>
<a:theme xmlns:a="http://schemas.openxmlformats.org/drawingml/2006/main" name="Art Exhibitions &amp; Events Organization Workshop by Slidesgo">
  <a:themeElements>
    <a:clrScheme name="Simple Light">
      <a:dk1>
        <a:srgbClr val="1B1B1B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688</Words>
  <Application>Microsoft Macintosh PowerPoint</Application>
  <PresentationFormat>On-screen Show (16:9)</PresentationFormat>
  <Paragraphs>85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Cinzel</vt:lpstr>
      <vt:lpstr>Bebas Neue</vt:lpstr>
      <vt:lpstr>Manrope</vt:lpstr>
      <vt:lpstr>Arial</vt:lpstr>
      <vt:lpstr>Art Exhibitions &amp; Events Organization Workshop by Slidesgo</vt:lpstr>
      <vt:lpstr>Implementasi Model Vision Transformer (ViT) untuk Klasifikasi Citra Histopatologi Kanker Paru-Paru</vt:lpstr>
      <vt:lpstr>Latar belakang</vt:lpstr>
      <vt:lpstr>Rumusan MAsalah</vt:lpstr>
      <vt:lpstr>Tujuan Penilitian</vt:lpstr>
      <vt:lpstr>Manfaat Penelitian</vt:lpstr>
      <vt:lpstr>Penelitian Terdahulu</vt:lpstr>
      <vt:lpstr>01</vt:lpstr>
      <vt:lpstr>Metode Penelitian</vt:lpstr>
      <vt:lpstr>Metode Penelitian</vt:lpstr>
      <vt:lpstr>Metode Penelitian</vt:lpstr>
      <vt:lpstr>Metode Penelitian</vt:lpstr>
      <vt:lpstr>SEKIAN 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Microsoft Office User</cp:lastModifiedBy>
  <cp:revision>4</cp:revision>
  <dcterms:modified xsi:type="dcterms:W3CDTF">2025-10-20T10:49:36Z</dcterms:modified>
</cp:coreProperties>
</file>