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B21532-3739-407E-BDF4-9529E0582F05}">
  <a:tblStyle styleId="{8CB21532-3739-407E-BDF4-9529E0582F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3372fde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3372fde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3372fde2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3372fde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3372fde2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3372fde2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3372fde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3372fde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3372fde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3372fde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3372fde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3372fde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3372fde2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3372fde2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3372fde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3372fde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3372fde2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3372fde2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3372fde2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3372fde2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372fde2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372fde2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3372fde2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3372fde2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372fde2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372fde2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3372fde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3372fde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3372fde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3372fde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hyperlink" Target="https://lookerstudio.google.com/reporting/759514fe-e487-4a50-b0d7-2ee6ea69fb5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725" y="865500"/>
            <a:ext cx="4308555" cy="22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2896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200"/>
              <a:t>E-Commerce sales </a:t>
            </a:r>
            <a:r>
              <a:rPr lang="id" sz="3200"/>
              <a:t>performance</a:t>
            </a:r>
            <a:r>
              <a:rPr lang="id" sz="3200"/>
              <a:t> analysis</a:t>
            </a:r>
            <a:endParaRPr sz="3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688" y="3082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by Dimas Jabbar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869475"/>
            <a:ext cx="7886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SzPts val="1420"/>
              <a:buAutoNum type="arabicPeriod"/>
            </a:pPr>
            <a:r>
              <a:rPr b="1" lang="id" sz="1420"/>
              <a:t>Which Campaign that earn the biggest revenue, also how was the cost?</a:t>
            </a:r>
            <a:endParaRPr b="1" sz="1420"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316925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2</a:t>
            </a:r>
            <a:endParaRPr b="1" sz="2220"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6144000" y="1292375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pic>
        <p:nvPicPr>
          <p:cNvPr id="147" name="Google Shape;147;p22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2025"/>
            <a:ext cx="5771727" cy="268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6144000" y="1825175"/>
            <a:ext cx="2688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The biggest revenue was earned from </a:t>
            </a:r>
            <a:r>
              <a:rPr b="1" lang="id" sz="1320">
                <a:solidFill>
                  <a:schemeClr val="dk1"/>
                </a:solidFill>
              </a:rPr>
              <a:t>campaign D, followed by C, A, and B.</a:t>
            </a:r>
            <a:endParaRPr b="1" sz="132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The biggest cost that required, to run the campaign was came from </a:t>
            </a:r>
            <a:r>
              <a:rPr b="1" lang="id" sz="1320">
                <a:solidFill>
                  <a:schemeClr val="dk1"/>
                </a:solidFill>
              </a:rPr>
              <a:t>campaign D, followed by C, A, and B.</a:t>
            </a:r>
            <a:endParaRPr b="1" sz="132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In this pattern, we can see that: more revenue needs more campaign cost.</a:t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699775"/>
            <a:ext cx="7886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20"/>
              <a:t>2. Which Campaign that have the best performance (based on the average revenue nett per transactions)?</a:t>
            </a:r>
            <a:endParaRPr b="1" sz="1420"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27775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2</a:t>
            </a:r>
            <a:endParaRPr b="1" sz="2220"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400425" y="3950450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sp>
        <p:nvSpPr>
          <p:cNvPr id="156" name="Google Shape;156;p23"/>
          <p:cNvSpPr txBox="1"/>
          <p:nvPr/>
        </p:nvSpPr>
        <p:spPr>
          <a:xfrm>
            <a:off x="1717509" y="3666350"/>
            <a:ext cx="71148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id" sz="1120">
                <a:solidFill>
                  <a:schemeClr val="dk1"/>
                </a:solidFill>
              </a:rPr>
              <a:t>The biggest revenue nett was earned from </a:t>
            </a:r>
            <a:r>
              <a:rPr b="1" lang="id" sz="1120">
                <a:solidFill>
                  <a:schemeClr val="dk1"/>
                </a:solidFill>
              </a:rPr>
              <a:t>campaign D, followed by C, A, and B.</a:t>
            </a:r>
            <a:endParaRPr b="1" sz="112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id" sz="1120">
                <a:solidFill>
                  <a:schemeClr val="dk1"/>
                </a:solidFill>
              </a:rPr>
              <a:t>The campaign </a:t>
            </a:r>
            <a:r>
              <a:rPr b="1" lang="id" sz="1120">
                <a:solidFill>
                  <a:schemeClr val="dk1"/>
                </a:solidFill>
              </a:rPr>
              <a:t>D and C have the best performance</a:t>
            </a:r>
            <a:r>
              <a:rPr lang="id" sz="1120">
                <a:solidFill>
                  <a:schemeClr val="dk1"/>
                </a:solidFill>
              </a:rPr>
              <a:t> in terms of the revenue quality (revenue nett per transaction). </a:t>
            </a:r>
            <a:endParaRPr sz="1120">
              <a:solidFill>
                <a:schemeClr val="dk1"/>
              </a:solidFill>
            </a:endParaRPr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Char char="●"/>
            </a:pPr>
            <a:r>
              <a:rPr lang="id" sz="1120">
                <a:solidFill>
                  <a:schemeClr val="dk1"/>
                </a:solidFill>
              </a:rPr>
              <a:t>Compared between campaign A and B, we can see that the </a:t>
            </a:r>
            <a:r>
              <a:rPr b="1" lang="id" sz="1120">
                <a:solidFill>
                  <a:schemeClr val="dk1"/>
                </a:solidFill>
              </a:rPr>
              <a:t>campaign A earned the bigger revenue nett value than campaign B</a:t>
            </a:r>
            <a:r>
              <a:rPr lang="id" sz="1120">
                <a:solidFill>
                  <a:schemeClr val="dk1"/>
                </a:solidFill>
              </a:rPr>
              <a:t>. But, if we look at the transaction quality (average revenue per transaction), that the </a:t>
            </a:r>
            <a:r>
              <a:rPr b="1" lang="id" sz="1120">
                <a:solidFill>
                  <a:schemeClr val="dk1"/>
                </a:solidFill>
              </a:rPr>
              <a:t>campaign B actually have more potential revenue rather than campaign A</a:t>
            </a:r>
            <a:r>
              <a:rPr lang="id" sz="1120">
                <a:solidFill>
                  <a:schemeClr val="dk1"/>
                </a:solidFill>
              </a:rPr>
              <a:t>.</a:t>
            </a:r>
            <a:endParaRPr sz="1120">
              <a:solidFill>
                <a:schemeClr val="dk1"/>
              </a:solidFill>
            </a:endParaRPr>
          </a:p>
        </p:txBody>
      </p:sp>
      <p:pic>
        <p:nvPicPr>
          <p:cNvPr id="157" name="Google Shape;157;p23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00" y="1379263"/>
            <a:ext cx="4208401" cy="214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12338"/>
            <a:ext cx="4426025" cy="227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68350" y="836675"/>
            <a:ext cx="7886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20"/>
              <a:t>3. </a:t>
            </a:r>
            <a:r>
              <a:rPr b="1" lang="id" sz="1420"/>
              <a:t>How many customers that made transactions from each campaign?</a:t>
            </a:r>
            <a:endParaRPr b="1" sz="1420"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390025" y="303875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2</a:t>
            </a:r>
            <a:endParaRPr b="1" sz="2220"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5846825" y="1535125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pic>
        <p:nvPicPr>
          <p:cNvPr id="166" name="Google Shape;166;p24" title="Dia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1460850"/>
            <a:ext cx="5221650" cy="32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5846825" y="2067925"/>
            <a:ext cx="30000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The Biggest number of customers that did the transaction was came from </a:t>
            </a:r>
            <a:r>
              <a:rPr b="1" lang="id" sz="1320">
                <a:solidFill>
                  <a:schemeClr val="dk1"/>
                </a:solidFill>
              </a:rPr>
              <a:t>campaign D, followed by C, A, and B.</a:t>
            </a:r>
            <a:endParaRPr b="1" sz="132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b="1" lang="id" sz="1320">
                <a:solidFill>
                  <a:schemeClr val="dk1"/>
                </a:solidFill>
              </a:rPr>
              <a:t>Campaign D have the best performance</a:t>
            </a:r>
            <a:r>
              <a:rPr lang="id" sz="1320">
                <a:solidFill>
                  <a:schemeClr val="dk1"/>
                </a:solidFill>
              </a:rPr>
              <a:t> in </a:t>
            </a:r>
            <a:r>
              <a:rPr lang="id" sz="1320">
                <a:solidFill>
                  <a:schemeClr val="dk1"/>
                </a:solidFill>
              </a:rPr>
              <a:t>terms</a:t>
            </a:r>
            <a:r>
              <a:rPr lang="id" sz="1320">
                <a:solidFill>
                  <a:schemeClr val="dk1"/>
                </a:solidFill>
              </a:rPr>
              <a:t> of </a:t>
            </a:r>
            <a:r>
              <a:rPr lang="id" sz="1320">
                <a:solidFill>
                  <a:schemeClr val="dk1"/>
                </a:solidFill>
              </a:rPr>
              <a:t>customers</a:t>
            </a:r>
            <a:r>
              <a:rPr lang="id" sz="1320">
                <a:solidFill>
                  <a:schemeClr val="dk1"/>
                </a:solidFill>
              </a:rPr>
              <a:t> </a:t>
            </a:r>
            <a:r>
              <a:rPr lang="id" sz="1320">
                <a:solidFill>
                  <a:schemeClr val="dk1"/>
                </a:solidFill>
              </a:rPr>
              <a:t>retention</a:t>
            </a:r>
            <a:r>
              <a:rPr lang="id" sz="1320">
                <a:solidFill>
                  <a:schemeClr val="dk1"/>
                </a:solidFill>
              </a:rPr>
              <a:t> and also have a better performance to engage new customers.</a:t>
            </a:r>
            <a:endParaRPr sz="13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55275" y="1002325"/>
            <a:ext cx="7886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20"/>
              <a:t>Recommendations</a:t>
            </a:r>
            <a:endParaRPr b="1" sz="2120"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390025" y="303875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2</a:t>
            </a:r>
            <a:endParaRPr b="1" sz="2220"/>
          </a:p>
        </p:txBody>
      </p:sp>
      <p:sp>
        <p:nvSpPr>
          <p:cNvPr id="174" name="Google Shape;174;p25"/>
          <p:cNvSpPr txBox="1"/>
          <p:nvPr/>
        </p:nvSpPr>
        <p:spPr>
          <a:xfrm>
            <a:off x="546650" y="1700775"/>
            <a:ext cx="78867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782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Char char="●"/>
            </a:pPr>
            <a:r>
              <a:rPr lang="id" sz="1720">
                <a:solidFill>
                  <a:schemeClr val="dk1"/>
                </a:solidFill>
              </a:rPr>
              <a:t>Based on their higher revenue (revenue nett &amp; average revenue per transaction), and customer retention.</a:t>
            </a:r>
            <a:r>
              <a:rPr b="1" lang="id" sz="1720">
                <a:solidFill>
                  <a:schemeClr val="dk1"/>
                </a:solidFill>
              </a:rPr>
              <a:t> We suggest the marketing team to a</a:t>
            </a:r>
            <a:r>
              <a:rPr b="1" lang="id" sz="1720">
                <a:solidFill>
                  <a:schemeClr val="dk1"/>
                </a:solidFill>
              </a:rPr>
              <a:t>llocate more budget to Campaigns D and C to increase the revenue on the next month.</a:t>
            </a:r>
            <a:r>
              <a:rPr lang="id" sz="1720">
                <a:solidFill>
                  <a:schemeClr val="dk1"/>
                </a:solidFill>
              </a:rPr>
              <a:t> Even Though, campaigns D &amp; C have the biggest cost, but the campaign was worth it to consider to being maximize.</a:t>
            </a:r>
            <a:endParaRPr sz="172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0">
              <a:solidFill>
                <a:schemeClr val="dk1"/>
              </a:solidFill>
            </a:endParaRPr>
          </a:p>
          <a:p>
            <a:pPr indent="-33782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Char char="●"/>
            </a:pPr>
            <a:r>
              <a:rPr b="1" lang="id" sz="1720">
                <a:solidFill>
                  <a:schemeClr val="dk1"/>
                </a:solidFill>
              </a:rPr>
              <a:t>Consider improving Campaign B</a:t>
            </a:r>
            <a:r>
              <a:rPr lang="id" sz="1720">
                <a:solidFill>
                  <a:schemeClr val="dk1"/>
                </a:solidFill>
              </a:rPr>
              <a:t> (it actually potential, since it has better average revenue/trx rather than campaign A) to improve the number of transactions and new customers. If it doesn't improve on the next month, consider re-</a:t>
            </a:r>
            <a:r>
              <a:rPr lang="id" sz="1720">
                <a:solidFill>
                  <a:schemeClr val="dk1"/>
                </a:solidFill>
              </a:rPr>
              <a:t>allocating</a:t>
            </a:r>
            <a:r>
              <a:rPr lang="id" sz="1720">
                <a:solidFill>
                  <a:schemeClr val="dk1"/>
                </a:solidFill>
              </a:rPr>
              <a:t> resources.</a:t>
            </a:r>
            <a:endParaRPr sz="1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901950"/>
            <a:ext cx="8520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520"/>
              <a:t>Please write SQL statements to answer the following questions;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520"/>
              <a:t>1. Count the number of completed items per day.</a:t>
            </a:r>
            <a:endParaRPr b="1" sz="1520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723200"/>
            <a:ext cx="8520600" cy="3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4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date_trunc</a:t>
            </a:r>
            <a:r>
              <a:rPr lang="id" sz="14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Order_Created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id" sz="14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14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Order_Item_ID</a:t>
            </a:r>
            <a:r>
              <a:rPr lang="id" sz="14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number_of_items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`tinkerlust-test.tinker.order`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`tinkerlust-test.tinker.order_item_id`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a.Order_ID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b.Order_ID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`tinkerlust-test.tinker.status_order_item`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b.Status_ID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c.Status_ID</a:t>
            </a:r>
            <a:endParaRPr sz="1400">
              <a:solidFill>
                <a:srgbClr val="D81B6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c.status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14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'Completed'</a:t>
            </a:r>
            <a:endParaRPr sz="14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14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14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4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398825" y="36915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3</a:t>
            </a:r>
            <a:endParaRPr b="1" sz="22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901950"/>
            <a:ext cx="40485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520"/>
              <a:t>Please write SQL statements to answer the following questions;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520"/>
              <a:t>2. Find the percentage of customers who made more than one completed order.</a:t>
            </a:r>
            <a:endParaRPr b="1" sz="1520"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572000" y="84900"/>
            <a:ext cx="4322700" cy="49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a.Order_ID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number_completed_order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`tinkerlust-test.tinker.order`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`tinkerlust-test.tinker.order_item_id`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a.Order_ID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b.Order_ID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`tinkerlust-test.tinker.status_order_item`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b.Status_ID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c.Status_ID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c.status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id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'Completed'</a:t>
            </a:r>
            <a:endParaRPr sz="9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number_completed_order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9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cust_num_complete_order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num_cust_completed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total_cust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num_total_cust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`tinkerlust-test.tinker.order`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num_cust_completed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num_total_cust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num_cust_completed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num_total_cust</a:t>
            </a:r>
            <a:r>
              <a:rPr lang="id" sz="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)*</a:t>
            </a:r>
            <a:r>
              <a:rPr lang="id" sz="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percentage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cust_num_complete_order</a:t>
            </a:r>
            <a:r>
              <a:rPr lang="id" sz="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d" sz="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total_cust</a:t>
            </a:r>
            <a:endParaRPr sz="14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398825" y="36915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3</a:t>
            </a:r>
            <a:endParaRPr b="1" sz="2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550" y="2450700"/>
            <a:ext cx="4308555" cy="226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type="title"/>
          </p:nvPr>
        </p:nvSpPr>
        <p:spPr>
          <a:xfrm>
            <a:off x="178325" y="2282200"/>
            <a:ext cx="91440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520"/>
              <a:t>Here is the dashboard link (in google data studio)</a:t>
            </a:r>
            <a:endParaRPr b="1" sz="1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520" u="sng">
                <a:solidFill>
                  <a:schemeClr val="hlink"/>
                </a:solidFill>
                <a:hlinkClick r:id="rId4"/>
              </a:rPr>
              <a:t>https://lookerstudio.google.com/reporting/759514fe-e487-4a50-b0d7-2ee6ea69fb58</a:t>
            </a:r>
            <a:endParaRPr b="1" sz="1520"/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1361325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4820"/>
              <a:t>THANK YOU</a:t>
            </a:r>
            <a:endParaRPr b="1" sz="4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6975" y="652700"/>
            <a:ext cx="85206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100">
                <a:solidFill>
                  <a:schemeClr val="dk1"/>
                </a:solidFill>
              </a:rPr>
              <a:t>In the case below, explain your findings and recommendations systematically through Google Slides. The data shows sales information from February - April 2019 with additional information about sales sources.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19900"/>
            <a:ext cx="85206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76975" y="126295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120"/>
              <a:t>Problem statement</a:t>
            </a:r>
            <a:r>
              <a:rPr lang="id" sz="1120"/>
              <a:t>: We want to evaluate each of the marketing campaign to make the strategy to increase the revenue next period.</a:t>
            </a:r>
            <a:endParaRPr b="1" sz="1120"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87900" y="17726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120"/>
              <a:t>Metrics</a:t>
            </a:r>
            <a:r>
              <a:rPr lang="id" sz="1120"/>
              <a:t>: Revenue value, number of transaction/order.</a:t>
            </a:r>
            <a:endParaRPr b="1" sz="112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3566000"/>
            <a:ext cx="8520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120"/>
              <a:t>Business </a:t>
            </a:r>
            <a:r>
              <a:rPr b="1" lang="id" sz="1120"/>
              <a:t>Questions</a:t>
            </a:r>
            <a:r>
              <a:rPr lang="id" sz="1120"/>
              <a:t>:</a:t>
            </a:r>
            <a:endParaRPr sz="112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id" sz="1120"/>
              <a:t>How was the revenue earned from each campaign?</a:t>
            </a:r>
            <a:endParaRPr sz="112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id" sz="1120"/>
              <a:t>What kind of brand campaign that recommended to optimized in objectives to increase revenue next month?</a:t>
            </a:r>
            <a:endParaRPr sz="112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id" sz="1120"/>
              <a:t>What are the best regions to drive and promote campaign engagement?</a:t>
            </a:r>
            <a:endParaRPr sz="112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id" sz="1120"/>
              <a:t>Which voucher code works the best?</a:t>
            </a:r>
            <a:endParaRPr sz="112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76975" y="2115138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120"/>
              <a:t>Goals</a:t>
            </a:r>
            <a:r>
              <a:rPr lang="id" sz="1120"/>
              <a:t>: How to maximize the campaign strategy to increase the revenue next month</a:t>
            </a:r>
            <a:endParaRPr b="1" sz="112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87900" y="2444875"/>
            <a:ext cx="95859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120"/>
              <a:t>Assumption</a:t>
            </a:r>
            <a:r>
              <a:rPr lang="id" sz="1120"/>
              <a:t>: </a:t>
            </a:r>
            <a:endParaRPr sz="112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id" sz="1120"/>
              <a:t>100% of sales contribute to Tinkerlust's revenue (since the data didn’t provide detail info about the revenue nett).</a:t>
            </a:r>
            <a:endParaRPr sz="112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ts val="1120"/>
              <a:buChar char="●"/>
            </a:pPr>
            <a:r>
              <a:rPr lang="id" sz="1120"/>
              <a:t>There are 2 source of the customers to shop in Tinkerlust:</a:t>
            </a:r>
            <a:endParaRPr sz="1120"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ts val="1120"/>
              <a:buChar char="○"/>
            </a:pPr>
            <a:r>
              <a:rPr lang="id" sz="1120"/>
              <a:t>Non - sales campaign: Organic, Direct. (we don’t consider this to the analysis, since it was not part of the campaign)</a:t>
            </a:r>
            <a:endParaRPr sz="1120"/>
          </a:p>
          <a:p>
            <a:pPr indent="-299719" lvl="1" marL="914400" rtl="0" algn="l">
              <a:spcBef>
                <a:spcPts val="0"/>
              </a:spcBef>
              <a:spcAft>
                <a:spcPts val="0"/>
              </a:spcAft>
              <a:buSzPts val="1120"/>
              <a:buChar char="○"/>
            </a:pPr>
            <a:r>
              <a:rPr lang="id" sz="1120"/>
              <a:t>Sales campaign: Google ads, Facebook ads, Email, </a:t>
            </a:r>
            <a:r>
              <a:rPr lang="id" sz="1120"/>
              <a:t>Referral, Others.</a:t>
            </a:r>
            <a:endParaRPr sz="11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199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90050" y="477538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SzPts val="1420"/>
              <a:buAutoNum type="arabicPeriod"/>
            </a:pPr>
            <a:r>
              <a:rPr b="1" lang="id" sz="1420"/>
              <a:t>How was the revenue earned from each campaign?</a:t>
            </a:r>
            <a:endParaRPr b="1" sz="1620"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6248450" y="1869600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sp>
        <p:nvSpPr>
          <p:cNvPr id="75" name="Google Shape;75;p15"/>
          <p:cNvSpPr txBox="1"/>
          <p:nvPr/>
        </p:nvSpPr>
        <p:spPr>
          <a:xfrm>
            <a:off x="6144000" y="2402400"/>
            <a:ext cx="26883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The best campaign performance based on the earned revenue and number of transactions since february-april 2019 was came from </a:t>
            </a:r>
            <a:r>
              <a:rPr b="1" lang="id" sz="1320">
                <a:solidFill>
                  <a:schemeClr val="dk1"/>
                </a:solidFill>
              </a:rPr>
              <a:t>Google </a:t>
            </a:r>
            <a:r>
              <a:rPr b="1" lang="id" sz="1320">
                <a:solidFill>
                  <a:schemeClr val="dk1"/>
                </a:solidFill>
              </a:rPr>
              <a:t>Ads and Facebook Ads.</a:t>
            </a:r>
            <a:endParaRPr b="1"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76" y="1132088"/>
            <a:ext cx="5110436" cy="19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325" y="3107150"/>
            <a:ext cx="4962119" cy="17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247675" y="1506400"/>
            <a:ext cx="11100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Number of revenue per campaign</a:t>
            </a:r>
            <a:endParaRPr b="1" sz="9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01325" y="3461400"/>
            <a:ext cx="12027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Number of order /transaction per campaign</a:t>
            </a:r>
            <a:endParaRPr b="1" sz="9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199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90050" y="477538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20"/>
              <a:t>2. What kind of brand campaign that recommended to optimized in objectives to increase revenue next month?</a:t>
            </a:r>
            <a:endParaRPr b="1" sz="1620"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5112675" y="1558650"/>
            <a:ext cx="3620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sp>
        <p:nvSpPr>
          <p:cNvPr id="87" name="Google Shape;87;p16"/>
          <p:cNvSpPr txBox="1"/>
          <p:nvPr/>
        </p:nvSpPr>
        <p:spPr>
          <a:xfrm>
            <a:off x="5040800" y="2169800"/>
            <a:ext cx="35556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Here are the Top 10 Earned revenue per campaign source by the sold </a:t>
            </a:r>
            <a:r>
              <a:rPr lang="id" sz="1320">
                <a:solidFill>
                  <a:schemeClr val="dk1"/>
                </a:solidFill>
              </a:rPr>
              <a:t>item’s</a:t>
            </a:r>
            <a:r>
              <a:rPr lang="id" sz="1320">
                <a:solidFill>
                  <a:schemeClr val="dk1"/>
                </a:solidFill>
              </a:rPr>
              <a:t> brand name.</a:t>
            </a:r>
            <a:endParaRPr sz="132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From here, </a:t>
            </a:r>
            <a:r>
              <a:rPr b="1" lang="id" sz="1320">
                <a:solidFill>
                  <a:schemeClr val="dk1"/>
                </a:solidFill>
              </a:rPr>
              <a:t>we can see the potential revenue income from this brand per campaign channel.</a:t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>
              <a:solidFill>
                <a:schemeClr val="dk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" y="1402026"/>
            <a:ext cx="4259750" cy="3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65275" y="1065950"/>
            <a:ext cx="439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Top 10 </a:t>
            </a:r>
            <a:r>
              <a:rPr b="1" lang="id" sz="920">
                <a:solidFill>
                  <a:schemeClr val="dk1"/>
                </a:solidFill>
              </a:rPr>
              <a:t>Number of revenue per campaign source per brand name items sold</a:t>
            </a:r>
            <a:endParaRPr b="1" sz="9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199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390050" y="477538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20"/>
              <a:t>2. What kind of brand campaign that recommended to optimized in objectives to increase revenue next month?</a:t>
            </a:r>
            <a:endParaRPr b="1" sz="1620"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572800" y="3648100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sp>
        <p:nvSpPr>
          <p:cNvPr id="97" name="Google Shape;97;p17"/>
          <p:cNvSpPr txBox="1"/>
          <p:nvPr/>
        </p:nvSpPr>
        <p:spPr>
          <a:xfrm>
            <a:off x="1875100" y="3569825"/>
            <a:ext cx="64275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Continuing</a:t>
            </a:r>
            <a:r>
              <a:rPr lang="id" sz="1320">
                <a:solidFill>
                  <a:schemeClr val="dk1"/>
                </a:solidFill>
              </a:rPr>
              <a:t> the previous analysis, from the top brand that </a:t>
            </a:r>
            <a:r>
              <a:rPr lang="id" sz="1320">
                <a:solidFill>
                  <a:schemeClr val="dk1"/>
                </a:solidFill>
              </a:rPr>
              <a:t>successfully</a:t>
            </a:r>
            <a:r>
              <a:rPr lang="id" sz="1320">
                <a:solidFill>
                  <a:schemeClr val="dk1"/>
                </a:solidFill>
              </a:rPr>
              <a:t> earned the biggest revenue. We can see that </a:t>
            </a:r>
            <a:r>
              <a:rPr b="1" lang="id" sz="1320">
                <a:solidFill>
                  <a:schemeClr val="dk1"/>
                </a:solidFill>
              </a:rPr>
              <a:t>the most sold out items was came from “Pakaian”, followed by “tas”, “sepatu”, “aksesoris”, and “make up &amp; skincare”.</a:t>
            </a:r>
            <a:endParaRPr b="1" sz="132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b="1" lang="id" sz="1320">
                <a:solidFill>
                  <a:schemeClr val="dk1"/>
                </a:solidFill>
              </a:rPr>
              <a:t>98,3%</a:t>
            </a:r>
            <a:r>
              <a:rPr lang="id" sz="1320">
                <a:solidFill>
                  <a:schemeClr val="dk1"/>
                </a:solidFill>
              </a:rPr>
              <a:t> of the sold out items was the </a:t>
            </a:r>
            <a:r>
              <a:rPr b="1" lang="id" sz="1320">
                <a:solidFill>
                  <a:schemeClr val="dk1"/>
                </a:solidFill>
              </a:rPr>
              <a:t>female products</a:t>
            </a:r>
            <a:r>
              <a:rPr lang="id" sz="1320">
                <a:solidFill>
                  <a:schemeClr val="dk1"/>
                </a:solidFill>
              </a:rPr>
              <a:t>.</a:t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00" y="1483161"/>
            <a:ext cx="3999201" cy="2177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075" y="1590975"/>
            <a:ext cx="2398755" cy="19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775500" y="1153875"/>
            <a:ext cx="2837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Top 5 n</a:t>
            </a:r>
            <a:r>
              <a:rPr b="1" lang="id" sz="920">
                <a:solidFill>
                  <a:schemeClr val="dk1"/>
                </a:solidFill>
              </a:rPr>
              <a:t>umber of order per item’s </a:t>
            </a:r>
            <a:r>
              <a:rPr b="1" lang="id" sz="920">
                <a:solidFill>
                  <a:schemeClr val="dk1"/>
                </a:solidFill>
              </a:rPr>
              <a:t>category</a:t>
            </a:r>
            <a:endParaRPr b="1" sz="9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76950" y="1153875"/>
            <a:ext cx="2603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Product’s gender sold items percentage </a:t>
            </a:r>
            <a:endParaRPr b="1" sz="9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1199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90050" y="477538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20"/>
              <a:t>3. What are the best regions to drive and promote campaign engagement?</a:t>
            </a:r>
            <a:endParaRPr b="1" sz="1620"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595825" y="3794025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sp>
        <p:nvSpPr>
          <p:cNvPr id="109" name="Google Shape;109;p18"/>
          <p:cNvSpPr txBox="1"/>
          <p:nvPr/>
        </p:nvSpPr>
        <p:spPr>
          <a:xfrm>
            <a:off x="1961550" y="3794025"/>
            <a:ext cx="65109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Here are the Top 10 Earned revenue per campaign source by the shipped region. From here, </a:t>
            </a:r>
            <a:r>
              <a:rPr b="1" lang="id" sz="1320">
                <a:solidFill>
                  <a:schemeClr val="dk1"/>
                </a:solidFill>
              </a:rPr>
              <a:t>we can see the potential revenue income from each customers region per campaign channel.</a:t>
            </a:r>
            <a:endParaRPr b="1" sz="132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In addition, “Referral” campaign works well at Jakarta timur.</a:t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>
              <a:solidFill>
                <a:schemeClr val="dk1"/>
              </a:solidFill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50" y="1145450"/>
            <a:ext cx="5341191" cy="25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549250" y="827525"/>
            <a:ext cx="5747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Top 10 </a:t>
            </a:r>
            <a:r>
              <a:rPr b="1" lang="id" sz="920">
                <a:solidFill>
                  <a:schemeClr val="dk1"/>
                </a:solidFill>
              </a:rPr>
              <a:t>Number of revenue and number of order per campaign source by their shipped region</a:t>
            </a:r>
            <a:endParaRPr b="1" sz="9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1199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90050" y="477538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420"/>
              <a:t>4. Which voucher code works the best?</a:t>
            </a:r>
            <a:endParaRPr b="1" sz="1620"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5739325" y="1896275"/>
            <a:ext cx="1202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020"/>
              <a:t>Insights</a:t>
            </a:r>
            <a:endParaRPr b="1" sz="2020"/>
          </a:p>
        </p:txBody>
      </p:sp>
      <p:sp>
        <p:nvSpPr>
          <p:cNvPr id="119" name="Google Shape;119;p19"/>
          <p:cNvSpPr txBox="1"/>
          <p:nvPr/>
        </p:nvSpPr>
        <p:spPr>
          <a:xfrm>
            <a:off x="5678750" y="2429075"/>
            <a:ext cx="32319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Char char="●"/>
            </a:pPr>
            <a:r>
              <a:rPr lang="id" sz="1320">
                <a:solidFill>
                  <a:schemeClr val="dk1"/>
                </a:solidFill>
              </a:rPr>
              <a:t>Here are the Top 5 the biggest transaction/order number. From here, </a:t>
            </a:r>
            <a:r>
              <a:rPr b="1" lang="id" sz="1320">
                <a:solidFill>
                  <a:schemeClr val="dk1"/>
                </a:solidFill>
              </a:rPr>
              <a:t>we can see the voucher code that works well.</a:t>
            </a:r>
            <a:endParaRPr b="1"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0">
              <a:solidFill>
                <a:schemeClr val="dk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50" y="1475524"/>
            <a:ext cx="4479349" cy="315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575350" y="1079738"/>
            <a:ext cx="2589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20">
                <a:solidFill>
                  <a:schemeClr val="dk1"/>
                </a:solidFill>
              </a:rPr>
              <a:t>Top 5 number of order per voucher code</a:t>
            </a:r>
            <a:endParaRPr b="1" sz="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5275" y="680050"/>
            <a:ext cx="78867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20"/>
              <a:t>Recommendations</a:t>
            </a:r>
            <a:endParaRPr b="1" sz="2120"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455275" y="14725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1</a:t>
            </a:r>
            <a:endParaRPr b="1" sz="2220"/>
          </a:p>
        </p:txBody>
      </p:sp>
      <p:sp>
        <p:nvSpPr>
          <p:cNvPr id="128" name="Google Shape;128;p20"/>
          <p:cNvSpPr txBox="1"/>
          <p:nvPr/>
        </p:nvSpPr>
        <p:spPr>
          <a:xfrm>
            <a:off x="507500" y="1212850"/>
            <a:ext cx="78867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id" sz="1220">
                <a:solidFill>
                  <a:schemeClr val="dk1"/>
                </a:solidFill>
              </a:rPr>
              <a:t>Since the most profitable sold items was came from the</a:t>
            </a:r>
            <a:r>
              <a:rPr b="1" lang="id" sz="1220">
                <a:solidFill>
                  <a:schemeClr val="dk1"/>
                </a:solidFill>
              </a:rPr>
              <a:t> Google Ads and Facebook Ads campaign</a:t>
            </a:r>
            <a:r>
              <a:rPr lang="id" sz="1220">
                <a:solidFill>
                  <a:schemeClr val="dk1"/>
                </a:solidFill>
              </a:rPr>
              <a:t>, we suggest to maximize the these campaign to boost the revenue next month.</a:t>
            </a:r>
            <a:endParaRPr sz="122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1"/>
              </a:solidFill>
            </a:endParaRPr>
          </a:p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b="1" lang="id" sz="1220">
                <a:solidFill>
                  <a:schemeClr val="dk1"/>
                </a:solidFill>
              </a:rPr>
              <a:t>We recommend to consider, create the campaign to the specific brands and items category to boost the sale next month.</a:t>
            </a:r>
            <a:r>
              <a:rPr lang="id" sz="1220">
                <a:solidFill>
                  <a:schemeClr val="dk1"/>
                </a:solidFill>
              </a:rPr>
              <a:t> So here, we suggest what kind of campaign to create next period:</a:t>
            </a:r>
            <a:endParaRPr sz="1220">
              <a:solidFill>
                <a:schemeClr val="dk1"/>
              </a:solidFill>
            </a:endParaRPr>
          </a:p>
          <a:p>
            <a:pPr indent="-306069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○"/>
            </a:pPr>
            <a:r>
              <a:rPr b="1" lang="id" sz="1220">
                <a:solidFill>
                  <a:schemeClr val="dk1"/>
                </a:solidFill>
              </a:rPr>
              <a:t>Chanel, Louis Vuitton, Zara, Gucci, Fendi, and Prada campaign</a:t>
            </a:r>
            <a:r>
              <a:rPr lang="id" sz="1220">
                <a:solidFill>
                  <a:schemeClr val="dk1"/>
                </a:solidFill>
              </a:rPr>
              <a:t> seems have the potential brand to increase the revenue next month.</a:t>
            </a:r>
            <a:endParaRPr sz="1220">
              <a:solidFill>
                <a:schemeClr val="dk1"/>
              </a:solidFill>
            </a:endParaRPr>
          </a:p>
          <a:p>
            <a:pPr indent="-306069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○"/>
            </a:pPr>
            <a:r>
              <a:rPr b="1" lang="id" sz="1220">
                <a:solidFill>
                  <a:schemeClr val="dk1"/>
                </a:solidFill>
              </a:rPr>
              <a:t>Pakaian, tas, and sepatu</a:t>
            </a:r>
            <a:r>
              <a:rPr lang="id" sz="1220">
                <a:solidFill>
                  <a:schemeClr val="dk1"/>
                </a:solidFill>
              </a:rPr>
              <a:t> would be nice for campaign theme items next month.</a:t>
            </a:r>
            <a:endParaRPr sz="1220">
              <a:solidFill>
                <a:schemeClr val="dk1"/>
              </a:solidFill>
            </a:endParaRPr>
          </a:p>
          <a:p>
            <a:pPr indent="-306069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○"/>
            </a:pPr>
            <a:r>
              <a:rPr lang="id" sz="1220">
                <a:solidFill>
                  <a:schemeClr val="dk1"/>
                </a:solidFill>
              </a:rPr>
              <a:t>We suggest </a:t>
            </a:r>
            <a:r>
              <a:rPr b="1" lang="id" sz="1220">
                <a:solidFill>
                  <a:schemeClr val="dk1"/>
                </a:solidFill>
              </a:rPr>
              <a:t>to boost the female items campaign</a:t>
            </a:r>
            <a:r>
              <a:rPr lang="id" sz="1220">
                <a:solidFill>
                  <a:schemeClr val="dk1"/>
                </a:solidFill>
              </a:rPr>
              <a:t> since 98% of the beneficial items sold was the female items. </a:t>
            </a:r>
            <a:endParaRPr sz="122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1"/>
              </a:solidFill>
            </a:endParaRPr>
          </a:p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id" sz="1220">
                <a:solidFill>
                  <a:schemeClr val="dk1"/>
                </a:solidFill>
              </a:rPr>
              <a:t>We suggest to re-target the campaign to the specific region. Based on the previous insights,</a:t>
            </a:r>
            <a:r>
              <a:rPr b="1" lang="id" sz="1220">
                <a:solidFill>
                  <a:schemeClr val="dk1"/>
                </a:solidFill>
              </a:rPr>
              <a:t> we suggest to maximize the sales to the potential region</a:t>
            </a:r>
            <a:r>
              <a:rPr lang="id" sz="1220">
                <a:solidFill>
                  <a:schemeClr val="dk1"/>
                </a:solidFill>
              </a:rPr>
              <a:t> (look at the previous insights), in line with each campaign types.</a:t>
            </a:r>
            <a:endParaRPr sz="122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0">
              <a:solidFill>
                <a:schemeClr val="dk1"/>
              </a:solidFill>
            </a:endParaRPr>
          </a:p>
          <a:p>
            <a:pPr indent="-30607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20"/>
              <a:buChar char="●"/>
            </a:pPr>
            <a:r>
              <a:rPr lang="id" sz="1220">
                <a:solidFill>
                  <a:schemeClr val="dk1"/>
                </a:solidFill>
              </a:rPr>
              <a:t>Since we can see the best voucher code that works well on the </a:t>
            </a:r>
            <a:r>
              <a:rPr lang="id" sz="1220">
                <a:solidFill>
                  <a:schemeClr val="dk1"/>
                </a:solidFill>
              </a:rPr>
              <a:t>previous</a:t>
            </a:r>
            <a:r>
              <a:rPr lang="id" sz="1220">
                <a:solidFill>
                  <a:schemeClr val="dk1"/>
                </a:solidFill>
              </a:rPr>
              <a:t> insights </a:t>
            </a:r>
            <a:r>
              <a:rPr b="1" lang="id" sz="1220">
                <a:solidFill>
                  <a:schemeClr val="dk1"/>
                </a:solidFill>
              </a:rPr>
              <a:t>(TLVALS14, ROAD10, SPREE20, FABFEB22, CLEAR135)</a:t>
            </a:r>
            <a:r>
              <a:rPr lang="id" sz="1220">
                <a:solidFill>
                  <a:schemeClr val="dk1"/>
                </a:solidFill>
              </a:rPr>
              <a:t>, we suggest to optimize the campaign with the respective voucher code.  </a:t>
            </a:r>
            <a:endParaRPr sz="12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16125" y="575600"/>
            <a:ext cx="8520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1220"/>
              <a:t>In the case below, explain your findings and recommendations systematically through Google Slides. The data shows campaigns performance with several metrics.</a:t>
            </a:r>
            <a:endParaRPr sz="1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220"/>
              <a:t>Notes : You can add other metrics based on available metrics</a:t>
            </a:r>
            <a:endParaRPr b="1" sz="1220"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16125" y="119900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2220"/>
              <a:t>TASK 2</a:t>
            </a:r>
            <a:endParaRPr b="1" sz="2220"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493975" y="176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{8CB21532-3739-407E-BDF4-9529E0582F05}</a:tableStyleId>
              </a:tblPr>
              <a:tblGrid>
                <a:gridCol w="685575"/>
                <a:gridCol w="746050"/>
                <a:gridCol w="665400"/>
                <a:gridCol w="836775"/>
                <a:gridCol w="1028300"/>
                <a:gridCol w="1149300"/>
                <a:gridCol w="1905425"/>
                <a:gridCol w="1250125"/>
              </a:tblGrid>
              <a:tr h="38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</a:rPr>
                        <a:t>Campaign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</a:rPr>
                        <a:t>Revenue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</a:rPr>
                        <a:t>Cost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</a:rPr>
                        <a:t>Transactions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</a:rPr>
                        <a:t>New Customers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>
                          <a:solidFill>
                            <a:schemeClr val="lt1"/>
                          </a:solidFill>
                        </a:rPr>
                        <a:t>Retain Customers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</a:rPr>
                        <a:t>Revenue nett (Revenue - cost)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>
                          <a:solidFill>
                            <a:schemeClr val="lt1"/>
                          </a:solidFill>
                        </a:rPr>
                        <a:t>Average Revenue nett / TRX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678943500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29128000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2076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543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542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649815500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313013,2466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348969000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13698900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1003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335270100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334267,2981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764839000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38748700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1693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465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639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726090300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428877,909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57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845249000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47800200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689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797448800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 sz="1000"/>
                        <a:t>549207,1625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6422850" y="3513225"/>
            <a:ext cx="2436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A64D79"/>
                </a:solidFill>
              </a:rPr>
              <a:t>Additional metrics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416125" y="1319725"/>
            <a:ext cx="8520600" cy="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420"/>
              <a:t>Problem statement</a:t>
            </a:r>
            <a:r>
              <a:rPr lang="id" sz="1420"/>
              <a:t>: We want to evaluate each of the marketing campaign based on the provided data</a:t>
            </a:r>
            <a:endParaRPr b="1" sz="1420"/>
          </a:p>
        </p:txBody>
      </p:sp>
      <p:sp>
        <p:nvSpPr>
          <p:cNvPr id="138" name="Google Shape;138;p21"/>
          <p:cNvSpPr txBox="1"/>
          <p:nvPr/>
        </p:nvSpPr>
        <p:spPr>
          <a:xfrm>
            <a:off x="2067000" y="3513225"/>
            <a:ext cx="24360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2"/>
                </a:solidFill>
              </a:rPr>
              <a:t>Available</a:t>
            </a:r>
            <a:r>
              <a:rPr lang="id">
                <a:solidFill>
                  <a:schemeClr val="dk2"/>
                </a:solidFill>
              </a:rPr>
              <a:t> metrics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416125" y="3924225"/>
            <a:ext cx="78867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/>
              <a:t>Business Questions:</a:t>
            </a:r>
            <a:endParaRPr b="1" sz="18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AutoNum type="arabicPeriod"/>
            </a:pPr>
            <a:r>
              <a:rPr lang="id" sz="1220"/>
              <a:t>Which Campaign that earn the biggest revenue, also how was the cost?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AutoNum type="arabicPeriod"/>
            </a:pPr>
            <a:r>
              <a:rPr lang="id" sz="1220"/>
              <a:t>Which Campaign that have the best performance (based on the average revenue nett per transactions)?</a:t>
            </a:r>
            <a:endParaRPr sz="1220"/>
          </a:p>
          <a:p>
            <a:pPr indent="-306070" lvl="0" marL="457200" rtl="0" algn="l">
              <a:spcBef>
                <a:spcPts val="0"/>
              </a:spcBef>
              <a:spcAft>
                <a:spcPts val="0"/>
              </a:spcAft>
              <a:buSzPts val="1220"/>
              <a:buAutoNum type="arabicPeriod"/>
            </a:pPr>
            <a:r>
              <a:rPr lang="id" sz="1220"/>
              <a:t>How many customers that made transactions from each campaign?</a:t>
            </a:r>
            <a:endParaRPr sz="1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