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98F14-B4FD-6E6A-A10E-C5989714EAFB}" v="14" dt="2025-06-25T22:16:23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rtemburenok/stock-analysis-monte-carlo-build-portfolio" TargetMode="External"/><Relationship Id="rId2" Type="http://schemas.openxmlformats.org/officeDocument/2006/relationships/hyperlink" Target="https://www.kaggle.com/datasets/hershyandrew/amzn-dpz-btc-ntfx-adjusted-may-2013may2019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7716" y="467271"/>
            <a:ext cx="5309366" cy="8802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200" b="1">
                <a:latin typeface="Times New Roman"/>
                <a:cs typeface="Times New Roman"/>
              </a:rPr>
              <a:t>        </a:t>
            </a:r>
            <a:endParaRPr lang="en-US" sz="2200">
              <a:latin typeface="Times New Roman"/>
              <a:cs typeface="Times New Roman"/>
            </a:endParaRPr>
          </a:p>
          <a:p>
            <a:pPr algn="l"/>
            <a:r>
              <a:rPr lang="en-US" sz="2200" b="1">
                <a:latin typeface="Times New Roman"/>
                <a:cs typeface="Times New Roman"/>
              </a:rPr>
              <a:t>             </a:t>
            </a:r>
            <a:endParaRPr lang="en-US" sz="2200">
              <a:latin typeface="Times New Roman"/>
              <a:cs typeface="Times New Roman"/>
            </a:endParaRPr>
          </a:p>
          <a:p>
            <a:endParaRPr lang="en-US" sz="2200">
              <a:latin typeface="Times New Roman"/>
              <a:cs typeface="Times New Roman"/>
            </a:endParaRPr>
          </a:p>
          <a:p>
            <a:r>
              <a:rPr lang="en-US" sz="2200">
                <a:latin typeface="Times New Roman"/>
                <a:cs typeface="Times New Roman"/>
              </a:rPr>
              <a:t>ΤΜΗΜΑ ΗΛΕΚΤΡΟΛΟΓΩΝ ΜΗΧΑΝΙΚΩΝ </a:t>
            </a:r>
          </a:p>
          <a:p>
            <a:r>
              <a:rPr lang="en-US" sz="2200">
                <a:latin typeface="Times New Roman"/>
                <a:cs typeface="Times New Roman"/>
              </a:rPr>
              <a:t>&amp; ΜΗΧΑΝΙΚΩΝ ΥΠΟΛΟΓΙΣΤΩΝ</a:t>
            </a:r>
          </a:p>
          <a:p>
            <a:pPr algn="l"/>
            <a:endParaRPr lang="en-US" sz="2200">
              <a:latin typeface="Times New Roman"/>
              <a:cs typeface="Times New Roman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Times New Roman"/>
                <a:cs typeface="Times New Roman"/>
              </a:endParaRP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Picture 294076650, Picture, Picture, Picture">
            <a:extLst>
              <a:ext uri="{FF2B5EF4-FFF2-40B4-BE49-F238E27FC236}">
                <a16:creationId xmlns:a16="http://schemas.microsoft.com/office/drawing/2014/main" id="{C2DFC567-E779-C105-198C-54E18B373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211" y="312992"/>
            <a:ext cx="2353922" cy="205968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49715" y="1544972"/>
            <a:ext cx="5182367" cy="4760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latin typeface="Times New Roman"/>
                <a:cs typeface="Times New Roman"/>
              </a:rPr>
              <a:t>ΤΕΧΝΟΛΟΓΙΑ_ΛΟΓΙΣΜΙΚΟΥ</a:t>
            </a:r>
          </a:p>
          <a:p>
            <a:endParaRPr lang="en-US" sz="1400" b="1">
              <a:latin typeface="Times New Roman"/>
              <a:cs typeface="Times New Roman"/>
            </a:endParaRPr>
          </a:p>
          <a:p>
            <a:r>
              <a:rPr lang="en-US" sz="1400" b="1">
                <a:latin typeface="Times New Roman"/>
                <a:cs typeface="Times New Roman"/>
              </a:rPr>
              <a:t>ΛΟΓΙΣΜΙΚΟ SMAS</a:t>
            </a:r>
          </a:p>
          <a:p>
            <a:endParaRPr lang="en-US" sz="1400" b="1">
              <a:latin typeface="Times New Roman"/>
              <a:cs typeface="Times New Roman"/>
            </a:endParaRPr>
          </a:p>
          <a:p>
            <a:r>
              <a:rPr lang="en-US" sz="1400" b="1">
                <a:latin typeface="Times New Roman"/>
                <a:cs typeface="Times New Roman"/>
              </a:rPr>
              <a:t>ΜΟΡΤΟΠΟΥΛΟΣ ΝΙΚΟΛΑΟΣ 1675 </a:t>
            </a:r>
          </a:p>
          <a:p>
            <a:r>
              <a:rPr lang="en-US" sz="1400" b="1">
                <a:latin typeface="Times New Roman"/>
                <a:cs typeface="Times New Roman"/>
              </a:rPr>
              <a:t>ΦΙΛΕΛΗΣ ΔΗΜΗΤΡΙΟΣ 1570 </a:t>
            </a:r>
          </a:p>
          <a:p>
            <a:r>
              <a:rPr lang="en-US" sz="1400" b="1">
                <a:latin typeface="Times New Roman"/>
                <a:cs typeface="Times New Roman"/>
              </a:rPr>
              <a:t>ΚΑΡΑΤΣΙΩΛΗΣ ΚΩΝΣΤΑΝΤΙΝΟΣ 1969 </a:t>
            </a:r>
          </a:p>
          <a:p>
            <a:r>
              <a:rPr lang="en-US" sz="1400" b="1">
                <a:latin typeface="Times New Roman"/>
                <a:cs typeface="Times New Roman"/>
              </a:rPr>
              <a:t>ΠΑΡΑΣΧΑΚΗΣ ΧΡΗΣΤΟΣ ΧΡΥΣΟΒΑΛΑΝΤΗΣ 2010</a:t>
            </a:r>
          </a:p>
          <a:p>
            <a:r>
              <a:rPr lang="en-US" sz="1400" b="1">
                <a:latin typeface="Times New Roman"/>
                <a:cs typeface="Times New Roman"/>
              </a:rPr>
              <a:t>ΤΣΟΤΣΙΟΣ ΦΙΛΙΠΠΟΣ 1751</a:t>
            </a:r>
          </a:p>
          <a:p>
            <a:r>
              <a:rPr lang="en-US" sz="1400" b="1">
                <a:latin typeface="Times New Roman"/>
                <a:cs typeface="Times New Roman"/>
              </a:rPr>
              <a:t>ΜΠΙΣΜΠΑΣ ΔΗΜΗΤΡΙΟΣ 2037</a:t>
            </a:r>
          </a:p>
          <a:p>
            <a:endParaRPr lang="en-US" sz="1400" b="1">
              <a:latin typeface="Times New Roman"/>
              <a:cs typeface="Times New Roman"/>
            </a:endParaRPr>
          </a:p>
          <a:p>
            <a:endParaRPr lang="en-US" sz="1400" b="1">
              <a:latin typeface="Times New Roman"/>
              <a:cs typeface="Times New Roman"/>
            </a:endParaRPr>
          </a:p>
          <a:p>
            <a:endParaRPr lang="en-US" sz="1400" b="1">
              <a:latin typeface="Times New Roman"/>
              <a:cs typeface="Times New Roman"/>
            </a:endParaRPr>
          </a:p>
          <a:p>
            <a:r>
              <a:rPr lang="en-US" sz="1400" b="1">
                <a:latin typeface="Times New Roman"/>
                <a:cs typeface="Times New Roman"/>
              </a:rPr>
              <a:t>ΚΑΘΗΓΗΤΗΣ </a:t>
            </a:r>
          </a:p>
          <a:p>
            <a:r>
              <a:rPr lang="en-US" sz="1400" b="1">
                <a:latin typeface="Times New Roman"/>
                <a:cs typeface="Times New Roman"/>
              </a:rPr>
              <a:t>ΜΠΙΜΠΗ ΣΤΑΜΑΤΙΑ 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200">
              <a:latin typeface="Times New Roman"/>
              <a:cs typeface="Times New Roman"/>
            </a:endParaRPr>
          </a:p>
        </p:txBody>
      </p:sp>
      <p:pic>
        <p:nvPicPr>
          <p:cNvPr id="5" name="Picture 4" descr="Picture 1534954754, Picture, Picture, Picture">
            <a:extLst>
              <a:ext uri="{FF2B5EF4-FFF2-40B4-BE49-F238E27FC236}">
                <a16:creationId xmlns:a16="http://schemas.microsoft.com/office/drawing/2014/main" id="{3C4B1AAE-6F1A-F2CA-2511-77242176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39" y="3986480"/>
            <a:ext cx="2865781" cy="2149335"/>
          </a:xfrm>
          <a:prstGeom prst="rect">
            <a:avLst/>
          </a:prstGeom>
        </p:spPr>
      </p:pic>
      <p:sp>
        <p:nvSpPr>
          <p:cNvPr id="1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5D0E9-5061-D6D1-6DA0-B4382BA9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767215" cy="1645920"/>
          </a:xfrm>
        </p:spPr>
        <p:txBody>
          <a:bodyPr>
            <a:normAutofit/>
          </a:bodyPr>
          <a:lstStyle/>
          <a:p>
            <a:r>
              <a:rPr lang="en-US" sz="3200"/>
              <a:t>ΔΙΑΓΡΑΜΜΑΤΑ ΠΕΡΙΠΤΩΣΗΣ ΧΡΗΣΗΣ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8D13-15DF-93B5-A72F-13C0E69E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535" y="586822"/>
            <a:ext cx="6294265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l-GR" sz="1400">
                <a:latin typeface="Times New Roman"/>
                <a:cs typeface="Times New Roman"/>
              </a:rPr>
              <a:t>1η Περίπτωση:</a:t>
            </a:r>
            <a:endParaRPr lang="en-US" sz="1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l-GR" sz="1400">
                <a:latin typeface="Times New Roman"/>
                <a:cs typeface="Times New Roman"/>
              </a:rPr>
              <a:t>Διάγραμμα περίπτωσης χρήσης (Βασική Ροή και ολοκλήρωση ανάλυσης ).</a:t>
            </a:r>
            <a:endParaRPr lang="en-US" sz="1400">
              <a:latin typeface="Times New Roman"/>
              <a:cs typeface="Times New Roman"/>
            </a:endParaRPr>
          </a:p>
        </p:txBody>
      </p:sp>
      <p:pic>
        <p:nvPicPr>
          <p:cNvPr id="4" name="Picture 3" descr="Picture 1090359250, Picture">
            <a:extLst>
              <a:ext uri="{FF2B5EF4-FFF2-40B4-BE49-F238E27FC236}">
                <a16:creationId xmlns:a16="http://schemas.microsoft.com/office/drawing/2014/main" id="{20C5BB79-843E-0019-8ED8-DE4F17DF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00" y="2705834"/>
            <a:ext cx="796311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2880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421E7-50B3-FDE3-C302-4FD3BB6F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ΔΙΑΓΡΑΜΜΑΤΑ ΠΕΡΙΠΤΩΣΗΣ ΧΡΗΣΗΣ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0C17-CBA0-CB11-5B6B-CE5ABB42A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239" y="586822"/>
            <a:ext cx="6162561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l-GR" sz="1400">
                <a:latin typeface="Times New Roman"/>
                <a:cs typeface="Times New Roman"/>
              </a:rPr>
              <a:t>2η Περίπτωση:</a:t>
            </a:r>
            <a:endParaRPr lang="en-US" sz="1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l-GR" sz="1400">
                <a:latin typeface="Times New Roman"/>
                <a:cs typeface="Times New Roman"/>
              </a:rPr>
              <a:t>Διάγραμμα περίπτωσης χρήσης (Εναλλακτική ροή Β και εισαγωγή </a:t>
            </a:r>
            <a:r>
              <a:rPr lang="el-GR" sz="1400" err="1">
                <a:latin typeface="Times New Roman"/>
                <a:cs typeface="Times New Roman"/>
              </a:rPr>
              <a:t>dataset</a:t>
            </a:r>
            <a:r>
              <a:rPr lang="el-GR" sz="1400">
                <a:latin typeface="Times New Roman"/>
                <a:cs typeface="Times New Roman"/>
              </a:rPr>
              <a:t>).</a:t>
            </a:r>
            <a:endParaRPr lang="en-US" sz="1400">
              <a:latin typeface="Times New Roman"/>
              <a:cs typeface="Times New Roman"/>
            </a:endParaRPr>
          </a:p>
          <a:p>
            <a:endParaRPr lang="en-US" sz="1800"/>
          </a:p>
        </p:txBody>
      </p:sp>
      <p:pic>
        <p:nvPicPr>
          <p:cNvPr id="4" name="Picture 3" descr="Picture 2042381801, Picture">
            <a:extLst>
              <a:ext uri="{FF2B5EF4-FFF2-40B4-BE49-F238E27FC236}">
                <a16:creationId xmlns:a16="http://schemas.microsoft.com/office/drawing/2014/main" id="{DA58150C-993B-E61C-A73F-3E215D2AE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487" y="2545908"/>
            <a:ext cx="5029345" cy="413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5174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3B103-E53C-70C5-7C92-8E35F27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ΒΙΒΛΙΟΓΡΑΦΙΑ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1B18-E77C-92DF-69B9-B7ABC446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300" b="1">
                <a:latin typeface="Times New Roman"/>
                <a:ea typeface="+mn-lt"/>
                <a:cs typeface="+mn-lt"/>
              </a:rPr>
              <a:t>AMZN, DPZ, BTC, NTFX adjusted May 2013-May2019</a:t>
            </a:r>
            <a:endParaRPr lang="en-US" sz="1300" b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300" b="1" err="1">
                <a:latin typeface="Times New Roman"/>
                <a:ea typeface="+mn-lt"/>
                <a:cs typeface="+mn-lt"/>
              </a:rPr>
              <a:t>Ahershy</a:t>
            </a:r>
            <a:endParaRPr lang="en-US" sz="1300" b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300" b="1">
                <a:latin typeface="Times New Roman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https://www.kaggle.com/datasets/hershyandrew/amzn-dpz-btc-ntfx-adjusted-may-2013may2019/data</a:t>
            </a:r>
            <a:endParaRPr lang="en-US" sz="1300" b="1">
              <a:latin typeface="Times New Roman"/>
              <a:ea typeface="+mn-lt"/>
              <a:cs typeface="Times New Roman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US" sz="1300" b="1">
              <a:latin typeface="Times New Roman"/>
            </a:endParaRPr>
          </a:p>
          <a:p>
            <a:pPr>
              <a:buNone/>
            </a:pPr>
            <a:r>
              <a:rPr lang="en-US" sz="1300" b="1">
                <a:latin typeface="Times New Roman"/>
                <a:ea typeface="+mn-lt"/>
                <a:cs typeface="+mn-lt"/>
              </a:rPr>
              <a:t>Stock Analysis (Monte-Carlo, build portfolio)</a:t>
            </a:r>
            <a:endParaRPr lang="en-US" sz="1300" b="1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300" b="1" err="1">
                <a:latin typeface="Times New Roman"/>
                <a:ea typeface="+mn-lt"/>
                <a:cs typeface="+mn-lt"/>
              </a:rPr>
              <a:t>Artemburenok</a:t>
            </a:r>
            <a:endParaRPr lang="en-US" sz="1300" b="1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300" b="1">
                <a:latin typeface="Times New Roman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https://www.kaggle.com/code/artemburenok/stock-analysis-monte-carlo-build-portfolio</a:t>
            </a:r>
            <a:r>
              <a:rPr lang="en-US" sz="1300" b="1">
                <a:latin typeface="Times New Roman"/>
                <a:ea typeface="+mn-lt"/>
                <a:cs typeface="+mn-lt"/>
              </a:rPr>
              <a:t> </a:t>
            </a:r>
            <a:endParaRPr lang="en-US" sz="1300" b="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062102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2ACD7-1544-3EAB-D3BC-E72EDD788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ΤΟ ΛΟΓΙΜΙΚΟ SMAS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F466-9A4B-1FC4-5F24-80951C39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61" y="2312610"/>
            <a:ext cx="10177535" cy="38643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300">
                <a:latin typeface="Times New Roman"/>
                <a:cs typeface="Times New Roman"/>
              </a:rPr>
              <a:t>Πρόκειται να κατα</a:t>
            </a:r>
            <a:r>
              <a:rPr lang="en-US" sz="1300" err="1">
                <a:latin typeface="Times New Roman"/>
                <a:cs typeface="Times New Roman"/>
              </a:rPr>
              <a:t>σκευ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στεί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έν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λογισμικό</a:t>
            </a:r>
            <a:r>
              <a:rPr lang="en-US" sz="1300">
                <a:latin typeface="Times New Roman"/>
                <a:cs typeface="Times New Roman"/>
              </a:rPr>
              <a:t> “</a:t>
            </a:r>
            <a:r>
              <a:rPr lang="en-US" sz="1300" err="1">
                <a:latin typeface="Times New Roman"/>
                <a:cs typeface="Times New Roman"/>
              </a:rPr>
              <a:t>Λογισμικό</a:t>
            </a:r>
            <a:r>
              <a:rPr lang="en-US" sz="1300">
                <a:latin typeface="Times New Roman"/>
                <a:cs typeface="Times New Roman"/>
              </a:rPr>
              <a:t> α</a:t>
            </a:r>
            <a:r>
              <a:rPr lang="en-US" sz="1300" err="1">
                <a:latin typeface="Times New Roman"/>
                <a:cs typeface="Times New Roman"/>
              </a:rPr>
              <a:t>νάλυσης</a:t>
            </a:r>
            <a:r>
              <a:rPr lang="en-US" sz="1300">
                <a:latin typeface="Times New Roman"/>
                <a:cs typeface="Times New Roman"/>
              </a:rPr>
              <a:t> και π</a:t>
            </a:r>
            <a:r>
              <a:rPr lang="en-US" sz="1300" err="1">
                <a:latin typeface="Times New Roman"/>
                <a:cs typeface="Times New Roman"/>
              </a:rPr>
              <a:t>ρό</a:t>
            </a:r>
            <a:r>
              <a:rPr lang="en-US" sz="1300">
                <a:latin typeface="Times New Roman"/>
                <a:cs typeface="Times New Roman"/>
              </a:rPr>
              <a:t>β</a:t>
            </a:r>
            <a:r>
              <a:rPr lang="en-US" sz="1300" err="1">
                <a:latin typeface="Times New Roman"/>
                <a:cs typeface="Times New Roman"/>
              </a:rPr>
              <a:t>λεψης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μετοχών</a:t>
            </a:r>
            <a:r>
              <a:rPr lang="en-US" sz="1300">
                <a:latin typeface="Times New Roman"/>
                <a:cs typeface="Times New Roman"/>
              </a:rPr>
              <a:t> ”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οπ</a:t>
            </a:r>
            <a:r>
              <a:rPr lang="en-US" sz="1300" err="1">
                <a:latin typeface="Times New Roman"/>
                <a:cs typeface="Times New Roman"/>
              </a:rPr>
              <a:t>οίο</a:t>
            </a:r>
            <a:r>
              <a:rPr lang="en-US" sz="1300">
                <a:latin typeface="Times New Roman"/>
                <a:cs typeface="Times New Roman"/>
              </a:rPr>
              <a:t> θα </a:t>
            </a:r>
            <a:r>
              <a:rPr lang="en-US" sz="1300" err="1">
                <a:latin typeface="Times New Roman"/>
                <a:cs typeface="Times New Roman"/>
              </a:rPr>
              <a:t>έχει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συμ</a:t>
            </a:r>
            <a:r>
              <a:rPr lang="en-US" sz="1300">
                <a:latin typeface="Times New Roman"/>
                <a:cs typeface="Times New Roman"/>
              </a:rPr>
              <a:t>β</a:t>
            </a:r>
            <a:r>
              <a:rPr lang="en-US" sz="1300" err="1">
                <a:latin typeface="Times New Roman"/>
                <a:cs typeface="Times New Roman"/>
              </a:rPr>
              <a:t>ουλευτικό</a:t>
            </a:r>
            <a:r>
              <a:rPr lang="en-US" sz="1300">
                <a:latin typeface="Times New Roman"/>
                <a:cs typeface="Times New Roman"/>
              </a:rPr>
              <a:t> χαρα</a:t>
            </a:r>
            <a:r>
              <a:rPr lang="en-US" sz="1300" err="1">
                <a:latin typeface="Times New Roman"/>
                <a:cs typeface="Times New Roman"/>
              </a:rPr>
              <a:t>κτήρ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ως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ρος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τον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χρήστη</a:t>
            </a:r>
            <a:r>
              <a:rPr lang="en-US" sz="1300">
                <a:latin typeface="Times New Roman"/>
                <a:cs typeface="Times New Roman"/>
              </a:rPr>
              <a:t>. </a:t>
            </a: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Στόχος του λογισμικού είναι να βοηθάει τους επενδυτές, αναλυτές και γενικότερα τους χρήστες να λαμβάνουν τεκμηριωμένες επενδυτικές αποφάσεις, βασισμένες σε τεχνικές και μηχανικής μάθησης. </a:t>
            </a: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Το σύστημα θα προσφέρει λειτουργίες όπως: άντληση και ανάλυση δεδομένων μετοχών, πρόβλεψη μελλοντικών τιμών, δημιουργία επενδυτικών στρατηγικών, εμφάνιση διαγραμμάτων και </a:t>
            </a:r>
            <a:r>
              <a:rPr lang="el-GR" sz="1300" err="1">
                <a:latin typeface="Times New Roman"/>
                <a:cs typeface="Times New Roman"/>
              </a:rPr>
              <a:t>dashboards</a:t>
            </a:r>
            <a:r>
              <a:rPr lang="el-GR" sz="1300">
                <a:latin typeface="Times New Roman"/>
                <a:cs typeface="Times New Roman"/>
              </a:rPr>
              <a:t> και παροχή ειδοποιήσεων σε περίπτωση σημαντικών μεταβολών της αγοράς. Οι βασικές του λειτουργίες θα παρουσιαστούν στην συνέχεια.  </a:t>
            </a: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Οι προγραμματιστές και δημιουργοί του λογισμικού έχουν ως κύριο στόχο να αναπτύξουν ένα αυτόνομο, αξιόπιστο και επεκτάσιμο σύστημα, το οποίο θα μπορεί να: </a:t>
            </a:r>
          </a:p>
          <a:p>
            <a:pPr lvl="1" algn="just"/>
            <a:r>
              <a:rPr lang="el-GR" sz="1300">
                <a:latin typeface="Times New Roman"/>
                <a:cs typeface="Times New Roman"/>
              </a:rPr>
              <a:t>αξιοποιεί σύγχρονες τεχνικές και μοντέλα μηχανικής μάθησης</a:t>
            </a:r>
          </a:p>
          <a:p>
            <a:pPr lvl="1" algn="just"/>
            <a:r>
              <a:rPr lang="el-GR" sz="1300">
                <a:latin typeface="Times New Roman"/>
                <a:cs typeface="Times New Roman"/>
              </a:rPr>
              <a:t>παρέχει στον χρήστη προτάσεις</a:t>
            </a:r>
          </a:p>
          <a:p>
            <a:pPr lvl="1" algn="just"/>
            <a:r>
              <a:rPr lang="el-GR" sz="1300">
                <a:latin typeface="Times New Roman"/>
                <a:cs typeface="Times New Roman"/>
              </a:rPr>
              <a:t>παρέχει </a:t>
            </a:r>
            <a:r>
              <a:rPr lang="el-GR" sz="1300" err="1">
                <a:latin typeface="Times New Roman"/>
                <a:cs typeface="Times New Roman"/>
              </a:rPr>
              <a:t>διαδραστικότητα</a:t>
            </a:r>
            <a:r>
              <a:rPr lang="el-GR" sz="1300">
                <a:latin typeface="Times New Roman"/>
                <a:cs typeface="Times New Roman"/>
              </a:rPr>
              <a:t> μέσα από ένα γραφικό περιβάλλον (GUI). </a:t>
            </a: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Επιπλέον, στόχος είναι η μείωση της αβεβαιότητας στις χρηματιστηριακές αποφάσεις και η ταχύτερη ανάλυση.  </a:t>
            </a:r>
            <a:endParaRPr lang="el-GR" sz="1300"/>
          </a:p>
        </p:txBody>
      </p:sp>
    </p:spTree>
    <p:extLst>
      <p:ext uri="{BB962C8B-B14F-4D97-AF65-F5344CB8AC3E}">
        <p14:creationId xmlns:p14="http://schemas.microsoft.com/office/powerpoint/2010/main" val="358026289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D96E6-A4B2-78FD-B323-A03B23A7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ΑΝΤΛΗΣΗ ΔΕΔΟΜΕΝΩΝ ΚΑΙ ΕΠΕΞΕΡΓΑΣΙΑ (backend)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A09A-6A9C-A086-DC0B-6B1C4D90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300" err="1">
                <a:latin typeface="Times New Roman"/>
                <a:ea typeface="+mn-lt"/>
                <a:cs typeface="+mn-lt"/>
              </a:rPr>
              <a:t>Γι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την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άντληση</a:t>
            </a:r>
            <a:r>
              <a:rPr lang="en-US" sz="1300">
                <a:latin typeface="Times New Roman"/>
                <a:ea typeface="+mn-lt"/>
                <a:cs typeface="+mn-lt"/>
              </a:rPr>
              <a:t> 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στο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λογισμικό</a:t>
            </a:r>
            <a:r>
              <a:rPr lang="en-US" sz="1300">
                <a:latin typeface="Times New Roman"/>
                <a:ea typeface="+mn-lt"/>
                <a:cs typeface="+mn-lt"/>
              </a:rPr>
              <a:t>, </a:t>
            </a:r>
            <a:r>
              <a:rPr lang="en-US" sz="1300" err="1">
                <a:latin typeface="Times New Roman"/>
                <a:ea typeface="+mn-lt"/>
                <a:cs typeface="+mn-lt"/>
              </a:rPr>
              <a:t>χρησιμο</a:t>
            </a:r>
            <a:r>
              <a:rPr lang="en-US" sz="1300">
                <a:latin typeface="Times New Roman"/>
                <a:ea typeface="+mn-lt"/>
                <a:cs typeface="+mn-lt"/>
              </a:rPr>
              <a:t>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οιείτ</a:t>
            </a:r>
            <a:r>
              <a:rPr lang="en-US" sz="1300">
                <a:latin typeface="Times New Roman"/>
                <a:ea typeface="+mn-lt"/>
                <a:cs typeface="+mn-lt"/>
              </a:rPr>
              <a:t>αι η βιβ</a:t>
            </a:r>
            <a:r>
              <a:rPr lang="en-US" sz="1300" err="1">
                <a:latin typeface="Times New Roman"/>
                <a:ea typeface="+mn-lt"/>
                <a:cs typeface="+mn-lt"/>
              </a:rPr>
              <a:t>λιοθήκη</a:t>
            </a:r>
            <a:r>
              <a:rPr lang="en-US" sz="1300">
                <a:latin typeface="Times New Roman"/>
                <a:ea typeface="+mn-lt"/>
                <a:cs typeface="+mn-lt"/>
              </a:rPr>
              <a:t> </a:t>
            </a:r>
            <a:r>
              <a:rPr lang="en-US" sz="1300" err="1">
                <a:latin typeface="Times New Roman"/>
                <a:ea typeface="+mn-lt"/>
                <a:cs typeface="+mn-lt"/>
              </a:rPr>
              <a:t>yfinance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της</a:t>
            </a:r>
            <a:r>
              <a:rPr lang="en-US" sz="1300">
                <a:latin typeface="Times New Roman"/>
                <a:ea typeface="+mn-lt"/>
                <a:cs typeface="+mn-lt"/>
              </a:rPr>
              <a:t> python η οπ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οί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λειτουργεί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ως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έν</a:t>
            </a:r>
            <a:r>
              <a:rPr lang="en-US" sz="1300">
                <a:latin typeface="Times New Roman"/>
                <a:ea typeface="+mn-lt"/>
                <a:cs typeface="+mn-lt"/>
              </a:rPr>
              <a:t>ας wrapper και πα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ρέχει</a:t>
            </a:r>
            <a:r>
              <a:rPr lang="en-US" sz="1300">
                <a:latin typeface="Times New Roman"/>
                <a:ea typeface="+mn-lt"/>
                <a:cs typeface="+mn-lt"/>
              </a:rPr>
              <a:t> </a:t>
            </a:r>
            <a:r>
              <a:rPr lang="en-US" sz="1300" err="1">
                <a:latin typeface="Times New Roman"/>
                <a:ea typeface="+mn-lt"/>
                <a:cs typeface="+mn-lt"/>
              </a:rPr>
              <a:t>εύκολη</a:t>
            </a:r>
            <a:r>
              <a:rPr lang="en-US" sz="1300">
                <a:latin typeface="Times New Roman"/>
                <a:ea typeface="+mn-lt"/>
                <a:cs typeface="+mn-lt"/>
              </a:rPr>
              <a:t>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ρόσ</a:t>
            </a:r>
            <a:r>
              <a:rPr lang="en-US" sz="1300">
                <a:latin typeface="Times New Roman"/>
                <a:ea typeface="+mn-lt"/>
                <a:cs typeface="+mn-lt"/>
              </a:rPr>
              <a:t>βα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ση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σε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χρημ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τιστηρι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κά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</a:t>
            </a:r>
            <a:r>
              <a:rPr lang="en-US" sz="1300">
                <a:latin typeface="Times New Roman"/>
                <a:ea typeface="+mn-lt"/>
                <a:cs typeface="+mn-lt"/>
              </a:rPr>
              <a:t>α από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300">
                <a:latin typeface="Times New Roman"/>
                <a:ea typeface="+mn-lt"/>
                <a:cs typeface="+mn-lt"/>
              </a:rPr>
              <a:t> Yahoo Finance. </a:t>
            </a:r>
            <a:r>
              <a:rPr lang="en-US" sz="1300">
                <a:latin typeface="Times New Roman"/>
                <a:ea typeface="+mn-lt"/>
                <a:cs typeface="Times New Roman"/>
              </a:rPr>
              <a:t>Τα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δεδομέν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 π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ου</a:t>
            </a:r>
            <a:r>
              <a:rPr lang="en-US" sz="1300">
                <a:latin typeface="Times New Roman"/>
                <a:ea typeface="+mn-lt"/>
                <a:cs typeface="Times New Roman"/>
              </a:rPr>
              <a:t> 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ντλούντ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αι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με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το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yfinance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είν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αι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δυν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μικά</a:t>
            </a:r>
            <a:r>
              <a:rPr lang="en-US" sz="1300">
                <a:latin typeface="Times New Roman"/>
                <a:ea typeface="+mn-lt"/>
                <a:cs typeface="Times New Roman"/>
              </a:rPr>
              <a:t> και 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ντικ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το</a:t>
            </a:r>
            <a:r>
              <a:rPr lang="en-US" sz="1300">
                <a:latin typeface="Times New Roman"/>
                <a:ea typeface="+mn-lt"/>
                <a:cs typeface="Times New Roman"/>
              </a:rPr>
              <a:t>π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τρίζουν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τις</a:t>
            </a:r>
            <a:r>
              <a:rPr lang="en-US" sz="1300">
                <a:latin typeface="Times New Roman"/>
                <a:ea typeface="+mn-lt"/>
                <a:cs typeface="Times New Roman"/>
              </a:rPr>
              <a:t> 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λλ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γές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στην</a:t>
            </a:r>
            <a:r>
              <a:rPr lang="en-US" sz="1300">
                <a:latin typeface="Times New Roman"/>
                <a:ea typeface="+mn-lt"/>
                <a:cs typeface="Times New Roman"/>
              </a:rPr>
              <a:t> 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γορά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σε</a:t>
            </a:r>
            <a:r>
              <a:rPr lang="en-US" sz="1300">
                <a:latin typeface="Times New Roman"/>
                <a:ea typeface="+mn-lt"/>
                <a:cs typeface="Times New Roman"/>
              </a:rPr>
              <a:t> πρα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γμ</a:t>
            </a:r>
            <a:r>
              <a:rPr lang="en-US" sz="1300">
                <a:latin typeface="Times New Roman"/>
                <a:ea typeface="+mn-lt"/>
                <a:cs typeface="Times New Roman"/>
              </a:rPr>
              <a:t>α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τικό</a:t>
            </a:r>
            <a:r>
              <a:rPr lang="en-US" sz="1300">
                <a:latin typeface="Times New Roman"/>
                <a:ea typeface="+mn-lt"/>
                <a:cs typeface="Times New Roman"/>
              </a:rPr>
              <a:t> </a:t>
            </a:r>
            <a:r>
              <a:rPr lang="en-US" sz="1300" err="1">
                <a:latin typeface="Times New Roman"/>
                <a:ea typeface="+mn-lt"/>
                <a:cs typeface="Times New Roman"/>
              </a:rPr>
              <a:t>χρόνο</a:t>
            </a:r>
            <a:r>
              <a:rPr lang="en-US" sz="1300">
                <a:latin typeface="Times New Roman"/>
                <a:ea typeface="+mn-lt"/>
                <a:cs typeface="Times New Roman"/>
              </a:rPr>
              <a:t>. </a:t>
            </a:r>
          </a:p>
          <a:p>
            <a:pPr algn="just"/>
            <a:r>
              <a:rPr lang="en-US" sz="1300" err="1">
                <a:latin typeface="Times New Roman"/>
                <a:ea typeface="+mn-lt"/>
                <a:cs typeface="+mn-lt"/>
              </a:rPr>
              <a:t>Έτσι</a:t>
            </a:r>
            <a:r>
              <a:rPr lang="en-US" sz="1300">
                <a:latin typeface="Times New Roman"/>
                <a:ea typeface="+mn-lt"/>
                <a:cs typeface="+mn-lt"/>
              </a:rPr>
              <a:t>, μπ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ορεί</a:t>
            </a:r>
            <a:r>
              <a:rPr lang="en-US" sz="1300">
                <a:latin typeface="Times New Roman"/>
                <a:ea typeface="+mn-lt"/>
                <a:cs typeface="+mn-lt"/>
              </a:rPr>
              <a:t> ο κα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θέν</a:t>
            </a:r>
            <a:r>
              <a:rPr lang="en-US" sz="1300">
                <a:latin typeface="Times New Roman"/>
                <a:ea typeface="+mn-lt"/>
                <a:cs typeface="+mn-lt"/>
              </a:rPr>
              <a:t>ας να κα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τε</a:t>
            </a:r>
            <a:r>
              <a:rPr lang="en-US" sz="1300">
                <a:latin typeface="Times New Roman"/>
                <a:ea typeface="+mn-lt"/>
                <a:cs typeface="+mn-lt"/>
              </a:rPr>
              <a:t>β</a:t>
            </a:r>
            <a:r>
              <a:rPr lang="en-US" sz="1300" err="1">
                <a:latin typeface="Times New Roman"/>
                <a:ea typeface="+mn-lt"/>
                <a:cs typeface="+mn-lt"/>
              </a:rPr>
              <a:t>άζει</a:t>
            </a:r>
            <a:r>
              <a:rPr lang="en-US" sz="1300">
                <a:latin typeface="Times New Roman"/>
                <a:ea typeface="+mn-lt"/>
                <a:cs typeface="+mn-lt"/>
              </a:rPr>
              <a:t>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ρογρ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μμ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τιστικά</a:t>
            </a:r>
            <a:r>
              <a:rPr lang="en-US" sz="1300">
                <a:latin typeface="Times New Roman"/>
                <a:ea typeface="+mn-lt"/>
                <a:cs typeface="+mn-lt"/>
              </a:rPr>
              <a:t>, απ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λώς</a:t>
            </a:r>
            <a:r>
              <a:rPr lang="en-US" sz="1300">
                <a:latin typeface="Times New Roman"/>
                <a:ea typeface="+mn-lt"/>
                <a:cs typeface="+mn-lt"/>
              </a:rPr>
              <a:t> επ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ιλέγοντ</a:t>
            </a:r>
            <a:r>
              <a:rPr lang="en-US" sz="1300">
                <a:latin typeface="Times New Roman"/>
                <a:ea typeface="+mn-lt"/>
                <a:cs typeface="+mn-lt"/>
              </a:rPr>
              <a:t>ας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ημερομηνίες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γι</a:t>
            </a:r>
            <a:r>
              <a:rPr lang="en-US" sz="1300">
                <a:latin typeface="Times New Roman"/>
                <a:ea typeface="+mn-lt"/>
                <a:cs typeface="+mn-lt"/>
              </a:rPr>
              <a:t>α τα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</a:t>
            </a:r>
            <a:r>
              <a:rPr lang="en-US" sz="1300">
                <a:latin typeface="Times New Roman"/>
                <a:ea typeface="+mn-lt"/>
                <a:cs typeface="+mn-lt"/>
              </a:rPr>
              <a:t>α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ου</a:t>
            </a:r>
            <a:r>
              <a:rPr lang="en-US" sz="1300">
                <a:latin typeface="Times New Roman"/>
                <a:ea typeface="+mn-lt"/>
                <a:cs typeface="+mn-lt"/>
              </a:rPr>
              <a:t> επ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ιθυμεί</a:t>
            </a:r>
            <a:r>
              <a:rPr lang="en-US" sz="1300">
                <a:latin typeface="Times New Roman"/>
                <a:ea typeface="+mn-lt"/>
                <a:cs typeface="+mn-lt"/>
              </a:rPr>
              <a:t>, τα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μετοχών</a:t>
            </a:r>
            <a:r>
              <a:rPr lang="en-US" sz="1300">
                <a:latin typeface="Times New Roman"/>
                <a:ea typeface="+mn-lt"/>
                <a:cs typeface="+mn-lt"/>
              </a:rPr>
              <a:t>, απ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ευθεί</a:t>
            </a:r>
            <a:r>
              <a:rPr lang="en-US" sz="1300">
                <a:latin typeface="Times New Roman"/>
                <a:ea typeface="+mn-lt"/>
                <a:cs typeface="+mn-lt"/>
              </a:rPr>
              <a:t>ας απο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ίντερνετ</a:t>
            </a:r>
            <a:r>
              <a:rPr lang="en-US" sz="1300">
                <a:latin typeface="Times New Roman"/>
                <a:ea typeface="+mn-lt"/>
                <a:cs typeface="+mn-lt"/>
              </a:rPr>
              <a:t>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μοντέλο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ου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χρησιμο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οιείτ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στο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συγκεκριμένο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λογισμικό</a:t>
            </a:r>
            <a:r>
              <a:rPr lang="en-US" sz="1300">
                <a:latin typeface="Times New Roman"/>
                <a:cs typeface="Times New Roman"/>
              </a:rPr>
              <a:t> και </a:t>
            </a:r>
            <a:r>
              <a:rPr lang="en-US" sz="1300" err="1">
                <a:latin typeface="Times New Roman"/>
                <a:cs typeface="Times New Roman"/>
              </a:rPr>
              <a:t>δι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δρ</a:t>
            </a:r>
            <a:r>
              <a:rPr lang="en-US" sz="1300">
                <a:latin typeface="Times New Roman"/>
                <a:cs typeface="Times New Roman"/>
              </a:rPr>
              <a:t>αμα</a:t>
            </a:r>
            <a:r>
              <a:rPr lang="en-US" sz="1300" err="1">
                <a:latin typeface="Times New Roman"/>
                <a:cs typeface="Times New Roman"/>
              </a:rPr>
              <a:t>τίζει</a:t>
            </a:r>
            <a:r>
              <a:rPr lang="en-US" sz="1300">
                <a:latin typeface="Times New Roman"/>
                <a:cs typeface="Times New Roman"/>
              </a:rPr>
              <a:t> κα</a:t>
            </a:r>
            <a:r>
              <a:rPr lang="en-US" sz="1300" err="1">
                <a:latin typeface="Times New Roman"/>
                <a:cs typeface="Times New Roman"/>
              </a:rPr>
              <a:t>θοριστικό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ρόλο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στην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ρό</a:t>
            </a:r>
            <a:r>
              <a:rPr lang="en-US" sz="1300">
                <a:latin typeface="Times New Roman"/>
                <a:cs typeface="Times New Roman"/>
              </a:rPr>
              <a:t>β</a:t>
            </a:r>
            <a:r>
              <a:rPr lang="en-US" sz="1300" err="1">
                <a:latin typeface="Times New Roman"/>
                <a:cs typeface="Times New Roman"/>
              </a:rPr>
              <a:t>λεψη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της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τιμής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στην</a:t>
            </a:r>
            <a:r>
              <a:rPr lang="en-US" sz="1300">
                <a:latin typeface="Times New Roman"/>
                <a:cs typeface="Times New Roman"/>
              </a:rPr>
              <a:t> οπ</a:t>
            </a:r>
            <a:r>
              <a:rPr lang="en-US" sz="1300" err="1">
                <a:latin typeface="Times New Roman"/>
                <a:cs typeface="Times New Roman"/>
              </a:rPr>
              <a:t>οί</a:t>
            </a:r>
            <a:r>
              <a:rPr lang="en-US" sz="1300">
                <a:latin typeface="Times New Roman"/>
                <a:cs typeface="Times New Roman"/>
              </a:rPr>
              <a:t>α η </a:t>
            </a:r>
            <a:r>
              <a:rPr lang="en-US" sz="1300" err="1">
                <a:latin typeface="Times New Roman"/>
                <a:cs typeface="Times New Roman"/>
              </a:rPr>
              <a:t>εκάστωτε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μετοχή</a:t>
            </a:r>
            <a:r>
              <a:rPr lang="en-US" sz="1300">
                <a:latin typeface="Times New Roman"/>
                <a:cs typeface="Times New Roman"/>
              </a:rPr>
              <a:t> (π.χ </a:t>
            </a:r>
            <a:r>
              <a:rPr lang="en-US" sz="1300" err="1">
                <a:latin typeface="Times New Roman"/>
                <a:cs typeface="Times New Roman"/>
              </a:rPr>
              <a:t>της</a:t>
            </a:r>
            <a:r>
              <a:rPr lang="en-US" sz="1300">
                <a:latin typeface="Times New Roman"/>
                <a:cs typeface="Times New Roman"/>
              </a:rPr>
              <a:t> APPLE) θα </a:t>
            </a:r>
            <a:r>
              <a:rPr lang="en-US" sz="1300" err="1">
                <a:latin typeface="Times New Roman"/>
                <a:cs typeface="Times New Roman"/>
              </a:rPr>
              <a:t>κυμ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νθεί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την</a:t>
            </a:r>
            <a:r>
              <a:rPr lang="en-US" sz="1300">
                <a:latin typeface="Times New Roman"/>
                <a:cs typeface="Times New Roman"/>
              </a:rPr>
              <a:t> επ</a:t>
            </a:r>
            <a:r>
              <a:rPr lang="en-US" sz="1300" err="1">
                <a:latin typeface="Times New Roman"/>
                <a:cs typeface="Times New Roman"/>
              </a:rPr>
              <a:t>όμενη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ημέρ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είν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LSTM.</a:t>
            </a:r>
          </a:p>
          <a:p>
            <a:pPr algn="just"/>
            <a:r>
              <a:rPr lang="en-US" sz="13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μοντέλο</a:t>
            </a:r>
            <a:r>
              <a:rPr lang="en-US" sz="1300">
                <a:latin typeface="Times New Roman"/>
                <a:ea typeface="+mn-lt"/>
                <a:cs typeface="+mn-lt"/>
              </a:rPr>
              <a:t> LSTM (Long Short-Term Memory)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είν</a:t>
            </a:r>
            <a:r>
              <a:rPr lang="en-US" sz="1300">
                <a:latin typeface="Times New Roman"/>
                <a:ea typeface="+mn-lt"/>
                <a:cs typeface="+mn-lt"/>
              </a:rPr>
              <a:t>αι </a:t>
            </a:r>
            <a:r>
              <a:rPr lang="en-US" sz="1300" err="1">
                <a:latin typeface="Times New Roman"/>
                <a:ea typeface="+mn-lt"/>
                <a:cs typeface="+mn-lt"/>
              </a:rPr>
              <a:t>έν</a:t>
            </a:r>
            <a:r>
              <a:rPr lang="en-US" sz="1300">
                <a:latin typeface="Times New Roman"/>
                <a:ea typeface="+mn-lt"/>
                <a:cs typeface="+mn-lt"/>
              </a:rPr>
              <a:t>ας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τύ</a:t>
            </a:r>
            <a:r>
              <a:rPr lang="en-US" sz="1300">
                <a:latin typeface="Times New Roman"/>
                <a:ea typeface="+mn-lt"/>
                <a:cs typeface="+mn-lt"/>
              </a:rPr>
              <a:t>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νευρωνικού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δικτύου</a:t>
            </a:r>
            <a:r>
              <a:rPr lang="en-US" sz="1300">
                <a:latin typeface="Times New Roman"/>
                <a:ea typeface="+mn-lt"/>
                <a:cs typeface="+mn-lt"/>
              </a:rPr>
              <a:t> (NN)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ου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είν</a:t>
            </a:r>
            <a:r>
              <a:rPr lang="en-US" sz="1300">
                <a:latin typeface="Times New Roman"/>
                <a:ea typeface="+mn-lt"/>
                <a:cs typeface="+mn-lt"/>
              </a:rPr>
              <a:t>αι </a:t>
            </a:r>
            <a:r>
              <a:rPr lang="en-US" sz="1300" err="1">
                <a:latin typeface="Times New Roman"/>
                <a:ea typeface="+mn-lt"/>
                <a:cs typeface="+mn-lt"/>
              </a:rPr>
              <a:t>ιδι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ίτερ</a:t>
            </a:r>
            <a:r>
              <a:rPr lang="en-US" sz="1300">
                <a:latin typeface="Times New Roman"/>
                <a:ea typeface="+mn-lt"/>
                <a:cs typeface="+mn-lt"/>
              </a:rPr>
              <a:t>α απ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οτελεσμ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τικό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στην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εκμάθηση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μοτί</a:t>
            </a:r>
            <a:r>
              <a:rPr lang="en-US" sz="1300">
                <a:latin typeface="Times New Roman"/>
                <a:ea typeface="+mn-lt"/>
                <a:cs typeface="+mn-lt"/>
              </a:rPr>
              <a:t>β</a:t>
            </a:r>
            <a:r>
              <a:rPr lang="en-US" sz="1300" err="1">
                <a:latin typeface="Times New Roman"/>
                <a:ea typeface="+mn-lt"/>
                <a:cs typeface="+mn-lt"/>
              </a:rPr>
              <a:t>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σε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χρονοσειρών</a:t>
            </a:r>
            <a:r>
              <a:rPr lang="en-US" sz="1300">
                <a:latin typeface="Times New Roman"/>
                <a:ea typeface="+mn-lt"/>
                <a:cs typeface="+mn-lt"/>
              </a:rPr>
              <a:t>, όπ</a:t>
            </a:r>
            <a:r>
              <a:rPr lang="en-US" sz="1300" err="1">
                <a:latin typeface="Times New Roman"/>
                <a:ea typeface="+mn-lt"/>
                <a:cs typeface="+mn-lt"/>
              </a:rPr>
              <a:t>ως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οι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τιμές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μετοχών</a:t>
            </a:r>
            <a:r>
              <a:rPr lang="en-US" sz="1300">
                <a:latin typeface="Times New Roman"/>
                <a:ea typeface="+mn-lt"/>
                <a:cs typeface="+mn-lt"/>
              </a:rPr>
              <a:t>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n-US" sz="1300">
                <a:latin typeface="Times New Roman"/>
                <a:ea typeface="+mn-lt"/>
                <a:cs typeface="+mn-lt"/>
              </a:rPr>
              <a:t>Μαθα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ίνει</a:t>
            </a:r>
            <a:r>
              <a:rPr lang="en-US" sz="1300">
                <a:latin typeface="Times New Roman"/>
                <a:ea typeface="+mn-lt"/>
                <a:cs typeface="+mn-lt"/>
              </a:rPr>
              <a:t> από τα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ιστορικά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δεδομέν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τιμών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μετοχών</a:t>
            </a:r>
            <a:r>
              <a:rPr lang="en-US" sz="1300">
                <a:latin typeface="Times New Roman"/>
                <a:ea typeface="+mn-lt"/>
                <a:cs typeface="+mn-lt"/>
              </a:rPr>
              <a:t> -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τυ</a:t>
            </a:r>
            <a:r>
              <a:rPr lang="en-US" sz="1300">
                <a:latin typeface="Times New Roman"/>
                <a:ea typeface="+mn-lt"/>
                <a:cs typeface="+mn-lt"/>
              </a:rPr>
              <a:t>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ικά</a:t>
            </a:r>
            <a:r>
              <a:rPr lang="en-US" sz="1300">
                <a:latin typeface="Times New Roman"/>
                <a:ea typeface="+mn-lt"/>
                <a:cs typeface="+mn-lt"/>
              </a:rPr>
              <a:t> από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ημερήσιες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τιμές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κλεισίμ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τος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μετοχών</a:t>
            </a:r>
            <a:r>
              <a:rPr lang="en-US" sz="1300">
                <a:latin typeface="Times New Roman"/>
                <a:ea typeface="+mn-lt"/>
                <a:cs typeface="+mn-lt"/>
              </a:rPr>
              <a:t>. 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n-US" sz="1300" err="1">
                <a:latin typeface="Times New Roman"/>
                <a:ea typeface="+mn-lt"/>
                <a:cs typeface="+mn-lt"/>
              </a:rPr>
              <a:t>Μετά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την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εκ</a:t>
            </a:r>
            <a:r>
              <a:rPr lang="en-US" sz="1300">
                <a:latin typeface="Times New Roman"/>
                <a:ea typeface="+mn-lt"/>
                <a:cs typeface="+mn-lt"/>
              </a:rPr>
              <a:t>πα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ίδευση</a:t>
            </a:r>
            <a:r>
              <a:rPr lang="en-US" sz="1300">
                <a:latin typeface="Times New Roman"/>
                <a:ea typeface="+mn-lt"/>
                <a:cs typeface="+mn-lt"/>
              </a:rPr>
              <a:t>,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μοντέλο</a:t>
            </a:r>
            <a:r>
              <a:rPr lang="en-US" sz="1300">
                <a:latin typeface="Times New Roman"/>
                <a:ea typeface="+mn-lt"/>
                <a:cs typeface="+mn-lt"/>
              </a:rPr>
              <a:t> μπ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ορεί</a:t>
            </a:r>
            <a:r>
              <a:rPr lang="en-US" sz="1300">
                <a:latin typeface="Times New Roman"/>
                <a:ea typeface="+mn-lt"/>
                <a:cs typeface="+mn-lt"/>
              </a:rPr>
              <a:t> να πα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ράγει</a:t>
            </a:r>
            <a:r>
              <a:rPr lang="en-US" sz="1300">
                <a:latin typeface="Times New Roman"/>
                <a:ea typeface="+mn-lt"/>
                <a:cs typeface="+mn-lt"/>
              </a:rPr>
              <a:t>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ρο</a:t>
            </a:r>
            <a:r>
              <a:rPr lang="en-US" sz="1300">
                <a:latin typeface="Times New Roman"/>
                <a:ea typeface="+mn-lt"/>
                <a:cs typeface="+mn-lt"/>
              </a:rPr>
              <a:t>β</a:t>
            </a:r>
            <a:r>
              <a:rPr lang="en-US" sz="1300" err="1">
                <a:latin typeface="Times New Roman"/>
                <a:ea typeface="+mn-lt"/>
                <a:cs typeface="+mn-lt"/>
              </a:rPr>
              <a:t>λέψεις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γι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μελλοντικές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τιμές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των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μετοχών</a:t>
            </a:r>
            <a:r>
              <a:rPr lang="en-US" sz="1300">
                <a:latin typeface="Times New Roman"/>
                <a:ea typeface="+mn-lt"/>
                <a:cs typeface="+mn-lt"/>
              </a:rPr>
              <a:t> και 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ιο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συγκεκριμέν</a:t>
            </a:r>
            <a:r>
              <a:rPr lang="en-US" sz="1300">
                <a:latin typeface="Times New Roman"/>
                <a:ea typeface="+mn-lt"/>
                <a:cs typeface="+mn-lt"/>
              </a:rPr>
              <a:t>α θα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εμφ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νίζετ</a:t>
            </a:r>
            <a:r>
              <a:rPr lang="en-US" sz="1300">
                <a:latin typeface="Times New Roman"/>
                <a:ea typeface="+mn-lt"/>
                <a:cs typeface="+mn-lt"/>
              </a:rPr>
              <a:t>αι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το</a:t>
            </a:r>
            <a:r>
              <a:rPr lang="en-US" sz="1300">
                <a:latin typeface="Times New Roman"/>
                <a:ea typeface="+mn-lt"/>
                <a:cs typeface="+mn-lt"/>
              </a:rPr>
              <a:t> απ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οτέλεσμ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γι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την</a:t>
            </a:r>
            <a:r>
              <a:rPr lang="en-US" sz="1300">
                <a:latin typeface="Times New Roman"/>
                <a:ea typeface="+mn-lt"/>
                <a:cs typeface="+mn-lt"/>
              </a:rPr>
              <a:t> επ</a:t>
            </a:r>
            <a:r>
              <a:rPr lang="en-US" sz="1300" err="1">
                <a:latin typeface="Times New Roman"/>
                <a:ea typeface="+mn-lt"/>
                <a:cs typeface="+mn-lt"/>
              </a:rPr>
              <a:t>όμενη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ημέρ</a:t>
            </a:r>
            <a:r>
              <a:rPr lang="en-US" sz="1300">
                <a:latin typeface="Times New Roman"/>
                <a:ea typeface="+mn-lt"/>
                <a:cs typeface="+mn-lt"/>
              </a:rPr>
              <a:t>α.</a:t>
            </a:r>
            <a:endParaRPr lang="en-US">
              <a:latin typeface="Times New Roman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7423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3A207-D441-41A0-78B0-F2DB5AD4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ΕΠΕΚΤΑΣΗ (backend) ΚΑΙ ΧΡΗΣΗ ΚΛΑΣΕΩΝ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44E3-7724-1532-1C74-97A071612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300" err="1">
                <a:latin typeface="Times New Roman"/>
                <a:cs typeface="Times New Roman"/>
              </a:rPr>
              <a:t>Στο</a:t>
            </a:r>
            <a:r>
              <a:rPr lang="en-US" sz="1300">
                <a:latin typeface="Times New Roman"/>
                <a:cs typeface="Times New Roman"/>
              </a:rPr>
              <a:t> backend επίπ</a:t>
            </a:r>
            <a:r>
              <a:rPr lang="en-US" sz="1300" err="1">
                <a:latin typeface="Times New Roman"/>
                <a:cs typeface="Times New Roman"/>
              </a:rPr>
              <a:t>εδο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του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κώδικ</a:t>
            </a:r>
            <a:r>
              <a:rPr lang="en-US" sz="1300">
                <a:latin typeface="Times New Roman"/>
                <a:cs typeface="Times New Roman"/>
              </a:rPr>
              <a:t>α, </a:t>
            </a:r>
            <a:r>
              <a:rPr lang="en-US" sz="1300" err="1">
                <a:latin typeface="Times New Roman"/>
                <a:cs typeface="Times New Roman"/>
              </a:rPr>
              <a:t>οι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ρο</a:t>
            </a:r>
            <a:r>
              <a:rPr lang="en-US" sz="1300">
                <a:latin typeface="Times New Roman"/>
                <a:cs typeface="Times New Roman"/>
              </a:rPr>
              <a:t>ανα</a:t>
            </a:r>
            <a:r>
              <a:rPr lang="en-US" sz="1300" err="1">
                <a:latin typeface="Times New Roman"/>
                <a:cs typeface="Times New Roman"/>
              </a:rPr>
              <a:t>φερθέντες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λειτουργίες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συνενώνοντ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στον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κώδικ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με</a:t>
            </a:r>
            <a:r>
              <a:rPr lang="en-US" sz="1300">
                <a:latin typeface="Times New Roman"/>
                <a:cs typeface="Times New Roman"/>
              </a:rPr>
              <a:t> </a:t>
            </a:r>
            <a:r>
              <a:rPr lang="en-US" sz="1300" err="1">
                <a:latin typeface="Times New Roman"/>
                <a:cs typeface="Times New Roman"/>
              </a:rPr>
              <a:t>κλάσεις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οι</a:t>
            </a:r>
            <a:r>
              <a:rPr lang="en-US" sz="1300">
                <a:latin typeface="Times New Roman"/>
                <a:cs typeface="Times New Roman"/>
              </a:rPr>
              <a:t> οπ</a:t>
            </a:r>
            <a:r>
              <a:rPr lang="en-US" sz="1300" err="1">
                <a:latin typeface="Times New Roman"/>
                <a:cs typeface="Times New Roman"/>
              </a:rPr>
              <a:t>οίες</a:t>
            </a:r>
            <a:r>
              <a:rPr lang="en-US" sz="1300">
                <a:latin typeface="Times New Roman"/>
                <a:cs typeface="Times New Roman"/>
              </a:rPr>
              <a:t> π</a:t>
            </a:r>
            <a:r>
              <a:rPr lang="en-US" sz="1300" err="1">
                <a:latin typeface="Times New Roman"/>
                <a:cs typeface="Times New Roman"/>
              </a:rPr>
              <a:t>ροκύ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τουν</a:t>
            </a:r>
            <a:r>
              <a:rPr lang="en-US" sz="1300">
                <a:latin typeface="Times New Roman"/>
                <a:cs typeface="Times New Roman"/>
              </a:rPr>
              <a:t> από </a:t>
            </a:r>
            <a:r>
              <a:rPr lang="en-US" sz="1300" err="1">
                <a:latin typeface="Times New Roman"/>
                <a:cs typeface="Times New Roman"/>
              </a:rPr>
              <a:t>την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λογική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του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λογισμικού</a:t>
            </a:r>
            <a:r>
              <a:rPr lang="en-US" sz="1300">
                <a:latin typeface="Times New Roman"/>
                <a:cs typeface="Times New Roman"/>
              </a:rPr>
              <a:t> και </a:t>
            </a:r>
            <a:r>
              <a:rPr lang="en-US" sz="1300" err="1">
                <a:latin typeface="Times New Roman"/>
                <a:cs typeface="Times New Roman"/>
              </a:rPr>
              <a:t>είν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υλο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οιημένες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σε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γλώσσ</a:t>
            </a:r>
            <a:r>
              <a:rPr lang="en-US" sz="1300">
                <a:latin typeface="Times New Roman"/>
                <a:cs typeface="Times New Roman"/>
              </a:rPr>
              <a:t>α python.</a:t>
            </a:r>
          </a:p>
          <a:p>
            <a:r>
              <a:rPr lang="en-US" sz="1300" err="1">
                <a:latin typeface="Times New Roman"/>
                <a:cs typeface="Times New Roman"/>
              </a:rPr>
              <a:t>Πιο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συγκεκριμέν</a:t>
            </a:r>
            <a:r>
              <a:rPr lang="en-US" sz="1300">
                <a:latin typeface="Times New Roman"/>
                <a:cs typeface="Times New Roman"/>
              </a:rPr>
              <a:t>α, </a:t>
            </a:r>
            <a:r>
              <a:rPr lang="en-US" sz="1300" err="1">
                <a:latin typeface="Times New Roman"/>
                <a:cs typeface="Times New Roman"/>
              </a:rPr>
              <a:t>οι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κλάσεις</a:t>
            </a:r>
            <a:r>
              <a:rPr lang="en-US" sz="1300">
                <a:latin typeface="Times New Roman"/>
                <a:cs typeface="Times New Roman"/>
              </a:rPr>
              <a:t> α</a:t>
            </a:r>
            <a:r>
              <a:rPr lang="en-US" sz="1300" err="1">
                <a:latin typeface="Times New Roman"/>
                <a:cs typeface="Times New Roman"/>
              </a:rPr>
              <a:t>υτές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είν</a:t>
            </a:r>
            <a:r>
              <a:rPr lang="en-US" sz="1300">
                <a:latin typeface="Times New Roman"/>
                <a:cs typeface="Times New Roman"/>
              </a:rPr>
              <a:t>αι:</a:t>
            </a:r>
          </a:p>
          <a:p>
            <a:pPr lvl="1">
              <a:buFont typeface="Arial"/>
              <a:buChar char="•"/>
            </a:pPr>
            <a:r>
              <a:rPr lang="en-US" sz="1300">
                <a:latin typeface="Times New Roman"/>
                <a:cs typeface="Times New Roman"/>
              </a:rPr>
              <a:t>Admin  </a:t>
            </a:r>
          </a:p>
          <a:p>
            <a:pPr lvl="1">
              <a:buFont typeface="Arial"/>
              <a:buChar char="•"/>
            </a:pPr>
            <a:r>
              <a:rPr lang="en-US" sz="1300">
                <a:latin typeface="Times New Roman"/>
                <a:cs typeface="Times New Roman"/>
              </a:rPr>
              <a:t>User  </a:t>
            </a:r>
          </a:p>
          <a:p>
            <a:pPr lvl="1">
              <a:buFont typeface="Arial"/>
              <a:buChar char="•"/>
            </a:pPr>
            <a:r>
              <a:rPr lang="el-GR" sz="1300" err="1">
                <a:latin typeface="Times New Roman"/>
                <a:cs typeface="Times New Roman"/>
              </a:rPr>
              <a:t>Dataset</a:t>
            </a:r>
            <a:r>
              <a:rPr lang="el-GR" sz="1300">
                <a:latin typeface="Times New Roman"/>
                <a:cs typeface="Times New Roman"/>
              </a:rPr>
              <a:t> </a:t>
            </a:r>
          </a:p>
          <a:p>
            <a:pPr lvl="1">
              <a:buFont typeface="Arial"/>
              <a:buChar char="•"/>
            </a:pPr>
            <a:r>
              <a:rPr lang="el-GR" sz="1300" err="1">
                <a:latin typeface="Times New Roman"/>
                <a:cs typeface="Times New Roman"/>
              </a:rPr>
              <a:t>Analysis</a:t>
            </a:r>
            <a:r>
              <a:rPr lang="el-GR" sz="1300">
                <a:latin typeface="Times New Roman"/>
                <a:cs typeface="Times New Roman"/>
              </a:rPr>
              <a:t> </a:t>
            </a:r>
          </a:p>
          <a:p>
            <a:pPr lvl="1">
              <a:buFont typeface="Arial"/>
              <a:buChar char="•"/>
            </a:pPr>
            <a:r>
              <a:rPr lang="el-GR" sz="1300" err="1">
                <a:latin typeface="Times New Roman"/>
                <a:cs typeface="Times New Roman"/>
              </a:rPr>
              <a:t>MLModel</a:t>
            </a:r>
            <a:r>
              <a:rPr lang="el-GR" sz="1300">
                <a:latin typeface="Times New Roman"/>
                <a:cs typeface="Times New Roman"/>
              </a:rPr>
              <a:t>  </a:t>
            </a:r>
          </a:p>
          <a:p>
            <a:pPr lvl="1">
              <a:buFont typeface="Arial"/>
              <a:buChar char="•"/>
            </a:pPr>
            <a:r>
              <a:rPr lang="el-GR" sz="1300" err="1">
                <a:latin typeface="Times New Roman"/>
                <a:cs typeface="Times New Roman"/>
              </a:rPr>
              <a:t>Strategy</a:t>
            </a:r>
            <a:r>
              <a:rPr lang="el-GR" sz="1300">
                <a:latin typeface="Times New Roman"/>
                <a:cs typeface="Times New Roman"/>
              </a:rPr>
              <a:t>  </a:t>
            </a:r>
          </a:p>
          <a:p>
            <a:pPr lvl="1">
              <a:buFont typeface="Arial"/>
              <a:buChar char="•"/>
            </a:pPr>
            <a:r>
              <a:rPr lang="el-GR" sz="1300" err="1">
                <a:latin typeface="Times New Roman"/>
                <a:cs typeface="Times New Roman"/>
              </a:rPr>
              <a:t>Report</a:t>
            </a:r>
            <a:r>
              <a:rPr lang="el-GR" sz="1300">
                <a:latin typeface="Times New Roman"/>
                <a:cs typeface="Times New Roman"/>
              </a:rPr>
              <a:t>  </a:t>
            </a:r>
          </a:p>
          <a:p>
            <a:endParaRPr lang="el-GR" sz="1200">
              <a:latin typeface="Times New Roman"/>
              <a:cs typeface="Times New Roman"/>
            </a:endParaRPr>
          </a:p>
          <a:p>
            <a:r>
              <a:rPr lang="el-GR" sz="1200">
                <a:latin typeface="Times New Roman"/>
                <a:cs typeface="Times New Roman"/>
              </a:rPr>
              <a:t>Παρακάτω παρατίθεται το διάγραμμα κλάσεων.</a:t>
            </a:r>
          </a:p>
          <a:p>
            <a:endParaRPr lang="el-GR"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97698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52AA4-AAC2-0C75-F4C5-1F34B69B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ΔΙΑΓΡΑΜΜΑ ΚΛΑΣΕΩΝ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 descr="A diagram of a data flow&#10;&#10;AI-generated content may be incorrect.">
            <a:extLst>
              <a:ext uri="{FF2B5EF4-FFF2-40B4-BE49-F238E27FC236}">
                <a16:creationId xmlns:a16="http://schemas.microsoft.com/office/drawing/2014/main" id="{B3F27AB7-B081-6FD0-DE16-8105E842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27" y="1318516"/>
            <a:ext cx="7501784" cy="55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5749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507F0-B0D7-7DEF-75A4-A5961B4D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ΣΥΝΔΕΣΗ (backend) ΚΑΙ (frontend)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05EC0-8B4A-44D1-2296-24B78CDD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1300">
                <a:latin typeface="Times New Roman"/>
                <a:cs typeface="Times New Roman"/>
              </a:rPr>
              <a:t>Η βα</a:t>
            </a:r>
            <a:r>
              <a:rPr lang="en-US" sz="1300" err="1">
                <a:latin typeface="Times New Roman"/>
                <a:cs typeface="Times New Roman"/>
              </a:rPr>
              <a:t>σική</a:t>
            </a:r>
            <a:r>
              <a:rPr lang="en-US" sz="1300">
                <a:latin typeface="Times New Roman"/>
                <a:cs typeface="Times New Roman"/>
              </a:rPr>
              <a:t> α</a:t>
            </a:r>
            <a:r>
              <a:rPr lang="en-US" sz="1300" err="1">
                <a:latin typeface="Times New Roman"/>
                <a:cs typeface="Times New Roman"/>
              </a:rPr>
              <a:t>νάλυση</a:t>
            </a:r>
            <a:r>
              <a:rPr lang="en-US" sz="1300">
                <a:latin typeface="Times New Roman"/>
                <a:cs typeface="Times New Roman"/>
              </a:rPr>
              <a:t> και επ</a:t>
            </a:r>
            <a:r>
              <a:rPr lang="en-US" sz="1300" err="1">
                <a:latin typeface="Times New Roman"/>
                <a:cs typeface="Times New Roman"/>
              </a:rPr>
              <a:t>εξεργ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σί</a:t>
            </a:r>
            <a:r>
              <a:rPr lang="en-US" sz="1300">
                <a:latin typeface="Times New Roman"/>
                <a:cs typeface="Times New Roman"/>
              </a:rPr>
              <a:t>α πρα</a:t>
            </a:r>
            <a:r>
              <a:rPr lang="en-US" sz="1300" err="1">
                <a:latin typeface="Times New Roman"/>
                <a:cs typeface="Times New Roman"/>
              </a:rPr>
              <a:t>γμ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οιείτ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στο</a:t>
            </a:r>
            <a:r>
              <a:rPr lang="en-US" sz="1300">
                <a:latin typeface="Times New Roman"/>
                <a:cs typeface="Times New Roman"/>
              </a:rPr>
              <a:t> backend </a:t>
            </a:r>
            <a:r>
              <a:rPr lang="en-US" sz="1300" err="1">
                <a:latin typeface="Times New Roman"/>
                <a:cs typeface="Times New Roman"/>
              </a:rPr>
              <a:t>κομμάτι</a:t>
            </a:r>
            <a:r>
              <a:rPr lang="en-US" sz="1300">
                <a:latin typeface="Times New Roman"/>
                <a:cs typeface="Times New Roman"/>
              </a:rPr>
              <a:t>, </a:t>
            </a:r>
            <a:r>
              <a:rPr lang="en-US" sz="1300" err="1">
                <a:latin typeface="Times New Roman"/>
                <a:cs typeface="Times New Roman"/>
              </a:rPr>
              <a:t>ωστόσο</a:t>
            </a:r>
            <a:r>
              <a:rPr lang="en-US" sz="1300">
                <a:latin typeface="Times New Roman"/>
                <a:cs typeface="Times New Roman"/>
              </a:rPr>
              <a:t> η ύπα</a:t>
            </a:r>
            <a:r>
              <a:rPr lang="en-US" sz="1300" err="1">
                <a:latin typeface="Times New Roman"/>
                <a:cs typeface="Times New Roman"/>
              </a:rPr>
              <a:t>ρξη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ενός</a:t>
            </a:r>
            <a:r>
              <a:rPr lang="en-US" sz="1300">
                <a:latin typeface="Times New Roman"/>
                <a:cs typeface="Times New Roman"/>
              </a:rPr>
              <a:t> frontend π</a:t>
            </a:r>
            <a:r>
              <a:rPr lang="en-US" sz="1300" err="1">
                <a:latin typeface="Times New Roman"/>
                <a:cs typeface="Times New Roman"/>
              </a:rPr>
              <a:t>ερι</a:t>
            </a:r>
            <a:r>
              <a:rPr lang="en-US" sz="1300">
                <a:latin typeface="Times New Roman"/>
                <a:cs typeface="Times New Roman"/>
              </a:rPr>
              <a:t>β</a:t>
            </a:r>
            <a:r>
              <a:rPr lang="en-US" sz="1300" err="1">
                <a:latin typeface="Times New Roman"/>
                <a:cs typeface="Times New Roman"/>
              </a:rPr>
              <a:t>άλλοντος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είν</a:t>
            </a:r>
            <a:r>
              <a:rPr lang="en-US" sz="1300">
                <a:latin typeface="Times New Roman"/>
                <a:cs typeface="Times New Roman"/>
              </a:rPr>
              <a:t>αι απαρα</a:t>
            </a:r>
            <a:r>
              <a:rPr lang="en-US" sz="1300" err="1">
                <a:latin typeface="Times New Roman"/>
                <a:cs typeface="Times New Roman"/>
              </a:rPr>
              <a:t>ίτητη</a:t>
            </a:r>
            <a:r>
              <a:rPr lang="en-US" sz="130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1300" err="1">
                <a:latin typeface="Times New Roman"/>
                <a:cs typeface="Times New Roman"/>
              </a:rPr>
              <a:t>Ως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ρώτο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στάδιο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frontend </a:t>
            </a:r>
            <a:r>
              <a:rPr lang="en-US" sz="1300" err="1">
                <a:latin typeface="Times New Roman"/>
                <a:cs typeface="Times New Roman"/>
              </a:rPr>
              <a:t>κομμάτι</a:t>
            </a:r>
            <a:r>
              <a:rPr lang="en-US" sz="1300">
                <a:latin typeface="Times New Roman"/>
                <a:cs typeface="Times New Roman"/>
              </a:rPr>
              <a:t> θα απ</a:t>
            </a:r>
            <a:r>
              <a:rPr lang="en-US" sz="1300" err="1">
                <a:latin typeface="Times New Roman"/>
                <a:cs typeface="Times New Roman"/>
              </a:rPr>
              <a:t>οτελείτ</a:t>
            </a:r>
            <a:r>
              <a:rPr lang="en-US" sz="1300">
                <a:latin typeface="Times New Roman"/>
                <a:cs typeface="Times New Roman"/>
              </a:rPr>
              <a:t>αι από </a:t>
            </a:r>
            <a:r>
              <a:rPr lang="en-US" sz="1300" err="1">
                <a:latin typeface="Times New Roman"/>
                <a:cs typeface="Times New Roman"/>
              </a:rPr>
              <a:t>κώδικ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σε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γλώσσες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ρογρ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μμ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τισμού</a:t>
            </a:r>
            <a:r>
              <a:rPr lang="en-US" sz="1300">
                <a:latin typeface="Times New Roman"/>
                <a:cs typeface="Times New Roman"/>
              </a:rPr>
              <a:t> HTML και CSS.</a:t>
            </a:r>
          </a:p>
          <a:p>
            <a:pPr algn="just"/>
            <a:r>
              <a:rPr lang="en-US" sz="1300" err="1">
                <a:latin typeface="Times New Roman"/>
                <a:cs typeface="Times New Roman"/>
              </a:rPr>
              <a:t>Έτσι</a:t>
            </a:r>
            <a:r>
              <a:rPr lang="en-US" sz="1300">
                <a:latin typeface="Times New Roman"/>
                <a:cs typeface="Times New Roman"/>
              </a:rPr>
              <a:t>, θα υπ</a:t>
            </a:r>
            <a:r>
              <a:rPr lang="en-US" sz="1300" err="1">
                <a:latin typeface="Times New Roman"/>
                <a:cs typeface="Times New Roman"/>
              </a:rPr>
              <a:t>άρχει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έν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γρ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φικό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ερι</a:t>
            </a:r>
            <a:r>
              <a:rPr lang="en-US" sz="1300">
                <a:latin typeface="Times New Roman"/>
                <a:cs typeface="Times New Roman"/>
              </a:rPr>
              <a:t>β</a:t>
            </a:r>
            <a:r>
              <a:rPr lang="en-US" sz="1300" err="1">
                <a:latin typeface="Times New Roman"/>
                <a:cs typeface="Times New Roman"/>
              </a:rPr>
              <a:t>άλλον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οπ</a:t>
            </a:r>
            <a:r>
              <a:rPr lang="en-US" sz="1300" err="1">
                <a:latin typeface="Times New Roman"/>
                <a:cs typeface="Times New Roman"/>
              </a:rPr>
              <a:t>οίο</a:t>
            </a:r>
            <a:r>
              <a:rPr lang="en-US" sz="1300">
                <a:latin typeface="Times New Roman"/>
                <a:cs typeface="Times New Roman"/>
              </a:rPr>
              <a:t> θα π</a:t>
            </a:r>
            <a:r>
              <a:rPr lang="en-US" sz="1300" err="1">
                <a:latin typeface="Times New Roman"/>
                <a:cs typeface="Times New Roman"/>
              </a:rPr>
              <a:t>ροσδίδει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άνεση</a:t>
            </a:r>
            <a:r>
              <a:rPr lang="en-US" sz="1300">
                <a:latin typeface="Times New Roman"/>
                <a:cs typeface="Times New Roman"/>
              </a:rPr>
              <a:t> και </a:t>
            </a:r>
            <a:r>
              <a:rPr lang="en-US" sz="1300" err="1">
                <a:latin typeface="Times New Roman"/>
                <a:cs typeface="Times New Roman"/>
              </a:rPr>
              <a:t>εύκολη</a:t>
            </a:r>
            <a:r>
              <a:rPr lang="en-US" sz="1300">
                <a:latin typeface="Times New Roman"/>
                <a:cs typeface="Times New Roman"/>
              </a:rPr>
              <a:t> π</a:t>
            </a:r>
            <a:r>
              <a:rPr lang="en-US" sz="1300" err="1">
                <a:latin typeface="Times New Roman"/>
                <a:cs typeface="Times New Roman"/>
              </a:rPr>
              <a:t>ρόσ</a:t>
            </a:r>
            <a:r>
              <a:rPr lang="en-US" sz="1300">
                <a:latin typeface="Times New Roman"/>
                <a:cs typeface="Times New Roman"/>
              </a:rPr>
              <a:t>βα</a:t>
            </a:r>
            <a:r>
              <a:rPr lang="en-US" sz="1300" err="1">
                <a:latin typeface="Times New Roman"/>
                <a:cs typeface="Times New Roman"/>
              </a:rPr>
              <a:t>ση</a:t>
            </a:r>
            <a:r>
              <a:rPr lang="en-US" sz="1300">
                <a:latin typeface="Times New Roman"/>
                <a:cs typeface="Times New Roman"/>
              </a:rPr>
              <a:t> </a:t>
            </a:r>
            <a:r>
              <a:rPr lang="en-US" sz="1300" err="1">
                <a:latin typeface="Times New Roman"/>
                <a:cs typeface="Times New Roman"/>
              </a:rPr>
              <a:t>στο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χρήστη</a:t>
            </a:r>
            <a:r>
              <a:rPr lang="en-US" sz="1300">
                <a:latin typeface="Times New Roman"/>
                <a:cs typeface="Times New Roman"/>
              </a:rPr>
              <a:t>.</a:t>
            </a:r>
          </a:p>
          <a:p>
            <a:pPr algn="just"/>
            <a:r>
              <a:rPr lang="en-US" sz="1300">
                <a:latin typeface="Times New Roman"/>
                <a:cs typeface="Times New Roman"/>
              </a:rPr>
              <a:t>Η </a:t>
            </a:r>
            <a:r>
              <a:rPr lang="en-US" sz="1300" err="1">
                <a:latin typeface="Times New Roman"/>
                <a:cs typeface="Times New Roman"/>
              </a:rPr>
              <a:t>δι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σύνδεση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του</a:t>
            </a:r>
            <a:r>
              <a:rPr lang="en-US" sz="1300">
                <a:latin typeface="Times New Roman"/>
                <a:cs typeface="Times New Roman"/>
              </a:rPr>
              <a:t> backend και </a:t>
            </a:r>
            <a:r>
              <a:rPr lang="en-US" sz="1300" err="1">
                <a:latin typeface="Times New Roman"/>
                <a:cs typeface="Times New Roman"/>
              </a:rPr>
              <a:t>του</a:t>
            </a:r>
            <a:r>
              <a:rPr lang="en-US" sz="1300">
                <a:latin typeface="Times New Roman"/>
                <a:cs typeface="Times New Roman"/>
              </a:rPr>
              <a:t> frontend θα πρα</a:t>
            </a:r>
            <a:r>
              <a:rPr lang="en-US" sz="1300" err="1">
                <a:latin typeface="Times New Roman"/>
                <a:cs typeface="Times New Roman"/>
              </a:rPr>
              <a:t>γμ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οιείτ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κάνοντ</a:t>
            </a:r>
            <a:r>
              <a:rPr lang="en-US" sz="1300">
                <a:latin typeface="Times New Roman"/>
                <a:cs typeface="Times New Roman"/>
              </a:rPr>
              <a:t>ας </a:t>
            </a:r>
            <a:r>
              <a:rPr lang="en-US" sz="1300" err="1">
                <a:latin typeface="Times New Roman"/>
                <a:cs typeface="Times New Roman"/>
              </a:rPr>
              <a:t>χρήση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του</a:t>
            </a:r>
            <a:r>
              <a:rPr lang="en-US" sz="1300">
                <a:latin typeface="Times New Roman"/>
                <a:cs typeface="Times New Roman"/>
              </a:rPr>
              <a:t> framework flask. </a:t>
            </a:r>
            <a:r>
              <a:rPr lang="en-US" sz="1300" err="1">
                <a:latin typeface="Times New Roman"/>
                <a:cs typeface="Times New Roman"/>
              </a:rPr>
              <a:t>Αυτό</a:t>
            </a:r>
            <a:r>
              <a:rPr lang="en-US" sz="1300">
                <a:latin typeface="Times New Roman"/>
                <a:cs typeface="Times New Roman"/>
              </a:rPr>
              <a:t> επ</a:t>
            </a:r>
            <a:r>
              <a:rPr lang="en-US" sz="1300" err="1">
                <a:latin typeface="Times New Roman"/>
                <a:cs typeface="Times New Roman"/>
              </a:rPr>
              <a:t>ιλέχθηκε</a:t>
            </a:r>
            <a:r>
              <a:rPr lang="en-US" sz="1300">
                <a:latin typeface="Times New Roman"/>
                <a:cs typeface="Times New Roman"/>
              </a:rPr>
              <a:t> κα</a:t>
            </a:r>
            <a:r>
              <a:rPr lang="en-US" sz="1300" err="1">
                <a:latin typeface="Times New Roman"/>
                <a:cs typeface="Times New Roman"/>
              </a:rPr>
              <a:t>θώς</a:t>
            </a:r>
            <a:r>
              <a:rPr lang="en-US" sz="1300">
                <a:latin typeface="Times New Roman"/>
                <a:cs typeface="Times New Roman"/>
              </a:rPr>
              <a:t> πα</a:t>
            </a:r>
            <a:r>
              <a:rPr lang="en-US" sz="1300" err="1">
                <a:latin typeface="Times New Roman"/>
                <a:cs typeface="Times New Roman"/>
              </a:rPr>
              <a:t>ρέχει</a:t>
            </a:r>
            <a:r>
              <a:rPr lang="en-US" sz="1300">
                <a:latin typeface="Times New Roman"/>
                <a:cs typeface="Times New Roman"/>
              </a:rPr>
              <a:t>:</a:t>
            </a:r>
          </a:p>
          <a:p>
            <a:pPr lvl="1" algn="just"/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Εύκολη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εγκ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τάστ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ση</a:t>
            </a:r>
            <a:r>
              <a:rPr lang="en-US" sz="1300">
                <a:latin typeface="Times New Roman"/>
                <a:ea typeface="+mn-lt"/>
                <a:cs typeface="+mn-lt"/>
              </a:rPr>
              <a:t>  </a:t>
            </a:r>
            <a:endParaRPr lang="en-US" sz="1300">
              <a:latin typeface="Times New Roman"/>
              <a:cs typeface="Times New Roman"/>
            </a:endParaRPr>
          </a:p>
          <a:p>
            <a:pPr lvl="1" algn="just"/>
            <a:r>
              <a:rPr lang="en-US" sz="1300">
                <a:latin typeface="Times New Roman"/>
                <a:ea typeface="+mn-lt"/>
                <a:cs typeface="+mn-lt"/>
              </a:rPr>
              <a:t> Βα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σίζετ</a:t>
            </a:r>
            <a:r>
              <a:rPr lang="en-US" sz="1300">
                <a:latin typeface="Times New Roman"/>
                <a:ea typeface="+mn-lt"/>
                <a:cs typeface="+mn-lt"/>
              </a:rPr>
              <a:t>αι </a:t>
            </a:r>
            <a:r>
              <a:rPr lang="en-US" sz="1300" err="1">
                <a:latin typeface="Times New Roman"/>
                <a:ea typeface="+mn-lt"/>
                <a:cs typeface="+mn-lt"/>
              </a:rPr>
              <a:t>στην</a:t>
            </a:r>
            <a:r>
              <a:rPr lang="en-US" sz="1300">
                <a:latin typeface="Times New Roman"/>
                <a:ea typeface="+mn-lt"/>
                <a:cs typeface="+mn-lt"/>
              </a:rPr>
              <a:t> Python</a:t>
            </a:r>
            <a:endParaRPr lang="en-US" sz="1300">
              <a:latin typeface="Times New Roman"/>
              <a:cs typeface="Times New Roman"/>
            </a:endParaRPr>
          </a:p>
          <a:p>
            <a:pPr lvl="1" algn="just"/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Ενσωμ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τώνετ</a:t>
            </a:r>
            <a:r>
              <a:rPr lang="en-US" sz="1300">
                <a:latin typeface="Times New Roman"/>
                <a:ea typeface="+mn-lt"/>
                <a:cs typeface="+mn-lt"/>
              </a:rPr>
              <a:t>αι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με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μοντέλ</a:t>
            </a:r>
            <a:r>
              <a:rPr lang="en-US" sz="1300">
                <a:latin typeface="Times New Roman"/>
                <a:ea typeface="+mn-lt"/>
                <a:cs typeface="+mn-lt"/>
              </a:rPr>
              <a:t>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μηχ</a:t>
            </a:r>
            <a:r>
              <a:rPr lang="en-US" sz="1300">
                <a:latin typeface="Times New Roman"/>
                <a:ea typeface="+mn-lt"/>
                <a:cs typeface="+mn-lt"/>
              </a:rPr>
              <a:t>α</a:t>
            </a:r>
            <a:r>
              <a:rPr lang="en-US" sz="1300" err="1">
                <a:latin typeface="Times New Roman"/>
                <a:ea typeface="+mn-lt"/>
                <a:cs typeface="+mn-lt"/>
              </a:rPr>
              <a:t>νικής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μάθησης</a:t>
            </a:r>
            <a:r>
              <a:rPr lang="en-US" sz="1300">
                <a:latin typeface="Times New Roman"/>
                <a:ea typeface="+mn-lt"/>
                <a:cs typeface="+mn-lt"/>
              </a:rPr>
              <a:t> (π.χ. scikit-learn, TensorFlow)</a:t>
            </a:r>
            <a:endParaRPr lang="en-US" sz="1300">
              <a:latin typeface="Times New Roman"/>
              <a:cs typeface="Times New Roman"/>
            </a:endParaRPr>
          </a:p>
          <a:p>
            <a:pPr lvl="1" algn="just"/>
            <a:r>
              <a:rPr lang="en-US" sz="1300">
                <a:latin typeface="Times New Roman"/>
                <a:ea typeface="+mn-lt"/>
                <a:cs typeface="+mn-lt"/>
              </a:rPr>
              <a:t> Μπ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ορεί</a:t>
            </a:r>
            <a:r>
              <a:rPr lang="en-US" sz="1300">
                <a:latin typeface="Times New Roman"/>
                <a:ea typeface="+mn-lt"/>
                <a:cs typeface="+mn-lt"/>
              </a:rPr>
              <a:t> να </a:t>
            </a:r>
            <a:r>
              <a:rPr lang="en-US" sz="1300" err="1">
                <a:latin typeface="Times New Roman"/>
                <a:ea typeface="+mn-lt"/>
                <a:cs typeface="+mn-lt"/>
              </a:rPr>
              <a:t>εξυ</a:t>
            </a:r>
            <a:r>
              <a:rPr lang="en-US" sz="1300">
                <a:latin typeface="Times New Roman"/>
                <a:ea typeface="+mn-lt"/>
                <a:cs typeface="+mn-lt"/>
              </a:rPr>
              <a:t>π</a:t>
            </a:r>
            <a:r>
              <a:rPr lang="en-US" sz="1300" err="1">
                <a:latin typeface="Times New Roman"/>
                <a:ea typeface="+mn-lt"/>
                <a:cs typeface="+mn-lt"/>
              </a:rPr>
              <a:t>ηρετήσει</a:t>
            </a:r>
            <a:r>
              <a:rPr lang="en-US" sz="1300">
                <a:latin typeface="Times New Roman"/>
                <a:ea typeface="+mn-lt"/>
                <a:cs typeface="+mn-lt"/>
              </a:rPr>
              <a:t> </a:t>
            </a:r>
            <a:r>
              <a:rPr lang="en-US" sz="1300" err="1">
                <a:latin typeface="Times New Roman"/>
                <a:ea typeface="+mn-lt"/>
                <a:cs typeface="+mn-lt"/>
              </a:rPr>
              <a:t>τόσο</a:t>
            </a:r>
            <a:r>
              <a:rPr lang="en-US" sz="1300">
                <a:latin typeface="Times New Roman"/>
                <a:ea typeface="+mn-lt"/>
                <a:cs typeface="+mn-lt"/>
              </a:rPr>
              <a:t> frontend </a:t>
            </a:r>
            <a:r>
              <a:rPr lang="en-US" sz="1300" err="1">
                <a:latin typeface="Times New Roman"/>
                <a:ea typeface="+mn-lt"/>
                <a:cs typeface="+mn-lt"/>
              </a:rPr>
              <a:t>όσο</a:t>
            </a:r>
            <a:r>
              <a:rPr lang="en-US" sz="1300">
                <a:latin typeface="Times New Roman"/>
                <a:ea typeface="+mn-lt"/>
                <a:cs typeface="+mn-lt"/>
              </a:rPr>
              <a:t> και backend</a:t>
            </a:r>
            <a:endParaRPr lang="en-US" sz="1300">
              <a:latin typeface="Times New Roman"/>
              <a:cs typeface="Times New Roman"/>
            </a:endParaRPr>
          </a:p>
          <a:p>
            <a:pPr lvl="1" algn="just"/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Είν</a:t>
            </a:r>
            <a:r>
              <a:rPr lang="en-US" sz="1300">
                <a:latin typeface="Times New Roman"/>
                <a:cs typeface="Times New Roman"/>
              </a:rPr>
              <a:t>αι επ</a:t>
            </a:r>
            <a:r>
              <a:rPr lang="en-US" sz="1300" err="1">
                <a:latin typeface="Times New Roman"/>
                <a:cs typeface="Times New Roman"/>
              </a:rPr>
              <a:t>εκτάσιμο</a:t>
            </a:r>
            <a:r>
              <a:rPr lang="en-US" sz="1300">
                <a:latin typeface="Times New Roman"/>
                <a:cs typeface="Times New Roman"/>
              </a:rPr>
              <a:t>  </a:t>
            </a:r>
          </a:p>
          <a:p>
            <a:pPr marL="285750" indent="-285750" algn="just"/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λογισμικό</a:t>
            </a:r>
            <a:r>
              <a:rPr lang="en-US" sz="1300">
                <a:latin typeface="Times New Roman"/>
                <a:cs typeface="Times New Roman"/>
              </a:rPr>
              <a:t> β</a:t>
            </a:r>
            <a:r>
              <a:rPr lang="en-US" sz="1300" err="1">
                <a:latin typeface="Times New Roman"/>
                <a:cs typeface="Times New Roman"/>
              </a:rPr>
              <a:t>ρίσκετ</a:t>
            </a:r>
            <a:r>
              <a:rPr lang="en-US" sz="1300">
                <a:latin typeface="Times New Roman"/>
                <a:cs typeface="Times New Roman"/>
              </a:rPr>
              <a:t>αι α</a:t>
            </a:r>
            <a:r>
              <a:rPr lang="en-US" sz="1300" err="1">
                <a:latin typeface="Times New Roman"/>
                <a:cs typeface="Times New Roman"/>
              </a:rPr>
              <a:t>κόμη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σε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στάδιο</a:t>
            </a:r>
            <a:r>
              <a:rPr lang="en-US" sz="1300">
                <a:latin typeface="Times New Roman"/>
                <a:cs typeface="Times New Roman"/>
              </a:rPr>
              <a:t> α</a:t>
            </a:r>
            <a:r>
              <a:rPr lang="en-US" sz="1300" err="1">
                <a:latin typeface="Times New Roman"/>
                <a:cs typeface="Times New Roman"/>
              </a:rPr>
              <a:t>νά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τυξης</a:t>
            </a:r>
            <a:r>
              <a:rPr lang="en-US" sz="1300">
                <a:latin typeface="Times New Roman"/>
                <a:cs typeface="Times New Roman"/>
              </a:rPr>
              <a:t> και επ</a:t>
            </a:r>
            <a:r>
              <a:rPr lang="en-US" sz="1300" err="1">
                <a:latin typeface="Times New Roman"/>
                <a:cs typeface="Times New Roman"/>
              </a:rPr>
              <a:t>εξεργ</a:t>
            </a:r>
            <a:r>
              <a:rPr lang="en-US" sz="1300">
                <a:latin typeface="Times New Roman"/>
                <a:cs typeface="Times New Roman"/>
              </a:rPr>
              <a:t>α</a:t>
            </a:r>
            <a:r>
              <a:rPr lang="en-US" sz="1300" err="1">
                <a:latin typeface="Times New Roman"/>
                <a:cs typeface="Times New Roman"/>
              </a:rPr>
              <a:t>σί</a:t>
            </a:r>
            <a:r>
              <a:rPr lang="en-US" sz="1300">
                <a:latin typeface="Times New Roman"/>
                <a:cs typeface="Times New Roman"/>
              </a:rPr>
              <a:t>ας και </a:t>
            </a:r>
            <a:r>
              <a:rPr lang="en-US" sz="1300" err="1">
                <a:latin typeface="Times New Roman"/>
                <a:cs typeface="Times New Roman"/>
              </a:rPr>
              <a:t>όχι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σε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στάδιο</a:t>
            </a:r>
            <a:r>
              <a:rPr lang="en-US" sz="1300">
                <a:latin typeface="Times New Roman"/>
                <a:cs typeface="Times New Roman"/>
              </a:rPr>
              <a:t> παρα</a:t>
            </a:r>
            <a:r>
              <a:rPr lang="en-US" sz="1300" err="1">
                <a:latin typeface="Times New Roman"/>
                <a:cs typeface="Times New Roman"/>
              </a:rPr>
              <a:t>γωγής</a:t>
            </a:r>
            <a:r>
              <a:rPr lang="en-US" sz="1300">
                <a:latin typeface="Times New Roman"/>
                <a:cs typeface="Times New Roman"/>
              </a:rPr>
              <a:t>, </a:t>
            </a:r>
            <a:r>
              <a:rPr lang="en-US" sz="1300" err="1">
                <a:latin typeface="Times New Roman"/>
                <a:cs typeface="Times New Roman"/>
              </a:rPr>
              <a:t>συνε</a:t>
            </a:r>
            <a:r>
              <a:rPr lang="en-US" sz="1300">
                <a:latin typeface="Times New Roman"/>
                <a:cs typeface="Times New Roman"/>
              </a:rPr>
              <a:t>π</a:t>
            </a:r>
            <a:r>
              <a:rPr lang="en-US" sz="1300" err="1">
                <a:latin typeface="Times New Roman"/>
                <a:cs typeface="Times New Roman"/>
              </a:rPr>
              <a:t>ώς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flask </a:t>
            </a:r>
            <a:r>
              <a:rPr lang="en-US" sz="1300" err="1">
                <a:latin typeface="Times New Roman"/>
                <a:cs typeface="Times New Roman"/>
              </a:rPr>
              <a:t>θεωρείτ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ως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κα</a:t>
            </a:r>
            <a:r>
              <a:rPr lang="en-US" sz="1300" err="1">
                <a:latin typeface="Times New Roman"/>
                <a:cs typeface="Times New Roman"/>
              </a:rPr>
              <a:t>τάλληλο</a:t>
            </a:r>
            <a:r>
              <a:rPr lang="en-US" sz="1300">
                <a:latin typeface="Times New Roman"/>
                <a:cs typeface="Times New Roman"/>
              </a:rPr>
              <a:t> framework. </a:t>
            </a:r>
            <a:r>
              <a:rPr lang="en-US" sz="1300" err="1">
                <a:latin typeface="Times New Roman"/>
                <a:cs typeface="Times New Roman"/>
              </a:rPr>
              <a:t>Γι</a:t>
            </a:r>
            <a:r>
              <a:rPr lang="en-US" sz="1300">
                <a:latin typeface="Times New Roman"/>
                <a:cs typeface="Times New Roman"/>
              </a:rPr>
              <a:t>α </a:t>
            </a:r>
            <a:r>
              <a:rPr lang="en-US" sz="1300" err="1">
                <a:latin typeface="Times New Roman"/>
                <a:cs typeface="Times New Roman"/>
              </a:rPr>
              <a:t>τον</a:t>
            </a:r>
            <a:r>
              <a:rPr lang="en-US" sz="1300">
                <a:latin typeface="Times New Roman"/>
                <a:cs typeface="Times New Roman"/>
              </a:rPr>
              <a:t> </a:t>
            </a:r>
            <a:r>
              <a:rPr lang="en-US" sz="1300" err="1">
                <a:latin typeface="Times New Roman"/>
                <a:cs typeface="Times New Roman"/>
              </a:rPr>
              <a:t>λόγο</a:t>
            </a:r>
            <a:r>
              <a:rPr lang="en-US" sz="1300">
                <a:latin typeface="Times New Roman"/>
                <a:cs typeface="Times New Roman"/>
              </a:rPr>
              <a:t> α</a:t>
            </a:r>
            <a:r>
              <a:rPr lang="en-US" sz="1300" err="1">
                <a:latin typeface="Times New Roman"/>
                <a:cs typeface="Times New Roman"/>
              </a:rPr>
              <a:t>υτό</a:t>
            </a:r>
            <a:r>
              <a:rPr lang="en-US" sz="1300">
                <a:latin typeface="Times New Roman"/>
                <a:cs typeface="Times New Roman"/>
              </a:rPr>
              <a:t> και </a:t>
            </a:r>
            <a:r>
              <a:rPr lang="en-US" sz="1300" err="1">
                <a:latin typeface="Times New Roman"/>
                <a:cs typeface="Times New Roman"/>
              </a:rPr>
              <a:t>το</a:t>
            </a:r>
            <a:r>
              <a:rPr lang="en-US" sz="1300">
                <a:latin typeface="Times New Roman"/>
                <a:cs typeface="Times New Roman"/>
              </a:rPr>
              <a:t> frontend </a:t>
            </a:r>
            <a:r>
              <a:rPr lang="en-US" sz="1300" err="1">
                <a:latin typeface="Times New Roman"/>
                <a:cs typeface="Times New Roman"/>
              </a:rPr>
              <a:t>κομμάτι</a:t>
            </a:r>
            <a:r>
              <a:rPr lang="en-US" sz="1300">
                <a:latin typeface="Times New Roman"/>
                <a:cs typeface="Times New Roman"/>
              </a:rPr>
              <a:t> θα </a:t>
            </a:r>
            <a:r>
              <a:rPr lang="en-US" sz="1300" err="1">
                <a:latin typeface="Times New Roman"/>
                <a:cs typeface="Times New Roman"/>
              </a:rPr>
              <a:t>εκτελείτ</a:t>
            </a:r>
            <a:r>
              <a:rPr lang="en-US" sz="1300">
                <a:latin typeface="Times New Roman"/>
                <a:cs typeface="Times New Roman"/>
              </a:rPr>
              <a:t>αι </a:t>
            </a:r>
            <a:r>
              <a:rPr lang="en-US" sz="1300" err="1">
                <a:latin typeface="Times New Roman"/>
                <a:cs typeface="Times New Roman"/>
              </a:rPr>
              <a:t>σε</a:t>
            </a:r>
            <a:r>
              <a:rPr lang="en-US" sz="1300">
                <a:latin typeface="Times New Roman"/>
                <a:cs typeface="Times New Roman"/>
              </a:rPr>
              <a:t> επίπ</a:t>
            </a:r>
            <a:r>
              <a:rPr lang="en-US" sz="1300" err="1">
                <a:latin typeface="Times New Roman"/>
                <a:cs typeface="Times New Roman"/>
              </a:rPr>
              <a:t>εδο</a:t>
            </a:r>
            <a:r>
              <a:rPr lang="en-US" sz="1300">
                <a:latin typeface="Times New Roman"/>
                <a:cs typeface="Times New Roman"/>
              </a:rPr>
              <a:t> localhost.</a:t>
            </a:r>
            <a:endParaRPr lang="en-US" sz="1300" err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58028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007D8-86C1-9F1A-3728-128FFC67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ΑΡΧΙΤΕΚΤΟΝΙΚΗ ΣΥΣΤΗΜΑΤΟΣ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95DAFF33-B8F0-9397-1827-8D8B4A4E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196" y="107095"/>
            <a:ext cx="430530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0122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57E70-B62A-A4EA-D138-177DAED8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ΒΑΣΙΚΗ ΡΟΗ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C8514-EF4A-8313-5463-5560A0822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605" y="2218536"/>
            <a:ext cx="10469165" cy="42500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l-GR" sz="1300">
                <a:latin typeface="Times New Roman"/>
                <a:cs typeface="Times New Roman"/>
              </a:rPr>
              <a:t>Το σύστημα εμφανίζει λίστα με τις διαθέσιμες αναλύσεις (π.χ. δείκτες, μετοχές, χρονικές περιόδους).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χρήστης επιλέγει μια ανάλυση για επεξεργασία. 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[Εναλλακτική Ροή Α: Δημιουργία νέας ανάλυσης]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Το σύστημα εμφανίζει τα εισαγμένα δεδομένα και τις παραμέτρους πρόβλεψης.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χρήστης επιλέγει ένα σύνολο δεδομένων. 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[Εναλλακτική Ροή Β: Εισαγωγή νέου </a:t>
            </a:r>
            <a:r>
              <a:rPr lang="el-GR" sz="1300" err="1">
                <a:latin typeface="Times New Roman"/>
                <a:cs typeface="Times New Roman"/>
              </a:rPr>
              <a:t>dataset</a:t>
            </a:r>
            <a:r>
              <a:rPr lang="el-GR" sz="1300">
                <a:latin typeface="Times New Roman"/>
                <a:cs typeface="Times New Roman"/>
              </a:rPr>
              <a:t>]  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[Εναλλακτική Ροή Γ: Διαγραφή </a:t>
            </a:r>
            <a:r>
              <a:rPr lang="el-GR" sz="1300" err="1">
                <a:latin typeface="Times New Roman"/>
                <a:cs typeface="Times New Roman"/>
              </a:rPr>
              <a:t>dataset</a:t>
            </a:r>
            <a:r>
              <a:rPr lang="el-GR" sz="1300">
                <a:latin typeface="Times New Roman"/>
                <a:cs typeface="Times New Roman"/>
              </a:rPr>
              <a:t>]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χρήστης ορίζει μεταβλητές ανάλυσης (χρονικό εύρος, δείκτης) και πατάει το κουμπί «Ανάλυση».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Το σύστημα εκτελεί την ανάλυση και εμφανίζει τα πρώτα αποτελέσματα (π.χ. προβλέψεις τιμών, στατιστικά).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Τα βήματα 4 έως 6 επαναλαμβάνονται μέχρι ο χρήστης να πατήσει το κουμπί «Ολοκλήρωση».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Το σύστημα αποθηκεύει την ανάλυση και δημιουργεί αναφορά.</a:t>
            </a:r>
            <a:endParaRPr lang="en-US" sz="13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068266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8B0D0-7042-A350-8EF8-8958EB07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ΕΝΑΛΛΑΚΤΙΚΕΣ ΡΟΕΣ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DE200-F7DF-D875-59A7-9B6F83280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99721"/>
            <a:ext cx="10168128" cy="448524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l-GR" sz="1300" b="1">
                <a:latin typeface="Times New Roman"/>
                <a:cs typeface="Times New Roman"/>
              </a:rPr>
              <a:t>Εναλλακτική Ροή Α: Δημιουργία νέας ανάλυσης</a:t>
            </a:r>
            <a:endParaRPr lang="en-US" sz="1300" b="1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Α.1 Ο χρήστης πατάει το κουμπί «Νέα Ανάλυση»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Α.2 Το σύστημα δημιουργεί νέο </a:t>
            </a:r>
            <a:r>
              <a:rPr lang="el-GR" sz="1300" err="1">
                <a:latin typeface="Times New Roman"/>
                <a:cs typeface="Times New Roman"/>
              </a:rPr>
              <a:t>template</a:t>
            </a:r>
            <a:r>
              <a:rPr lang="el-GR" sz="1300">
                <a:latin typeface="Times New Roman"/>
                <a:cs typeface="Times New Roman"/>
              </a:rPr>
              <a:t> ανάλυσης.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Α.3 Ο χρήστης εισάγει όνομα ανάλυσης και τίτλο/σκοπό (π.χ. "Ανάλυση MICROSOFT ).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έλεγχος επιστρέφει στο βήμα 2.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 b="1">
                <a:latin typeface="Times New Roman"/>
                <a:cs typeface="Times New Roman"/>
              </a:rPr>
              <a:t>Εναλλακτική Ροή Β: Εισαγωγή νέου </a:t>
            </a:r>
            <a:r>
              <a:rPr lang="el-GR" sz="1300" b="1" err="1">
                <a:latin typeface="Times New Roman"/>
                <a:cs typeface="Times New Roman"/>
              </a:rPr>
              <a:t>dataset</a:t>
            </a:r>
            <a:endParaRPr lang="en-US" sz="1300" b="1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Β.1 Ο χρήστης πατάει «Νέα Εισαγωγή».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Β.2 Το σύστημα ζητά δεδομένα.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Β.3 Ο χρήστης εισάγει τα δεδομένα.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έλεγχος επιστρέφει στο βήμα 4.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 b="1">
                <a:latin typeface="Times New Roman"/>
                <a:cs typeface="Times New Roman"/>
              </a:rPr>
              <a:t>Εναλλακτική Ροή Γ: Διαγραφή </a:t>
            </a:r>
            <a:r>
              <a:rPr lang="el-GR" sz="1300" b="1" err="1">
                <a:latin typeface="Times New Roman"/>
                <a:cs typeface="Times New Roman"/>
              </a:rPr>
              <a:t>dataset</a:t>
            </a:r>
            <a:endParaRPr lang="en-US" sz="1300" b="1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Γ.1 Ο χρήστης πατάει το κουμπί «Διαγραφή </a:t>
            </a:r>
            <a:r>
              <a:rPr lang="el-GR" sz="1300" err="1">
                <a:latin typeface="Times New Roman"/>
                <a:cs typeface="Times New Roman"/>
              </a:rPr>
              <a:t>Dataset</a:t>
            </a:r>
            <a:r>
              <a:rPr lang="el-GR" sz="1300">
                <a:latin typeface="Times New Roman"/>
                <a:cs typeface="Times New Roman"/>
              </a:rPr>
              <a:t>».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Γ.2 Το </a:t>
            </a:r>
            <a:r>
              <a:rPr lang="el-GR" sz="1300" err="1">
                <a:latin typeface="Times New Roman"/>
                <a:cs typeface="Times New Roman"/>
              </a:rPr>
              <a:t>dataset</a:t>
            </a:r>
            <a:r>
              <a:rPr lang="el-GR" sz="1300">
                <a:latin typeface="Times New Roman"/>
                <a:cs typeface="Times New Roman"/>
              </a:rPr>
              <a:t> αφαιρείται από την ανάλυση και εμφανίζεται σχετικό μήνυμα επιβεβαίωσης.</a:t>
            </a:r>
            <a:endParaRPr lang="en-US" sz="1300">
              <a:latin typeface="Times New Roman"/>
              <a:cs typeface="Times New Roman"/>
            </a:endParaRPr>
          </a:p>
          <a:p>
            <a:pPr algn="just"/>
            <a:r>
              <a:rPr lang="el-GR" sz="1300">
                <a:latin typeface="Times New Roman"/>
                <a:cs typeface="Times New Roman"/>
              </a:rPr>
              <a:t>Ο έλεγχος επιστρέφει στο βήμα 4.</a:t>
            </a:r>
            <a:endParaRPr lang="en-US" sz="13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3231861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                        ΤΜΗΜΑ ΗΛΕΚΤΡΟΛΟΓΩΝ ΜΗΧΑΝΙΚΩΝ  &amp; ΜΗΧΑΝΙΚΩΝ ΥΠΟΛΟΓΙΣΤΩΝ </vt:lpstr>
      <vt:lpstr>ΤΟ ΛΟΓΙΜΙΚΟ SMAS</vt:lpstr>
      <vt:lpstr>ΑΝΤΛΗΣΗ ΔΕΔΟΜΕΝΩΝ ΚΑΙ ΕΠΕΞΕΡΓΑΣΙΑ (backend)</vt:lpstr>
      <vt:lpstr>ΕΠΕΚΤΑΣΗ (backend) ΚΑΙ ΧΡΗΣΗ ΚΛΑΣΕΩΝ</vt:lpstr>
      <vt:lpstr>ΔΙΑΓΡΑΜΜΑ ΚΛΑΣΕΩΝ</vt:lpstr>
      <vt:lpstr>ΣΥΝΔΕΣΗ (backend) ΚΑΙ (frontend)</vt:lpstr>
      <vt:lpstr>ΑΡΧΙΤΕΚΤΟΝΙΚΗ ΣΥΣΤΗΜΑΤΟΣ</vt:lpstr>
      <vt:lpstr>ΒΑΣΙΚΗ ΡΟΗ</vt:lpstr>
      <vt:lpstr>ΕΝΑΛΛΑΚΤΙΚΕΣ ΡΟΕΣ</vt:lpstr>
      <vt:lpstr>ΔΙΑΓΡΑΜΜΑΤΑ ΠΕΡΙΠΤΩΣΗΣ ΧΡΗΣΗΣ</vt:lpstr>
      <vt:lpstr>ΔΙΑΓΡΑΜΜΑΤΑ ΠΕΡΙΠΤΩΣΗΣ ΧΡΗΣΗΣ </vt:lpstr>
      <vt:lpstr>ΒΙΒΛΙΟΓΡΑΦΙΑ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31</cp:revision>
  <dcterms:created xsi:type="dcterms:W3CDTF">2025-05-29T21:25:59Z</dcterms:created>
  <dcterms:modified xsi:type="dcterms:W3CDTF">2025-06-25T22:17:27Z</dcterms:modified>
</cp:coreProperties>
</file>