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7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38F964-2384-6FBA-70E1-1FBA3B3B5E2B}" v="42" dt="2025-05-29T22:10:42.043"/>
    <p1510:client id="{2B1AC0E8-CC4D-4B4E-A796-D286B15A9587}" v="162" dt="2025-05-30T20:18:05.207"/>
    <p1510:client id="{3BF2BA68-4EA5-4E0D-89F5-4BC96C9C0394}" v="20" dt="2025-05-29T21:38:31.227"/>
    <p1510:client id="{3D2BB614-ABA0-A3E4-1FC6-B57616EED684}" v="1464" dt="2025-05-30T21:31:15.218"/>
    <p1510:client id="{61D09584-0D06-A689-054E-6ED5ED4FECD2}" v="42" dt="2025-05-29T21:34:56.332"/>
    <p1510:client id="{832C0FDE-60B3-F0F2-A758-195AD744BB2F}" v="11" dt="2025-05-31T12:42:49.448"/>
    <p1510:client id="{8EA50CA8-61DC-BE35-A34D-40143A1BCF7D}" v="89" dt="2025-05-30T20:09:08.346"/>
    <p1510:client id="{A52C219F-9201-54F7-767C-555FEE77BDC8}" v="32" dt="2025-05-31T11:43:58.203"/>
    <p1510:client id="{A6F93CC8-EFD8-5C3B-4C5F-8F4FF1E98587}" v="3" dt="2025-05-31T10:25:12.6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artemburenok/stock-analysis-monte-carlo-build-portfolio" TargetMode="External"/><Relationship Id="rId2" Type="http://schemas.openxmlformats.org/officeDocument/2006/relationships/hyperlink" Target="https://www.kaggle.com/datasets/hershyandrew/amzn-dpz-btc-ntfx-adjusted-may-2013may2019/dat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57716" y="467271"/>
            <a:ext cx="5309366" cy="8802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2200" b="1">
                <a:latin typeface="Times New Roman"/>
                <a:cs typeface="Times New Roman"/>
              </a:rPr>
              <a:t>        </a:t>
            </a:r>
            <a:endParaRPr lang="en-US" sz="2200">
              <a:latin typeface="Times New Roman"/>
              <a:cs typeface="Times New Roman"/>
            </a:endParaRPr>
          </a:p>
          <a:p>
            <a:pPr algn="l"/>
            <a:r>
              <a:rPr lang="en-US" sz="2200" b="1">
                <a:latin typeface="Times New Roman"/>
                <a:cs typeface="Times New Roman"/>
              </a:rPr>
              <a:t>             </a:t>
            </a:r>
            <a:endParaRPr lang="en-US" sz="2200">
              <a:latin typeface="Times New Roman"/>
              <a:cs typeface="Times New Roman"/>
            </a:endParaRPr>
          </a:p>
          <a:p>
            <a:endParaRPr lang="en-US" sz="2200">
              <a:latin typeface="Times New Roman"/>
              <a:cs typeface="Times New Roman"/>
            </a:endParaRPr>
          </a:p>
          <a:p>
            <a:r>
              <a:rPr lang="en-US" sz="2200">
                <a:latin typeface="Times New Roman"/>
                <a:cs typeface="Times New Roman"/>
              </a:rPr>
              <a:t>ΤΜΗΜΑ ΗΛΕΚΤΡΟΛΟΓΩΝ ΜΗΧΑΝΙΚΩΝ </a:t>
            </a:r>
          </a:p>
          <a:p>
            <a:r>
              <a:rPr lang="en-US" sz="2200">
                <a:latin typeface="Times New Roman"/>
                <a:cs typeface="Times New Roman"/>
              </a:rPr>
              <a:t>&amp; ΜΗΧΑΝΙΚΩΝ ΥΠΟΛΟΓΙΣΤΩΝ</a:t>
            </a:r>
          </a:p>
          <a:p>
            <a:pPr algn="l"/>
            <a:endParaRPr lang="en-US" sz="2200">
              <a:latin typeface="Times New Roman"/>
              <a:cs typeface="Times New Roman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BBA018-FA75-43BF-99E6-1F5245727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2753" y="703679"/>
            <a:ext cx="753718" cy="1016562"/>
            <a:chOff x="422753" y="703679"/>
            <a:chExt cx="753718" cy="1016562"/>
          </a:xfrm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956" y="703679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/>
                <a:cs typeface="Times New Roman"/>
              </a:endParaRPr>
            </a:p>
          </p:txBody>
        </p:sp>
        <p:sp>
          <p:nvSpPr>
            <p:cNvPr id="14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2753" y="1562696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/>
                <a:cs typeface="Times New Roman"/>
              </a:endParaRPr>
            </a:p>
          </p:txBody>
        </p: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B673405-BF85-493E-8558-0DCBEDB2B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79610"/>
            <a:ext cx="4831130" cy="4078390"/>
          </a:xfrm>
          <a:custGeom>
            <a:avLst/>
            <a:gdLst>
              <a:gd name="connsiteX0" fmla="*/ 1960035 w 4831130"/>
              <a:gd name="connsiteY0" fmla="*/ 0 h 4078390"/>
              <a:gd name="connsiteX1" fmla="*/ 4831130 w 4831130"/>
              <a:gd name="connsiteY1" fmla="*/ 2871095 h 4078390"/>
              <a:gd name="connsiteX2" fmla="*/ 4605505 w 4831130"/>
              <a:gd name="connsiteY2" fmla="*/ 3988655 h 4078390"/>
              <a:gd name="connsiteX3" fmla="*/ 4562278 w 4831130"/>
              <a:gd name="connsiteY3" fmla="*/ 4078390 h 4078390"/>
              <a:gd name="connsiteX4" fmla="*/ 0 w 4831130"/>
              <a:gd name="connsiteY4" fmla="*/ 4078390 h 4078390"/>
              <a:gd name="connsiteX5" fmla="*/ 0 w 4831130"/>
              <a:gd name="connsiteY5" fmla="*/ 777181 h 4078390"/>
              <a:gd name="connsiteX6" fmla="*/ 133752 w 4831130"/>
              <a:gd name="connsiteY6" fmla="*/ 655619 h 4078390"/>
              <a:gd name="connsiteX7" fmla="*/ 1960035 w 4831130"/>
              <a:gd name="connsiteY7" fmla="*/ 0 h 4078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1130" h="4078390">
                <a:moveTo>
                  <a:pt x="1960035" y="0"/>
                </a:moveTo>
                <a:cubicBezTo>
                  <a:pt x="3545697" y="0"/>
                  <a:pt x="4831130" y="1285433"/>
                  <a:pt x="4831130" y="2871095"/>
                </a:cubicBezTo>
                <a:cubicBezTo>
                  <a:pt x="4831130" y="3267511"/>
                  <a:pt x="4750791" y="3645162"/>
                  <a:pt x="4605505" y="3988655"/>
                </a:cubicBezTo>
                <a:lnTo>
                  <a:pt x="4562278" y="4078390"/>
                </a:lnTo>
                <a:lnTo>
                  <a:pt x="0" y="4078390"/>
                </a:lnTo>
                <a:lnTo>
                  <a:pt x="0" y="777181"/>
                </a:lnTo>
                <a:lnTo>
                  <a:pt x="133752" y="655619"/>
                </a:lnTo>
                <a:cubicBezTo>
                  <a:pt x="630047" y="246040"/>
                  <a:pt x="1266308" y="0"/>
                  <a:pt x="196003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64EAE84-A813-4501-BC71-DBD14BA02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59782" y="1"/>
            <a:ext cx="4195674" cy="3095741"/>
          </a:xfrm>
          <a:custGeom>
            <a:avLst/>
            <a:gdLst>
              <a:gd name="connsiteX0" fmla="*/ 252211 w 4195674"/>
              <a:gd name="connsiteY0" fmla="*/ 0 h 3095741"/>
              <a:gd name="connsiteX1" fmla="*/ 3943464 w 4195674"/>
              <a:gd name="connsiteY1" fmla="*/ 0 h 3095741"/>
              <a:gd name="connsiteX2" fmla="*/ 4030816 w 4195674"/>
              <a:gd name="connsiteY2" fmla="*/ 181331 h 3095741"/>
              <a:gd name="connsiteX3" fmla="*/ 4195674 w 4195674"/>
              <a:gd name="connsiteY3" fmla="*/ 997904 h 3095741"/>
              <a:gd name="connsiteX4" fmla="*/ 2097837 w 4195674"/>
              <a:gd name="connsiteY4" fmla="*/ 3095741 h 3095741"/>
              <a:gd name="connsiteX5" fmla="*/ 0 w 4195674"/>
              <a:gd name="connsiteY5" fmla="*/ 997904 h 3095741"/>
              <a:gd name="connsiteX6" fmla="*/ 164859 w 4195674"/>
              <a:gd name="connsiteY6" fmla="*/ 181331 h 3095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5674" h="3095741">
                <a:moveTo>
                  <a:pt x="252211" y="0"/>
                </a:moveTo>
                <a:lnTo>
                  <a:pt x="3943464" y="0"/>
                </a:lnTo>
                <a:lnTo>
                  <a:pt x="4030816" y="181331"/>
                </a:lnTo>
                <a:cubicBezTo>
                  <a:pt x="4136972" y="432313"/>
                  <a:pt x="4195674" y="708253"/>
                  <a:pt x="4195674" y="997904"/>
                </a:cubicBezTo>
                <a:cubicBezTo>
                  <a:pt x="4195674" y="2156507"/>
                  <a:pt x="3256440" y="3095741"/>
                  <a:pt x="2097837" y="3095741"/>
                </a:cubicBezTo>
                <a:cubicBezTo>
                  <a:pt x="939234" y="3095741"/>
                  <a:pt x="0" y="2156507"/>
                  <a:pt x="0" y="997904"/>
                </a:cubicBezTo>
                <a:cubicBezTo>
                  <a:pt x="0" y="708253"/>
                  <a:pt x="58702" y="432313"/>
                  <a:pt x="164859" y="18133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Picture 294076650, Picture, Picture, Picture">
            <a:extLst>
              <a:ext uri="{FF2B5EF4-FFF2-40B4-BE49-F238E27FC236}">
                <a16:creationId xmlns:a16="http://schemas.microsoft.com/office/drawing/2014/main" id="{C2DFC567-E779-C105-198C-54E18B373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211" y="312992"/>
            <a:ext cx="2353922" cy="205968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49715" y="1544972"/>
            <a:ext cx="5182367" cy="47602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b="1">
                <a:latin typeface="Times New Roman"/>
                <a:cs typeface="Times New Roman"/>
              </a:rPr>
              <a:t>ΤΕΧΝΟΛΟΓΙΑ_ΛΟΓΙΣΜΙΚΟΥ</a:t>
            </a:r>
          </a:p>
          <a:p>
            <a:endParaRPr lang="en-US" sz="1400" b="1">
              <a:latin typeface="Times New Roman"/>
              <a:cs typeface="Times New Roman"/>
            </a:endParaRPr>
          </a:p>
          <a:p>
            <a:r>
              <a:rPr lang="en-US" sz="1400" b="1">
                <a:latin typeface="Times New Roman"/>
                <a:cs typeface="Times New Roman"/>
              </a:rPr>
              <a:t>ΛΟΓΙΣΜΙΚΟ SMAS</a:t>
            </a:r>
          </a:p>
          <a:p>
            <a:endParaRPr lang="en-US" sz="1400" b="1">
              <a:latin typeface="Times New Roman"/>
              <a:cs typeface="Times New Roman"/>
            </a:endParaRPr>
          </a:p>
          <a:p>
            <a:r>
              <a:rPr lang="en-US" sz="1400" b="1">
                <a:latin typeface="Times New Roman"/>
                <a:cs typeface="Times New Roman"/>
              </a:rPr>
              <a:t>ΜΟΡΤΟΠΟΥΛΟΣ ΝΙΚΟΛΑΟΣ 1675 </a:t>
            </a:r>
          </a:p>
          <a:p>
            <a:r>
              <a:rPr lang="en-US" sz="1400" b="1">
                <a:latin typeface="Times New Roman"/>
                <a:cs typeface="Times New Roman"/>
              </a:rPr>
              <a:t>ΦΙΛΕΛΗΣ ΔΗΜΗΤΡΙΟΣ 1570 </a:t>
            </a:r>
          </a:p>
          <a:p>
            <a:r>
              <a:rPr lang="en-US" sz="1400" b="1">
                <a:latin typeface="Times New Roman"/>
                <a:cs typeface="Times New Roman"/>
              </a:rPr>
              <a:t>ΚΑΡΑΤΣΙΩΛΗΣ ΚΩΝΣΤΑΝΤΙΝΟΣ 1969 </a:t>
            </a:r>
          </a:p>
          <a:p>
            <a:r>
              <a:rPr lang="en-US" sz="1400" b="1">
                <a:latin typeface="Times New Roman"/>
                <a:cs typeface="Times New Roman"/>
              </a:rPr>
              <a:t>ΠΑΡΑΣΧΑΚΗΣ ΧΡΗΣΤΟΣ ΧΡΥΣΟΒΑΛΑΝΤΗΣ 2010</a:t>
            </a:r>
          </a:p>
          <a:p>
            <a:r>
              <a:rPr lang="en-US" sz="1400" b="1">
                <a:latin typeface="Times New Roman"/>
                <a:cs typeface="Times New Roman"/>
              </a:rPr>
              <a:t>ΤΣΟΤΣΙΟΣ ΦΙΛΙΠΠΟΣ 1751</a:t>
            </a:r>
          </a:p>
          <a:p>
            <a:r>
              <a:rPr lang="en-US" sz="1400" b="1">
                <a:latin typeface="Times New Roman"/>
                <a:cs typeface="Times New Roman"/>
              </a:rPr>
              <a:t>ΜΠΙΣΜΠΑΣ ΔΗΜΗΤΡΙΟΣ 2037</a:t>
            </a:r>
          </a:p>
          <a:p>
            <a:endParaRPr lang="en-US" sz="1400" b="1">
              <a:latin typeface="Times New Roman"/>
              <a:cs typeface="Times New Roman"/>
            </a:endParaRPr>
          </a:p>
          <a:p>
            <a:endParaRPr lang="en-US" sz="1400" b="1">
              <a:latin typeface="Times New Roman"/>
              <a:cs typeface="Times New Roman"/>
            </a:endParaRPr>
          </a:p>
          <a:p>
            <a:endParaRPr lang="en-US" sz="1400" b="1">
              <a:latin typeface="Times New Roman"/>
              <a:cs typeface="Times New Roman"/>
            </a:endParaRPr>
          </a:p>
          <a:p>
            <a:r>
              <a:rPr lang="en-US" sz="1400" b="1">
                <a:latin typeface="Times New Roman"/>
                <a:cs typeface="Times New Roman"/>
              </a:rPr>
              <a:t>ΚΑΘΗΓΗΤΗΣ </a:t>
            </a:r>
          </a:p>
          <a:p>
            <a:r>
              <a:rPr lang="en-US" sz="1400" b="1">
                <a:latin typeface="Times New Roman"/>
                <a:cs typeface="Times New Roman"/>
              </a:rPr>
              <a:t>ΜΠΙΜΠΗ ΣΤΑΜΑΤΙΑ 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200">
              <a:latin typeface="Times New Roman"/>
              <a:cs typeface="Times New Roman"/>
            </a:endParaRPr>
          </a:p>
        </p:txBody>
      </p:sp>
      <p:pic>
        <p:nvPicPr>
          <p:cNvPr id="5" name="Picture 4" descr="Picture 1534954754, Picture, Picture, Picture">
            <a:extLst>
              <a:ext uri="{FF2B5EF4-FFF2-40B4-BE49-F238E27FC236}">
                <a16:creationId xmlns:a16="http://schemas.microsoft.com/office/drawing/2014/main" id="{3C4B1AAE-6F1A-F2CA-2511-772421761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39" y="3986480"/>
            <a:ext cx="2865781" cy="2149335"/>
          </a:xfrm>
          <a:prstGeom prst="rect">
            <a:avLst/>
          </a:prstGeom>
        </p:spPr>
      </p:pic>
      <p:sp>
        <p:nvSpPr>
          <p:cNvPr id="11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5D0E9-5061-D6D1-6DA0-B4382BA93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767215" cy="1645920"/>
          </a:xfrm>
        </p:spPr>
        <p:txBody>
          <a:bodyPr>
            <a:normAutofit/>
          </a:bodyPr>
          <a:lstStyle/>
          <a:p>
            <a:r>
              <a:rPr lang="en-US" sz="3200"/>
              <a:t>ΔΙΑΓΡΑΜΜΑΤΑ ΠΕΡΙΠΤΩΣΗΣ ΧΡΗΣΗΣ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08D13-15DF-93B5-A72F-13C0E69E1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9535" y="586822"/>
            <a:ext cx="6294265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l-GR" sz="1400">
                <a:latin typeface="Times New Roman"/>
                <a:cs typeface="Times New Roman"/>
              </a:rPr>
              <a:t>1η Περίπτωση:</a:t>
            </a:r>
            <a:endParaRPr lang="en-US" sz="14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l-GR" sz="1400">
                <a:latin typeface="Times New Roman"/>
                <a:cs typeface="Times New Roman"/>
              </a:rPr>
              <a:t>Διάγραμμα περίπτωσης χρήσης (Βασική Ροή και ολοκλήρωση ανάλυσης ).</a:t>
            </a:r>
            <a:endParaRPr lang="en-US" sz="1400">
              <a:latin typeface="Times New Roman"/>
              <a:cs typeface="Times New Roman"/>
            </a:endParaRPr>
          </a:p>
        </p:txBody>
      </p:sp>
      <p:pic>
        <p:nvPicPr>
          <p:cNvPr id="4" name="Picture 3" descr="Picture 1090359250, Picture">
            <a:extLst>
              <a:ext uri="{FF2B5EF4-FFF2-40B4-BE49-F238E27FC236}">
                <a16:creationId xmlns:a16="http://schemas.microsoft.com/office/drawing/2014/main" id="{20C5BB79-843E-0019-8ED8-DE4F17DF2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600" y="2705834"/>
            <a:ext cx="7963117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28807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4421E7-50B3-FDE3-C302-4FD3BB6F9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/>
              <a:t>ΔΙΑΓΡΑΜΜΑΤΑ ΠΕΡΙΠΤΩΣΗΣ ΧΡΗΣΗΣ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70C17-CBA0-CB11-5B6B-CE5ABB42A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1239" y="586822"/>
            <a:ext cx="6162561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l-GR" sz="1400">
                <a:latin typeface="Times New Roman"/>
                <a:cs typeface="Times New Roman"/>
              </a:rPr>
              <a:t>2η Περίπτωση:</a:t>
            </a:r>
            <a:endParaRPr lang="en-US" sz="14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l-GR" sz="1400">
                <a:latin typeface="Times New Roman"/>
                <a:cs typeface="Times New Roman"/>
              </a:rPr>
              <a:t>Διάγραμμα περίπτωσης χρήσης (Εναλλακτική ροή Β και εισαγωγή </a:t>
            </a:r>
            <a:r>
              <a:rPr lang="el-GR" sz="1400" err="1">
                <a:latin typeface="Times New Roman"/>
                <a:cs typeface="Times New Roman"/>
              </a:rPr>
              <a:t>dataset</a:t>
            </a:r>
            <a:r>
              <a:rPr lang="el-GR" sz="1400">
                <a:latin typeface="Times New Roman"/>
                <a:cs typeface="Times New Roman"/>
              </a:rPr>
              <a:t>).</a:t>
            </a:r>
            <a:endParaRPr lang="en-US" sz="1400">
              <a:latin typeface="Times New Roman"/>
              <a:cs typeface="Times New Roman"/>
            </a:endParaRPr>
          </a:p>
          <a:p>
            <a:endParaRPr lang="en-US" sz="1800"/>
          </a:p>
        </p:txBody>
      </p:sp>
      <p:pic>
        <p:nvPicPr>
          <p:cNvPr id="4" name="Picture 3" descr="Picture 2042381801, Picture">
            <a:extLst>
              <a:ext uri="{FF2B5EF4-FFF2-40B4-BE49-F238E27FC236}">
                <a16:creationId xmlns:a16="http://schemas.microsoft.com/office/drawing/2014/main" id="{DA58150C-993B-E61C-A73F-3E215D2AE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487" y="2545908"/>
            <a:ext cx="5029345" cy="413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351742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63B103-E53C-70C5-7C92-8E35F2748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ΒΙΒΛΙΟΓΡΑΦΙΑ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B1B18-E77C-92DF-69B9-B7ABC4468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300" b="1">
                <a:latin typeface="Times New Roman"/>
                <a:ea typeface="+mn-lt"/>
                <a:cs typeface="+mn-lt"/>
              </a:rPr>
              <a:t>AMZN, DPZ, BTC, NTFX adjusted May 2013-May2019</a:t>
            </a:r>
            <a:endParaRPr lang="en-US" sz="1300" b="1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300" b="1" err="1">
                <a:latin typeface="Times New Roman"/>
                <a:ea typeface="+mn-lt"/>
                <a:cs typeface="+mn-lt"/>
              </a:rPr>
              <a:t>Ahershy</a:t>
            </a:r>
            <a:endParaRPr lang="en-US" sz="1300" b="1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300" b="1">
                <a:latin typeface="Times New Roman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https://www.kaggle.com/datasets/hershyandrew/amzn-dpz-btc-ntfx-adjusted-may-2013may2019/data</a:t>
            </a:r>
            <a:endParaRPr lang="en-US" sz="1300" b="1">
              <a:latin typeface="Times New Roman"/>
              <a:ea typeface="+mn-lt"/>
              <a:cs typeface="Times New Roman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US" sz="1300" b="1">
              <a:latin typeface="Times New Roman"/>
            </a:endParaRPr>
          </a:p>
          <a:p>
            <a:pPr>
              <a:buNone/>
            </a:pPr>
            <a:r>
              <a:rPr lang="en-US" sz="1300" b="1">
                <a:latin typeface="Times New Roman"/>
                <a:ea typeface="+mn-lt"/>
                <a:cs typeface="+mn-lt"/>
              </a:rPr>
              <a:t>Stock Analysis (Monte-Carlo, build portfolio)</a:t>
            </a:r>
            <a:endParaRPr lang="en-US" sz="1300" b="1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1300" b="1" err="1">
                <a:latin typeface="Times New Roman"/>
                <a:ea typeface="+mn-lt"/>
                <a:cs typeface="+mn-lt"/>
              </a:rPr>
              <a:t>Artemburenok</a:t>
            </a:r>
            <a:endParaRPr lang="en-US" sz="1300" b="1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300" b="1">
                <a:latin typeface="Times New Roman"/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https://www.kaggle.com/code/artemburenok/stock-analysis-monte-carlo-build-portfolio</a:t>
            </a:r>
            <a:r>
              <a:rPr lang="en-US" sz="1300" b="1">
                <a:latin typeface="Times New Roman"/>
                <a:ea typeface="+mn-lt"/>
                <a:cs typeface="+mn-lt"/>
              </a:rPr>
              <a:t> </a:t>
            </a:r>
            <a:endParaRPr lang="en-US" sz="1300" b="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50621023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32ACD7-1544-3EAB-D3BC-E72EDD788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ΤΟ ΛΟΓΙΜΙΚΟ SMAS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CF466-9A4B-1FC4-5F24-80951C39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161" y="2312610"/>
            <a:ext cx="10177535" cy="38643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1300">
                <a:latin typeface="Times New Roman"/>
                <a:cs typeface="Times New Roman"/>
              </a:rPr>
              <a:t>Πρόκειται να κατα</a:t>
            </a:r>
            <a:r>
              <a:rPr lang="en-US" sz="1300" err="1">
                <a:latin typeface="Times New Roman"/>
                <a:cs typeface="Times New Roman"/>
              </a:rPr>
              <a:t>σκευ</a:t>
            </a:r>
            <a:r>
              <a:rPr lang="en-US" sz="1300">
                <a:latin typeface="Times New Roman"/>
                <a:cs typeface="Times New Roman"/>
              </a:rPr>
              <a:t>α</a:t>
            </a:r>
            <a:r>
              <a:rPr lang="en-US" sz="1300" err="1">
                <a:latin typeface="Times New Roman"/>
                <a:cs typeface="Times New Roman"/>
              </a:rPr>
              <a:t>στεί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έν</a:t>
            </a:r>
            <a:r>
              <a:rPr lang="en-US" sz="1300">
                <a:latin typeface="Times New Roman"/>
                <a:cs typeface="Times New Roman"/>
              </a:rPr>
              <a:t>α </a:t>
            </a:r>
            <a:r>
              <a:rPr lang="en-US" sz="1300" err="1">
                <a:latin typeface="Times New Roman"/>
                <a:cs typeface="Times New Roman"/>
              </a:rPr>
              <a:t>λογισμικό</a:t>
            </a:r>
            <a:r>
              <a:rPr lang="en-US" sz="1300">
                <a:latin typeface="Times New Roman"/>
                <a:cs typeface="Times New Roman"/>
              </a:rPr>
              <a:t> “</a:t>
            </a:r>
            <a:r>
              <a:rPr lang="en-US" sz="1300" err="1">
                <a:latin typeface="Times New Roman"/>
                <a:cs typeface="Times New Roman"/>
              </a:rPr>
              <a:t>Λογισμικό</a:t>
            </a:r>
            <a:r>
              <a:rPr lang="en-US" sz="1300">
                <a:latin typeface="Times New Roman"/>
                <a:cs typeface="Times New Roman"/>
              </a:rPr>
              <a:t> α</a:t>
            </a:r>
            <a:r>
              <a:rPr lang="en-US" sz="1300" err="1">
                <a:latin typeface="Times New Roman"/>
                <a:cs typeface="Times New Roman"/>
              </a:rPr>
              <a:t>νάλυσης</a:t>
            </a:r>
            <a:r>
              <a:rPr lang="en-US" sz="1300">
                <a:latin typeface="Times New Roman"/>
                <a:cs typeface="Times New Roman"/>
              </a:rPr>
              <a:t> και π</a:t>
            </a:r>
            <a:r>
              <a:rPr lang="en-US" sz="1300" err="1">
                <a:latin typeface="Times New Roman"/>
                <a:cs typeface="Times New Roman"/>
              </a:rPr>
              <a:t>ρό</a:t>
            </a:r>
            <a:r>
              <a:rPr lang="en-US" sz="1300">
                <a:latin typeface="Times New Roman"/>
                <a:cs typeface="Times New Roman"/>
              </a:rPr>
              <a:t>β</a:t>
            </a:r>
            <a:r>
              <a:rPr lang="en-US" sz="1300" err="1">
                <a:latin typeface="Times New Roman"/>
                <a:cs typeface="Times New Roman"/>
              </a:rPr>
              <a:t>λεψης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μετοχών</a:t>
            </a:r>
            <a:r>
              <a:rPr lang="en-US" sz="1300">
                <a:latin typeface="Times New Roman"/>
                <a:cs typeface="Times New Roman"/>
              </a:rPr>
              <a:t> ” </a:t>
            </a:r>
            <a:r>
              <a:rPr lang="en-US" sz="1300" err="1">
                <a:latin typeface="Times New Roman"/>
                <a:cs typeface="Times New Roman"/>
              </a:rPr>
              <a:t>το</a:t>
            </a:r>
            <a:r>
              <a:rPr lang="en-US" sz="1300">
                <a:latin typeface="Times New Roman"/>
                <a:cs typeface="Times New Roman"/>
              </a:rPr>
              <a:t> οπ</a:t>
            </a:r>
            <a:r>
              <a:rPr lang="en-US" sz="1300" err="1">
                <a:latin typeface="Times New Roman"/>
                <a:cs typeface="Times New Roman"/>
              </a:rPr>
              <a:t>οίο</a:t>
            </a:r>
            <a:r>
              <a:rPr lang="en-US" sz="1300">
                <a:latin typeface="Times New Roman"/>
                <a:cs typeface="Times New Roman"/>
              </a:rPr>
              <a:t> θα </a:t>
            </a:r>
            <a:r>
              <a:rPr lang="en-US" sz="1300" err="1">
                <a:latin typeface="Times New Roman"/>
                <a:cs typeface="Times New Roman"/>
              </a:rPr>
              <a:t>έχει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συμ</a:t>
            </a:r>
            <a:r>
              <a:rPr lang="en-US" sz="1300">
                <a:latin typeface="Times New Roman"/>
                <a:cs typeface="Times New Roman"/>
              </a:rPr>
              <a:t>β</a:t>
            </a:r>
            <a:r>
              <a:rPr lang="en-US" sz="1300" err="1">
                <a:latin typeface="Times New Roman"/>
                <a:cs typeface="Times New Roman"/>
              </a:rPr>
              <a:t>ουλευτικό</a:t>
            </a:r>
            <a:r>
              <a:rPr lang="en-US" sz="1300">
                <a:latin typeface="Times New Roman"/>
                <a:cs typeface="Times New Roman"/>
              </a:rPr>
              <a:t> χαρα</a:t>
            </a:r>
            <a:r>
              <a:rPr lang="en-US" sz="1300" err="1">
                <a:latin typeface="Times New Roman"/>
                <a:cs typeface="Times New Roman"/>
              </a:rPr>
              <a:t>κτήρ</a:t>
            </a:r>
            <a:r>
              <a:rPr lang="en-US" sz="1300">
                <a:latin typeface="Times New Roman"/>
                <a:cs typeface="Times New Roman"/>
              </a:rPr>
              <a:t>α </a:t>
            </a:r>
            <a:r>
              <a:rPr lang="en-US" sz="1300" err="1">
                <a:latin typeface="Times New Roman"/>
                <a:cs typeface="Times New Roman"/>
              </a:rPr>
              <a:t>ως</a:t>
            </a:r>
            <a:r>
              <a:rPr lang="en-US" sz="1300">
                <a:latin typeface="Times New Roman"/>
                <a:cs typeface="Times New Roman"/>
              </a:rPr>
              <a:t> π</a:t>
            </a:r>
            <a:r>
              <a:rPr lang="en-US" sz="1300" err="1">
                <a:latin typeface="Times New Roman"/>
                <a:cs typeface="Times New Roman"/>
              </a:rPr>
              <a:t>ρος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τον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χρήστη</a:t>
            </a:r>
            <a:r>
              <a:rPr lang="en-US" sz="1300">
                <a:latin typeface="Times New Roman"/>
                <a:cs typeface="Times New Roman"/>
              </a:rPr>
              <a:t>. </a:t>
            </a:r>
          </a:p>
          <a:p>
            <a:pPr algn="just"/>
            <a:r>
              <a:rPr lang="el-GR" sz="1300">
                <a:latin typeface="Times New Roman"/>
                <a:cs typeface="Times New Roman"/>
              </a:rPr>
              <a:t>Στόχος του λογισμικού είναι να βοηθάει τους επενδυτές, αναλυτές και γενικότερα τους χρήστες να λαμβάνουν τεκμηριωμένες επενδυτικές αποφάσεις, βασισμένες σε τεχνικές και μηχανικής μάθησης. </a:t>
            </a:r>
          </a:p>
          <a:p>
            <a:pPr algn="just"/>
            <a:r>
              <a:rPr lang="el-GR" sz="1300">
                <a:latin typeface="Times New Roman"/>
                <a:cs typeface="Times New Roman"/>
              </a:rPr>
              <a:t>Το σύστημα θα προσφέρει λειτουργίες όπως: άντληση και ανάλυση δεδομένων μετοχών, πρόβλεψη μελλοντικών τιμών, δημιουργία επενδυτικών στρατηγικών, εμφάνιση διαγραμμάτων και </a:t>
            </a:r>
            <a:r>
              <a:rPr lang="el-GR" sz="1300" err="1">
                <a:latin typeface="Times New Roman"/>
                <a:cs typeface="Times New Roman"/>
              </a:rPr>
              <a:t>dashboards</a:t>
            </a:r>
            <a:r>
              <a:rPr lang="el-GR" sz="1300">
                <a:latin typeface="Times New Roman"/>
                <a:cs typeface="Times New Roman"/>
              </a:rPr>
              <a:t> και παροχή ειδοποιήσεων σε περίπτωση σημαντικών μεταβολών της αγοράς. Οι βασικές του λειτουργίες θα παρουσιαστούν στην συνέχεια.  </a:t>
            </a:r>
          </a:p>
          <a:p>
            <a:pPr algn="just"/>
            <a:r>
              <a:rPr lang="el-GR" sz="1300">
                <a:latin typeface="Times New Roman"/>
                <a:cs typeface="Times New Roman"/>
              </a:rPr>
              <a:t>Οι προγραμματιστές και δημιουργοί του λογισμικού έχουν ως κύριο στόχο να αναπτύξουν ένα αυτόνομο, αξιόπιστο και επεκτάσιμο σύστημα, το οποίο θα μπορεί να: </a:t>
            </a:r>
          </a:p>
          <a:p>
            <a:pPr lvl="1" algn="just"/>
            <a:r>
              <a:rPr lang="el-GR" sz="1300">
                <a:latin typeface="Times New Roman"/>
                <a:cs typeface="Times New Roman"/>
              </a:rPr>
              <a:t>αξιοποιεί σύγχρονες τεχνικές και μοντέλα μηχανικής μάθησης</a:t>
            </a:r>
          </a:p>
          <a:p>
            <a:pPr lvl="1" algn="just"/>
            <a:r>
              <a:rPr lang="el-GR" sz="1300">
                <a:latin typeface="Times New Roman"/>
                <a:cs typeface="Times New Roman"/>
              </a:rPr>
              <a:t>παρέχει στον χρήστη προτάσεις</a:t>
            </a:r>
          </a:p>
          <a:p>
            <a:pPr lvl="1" algn="just"/>
            <a:r>
              <a:rPr lang="el-GR" sz="1300">
                <a:latin typeface="Times New Roman"/>
                <a:cs typeface="Times New Roman"/>
              </a:rPr>
              <a:t>παρέχει </a:t>
            </a:r>
            <a:r>
              <a:rPr lang="el-GR" sz="1300" err="1">
                <a:latin typeface="Times New Roman"/>
                <a:cs typeface="Times New Roman"/>
              </a:rPr>
              <a:t>διαδραστικότητα</a:t>
            </a:r>
            <a:r>
              <a:rPr lang="el-GR" sz="1300">
                <a:latin typeface="Times New Roman"/>
                <a:cs typeface="Times New Roman"/>
              </a:rPr>
              <a:t> μέσα από ένα γραφικό περιβάλλον (GUI). </a:t>
            </a:r>
          </a:p>
          <a:p>
            <a:pPr algn="just"/>
            <a:r>
              <a:rPr lang="el-GR" sz="1300">
                <a:latin typeface="Times New Roman"/>
                <a:cs typeface="Times New Roman"/>
              </a:rPr>
              <a:t>Επιπλέον, στόχος είναι η μείωση της αβεβαιότητας στις χρηματιστηριακές αποφάσεις και η ταχύτερη ανάλυση.  </a:t>
            </a:r>
            <a:endParaRPr lang="el-GR" sz="1300"/>
          </a:p>
        </p:txBody>
      </p:sp>
    </p:spTree>
    <p:extLst>
      <p:ext uri="{BB962C8B-B14F-4D97-AF65-F5344CB8AC3E}">
        <p14:creationId xmlns:p14="http://schemas.microsoft.com/office/powerpoint/2010/main" val="3580262892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D96E6-A4B2-78FD-B323-A03B23A79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ΑΝΤΛΗΣΗ ΔΕΔΟΜΕΝΩΝ ΚΑΙ ΕΠΕΞΕΡΓΑΣΙΑ (backend)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4A09A-6A9C-A086-DC0B-6B1C4D904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1300" err="1">
                <a:latin typeface="Times New Roman"/>
                <a:ea typeface="+mn-lt"/>
                <a:cs typeface="+mn-lt"/>
              </a:rPr>
              <a:t>Γι</a:t>
            </a:r>
            <a:r>
              <a:rPr lang="en-US" sz="1300">
                <a:latin typeface="Times New Roman"/>
                <a:ea typeface="+mn-lt"/>
                <a:cs typeface="+mn-lt"/>
              </a:rPr>
              <a:t>α </a:t>
            </a:r>
            <a:r>
              <a:rPr lang="en-US" sz="1300" err="1">
                <a:latin typeface="Times New Roman"/>
                <a:ea typeface="+mn-lt"/>
                <a:cs typeface="+mn-lt"/>
              </a:rPr>
              <a:t>την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άντληση</a:t>
            </a:r>
            <a:r>
              <a:rPr lang="en-US" sz="1300">
                <a:latin typeface="Times New Roman"/>
                <a:ea typeface="+mn-lt"/>
                <a:cs typeface="+mn-lt"/>
              </a:rPr>
              <a:t> </a:t>
            </a:r>
            <a:r>
              <a:rPr lang="en-US" sz="1300" err="1">
                <a:latin typeface="Times New Roman"/>
                <a:ea typeface="+mn-lt"/>
                <a:cs typeface="+mn-lt"/>
              </a:rPr>
              <a:t>των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δεδομένων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στο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λογισμικό</a:t>
            </a:r>
            <a:r>
              <a:rPr lang="en-US" sz="1300">
                <a:latin typeface="Times New Roman"/>
                <a:ea typeface="+mn-lt"/>
                <a:cs typeface="+mn-lt"/>
              </a:rPr>
              <a:t>, </a:t>
            </a:r>
            <a:r>
              <a:rPr lang="en-US" sz="1300" err="1">
                <a:latin typeface="Times New Roman"/>
                <a:ea typeface="+mn-lt"/>
                <a:cs typeface="+mn-lt"/>
              </a:rPr>
              <a:t>χρησιμο</a:t>
            </a:r>
            <a:r>
              <a:rPr lang="en-US" sz="1300">
                <a:latin typeface="Times New Roman"/>
                <a:ea typeface="+mn-lt"/>
                <a:cs typeface="+mn-lt"/>
              </a:rPr>
              <a:t>π</a:t>
            </a:r>
            <a:r>
              <a:rPr lang="en-US" sz="1300" err="1">
                <a:latin typeface="Times New Roman"/>
                <a:ea typeface="+mn-lt"/>
                <a:cs typeface="+mn-lt"/>
              </a:rPr>
              <a:t>οιείτ</a:t>
            </a:r>
            <a:r>
              <a:rPr lang="en-US" sz="1300">
                <a:latin typeface="Times New Roman"/>
                <a:ea typeface="+mn-lt"/>
                <a:cs typeface="+mn-lt"/>
              </a:rPr>
              <a:t>αι η βιβ</a:t>
            </a:r>
            <a:r>
              <a:rPr lang="en-US" sz="1300" err="1">
                <a:latin typeface="Times New Roman"/>
                <a:ea typeface="+mn-lt"/>
                <a:cs typeface="+mn-lt"/>
              </a:rPr>
              <a:t>λιοθήκη</a:t>
            </a:r>
            <a:r>
              <a:rPr lang="en-US" sz="1300">
                <a:latin typeface="Times New Roman"/>
                <a:ea typeface="+mn-lt"/>
                <a:cs typeface="+mn-lt"/>
              </a:rPr>
              <a:t> </a:t>
            </a:r>
            <a:r>
              <a:rPr lang="en-US" sz="1300" err="1">
                <a:latin typeface="Times New Roman"/>
                <a:ea typeface="+mn-lt"/>
                <a:cs typeface="+mn-lt"/>
              </a:rPr>
              <a:t>yfinance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της</a:t>
            </a:r>
            <a:r>
              <a:rPr lang="en-US" sz="1300">
                <a:latin typeface="Times New Roman"/>
                <a:ea typeface="+mn-lt"/>
                <a:cs typeface="+mn-lt"/>
              </a:rPr>
              <a:t> python η οπ</a:t>
            </a:r>
            <a:r>
              <a:rPr lang="en-US" sz="1300" err="1">
                <a:latin typeface="Times New Roman"/>
                <a:ea typeface="+mn-lt"/>
                <a:cs typeface="+mn-lt"/>
              </a:rPr>
              <a:t>οί</a:t>
            </a:r>
            <a:r>
              <a:rPr lang="en-US" sz="1300">
                <a:latin typeface="Times New Roman"/>
                <a:ea typeface="+mn-lt"/>
                <a:cs typeface="+mn-lt"/>
              </a:rPr>
              <a:t>α </a:t>
            </a:r>
            <a:r>
              <a:rPr lang="en-US" sz="1300" err="1">
                <a:latin typeface="Times New Roman"/>
                <a:ea typeface="+mn-lt"/>
                <a:cs typeface="+mn-lt"/>
              </a:rPr>
              <a:t>λειτουργεί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ως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έν</a:t>
            </a:r>
            <a:r>
              <a:rPr lang="en-US" sz="1300">
                <a:latin typeface="Times New Roman"/>
                <a:ea typeface="+mn-lt"/>
                <a:cs typeface="+mn-lt"/>
              </a:rPr>
              <a:t>ας wrapper και πα</a:t>
            </a:r>
            <a:r>
              <a:rPr lang="en-US" sz="1300" err="1">
                <a:latin typeface="Times New Roman"/>
                <a:ea typeface="+mn-lt"/>
                <a:cs typeface="+mn-lt"/>
              </a:rPr>
              <a:t>ρέχει</a:t>
            </a:r>
            <a:r>
              <a:rPr lang="en-US" sz="1300">
                <a:latin typeface="Times New Roman"/>
                <a:ea typeface="+mn-lt"/>
                <a:cs typeface="+mn-lt"/>
              </a:rPr>
              <a:t> </a:t>
            </a:r>
            <a:r>
              <a:rPr lang="en-US" sz="1300" err="1">
                <a:latin typeface="Times New Roman"/>
                <a:ea typeface="+mn-lt"/>
                <a:cs typeface="+mn-lt"/>
              </a:rPr>
              <a:t>εύκολη</a:t>
            </a:r>
            <a:r>
              <a:rPr lang="en-US" sz="1300">
                <a:latin typeface="Times New Roman"/>
                <a:ea typeface="+mn-lt"/>
                <a:cs typeface="+mn-lt"/>
              </a:rPr>
              <a:t> π</a:t>
            </a:r>
            <a:r>
              <a:rPr lang="en-US" sz="1300" err="1">
                <a:latin typeface="Times New Roman"/>
                <a:ea typeface="+mn-lt"/>
                <a:cs typeface="+mn-lt"/>
              </a:rPr>
              <a:t>ρόσ</a:t>
            </a:r>
            <a:r>
              <a:rPr lang="en-US" sz="1300">
                <a:latin typeface="Times New Roman"/>
                <a:ea typeface="+mn-lt"/>
                <a:cs typeface="+mn-lt"/>
              </a:rPr>
              <a:t>βα</a:t>
            </a:r>
            <a:r>
              <a:rPr lang="en-US" sz="1300" err="1">
                <a:latin typeface="Times New Roman"/>
                <a:ea typeface="+mn-lt"/>
                <a:cs typeface="+mn-lt"/>
              </a:rPr>
              <a:t>ση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σε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χρημ</a:t>
            </a:r>
            <a:r>
              <a:rPr lang="en-US" sz="1300">
                <a:latin typeface="Times New Roman"/>
                <a:ea typeface="+mn-lt"/>
                <a:cs typeface="+mn-lt"/>
              </a:rPr>
              <a:t>α</a:t>
            </a:r>
            <a:r>
              <a:rPr lang="en-US" sz="1300" err="1">
                <a:latin typeface="Times New Roman"/>
                <a:ea typeface="+mn-lt"/>
                <a:cs typeface="+mn-lt"/>
              </a:rPr>
              <a:t>τιστηρι</a:t>
            </a:r>
            <a:r>
              <a:rPr lang="en-US" sz="1300">
                <a:latin typeface="Times New Roman"/>
                <a:ea typeface="+mn-lt"/>
                <a:cs typeface="+mn-lt"/>
              </a:rPr>
              <a:t>α</a:t>
            </a:r>
            <a:r>
              <a:rPr lang="en-US" sz="1300" err="1">
                <a:latin typeface="Times New Roman"/>
                <a:ea typeface="+mn-lt"/>
                <a:cs typeface="+mn-lt"/>
              </a:rPr>
              <a:t>κά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δεδομέν</a:t>
            </a:r>
            <a:r>
              <a:rPr lang="en-US" sz="1300">
                <a:latin typeface="Times New Roman"/>
                <a:ea typeface="+mn-lt"/>
                <a:cs typeface="+mn-lt"/>
              </a:rPr>
              <a:t>α από </a:t>
            </a:r>
            <a:r>
              <a:rPr lang="en-US" sz="1300" err="1">
                <a:latin typeface="Times New Roman"/>
                <a:ea typeface="+mn-lt"/>
                <a:cs typeface="+mn-lt"/>
              </a:rPr>
              <a:t>το</a:t>
            </a:r>
            <a:r>
              <a:rPr lang="en-US" sz="1300">
                <a:latin typeface="Times New Roman"/>
                <a:ea typeface="+mn-lt"/>
                <a:cs typeface="+mn-lt"/>
              </a:rPr>
              <a:t> Yahoo Finance. </a:t>
            </a:r>
            <a:r>
              <a:rPr lang="en-US" sz="1300">
                <a:latin typeface="Times New Roman"/>
                <a:ea typeface="+mn-lt"/>
                <a:cs typeface="Times New Roman"/>
              </a:rPr>
              <a:t>Τα </a:t>
            </a:r>
            <a:r>
              <a:rPr lang="en-US" sz="1300" err="1">
                <a:latin typeface="Times New Roman"/>
                <a:ea typeface="+mn-lt"/>
                <a:cs typeface="Times New Roman"/>
              </a:rPr>
              <a:t>δεδομέν</a:t>
            </a:r>
            <a:r>
              <a:rPr lang="en-US" sz="1300">
                <a:latin typeface="Times New Roman"/>
                <a:ea typeface="+mn-lt"/>
                <a:cs typeface="Times New Roman"/>
              </a:rPr>
              <a:t>α π</a:t>
            </a:r>
            <a:r>
              <a:rPr lang="en-US" sz="1300" err="1">
                <a:latin typeface="Times New Roman"/>
                <a:ea typeface="+mn-lt"/>
                <a:cs typeface="Times New Roman"/>
              </a:rPr>
              <a:t>ου</a:t>
            </a:r>
            <a:r>
              <a:rPr lang="en-US" sz="1300">
                <a:latin typeface="Times New Roman"/>
                <a:ea typeface="+mn-lt"/>
                <a:cs typeface="Times New Roman"/>
              </a:rPr>
              <a:t> α</a:t>
            </a:r>
            <a:r>
              <a:rPr lang="en-US" sz="1300" err="1">
                <a:latin typeface="Times New Roman"/>
                <a:ea typeface="+mn-lt"/>
                <a:cs typeface="Times New Roman"/>
              </a:rPr>
              <a:t>ντλούντ</a:t>
            </a:r>
            <a:r>
              <a:rPr lang="en-US" sz="1300">
                <a:latin typeface="Times New Roman"/>
                <a:ea typeface="+mn-lt"/>
                <a:cs typeface="Times New Roman"/>
              </a:rPr>
              <a:t>αι </a:t>
            </a:r>
            <a:r>
              <a:rPr lang="en-US" sz="1300" err="1">
                <a:latin typeface="Times New Roman"/>
                <a:ea typeface="+mn-lt"/>
                <a:cs typeface="Times New Roman"/>
              </a:rPr>
              <a:t>με</a:t>
            </a:r>
            <a:r>
              <a:rPr lang="en-US" sz="1300">
                <a:latin typeface="Times New Roman"/>
                <a:ea typeface="+mn-lt"/>
                <a:cs typeface="Times New Roman"/>
              </a:rPr>
              <a:t> </a:t>
            </a:r>
            <a:r>
              <a:rPr lang="en-US" sz="1300" err="1">
                <a:latin typeface="Times New Roman"/>
                <a:ea typeface="+mn-lt"/>
                <a:cs typeface="Times New Roman"/>
              </a:rPr>
              <a:t>το</a:t>
            </a:r>
            <a:r>
              <a:rPr lang="en-US" sz="1300">
                <a:latin typeface="Times New Roman"/>
                <a:ea typeface="+mn-lt"/>
                <a:cs typeface="Times New Roman"/>
              </a:rPr>
              <a:t> </a:t>
            </a:r>
            <a:r>
              <a:rPr lang="en-US" sz="1300" err="1">
                <a:latin typeface="Times New Roman"/>
                <a:ea typeface="+mn-lt"/>
                <a:cs typeface="Times New Roman"/>
              </a:rPr>
              <a:t>yfinance</a:t>
            </a:r>
            <a:r>
              <a:rPr lang="en-US" sz="1300">
                <a:latin typeface="Times New Roman"/>
                <a:ea typeface="+mn-lt"/>
                <a:cs typeface="Times New Roman"/>
              </a:rPr>
              <a:t> </a:t>
            </a:r>
            <a:r>
              <a:rPr lang="en-US" sz="1300" err="1">
                <a:latin typeface="Times New Roman"/>
                <a:ea typeface="+mn-lt"/>
                <a:cs typeface="Times New Roman"/>
              </a:rPr>
              <a:t>είν</a:t>
            </a:r>
            <a:r>
              <a:rPr lang="en-US" sz="1300">
                <a:latin typeface="Times New Roman"/>
                <a:ea typeface="+mn-lt"/>
                <a:cs typeface="Times New Roman"/>
              </a:rPr>
              <a:t>αι </a:t>
            </a:r>
            <a:r>
              <a:rPr lang="en-US" sz="1300" err="1">
                <a:latin typeface="Times New Roman"/>
                <a:ea typeface="+mn-lt"/>
                <a:cs typeface="Times New Roman"/>
              </a:rPr>
              <a:t>δυν</a:t>
            </a:r>
            <a:r>
              <a:rPr lang="en-US" sz="1300">
                <a:latin typeface="Times New Roman"/>
                <a:ea typeface="+mn-lt"/>
                <a:cs typeface="Times New Roman"/>
              </a:rPr>
              <a:t>α</a:t>
            </a:r>
            <a:r>
              <a:rPr lang="en-US" sz="1300" err="1">
                <a:latin typeface="Times New Roman"/>
                <a:ea typeface="+mn-lt"/>
                <a:cs typeface="Times New Roman"/>
              </a:rPr>
              <a:t>μικά</a:t>
            </a:r>
            <a:r>
              <a:rPr lang="en-US" sz="1300">
                <a:latin typeface="Times New Roman"/>
                <a:ea typeface="+mn-lt"/>
                <a:cs typeface="Times New Roman"/>
              </a:rPr>
              <a:t> και α</a:t>
            </a:r>
            <a:r>
              <a:rPr lang="en-US" sz="1300" err="1">
                <a:latin typeface="Times New Roman"/>
                <a:ea typeface="+mn-lt"/>
                <a:cs typeface="Times New Roman"/>
              </a:rPr>
              <a:t>ντικ</a:t>
            </a:r>
            <a:r>
              <a:rPr lang="en-US" sz="1300">
                <a:latin typeface="Times New Roman"/>
                <a:ea typeface="+mn-lt"/>
                <a:cs typeface="Times New Roman"/>
              </a:rPr>
              <a:t>α</a:t>
            </a:r>
            <a:r>
              <a:rPr lang="en-US" sz="1300" err="1">
                <a:latin typeface="Times New Roman"/>
                <a:ea typeface="+mn-lt"/>
                <a:cs typeface="Times New Roman"/>
              </a:rPr>
              <a:t>το</a:t>
            </a:r>
            <a:r>
              <a:rPr lang="en-US" sz="1300">
                <a:latin typeface="Times New Roman"/>
                <a:ea typeface="+mn-lt"/>
                <a:cs typeface="Times New Roman"/>
              </a:rPr>
              <a:t>π</a:t>
            </a:r>
            <a:r>
              <a:rPr lang="en-US" sz="1300" err="1">
                <a:latin typeface="Times New Roman"/>
                <a:ea typeface="+mn-lt"/>
                <a:cs typeface="Times New Roman"/>
              </a:rPr>
              <a:t>τρίζουν</a:t>
            </a:r>
            <a:r>
              <a:rPr lang="en-US" sz="1300">
                <a:latin typeface="Times New Roman"/>
                <a:ea typeface="+mn-lt"/>
                <a:cs typeface="Times New Roman"/>
              </a:rPr>
              <a:t> </a:t>
            </a:r>
            <a:r>
              <a:rPr lang="en-US" sz="1300" err="1">
                <a:latin typeface="Times New Roman"/>
                <a:ea typeface="+mn-lt"/>
                <a:cs typeface="Times New Roman"/>
              </a:rPr>
              <a:t>τις</a:t>
            </a:r>
            <a:r>
              <a:rPr lang="en-US" sz="1300">
                <a:latin typeface="Times New Roman"/>
                <a:ea typeface="+mn-lt"/>
                <a:cs typeface="Times New Roman"/>
              </a:rPr>
              <a:t> α</a:t>
            </a:r>
            <a:r>
              <a:rPr lang="en-US" sz="1300" err="1">
                <a:latin typeface="Times New Roman"/>
                <a:ea typeface="+mn-lt"/>
                <a:cs typeface="Times New Roman"/>
              </a:rPr>
              <a:t>λλ</a:t>
            </a:r>
            <a:r>
              <a:rPr lang="en-US" sz="1300">
                <a:latin typeface="Times New Roman"/>
                <a:ea typeface="+mn-lt"/>
                <a:cs typeface="Times New Roman"/>
              </a:rPr>
              <a:t>α</a:t>
            </a:r>
            <a:r>
              <a:rPr lang="en-US" sz="1300" err="1">
                <a:latin typeface="Times New Roman"/>
                <a:ea typeface="+mn-lt"/>
                <a:cs typeface="Times New Roman"/>
              </a:rPr>
              <a:t>γές</a:t>
            </a:r>
            <a:r>
              <a:rPr lang="en-US" sz="1300">
                <a:latin typeface="Times New Roman"/>
                <a:ea typeface="+mn-lt"/>
                <a:cs typeface="Times New Roman"/>
              </a:rPr>
              <a:t> </a:t>
            </a:r>
            <a:r>
              <a:rPr lang="en-US" sz="1300" err="1">
                <a:latin typeface="Times New Roman"/>
                <a:ea typeface="+mn-lt"/>
                <a:cs typeface="Times New Roman"/>
              </a:rPr>
              <a:t>στην</a:t>
            </a:r>
            <a:r>
              <a:rPr lang="en-US" sz="1300">
                <a:latin typeface="Times New Roman"/>
                <a:ea typeface="+mn-lt"/>
                <a:cs typeface="Times New Roman"/>
              </a:rPr>
              <a:t> α</a:t>
            </a:r>
            <a:r>
              <a:rPr lang="en-US" sz="1300" err="1">
                <a:latin typeface="Times New Roman"/>
                <a:ea typeface="+mn-lt"/>
                <a:cs typeface="Times New Roman"/>
              </a:rPr>
              <a:t>γορά</a:t>
            </a:r>
            <a:r>
              <a:rPr lang="en-US" sz="1300">
                <a:latin typeface="Times New Roman"/>
                <a:ea typeface="+mn-lt"/>
                <a:cs typeface="Times New Roman"/>
              </a:rPr>
              <a:t> </a:t>
            </a:r>
            <a:r>
              <a:rPr lang="en-US" sz="1300" err="1">
                <a:latin typeface="Times New Roman"/>
                <a:ea typeface="+mn-lt"/>
                <a:cs typeface="Times New Roman"/>
              </a:rPr>
              <a:t>σε</a:t>
            </a:r>
            <a:r>
              <a:rPr lang="en-US" sz="1300">
                <a:latin typeface="Times New Roman"/>
                <a:ea typeface="+mn-lt"/>
                <a:cs typeface="Times New Roman"/>
              </a:rPr>
              <a:t> πρα</a:t>
            </a:r>
            <a:r>
              <a:rPr lang="en-US" sz="1300" err="1">
                <a:latin typeface="Times New Roman"/>
                <a:ea typeface="+mn-lt"/>
                <a:cs typeface="Times New Roman"/>
              </a:rPr>
              <a:t>γμ</a:t>
            </a:r>
            <a:r>
              <a:rPr lang="en-US" sz="1300">
                <a:latin typeface="Times New Roman"/>
                <a:ea typeface="+mn-lt"/>
                <a:cs typeface="Times New Roman"/>
              </a:rPr>
              <a:t>α</a:t>
            </a:r>
            <a:r>
              <a:rPr lang="en-US" sz="1300" err="1">
                <a:latin typeface="Times New Roman"/>
                <a:ea typeface="+mn-lt"/>
                <a:cs typeface="Times New Roman"/>
              </a:rPr>
              <a:t>τικό</a:t>
            </a:r>
            <a:r>
              <a:rPr lang="en-US" sz="1300">
                <a:latin typeface="Times New Roman"/>
                <a:ea typeface="+mn-lt"/>
                <a:cs typeface="Times New Roman"/>
              </a:rPr>
              <a:t> </a:t>
            </a:r>
            <a:r>
              <a:rPr lang="en-US" sz="1300" err="1">
                <a:latin typeface="Times New Roman"/>
                <a:ea typeface="+mn-lt"/>
                <a:cs typeface="Times New Roman"/>
              </a:rPr>
              <a:t>χρόνο</a:t>
            </a:r>
            <a:r>
              <a:rPr lang="en-US" sz="1300">
                <a:latin typeface="Times New Roman"/>
                <a:ea typeface="+mn-lt"/>
                <a:cs typeface="Times New Roman"/>
              </a:rPr>
              <a:t>. </a:t>
            </a:r>
          </a:p>
          <a:p>
            <a:pPr algn="just"/>
            <a:r>
              <a:rPr lang="en-US" sz="1300" err="1">
                <a:latin typeface="Times New Roman"/>
                <a:ea typeface="+mn-lt"/>
                <a:cs typeface="+mn-lt"/>
              </a:rPr>
              <a:t>Έτσι</a:t>
            </a:r>
            <a:r>
              <a:rPr lang="en-US" sz="1300">
                <a:latin typeface="Times New Roman"/>
                <a:ea typeface="+mn-lt"/>
                <a:cs typeface="+mn-lt"/>
              </a:rPr>
              <a:t>, μπ</a:t>
            </a:r>
            <a:r>
              <a:rPr lang="en-US" sz="1300" err="1">
                <a:latin typeface="Times New Roman"/>
                <a:ea typeface="+mn-lt"/>
                <a:cs typeface="+mn-lt"/>
              </a:rPr>
              <a:t>ορεί</a:t>
            </a:r>
            <a:r>
              <a:rPr lang="en-US" sz="1300">
                <a:latin typeface="Times New Roman"/>
                <a:ea typeface="+mn-lt"/>
                <a:cs typeface="+mn-lt"/>
              </a:rPr>
              <a:t> ο κα</a:t>
            </a:r>
            <a:r>
              <a:rPr lang="en-US" sz="1300" err="1">
                <a:latin typeface="Times New Roman"/>
                <a:ea typeface="+mn-lt"/>
                <a:cs typeface="+mn-lt"/>
              </a:rPr>
              <a:t>θέν</a:t>
            </a:r>
            <a:r>
              <a:rPr lang="en-US" sz="1300">
                <a:latin typeface="Times New Roman"/>
                <a:ea typeface="+mn-lt"/>
                <a:cs typeface="+mn-lt"/>
              </a:rPr>
              <a:t>ας να κα</a:t>
            </a:r>
            <a:r>
              <a:rPr lang="en-US" sz="1300" err="1">
                <a:latin typeface="Times New Roman"/>
                <a:ea typeface="+mn-lt"/>
                <a:cs typeface="+mn-lt"/>
              </a:rPr>
              <a:t>τε</a:t>
            </a:r>
            <a:r>
              <a:rPr lang="en-US" sz="1300">
                <a:latin typeface="Times New Roman"/>
                <a:ea typeface="+mn-lt"/>
                <a:cs typeface="+mn-lt"/>
              </a:rPr>
              <a:t>β</a:t>
            </a:r>
            <a:r>
              <a:rPr lang="en-US" sz="1300" err="1">
                <a:latin typeface="Times New Roman"/>
                <a:ea typeface="+mn-lt"/>
                <a:cs typeface="+mn-lt"/>
              </a:rPr>
              <a:t>άζει</a:t>
            </a:r>
            <a:r>
              <a:rPr lang="en-US" sz="1300">
                <a:latin typeface="Times New Roman"/>
                <a:ea typeface="+mn-lt"/>
                <a:cs typeface="+mn-lt"/>
              </a:rPr>
              <a:t> π</a:t>
            </a:r>
            <a:r>
              <a:rPr lang="en-US" sz="1300" err="1">
                <a:latin typeface="Times New Roman"/>
                <a:ea typeface="+mn-lt"/>
                <a:cs typeface="+mn-lt"/>
              </a:rPr>
              <a:t>ρογρ</a:t>
            </a:r>
            <a:r>
              <a:rPr lang="en-US" sz="1300">
                <a:latin typeface="Times New Roman"/>
                <a:ea typeface="+mn-lt"/>
                <a:cs typeface="+mn-lt"/>
              </a:rPr>
              <a:t>α</a:t>
            </a:r>
            <a:r>
              <a:rPr lang="en-US" sz="1300" err="1">
                <a:latin typeface="Times New Roman"/>
                <a:ea typeface="+mn-lt"/>
                <a:cs typeface="+mn-lt"/>
              </a:rPr>
              <a:t>μμ</a:t>
            </a:r>
            <a:r>
              <a:rPr lang="en-US" sz="1300">
                <a:latin typeface="Times New Roman"/>
                <a:ea typeface="+mn-lt"/>
                <a:cs typeface="+mn-lt"/>
              </a:rPr>
              <a:t>α</a:t>
            </a:r>
            <a:r>
              <a:rPr lang="en-US" sz="1300" err="1">
                <a:latin typeface="Times New Roman"/>
                <a:ea typeface="+mn-lt"/>
                <a:cs typeface="+mn-lt"/>
              </a:rPr>
              <a:t>τιστικά</a:t>
            </a:r>
            <a:r>
              <a:rPr lang="en-US" sz="1300">
                <a:latin typeface="Times New Roman"/>
                <a:ea typeface="+mn-lt"/>
                <a:cs typeface="+mn-lt"/>
              </a:rPr>
              <a:t>, απ</a:t>
            </a:r>
            <a:r>
              <a:rPr lang="en-US" sz="1300" err="1">
                <a:latin typeface="Times New Roman"/>
                <a:ea typeface="+mn-lt"/>
                <a:cs typeface="+mn-lt"/>
              </a:rPr>
              <a:t>λώς</a:t>
            </a:r>
            <a:r>
              <a:rPr lang="en-US" sz="1300">
                <a:latin typeface="Times New Roman"/>
                <a:ea typeface="+mn-lt"/>
                <a:cs typeface="+mn-lt"/>
              </a:rPr>
              <a:t> επ</a:t>
            </a:r>
            <a:r>
              <a:rPr lang="en-US" sz="1300" err="1">
                <a:latin typeface="Times New Roman"/>
                <a:ea typeface="+mn-lt"/>
                <a:cs typeface="+mn-lt"/>
              </a:rPr>
              <a:t>ιλέγοντ</a:t>
            </a:r>
            <a:r>
              <a:rPr lang="en-US" sz="1300">
                <a:latin typeface="Times New Roman"/>
                <a:ea typeface="+mn-lt"/>
                <a:cs typeface="+mn-lt"/>
              </a:rPr>
              <a:t>ας </a:t>
            </a:r>
            <a:r>
              <a:rPr lang="en-US" sz="1300" err="1">
                <a:latin typeface="Times New Roman"/>
                <a:ea typeface="+mn-lt"/>
                <a:cs typeface="+mn-lt"/>
              </a:rPr>
              <a:t>τις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ημερομηνίες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γι</a:t>
            </a:r>
            <a:r>
              <a:rPr lang="en-US" sz="1300">
                <a:latin typeface="Times New Roman"/>
                <a:ea typeface="+mn-lt"/>
                <a:cs typeface="+mn-lt"/>
              </a:rPr>
              <a:t>α τα </a:t>
            </a:r>
            <a:r>
              <a:rPr lang="en-US" sz="1300" err="1">
                <a:latin typeface="Times New Roman"/>
                <a:ea typeface="+mn-lt"/>
                <a:cs typeface="+mn-lt"/>
              </a:rPr>
              <a:t>δεδομέν</a:t>
            </a:r>
            <a:r>
              <a:rPr lang="en-US" sz="1300">
                <a:latin typeface="Times New Roman"/>
                <a:ea typeface="+mn-lt"/>
                <a:cs typeface="+mn-lt"/>
              </a:rPr>
              <a:t>α π</a:t>
            </a:r>
            <a:r>
              <a:rPr lang="en-US" sz="1300" err="1">
                <a:latin typeface="Times New Roman"/>
                <a:ea typeface="+mn-lt"/>
                <a:cs typeface="+mn-lt"/>
              </a:rPr>
              <a:t>ου</a:t>
            </a:r>
            <a:r>
              <a:rPr lang="en-US" sz="1300">
                <a:latin typeface="Times New Roman"/>
                <a:ea typeface="+mn-lt"/>
                <a:cs typeface="+mn-lt"/>
              </a:rPr>
              <a:t> επ</a:t>
            </a:r>
            <a:r>
              <a:rPr lang="en-US" sz="1300" err="1">
                <a:latin typeface="Times New Roman"/>
                <a:ea typeface="+mn-lt"/>
                <a:cs typeface="+mn-lt"/>
              </a:rPr>
              <a:t>ιθυμεί</a:t>
            </a:r>
            <a:r>
              <a:rPr lang="en-US" sz="1300">
                <a:latin typeface="Times New Roman"/>
                <a:ea typeface="+mn-lt"/>
                <a:cs typeface="+mn-lt"/>
              </a:rPr>
              <a:t>, τα </a:t>
            </a:r>
            <a:r>
              <a:rPr lang="en-US" sz="1300" err="1">
                <a:latin typeface="Times New Roman"/>
                <a:ea typeface="+mn-lt"/>
                <a:cs typeface="+mn-lt"/>
              </a:rPr>
              <a:t>δεδομέν</a:t>
            </a:r>
            <a:r>
              <a:rPr lang="en-US" sz="1300">
                <a:latin typeface="Times New Roman"/>
                <a:ea typeface="+mn-lt"/>
                <a:cs typeface="+mn-lt"/>
              </a:rPr>
              <a:t>α </a:t>
            </a:r>
            <a:r>
              <a:rPr lang="en-US" sz="1300" err="1">
                <a:latin typeface="Times New Roman"/>
                <a:ea typeface="+mn-lt"/>
                <a:cs typeface="+mn-lt"/>
              </a:rPr>
              <a:t>των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μετοχών</a:t>
            </a:r>
            <a:r>
              <a:rPr lang="en-US" sz="1300">
                <a:latin typeface="Times New Roman"/>
                <a:ea typeface="+mn-lt"/>
                <a:cs typeface="+mn-lt"/>
              </a:rPr>
              <a:t>, απ</a:t>
            </a:r>
            <a:r>
              <a:rPr lang="en-US" sz="1300" err="1">
                <a:latin typeface="Times New Roman"/>
                <a:ea typeface="+mn-lt"/>
                <a:cs typeface="+mn-lt"/>
              </a:rPr>
              <a:t>ευθεί</a:t>
            </a:r>
            <a:r>
              <a:rPr lang="en-US" sz="1300">
                <a:latin typeface="Times New Roman"/>
                <a:ea typeface="+mn-lt"/>
                <a:cs typeface="+mn-lt"/>
              </a:rPr>
              <a:t>ας απο </a:t>
            </a:r>
            <a:r>
              <a:rPr lang="en-US" sz="1300" err="1">
                <a:latin typeface="Times New Roman"/>
                <a:ea typeface="+mn-lt"/>
                <a:cs typeface="+mn-lt"/>
              </a:rPr>
              <a:t>το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ίντερνετ</a:t>
            </a:r>
            <a:r>
              <a:rPr lang="en-US" sz="1300">
                <a:latin typeface="Times New Roman"/>
                <a:ea typeface="+mn-lt"/>
                <a:cs typeface="+mn-lt"/>
              </a:rPr>
              <a:t>.</a:t>
            </a:r>
            <a:endParaRPr lang="en-US" sz="1300">
              <a:latin typeface="Times New Roman"/>
              <a:cs typeface="Times New Roman"/>
            </a:endParaRPr>
          </a:p>
          <a:p>
            <a:pPr algn="just"/>
            <a:r>
              <a:rPr lang="en-US" sz="1300" err="1">
                <a:latin typeface="Times New Roman"/>
                <a:cs typeface="Times New Roman"/>
              </a:rPr>
              <a:t>Το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μοντέλο</a:t>
            </a:r>
            <a:r>
              <a:rPr lang="en-US" sz="1300">
                <a:latin typeface="Times New Roman"/>
                <a:cs typeface="Times New Roman"/>
              </a:rPr>
              <a:t> π</a:t>
            </a:r>
            <a:r>
              <a:rPr lang="en-US" sz="1300" err="1">
                <a:latin typeface="Times New Roman"/>
                <a:cs typeface="Times New Roman"/>
              </a:rPr>
              <a:t>ου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χρησιμο</a:t>
            </a:r>
            <a:r>
              <a:rPr lang="en-US" sz="1300">
                <a:latin typeface="Times New Roman"/>
                <a:cs typeface="Times New Roman"/>
              </a:rPr>
              <a:t>π</a:t>
            </a:r>
            <a:r>
              <a:rPr lang="en-US" sz="1300" err="1">
                <a:latin typeface="Times New Roman"/>
                <a:cs typeface="Times New Roman"/>
              </a:rPr>
              <a:t>οιείτ</a:t>
            </a:r>
            <a:r>
              <a:rPr lang="en-US" sz="1300">
                <a:latin typeface="Times New Roman"/>
                <a:cs typeface="Times New Roman"/>
              </a:rPr>
              <a:t>αι </a:t>
            </a:r>
            <a:r>
              <a:rPr lang="en-US" sz="1300" err="1">
                <a:latin typeface="Times New Roman"/>
                <a:cs typeface="Times New Roman"/>
              </a:rPr>
              <a:t>στο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συγκεκριμένο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λογισμικό</a:t>
            </a:r>
            <a:r>
              <a:rPr lang="en-US" sz="1300">
                <a:latin typeface="Times New Roman"/>
                <a:cs typeface="Times New Roman"/>
              </a:rPr>
              <a:t> και </a:t>
            </a:r>
            <a:r>
              <a:rPr lang="en-US" sz="1300" err="1">
                <a:latin typeface="Times New Roman"/>
                <a:cs typeface="Times New Roman"/>
              </a:rPr>
              <a:t>δι</a:t>
            </a:r>
            <a:r>
              <a:rPr lang="en-US" sz="1300">
                <a:latin typeface="Times New Roman"/>
                <a:cs typeface="Times New Roman"/>
              </a:rPr>
              <a:t>α</a:t>
            </a:r>
            <a:r>
              <a:rPr lang="en-US" sz="1300" err="1">
                <a:latin typeface="Times New Roman"/>
                <a:cs typeface="Times New Roman"/>
              </a:rPr>
              <a:t>δρ</a:t>
            </a:r>
            <a:r>
              <a:rPr lang="en-US" sz="1300">
                <a:latin typeface="Times New Roman"/>
                <a:cs typeface="Times New Roman"/>
              </a:rPr>
              <a:t>αμα</a:t>
            </a:r>
            <a:r>
              <a:rPr lang="en-US" sz="1300" err="1">
                <a:latin typeface="Times New Roman"/>
                <a:cs typeface="Times New Roman"/>
              </a:rPr>
              <a:t>τίζει</a:t>
            </a:r>
            <a:r>
              <a:rPr lang="en-US" sz="1300">
                <a:latin typeface="Times New Roman"/>
                <a:cs typeface="Times New Roman"/>
              </a:rPr>
              <a:t> κα</a:t>
            </a:r>
            <a:r>
              <a:rPr lang="en-US" sz="1300" err="1">
                <a:latin typeface="Times New Roman"/>
                <a:cs typeface="Times New Roman"/>
              </a:rPr>
              <a:t>θοριστικό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ρόλο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στην</a:t>
            </a:r>
            <a:r>
              <a:rPr lang="en-US" sz="1300">
                <a:latin typeface="Times New Roman"/>
                <a:cs typeface="Times New Roman"/>
              </a:rPr>
              <a:t> π</a:t>
            </a:r>
            <a:r>
              <a:rPr lang="en-US" sz="1300" err="1">
                <a:latin typeface="Times New Roman"/>
                <a:cs typeface="Times New Roman"/>
              </a:rPr>
              <a:t>ρό</a:t>
            </a:r>
            <a:r>
              <a:rPr lang="en-US" sz="1300">
                <a:latin typeface="Times New Roman"/>
                <a:cs typeface="Times New Roman"/>
              </a:rPr>
              <a:t>β</a:t>
            </a:r>
            <a:r>
              <a:rPr lang="en-US" sz="1300" err="1">
                <a:latin typeface="Times New Roman"/>
                <a:cs typeface="Times New Roman"/>
              </a:rPr>
              <a:t>λεψη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της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τιμής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στην</a:t>
            </a:r>
            <a:r>
              <a:rPr lang="en-US" sz="1300">
                <a:latin typeface="Times New Roman"/>
                <a:cs typeface="Times New Roman"/>
              </a:rPr>
              <a:t> οπ</a:t>
            </a:r>
            <a:r>
              <a:rPr lang="en-US" sz="1300" err="1">
                <a:latin typeface="Times New Roman"/>
                <a:cs typeface="Times New Roman"/>
              </a:rPr>
              <a:t>οί</a:t>
            </a:r>
            <a:r>
              <a:rPr lang="en-US" sz="1300">
                <a:latin typeface="Times New Roman"/>
                <a:cs typeface="Times New Roman"/>
              </a:rPr>
              <a:t>α η </a:t>
            </a:r>
            <a:r>
              <a:rPr lang="en-US" sz="1300" err="1">
                <a:latin typeface="Times New Roman"/>
                <a:cs typeface="Times New Roman"/>
              </a:rPr>
              <a:t>εκάστωτε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μετοχή</a:t>
            </a:r>
            <a:r>
              <a:rPr lang="en-US" sz="1300">
                <a:latin typeface="Times New Roman"/>
                <a:cs typeface="Times New Roman"/>
              </a:rPr>
              <a:t> (π.χ </a:t>
            </a:r>
            <a:r>
              <a:rPr lang="en-US" sz="1300" err="1">
                <a:latin typeface="Times New Roman"/>
                <a:cs typeface="Times New Roman"/>
              </a:rPr>
              <a:t>της</a:t>
            </a:r>
            <a:r>
              <a:rPr lang="en-US" sz="1300">
                <a:latin typeface="Times New Roman"/>
                <a:cs typeface="Times New Roman"/>
              </a:rPr>
              <a:t> APPLE) θα </a:t>
            </a:r>
            <a:r>
              <a:rPr lang="en-US" sz="1300" err="1">
                <a:latin typeface="Times New Roman"/>
                <a:cs typeface="Times New Roman"/>
              </a:rPr>
              <a:t>κυμ</a:t>
            </a:r>
            <a:r>
              <a:rPr lang="en-US" sz="1300">
                <a:latin typeface="Times New Roman"/>
                <a:cs typeface="Times New Roman"/>
              </a:rPr>
              <a:t>α</a:t>
            </a:r>
            <a:r>
              <a:rPr lang="en-US" sz="1300" err="1">
                <a:latin typeface="Times New Roman"/>
                <a:cs typeface="Times New Roman"/>
              </a:rPr>
              <a:t>νθεί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την</a:t>
            </a:r>
            <a:r>
              <a:rPr lang="en-US" sz="1300">
                <a:latin typeface="Times New Roman"/>
                <a:cs typeface="Times New Roman"/>
              </a:rPr>
              <a:t> επ</a:t>
            </a:r>
            <a:r>
              <a:rPr lang="en-US" sz="1300" err="1">
                <a:latin typeface="Times New Roman"/>
                <a:cs typeface="Times New Roman"/>
              </a:rPr>
              <a:t>όμενη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ημέρ</a:t>
            </a:r>
            <a:r>
              <a:rPr lang="en-US" sz="1300">
                <a:latin typeface="Times New Roman"/>
                <a:cs typeface="Times New Roman"/>
              </a:rPr>
              <a:t>α </a:t>
            </a:r>
            <a:r>
              <a:rPr lang="en-US" sz="1300" err="1">
                <a:latin typeface="Times New Roman"/>
                <a:cs typeface="Times New Roman"/>
              </a:rPr>
              <a:t>είν</a:t>
            </a:r>
            <a:r>
              <a:rPr lang="en-US" sz="1300">
                <a:latin typeface="Times New Roman"/>
                <a:cs typeface="Times New Roman"/>
              </a:rPr>
              <a:t>αι </a:t>
            </a:r>
            <a:r>
              <a:rPr lang="en-US" sz="1300" err="1">
                <a:latin typeface="Times New Roman"/>
                <a:cs typeface="Times New Roman"/>
              </a:rPr>
              <a:t>το</a:t>
            </a:r>
            <a:r>
              <a:rPr lang="en-US" sz="1300">
                <a:latin typeface="Times New Roman"/>
                <a:cs typeface="Times New Roman"/>
              </a:rPr>
              <a:t> LSTM.</a:t>
            </a:r>
          </a:p>
          <a:p>
            <a:pPr algn="just"/>
            <a:r>
              <a:rPr lang="en-US" sz="1300" err="1">
                <a:latin typeface="Times New Roman"/>
                <a:ea typeface="+mn-lt"/>
                <a:cs typeface="+mn-lt"/>
              </a:rPr>
              <a:t>Το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μοντέλο</a:t>
            </a:r>
            <a:r>
              <a:rPr lang="en-US" sz="1300">
                <a:latin typeface="Times New Roman"/>
                <a:ea typeface="+mn-lt"/>
                <a:cs typeface="+mn-lt"/>
              </a:rPr>
              <a:t> LSTM (Long Short-Term Memory) </a:t>
            </a:r>
            <a:r>
              <a:rPr lang="en-US" sz="1300" err="1">
                <a:latin typeface="Times New Roman"/>
                <a:ea typeface="+mn-lt"/>
                <a:cs typeface="+mn-lt"/>
              </a:rPr>
              <a:t>είν</a:t>
            </a:r>
            <a:r>
              <a:rPr lang="en-US" sz="1300">
                <a:latin typeface="Times New Roman"/>
                <a:ea typeface="+mn-lt"/>
                <a:cs typeface="+mn-lt"/>
              </a:rPr>
              <a:t>αι </a:t>
            </a:r>
            <a:r>
              <a:rPr lang="en-US" sz="1300" err="1">
                <a:latin typeface="Times New Roman"/>
                <a:ea typeface="+mn-lt"/>
                <a:cs typeface="+mn-lt"/>
              </a:rPr>
              <a:t>έν</a:t>
            </a:r>
            <a:r>
              <a:rPr lang="en-US" sz="1300">
                <a:latin typeface="Times New Roman"/>
                <a:ea typeface="+mn-lt"/>
                <a:cs typeface="+mn-lt"/>
              </a:rPr>
              <a:t>ας </a:t>
            </a:r>
            <a:r>
              <a:rPr lang="en-US" sz="1300" err="1">
                <a:latin typeface="Times New Roman"/>
                <a:ea typeface="+mn-lt"/>
                <a:cs typeface="+mn-lt"/>
              </a:rPr>
              <a:t>τύ</a:t>
            </a:r>
            <a:r>
              <a:rPr lang="en-US" sz="1300">
                <a:latin typeface="Times New Roman"/>
                <a:ea typeface="+mn-lt"/>
                <a:cs typeface="+mn-lt"/>
              </a:rPr>
              <a:t>π</a:t>
            </a:r>
            <a:r>
              <a:rPr lang="en-US" sz="1300" err="1">
                <a:latin typeface="Times New Roman"/>
                <a:ea typeface="+mn-lt"/>
                <a:cs typeface="+mn-lt"/>
              </a:rPr>
              <a:t>ος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νευρωνικού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δικτύου</a:t>
            </a:r>
            <a:r>
              <a:rPr lang="en-US" sz="1300">
                <a:latin typeface="Times New Roman"/>
                <a:ea typeface="+mn-lt"/>
                <a:cs typeface="+mn-lt"/>
              </a:rPr>
              <a:t> (NN) π</a:t>
            </a:r>
            <a:r>
              <a:rPr lang="en-US" sz="1300" err="1">
                <a:latin typeface="Times New Roman"/>
                <a:ea typeface="+mn-lt"/>
                <a:cs typeface="+mn-lt"/>
              </a:rPr>
              <a:t>ου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είν</a:t>
            </a:r>
            <a:r>
              <a:rPr lang="en-US" sz="1300">
                <a:latin typeface="Times New Roman"/>
                <a:ea typeface="+mn-lt"/>
                <a:cs typeface="+mn-lt"/>
              </a:rPr>
              <a:t>αι </a:t>
            </a:r>
            <a:r>
              <a:rPr lang="en-US" sz="1300" err="1">
                <a:latin typeface="Times New Roman"/>
                <a:ea typeface="+mn-lt"/>
                <a:cs typeface="+mn-lt"/>
              </a:rPr>
              <a:t>ιδι</a:t>
            </a:r>
            <a:r>
              <a:rPr lang="en-US" sz="1300">
                <a:latin typeface="Times New Roman"/>
                <a:ea typeface="+mn-lt"/>
                <a:cs typeface="+mn-lt"/>
              </a:rPr>
              <a:t>α</a:t>
            </a:r>
            <a:r>
              <a:rPr lang="en-US" sz="1300" err="1">
                <a:latin typeface="Times New Roman"/>
                <a:ea typeface="+mn-lt"/>
                <a:cs typeface="+mn-lt"/>
              </a:rPr>
              <a:t>ίτερ</a:t>
            </a:r>
            <a:r>
              <a:rPr lang="en-US" sz="1300">
                <a:latin typeface="Times New Roman"/>
                <a:ea typeface="+mn-lt"/>
                <a:cs typeface="+mn-lt"/>
              </a:rPr>
              <a:t>α απ</a:t>
            </a:r>
            <a:r>
              <a:rPr lang="en-US" sz="1300" err="1">
                <a:latin typeface="Times New Roman"/>
                <a:ea typeface="+mn-lt"/>
                <a:cs typeface="+mn-lt"/>
              </a:rPr>
              <a:t>οτελεσμ</a:t>
            </a:r>
            <a:r>
              <a:rPr lang="en-US" sz="1300">
                <a:latin typeface="Times New Roman"/>
                <a:ea typeface="+mn-lt"/>
                <a:cs typeface="+mn-lt"/>
              </a:rPr>
              <a:t>α</a:t>
            </a:r>
            <a:r>
              <a:rPr lang="en-US" sz="1300" err="1">
                <a:latin typeface="Times New Roman"/>
                <a:ea typeface="+mn-lt"/>
                <a:cs typeface="+mn-lt"/>
              </a:rPr>
              <a:t>τικό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στην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εκμάθηση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μοτί</a:t>
            </a:r>
            <a:r>
              <a:rPr lang="en-US" sz="1300">
                <a:latin typeface="Times New Roman"/>
                <a:ea typeface="+mn-lt"/>
                <a:cs typeface="+mn-lt"/>
              </a:rPr>
              <a:t>β</a:t>
            </a:r>
            <a:r>
              <a:rPr lang="en-US" sz="1300" err="1">
                <a:latin typeface="Times New Roman"/>
                <a:ea typeface="+mn-lt"/>
                <a:cs typeface="+mn-lt"/>
              </a:rPr>
              <a:t>ων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σε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δεδομέν</a:t>
            </a:r>
            <a:r>
              <a:rPr lang="en-US" sz="1300">
                <a:latin typeface="Times New Roman"/>
                <a:ea typeface="+mn-lt"/>
                <a:cs typeface="+mn-lt"/>
              </a:rPr>
              <a:t>α </a:t>
            </a:r>
            <a:r>
              <a:rPr lang="en-US" sz="1300" err="1">
                <a:latin typeface="Times New Roman"/>
                <a:ea typeface="+mn-lt"/>
                <a:cs typeface="+mn-lt"/>
              </a:rPr>
              <a:t>χρονοσειρών</a:t>
            </a:r>
            <a:r>
              <a:rPr lang="en-US" sz="1300">
                <a:latin typeface="Times New Roman"/>
                <a:ea typeface="+mn-lt"/>
                <a:cs typeface="+mn-lt"/>
              </a:rPr>
              <a:t>, όπ</a:t>
            </a:r>
            <a:r>
              <a:rPr lang="en-US" sz="1300" err="1">
                <a:latin typeface="Times New Roman"/>
                <a:ea typeface="+mn-lt"/>
                <a:cs typeface="+mn-lt"/>
              </a:rPr>
              <a:t>ως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οι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τιμές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των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μετοχών</a:t>
            </a:r>
            <a:r>
              <a:rPr lang="en-US" sz="1300">
                <a:latin typeface="Times New Roman"/>
                <a:ea typeface="+mn-lt"/>
                <a:cs typeface="+mn-lt"/>
              </a:rPr>
              <a:t>.</a:t>
            </a:r>
            <a:endParaRPr lang="en-US" sz="1300">
              <a:latin typeface="Times New Roman"/>
              <a:cs typeface="Times New Roman"/>
            </a:endParaRPr>
          </a:p>
          <a:p>
            <a:pPr algn="just"/>
            <a:r>
              <a:rPr lang="en-US" sz="1300">
                <a:latin typeface="Times New Roman"/>
                <a:ea typeface="+mn-lt"/>
                <a:cs typeface="+mn-lt"/>
              </a:rPr>
              <a:t>Μαθα</a:t>
            </a:r>
            <a:r>
              <a:rPr lang="en-US" sz="1300" err="1">
                <a:latin typeface="Times New Roman"/>
                <a:ea typeface="+mn-lt"/>
                <a:cs typeface="+mn-lt"/>
              </a:rPr>
              <a:t>ίνει</a:t>
            </a:r>
            <a:r>
              <a:rPr lang="en-US" sz="1300">
                <a:latin typeface="Times New Roman"/>
                <a:ea typeface="+mn-lt"/>
                <a:cs typeface="+mn-lt"/>
              </a:rPr>
              <a:t> από τα </a:t>
            </a:r>
            <a:r>
              <a:rPr lang="en-US" sz="1300" err="1">
                <a:latin typeface="Times New Roman"/>
                <a:ea typeface="+mn-lt"/>
                <a:cs typeface="+mn-lt"/>
              </a:rPr>
              <a:t>ιστορικά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δεδομέν</a:t>
            </a:r>
            <a:r>
              <a:rPr lang="en-US" sz="1300">
                <a:latin typeface="Times New Roman"/>
                <a:ea typeface="+mn-lt"/>
                <a:cs typeface="+mn-lt"/>
              </a:rPr>
              <a:t>α </a:t>
            </a:r>
            <a:r>
              <a:rPr lang="en-US" sz="1300" err="1">
                <a:latin typeface="Times New Roman"/>
                <a:ea typeface="+mn-lt"/>
                <a:cs typeface="+mn-lt"/>
              </a:rPr>
              <a:t>τιμών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μετοχών</a:t>
            </a:r>
            <a:r>
              <a:rPr lang="en-US" sz="1300">
                <a:latin typeface="Times New Roman"/>
                <a:ea typeface="+mn-lt"/>
                <a:cs typeface="+mn-lt"/>
              </a:rPr>
              <a:t> - </a:t>
            </a:r>
            <a:r>
              <a:rPr lang="en-US" sz="1300" err="1">
                <a:latin typeface="Times New Roman"/>
                <a:ea typeface="+mn-lt"/>
                <a:cs typeface="+mn-lt"/>
              </a:rPr>
              <a:t>τυ</a:t>
            </a:r>
            <a:r>
              <a:rPr lang="en-US" sz="1300">
                <a:latin typeface="Times New Roman"/>
                <a:ea typeface="+mn-lt"/>
                <a:cs typeface="+mn-lt"/>
              </a:rPr>
              <a:t>π</a:t>
            </a:r>
            <a:r>
              <a:rPr lang="en-US" sz="1300" err="1">
                <a:latin typeface="Times New Roman"/>
                <a:ea typeface="+mn-lt"/>
                <a:cs typeface="+mn-lt"/>
              </a:rPr>
              <a:t>ικά</a:t>
            </a:r>
            <a:r>
              <a:rPr lang="en-US" sz="1300">
                <a:latin typeface="Times New Roman"/>
                <a:ea typeface="+mn-lt"/>
                <a:cs typeface="+mn-lt"/>
              </a:rPr>
              <a:t> από </a:t>
            </a:r>
            <a:r>
              <a:rPr lang="en-US" sz="1300" err="1">
                <a:latin typeface="Times New Roman"/>
                <a:ea typeface="+mn-lt"/>
                <a:cs typeface="+mn-lt"/>
              </a:rPr>
              <a:t>τις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ημερήσιες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τιμές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κλεισίμ</a:t>
            </a:r>
            <a:r>
              <a:rPr lang="en-US" sz="1300">
                <a:latin typeface="Times New Roman"/>
                <a:ea typeface="+mn-lt"/>
                <a:cs typeface="+mn-lt"/>
              </a:rPr>
              <a:t>α</a:t>
            </a:r>
            <a:r>
              <a:rPr lang="en-US" sz="1300" err="1">
                <a:latin typeface="Times New Roman"/>
                <a:ea typeface="+mn-lt"/>
                <a:cs typeface="+mn-lt"/>
              </a:rPr>
              <a:t>τος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των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μετοχών</a:t>
            </a:r>
            <a:r>
              <a:rPr lang="en-US" sz="1300">
                <a:latin typeface="Times New Roman"/>
                <a:ea typeface="+mn-lt"/>
                <a:cs typeface="+mn-lt"/>
              </a:rPr>
              <a:t>. </a:t>
            </a:r>
            <a:endParaRPr lang="en-US" sz="1300">
              <a:latin typeface="Times New Roman"/>
              <a:cs typeface="Times New Roman"/>
            </a:endParaRPr>
          </a:p>
          <a:p>
            <a:pPr algn="just"/>
            <a:r>
              <a:rPr lang="en-US" sz="1300" err="1">
                <a:latin typeface="Times New Roman"/>
                <a:ea typeface="+mn-lt"/>
                <a:cs typeface="+mn-lt"/>
              </a:rPr>
              <a:t>Μετά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την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εκ</a:t>
            </a:r>
            <a:r>
              <a:rPr lang="en-US" sz="1300">
                <a:latin typeface="Times New Roman"/>
                <a:ea typeface="+mn-lt"/>
                <a:cs typeface="+mn-lt"/>
              </a:rPr>
              <a:t>πα</a:t>
            </a:r>
            <a:r>
              <a:rPr lang="en-US" sz="1300" err="1">
                <a:latin typeface="Times New Roman"/>
                <a:ea typeface="+mn-lt"/>
                <a:cs typeface="+mn-lt"/>
              </a:rPr>
              <a:t>ίδευση</a:t>
            </a:r>
            <a:r>
              <a:rPr lang="en-US" sz="1300">
                <a:latin typeface="Times New Roman"/>
                <a:ea typeface="+mn-lt"/>
                <a:cs typeface="+mn-lt"/>
              </a:rPr>
              <a:t>, </a:t>
            </a:r>
            <a:r>
              <a:rPr lang="en-US" sz="1300" err="1">
                <a:latin typeface="Times New Roman"/>
                <a:ea typeface="+mn-lt"/>
                <a:cs typeface="+mn-lt"/>
              </a:rPr>
              <a:t>το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μοντέλο</a:t>
            </a:r>
            <a:r>
              <a:rPr lang="en-US" sz="1300">
                <a:latin typeface="Times New Roman"/>
                <a:ea typeface="+mn-lt"/>
                <a:cs typeface="+mn-lt"/>
              </a:rPr>
              <a:t> μπ</a:t>
            </a:r>
            <a:r>
              <a:rPr lang="en-US" sz="1300" err="1">
                <a:latin typeface="Times New Roman"/>
                <a:ea typeface="+mn-lt"/>
                <a:cs typeface="+mn-lt"/>
              </a:rPr>
              <a:t>ορεί</a:t>
            </a:r>
            <a:r>
              <a:rPr lang="en-US" sz="1300">
                <a:latin typeface="Times New Roman"/>
                <a:ea typeface="+mn-lt"/>
                <a:cs typeface="+mn-lt"/>
              </a:rPr>
              <a:t> να πα</a:t>
            </a:r>
            <a:r>
              <a:rPr lang="en-US" sz="1300" err="1">
                <a:latin typeface="Times New Roman"/>
                <a:ea typeface="+mn-lt"/>
                <a:cs typeface="+mn-lt"/>
              </a:rPr>
              <a:t>ράγει</a:t>
            </a:r>
            <a:r>
              <a:rPr lang="en-US" sz="1300">
                <a:latin typeface="Times New Roman"/>
                <a:ea typeface="+mn-lt"/>
                <a:cs typeface="+mn-lt"/>
              </a:rPr>
              <a:t> π</a:t>
            </a:r>
            <a:r>
              <a:rPr lang="en-US" sz="1300" err="1">
                <a:latin typeface="Times New Roman"/>
                <a:ea typeface="+mn-lt"/>
                <a:cs typeface="+mn-lt"/>
              </a:rPr>
              <a:t>ρο</a:t>
            </a:r>
            <a:r>
              <a:rPr lang="en-US" sz="1300">
                <a:latin typeface="Times New Roman"/>
                <a:ea typeface="+mn-lt"/>
                <a:cs typeface="+mn-lt"/>
              </a:rPr>
              <a:t>β</a:t>
            </a:r>
            <a:r>
              <a:rPr lang="en-US" sz="1300" err="1">
                <a:latin typeface="Times New Roman"/>
                <a:ea typeface="+mn-lt"/>
                <a:cs typeface="+mn-lt"/>
              </a:rPr>
              <a:t>λέψεις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γι</a:t>
            </a:r>
            <a:r>
              <a:rPr lang="en-US" sz="1300">
                <a:latin typeface="Times New Roman"/>
                <a:ea typeface="+mn-lt"/>
                <a:cs typeface="+mn-lt"/>
              </a:rPr>
              <a:t>α </a:t>
            </a:r>
            <a:r>
              <a:rPr lang="en-US" sz="1300" err="1">
                <a:latin typeface="Times New Roman"/>
                <a:ea typeface="+mn-lt"/>
                <a:cs typeface="+mn-lt"/>
              </a:rPr>
              <a:t>τις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μελλοντικές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τιμές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των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μετοχών</a:t>
            </a:r>
            <a:r>
              <a:rPr lang="en-US" sz="1300">
                <a:latin typeface="Times New Roman"/>
                <a:ea typeface="+mn-lt"/>
                <a:cs typeface="+mn-lt"/>
              </a:rPr>
              <a:t> και π</a:t>
            </a:r>
            <a:r>
              <a:rPr lang="en-US" sz="1300" err="1">
                <a:latin typeface="Times New Roman"/>
                <a:ea typeface="+mn-lt"/>
                <a:cs typeface="+mn-lt"/>
              </a:rPr>
              <a:t>ιο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συγκεκριμέν</a:t>
            </a:r>
            <a:r>
              <a:rPr lang="en-US" sz="1300">
                <a:latin typeface="Times New Roman"/>
                <a:ea typeface="+mn-lt"/>
                <a:cs typeface="+mn-lt"/>
              </a:rPr>
              <a:t>α θα </a:t>
            </a:r>
            <a:r>
              <a:rPr lang="en-US" sz="1300" err="1">
                <a:latin typeface="Times New Roman"/>
                <a:ea typeface="+mn-lt"/>
                <a:cs typeface="+mn-lt"/>
              </a:rPr>
              <a:t>εμφ</a:t>
            </a:r>
            <a:r>
              <a:rPr lang="en-US" sz="1300">
                <a:latin typeface="Times New Roman"/>
                <a:ea typeface="+mn-lt"/>
                <a:cs typeface="+mn-lt"/>
              </a:rPr>
              <a:t>α</a:t>
            </a:r>
            <a:r>
              <a:rPr lang="en-US" sz="1300" err="1">
                <a:latin typeface="Times New Roman"/>
                <a:ea typeface="+mn-lt"/>
                <a:cs typeface="+mn-lt"/>
              </a:rPr>
              <a:t>νίζετ</a:t>
            </a:r>
            <a:r>
              <a:rPr lang="en-US" sz="1300">
                <a:latin typeface="Times New Roman"/>
                <a:ea typeface="+mn-lt"/>
                <a:cs typeface="+mn-lt"/>
              </a:rPr>
              <a:t>αι </a:t>
            </a:r>
            <a:r>
              <a:rPr lang="en-US" sz="1300" err="1">
                <a:latin typeface="Times New Roman"/>
                <a:ea typeface="+mn-lt"/>
                <a:cs typeface="+mn-lt"/>
              </a:rPr>
              <a:t>το</a:t>
            </a:r>
            <a:r>
              <a:rPr lang="en-US" sz="1300">
                <a:latin typeface="Times New Roman"/>
                <a:ea typeface="+mn-lt"/>
                <a:cs typeface="+mn-lt"/>
              </a:rPr>
              <a:t> απ</a:t>
            </a:r>
            <a:r>
              <a:rPr lang="en-US" sz="1300" err="1">
                <a:latin typeface="Times New Roman"/>
                <a:ea typeface="+mn-lt"/>
                <a:cs typeface="+mn-lt"/>
              </a:rPr>
              <a:t>οτέλεσμ</a:t>
            </a:r>
            <a:r>
              <a:rPr lang="en-US" sz="1300">
                <a:latin typeface="Times New Roman"/>
                <a:ea typeface="+mn-lt"/>
                <a:cs typeface="+mn-lt"/>
              </a:rPr>
              <a:t>α </a:t>
            </a:r>
            <a:r>
              <a:rPr lang="en-US" sz="1300" err="1">
                <a:latin typeface="Times New Roman"/>
                <a:ea typeface="+mn-lt"/>
                <a:cs typeface="+mn-lt"/>
              </a:rPr>
              <a:t>γι</a:t>
            </a:r>
            <a:r>
              <a:rPr lang="en-US" sz="1300">
                <a:latin typeface="Times New Roman"/>
                <a:ea typeface="+mn-lt"/>
                <a:cs typeface="+mn-lt"/>
              </a:rPr>
              <a:t>α </a:t>
            </a:r>
            <a:r>
              <a:rPr lang="en-US" sz="1300" err="1">
                <a:latin typeface="Times New Roman"/>
                <a:ea typeface="+mn-lt"/>
                <a:cs typeface="+mn-lt"/>
              </a:rPr>
              <a:t>την</a:t>
            </a:r>
            <a:r>
              <a:rPr lang="en-US" sz="1300">
                <a:latin typeface="Times New Roman"/>
                <a:ea typeface="+mn-lt"/>
                <a:cs typeface="+mn-lt"/>
              </a:rPr>
              <a:t> επ</a:t>
            </a:r>
            <a:r>
              <a:rPr lang="en-US" sz="1300" err="1">
                <a:latin typeface="Times New Roman"/>
                <a:ea typeface="+mn-lt"/>
                <a:cs typeface="+mn-lt"/>
              </a:rPr>
              <a:t>όμενη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ημέρ</a:t>
            </a:r>
            <a:r>
              <a:rPr lang="en-US" sz="1300">
                <a:latin typeface="Times New Roman"/>
                <a:ea typeface="+mn-lt"/>
                <a:cs typeface="+mn-lt"/>
              </a:rPr>
              <a:t>α.</a:t>
            </a:r>
            <a:endParaRPr lang="en-US">
              <a:latin typeface="Times New Roman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74238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3A207-D441-41A0-78B0-F2DB5AD49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ΕΠΕΚΤΑΣΗ (backend) ΚΑΙ ΧΡΗΣΗ ΚΛΑΣΕΩΝ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E44E3-7724-1532-1C74-97A071612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1300" err="1">
                <a:latin typeface="Times New Roman"/>
                <a:cs typeface="Times New Roman"/>
              </a:rPr>
              <a:t>Στο</a:t>
            </a:r>
            <a:r>
              <a:rPr lang="en-US" sz="1300">
                <a:latin typeface="Times New Roman"/>
                <a:cs typeface="Times New Roman"/>
              </a:rPr>
              <a:t> backend επίπ</a:t>
            </a:r>
            <a:r>
              <a:rPr lang="en-US" sz="1300" err="1">
                <a:latin typeface="Times New Roman"/>
                <a:cs typeface="Times New Roman"/>
              </a:rPr>
              <a:t>εδο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του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κώδικ</a:t>
            </a:r>
            <a:r>
              <a:rPr lang="en-US" sz="1300">
                <a:latin typeface="Times New Roman"/>
                <a:cs typeface="Times New Roman"/>
              </a:rPr>
              <a:t>α, </a:t>
            </a:r>
            <a:r>
              <a:rPr lang="en-US" sz="1300" err="1">
                <a:latin typeface="Times New Roman"/>
                <a:cs typeface="Times New Roman"/>
              </a:rPr>
              <a:t>οι</a:t>
            </a:r>
            <a:r>
              <a:rPr lang="en-US" sz="1300">
                <a:latin typeface="Times New Roman"/>
                <a:cs typeface="Times New Roman"/>
              </a:rPr>
              <a:t> π</a:t>
            </a:r>
            <a:r>
              <a:rPr lang="en-US" sz="1300" err="1">
                <a:latin typeface="Times New Roman"/>
                <a:cs typeface="Times New Roman"/>
              </a:rPr>
              <a:t>ρο</a:t>
            </a:r>
            <a:r>
              <a:rPr lang="en-US" sz="1300">
                <a:latin typeface="Times New Roman"/>
                <a:cs typeface="Times New Roman"/>
              </a:rPr>
              <a:t>ανα</a:t>
            </a:r>
            <a:r>
              <a:rPr lang="en-US" sz="1300" err="1">
                <a:latin typeface="Times New Roman"/>
                <a:cs typeface="Times New Roman"/>
              </a:rPr>
              <a:t>φερθέντες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λειτουργίες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συνενώνοντ</a:t>
            </a:r>
            <a:r>
              <a:rPr lang="en-US" sz="1300">
                <a:latin typeface="Times New Roman"/>
                <a:cs typeface="Times New Roman"/>
              </a:rPr>
              <a:t>αι </a:t>
            </a:r>
            <a:r>
              <a:rPr lang="en-US" sz="1300" err="1">
                <a:latin typeface="Times New Roman"/>
                <a:cs typeface="Times New Roman"/>
              </a:rPr>
              <a:t>στον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κώδικ</a:t>
            </a:r>
            <a:r>
              <a:rPr lang="en-US" sz="1300">
                <a:latin typeface="Times New Roman"/>
                <a:cs typeface="Times New Roman"/>
              </a:rPr>
              <a:t>α </a:t>
            </a:r>
            <a:r>
              <a:rPr lang="en-US" sz="1300" err="1">
                <a:latin typeface="Times New Roman"/>
                <a:cs typeface="Times New Roman"/>
              </a:rPr>
              <a:t>με</a:t>
            </a:r>
            <a:r>
              <a:rPr lang="en-US" sz="1300">
                <a:latin typeface="Times New Roman"/>
                <a:cs typeface="Times New Roman"/>
              </a:rPr>
              <a:t> </a:t>
            </a:r>
            <a:r>
              <a:rPr lang="en-US" sz="1300" err="1">
                <a:latin typeface="Times New Roman"/>
                <a:cs typeface="Times New Roman"/>
              </a:rPr>
              <a:t>κλάσεις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οι</a:t>
            </a:r>
            <a:r>
              <a:rPr lang="en-US" sz="1300">
                <a:latin typeface="Times New Roman"/>
                <a:cs typeface="Times New Roman"/>
              </a:rPr>
              <a:t> οπ</a:t>
            </a:r>
            <a:r>
              <a:rPr lang="en-US" sz="1300" err="1">
                <a:latin typeface="Times New Roman"/>
                <a:cs typeface="Times New Roman"/>
              </a:rPr>
              <a:t>οίες</a:t>
            </a:r>
            <a:r>
              <a:rPr lang="en-US" sz="1300">
                <a:latin typeface="Times New Roman"/>
                <a:cs typeface="Times New Roman"/>
              </a:rPr>
              <a:t> π</a:t>
            </a:r>
            <a:r>
              <a:rPr lang="en-US" sz="1300" err="1">
                <a:latin typeface="Times New Roman"/>
                <a:cs typeface="Times New Roman"/>
              </a:rPr>
              <a:t>ροκύ</a:t>
            </a:r>
            <a:r>
              <a:rPr lang="en-US" sz="1300">
                <a:latin typeface="Times New Roman"/>
                <a:cs typeface="Times New Roman"/>
              </a:rPr>
              <a:t>π</a:t>
            </a:r>
            <a:r>
              <a:rPr lang="en-US" sz="1300" err="1">
                <a:latin typeface="Times New Roman"/>
                <a:cs typeface="Times New Roman"/>
              </a:rPr>
              <a:t>τουν</a:t>
            </a:r>
            <a:r>
              <a:rPr lang="en-US" sz="1300">
                <a:latin typeface="Times New Roman"/>
                <a:cs typeface="Times New Roman"/>
              </a:rPr>
              <a:t> από </a:t>
            </a:r>
            <a:r>
              <a:rPr lang="en-US" sz="1300" err="1">
                <a:latin typeface="Times New Roman"/>
                <a:cs typeface="Times New Roman"/>
              </a:rPr>
              <a:t>την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λογική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του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λογισμικού</a:t>
            </a:r>
            <a:r>
              <a:rPr lang="en-US" sz="1300">
                <a:latin typeface="Times New Roman"/>
                <a:cs typeface="Times New Roman"/>
              </a:rPr>
              <a:t> και </a:t>
            </a:r>
            <a:r>
              <a:rPr lang="en-US" sz="1300" err="1">
                <a:latin typeface="Times New Roman"/>
                <a:cs typeface="Times New Roman"/>
              </a:rPr>
              <a:t>είν</a:t>
            </a:r>
            <a:r>
              <a:rPr lang="en-US" sz="1300">
                <a:latin typeface="Times New Roman"/>
                <a:cs typeface="Times New Roman"/>
              </a:rPr>
              <a:t>αι </a:t>
            </a:r>
            <a:r>
              <a:rPr lang="en-US" sz="1300" err="1">
                <a:latin typeface="Times New Roman"/>
                <a:cs typeface="Times New Roman"/>
              </a:rPr>
              <a:t>υλο</a:t>
            </a:r>
            <a:r>
              <a:rPr lang="en-US" sz="1300">
                <a:latin typeface="Times New Roman"/>
                <a:cs typeface="Times New Roman"/>
              </a:rPr>
              <a:t>π</a:t>
            </a:r>
            <a:r>
              <a:rPr lang="en-US" sz="1300" err="1">
                <a:latin typeface="Times New Roman"/>
                <a:cs typeface="Times New Roman"/>
              </a:rPr>
              <a:t>οιημένες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σε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γλώσσ</a:t>
            </a:r>
            <a:r>
              <a:rPr lang="en-US" sz="1300">
                <a:latin typeface="Times New Roman"/>
                <a:cs typeface="Times New Roman"/>
              </a:rPr>
              <a:t>α python.</a:t>
            </a:r>
          </a:p>
          <a:p>
            <a:r>
              <a:rPr lang="en-US" sz="1300" err="1">
                <a:latin typeface="Times New Roman"/>
                <a:cs typeface="Times New Roman"/>
              </a:rPr>
              <a:t>Πιο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συγκεκριμέν</a:t>
            </a:r>
            <a:r>
              <a:rPr lang="en-US" sz="1300">
                <a:latin typeface="Times New Roman"/>
                <a:cs typeface="Times New Roman"/>
              </a:rPr>
              <a:t>α, </a:t>
            </a:r>
            <a:r>
              <a:rPr lang="en-US" sz="1300" err="1">
                <a:latin typeface="Times New Roman"/>
                <a:cs typeface="Times New Roman"/>
              </a:rPr>
              <a:t>οι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κλάσεις</a:t>
            </a:r>
            <a:r>
              <a:rPr lang="en-US" sz="1300">
                <a:latin typeface="Times New Roman"/>
                <a:cs typeface="Times New Roman"/>
              </a:rPr>
              <a:t> α</a:t>
            </a:r>
            <a:r>
              <a:rPr lang="en-US" sz="1300" err="1">
                <a:latin typeface="Times New Roman"/>
                <a:cs typeface="Times New Roman"/>
              </a:rPr>
              <a:t>υτές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είν</a:t>
            </a:r>
            <a:r>
              <a:rPr lang="en-US" sz="1300">
                <a:latin typeface="Times New Roman"/>
                <a:cs typeface="Times New Roman"/>
              </a:rPr>
              <a:t>αι:</a:t>
            </a:r>
          </a:p>
          <a:p>
            <a:pPr lvl="1">
              <a:buFont typeface="Arial"/>
              <a:buChar char="•"/>
            </a:pPr>
            <a:r>
              <a:rPr lang="en-US" sz="1300">
                <a:latin typeface="Times New Roman"/>
                <a:cs typeface="Times New Roman"/>
              </a:rPr>
              <a:t>Admin  </a:t>
            </a:r>
          </a:p>
          <a:p>
            <a:pPr lvl="1">
              <a:buFont typeface="Arial"/>
              <a:buChar char="•"/>
            </a:pPr>
            <a:r>
              <a:rPr lang="en-US" sz="1300">
                <a:latin typeface="Times New Roman"/>
                <a:cs typeface="Times New Roman"/>
              </a:rPr>
              <a:t>User  </a:t>
            </a:r>
          </a:p>
          <a:p>
            <a:pPr lvl="1">
              <a:buFont typeface="Arial"/>
              <a:buChar char="•"/>
            </a:pPr>
            <a:r>
              <a:rPr lang="el-GR" sz="1300" err="1">
                <a:latin typeface="Times New Roman"/>
                <a:cs typeface="Times New Roman"/>
              </a:rPr>
              <a:t>Dataset</a:t>
            </a:r>
            <a:r>
              <a:rPr lang="el-GR" sz="1300">
                <a:latin typeface="Times New Roman"/>
                <a:cs typeface="Times New Roman"/>
              </a:rPr>
              <a:t> </a:t>
            </a:r>
          </a:p>
          <a:p>
            <a:pPr lvl="1">
              <a:buFont typeface="Arial"/>
              <a:buChar char="•"/>
            </a:pPr>
            <a:r>
              <a:rPr lang="el-GR" sz="1300" err="1">
                <a:latin typeface="Times New Roman"/>
                <a:cs typeface="Times New Roman"/>
              </a:rPr>
              <a:t>Analysis</a:t>
            </a:r>
            <a:r>
              <a:rPr lang="el-GR" sz="1300">
                <a:latin typeface="Times New Roman"/>
                <a:cs typeface="Times New Roman"/>
              </a:rPr>
              <a:t> </a:t>
            </a:r>
          </a:p>
          <a:p>
            <a:pPr lvl="1">
              <a:buFont typeface="Arial"/>
              <a:buChar char="•"/>
            </a:pPr>
            <a:r>
              <a:rPr lang="el-GR" sz="1300" err="1">
                <a:latin typeface="Times New Roman"/>
                <a:cs typeface="Times New Roman"/>
              </a:rPr>
              <a:t>MLModel</a:t>
            </a:r>
            <a:r>
              <a:rPr lang="el-GR" sz="1300">
                <a:latin typeface="Times New Roman"/>
                <a:cs typeface="Times New Roman"/>
              </a:rPr>
              <a:t>  </a:t>
            </a:r>
          </a:p>
          <a:p>
            <a:pPr lvl="1">
              <a:buFont typeface="Arial"/>
              <a:buChar char="•"/>
            </a:pPr>
            <a:r>
              <a:rPr lang="el-GR" sz="1300" err="1">
                <a:latin typeface="Times New Roman"/>
                <a:cs typeface="Times New Roman"/>
              </a:rPr>
              <a:t>Strategy</a:t>
            </a:r>
            <a:r>
              <a:rPr lang="el-GR" sz="1300">
                <a:latin typeface="Times New Roman"/>
                <a:cs typeface="Times New Roman"/>
              </a:rPr>
              <a:t>  </a:t>
            </a:r>
          </a:p>
          <a:p>
            <a:pPr lvl="1">
              <a:buFont typeface="Arial"/>
              <a:buChar char="•"/>
            </a:pPr>
            <a:r>
              <a:rPr lang="el-GR" sz="1300" err="1">
                <a:latin typeface="Times New Roman"/>
                <a:cs typeface="Times New Roman"/>
              </a:rPr>
              <a:t>Report</a:t>
            </a:r>
            <a:r>
              <a:rPr lang="el-GR" sz="1300">
                <a:latin typeface="Times New Roman"/>
                <a:cs typeface="Times New Roman"/>
              </a:rPr>
              <a:t>  </a:t>
            </a:r>
          </a:p>
          <a:p>
            <a:endParaRPr lang="el-GR" sz="1200">
              <a:latin typeface="Times New Roman"/>
              <a:cs typeface="Times New Roman"/>
            </a:endParaRPr>
          </a:p>
          <a:p>
            <a:r>
              <a:rPr lang="el-GR" sz="1200">
                <a:latin typeface="Times New Roman"/>
                <a:cs typeface="Times New Roman"/>
              </a:rPr>
              <a:t>Παρακάτω παρατίθεται το διάγραμμα κλάσεων.</a:t>
            </a:r>
          </a:p>
          <a:p>
            <a:endParaRPr lang="el-GR" sz="1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8976981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152AA4-AAC2-0C75-F4C5-1F34B69BE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ΔΙΑΓΡΑΜΜΑ ΚΛΑΣΕΩΝ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Content Placeholder 3" descr="Picture 724720910, Picture">
            <a:extLst>
              <a:ext uri="{FF2B5EF4-FFF2-40B4-BE49-F238E27FC236}">
                <a16:creationId xmlns:a16="http://schemas.microsoft.com/office/drawing/2014/main" id="{00ABAEEC-DE23-6393-DCDE-8C5381643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864" y="1396299"/>
            <a:ext cx="7483455" cy="529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557497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C507F0-B0D7-7DEF-75A4-A5961B4DE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ΣΥΝΔΕΣΗ (backend) ΚΑΙ (frontend)</a:t>
            </a: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05EC0-8B4A-44D1-2296-24B78CDD3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1300">
                <a:latin typeface="Times New Roman"/>
                <a:cs typeface="Times New Roman"/>
              </a:rPr>
              <a:t>Η βα</a:t>
            </a:r>
            <a:r>
              <a:rPr lang="en-US" sz="1300" err="1">
                <a:latin typeface="Times New Roman"/>
                <a:cs typeface="Times New Roman"/>
              </a:rPr>
              <a:t>σική</a:t>
            </a:r>
            <a:r>
              <a:rPr lang="en-US" sz="1300">
                <a:latin typeface="Times New Roman"/>
                <a:cs typeface="Times New Roman"/>
              </a:rPr>
              <a:t> α</a:t>
            </a:r>
            <a:r>
              <a:rPr lang="en-US" sz="1300" err="1">
                <a:latin typeface="Times New Roman"/>
                <a:cs typeface="Times New Roman"/>
              </a:rPr>
              <a:t>νάλυση</a:t>
            </a:r>
            <a:r>
              <a:rPr lang="en-US" sz="1300">
                <a:latin typeface="Times New Roman"/>
                <a:cs typeface="Times New Roman"/>
              </a:rPr>
              <a:t> και επ</a:t>
            </a:r>
            <a:r>
              <a:rPr lang="en-US" sz="1300" err="1">
                <a:latin typeface="Times New Roman"/>
                <a:cs typeface="Times New Roman"/>
              </a:rPr>
              <a:t>εξεργ</a:t>
            </a:r>
            <a:r>
              <a:rPr lang="en-US" sz="1300">
                <a:latin typeface="Times New Roman"/>
                <a:cs typeface="Times New Roman"/>
              </a:rPr>
              <a:t>α</a:t>
            </a:r>
            <a:r>
              <a:rPr lang="en-US" sz="1300" err="1">
                <a:latin typeface="Times New Roman"/>
                <a:cs typeface="Times New Roman"/>
              </a:rPr>
              <a:t>σί</a:t>
            </a:r>
            <a:r>
              <a:rPr lang="en-US" sz="1300">
                <a:latin typeface="Times New Roman"/>
                <a:cs typeface="Times New Roman"/>
              </a:rPr>
              <a:t>α πρα</a:t>
            </a:r>
            <a:r>
              <a:rPr lang="en-US" sz="1300" err="1">
                <a:latin typeface="Times New Roman"/>
                <a:cs typeface="Times New Roman"/>
              </a:rPr>
              <a:t>γμ</a:t>
            </a:r>
            <a:r>
              <a:rPr lang="en-US" sz="1300">
                <a:latin typeface="Times New Roman"/>
                <a:cs typeface="Times New Roman"/>
              </a:rPr>
              <a:t>α</a:t>
            </a:r>
            <a:r>
              <a:rPr lang="en-US" sz="1300" err="1">
                <a:latin typeface="Times New Roman"/>
                <a:cs typeface="Times New Roman"/>
              </a:rPr>
              <a:t>το</a:t>
            </a:r>
            <a:r>
              <a:rPr lang="en-US" sz="1300">
                <a:latin typeface="Times New Roman"/>
                <a:cs typeface="Times New Roman"/>
              </a:rPr>
              <a:t>π</a:t>
            </a:r>
            <a:r>
              <a:rPr lang="en-US" sz="1300" err="1">
                <a:latin typeface="Times New Roman"/>
                <a:cs typeface="Times New Roman"/>
              </a:rPr>
              <a:t>οιείτ</a:t>
            </a:r>
            <a:r>
              <a:rPr lang="en-US" sz="1300">
                <a:latin typeface="Times New Roman"/>
                <a:cs typeface="Times New Roman"/>
              </a:rPr>
              <a:t>αι </a:t>
            </a:r>
            <a:r>
              <a:rPr lang="en-US" sz="1300" err="1">
                <a:latin typeface="Times New Roman"/>
                <a:cs typeface="Times New Roman"/>
              </a:rPr>
              <a:t>στο</a:t>
            </a:r>
            <a:r>
              <a:rPr lang="en-US" sz="1300">
                <a:latin typeface="Times New Roman"/>
                <a:cs typeface="Times New Roman"/>
              </a:rPr>
              <a:t> backend </a:t>
            </a:r>
            <a:r>
              <a:rPr lang="en-US" sz="1300" err="1">
                <a:latin typeface="Times New Roman"/>
                <a:cs typeface="Times New Roman"/>
              </a:rPr>
              <a:t>κομμάτι</a:t>
            </a:r>
            <a:r>
              <a:rPr lang="en-US" sz="1300">
                <a:latin typeface="Times New Roman"/>
                <a:cs typeface="Times New Roman"/>
              </a:rPr>
              <a:t>, </a:t>
            </a:r>
            <a:r>
              <a:rPr lang="en-US" sz="1300" err="1">
                <a:latin typeface="Times New Roman"/>
                <a:cs typeface="Times New Roman"/>
              </a:rPr>
              <a:t>ωστόσο</a:t>
            </a:r>
            <a:r>
              <a:rPr lang="en-US" sz="1300">
                <a:latin typeface="Times New Roman"/>
                <a:cs typeface="Times New Roman"/>
              </a:rPr>
              <a:t> η ύπα</a:t>
            </a:r>
            <a:r>
              <a:rPr lang="en-US" sz="1300" err="1">
                <a:latin typeface="Times New Roman"/>
                <a:cs typeface="Times New Roman"/>
              </a:rPr>
              <a:t>ρξη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ενός</a:t>
            </a:r>
            <a:r>
              <a:rPr lang="en-US" sz="1300">
                <a:latin typeface="Times New Roman"/>
                <a:cs typeface="Times New Roman"/>
              </a:rPr>
              <a:t> frontend π</a:t>
            </a:r>
            <a:r>
              <a:rPr lang="en-US" sz="1300" err="1">
                <a:latin typeface="Times New Roman"/>
                <a:cs typeface="Times New Roman"/>
              </a:rPr>
              <a:t>ερι</a:t>
            </a:r>
            <a:r>
              <a:rPr lang="en-US" sz="1300">
                <a:latin typeface="Times New Roman"/>
                <a:cs typeface="Times New Roman"/>
              </a:rPr>
              <a:t>β</a:t>
            </a:r>
            <a:r>
              <a:rPr lang="en-US" sz="1300" err="1">
                <a:latin typeface="Times New Roman"/>
                <a:cs typeface="Times New Roman"/>
              </a:rPr>
              <a:t>άλλοντος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είν</a:t>
            </a:r>
            <a:r>
              <a:rPr lang="en-US" sz="1300">
                <a:latin typeface="Times New Roman"/>
                <a:cs typeface="Times New Roman"/>
              </a:rPr>
              <a:t>αι απαρα</a:t>
            </a:r>
            <a:r>
              <a:rPr lang="en-US" sz="1300" err="1">
                <a:latin typeface="Times New Roman"/>
                <a:cs typeface="Times New Roman"/>
              </a:rPr>
              <a:t>ίτητη</a:t>
            </a:r>
            <a:r>
              <a:rPr lang="en-US" sz="1300">
                <a:latin typeface="Times New Roman"/>
                <a:cs typeface="Times New Roman"/>
              </a:rPr>
              <a:t>.</a:t>
            </a:r>
          </a:p>
          <a:p>
            <a:pPr algn="just"/>
            <a:r>
              <a:rPr lang="en-US" sz="1300" err="1">
                <a:latin typeface="Times New Roman"/>
                <a:cs typeface="Times New Roman"/>
              </a:rPr>
              <a:t>Ως</a:t>
            </a:r>
            <a:r>
              <a:rPr lang="en-US" sz="1300">
                <a:latin typeface="Times New Roman"/>
                <a:cs typeface="Times New Roman"/>
              </a:rPr>
              <a:t> π</a:t>
            </a:r>
            <a:r>
              <a:rPr lang="en-US" sz="1300" err="1">
                <a:latin typeface="Times New Roman"/>
                <a:cs typeface="Times New Roman"/>
              </a:rPr>
              <a:t>ρώτο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στάδιο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το</a:t>
            </a:r>
            <a:r>
              <a:rPr lang="en-US" sz="1300">
                <a:latin typeface="Times New Roman"/>
                <a:cs typeface="Times New Roman"/>
              </a:rPr>
              <a:t> frontend </a:t>
            </a:r>
            <a:r>
              <a:rPr lang="en-US" sz="1300" err="1">
                <a:latin typeface="Times New Roman"/>
                <a:cs typeface="Times New Roman"/>
              </a:rPr>
              <a:t>κομμάτι</a:t>
            </a:r>
            <a:r>
              <a:rPr lang="en-US" sz="1300">
                <a:latin typeface="Times New Roman"/>
                <a:cs typeface="Times New Roman"/>
              </a:rPr>
              <a:t> θα απ</a:t>
            </a:r>
            <a:r>
              <a:rPr lang="en-US" sz="1300" err="1">
                <a:latin typeface="Times New Roman"/>
                <a:cs typeface="Times New Roman"/>
              </a:rPr>
              <a:t>οτελείτ</a:t>
            </a:r>
            <a:r>
              <a:rPr lang="en-US" sz="1300">
                <a:latin typeface="Times New Roman"/>
                <a:cs typeface="Times New Roman"/>
              </a:rPr>
              <a:t>αι από </a:t>
            </a:r>
            <a:r>
              <a:rPr lang="en-US" sz="1300" err="1">
                <a:latin typeface="Times New Roman"/>
                <a:cs typeface="Times New Roman"/>
              </a:rPr>
              <a:t>κώδικ</a:t>
            </a:r>
            <a:r>
              <a:rPr lang="en-US" sz="1300">
                <a:latin typeface="Times New Roman"/>
                <a:cs typeface="Times New Roman"/>
              </a:rPr>
              <a:t>α </a:t>
            </a:r>
            <a:r>
              <a:rPr lang="en-US" sz="1300" err="1">
                <a:latin typeface="Times New Roman"/>
                <a:cs typeface="Times New Roman"/>
              </a:rPr>
              <a:t>σε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γλώσσες</a:t>
            </a:r>
            <a:r>
              <a:rPr lang="en-US" sz="1300">
                <a:latin typeface="Times New Roman"/>
                <a:cs typeface="Times New Roman"/>
              </a:rPr>
              <a:t> π</a:t>
            </a:r>
            <a:r>
              <a:rPr lang="en-US" sz="1300" err="1">
                <a:latin typeface="Times New Roman"/>
                <a:cs typeface="Times New Roman"/>
              </a:rPr>
              <a:t>ρογρ</a:t>
            </a:r>
            <a:r>
              <a:rPr lang="en-US" sz="1300">
                <a:latin typeface="Times New Roman"/>
                <a:cs typeface="Times New Roman"/>
              </a:rPr>
              <a:t>α</a:t>
            </a:r>
            <a:r>
              <a:rPr lang="en-US" sz="1300" err="1">
                <a:latin typeface="Times New Roman"/>
                <a:cs typeface="Times New Roman"/>
              </a:rPr>
              <a:t>μμ</a:t>
            </a:r>
            <a:r>
              <a:rPr lang="en-US" sz="1300">
                <a:latin typeface="Times New Roman"/>
                <a:cs typeface="Times New Roman"/>
              </a:rPr>
              <a:t>α</a:t>
            </a:r>
            <a:r>
              <a:rPr lang="en-US" sz="1300" err="1">
                <a:latin typeface="Times New Roman"/>
                <a:cs typeface="Times New Roman"/>
              </a:rPr>
              <a:t>τισμού</a:t>
            </a:r>
            <a:r>
              <a:rPr lang="en-US" sz="1300">
                <a:latin typeface="Times New Roman"/>
                <a:cs typeface="Times New Roman"/>
              </a:rPr>
              <a:t> HTML και CSS.</a:t>
            </a:r>
          </a:p>
          <a:p>
            <a:pPr algn="just"/>
            <a:r>
              <a:rPr lang="en-US" sz="1300" err="1">
                <a:latin typeface="Times New Roman"/>
                <a:cs typeface="Times New Roman"/>
              </a:rPr>
              <a:t>Έτσι</a:t>
            </a:r>
            <a:r>
              <a:rPr lang="en-US" sz="1300">
                <a:latin typeface="Times New Roman"/>
                <a:cs typeface="Times New Roman"/>
              </a:rPr>
              <a:t>, θα υπ</a:t>
            </a:r>
            <a:r>
              <a:rPr lang="en-US" sz="1300" err="1">
                <a:latin typeface="Times New Roman"/>
                <a:cs typeface="Times New Roman"/>
              </a:rPr>
              <a:t>άρχει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έν</a:t>
            </a:r>
            <a:r>
              <a:rPr lang="en-US" sz="1300">
                <a:latin typeface="Times New Roman"/>
                <a:cs typeface="Times New Roman"/>
              </a:rPr>
              <a:t>α </a:t>
            </a:r>
            <a:r>
              <a:rPr lang="en-US" sz="1300" err="1">
                <a:latin typeface="Times New Roman"/>
                <a:cs typeface="Times New Roman"/>
              </a:rPr>
              <a:t>γρ</a:t>
            </a:r>
            <a:r>
              <a:rPr lang="en-US" sz="1300">
                <a:latin typeface="Times New Roman"/>
                <a:cs typeface="Times New Roman"/>
              </a:rPr>
              <a:t>α</a:t>
            </a:r>
            <a:r>
              <a:rPr lang="en-US" sz="1300" err="1">
                <a:latin typeface="Times New Roman"/>
                <a:cs typeface="Times New Roman"/>
              </a:rPr>
              <a:t>φικό</a:t>
            </a:r>
            <a:r>
              <a:rPr lang="en-US" sz="1300">
                <a:latin typeface="Times New Roman"/>
                <a:cs typeface="Times New Roman"/>
              </a:rPr>
              <a:t> π</a:t>
            </a:r>
            <a:r>
              <a:rPr lang="en-US" sz="1300" err="1">
                <a:latin typeface="Times New Roman"/>
                <a:cs typeface="Times New Roman"/>
              </a:rPr>
              <a:t>ερι</a:t>
            </a:r>
            <a:r>
              <a:rPr lang="en-US" sz="1300">
                <a:latin typeface="Times New Roman"/>
                <a:cs typeface="Times New Roman"/>
              </a:rPr>
              <a:t>β</a:t>
            </a:r>
            <a:r>
              <a:rPr lang="en-US" sz="1300" err="1">
                <a:latin typeface="Times New Roman"/>
                <a:cs typeface="Times New Roman"/>
              </a:rPr>
              <a:t>άλλον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το</a:t>
            </a:r>
            <a:r>
              <a:rPr lang="en-US" sz="1300">
                <a:latin typeface="Times New Roman"/>
                <a:cs typeface="Times New Roman"/>
              </a:rPr>
              <a:t> οπ</a:t>
            </a:r>
            <a:r>
              <a:rPr lang="en-US" sz="1300" err="1">
                <a:latin typeface="Times New Roman"/>
                <a:cs typeface="Times New Roman"/>
              </a:rPr>
              <a:t>οίο</a:t>
            </a:r>
            <a:r>
              <a:rPr lang="en-US" sz="1300">
                <a:latin typeface="Times New Roman"/>
                <a:cs typeface="Times New Roman"/>
              </a:rPr>
              <a:t> θα π</a:t>
            </a:r>
            <a:r>
              <a:rPr lang="en-US" sz="1300" err="1">
                <a:latin typeface="Times New Roman"/>
                <a:cs typeface="Times New Roman"/>
              </a:rPr>
              <a:t>ροσδίδει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άνεση</a:t>
            </a:r>
            <a:r>
              <a:rPr lang="en-US" sz="1300">
                <a:latin typeface="Times New Roman"/>
                <a:cs typeface="Times New Roman"/>
              </a:rPr>
              <a:t> και </a:t>
            </a:r>
            <a:r>
              <a:rPr lang="en-US" sz="1300" err="1">
                <a:latin typeface="Times New Roman"/>
                <a:cs typeface="Times New Roman"/>
              </a:rPr>
              <a:t>εύκολη</a:t>
            </a:r>
            <a:r>
              <a:rPr lang="en-US" sz="1300">
                <a:latin typeface="Times New Roman"/>
                <a:cs typeface="Times New Roman"/>
              </a:rPr>
              <a:t> π</a:t>
            </a:r>
            <a:r>
              <a:rPr lang="en-US" sz="1300" err="1">
                <a:latin typeface="Times New Roman"/>
                <a:cs typeface="Times New Roman"/>
              </a:rPr>
              <a:t>ρόσ</a:t>
            </a:r>
            <a:r>
              <a:rPr lang="en-US" sz="1300">
                <a:latin typeface="Times New Roman"/>
                <a:cs typeface="Times New Roman"/>
              </a:rPr>
              <a:t>βα</a:t>
            </a:r>
            <a:r>
              <a:rPr lang="en-US" sz="1300" err="1">
                <a:latin typeface="Times New Roman"/>
                <a:cs typeface="Times New Roman"/>
              </a:rPr>
              <a:t>ση</a:t>
            </a:r>
            <a:r>
              <a:rPr lang="en-US" sz="1300">
                <a:latin typeface="Times New Roman"/>
                <a:cs typeface="Times New Roman"/>
              </a:rPr>
              <a:t> </a:t>
            </a:r>
            <a:r>
              <a:rPr lang="en-US" sz="1300" err="1">
                <a:latin typeface="Times New Roman"/>
                <a:cs typeface="Times New Roman"/>
              </a:rPr>
              <a:t>στο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χρήστη</a:t>
            </a:r>
            <a:r>
              <a:rPr lang="en-US" sz="1300">
                <a:latin typeface="Times New Roman"/>
                <a:cs typeface="Times New Roman"/>
              </a:rPr>
              <a:t>.</a:t>
            </a:r>
          </a:p>
          <a:p>
            <a:pPr algn="just"/>
            <a:r>
              <a:rPr lang="en-US" sz="1300">
                <a:latin typeface="Times New Roman"/>
                <a:cs typeface="Times New Roman"/>
              </a:rPr>
              <a:t>Η </a:t>
            </a:r>
            <a:r>
              <a:rPr lang="en-US" sz="1300" err="1">
                <a:latin typeface="Times New Roman"/>
                <a:cs typeface="Times New Roman"/>
              </a:rPr>
              <a:t>δι</a:t>
            </a:r>
            <a:r>
              <a:rPr lang="en-US" sz="1300">
                <a:latin typeface="Times New Roman"/>
                <a:cs typeface="Times New Roman"/>
              </a:rPr>
              <a:t>α</a:t>
            </a:r>
            <a:r>
              <a:rPr lang="en-US" sz="1300" err="1">
                <a:latin typeface="Times New Roman"/>
                <a:cs typeface="Times New Roman"/>
              </a:rPr>
              <a:t>σύνδεση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του</a:t>
            </a:r>
            <a:r>
              <a:rPr lang="en-US" sz="1300">
                <a:latin typeface="Times New Roman"/>
                <a:cs typeface="Times New Roman"/>
              </a:rPr>
              <a:t> backend και </a:t>
            </a:r>
            <a:r>
              <a:rPr lang="en-US" sz="1300" err="1">
                <a:latin typeface="Times New Roman"/>
                <a:cs typeface="Times New Roman"/>
              </a:rPr>
              <a:t>του</a:t>
            </a:r>
            <a:r>
              <a:rPr lang="en-US" sz="1300">
                <a:latin typeface="Times New Roman"/>
                <a:cs typeface="Times New Roman"/>
              </a:rPr>
              <a:t> frontend θα πρα</a:t>
            </a:r>
            <a:r>
              <a:rPr lang="en-US" sz="1300" err="1">
                <a:latin typeface="Times New Roman"/>
                <a:cs typeface="Times New Roman"/>
              </a:rPr>
              <a:t>γμ</a:t>
            </a:r>
            <a:r>
              <a:rPr lang="en-US" sz="1300">
                <a:latin typeface="Times New Roman"/>
                <a:cs typeface="Times New Roman"/>
              </a:rPr>
              <a:t>α</a:t>
            </a:r>
            <a:r>
              <a:rPr lang="en-US" sz="1300" err="1">
                <a:latin typeface="Times New Roman"/>
                <a:cs typeface="Times New Roman"/>
              </a:rPr>
              <a:t>το</a:t>
            </a:r>
            <a:r>
              <a:rPr lang="en-US" sz="1300">
                <a:latin typeface="Times New Roman"/>
                <a:cs typeface="Times New Roman"/>
              </a:rPr>
              <a:t>π</a:t>
            </a:r>
            <a:r>
              <a:rPr lang="en-US" sz="1300" err="1">
                <a:latin typeface="Times New Roman"/>
                <a:cs typeface="Times New Roman"/>
              </a:rPr>
              <a:t>οιείτ</a:t>
            </a:r>
            <a:r>
              <a:rPr lang="en-US" sz="1300">
                <a:latin typeface="Times New Roman"/>
                <a:cs typeface="Times New Roman"/>
              </a:rPr>
              <a:t>αι </a:t>
            </a:r>
            <a:r>
              <a:rPr lang="en-US" sz="1300" err="1">
                <a:latin typeface="Times New Roman"/>
                <a:cs typeface="Times New Roman"/>
              </a:rPr>
              <a:t>κάνοντ</a:t>
            </a:r>
            <a:r>
              <a:rPr lang="en-US" sz="1300">
                <a:latin typeface="Times New Roman"/>
                <a:cs typeface="Times New Roman"/>
              </a:rPr>
              <a:t>ας </a:t>
            </a:r>
            <a:r>
              <a:rPr lang="en-US" sz="1300" err="1">
                <a:latin typeface="Times New Roman"/>
                <a:cs typeface="Times New Roman"/>
              </a:rPr>
              <a:t>χρήση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του</a:t>
            </a:r>
            <a:r>
              <a:rPr lang="en-US" sz="1300">
                <a:latin typeface="Times New Roman"/>
                <a:cs typeface="Times New Roman"/>
              </a:rPr>
              <a:t> framework flask. </a:t>
            </a:r>
            <a:r>
              <a:rPr lang="en-US" sz="1300" err="1">
                <a:latin typeface="Times New Roman"/>
                <a:cs typeface="Times New Roman"/>
              </a:rPr>
              <a:t>Αυτό</a:t>
            </a:r>
            <a:r>
              <a:rPr lang="en-US" sz="1300">
                <a:latin typeface="Times New Roman"/>
                <a:cs typeface="Times New Roman"/>
              </a:rPr>
              <a:t> επ</a:t>
            </a:r>
            <a:r>
              <a:rPr lang="en-US" sz="1300" err="1">
                <a:latin typeface="Times New Roman"/>
                <a:cs typeface="Times New Roman"/>
              </a:rPr>
              <a:t>ιλέχθηκε</a:t>
            </a:r>
            <a:r>
              <a:rPr lang="en-US" sz="1300">
                <a:latin typeface="Times New Roman"/>
                <a:cs typeface="Times New Roman"/>
              </a:rPr>
              <a:t> κα</a:t>
            </a:r>
            <a:r>
              <a:rPr lang="en-US" sz="1300" err="1">
                <a:latin typeface="Times New Roman"/>
                <a:cs typeface="Times New Roman"/>
              </a:rPr>
              <a:t>θώς</a:t>
            </a:r>
            <a:r>
              <a:rPr lang="en-US" sz="1300">
                <a:latin typeface="Times New Roman"/>
                <a:cs typeface="Times New Roman"/>
              </a:rPr>
              <a:t> πα</a:t>
            </a:r>
            <a:r>
              <a:rPr lang="en-US" sz="1300" err="1">
                <a:latin typeface="Times New Roman"/>
                <a:cs typeface="Times New Roman"/>
              </a:rPr>
              <a:t>ρέχει</a:t>
            </a:r>
            <a:r>
              <a:rPr lang="en-US" sz="1300">
                <a:latin typeface="Times New Roman"/>
                <a:cs typeface="Times New Roman"/>
              </a:rPr>
              <a:t>:</a:t>
            </a:r>
          </a:p>
          <a:p>
            <a:pPr lvl="1" algn="just"/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Εύκολη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εγκ</a:t>
            </a:r>
            <a:r>
              <a:rPr lang="en-US" sz="1300">
                <a:latin typeface="Times New Roman"/>
                <a:ea typeface="+mn-lt"/>
                <a:cs typeface="+mn-lt"/>
              </a:rPr>
              <a:t>α</a:t>
            </a:r>
            <a:r>
              <a:rPr lang="en-US" sz="1300" err="1">
                <a:latin typeface="Times New Roman"/>
                <a:ea typeface="+mn-lt"/>
                <a:cs typeface="+mn-lt"/>
              </a:rPr>
              <a:t>τάστ</a:t>
            </a:r>
            <a:r>
              <a:rPr lang="en-US" sz="1300">
                <a:latin typeface="Times New Roman"/>
                <a:ea typeface="+mn-lt"/>
                <a:cs typeface="+mn-lt"/>
              </a:rPr>
              <a:t>α</a:t>
            </a:r>
            <a:r>
              <a:rPr lang="en-US" sz="1300" err="1">
                <a:latin typeface="Times New Roman"/>
                <a:ea typeface="+mn-lt"/>
                <a:cs typeface="+mn-lt"/>
              </a:rPr>
              <a:t>ση</a:t>
            </a:r>
            <a:r>
              <a:rPr lang="en-US" sz="1300">
                <a:latin typeface="Times New Roman"/>
                <a:ea typeface="+mn-lt"/>
                <a:cs typeface="+mn-lt"/>
              </a:rPr>
              <a:t>  </a:t>
            </a:r>
            <a:endParaRPr lang="en-US" sz="1300">
              <a:latin typeface="Times New Roman"/>
              <a:cs typeface="Times New Roman"/>
            </a:endParaRPr>
          </a:p>
          <a:p>
            <a:pPr lvl="1" algn="just"/>
            <a:r>
              <a:rPr lang="en-US" sz="1300">
                <a:latin typeface="Times New Roman"/>
                <a:ea typeface="+mn-lt"/>
                <a:cs typeface="+mn-lt"/>
              </a:rPr>
              <a:t> Βα</a:t>
            </a:r>
            <a:r>
              <a:rPr lang="en-US" sz="1300" err="1">
                <a:latin typeface="Times New Roman"/>
                <a:ea typeface="+mn-lt"/>
                <a:cs typeface="+mn-lt"/>
              </a:rPr>
              <a:t>σίζετ</a:t>
            </a:r>
            <a:r>
              <a:rPr lang="en-US" sz="1300">
                <a:latin typeface="Times New Roman"/>
                <a:ea typeface="+mn-lt"/>
                <a:cs typeface="+mn-lt"/>
              </a:rPr>
              <a:t>αι </a:t>
            </a:r>
            <a:r>
              <a:rPr lang="en-US" sz="1300" err="1">
                <a:latin typeface="Times New Roman"/>
                <a:ea typeface="+mn-lt"/>
                <a:cs typeface="+mn-lt"/>
              </a:rPr>
              <a:t>στην</a:t>
            </a:r>
            <a:r>
              <a:rPr lang="en-US" sz="1300">
                <a:latin typeface="Times New Roman"/>
                <a:ea typeface="+mn-lt"/>
                <a:cs typeface="+mn-lt"/>
              </a:rPr>
              <a:t> Python</a:t>
            </a:r>
            <a:endParaRPr lang="en-US" sz="1300">
              <a:latin typeface="Times New Roman"/>
              <a:cs typeface="Times New Roman"/>
            </a:endParaRPr>
          </a:p>
          <a:p>
            <a:pPr lvl="1" algn="just"/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Ενσωμ</a:t>
            </a:r>
            <a:r>
              <a:rPr lang="en-US" sz="1300">
                <a:latin typeface="Times New Roman"/>
                <a:ea typeface="+mn-lt"/>
                <a:cs typeface="+mn-lt"/>
              </a:rPr>
              <a:t>α</a:t>
            </a:r>
            <a:r>
              <a:rPr lang="en-US" sz="1300" err="1">
                <a:latin typeface="Times New Roman"/>
                <a:ea typeface="+mn-lt"/>
                <a:cs typeface="+mn-lt"/>
              </a:rPr>
              <a:t>τώνετ</a:t>
            </a:r>
            <a:r>
              <a:rPr lang="en-US" sz="1300">
                <a:latin typeface="Times New Roman"/>
                <a:ea typeface="+mn-lt"/>
                <a:cs typeface="+mn-lt"/>
              </a:rPr>
              <a:t>αι </a:t>
            </a:r>
            <a:r>
              <a:rPr lang="en-US" sz="1300" err="1">
                <a:latin typeface="Times New Roman"/>
                <a:ea typeface="+mn-lt"/>
                <a:cs typeface="+mn-lt"/>
              </a:rPr>
              <a:t>με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μοντέλ</a:t>
            </a:r>
            <a:r>
              <a:rPr lang="en-US" sz="1300">
                <a:latin typeface="Times New Roman"/>
                <a:ea typeface="+mn-lt"/>
                <a:cs typeface="+mn-lt"/>
              </a:rPr>
              <a:t>α </a:t>
            </a:r>
            <a:r>
              <a:rPr lang="en-US" sz="1300" err="1">
                <a:latin typeface="Times New Roman"/>
                <a:ea typeface="+mn-lt"/>
                <a:cs typeface="+mn-lt"/>
              </a:rPr>
              <a:t>μηχ</a:t>
            </a:r>
            <a:r>
              <a:rPr lang="en-US" sz="1300">
                <a:latin typeface="Times New Roman"/>
                <a:ea typeface="+mn-lt"/>
                <a:cs typeface="+mn-lt"/>
              </a:rPr>
              <a:t>α</a:t>
            </a:r>
            <a:r>
              <a:rPr lang="en-US" sz="1300" err="1">
                <a:latin typeface="Times New Roman"/>
                <a:ea typeface="+mn-lt"/>
                <a:cs typeface="+mn-lt"/>
              </a:rPr>
              <a:t>νικής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μάθησης</a:t>
            </a:r>
            <a:r>
              <a:rPr lang="en-US" sz="1300">
                <a:latin typeface="Times New Roman"/>
                <a:ea typeface="+mn-lt"/>
                <a:cs typeface="+mn-lt"/>
              </a:rPr>
              <a:t> (π.χ. scikit-learn, TensorFlow)</a:t>
            </a:r>
            <a:endParaRPr lang="en-US" sz="1300">
              <a:latin typeface="Times New Roman"/>
              <a:cs typeface="Times New Roman"/>
            </a:endParaRPr>
          </a:p>
          <a:p>
            <a:pPr lvl="1" algn="just"/>
            <a:r>
              <a:rPr lang="en-US" sz="1300">
                <a:latin typeface="Times New Roman"/>
                <a:ea typeface="+mn-lt"/>
                <a:cs typeface="+mn-lt"/>
              </a:rPr>
              <a:t> Μπ</a:t>
            </a:r>
            <a:r>
              <a:rPr lang="en-US" sz="1300" err="1">
                <a:latin typeface="Times New Roman"/>
                <a:ea typeface="+mn-lt"/>
                <a:cs typeface="+mn-lt"/>
              </a:rPr>
              <a:t>ορεί</a:t>
            </a:r>
            <a:r>
              <a:rPr lang="en-US" sz="1300">
                <a:latin typeface="Times New Roman"/>
                <a:ea typeface="+mn-lt"/>
                <a:cs typeface="+mn-lt"/>
              </a:rPr>
              <a:t> να </a:t>
            </a:r>
            <a:r>
              <a:rPr lang="en-US" sz="1300" err="1">
                <a:latin typeface="Times New Roman"/>
                <a:ea typeface="+mn-lt"/>
                <a:cs typeface="+mn-lt"/>
              </a:rPr>
              <a:t>εξυ</a:t>
            </a:r>
            <a:r>
              <a:rPr lang="en-US" sz="1300">
                <a:latin typeface="Times New Roman"/>
                <a:ea typeface="+mn-lt"/>
                <a:cs typeface="+mn-lt"/>
              </a:rPr>
              <a:t>π</a:t>
            </a:r>
            <a:r>
              <a:rPr lang="en-US" sz="1300" err="1">
                <a:latin typeface="Times New Roman"/>
                <a:ea typeface="+mn-lt"/>
                <a:cs typeface="+mn-lt"/>
              </a:rPr>
              <a:t>ηρετήσει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τόσο</a:t>
            </a:r>
            <a:r>
              <a:rPr lang="en-US" sz="1300">
                <a:latin typeface="Times New Roman"/>
                <a:ea typeface="+mn-lt"/>
                <a:cs typeface="+mn-lt"/>
              </a:rPr>
              <a:t> frontend </a:t>
            </a:r>
            <a:r>
              <a:rPr lang="en-US" sz="1300" err="1">
                <a:latin typeface="Times New Roman"/>
                <a:ea typeface="+mn-lt"/>
                <a:cs typeface="+mn-lt"/>
              </a:rPr>
              <a:t>όσο</a:t>
            </a:r>
            <a:r>
              <a:rPr lang="en-US" sz="1300">
                <a:latin typeface="Times New Roman"/>
                <a:ea typeface="+mn-lt"/>
                <a:cs typeface="+mn-lt"/>
              </a:rPr>
              <a:t> και backend</a:t>
            </a:r>
            <a:endParaRPr lang="en-US" sz="1300">
              <a:latin typeface="Times New Roman"/>
              <a:cs typeface="Times New Roman"/>
            </a:endParaRPr>
          </a:p>
          <a:p>
            <a:pPr lvl="1" algn="just"/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Είν</a:t>
            </a:r>
            <a:r>
              <a:rPr lang="en-US" sz="1300">
                <a:latin typeface="Times New Roman"/>
                <a:cs typeface="Times New Roman"/>
              </a:rPr>
              <a:t>αι επ</a:t>
            </a:r>
            <a:r>
              <a:rPr lang="en-US" sz="1300" err="1">
                <a:latin typeface="Times New Roman"/>
                <a:cs typeface="Times New Roman"/>
              </a:rPr>
              <a:t>εκτάσιμο</a:t>
            </a:r>
            <a:r>
              <a:rPr lang="en-US" sz="1300">
                <a:latin typeface="Times New Roman"/>
                <a:cs typeface="Times New Roman"/>
              </a:rPr>
              <a:t>  </a:t>
            </a:r>
          </a:p>
          <a:p>
            <a:pPr marL="285750" indent="-285750" algn="just"/>
            <a:r>
              <a:rPr lang="en-US" sz="1300" err="1">
                <a:latin typeface="Times New Roman"/>
                <a:cs typeface="Times New Roman"/>
              </a:rPr>
              <a:t>Το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λογισμικό</a:t>
            </a:r>
            <a:r>
              <a:rPr lang="en-US" sz="1300">
                <a:latin typeface="Times New Roman"/>
                <a:cs typeface="Times New Roman"/>
              </a:rPr>
              <a:t> β</a:t>
            </a:r>
            <a:r>
              <a:rPr lang="en-US" sz="1300" err="1">
                <a:latin typeface="Times New Roman"/>
                <a:cs typeface="Times New Roman"/>
              </a:rPr>
              <a:t>ρίσκετ</a:t>
            </a:r>
            <a:r>
              <a:rPr lang="en-US" sz="1300">
                <a:latin typeface="Times New Roman"/>
                <a:cs typeface="Times New Roman"/>
              </a:rPr>
              <a:t>αι α</a:t>
            </a:r>
            <a:r>
              <a:rPr lang="en-US" sz="1300" err="1">
                <a:latin typeface="Times New Roman"/>
                <a:cs typeface="Times New Roman"/>
              </a:rPr>
              <a:t>κόμη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σε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στάδιο</a:t>
            </a:r>
            <a:r>
              <a:rPr lang="en-US" sz="1300">
                <a:latin typeface="Times New Roman"/>
                <a:cs typeface="Times New Roman"/>
              </a:rPr>
              <a:t> α</a:t>
            </a:r>
            <a:r>
              <a:rPr lang="en-US" sz="1300" err="1">
                <a:latin typeface="Times New Roman"/>
                <a:cs typeface="Times New Roman"/>
              </a:rPr>
              <a:t>νά</a:t>
            </a:r>
            <a:r>
              <a:rPr lang="en-US" sz="1300">
                <a:latin typeface="Times New Roman"/>
                <a:cs typeface="Times New Roman"/>
              </a:rPr>
              <a:t>π</a:t>
            </a:r>
            <a:r>
              <a:rPr lang="en-US" sz="1300" err="1">
                <a:latin typeface="Times New Roman"/>
                <a:cs typeface="Times New Roman"/>
              </a:rPr>
              <a:t>τυξης</a:t>
            </a:r>
            <a:r>
              <a:rPr lang="en-US" sz="1300">
                <a:latin typeface="Times New Roman"/>
                <a:cs typeface="Times New Roman"/>
              </a:rPr>
              <a:t> και επ</a:t>
            </a:r>
            <a:r>
              <a:rPr lang="en-US" sz="1300" err="1">
                <a:latin typeface="Times New Roman"/>
                <a:cs typeface="Times New Roman"/>
              </a:rPr>
              <a:t>εξεργ</a:t>
            </a:r>
            <a:r>
              <a:rPr lang="en-US" sz="1300">
                <a:latin typeface="Times New Roman"/>
                <a:cs typeface="Times New Roman"/>
              </a:rPr>
              <a:t>α</a:t>
            </a:r>
            <a:r>
              <a:rPr lang="en-US" sz="1300" err="1">
                <a:latin typeface="Times New Roman"/>
                <a:cs typeface="Times New Roman"/>
              </a:rPr>
              <a:t>σί</a:t>
            </a:r>
            <a:r>
              <a:rPr lang="en-US" sz="1300">
                <a:latin typeface="Times New Roman"/>
                <a:cs typeface="Times New Roman"/>
              </a:rPr>
              <a:t>ας και </a:t>
            </a:r>
            <a:r>
              <a:rPr lang="en-US" sz="1300" err="1">
                <a:latin typeface="Times New Roman"/>
                <a:cs typeface="Times New Roman"/>
              </a:rPr>
              <a:t>όχι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σε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στάδιο</a:t>
            </a:r>
            <a:r>
              <a:rPr lang="en-US" sz="1300">
                <a:latin typeface="Times New Roman"/>
                <a:cs typeface="Times New Roman"/>
              </a:rPr>
              <a:t> παρα</a:t>
            </a:r>
            <a:r>
              <a:rPr lang="en-US" sz="1300" err="1">
                <a:latin typeface="Times New Roman"/>
                <a:cs typeface="Times New Roman"/>
              </a:rPr>
              <a:t>γωγής</a:t>
            </a:r>
            <a:r>
              <a:rPr lang="en-US" sz="1300">
                <a:latin typeface="Times New Roman"/>
                <a:cs typeface="Times New Roman"/>
              </a:rPr>
              <a:t>, </a:t>
            </a:r>
            <a:r>
              <a:rPr lang="en-US" sz="1300" err="1">
                <a:latin typeface="Times New Roman"/>
                <a:cs typeface="Times New Roman"/>
              </a:rPr>
              <a:t>συνε</a:t>
            </a:r>
            <a:r>
              <a:rPr lang="en-US" sz="1300">
                <a:latin typeface="Times New Roman"/>
                <a:cs typeface="Times New Roman"/>
              </a:rPr>
              <a:t>π</a:t>
            </a:r>
            <a:r>
              <a:rPr lang="en-US" sz="1300" err="1">
                <a:latin typeface="Times New Roman"/>
                <a:cs typeface="Times New Roman"/>
              </a:rPr>
              <a:t>ώς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το</a:t>
            </a:r>
            <a:r>
              <a:rPr lang="en-US" sz="1300">
                <a:latin typeface="Times New Roman"/>
                <a:cs typeface="Times New Roman"/>
              </a:rPr>
              <a:t> flask </a:t>
            </a:r>
            <a:r>
              <a:rPr lang="en-US" sz="1300" err="1">
                <a:latin typeface="Times New Roman"/>
                <a:cs typeface="Times New Roman"/>
              </a:rPr>
              <a:t>θεωρείτ</a:t>
            </a:r>
            <a:r>
              <a:rPr lang="en-US" sz="1300">
                <a:latin typeface="Times New Roman"/>
                <a:cs typeface="Times New Roman"/>
              </a:rPr>
              <a:t>αι </a:t>
            </a:r>
            <a:r>
              <a:rPr lang="en-US" sz="1300" err="1">
                <a:latin typeface="Times New Roman"/>
                <a:cs typeface="Times New Roman"/>
              </a:rPr>
              <a:t>ως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το</a:t>
            </a:r>
            <a:r>
              <a:rPr lang="en-US" sz="1300">
                <a:latin typeface="Times New Roman"/>
                <a:cs typeface="Times New Roman"/>
              </a:rPr>
              <a:t> κα</a:t>
            </a:r>
            <a:r>
              <a:rPr lang="en-US" sz="1300" err="1">
                <a:latin typeface="Times New Roman"/>
                <a:cs typeface="Times New Roman"/>
              </a:rPr>
              <a:t>τάλληλο</a:t>
            </a:r>
            <a:r>
              <a:rPr lang="en-US" sz="1300">
                <a:latin typeface="Times New Roman"/>
                <a:cs typeface="Times New Roman"/>
              </a:rPr>
              <a:t> framework. </a:t>
            </a:r>
            <a:r>
              <a:rPr lang="en-US" sz="1300" err="1">
                <a:latin typeface="Times New Roman"/>
                <a:cs typeface="Times New Roman"/>
              </a:rPr>
              <a:t>Γι</a:t>
            </a:r>
            <a:r>
              <a:rPr lang="en-US" sz="1300">
                <a:latin typeface="Times New Roman"/>
                <a:cs typeface="Times New Roman"/>
              </a:rPr>
              <a:t>α </a:t>
            </a:r>
            <a:r>
              <a:rPr lang="en-US" sz="1300" err="1">
                <a:latin typeface="Times New Roman"/>
                <a:cs typeface="Times New Roman"/>
              </a:rPr>
              <a:t>τον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λόγο</a:t>
            </a:r>
            <a:r>
              <a:rPr lang="en-US" sz="1300">
                <a:latin typeface="Times New Roman"/>
                <a:cs typeface="Times New Roman"/>
              </a:rPr>
              <a:t> α</a:t>
            </a:r>
            <a:r>
              <a:rPr lang="en-US" sz="1300" err="1">
                <a:latin typeface="Times New Roman"/>
                <a:cs typeface="Times New Roman"/>
              </a:rPr>
              <a:t>υτό</a:t>
            </a:r>
            <a:r>
              <a:rPr lang="en-US" sz="1300">
                <a:latin typeface="Times New Roman"/>
                <a:cs typeface="Times New Roman"/>
              </a:rPr>
              <a:t> και </a:t>
            </a:r>
            <a:r>
              <a:rPr lang="en-US" sz="1300" err="1">
                <a:latin typeface="Times New Roman"/>
                <a:cs typeface="Times New Roman"/>
              </a:rPr>
              <a:t>το</a:t>
            </a:r>
            <a:r>
              <a:rPr lang="en-US" sz="1300">
                <a:latin typeface="Times New Roman"/>
                <a:cs typeface="Times New Roman"/>
              </a:rPr>
              <a:t> frontend </a:t>
            </a:r>
            <a:r>
              <a:rPr lang="en-US" sz="1300" err="1">
                <a:latin typeface="Times New Roman"/>
                <a:cs typeface="Times New Roman"/>
              </a:rPr>
              <a:t>κομμάτι</a:t>
            </a:r>
            <a:r>
              <a:rPr lang="en-US" sz="1300">
                <a:latin typeface="Times New Roman"/>
                <a:cs typeface="Times New Roman"/>
              </a:rPr>
              <a:t> θα </a:t>
            </a:r>
            <a:r>
              <a:rPr lang="en-US" sz="1300" err="1">
                <a:latin typeface="Times New Roman"/>
                <a:cs typeface="Times New Roman"/>
              </a:rPr>
              <a:t>εκτελείτ</a:t>
            </a:r>
            <a:r>
              <a:rPr lang="en-US" sz="1300">
                <a:latin typeface="Times New Roman"/>
                <a:cs typeface="Times New Roman"/>
              </a:rPr>
              <a:t>αι </a:t>
            </a:r>
            <a:r>
              <a:rPr lang="en-US" sz="1300" err="1">
                <a:latin typeface="Times New Roman"/>
                <a:cs typeface="Times New Roman"/>
              </a:rPr>
              <a:t>σε</a:t>
            </a:r>
            <a:r>
              <a:rPr lang="en-US" sz="1300">
                <a:latin typeface="Times New Roman"/>
                <a:cs typeface="Times New Roman"/>
              </a:rPr>
              <a:t> επίπ</a:t>
            </a:r>
            <a:r>
              <a:rPr lang="en-US" sz="1300" err="1">
                <a:latin typeface="Times New Roman"/>
                <a:cs typeface="Times New Roman"/>
              </a:rPr>
              <a:t>εδο</a:t>
            </a:r>
            <a:r>
              <a:rPr lang="en-US" sz="1300">
                <a:latin typeface="Times New Roman"/>
                <a:cs typeface="Times New Roman"/>
              </a:rPr>
              <a:t> localhost.</a:t>
            </a:r>
            <a:endParaRPr lang="en-US" sz="1300" err="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13580286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007D8-86C1-9F1A-3728-128FFC674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ΑΡΧΙΤΕΚΤΟΝΙΚΗ ΣΥΣΤΗΜΑΤΟΣ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A diagram of a computer program&#10;&#10;AI-generated content may be incorrect.">
            <a:extLst>
              <a:ext uri="{FF2B5EF4-FFF2-40B4-BE49-F238E27FC236}">
                <a16:creationId xmlns:a16="http://schemas.microsoft.com/office/drawing/2014/main" id="{C57DDE5A-F29E-15E4-2ADA-4B7762FA2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7230"/>
            <a:ext cx="4425462" cy="662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501224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057E70-B62A-A4EA-D138-177DAED8F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ΒΑΣΙΚΗ ΡΟΗ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C8514-EF4A-8313-5463-5560A0822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605" y="2218536"/>
            <a:ext cx="10469165" cy="425005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l-GR" sz="1300">
                <a:latin typeface="Times New Roman"/>
                <a:cs typeface="Times New Roman"/>
              </a:rPr>
              <a:t>Το σύστημα εμφανίζει λίστα με τις διαθέσιμες αναλύσεις (π.χ. δείκτες, μετοχές, χρονικές περιόδους).</a:t>
            </a:r>
            <a:endParaRPr lang="en-US" sz="1300">
              <a:latin typeface="Times New Roman"/>
              <a:cs typeface="Times New Roman"/>
            </a:endParaRPr>
          </a:p>
          <a:p>
            <a:pPr algn="just"/>
            <a:r>
              <a:rPr lang="el-GR" sz="1300">
                <a:latin typeface="Times New Roman"/>
                <a:cs typeface="Times New Roman"/>
              </a:rPr>
              <a:t>Ο χρήστης επιλέγει μια ανάλυση για επεξεργασία. </a:t>
            </a:r>
            <a:endParaRPr lang="en-US" sz="1300">
              <a:latin typeface="Times New Roman"/>
              <a:cs typeface="Times New Roman"/>
            </a:endParaRPr>
          </a:p>
          <a:p>
            <a:pPr algn="just"/>
            <a:r>
              <a:rPr lang="el-GR" sz="1300">
                <a:latin typeface="Times New Roman"/>
                <a:cs typeface="Times New Roman"/>
              </a:rPr>
              <a:t>[Εναλλακτική Ροή Α: Δημιουργία νέας ανάλυσης]</a:t>
            </a:r>
            <a:endParaRPr lang="en-US" sz="1300">
              <a:latin typeface="Times New Roman"/>
              <a:cs typeface="Times New Roman"/>
            </a:endParaRPr>
          </a:p>
          <a:p>
            <a:pPr algn="just"/>
            <a:r>
              <a:rPr lang="el-GR" sz="1300">
                <a:latin typeface="Times New Roman"/>
                <a:cs typeface="Times New Roman"/>
              </a:rPr>
              <a:t>Το σύστημα εμφανίζει τα εισαγμένα δεδομένα και τις παραμέτρους πρόβλεψης.</a:t>
            </a:r>
            <a:endParaRPr lang="en-US" sz="1300">
              <a:latin typeface="Times New Roman"/>
              <a:cs typeface="Times New Roman"/>
            </a:endParaRPr>
          </a:p>
          <a:p>
            <a:pPr algn="just"/>
            <a:r>
              <a:rPr lang="el-GR" sz="1300">
                <a:latin typeface="Times New Roman"/>
                <a:cs typeface="Times New Roman"/>
              </a:rPr>
              <a:t>Ο χρήστης επιλέγει ένα σύνολο δεδομένων. </a:t>
            </a:r>
            <a:endParaRPr lang="en-US" sz="1300">
              <a:latin typeface="Times New Roman"/>
              <a:cs typeface="Times New Roman"/>
            </a:endParaRPr>
          </a:p>
          <a:p>
            <a:pPr algn="just"/>
            <a:r>
              <a:rPr lang="el-GR" sz="1300">
                <a:latin typeface="Times New Roman"/>
                <a:cs typeface="Times New Roman"/>
              </a:rPr>
              <a:t>[Εναλλακτική Ροή Β: Εισαγωγή νέου </a:t>
            </a:r>
            <a:r>
              <a:rPr lang="el-GR" sz="1300" err="1">
                <a:latin typeface="Times New Roman"/>
                <a:cs typeface="Times New Roman"/>
              </a:rPr>
              <a:t>dataset</a:t>
            </a:r>
            <a:r>
              <a:rPr lang="el-GR" sz="1300">
                <a:latin typeface="Times New Roman"/>
                <a:cs typeface="Times New Roman"/>
              </a:rPr>
              <a:t>]  </a:t>
            </a:r>
            <a:endParaRPr lang="en-US" sz="1300">
              <a:latin typeface="Times New Roman"/>
              <a:cs typeface="Times New Roman"/>
            </a:endParaRPr>
          </a:p>
          <a:p>
            <a:pPr algn="just"/>
            <a:r>
              <a:rPr lang="el-GR" sz="1300">
                <a:latin typeface="Times New Roman"/>
                <a:cs typeface="Times New Roman"/>
              </a:rPr>
              <a:t>[Εναλλακτική Ροή Γ: Διαγραφή </a:t>
            </a:r>
            <a:r>
              <a:rPr lang="el-GR" sz="1300" err="1">
                <a:latin typeface="Times New Roman"/>
                <a:cs typeface="Times New Roman"/>
              </a:rPr>
              <a:t>dataset</a:t>
            </a:r>
            <a:r>
              <a:rPr lang="el-GR" sz="1300">
                <a:latin typeface="Times New Roman"/>
                <a:cs typeface="Times New Roman"/>
              </a:rPr>
              <a:t>]</a:t>
            </a:r>
            <a:endParaRPr lang="en-US" sz="1300">
              <a:latin typeface="Times New Roman"/>
              <a:cs typeface="Times New Roman"/>
            </a:endParaRPr>
          </a:p>
          <a:p>
            <a:pPr algn="just"/>
            <a:r>
              <a:rPr lang="el-GR" sz="1300">
                <a:latin typeface="Times New Roman"/>
                <a:cs typeface="Times New Roman"/>
              </a:rPr>
              <a:t>Ο χρήστης ορίζει μεταβλητές ανάλυσης (χρονικό εύρος, δείκτης) και πατάει το κουμπί «Ανάλυση».</a:t>
            </a:r>
            <a:endParaRPr lang="en-US" sz="1300">
              <a:latin typeface="Times New Roman"/>
              <a:cs typeface="Times New Roman"/>
            </a:endParaRPr>
          </a:p>
          <a:p>
            <a:pPr algn="just"/>
            <a:r>
              <a:rPr lang="el-GR" sz="1300">
                <a:latin typeface="Times New Roman"/>
                <a:cs typeface="Times New Roman"/>
              </a:rPr>
              <a:t>Το σύστημα εκτελεί την ανάλυση και εμφανίζει τα πρώτα αποτελέσματα (π.χ. προβλέψεις τιμών, στατιστικά).</a:t>
            </a:r>
            <a:endParaRPr lang="en-US" sz="1300">
              <a:latin typeface="Times New Roman"/>
              <a:cs typeface="Times New Roman"/>
            </a:endParaRPr>
          </a:p>
          <a:p>
            <a:pPr algn="just"/>
            <a:r>
              <a:rPr lang="el-GR" sz="1300">
                <a:latin typeface="Times New Roman"/>
                <a:cs typeface="Times New Roman"/>
              </a:rPr>
              <a:t>Τα βήματα 4 έως 6 επαναλαμβάνονται μέχρι ο χρήστης να πατήσει το κουμπί «Ολοκλήρωση».</a:t>
            </a:r>
            <a:endParaRPr lang="en-US" sz="1300">
              <a:latin typeface="Times New Roman"/>
              <a:cs typeface="Times New Roman"/>
            </a:endParaRPr>
          </a:p>
          <a:p>
            <a:pPr algn="just"/>
            <a:r>
              <a:rPr lang="el-GR" sz="1300">
                <a:latin typeface="Times New Roman"/>
                <a:cs typeface="Times New Roman"/>
              </a:rPr>
              <a:t>Το σύστημα αποθηκεύει την ανάλυση και δημιουργεί αναφορά.</a:t>
            </a:r>
            <a:endParaRPr lang="en-US" sz="13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10682665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68B0D0-7042-A350-8EF8-8958EB075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ΕΝΑΛΛΑΚΤΙΚΕΣ ΡΟΕΣ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DE200-F7DF-D875-59A7-9B6F83280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99721"/>
            <a:ext cx="10168128" cy="448524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l-GR" sz="1300" b="1">
                <a:latin typeface="Times New Roman"/>
                <a:cs typeface="Times New Roman"/>
              </a:rPr>
              <a:t>Εναλλακτική Ροή Α: Δημιουργία νέας ανάλυσης</a:t>
            </a:r>
            <a:endParaRPr lang="en-US" sz="1300" b="1">
              <a:latin typeface="Times New Roman"/>
              <a:cs typeface="Times New Roman"/>
            </a:endParaRPr>
          </a:p>
          <a:p>
            <a:pPr algn="just"/>
            <a:r>
              <a:rPr lang="el-GR" sz="1300">
                <a:latin typeface="Times New Roman"/>
                <a:cs typeface="Times New Roman"/>
              </a:rPr>
              <a:t>Α.1 Ο χρήστης πατάει το κουμπί «Νέα Ανάλυση»</a:t>
            </a:r>
            <a:endParaRPr lang="en-US" sz="1300">
              <a:latin typeface="Times New Roman"/>
              <a:cs typeface="Times New Roman"/>
            </a:endParaRPr>
          </a:p>
          <a:p>
            <a:pPr algn="just"/>
            <a:r>
              <a:rPr lang="el-GR" sz="1300">
                <a:latin typeface="Times New Roman"/>
                <a:cs typeface="Times New Roman"/>
              </a:rPr>
              <a:t>Α.2 Το σύστημα δημιουργεί νέο </a:t>
            </a:r>
            <a:r>
              <a:rPr lang="el-GR" sz="1300" err="1">
                <a:latin typeface="Times New Roman"/>
                <a:cs typeface="Times New Roman"/>
              </a:rPr>
              <a:t>template</a:t>
            </a:r>
            <a:r>
              <a:rPr lang="el-GR" sz="1300">
                <a:latin typeface="Times New Roman"/>
                <a:cs typeface="Times New Roman"/>
              </a:rPr>
              <a:t> ανάλυσης.</a:t>
            </a:r>
            <a:endParaRPr lang="en-US" sz="1300">
              <a:latin typeface="Times New Roman"/>
              <a:cs typeface="Times New Roman"/>
            </a:endParaRPr>
          </a:p>
          <a:p>
            <a:pPr algn="just"/>
            <a:r>
              <a:rPr lang="el-GR" sz="1300">
                <a:latin typeface="Times New Roman"/>
                <a:cs typeface="Times New Roman"/>
              </a:rPr>
              <a:t>Α.3 Ο χρήστης εισάγει όνομα ανάλυσης και τίτλο/σκοπό (π.χ. "Ανάλυση MICROSOFT ).</a:t>
            </a:r>
            <a:endParaRPr lang="en-US" sz="1300">
              <a:latin typeface="Times New Roman"/>
              <a:cs typeface="Times New Roman"/>
            </a:endParaRPr>
          </a:p>
          <a:p>
            <a:pPr algn="just"/>
            <a:r>
              <a:rPr lang="el-GR" sz="1300">
                <a:latin typeface="Times New Roman"/>
                <a:cs typeface="Times New Roman"/>
              </a:rPr>
              <a:t>Ο έλεγχος επιστρέφει στο βήμα 2.</a:t>
            </a:r>
            <a:endParaRPr lang="en-US" sz="1300">
              <a:latin typeface="Times New Roman"/>
              <a:cs typeface="Times New Roman"/>
            </a:endParaRPr>
          </a:p>
          <a:p>
            <a:pPr algn="just"/>
            <a:r>
              <a:rPr lang="el-GR" sz="1300" b="1">
                <a:latin typeface="Times New Roman"/>
                <a:cs typeface="Times New Roman"/>
              </a:rPr>
              <a:t>Εναλλακτική Ροή Β: Εισαγωγή νέου </a:t>
            </a:r>
            <a:r>
              <a:rPr lang="el-GR" sz="1300" b="1" err="1">
                <a:latin typeface="Times New Roman"/>
                <a:cs typeface="Times New Roman"/>
              </a:rPr>
              <a:t>dataset</a:t>
            </a:r>
            <a:endParaRPr lang="en-US" sz="1300" b="1">
              <a:latin typeface="Times New Roman"/>
              <a:cs typeface="Times New Roman"/>
            </a:endParaRPr>
          </a:p>
          <a:p>
            <a:pPr algn="just"/>
            <a:r>
              <a:rPr lang="el-GR" sz="1300">
                <a:latin typeface="Times New Roman"/>
                <a:cs typeface="Times New Roman"/>
              </a:rPr>
              <a:t>Β.1 Ο χρήστης πατάει «Νέα Εισαγωγή».</a:t>
            </a:r>
            <a:endParaRPr lang="en-US" sz="1300">
              <a:latin typeface="Times New Roman"/>
              <a:cs typeface="Times New Roman"/>
            </a:endParaRPr>
          </a:p>
          <a:p>
            <a:pPr algn="just"/>
            <a:r>
              <a:rPr lang="el-GR" sz="1300">
                <a:latin typeface="Times New Roman"/>
                <a:cs typeface="Times New Roman"/>
              </a:rPr>
              <a:t>Β.2 Το σύστημα ζητά δεδομένα.</a:t>
            </a:r>
            <a:endParaRPr lang="en-US" sz="1300">
              <a:latin typeface="Times New Roman"/>
              <a:cs typeface="Times New Roman"/>
            </a:endParaRPr>
          </a:p>
          <a:p>
            <a:pPr algn="just"/>
            <a:r>
              <a:rPr lang="el-GR" sz="1300">
                <a:latin typeface="Times New Roman"/>
                <a:cs typeface="Times New Roman"/>
              </a:rPr>
              <a:t>Β.3 Ο χρήστης εισάγει τα δεδομένα.</a:t>
            </a:r>
            <a:endParaRPr lang="en-US" sz="1300">
              <a:latin typeface="Times New Roman"/>
              <a:cs typeface="Times New Roman"/>
            </a:endParaRPr>
          </a:p>
          <a:p>
            <a:pPr algn="just"/>
            <a:r>
              <a:rPr lang="el-GR" sz="1300">
                <a:latin typeface="Times New Roman"/>
                <a:cs typeface="Times New Roman"/>
              </a:rPr>
              <a:t>Ο έλεγχος επιστρέφει στο βήμα 4.</a:t>
            </a:r>
            <a:endParaRPr lang="en-US" sz="1300">
              <a:latin typeface="Times New Roman"/>
              <a:cs typeface="Times New Roman"/>
            </a:endParaRPr>
          </a:p>
          <a:p>
            <a:pPr algn="just"/>
            <a:r>
              <a:rPr lang="el-GR" sz="1300" b="1">
                <a:latin typeface="Times New Roman"/>
                <a:cs typeface="Times New Roman"/>
              </a:rPr>
              <a:t>Εναλλακτική Ροή Γ: Διαγραφή </a:t>
            </a:r>
            <a:r>
              <a:rPr lang="el-GR" sz="1300" b="1" err="1">
                <a:latin typeface="Times New Roman"/>
                <a:cs typeface="Times New Roman"/>
              </a:rPr>
              <a:t>dataset</a:t>
            </a:r>
            <a:endParaRPr lang="en-US" sz="1300" b="1">
              <a:latin typeface="Times New Roman"/>
              <a:cs typeface="Times New Roman"/>
            </a:endParaRPr>
          </a:p>
          <a:p>
            <a:pPr algn="just"/>
            <a:r>
              <a:rPr lang="el-GR" sz="1300">
                <a:latin typeface="Times New Roman"/>
                <a:cs typeface="Times New Roman"/>
              </a:rPr>
              <a:t>Γ.1 Ο χρήστης πατάει το κουμπί «Διαγραφή </a:t>
            </a:r>
            <a:r>
              <a:rPr lang="el-GR" sz="1300" err="1">
                <a:latin typeface="Times New Roman"/>
                <a:cs typeface="Times New Roman"/>
              </a:rPr>
              <a:t>Dataset</a:t>
            </a:r>
            <a:r>
              <a:rPr lang="el-GR" sz="1300">
                <a:latin typeface="Times New Roman"/>
                <a:cs typeface="Times New Roman"/>
              </a:rPr>
              <a:t>».</a:t>
            </a:r>
            <a:endParaRPr lang="en-US" sz="1300">
              <a:latin typeface="Times New Roman"/>
              <a:cs typeface="Times New Roman"/>
            </a:endParaRPr>
          </a:p>
          <a:p>
            <a:pPr algn="just"/>
            <a:r>
              <a:rPr lang="el-GR" sz="1300">
                <a:latin typeface="Times New Roman"/>
                <a:cs typeface="Times New Roman"/>
              </a:rPr>
              <a:t>Γ.2 Το </a:t>
            </a:r>
            <a:r>
              <a:rPr lang="el-GR" sz="1300" err="1">
                <a:latin typeface="Times New Roman"/>
                <a:cs typeface="Times New Roman"/>
              </a:rPr>
              <a:t>dataset</a:t>
            </a:r>
            <a:r>
              <a:rPr lang="el-GR" sz="1300">
                <a:latin typeface="Times New Roman"/>
                <a:cs typeface="Times New Roman"/>
              </a:rPr>
              <a:t> αφαιρείται από την ανάλυση και εμφανίζεται σχετικό μήνυμα επιβεβαίωσης.</a:t>
            </a:r>
            <a:endParaRPr lang="en-US" sz="1300">
              <a:latin typeface="Times New Roman"/>
              <a:cs typeface="Times New Roman"/>
            </a:endParaRPr>
          </a:p>
          <a:p>
            <a:pPr algn="just"/>
            <a:r>
              <a:rPr lang="el-GR" sz="1300">
                <a:latin typeface="Times New Roman"/>
                <a:cs typeface="Times New Roman"/>
              </a:rPr>
              <a:t>Ο έλεγχος επιστρέφει στο βήμα 4.</a:t>
            </a:r>
            <a:endParaRPr lang="en-US" sz="130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432318617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                        ΤΜΗΜΑ ΗΛΕΚΤΡΟΛΟΓΩΝ ΜΗΧΑΝΙΚΩΝ  &amp; ΜΗΧΑΝΙΚΩΝ ΥΠΟΛΟΓΙΣΤΩΝ </vt:lpstr>
      <vt:lpstr>ΤΟ ΛΟΓΙΜΙΚΟ SMAS</vt:lpstr>
      <vt:lpstr>ΑΝΤΛΗΣΗ ΔΕΔΟΜΕΝΩΝ ΚΑΙ ΕΠΕΞΕΡΓΑΣΙΑ (backend)</vt:lpstr>
      <vt:lpstr>ΕΠΕΚΤΑΣΗ (backend) ΚΑΙ ΧΡΗΣΗ ΚΛΑΣΕΩΝ</vt:lpstr>
      <vt:lpstr>ΔΙΑΓΡΑΜΜΑ ΚΛΑΣΕΩΝ</vt:lpstr>
      <vt:lpstr>ΣΥΝΔΕΣΗ (backend) ΚΑΙ (frontend)</vt:lpstr>
      <vt:lpstr>ΑΡΧΙΤΕΚΤΟΝΙΚΗ ΣΥΣΤΗΜΑΤΟΣ</vt:lpstr>
      <vt:lpstr>ΒΑΣΙΚΗ ΡΟΗ</vt:lpstr>
      <vt:lpstr>ΕΝΑΛΛΑΚΤΙΚΕΣ ΡΟΕΣ</vt:lpstr>
      <vt:lpstr>ΔΙΑΓΡΑΜΜΑΤΑ ΠΕΡΙΠΤΩΣΗΣ ΧΡΗΣΗΣ</vt:lpstr>
      <vt:lpstr>ΔΙΑΓΡΑΜΜΑΤΑ ΠΕΡΙΠΤΩΣΗΣ ΧΡΗΣΗΣ </vt:lpstr>
      <vt:lpstr>ΒΙΒΛΙΟΓΡΑΦΙΑ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22</cp:revision>
  <dcterms:created xsi:type="dcterms:W3CDTF">2025-05-29T21:25:59Z</dcterms:created>
  <dcterms:modified xsi:type="dcterms:W3CDTF">2025-05-31T12:43:39Z</dcterms:modified>
</cp:coreProperties>
</file>