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86123B-B8DC-4498-8E3E-060F33A5F3C9}" v="29" dt="2019-11-17T04:14:36.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41" autoAdjust="0"/>
  </p:normalViewPr>
  <p:slideViewPr>
    <p:cSldViewPr snapToGrid="0">
      <p:cViewPr varScale="1">
        <p:scale>
          <a:sx n="92" d="100"/>
          <a:sy n="92" d="100"/>
        </p:scale>
        <p:origin x="381" y="3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rks Jack" userId="9aa3386a427ef548" providerId="LiveId" clId="{4686123B-B8DC-4498-8E3E-060F33A5F3C9}"/>
    <pc:docChg chg="undo delSld modSld">
      <pc:chgData name="Works Jack" userId="9aa3386a427ef548" providerId="LiveId" clId="{4686123B-B8DC-4498-8E3E-060F33A5F3C9}" dt="2019-11-17T04:14:44.453" v="138" actId="1076"/>
      <pc:docMkLst>
        <pc:docMk/>
      </pc:docMkLst>
      <pc:sldChg chg="modSp">
        <pc:chgData name="Works Jack" userId="9aa3386a427ef548" providerId="LiveId" clId="{4686123B-B8DC-4498-8E3E-060F33A5F3C9}" dt="2019-11-16T15:53:38.972" v="59" actId="6549"/>
        <pc:sldMkLst>
          <pc:docMk/>
          <pc:sldMk cId="0" sldId="256"/>
        </pc:sldMkLst>
        <pc:spChg chg="mod">
          <ac:chgData name="Works Jack" userId="9aa3386a427ef548" providerId="LiveId" clId="{4686123B-B8DC-4498-8E3E-060F33A5F3C9}" dt="2019-11-16T15:53:38.972" v="59" actId="6549"/>
          <ac:spMkLst>
            <pc:docMk/>
            <pc:sldMk cId="0" sldId="256"/>
            <ac:spMk id="65" creationId="{00000000-0000-0000-0000-000000000000}"/>
          </ac:spMkLst>
        </pc:spChg>
      </pc:sldChg>
      <pc:sldChg chg="addSp modSp">
        <pc:chgData name="Works Jack" userId="9aa3386a427ef548" providerId="LiveId" clId="{4686123B-B8DC-4498-8E3E-060F33A5F3C9}" dt="2019-11-16T15:56:11.351" v="126" actId="1076"/>
        <pc:sldMkLst>
          <pc:docMk/>
          <pc:sldMk cId="0" sldId="260"/>
        </pc:sldMkLst>
        <pc:spChg chg="add mod">
          <ac:chgData name="Works Jack" userId="9aa3386a427ef548" providerId="LiveId" clId="{4686123B-B8DC-4498-8E3E-060F33A5F3C9}" dt="2019-11-16T15:56:07.487" v="124" actId="1076"/>
          <ac:spMkLst>
            <pc:docMk/>
            <pc:sldMk cId="0" sldId="260"/>
            <ac:spMk id="2" creationId="{8A660072-B34E-4C2E-AF0E-9877F980C307}"/>
          </ac:spMkLst>
        </pc:spChg>
        <pc:spChg chg="mod">
          <ac:chgData name="Works Jack" userId="9aa3386a427ef548" providerId="LiveId" clId="{4686123B-B8DC-4498-8E3E-060F33A5F3C9}" dt="2019-11-16T15:56:11.351" v="126" actId="1076"/>
          <ac:spMkLst>
            <pc:docMk/>
            <pc:sldMk cId="0" sldId="260"/>
            <ac:spMk id="115" creationId="{00000000-0000-0000-0000-000000000000}"/>
          </ac:spMkLst>
        </pc:spChg>
      </pc:sldChg>
      <pc:sldChg chg="modSp">
        <pc:chgData name="Works Jack" userId="9aa3386a427ef548" providerId="LiveId" clId="{4686123B-B8DC-4498-8E3E-060F33A5F3C9}" dt="2019-11-16T15:57:12.915" v="127" actId="1076"/>
        <pc:sldMkLst>
          <pc:docMk/>
          <pc:sldMk cId="0" sldId="261"/>
        </pc:sldMkLst>
        <pc:picChg chg="mod">
          <ac:chgData name="Works Jack" userId="9aa3386a427ef548" providerId="LiveId" clId="{4686123B-B8DC-4498-8E3E-060F33A5F3C9}" dt="2019-11-16T15:57:12.915" v="127" actId="1076"/>
          <ac:picMkLst>
            <pc:docMk/>
            <pc:sldMk cId="0" sldId="261"/>
            <ac:picMk id="120" creationId="{00000000-0000-0000-0000-000000000000}"/>
          </ac:picMkLst>
        </pc:picChg>
      </pc:sldChg>
      <pc:sldChg chg="modSp modNotesTx">
        <pc:chgData name="Works Jack" userId="9aa3386a427ef548" providerId="LiveId" clId="{4686123B-B8DC-4498-8E3E-060F33A5F3C9}" dt="2019-11-16T15:52:15.409" v="8" actId="20577"/>
        <pc:sldMkLst>
          <pc:docMk/>
          <pc:sldMk cId="0" sldId="266"/>
        </pc:sldMkLst>
        <pc:spChg chg="mod">
          <ac:chgData name="Works Jack" userId="9aa3386a427ef548" providerId="LiveId" clId="{4686123B-B8DC-4498-8E3E-060F33A5F3C9}" dt="2019-11-16T15:52:10.050" v="6" actId="20577"/>
          <ac:spMkLst>
            <pc:docMk/>
            <pc:sldMk cId="0" sldId="266"/>
            <ac:spMk id="148" creationId="{00000000-0000-0000-0000-000000000000}"/>
          </ac:spMkLst>
        </pc:spChg>
      </pc:sldChg>
      <pc:sldChg chg="modSp del">
        <pc:chgData name="Works Jack" userId="9aa3386a427ef548" providerId="LiveId" clId="{4686123B-B8DC-4498-8E3E-060F33A5F3C9}" dt="2019-11-16T15:52:23.654" v="9" actId="2696"/>
        <pc:sldMkLst>
          <pc:docMk/>
          <pc:sldMk cId="0" sldId="267"/>
        </pc:sldMkLst>
        <pc:spChg chg="mod">
          <ac:chgData name="Works Jack" userId="9aa3386a427ef548" providerId="LiveId" clId="{4686123B-B8DC-4498-8E3E-060F33A5F3C9}" dt="2019-11-16T15:51:56.829" v="1"/>
          <ac:spMkLst>
            <pc:docMk/>
            <pc:sldMk cId="0" sldId="267"/>
            <ac:spMk id="153" creationId="{00000000-0000-0000-0000-000000000000}"/>
          </ac:spMkLst>
        </pc:spChg>
      </pc:sldChg>
      <pc:sldChg chg="modSp">
        <pc:chgData name="Works Jack" userId="9aa3386a427ef548" providerId="LiveId" clId="{4686123B-B8DC-4498-8E3E-060F33A5F3C9}" dt="2019-11-16T16:00:59.851" v="128" actId="1076"/>
        <pc:sldMkLst>
          <pc:docMk/>
          <pc:sldMk cId="0" sldId="269"/>
        </pc:sldMkLst>
        <pc:spChg chg="mod">
          <ac:chgData name="Works Jack" userId="9aa3386a427ef548" providerId="LiveId" clId="{4686123B-B8DC-4498-8E3E-060F33A5F3C9}" dt="2019-11-16T16:00:59.851" v="128" actId="1076"/>
          <ac:spMkLst>
            <pc:docMk/>
            <pc:sldMk cId="0" sldId="269"/>
            <ac:spMk id="166" creationId="{00000000-0000-0000-0000-000000000000}"/>
          </ac:spMkLst>
        </pc:spChg>
      </pc:sldChg>
      <pc:sldChg chg="modSp">
        <pc:chgData name="Works Jack" userId="9aa3386a427ef548" providerId="LiveId" clId="{4686123B-B8DC-4498-8E3E-060F33A5F3C9}" dt="2019-11-16T16:01:15.295" v="129" actId="1076"/>
        <pc:sldMkLst>
          <pc:docMk/>
          <pc:sldMk cId="0" sldId="270"/>
        </pc:sldMkLst>
        <pc:spChg chg="mod">
          <ac:chgData name="Works Jack" userId="9aa3386a427ef548" providerId="LiveId" clId="{4686123B-B8DC-4498-8E3E-060F33A5F3C9}" dt="2019-11-16T16:01:15.295" v="129" actId="1076"/>
          <ac:spMkLst>
            <pc:docMk/>
            <pc:sldMk cId="0" sldId="270"/>
            <ac:spMk id="171" creationId="{00000000-0000-0000-0000-000000000000}"/>
          </ac:spMkLst>
        </pc:spChg>
      </pc:sldChg>
      <pc:sldChg chg="modSp">
        <pc:chgData name="Works Jack" userId="9aa3386a427ef548" providerId="LiveId" clId="{4686123B-B8DC-4498-8E3E-060F33A5F3C9}" dt="2019-11-16T16:17:01.948" v="132" actId="1076"/>
        <pc:sldMkLst>
          <pc:docMk/>
          <pc:sldMk cId="0" sldId="271"/>
        </pc:sldMkLst>
        <pc:spChg chg="mod">
          <ac:chgData name="Works Jack" userId="9aa3386a427ef548" providerId="LiveId" clId="{4686123B-B8DC-4498-8E3E-060F33A5F3C9}" dt="2019-11-16T16:16:59.212" v="131" actId="1076"/>
          <ac:spMkLst>
            <pc:docMk/>
            <pc:sldMk cId="0" sldId="271"/>
            <ac:spMk id="176" creationId="{00000000-0000-0000-0000-000000000000}"/>
          </ac:spMkLst>
        </pc:spChg>
        <pc:picChg chg="mod">
          <ac:chgData name="Works Jack" userId="9aa3386a427ef548" providerId="LiveId" clId="{4686123B-B8DC-4498-8E3E-060F33A5F3C9}" dt="2019-11-16T16:17:01.948" v="132" actId="1076"/>
          <ac:picMkLst>
            <pc:docMk/>
            <pc:sldMk cId="0" sldId="271"/>
            <ac:picMk id="177" creationId="{00000000-0000-0000-0000-000000000000}"/>
          </ac:picMkLst>
        </pc:picChg>
      </pc:sldChg>
      <pc:sldChg chg="modSp">
        <pc:chgData name="Works Jack" userId="9aa3386a427ef548" providerId="LiveId" clId="{4686123B-B8DC-4498-8E3E-060F33A5F3C9}" dt="2019-11-17T04:14:44.453" v="138" actId="1076"/>
        <pc:sldMkLst>
          <pc:docMk/>
          <pc:sldMk cId="0" sldId="273"/>
        </pc:sldMkLst>
        <pc:spChg chg="mod">
          <ac:chgData name="Works Jack" userId="9aa3386a427ef548" providerId="LiveId" clId="{4686123B-B8DC-4498-8E3E-060F33A5F3C9}" dt="2019-11-17T04:14:44.453" v="138" actId="1076"/>
          <ac:spMkLst>
            <pc:docMk/>
            <pc:sldMk cId="0" sldId="273"/>
            <ac:spMk id="190" creationId="{00000000-0000-0000-0000-000000000000}"/>
          </ac:spMkLst>
        </pc:spChg>
      </pc:sldChg>
    </pc:docChg>
  </pc:docChgLst>
  <pc:docChgLst>
    <pc:chgData name="Works Jack" userId="9aa3386a427ef548" providerId="LiveId" clId="{69C52FB3-F1B5-457A-86C7-04E78D9DC01D}"/>
    <pc:docChg chg="undo custSel modSld">
      <pc:chgData name="Works Jack" userId="9aa3386a427ef548" providerId="LiveId" clId="{69C52FB3-F1B5-457A-86C7-04E78D9DC01D}" dt="2019-10-31T10:10:59.635" v="264" actId="1076"/>
      <pc:docMkLst>
        <pc:docMk/>
      </pc:docMkLst>
      <pc:sldChg chg="addSp delSp modSp modNotesTx">
        <pc:chgData name="Works Jack" userId="9aa3386a427ef548" providerId="LiveId" clId="{69C52FB3-F1B5-457A-86C7-04E78D9DC01D}" dt="2019-10-31T09:37:46.250" v="44" actId="14100"/>
        <pc:sldMkLst>
          <pc:docMk/>
          <pc:sldMk cId="0" sldId="257"/>
        </pc:sldMkLst>
        <pc:spChg chg="mod">
          <ac:chgData name="Works Jack" userId="9aa3386a427ef548" providerId="LiveId" clId="{69C52FB3-F1B5-457A-86C7-04E78D9DC01D}" dt="2019-10-31T09:37:28.430" v="40" actId="1076"/>
          <ac:spMkLst>
            <pc:docMk/>
            <pc:sldMk cId="0" sldId="257"/>
            <ac:spMk id="72" creationId="{00000000-0000-0000-0000-000000000000}"/>
          </ac:spMkLst>
        </pc:spChg>
        <pc:spChg chg="add del">
          <ac:chgData name="Works Jack" userId="9aa3386a427ef548" providerId="LiveId" clId="{69C52FB3-F1B5-457A-86C7-04E78D9DC01D}" dt="2019-10-31T09:37:02.832" v="34" actId="478"/>
          <ac:spMkLst>
            <pc:docMk/>
            <pc:sldMk cId="0" sldId="257"/>
            <ac:spMk id="74" creationId="{00000000-0000-0000-0000-000000000000}"/>
          </ac:spMkLst>
        </pc:spChg>
        <pc:spChg chg="del">
          <ac:chgData name="Works Jack" userId="9aa3386a427ef548" providerId="LiveId" clId="{69C52FB3-F1B5-457A-86C7-04E78D9DC01D}" dt="2019-10-31T09:37:12.171" v="38" actId="478"/>
          <ac:spMkLst>
            <pc:docMk/>
            <pc:sldMk cId="0" sldId="257"/>
            <ac:spMk id="75" creationId="{00000000-0000-0000-0000-000000000000}"/>
          </ac:spMkLst>
        </pc:spChg>
        <pc:picChg chg="mod">
          <ac:chgData name="Works Jack" userId="9aa3386a427ef548" providerId="LiveId" clId="{69C52FB3-F1B5-457A-86C7-04E78D9DC01D}" dt="2019-10-31T09:37:46.250" v="44" actId="14100"/>
          <ac:picMkLst>
            <pc:docMk/>
            <pc:sldMk cId="0" sldId="257"/>
            <ac:picMk id="73" creationId="{00000000-0000-0000-0000-000000000000}"/>
          </ac:picMkLst>
        </pc:picChg>
      </pc:sldChg>
      <pc:sldChg chg="modNotesTx">
        <pc:chgData name="Works Jack" userId="9aa3386a427ef548" providerId="LiveId" clId="{69C52FB3-F1B5-457A-86C7-04E78D9DC01D}" dt="2019-10-31T09:53:54.656" v="93" actId="20577"/>
        <pc:sldMkLst>
          <pc:docMk/>
          <pc:sldMk cId="0" sldId="260"/>
        </pc:sldMkLst>
      </pc:sldChg>
      <pc:sldChg chg="modNotesTx">
        <pc:chgData name="Works Jack" userId="9aa3386a427ef548" providerId="LiveId" clId="{69C52FB3-F1B5-457A-86C7-04E78D9DC01D}" dt="2019-10-31T09:59:11.769" v="126" actId="20577"/>
        <pc:sldMkLst>
          <pc:docMk/>
          <pc:sldMk cId="0" sldId="261"/>
        </pc:sldMkLst>
      </pc:sldChg>
      <pc:sldChg chg="modNotesTx">
        <pc:chgData name="Works Jack" userId="9aa3386a427ef548" providerId="LiveId" clId="{69C52FB3-F1B5-457A-86C7-04E78D9DC01D}" dt="2019-10-31T10:07:05.781" v="263" actId="20577"/>
        <pc:sldMkLst>
          <pc:docMk/>
          <pc:sldMk cId="0" sldId="266"/>
        </pc:sldMkLst>
      </pc:sldChg>
      <pc:sldChg chg="modSp">
        <pc:chgData name="Works Jack" userId="9aa3386a427ef548" providerId="LiveId" clId="{69C52FB3-F1B5-457A-86C7-04E78D9DC01D}" dt="2019-10-31T10:10:59.635" v="264" actId="1076"/>
        <pc:sldMkLst>
          <pc:docMk/>
          <pc:sldMk cId="0" sldId="271"/>
        </pc:sldMkLst>
        <pc:picChg chg="mod">
          <ac:chgData name="Works Jack" userId="9aa3386a427ef548" providerId="LiveId" clId="{69C52FB3-F1B5-457A-86C7-04E78D9DC01D}" dt="2019-10-31T10:10:59.635" v="264" actId="1076"/>
          <ac:picMkLst>
            <pc:docMk/>
            <pc:sldMk cId="0" sldId="271"/>
            <ac:picMk id="17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DimensionDev/Maskbook/commit/f18410b69cffaa9ea6f8b43ccbdd4393231bbbe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ugs.chromium.org/p/chromium/issues/detail?id=96727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ece7e54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ece7e54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t>浏览器插件</a:t>
            </a:r>
            <a:endParaRPr lang="en-US" altLang="zh-CN" dirty="0"/>
          </a:p>
          <a:p>
            <a:pPr marL="228600" lvl="0" indent="-228600" algn="l" rtl="0">
              <a:spcBef>
                <a:spcPts val="0"/>
              </a:spcBef>
              <a:spcAft>
                <a:spcPts val="0"/>
              </a:spcAft>
              <a:buAutoNum type="arabicPeriod"/>
            </a:pPr>
            <a:r>
              <a:rPr lang="zh-CN" altLang="en-US" dirty="0"/>
              <a:t>在 </a:t>
            </a:r>
            <a:r>
              <a:rPr lang="en-US" altLang="zh-CN" dirty="0"/>
              <a:t>Facebook</a:t>
            </a:r>
            <a:r>
              <a:rPr lang="zh-CN" altLang="en-US" dirty="0"/>
              <a:t>、</a:t>
            </a:r>
            <a:r>
              <a:rPr lang="en-US" altLang="zh-CN" dirty="0"/>
              <a:t>Twitter </a:t>
            </a:r>
            <a:r>
              <a:rPr lang="zh-CN" altLang="en-US" dirty="0"/>
              <a:t>等社交网络上实现端到端加密，以避免大平台对隐私的滥用</a:t>
            </a:r>
            <a:endParaRPr lang="en-US" altLang="zh-CN"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513e2d8d0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513e2d8d0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原因 1：在 Firefox 扩展环境中，global 对象继承了 Sandbox 而不是 Window</a:t>
            </a:r>
            <a:endParaRPr/>
          </a:p>
          <a:p>
            <a:pPr marL="0" lvl="0" indent="0" algn="l" rtl="0">
              <a:spcBef>
                <a:spcPts val="0"/>
              </a:spcBef>
              <a:spcAft>
                <a:spcPts val="0"/>
              </a:spcAft>
              <a:buNone/>
            </a:pPr>
            <a:r>
              <a:rPr lang="zh-CN"/>
              <a:t>原因 2：Firefox 在扩展环境中不触发 </a:t>
            </a:r>
            <a:r>
              <a:rPr lang="zh-CN" sz="1050">
                <a:solidFill>
                  <a:srgbClr val="24292E"/>
                </a:solidFill>
                <a:highlight>
                  <a:srgbClr val="FFFFFF"/>
                </a:highlight>
              </a:rPr>
              <a:t>window.onerror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513e2d8d0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513e2d8d0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dirty="0"/>
              <a:t>ReactDOM.findDOMNode 不支持 ShadowRoot。它认为传入的元素不是 DOM，所以认为它是 React 组件。</a:t>
            </a:r>
            <a:endParaRPr dirty="0"/>
          </a:p>
          <a:p>
            <a:pPr marL="457200" lvl="0" indent="-298450" algn="l" rtl="0">
              <a:spcBef>
                <a:spcPts val="0"/>
              </a:spcBef>
              <a:spcAft>
                <a:spcPts val="0"/>
              </a:spcAft>
              <a:buSzPts val="1100"/>
              <a:buAutoNum type="arabicPeriod"/>
            </a:pPr>
            <a:r>
              <a:rPr lang="zh-CN" dirty="0"/>
              <a:t>代码试图访问 node.tagName.toLowercase()</a:t>
            </a:r>
            <a:endParaRPr dirty="0"/>
          </a:p>
          <a:p>
            <a:pPr marL="457200" lvl="0" indent="-298450" algn="l" rtl="0">
              <a:spcBef>
                <a:spcPts val="0"/>
              </a:spcBef>
              <a:spcAft>
                <a:spcPts val="0"/>
              </a:spcAft>
              <a:buSzPts val="1100"/>
              <a:buAutoNum type="arabicPeriod"/>
            </a:pPr>
            <a:r>
              <a:rPr lang="zh-CN" dirty="0"/>
              <a:t>代码试图访问 node.style</a:t>
            </a:r>
            <a:endParaRPr dirty="0"/>
          </a:p>
          <a:p>
            <a:pPr marL="457200" lvl="0" indent="-298450" algn="l" rtl="0">
              <a:spcBef>
                <a:spcPts val="0"/>
              </a:spcBef>
              <a:spcAft>
                <a:spcPts val="0"/>
              </a:spcAft>
              <a:buSzPts val="1100"/>
              <a:buAutoNum type="arabicPeriod"/>
            </a:pPr>
            <a:r>
              <a:rPr lang="zh-CN" dirty="0"/>
              <a:t>试图调用 node.setAttribute</a:t>
            </a:r>
            <a:endParaRPr lang="en-US" altLang="zh-CN" dirty="0"/>
          </a:p>
          <a:p>
            <a:pPr marL="457200" lvl="0" indent="-298450" algn="l" rtl="0">
              <a:spcBef>
                <a:spcPts val="0"/>
              </a:spcBef>
              <a:spcAft>
                <a:spcPts val="0"/>
              </a:spcAft>
              <a:buSzPts val="1100"/>
              <a:buAutoNum type="arabicPeriod"/>
            </a:pPr>
            <a:r>
              <a:rPr lang="zh-CN" altLang="en-US" dirty="0"/>
              <a:t>（</a:t>
            </a:r>
            <a:r>
              <a:rPr lang="en-US" altLang="zh-CN" dirty="0"/>
              <a:t>10</a:t>
            </a:r>
            <a:r>
              <a:rPr lang="zh-CN" altLang="en-US" dirty="0"/>
              <a:t>月</a:t>
            </a:r>
            <a:r>
              <a:rPr lang="en-US" altLang="zh-CN" dirty="0"/>
              <a:t>31</a:t>
            </a:r>
            <a:r>
              <a:rPr lang="zh-CN" altLang="en-US" dirty="0"/>
              <a:t>日补：）发现还有滚动锁定相关的问题，解决办法： </a:t>
            </a:r>
            <a:r>
              <a:rPr lang="en-US" dirty="0">
                <a:hlinkClick r:id="rId3"/>
              </a:rPr>
              <a:t>https://github.com/DimensionDev/Maskbook/commit/f18410b69cffaa9ea6f8b43ccbdd4393231bbbef</a:t>
            </a:r>
            <a:endParaRPr lang="en-US" dirty="0"/>
          </a:p>
          <a:p>
            <a:pPr marL="457200" lvl="0" indent="-298450" algn="l" rtl="0">
              <a:spcBef>
                <a:spcPts val="0"/>
              </a:spcBef>
              <a:spcAft>
                <a:spcPts val="0"/>
              </a:spcAft>
              <a:buSzPts val="1100"/>
              <a:buAutoNum type="arabicPeriod"/>
            </a:pPr>
            <a:endParaRPr lang="en-US" dirty="0"/>
          </a:p>
          <a:p>
            <a:pPr marL="0" lvl="0" indent="0" algn="l" rtl="0">
              <a:spcBef>
                <a:spcPts val="0"/>
              </a:spcBef>
              <a:spcAft>
                <a:spcPts val="0"/>
              </a:spcAft>
              <a:buNone/>
            </a:pPr>
            <a:r>
              <a:rPr lang="zh-CN" altLang="en-US" dirty="0"/>
              <a:t>因为使用了 </a:t>
            </a:r>
            <a:r>
              <a:rPr lang="en-US" altLang="zh-CN" dirty="0"/>
              <a:t>JSS</a:t>
            </a:r>
            <a:r>
              <a:rPr lang="zh-CN" altLang="en-US" dirty="0"/>
              <a:t>，</a:t>
            </a:r>
            <a:r>
              <a:rPr lang="en-US" altLang="zh-CN" dirty="0"/>
              <a:t>JSS </a:t>
            </a:r>
            <a:r>
              <a:rPr lang="zh-CN" altLang="en-US" dirty="0"/>
              <a:t>把动态生成的样式变成 </a:t>
            </a:r>
            <a:r>
              <a:rPr lang="en-US" altLang="zh-CN" dirty="0"/>
              <a:t>&lt;style&gt; </a:t>
            </a:r>
            <a:r>
              <a:rPr lang="zh-CN" altLang="en-US" dirty="0"/>
              <a:t>标签然后插入 </a:t>
            </a:r>
            <a:r>
              <a:rPr lang="en-US" altLang="zh-CN" dirty="0" err="1"/>
              <a:t>document.head</a:t>
            </a:r>
            <a:endParaRPr lang="zh-CN" altLang="en-US" dirty="0"/>
          </a:p>
          <a:p>
            <a:pPr marL="0" lvl="0" indent="0" algn="l" rtl="0">
              <a:spcBef>
                <a:spcPts val="0"/>
              </a:spcBef>
              <a:spcAft>
                <a:spcPts val="0"/>
              </a:spcAft>
              <a:buNone/>
            </a:pPr>
            <a:endParaRPr lang="zh-CN" altLang="en-US" dirty="0"/>
          </a:p>
          <a:p>
            <a:pPr marL="0" lvl="0" indent="0" algn="l" rtl="0">
              <a:spcBef>
                <a:spcPts val="0"/>
              </a:spcBef>
              <a:spcAft>
                <a:spcPts val="0"/>
              </a:spcAft>
              <a:buNone/>
            </a:pPr>
            <a:r>
              <a:rPr lang="zh-CN" altLang="en-US" dirty="0"/>
              <a:t>但 </a:t>
            </a:r>
            <a:r>
              <a:rPr lang="en-US" altLang="zh-CN" dirty="0" err="1"/>
              <a:t>ShadowRoot</a:t>
            </a:r>
            <a:r>
              <a:rPr lang="en-US" altLang="zh-CN" dirty="0"/>
              <a:t> </a:t>
            </a:r>
            <a:r>
              <a:rPr lang="zh-CN" altLang="en-US" dirty="0"/>
              <a:t>的样式和主页面是隔绝的</a:t>
            </a:r>
          </a:p>
          <a:p>
            <a:pPr marL="457200" lvl="0" indent="-298450" algn="l" rtl="0">
              <a:spcBef>
                <a:spcPts val="0"/>
              </a:spcBef>
              <a:spcAft>
                <a:spcPts val="0"/>
              </a:spcAft>
              <a:buSzPts val="1100"/>
              <a:buAutoNum type="arabicPeriod"/>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513e2d8d0_0_8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513e2d8d0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介绍 Constructable Stylesheet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f4938ce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f4938c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dirty="0"/>
              <a:t>JSS 使用 flow-typed，Maskbook 使用 TypeScript</a:t>
            </a:r>
            <a:endParaRPr dirty="0"/>
          </a:p>
          <a:p>
            <a:pPr marL="457200" lvl="0" indent="-298450" algn="l" rtl="0">
              <a:spcBef>
                <a:spcPts val="0"/>
              </a:spcBef>
              <a:spcAft>
                <a:spcPts val="0"/>
              </a:spcAft>
              <a:buSzPts val="1100"/>
              <a:buAutoNum type="arabicPeriod"/>
            </a:pPr>
            <a:r>
              <a:rPr lang="zh-CN" dirty="0"/>
              <a:t>Chrome 74 bug </a:t>
            </a:r>
            <a:r>
              <a:rPr lang="zh-CN" u="sng" dirty="0">
                <a:solidFill>
                  <a:schemeClr val="hlink"/>
                </a:solidFill>
                <a:hlinkClick r:id="rId3"/>
              </a:rPr>
              <a:t>https://bugs.chromium.org/p/chromium/issues/detail?id=967273</a:t>
            </a:r>
            <a:endParaRPr dirty="0"/>
          </a:p>
          <a:p>
            <a:pPr marL="457200" lvl="0" indent="-298450" algn="l" rtl="0">
              <a:spcBef>
                <a:spcPts val="0"/>
              </a:spcBef>
              <a:spcAft>
                <a:spcPts val="0"/>
              </a:spcAft>
              <a:buSzPts val="1100"/>
              <a:buAutoNum type="arabicPeriod"/>
            </a:pPr>
            <a:r>
              <a:rPr lang="zh-CN" dirty="0"/>
              <a:t>思路：提供一个假的 &lt;head&gt; 让 DomRenderer （魔改后）渲染，然后用装饰器做钩子，自动转成 adopted… 达到最小侵入，以便未来升级</a:t>
            </a:r>
            <a:endParaRPr dirty="0"/>
          </a:p>
          <a:p>
            <a:pPr marL="457200" lvl="0" indent="-298450" algn="l" rtl="0">
              <a:spcBef>
                <a:spcPts val="0"/>
              </a:spcBef>
              <a:spcAft>
                <a:spcPts val="0"/>
              </a:spcAft>
              <a:buSzPts val="1100"/>
              <a:buAutoNum type="arabicPeriod"/>
            </a:pPr>
            <a:r>
              <a:rPr lang="zh-CN" dirty="0"/>
              <a:t>至此，CSS 问题解决</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63f4938ce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63f4938ce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dirty="0"/>
              <a:t>优点大家都耳熟能详，不再赘述</a:t>
            </a:r>
            <a:endParaRPr dirty="0"/>
          </a:p>
          <a:p>
            <a:pPr marL="457200" lvl="0" indent="-298450" algn="l" rtl="0">
              <a:spcBef>
                <a:spcPts val="0"/>
              </a:spcBef>
              <a:spcAft>
                <a:spcPts val="0"/>
              </a:spcAft>
              <a:buSzPts val="1100"/>
              <a:buAutoNum type="arabicPeriod"/>
            </a:pPr>
            <a:r>
              <a:rPr lang="zh-CN" dirty="0"/>
              <a:t>webpack 从 5 开始一项内存节约的优化对打包浏览器扩展不友好</a:t>
            </a:r>
            <a:endParaRPr dirty="0"/>
          </a:p>
          <a:p>
            <a:pPr marL="457200" lvl="0" indent="-298450" algn="l" rtl="0">
              <a:spcBef>
                <a:spcPts val="0"/>
              </a:spcBef>
              <a:spcAft>
                <a:spcPts val="0"/>
              </a:spcAft>
              <a:buSzPts val="1100"/>
              <a:buAutoNum type="arabicPeriod"/>
            </a:pPr>
            <a:r>
              <a:rPr lang="zh-CN" dirty="0"/>
              <a:t>split chunk 在 content script 里有问题</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3f4938ce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3f4938ce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dirty="0"/>
              <a:t>pika 问题：Tree-shaking 无效</a:t>
            </a:r>
            <a:endParaRPr dirty="0"/>
          </a:p>
          <a:p>
            <a:pPr marL="457200" lvl="0" indent="-298450" algn="l" rtl="0">
              <a:spcBef>
                <a:spcPts val="0"/>
              </a:spcBef>
              <a:spcAft>
                <a:spcPts val="0"/>
              </a:spcAft>
              <a:buSzPts val="1100"/>
              <a:buAutoNum type="arabicPeriod"/>
            </a:pPr>
            <a:r>
              <a:rPr lang="zh-CN" dirty="0"/>
              <a:t>pika 问题2：pika 暂且不能无视 optional deps</a:t>
            </a:r>
            <a:endParaRPr dirty="0"/>
          </a:p>
          <a:p>
            <a:pPr marL="457200" lvl="0" indent="-298450" algn="l" rtl="0">
              <a:spcBef>
                <a:spcPts val="0"/>
              </a:spcBef>
              <a:spcAft>
                <a:spcPts val="0"/>
              </a:spcAft>
              <a:buSzPts val="1100"/>
              <a:buAutoNum type="arabicPeriod"/>
            </a:pPr>
            <a:r>
              <a:rPr lang="zh-CN" dirty="0"/>
              <a:t>所以考虑将加密库换成 go 的 web assembly 库，但还没实践</a:t>
            </a:r>
            <a:endParaRPr dirty="0"/>
          </a:p>
          <a:p>
            <a:pPr marL="457200" lvl="0" indent="-298450" algn="l" rtl="0">
              <a:spcBef>
                <a:spcPts val="0"/>
              </a:spcBef>
              <a:spcAft>
                <a:spcPts val="0"/>
              </a:spcAft>
              <a:buSzPts val="1100"/>
              <a:buAutoNum type="arabicPeriod"/>
            </a:pPr>
            <a:r>
              <a:rPr lang="zh-CN" dirty="0"/>
              <a:t>个人实验项目 WebOps 已经用上了此架构，背景页和选项页使用 ESM，content script 使用 rollup 打包</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3f4938ce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3f4938ce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a:t>Android 端有 Mozilla 开源的 GeckoView 支持加载扩展，但 Nightly 很不稳定</a:t>
            </a:r>
            <a:endParaRPr/>
          </a:p>
          <a:p>
            <a:pPr marL="457200" lvl="0" indent="-298450" algn="l" rtl="0">
              <a:spcBef>
                <a:spcPts val="0"/>
              </a:spcBef>
              <a:spcAft>
                <a:spcPts val="0"/>
              </a:spcAft>
              <a:buSzPts val="1100"/>
              <a:buAutoNum type="arabicPeriod"/>
            </a:pPr>
            <a:r>
              <a:rPr lang="zh-CN"/>
              <a:t>Windows Phone：Go home, you’re drunk</a:t>
            </a:r>
            <a:endParaRPr/>
          </a:p>
          <a:p>
            <a:pPr marL="457200" lvl="0" indent="-298450" algn="l" rtl="0">
              <a:spcBef>
                <a:spcPts val="0"/>
              </a:spcBef>
              <a:spcAft>
                <a:spcPts val="0"/>
              </a:spcAft>
              <a:buSzPts val="1100"/>
              <a:buAutoNum type="arabicPeriod"/>
            </a:pPr>
            <a:r>
              <a:rPr lang="zh-CN"/>
              <a:t>iOS: 介绍 web extension polyfill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f4938ce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f4938ce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zh-CN"/>
              <a:t>背景页运行在自定义协议上 holoflows-extension://</a:t>
            </a:r>
            <a:endParaRPr/>
          </a:p>
          <a:p>
            <a:pPr marL="457200" lvl="0" indent="-298450" algn="l" rtl="0">
              <a:spcBef>
                <a:spcPts val="0"/>
              </a:spcBef>
              <a:spcAft>
                <a:spcPts val="0"/>
              </a:spcAft>
              <a:buSzPts val="1100"/>
              <a:buAutoNum type="arabicPeriod"/>
            </a:pPr>
            <a:r>
              <a:rPr lang="zh-CN"/>
              <a:t>普通网页里会插入一个沙盒环境</a:t>
            </a:r>
            <a:endParaRPr/>
          </a:p>
          <a:p>
            <a:pPr marL="457200" lvl="0" indent="-298450" algn="l" rtl="0">
              <a:spcBef>
                <a:spcPts val="0"/>
              </a:spcBef>
              <a:spcAft>
                <a:spcPts val="0"/>
              </a:spcAft>
              <a:buSzPts val="1100"/>
              <a:buAutoNum type="arabicPeriod"/>
            </a:pPr>
            <a:r>
              <a:rPr lang="zh-CN"/>
              <a:t>我负责实现 browser.* API 并且通知 iOS native 执行高权限操作</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3f4938ce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3f4938ce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7a6816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7a6816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1. </a:t>
            </a:r>
            <a:r>
              <a:rPr lang="zh-CN" altLang="en-US" dirty="0"/>
              <a:t>对称加密与分对称加密的组合</a:t>
            </a:r>
          </a:p>
          <a:p>
            <a:pPr marL="0" lvl="0" indent="0" algn="l" rtl="0">
              <a:spcBef>
                <a:spcPts val="0"/>
              </a:spcBef>
              <a:spcAft>
                <a:spcPts val="0"/>
              </a:spcAft>
              <a:buNone/>
            </a:pPr>
            <a:r>
              <a:rPr lang="en-US" altLang="zh-CN" dirty="0"/>
              <a:t>2. </a:t>
            </a:r>
            <a:r>
              <a:rPr lang="zh-CN" altLang="en-US" dirty="0"/>
              <a:t>每一条 </a:t>
            </a:r>
            <a:r>
              <a:rPr lang="en-US" altLang="zh-CN" dirty="0"/>
              <a:t>post </a:t>
            </a:r>
            <a:r>
              <a:rPr lang="zh-CN" altLang="en-US" dirty="0"/>
              <a:t>一个 </a:t>
            </a:r>
            <a:r>
              <a:rPr lang="en-US" altLang="zh-CN" dirty="0" err="1"/>
              <a:t>aes</a:t>
            </a:r>
            <a:r>
              <a:rPr lang="en-US" altLang="zh-CN" dirty="0"/>
              <a:t> key </a:t>
            </a:r>
            <a:r>
              <a:rPr lang="zh-CN" altLang="en-US" dirty="0"/>
              <a:t>用来加密</a:t>
            </a:r>
            <a:endParaRPr lang="en-US" altLang="zh-CN" dirty="0"/>
          </a:p>
          <a:p>
            <a:pPr marL="0" lvl="0" indent="0" algn="l" rtl="0">
              <a:spcBef>
                <a:spcPts val="0"/>
              </a:spcBef>
              <a:spcAft>
                <a:spcPts val="0"/>
              </a:spcAft>
              <a:buNone/>
            </a:pPr>
            <a:r>
              <a:rPr lang="en-US" altLang="zh-CN" dirty="0"/>
              <a:t>3. </a:t>
            </a:r>
            <a:r>
              <a:rPr lang="zh-CN" altLang="en-US" dirty="0"/>
              <a:t>每个 </a:t>
            </a:r>
            <a:r>
              <a:rPr lang="en-US" altLang="zh-CN" dirty="0" err="1"/>
              <a:t>aes</a:t>
            </a:r>
            <a:r>
              <a:rPr lang="en-US" altLang="zh-CN" dirty="0"/>
              <a:t> key </a:t>
            </a:r>
            <a:r>
              <a:rPr lang="zh-CN" altLang="en-US" dirty="0"/>
              <a:t>都由 </a:t>
            </a:r>
            <a:r>
              <a:rPr lang="en-US" altLang="zh-CN" dirty="0"/>
              <a:t>ECDH </a:t>
            </a:r>
            <a:r>
              <a:rPr lang="zh-CN" altLang="en-US" dirty="0"/>
              <a:t>加密给指定接收人</a:t>
            </a:r>
            <a:endParaRPr lang="en-US" altLang="zh-CN" dirty="0"/>
          </a:p>
          <a:p>
            <a:pPr marL="0" lvl="0" indent="0" algn="l" rtl="0">
              <a:spcBef>
                <a:spcPts val="0"/>
              </a:spcBef>
              <a:spcAft>
                <a:spcPts val="0"/>
              </a:spcAft>
              <a:buNone/>
            </a:pPr>
            <a:r>
              <a:rPr lang="en-US" altLang="zh-CN" dirty="0"/>
              <a:t>4. </a:t>
            </a:r>
            <a:r>
              <a:rPr lang="zh-CN" altLang="en-US" dirty="0"/>
              <a:t>每次 </a:t>
            </a:r>
            <a:r>
              <a:rPr lang="en-US" altLang="zh-CN" dirty="0"/>
              <a:t>ECDH </a:t>
            </a:r>
            <a:r>
              <a:rPr lang="zh-CN" altLang="en-US" dirty="0"/>
              <a:t>都会需要生成一个一次性的 </a:t>
            </a:r>
            <a:r>
              <a:rPr lang="en-US" altLang="zh-CN" dirty="0"/>
              <a:t>secp256k1 key</a:t>
            </a:r>
            <a:endParaRPr lang="en-US" dirty="0"/>
          </a:p>
          <a:p>
            <a:pPr marL="0" lvl="0" indent="0" algn="l" rtl="0">
              <a:spcBef>
                <a:spcPts val="0"/>
              </a:spcBef>
              <a:spcAft>
                <a:spcPts val="0"/>
              </a:spcAft>
              <a:buNone/>
            </a:pPr>
            <a:r>
              <a:rPr lang="en-US" altLang="zh-CN" dirty="0"/>
              <a:t>5. </a:t>
            </a:r>
            <a:r>
              <a:rPr lang="zh-CN" altLang="en-US" dirty="0"/>
              <a:t>每个加密过的 </a:t>
            </a:r>
            <a:r>
              <a:rPr lang="en-US" altLang="zh-CN" dirty="0" err="1"/>
              <a:t>aes</a:t>
            </a:r>
            <a:r>
              <a:rPr lang="en-US" altLang="zh-CN" dirty="0"/>
              <a:t> key </a:t>
            </a:r>
            <a:r>
              <a:rPr lang="zh-CN" altLang="en-US" dirty="0"/>
              <a:t>都在 </a:t>
            </a:r>
            <a:r>
              <a:rPr lang="en-US" altLang="zh-CN" dirty="0" err="1"/>
              <a:t>GunDB</a:t>
            </a:r>
            <a:r>
              <a:rPr lang="en-US" altLang="zh-CN" dirty="0"/>
              <a:t> </a:t>
            </a:r>
            <a:r>
              <a:rPr lang="zh-CN" altLang="en-US" dirty="0"/>
              <a:t>中 </a:t>
            </a:r>
            <a:r>
              <a:rPr lang="en-US" altLang="zh-CN" dirty="0"/>
              <a:t>synchronize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ECDH (Elliptic Curve Diffie Hellman)</a:t>
            </a:r>
            <a:r>
              <a:rPr lang="zh-CN" altLang="en-US" dirty="0"/>
              <a:t>是一种能够让拥有各自的椭圆曲线私钥并知道对方公钥的两方在不安全信道中计算出同一个密文的方法</a:t>
            </a: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31f6602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31f6602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为了保护用户的隐私，Maskbook 设计时有三个原则。不依赖平台 API、无中心化服务、注入 DOM 时信息 0 泄露。</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不依赖平台 API，因为平台是要拿用户数据来卖的，所以他们肯定不喜欢我们的应用，如果用了 API，说不定哪天就被干掉了。</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无中心化服务，Maskbook 不能连接到一个中心化的平台上，原因是？？？？？？？？</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注入到 DOM 里的信息不能泄露给平台的代码，这个很好理解，如果我们加密过后的内容在 DOM 上能被平台的 JS 拿到，那么加密就没有意义了。</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接下来讲：</a:t>
            </a:r>
            <a:r>
              <a:rPr lang="zh-CN" dirty="0">
                <a:solidFill>
                  <a:schemeClr val="dk1"/>
                </a:solidFill>
              </a:rPr>
              <a:t>不依赖平台 API→需要自己观察 DOM 和模拟用户行为</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4ece7e5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4ece7e5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→社交平台多为 React、Vue 等现代前端框架，不方便通过扩展来修改 DOM</a:t>
            </a:r>
            <a:endParaRPr dirty="0"/>
          </a:p>
          <a:p>
            <a:pPr marL="0" lvl="0" indent="0" algn="l" rtl="0">
              <a:spcBef>
                <a:spcPts val="0"/>
              </a:spcBef>
              <a:spcAft>
                <a:spcPts val="0"/>
              </a:spcAft>
              <a:buNone/>
            </a:pPr>
            <a:r>
              <a:rPr lang="zh-CN" dirty="0"/>
              <a:t>→获取应用内部状态有时候是不可能的</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→需要直接追踪 DOM</a:t>
            </a:r>
            <a:r>
              <a:rPr lang="en-US" altLang="zh-CN" dirty="0"/>
              <a:t> </a:t>
            </a:r>
            <a:r>
              <a:rPr lang="zh-CN" altLang="en-US" dirty="0"/>
              <a:t>（打开 </a:t>
            </a:r>
            <a:r>
              <a:rPr lang="en-US" altLang="zh-CN" dirty="0"/>
              <a:t>demo.html</a:t>
            </a:r>
            <a:r>
              <a:rPr lang="zh-CN" altLang="en-US" dirty="0"/>
              <a:t>）</a:t>
            </a:r>
            <a:endParaRPr dirty="0"/>
          </a:p>
          <a:p>
            <a:pPr marL="0" lvl="0" indent="0" algn="l" rtl="0">
              <a:spcBef>
                <a:spcPts val="0"/>
              </a:spcBef>
              <a:spcAft>
                <a:spcPts val="0"/>
              </a:spcAft>
              <a:buNone/>
            </a:pPr>
            <a:r>
              <a:rPr lang="zh-CN" dirty="0"/>
              <a:t>→演示 LiveSelector</a:t>
            </a:r>
            <a:endParaRPr dirty="0"/>
          </a:p>
          <a:p>
            <a:pPr marL="0" lvl="0" indent="0" algn="l" rtl="0">
              <a:spcBef>
                <a:spcPts val="0"/>
              </a:spcBef>
              <a:spcAft>
                <a:spcPts val="0"/>
              </a:spcAft>
              <a:buNone/>
            </a:pPr>
            <a:r>
              <a:rPr lang="zh-CN" dirty="0"/>
              <a:t>→演示 Watcher</a:t>
            </a:r>
            <a:endParaRPr dirty="0"/>
          </a:p>
          <a:p>
            <a:pPr marL="0" lvl="0" indent="0" algn="l" rtl="0">
              <a:spcBef>
                <a:spcPts val="0"/>
              </a:spcBef>
              <a:spcAft>
                <a:spcPts val="0"/>
              </a:spcAft>
              <a:buNone/>
            </a:pPr>
            <a:r>
              <a:rPr lang="zh-CN" dirty="0"/>
              <a:t>→演示 DOMProxy</a:t>
            </a:r>
            <a:endParaRPr dirty="0"/>
          </a:p>
          <a:p>
            <a:pPr marL="0" lvl="0" indent="0" algn="l" rtl="0">
              <a:spcBef>
                <a:spcPts val="0"/>
              </a:spcBef>
              <a:spcAft>
                <a:spcPts val="0"/>
              </a:spcAft>
              <a:buNone/>
            </a:pPr>
            <a:r>
              <a:rPr lang="zh-CN" dirty="0"/>
              <a:t>→演示如何在外部写入 React 的输入框（失败，下一张是 grammarly 的例子，然后成功）</a:t>
            </a:r>
            <a:endParaRPr dirty="0"/>
          </a:p>
          <a:p>
            <a:pPr marL="0" lvl="0" indent="0" algn="l" rtl="0">
              <a:spcBef>
                <a:spcPts val="0"/>
              </a:spcBef>
              <a:spcAft>
                <a:spcPts val="0"/>
              </a:spcAft>
              <a:buClr>
                <a:schemeClr val="dk1"/>
              </a:buClr>
              <a:buSzPts val="1100"/>
              <a:buFont typeface="Arial"/>
              <a:buNone/>
            </a:pPr>
            <a:r>
              <a:rPr lang="zh-CN" sz="1400" dirty="0">
                <a:solidFill>
                  <a:schemeClr val="dk1"/>
                </a:solidFill>
              </a:rPr>
              <a:t>→模拟用户行为</a:t>
            </a:r>
            <a:endParaRPr sz="1400" dirty="0">
              <a:solidFill>
                <a:schemeClr val="dk1"/>
              </a:solidFill>
            </a:endParaRPr>
          </a:p>
          <a:p>
            <a:pPr marL="0" lvl="0" indent="0" algn="l" rtl="0">
              <a:spcBef>
                <a:spcPts val="0"/>
              </a:spcBef>
              <a:spcAft>
                <a:spcPts val="0"/>
              </a:spcAft>
              <a:buNone/>
            </a:pPr>
            <a:r>
              <a:rPr lang="zh-CN" sz="1400" dirty="0">
                <a:solidFill>
                  <a:schemeClr val="dk1"/>
                </a:solidFill>
              </a:rPr>
              <a:t>→直接 dispatch Event 不行，React 不收</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513e2d8d0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513e2d8d0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400" dirty="0">
                <a:solidFill>
                  <a:schemeClr val="dk1"/>
                </a:solidFill>
              </a:rPr>
              <a:t>→展示 Grammarly 的 hack（针对 draft.js）</a:t>
            </a:r>
            <a:r>
              <a:rPr lang="zh-CN" altLang="en-US" sz="1400" dirty="0">
                <a:solidFill>
                  <a:schemeClr val="dk1"/>
                </a:solidFill>
              </a:rPr>
              <a:t>调用 </a:t>
            </a:r>
            <a:r>
              <a:rPr lang="en-US" altLang="zh-CN" sz="1400" dirty="0">
                <a:solidFill>
                  <a:schemeClr val="dk1"/>
                </a:solidFill>
              </a:rPr>
              <a:t>draft</a:t>
            </a:r>
            <a:endParaRPr sz="1400" dirty="0">
              <a:solidFill>
                <a:schemeClr val="dk1"/>
              </a:solidFill>
            </a:endParaRPr>
          </a:p>
          <a:p>
            <a:pPr marL="0" lvl="0" indent="0" algn="l" rtl="0">
              <a:spcBef>
                <a:spcPts val="0"/>
              </a:spcBef>
              <a:spcAft>
                <a:spcPts val="0"/>
              </a:spcAft>
              <a:buNone/>
            </a:pPr>
            <a:r>
              <a:rPr lang="zh-CN" sz="1400" dirty="0">
                <a:solidFill>
                  <a:schemeClr val="dk1"/>
                </a:solidFill>
              </a:rPr>
              <a:t>→展示自己的 hack（针对原始的 input）</a:t>
            </a:r>
            <a:r>
              <a:rPr lang="en-US" altLang="zh-CN" sz="1400" dirty="0">
                <a:solidFill>
                  <a:schemeClr val="dk1"/>
                </a:solidFill>
              </a:rPr>
              <a:t> </a:t>
            </a:r>
            <a:r>
              <a:rPr lang="zh-CN" altLang="en-US" sz="1400" dirty="0">
                <a:solidFill>
                  <a:schemeClr val="dk1"/>
                </a:solidFill>
              </a:rPr>
              <a:t>调用 </a:t>
            </a:r>
            <a:r>
              <a:rPr lang="en-US" altLang="zh-CN" sz="1400" dirty="0">
                <a:solidFill>
                  <a:schemeClr val="dk1"/>
                </a:solidFill>
              </a:rPr>
              <a:t>input</a:t>
            </a:r>
            <a:endParaRPr sz="1400"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4ece7e54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4ece7e54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风能进，雨能进，Facebook 不能进</a:t>
            </a:r>
            <a:endParaRPr/>
          </a:p>
          <a:p>
            <a:pPr marL="0" lvl="0" indent="0" algn="l" rtl="0">
              <a:spcBef>
                <a:spcPts val="0"/>
              </a:spcBef>
              <a:spcAft>
                <a:spcPts val="0"/>
              </a:spcAft>
              <a:buNone/>
            </a:pPr>
            <a:r>
              <a:rPr lang="zh-CN"/>
              <a:t>就算它是创造 React 的公司也不行</a:t>
            </a:r>
            <a:endParaRPr/>
          </a:p>
          <a:p>
            <a:pPr marL="0" lvl="0" indent="0" algn="l" rtl="0">
              <a:spcBef>
                <a:spcPts val="0"/>
              </a:spcBef>
              <a:spcAft>
                <a:spcPts val="0"/>
              </a:spcAft>
              <a:buNone/>
            </a:pPr>
            <a:endParaRPr/>
          </a:p>
          <a:p>
            <a:pPr marL="0" lvl="0" indent="0" algn="l" rtl="0">
              <a:spcBef>
                <a:spcPts val="0"/>
              </a:spcBef>
              <a:spcAft>
                <a:spcPts val="0"/>
              </a:spcAft>
              <a:buNone/>
            </a:pPr>
            <a:r>
              <a:rPr lang="zh-CN"/>
              <a:t>→为保护隐私，注入在 closed ShadowRoot 里</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513e2d8d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513e2d8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这里的警告对 Maskbook 的情景不成立：</a:t>
            </a:r>
            <a:endParaRPr/>
          </a:p>
          <a:p>
            <a:pPr marL="457200" lvl="0" indent="-298450" algn="l" rtl="0">
              <a:spcBef>
                <a:spcPts val="0"/>
              </a:spcBef>
              <a:spcAft>
                <a:spcPts val="0"/>
              </a:spcAft>
              <a:buSzPts val="1100"/>
              <a:buAutoNum type="arabicPeriod"/>
            </a:pPr>
            <a:r>
              <a:rPr lang="zh-CN"/>
              <a:t>浏览器插件运行在独立上下文中，没有来自网页的攻击者能入侵 Element#attachShadow</a:t>
            </a:r>
            <a:endParaRPr/>
          </a:p>
          <a:p>
            <a:pPr marL="457200" lvl="0" indent="-298450" algn="l" rtl="0">
              <a:spcBef>
                <a:spcPts val="0"/>
              </a:spcBef>
              <a:spcAft>
                <a:spcPts val="0"/>
              </a:spcAft>
              <a:buSzPts val="1100"/>
              <a:buAutoNum type="arabicPeriod"/>
            </a:pPr>
            <a:r>
              <a:rPr lang="zh-CN"/>
              <a:t>这一点即使在普通网页里也不成立，可以把 ShadowRoot 放在 private field 里</a:t>
            </a:r>
            <a:endParaRPr/>
          </a:p>
          <a:p>
            <a:pPr marL="457200" lvl="0" indent="-298450" algn="l" rtl="0">
              <a:spcBef>
                <a:spcPts val="0"/>
              </a:spcBef>
              <a:spcAft>
                <a:spcPts val="0"/>
              </a:spcAft>
              <a:buSzPts val="1100"/>
              <a:buAutoNum type="arabicPeriod"/>
            </a:pPr>
            <a:r>
              <a:rPr lang="zh-CN"/>
              <a:t>Maskbook 不是在实现自定义元素，不需要有其他人来修改 Maskbook 组件的样式</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513e2d8d0_0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513e2d8d0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展示 react.event 和其对应的 fix()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自定义布局">
  <p:cSld name="AUTOLAYOUT">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2" name="Google Shape;52;p13"/>
          <p:cNvSpPr txBox="1">
            <a:spLocks noGrp="1"/>
          </p:cNvSpPr>
          <p:nvPr>
            <p:ph type="ctrTitle"/>
          </p:nvPr>
        </p:nvSpPr>
        <p:spPr>
          <a:xfrm>
            <a:off x="436825" y="901200"/>
            <a:ext cx="4065900" cy="334110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rgbClr val="424242"/>
              </a:buClr>
              <a:buSzPts val="3600"/>
              <a:buNone/>
              <a:defRPr sz="3600">
                <a:solidFill>
                  <a:srgbClr val="424242"/>
                </a:solidFill>
              </a:defRPr>
            </a:lvl1pPr>
            <a:lvl2pPr lvl="1" algn="l">
              <a:lnSpc>
                <a:spcPct val="100000"/>
              </a:lnSpc>
              <a:spcBef>
                <a:spcPts val="0"/>
              </a:spcBef>
              <a:spcAft>
                <a:spcPts val="0"/>
              </a:spcAft>
              <a:buClr>
                <a:srgbClr val="424242"/>
              </a:buClr>
              <a:buSzPts val="3600"/>
              <a:buNone/>
              <a:defRPr sz="3600">
                <a:solidFill>
                  <a:srgbClr val="424242"/>
                </a:solidFill>
              </a:defRPr>
            </a:lvl2pPr>
            <a:lvl3pPr lvl="2" algn="l">
              <a:lnSpc>
                <a:spcPct val="100000"/>
              </a:lnSpc>
              <a:spcBef>
                <a:spcPts val="0"/>
              </a:spcBef>
              <a:spcAft>
                <a:spcPts val="0"/>
              </a:spcAft>
              <a:buClr>
                <a:srgbClr val="424242"/>
              </a:buClr>
              <a:buSzPts val="3600"/>
              <a:buNone/>
              <a:defRPr sz="3600">
                <a:solidFill>
                  <a:srgbClr val="424242"/>
                </a:solidFill>
              </a:defRPr>
            </a:lvl3pPr>
            <a:lvl4pPr lvl="3" algn="l">
              <a:lnSpc>
                <a:spcPct val="100000"/>
              </a:lnSpc>
              <a:spcBef>
                <a:spcPts val="0"/>
              </a:spcBef>
              <a:spcAft>
                <a:spcPts val="0"/>
              </a:spcAft>
              <a:buClr>
                <a:srgbClr val="424242"/>
              </a:buClr>
              <a:buSzPts val="3600"/>
              <a:buNone/>
              <a:defRPr sz="3600">
                <a:solidFill>
                  <a:srgbClr val="424242"/>
                </a:solidFill>
              </a:defRPr>
            </a:lvl4pPr>
            <a:lvl5pPr lvl="4" algn="l">
              <a:lnSpc>
                <a:spcPct val="100000"/>
              </a:lnSpc>
              <a:spcBef>
                <a:spcPts val="0"/>
              </a:spcBef>
              <a:spcAft>
                <a:spcPts val="0"/>
              </a:spcAft>
              <a:buClr>
                <a:srgbClr val="424242"/>
              </a:buClr>
              <a:buSzPts val="3600"/>
              <a:buNone/>
              <a:defRPr sz="3600">
                <a:solidFill>
                  <a:srgbClr val="424242"/>
                </a:solidFill>
              </a:defRPr>
            </a:lvl5pPr>
            <a:lvl6pPr lvl="5" algn="l">
              <a:lnSpc>
                <a:spcPct val="100000"/>
              </a:lnSpc>
              <a:spcBef>
                <a:spcPts val="0"/>
              </a:spcBef>
              <a:spcAft>
                <a:spcPts val="0"/>
              </a:spcAft>
              <a:buClr>
                <a:srgbClr val="424242"/>
              </a:buClr>
              <a:buSzPts val="3600"/>
              <a:buNone/>
              <a:defRPr sz="3600">
                <a:solidFill>
                  <a:srgbClr val="424242"/>
                </a:solidFill>
              </a:defRPr>
            </a:lvl6pPr>
            <a:lvl7pPr lvl="6" algn="l">
              <a:lnSpc>
                <a:spcPct val="100000"/>
              </a:lnSpc>
              <a:spcBef>
                <a:spcPts val="0"/>
              </a:spcBef>
              <a:spcAft>
                <a:spcPts val="0"/>
              </a:spcAft>
              <a:buClr>
                <a:srgbClr val="424242"/>
              </a:buClr>
              <a:buSzPts val="3600"/>
              <a:buNone/>
              <a:defRPr sz="3600">
                <a:solidFill>
                  <a:srgbClr val="424242"/>
                </a:solidFill>
              </a:defRPr>
            </a:lvl7pPr>
            <a:lvl8pPr lvl="7" algn="l">
              <a:lnSpc>
                <a:spcPct val="100000"/>
              </a:lnSpc>
              <a:spcBef>
                <a:spcPts val="0"/>
              </a:spcBef>
              <a:spcAft>
                <a:spcPts val="0"/>
              </a:spcAft>
              <a:buClr>
                <a:srgbClr val="424242"/>
              </a:buClr>
              <a:buSzPts val="3600"/>
              <a:buNone/>
              <a:defRPr sz="3600">
                <a:solidFill>
                  <a:srgbClr val="424242"/>
                </a:solidFill>
              </a:defRPr>
            </a:lvl8pPr>
            <a:lvl9pPr lvl="8" algn="l">
              <a:lnSpc>
                <a:spcPct val="100000"/>
              </a:lnSpc>
              <a:spcBef>
                <a:spcPts val="0"/>
              </a:spcBef>
              <a:spcAft>
                <a:spcPts val="0"/>
              </a:spcAft>
              <a:buClr>
                <a:srgbClr val="424242"/>
              </a:buClr>
              <a:buSzPts val="3600"/>
              <a:buNone/>
              <a:defRPr sz="3600">
                <a:solidFill>
                  <a:srgbClr val="42424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自定义布局1">
  <p:cSld name="AUTOLAYOUT_1">
    <p:bg>
      <p:bgPr>
        <a:solidFill>
          <a:srgbClr val="FFFFFF"/>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51435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1837575" y="1251525"/>
            <a:ext cx="5445900" cy="2640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4000"/>
              <a:buNone/>
              <a:defRPr sz="4000" b="1">
                <a:solidFill>
                  <a:srgbClr val="FFFFFF"/>
                </a:solidFill>
              </a:defRPr>
            </a:lvl1pPr>
            <a:lvl2pPr lvl="1" algn="ctr">
              <a:lnSpc>
                <a:spcPct val="100000"/>
              </a:lnSpc>
              <a:spcBef>
                <a:spcPts val="0"/>
              </a:spcBef>
              <a:spcAft>
                <a:spcPts val="0"/>
              </a:spcAft>
              <a:buClr>
                <a:srgbClr val="FFFFFF"/>
              </a:buClr>
              <a:buSzPts val="4000"/>
              <a:buNone/>
              <a:defRPr sz="4000" b="1">
                <a:solidFill>
                  <a:srgbClr val="FFFFFF"/>
                </a:solidFill>
              </a:defRPr>
            </a:lvl2pPr>
            <a:lvl3pPr lvl="2" algn="ctr">
              <a:lnSpc>
                <a:spcPct val="100000"/>
              </a:lnSpc>
              <a:spcBef>
                <a:spcPts val="0"/>
              </a:spcBef>
              <a:spcAft>
                <a:spcPts val="0"/>
              </a:spcAft>
              <a:buClr>
                <a:srgbClr val="FFFFFF"/>
              </a:buClr>
              <a:buSzPts val="4000"/>
              <a:buNone/>
              <a:defRPr sz="4000" b="1">
                <a:solidFill>
                  <a:srgbClr val="FFFFFF"/>
                </a:solidFill>
              </a:defRPr>
            </a:lvl3pPr>
            <a:lvl4pPr lvl="3" algn="ctr">
              <a:lnSpc>
                <a:spcPct val="100000"/>
              </a:lnSpc>
              <a:spcBef>
                <a:spcPts val="0"/>
              </a:spcBef>
              <a:spcAft>
                <a:spcPts val="0"/>
              </a:spcAft>
              <a:buClr>
                <a:srgbClr val="FFFFFF"/>
              </a:buClr>
              <a:buSzPts val="4000"/>
              <a:buNone/>
              <a:defRPr sz="4000" b="1">
                <a:solidFill>
                  <a:srgbClr val="FFFFFF"/>
                </a:solidFill>
              </a:defRPr>
            </a:lvl4pPr>
            <a:lvl5pPr lvl="4" algn="ctr">
              <a:lnSpc>
                <a:spcPct val="100000"/>
              </a:lnSpc>
              <a:spcBef>
                <a:spcPts val="0"/>
              </a:spcBef>
              <a:spcAft>
                <a:spcPts val="0"/>
              </a:spcAft>
              <a:buClr>
                <a:srgbClr val="FFFFFF"/>
              </a:buClr>
              <a:buSzPts val="4000"/>
              <a:buNone/>
              <a:defRPr sz="4000" b="1">
                <a:solidFill>
                  <a:srgbClr val="FFFFFF"/>
                </a:solidFill>
              </a:defRPr>
            </a:lvl5pPr>
            <a:lvl6pPr lvl="5" algn="ctr">
              <a:lnSpc>
                <a:spcPct val="100000"/>
              </a:lnSpc>
              <a:spcBef>
                <a:spcPts val="0"/>
              </a:spcBef>
              <a:spcAft>
                <a:spcPts val="0"/>
              </a:spcAft>
              <a:buClr>
                <a:srgbClr val="FFFFFF"/>
              </a:buClr>
              <a:buSzPts val="4000"/>
              <a:buNone/>
              <a:defRPr sz="4000" b="1">
                <a:solidFill>
                  <a:srgbClr val="FFFFFF"/>
                </a:solidFill>
              </a:defRPr>
            </a:lvl6pPr>
            <a:lvl7pPr lvl="6" algn="ctr">
              <a:lnSpc>
                <a:spcPct val="100000"/>
              </a:lnSpc>
              <a:spcBef>
                <a:spcPts val="0"/>
              </a:spcBef>
              <a:spcAft>
                <a:spcPts val="0"/>
              </a:spcAft>
              <a:buClr>
                <a:srgbClr val="FFFFFF"/>
              </a:buClr>
              <a:buSzPts val="4000"/>
              <a:buNone/>
              <a:defRPr sz="4000" b="1">
                <a:solidFill>
                  <a:srgbClr val="FFFFFF"/>
                </a:solidFill>
              </a:defRPr>
            </a:lvl7pPr>
            <a:lvl8pPr lvl="7" algn="ctr">
              <a:lnSpc>
                <a:spcPct val="100000"/>
              </a:lnSpc>
              <a:spcBef>
                <a:spcPts val="0"/>
              </a:spcBef>
              <a:spcAft>
                <a:spcPts val="0"/>
              </a:spcAft>
              <a:buClr>
                <a:srgbClr val="FFFFFF"/>
              </a:buClr>
              <a:buSzPts val="4000"/>
              <a:buNone/>
              <a:defRPr sz="4000" b="1">
                <a:solidFill>
                  <a:srgbClr val="FFFFFF"/>
                </a:solidFill>
              </a:defRPr>
            </a:lvl8pPr>
            <a:lvl9pPr lvl="8" algn="ctr">
              <a:lnSpc>
                <a:spcPct val="100000"/>
              </a:lnSpc>
              <a:spcBef>
                <a:spcPts val="0"/>
              </a:spcBef>
              <a:spcAft>
                <a:spcPts val="0"/>
              </a:spcAft>
              <a:buClr>
                <a:srgbClr val="FFFFFF"/>
              </a:buClr>
              <a:buSzPts val="4000"/>
              <a:buNone/>
              <a:defRPr sz="4000" b="1">
                <a:solidFill>
                  <a:srgbClr val="FFFFFF"/>
                </a:solidFill>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定义布局3">
  <p:cSld name="AUTOLAYOUT_3">
    <p:bg>
      <p:bgPr>
        <a:solidFill>
          <a:srgbClr val="FFFFFF"/>
        </a:solidFill>
        <a:effectLst/>
      </p:bgPr>
    </p:bg>
    <p:spTree>
      <p:nvGrpSpPr>
        <p:cNvPr id="1" name="Shape 58"/>
        <p:cNvGrpSpPr/>
        <p:nvPr/>
      </p:nvGrpSpPr>
      <p:grpSpPr>
        <a:xfrm>
          <a:off x="0" y="0"/>
          <a:ext cx="0" cy="0"/>
          <a:chOff x="0" y="0"/>
          <a:chExt cx="0" cy="0"/>
        </a:xfrm>
      </p:grpSpPr>
      <p:sp>
        <p:nvSpPr>
          <p:cNvPr id="59" name="Google Shape;59;p15"/>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imensionDev/Maskboo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acebook/react/issues/1660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bugzilla.mozilla.org/show_bug.cgi?id=1469304" TargetMode="External"/><Relationship Id="rId5" Type="http://schemas.openxmlformats.org/officeDocument/2006/relationships/hyperlink" Target="https://github.com/facebook/react/issues/16605" TargetMode="External"/><Relationship Id="rId4" Type="http://schemas.openxmlformats.org/officeDocument/2006/relationships/hyperlink" Target="https://bugzilla.mozilla.org/show_bug.cgi?id=1208775"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ui-org/material-ui/issues/16223"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mui-org/material-ui/issues/1660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developers.google.com/web/updates/2019/02/constructable-stylesheets" TargetMode="External"/><Relationship Id="rId5" Type="http://schemas.openxmlformats.org/officeDocument/2006/relationships/hyperlink" Target="https://github.com/calebdwilliams/construct-style-sheets"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ssinjs/jss/blob/master/packages/jss/src/DomRenderer.j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github.com/DimensionDev/Maskbook/blob/master/src/utils/jss/ConstructableStyleSheetsRenderer.t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ika.dev"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bugzilla.mozilla.org/show_bug.cgi?id=153609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iki.mozilla.org/Mobile/GeckoVie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ImensionDev/webextension-polyfil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c39/proposal-realm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github.com/Agoric/realms-shi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github.com/DimensionDev/Holoflows-K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facebook/react/pull/1589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github.com/facebook/react/issues/157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p:nvPr/>
        </p:nvSpPr>
        <p:spPr>
          <a:xfrm>
            <a:off x="5852160" y="1593669"/>
            <a:ext cx="3039291" cy="3344089"/>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zh-CN" sz="3600" dirty="0">
                <a:solidFill>
                  <a:schemeClr val="dk1"/>
                </a:solidFill>
                <a:latin typeface="黑体" panose="02010609060101010101" pitchFamily="49" charset="-122"/>
                <a:ea typeface="黑体" panose="02010609060101010101" pitchFamily="49" charset="-122"/>
              </a:rPr>
              <a:t>Maskbook</a:t>
            </a:r>
            <a:endParaRPr lang="en-US" altLang="zh-CN" sz="3600" dirty="0">
              <a:solidFill>
                <a:schemeClr val="dk1"/>
              </a:solidFill>
              <a:latin typeface="黑体" panose="02010609060101010101" pitchFamily="49" charset="-122"/>
              <a:ea typeface="黑体" panose="02010609060101010101" pitchFamily="49" charset="-122"/>
            </a:endParaRPr>
          </a:p>
          <a:p>
            <a:pPr marL="0" lvl="0" indent="0" algn="r" rtl="0">
              <a:lnSpc>
                <a:spcPct val="115000"/>
              </a:lnSpc>
              <a:spcBef>
                <a:spcPts val="0"/>
              </a:spcBef>
              <a:spcAft>
                <a:spcPts val="0"/>
              </a:spcAft>
              <a:buNone/>
            </a:pPr>
            <a:r>
              <a:rPr lang="zh-CN" altLang="en-US" sz="3600" dirty="0">
                <a:solidFill>
                  <a:schemeClr val="dk1"/>
                </a:solidFill>
                <a:latin typeface="黑体" panose="02010609060101010101" pitchFamily="49" charset="-122"/>
                <a:ea typeface="黑体" panose="02010609060101010101" pitchFamily="49" charset="-122"/>
              </a:rPr>
              <a:t>是</a:t>
            </a:r>
            <a:r>
              <a:rPr lang="zh-CN" sz="3600" dirty="0">
                <a:solidFill>
                  <a:schemeClr val="dk1"/>
                </a:solidFill>
                <a:latin typeface="黑体" panose="02010609060101010101" pitchFamily="49" charset="-122"/>
                <a:ea typeface="黑体" panose="02010609060101010101" pitchFamily="49" charset="-122"/>
              </a:rPr>
              <a:t>什么</a:t>
            </a:r>
            <a:r>
              <a:rPr lang="zh-CN" altLang="en-US" sz="3600" dirty="0">
                <a:solidFill>
                  <a:schemeClr val="dk1"/>
                </a:solidFill>
                <a:latin typeface="黑体" panose="02010609060101010101" pitchFamily="49" charset="-122"/>
                <a:ea typeface="黑体" panose="02010609060101010101" pitchFamily="49" charset="-122"/>
              </a:rPr>
              <a:t>呢？</a:t>
            </a:r>
            <a:endParaRPr lang="en-US" altLang="zh-CN" sz="3600" dirty="0">
              <a:solidFill>
                <a:schemeClr val="dk1"/>
              </a:solidFill>
              <a:latin typeface="黑体" panose="02010609060101010101" pitchFamily="49" charset="-122"/>
              <a:ea typeface="黑体" panose="02010609060101010101" pitchFamily="49" charset="-122"/>
            </a:endParaRPr>
          </a:p>
          <a:p>
            <a:pPr marL="0" lvl="0" indent="0" algn="r" rtl="0">
              <a:lnSpc>
                <a:spcPct val="115000"/>
              </a:lnSpc>
              <a:spcBef>
                <a:spcPts val="0"/>
              </a:spcBef>
              <a:spcAft>
                <a:spcPts val="0"/>
              </a:spcAft>
              <a:buNone/>
            </a:pPr>
            <a:endParaRPr lang="en-US" sz="3600" dirty="0">
              <a:solidFill>
                <a:schemeClr val="dk1"/>
              </a:solidFill>
              <a:latin typeface="黑体" panose="02010609060101010101" pitchFamily="49" charset="-122"/>
              <a:ea typeface="黑体" panose="02010609060101010101" pitchFamily="49" charset="-122"/>
            </a:endParaRPr>
          </a:p>
          <a:p>
            <a:pPr marL="0" lvl="0" indent="0" algn="r" rtl="0">
              <a:lnSpc>
                <a:spcPct val="115000"/>
              </a:lnSpc>
              <a:spcBef>
                <a:spcPts val="0"/>
              </a:spcBef>
              <a:spcAft>
                <a:spcPts val="0"/>
              </a:spcAft>
              <a:buNone/>
            </a:pPr>
            <a:endParaRPr lang="en-US" sz="3600" dirty="0">
              <a:solidFill>
                <a:schemeClr val="dk1"/>
              </a:solidFill>
              <a:latin typeface="黑体" panose="02010609060101010101" pitchFamily="49" charset="-122"/>
              <a:ea typeface="黑体" panose="02010609060101010101" pitchFamily="49" charset="-122"/>
            </a:endParaRPr>
          </a:p>
          <a:p>
            <a:pPr lvl="0" algn="r">
              <a:lnSpc>
                <a:spcPct val="115000"/>
              </a:lnSpc>
            </a:pPr>
            <a:r>
              <a:rPr lang="en-US" sz="1800" dirty="0">
                <a:hlinkClick r:id="rId3"/>
              </a:rPr>
              <a:t>https://github.com/</a:t>
            </a:r>
          </a:p>
          <a:p>
            <a:pPr lvl="0" algn="r">
              <a:lnSpc>
                <a:spcPct val="115000"/>
              </a:lnSpc>
            </a:pPr>
            <a:r>
              <a:rPr lang="en-US" sz="1800" dirty="0" err="1">
                <a:hlinkClick r:id="rId3"/>
              </a:rPr>
              <a:t>DimensionDev</a:t>
            </a:r>
            <a:r>
              <a:rPr lang="en-US" sz="1800" dirty="0">
                <a:hlinkClick r:id="rId3"/>
              </a:rPr>
              <a:t>/Maskbook</a:t>
            </a:r>
            <a:endParaRPr sz="1800" dirty="0">
              <a:solidFill>
                <a:schemeClr val="dk1"/>
              </a:solidFill>
            </a:endParaRPr>
          </a:p>
        </p:txBody>
      </p:sp>
      <p:pic>
        <p:nvPicPr>
          <p:cNvPr id="66" name="Google Shape;66;p16"/>
          <p:cNvPicPr preferRelativeResize="0"/>
          <p:nvPr/>
        </p:nvPicPr>
        <p:blipFill>
          <a:blip r:embed="rId4">
            <a:alphaModFix/>
          </a:blip>
          <a:stretch>
            <a:fillRect/>
          </a:stretch>
        </p:blipFill>
        <p:spPr>
          <a:xfrm>
            <a:off x="0" y="333425"/>
            <a:ext cx="5650823" cy="4476626"/>
          </a:xfrm>
          <a:prstGeom prst="rect">
            <a:avLst/>
          </a:prstGeom>
          <a:noFill/>
          <a:ln>
            <a:noFill/>
          </a:ln>
        </p:spPr>
      </p:pic>
      <p:pic>
        <p:nvPicPr>
          <p:cNvPr id="67" name="Google Shape;67;p16"/>
          <p:cNvPicPr preferRelativeResize="0"/>
          <p:nvPr/>
        </p:nvPicPr>
        <p:blipFill>
          <a:blip r:embed="rId5">
            <a:alphaModFix/>
          </a:blip>
          <a:stretch>
            <a:fillRect/>
          </a:stretch>
        </p:blipFill>
        <p:spPr>
          <a:xfrm>
            <a:off x="0" y="136050"/>
            <a:ext cx="5650824" cy="48714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67"/>
                                        </p:tgtEl>
                                      </p:cBhvr>
                                    </p:animEffect>
                                    <p:set>
                                      <p:cBhvr>
                                        <p:cTn id="7" dur="1" fill="hold">
                                          <p:stCondLst>
                                            <p:cond delay="100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800">
              <a:solidFill>
                <a:schemeClr val="dk1"/>
              </a:solidFill>
            </a:endParaRPr>
          </a:p>
          <a:p>
            <a:pPr marL="457200" lvl="0" indent="0" algn="l" rtl="0">
              <a:lnSpc>
                <a:spcPct val="115000"/>
              </a:lnSpc>
              <a:spcBef>
                <a:spcPts val="0"/>
              </a:spcBef>
              <a:spcAft>
                <a:spcPts val="0"/>
              </a:spcAft>
              <a:buNone/>
            </a:pPr>
            <a:r>
              <a:rPr lang="zh-CN" sz="1800">
                <a:solidFill>
                  <a:schemeClr val="dk1"/>
                </a:solidFill>
              </a:rPr>
              <a:t>在 Firefox WebExtension 环境中使用 React</a:t>
            </a:r>
            <a:endParaRPr sz="1800">
              <a:solidFill>
                <a:schemeClr val="dk1"/>
              </a:solidFill>
            </a:endParaRPr>
          </a:p>
          <a:p>
            <a:pPr marL="457200" lvl="0" indent="0" algn="l" rtl="0">
              <a:lnSpc>
                <a:spcPct val="115000"/>
              </a:lnSpc>
              <a:spcBef>
                <a:spcPts val="0"/>
              </a:spcBef>
              <a:spcAft>
                <a:spcPts val="0"/>
              </a:spcAft>
              <a:buNone/>
            </a:pPr>
            <a:r>
              <a:rPr lang="zh-CN" sz="1800">
                <a:solidFill>
                  <a:schemeClr val="dk1"/>
                </a:solidFill>
              </a:rPr>
              <a:t>问题 1.</a:t>
            </a:r>
            <a:endParaRPr sz="1800">
              <a:solidFill>
                <a:schemeClr val="dk1"/>
              </a:solidFill>
            </a:endParaRPr>
          </a:p>
          <a:p>
            <a:pPr marL="457200" lvl="0" indent="0" algn="l" rtl="0">
              <a:lnSpc>
                <a:spcPct val="115000"/>
              </a:lnSpc>
              <a:spcBef>
                <a:spcPts val="0"/>
              </a:spcBef>
              <a:spcAft>
                <a:spcPts val="0"/>
              </a:spcAft>
              <a:buNone/>
            </a:pPr>
            <a:r>
              <a:rPr lang="zh-CN" sz="1800">
                <a:solidFill>
                  <a:schemeClr val="dk1"/>
                </a:solidFill>
              </a:rPr>
              <a:t>TypeError: "'requestAnimationFrame' called on an object that does not implement interface Window."</a:t>
            </a:r>
            <a:endParaRPr sz="1800">
              <a:solidFill>
                <a:schemeClr val="dk1"/>
              </a:solidFill>
            </a:endParaRPr>
          </a:p>
          <a:p>
            <a:pPr marL="457200" lvl="0" indent="0" algn="l" rtl="0">
              <a:lnSpc>
                <a:spcPct val="115000"/>
              </a:lnSpc>
              <a:spcBef>
                <a:spcPts val="0"/>
              </a:spcBef>
              <a:spcAft>
                <a:spcPts val="0"/>
              </a:spcAft>
              <a:buNone/>
            </a:pPr>
            <a:r>
              <a:rPr lang="zh-CN" sz="1800" u="sng">
                <a:solidFill>
                  <a:schemeClr val="accent5"/>
                </a:solidFill>
                <a:hlinkClick r:id="rId3"/>
              </a:rPr>
              <a:t>https://github.com/facebook/react/issues/16606</a:t>
            </a:r>
            <a:endParaRPr sz="1800">
              <a:solidFill>
                <a:schemeClr val="dk1"/>
              </a:solidFill>
            </a:endParaRPr>
          </a:p>
          <a:p>
            <a:pPr marL="457200" lvl="0" indent="0" algn="l" rtl="0">
              <a:lnSpc>
                <a:spcPct val="115000"/>
              </a:lnSpc>
              <a:spcBef>
                <a:spcPts val="0"/>
              </a:spcBef>
              <a:spcAft>
                <a:spcPts val="0"/>
              </a:spcAft>
              <a:buNone/>
            </a:pPr>
            <a:r>
              <a:rPr lang="zh-CN" sz="1800" u="sng">
                <a:solidFill>
                  <a:schemeClr val="accent5"/>
                </a:solidFill>
                <a:hlinkClick r:id="rId4"/>
              </a:rPr>
              <a:t>https://bugzilla.mozilla.org/show_bug.cgi?id=1208775</a:t>
            </a:r>
            <a:endParaRPr sz="1800"/>
          </a:p>
          <a:p>
            <a:pPr marL="457200" lvl="0" indent="0" algn="l" rtl="0">
              <a:lnSpc>
                <a:spcPct val="115000"/>
              </a:lnSpc>
              <a:spcBef>
                <a:spcPts val="0"/>
              </a:spcBef>
              <a:spcAft>
                <a:spcPts val="0"/>
              </a:spcAft>
              <a:buNone/>
            </a:pPr>
            <a:endParaRPr sz="1800"/>
          </a:p>
          <a:p>
            <a:pPr marL="457200" lvl="0" indent="0" algn="l" rtl="0">
              <a:lnSpc>
                <a:spcPct val="115000"/>
              </a:lnSpc>
              <a:spcBef>
                <a:spcPts val="0"/>
              </a:spcBef>
              <a:spcAft>
                <a:spcPts val="0"/>
              </a:spcAft>
              <a:buNone/>
            </a:pPr>
            <a:r>
              <a:rPr lang="zh-CN" sz="1800"/>
              <a:t>问题 2.</a:t>
            </a:r>
            <a:endParaRPr sz="1800"/>
          </a:p>
          <a:p>
            <a:pPr marL="457200" lvl="0" indent="0" algn="l" rtl="0">
              <a:lnSpc>
                <a:spcPct val="115000"/>
              </a:lnSpc>
              <a:spcBef>
                <a:spcPts val="0"/>
              </a:spcBef>
              <a:spcAft>
                <a:spcPts val="0"/>
              </a:spcAft>
              <a:buNone/>
            </a:pPr>
            <a:r>
              <a:rPr lang="zh-CN" sz="1800"/>
              <a:t>React 表示：An error was thrown inside one of your components, but React don’t know what it was.</a:t>
            </a:r>
            <a:endParaRPr sz="1800"/>
          </a:p>
          <a:p>
            <a:pPr marL="457200" lvl="0" indent="0" algn="l" rtl="0">
              <a:lnSpc>
                <a:spcPct val="115000"/>
              </a:lnSpc>
              <a:spcBef>
                <a:spcPts val="0"/>
              </a:spcBef>
              <a:spcAft>
                <a:spcPts val="0"/>
              </a:spcAft>
              <a:buNone/>
            </a:pPr>
            <a:r>
              <a:rPr lang="zh-CN" sz="1800" u="sng">
                <a:solidFill>
                  <a:schemeClr val="hlink"/>
                </a:solidFill>
                <a:hlinkClick r:id="rId5"/>
              </a:rPr>
              <a:t>https://github.com/facebook/react/issues/16605</a:t>
            </a:r>
            <a:endParaRPr sz="1800"/>
          </a:p>
          <a:p>
            <a:pPr marL="457200" lvl="0" indent="0" algn="l" rtl="0">
              <a:lnSpc>
                <a:spcPct val="115000"/>
              </a:lnSpc>
              <a:spcBef>
                <a:spcPts val="0"/>
              </a:spcBef>
              <a:spcAft>
                <a:spcPts val="0"/>
              </a:spcAft>
              <a:buNone/>
            </a:pPr>
            <a:r>
              <a:rPr lang="zh-CN" sz="1800" u="sng">
                <a:solidFill>
                  <a:schemeClr val="hlink"/>
                </a:solidFill>
                <a:hlinkClick r:id="rId6"/>
              </a:rPr>
              <a:t>https://bugzilla.mozilla.org/show_bug.cgi?id=1469304</a:t>
            </a:r>
            <a:endParaRPr sz="1800"/>
          </a:p>
          <a:p>
            <a:pPr marL="457200" lvl="0" indent="0" algn="l" rtl="0">
              <a:lnSpc>
                <a:spcPct val="115000"/>
              </a:lnSpc>
              <a:spcBef>
                <a:spcPts val="0"/>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400" dirty="0">
              <a:solidFill>
                <a:schemeClr val="dk1"/>
              </a:solidFill>
            </a:endParaRPr>
          </a:p>
          <a:p>
            <a:pPr marL="457200" lvl="0" indent="0" algn="l" rtl="0">
              <a:lnSpc>
                <a:spcPct val="115000"/>
              </a:lnSpc>
              <a:spcBef>
                <a:spcPts val="0"/>
              </a:spcBef>
              <a:spcAft>
                <a:spcPts val="0"/>
              </a:spcAft>
              <a:buNone/>
            </a:pPr>
            <a:r>
              <a:rPr lang="zh-CN" sz="2400" dirty="0">
                <a:solidFill>
                  <a:schemeClr val="dk1"/>
                </a:solidFill>
              </a:rPr>
              <a:t>在 ShadowRoot 环境中使用 @material-ui/*</a:t>
            </a:r>
            <a:endParaRPr sz="2400" dirty="0">
              <a:solidFill>
                <a:schemeClr val="dk1"/>
              </a:solidFill>
            </a:endParaRPr>
          </a:p>
          <a:p>
            <a:pPr marL="457200" lvl="0" indent="0" algn="l" rtl="0">
              <a:lnSpc>
                <a:spcPct val="115000"/>
              </a:lnSpc>
              <a:spcBef>
                <a:spcPts val="0"/>
              </a:spcBef>
              <a:spcAft>
                <a:spcPts val="0"/>
              </a:spcAft>
              <a:buNone/>
            </a:pPr>
            <a:r>
              <a:rPr lang="zh-CN" sz="2400" dirty="0">
                <a:solidFill>
                  <a:schemeClr val="dk1"/>
                </a:solidFill>
              </a:rPr>
              <a:t>问题 1.</a:t>
            </a:r>
            <a:endParaRPr sz="2400" dirty="0">
              <a:solidFill>
                <a:schemeClr val="dk1"/>
              </a:solidFill>
            </a:endParaRPr>
          </a:p>
          <a:p>
            <a:pPr marL="457200" lvl="0" indent="0" algn="l" rtl="0">
              <a:lnSpc>
                <a:spcPct val="115000"/>
              </a:lnSpc>
              <a:spcBef>
                <a:spcPts val="0"/>
              </a:spcBef>
              <a:spcAft>
                <a:spcPts val="0"/>
              </a:spcAft>
              <a:buNone/>
            </a:pPr>
            <a:r>
              <a:rPr lang="zh-CN" sz="2400" dirty="0">
                <a:solidFill>
                  <a:schemeClr val="dk1"/>
                </a:solidFill>
              </a:rPr>
              <a:t>无法渲染 &lt;Modal /&gt; 元素</a:t>
            </a:r>
            <a:endParaRPr sz="2400" dirty="0">
              <a:solidFill>
                <a:schemeClr val="dk1"/>
              </a:solidFill>
            </a:endParaRPr>
          </a:p>
          <a:p>
            <a:pPr marL="457200" lvl="0" indent="0" algn="l" rtl="0">
              <a:lnSpc>
                <a:spcPct val="115000"/>
              </a:lnSpc>
              <a:spcBef>
                <a:spcPts val="0"/>
              </a:spcBef>
              <a:spcAft>
                <a:spcPts val="0"/>
              </a:spcAft>
              <a:buNone/>
            </a:pPr>
            <a:r>
              <a:rPr lang="zh-CN" sz="2400" u="sng" dirty="0">
                <a:solidFill>
                  <a:schemeClr val="hlink"/>
                </a:solidFill>
                <a:hlinkClick r:id="rId3"/>
              </a:rPr>
              <a:t>https://github.com/mui-org/material-ui/issues/16223</a:t>
            </a:r>
            <a:endParaRPr sz="2400" dirty="0"/>
          </a:p>
          <a:p>
            <a:pPr marL="457200" lvl="0" indent="0" algn="l" rtl="0">
              <a:lnSpc>
                <a:spcPct val="115000"/>
              </a:lnSpc>
              <a:spcBef>
                <a:spcPts val="0"/>
              </a:spcBef>
              <a:spcAft>
                <a:spcPts val="0"/>
              </a:spcAft>
              <a:buNone/>
            </a:pPr>
            <a:r>
              <a:rPr lang="zh-CN" sz="2400" u="sng" dirty="0">
                <a:solidFill>
                  <a:schemeClr val="hlink"/>
                </a:solidFill>
                <a:hlinkClick r:id="rId4"/>
              </a:rPr>
              <a:t>https://github.com/mui-org/material-ui/issues/16604</a:t>
            </a:r>
            <a:endParaRPr lang="en-US" altLang="zh-CN" sz="2400" u="sng" dirty="0">
              <a:solidFill>
                <a:schemeClr val="hlink"/>
              </a:solidFill>
            </a:endParaRPr>
          </a:p>
          <a:p>
            <a:pPr marL="457200" lvl="0">
              <a:lnSpc>
                <a:spcPct val="115000"/>
              </a:lnSpc>
            </a:pPr>
            <a:endParaRPr lang="en-US" altLang="ja-JP" sz="2400" dirty="0">
              <a:solidFill>
                <a:schemeClr val="dk1"/>
              </a:solidFill>
            </a:endParaRPr>
          </a:p>
          <a:p>
            <a:pPr marL="457200" lvl="0">
              <a:lnSpc>
                <a:spcPct val="115000"/>
              </a:lnSpc>
            </a:pPr>
            <a:r>
              <a:rPr lang="ja-JP" altLang="en-US" sz="2400" dirty="0">
                <a:solidFill>
                  <a:schemeClr val="dk1"/>
                </a:solidFill>
              </a:rPr>
              <a:t>问题 </a:t>
            </a:r>
            <a:r>
              <a:rPr lang="en-US" altLang="ja-JP" sz="2400" dirty="0">
                <a:solidFill>
                  <a:schemeClr val="dk1"/>
                </a:solidFill>
              </a:rPr>
              <a:t>2.</a:t>
            </a:r>
            <a:endParaRPr lang="ja-JP" altLang="en-US" sz="2400" dirty="0">
              <a:solidFill>
                <a:schemeClr val="dk1"/>
              </a:solidFill>
            </a:endParaRPr>
          </a:p>
          <a:p>
            <a:pPr marL="457200" lvl="0">
              <a:lnSpc>
                <a:spcPct val="115000"/>
              </a:lnSpc>
            </a:pPr>
            <a:r>
              <a:rPr lang="en-US" altLang="zh-CN" sz="2400" dirty="0">
                <a:solidFill>
                  <a:schemeClr val="dk1"/>
                </a:solidFill>
              </a:rPr>
              <a:t>CSS </a:t>
            </a:r>
            <a:r>
              <a:rPr lang="ja-JP" altLang="en-US" sz="2400" dirty="0">
                <a:solidFill>
                  <a:schemeClr val="dk1"/>
                </a:solidFill>
              </a:rPr>
              <a:t>样式全部消失</a:t>
            </a:r>
            <a:endParaRPr lang="ja-JP" altLang="en-US" sz="2400" dirty="0"/>
          </a:p>
          <a:p>
            <a:pPr marL="457200" lvl="0" indent="0" algn="l" rtl="0">
              <a:lnSpc>
                <a:spcPct val="115000"/>
              </a:lnSpc>
              <a:spcBef>
                <a:spcPts val="0"/>
              </a:spcBef>
              <a:spcAft>
                <a:spcPts val="0"/>
              </a:spcAft>
              <a:buNone/>
            </a:pP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p:nvPr/>
        </p:nvSpPr>
        <p:spPr>
          <a:xfrm>
            <a:off x="224925" y="194950"/>
            <a:ext cx="89190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a:t>WICG 提案：可构造样式表（</a:t>
            </a:r>
            <a:r>
              <a:rPr lang="zh-CN" sz="2400">
                <a:solidFill>
                  <a:schemeClr val="dk1"/>
                </a:solidFill>
              </a:rPr>
              <a:t>Constructable Stylesheets）</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endParaRPr sz="2400">
              <a:solidFill>
                <a:schemeClr val="dk1"/>
              </a:solidFill>
            </a:endParaRPr>
          </a:p>
        </p:txBody>
      </p:sp>
      <p:pic>
        <p:nvPicPr>
          <p:cNvPr id="159" name="Google Shape;159;p28"/>
          <p:cNvPicPr preferRelativeResize="0"/>
          <p:nvPr/>
        </p:nvPicPr>
        <p:blipFill>
          <a:blip r:embed="rId3">
            <a:alphaModFix/>
          </a:blip>
          <a:stretch>
            <a:fillRect/>
          </a:stretch>
        </p:blipFill>
        <p:spPr>
          <a:xfrm>
            <a:off x="0" y="857030"/>
            <a:ext cx="9143998" cy="2774540"/>
          </a:xfrm>
          <a:prstGeom prst="rect">
            <a:avLst/>
          </a:prstGeom>
          <a:noFill/>
          <a:ln>
            <a:noFill/>
          </a:ln>
        </p:spPr>
      </p:pic>
      <p:pic>
        <p:nvPicPr>
          <p:cNvPr id="160" name="Google Shape;160;p28"/>
          <p:cNvPicPr preferRelativeResize="0"/>
          <p:nvPr/>
        </p:nvPicPr>
        <p:blipFill>
          <a:blip r:embed="rId4">
            <a:alphaModFix/>
          </a:blip>
          <a:stretch>
            <a:fillRect/>
          </a:stretch>
        </p:blipFill>
        <p:spPr>
          <a:xfrm>
            <a:off x="4950650" y="857025"/>
            <a:ext cx="4193351" cy="3199825"/>
          </a:xfrm>
          <a:prstGeom prst="rect">
            <a:avLst/>
          </a:prstGeom>
          <a:noFill/>
          <a:ln>
            <a:noFill/>
          </a:ln>
        </p:spPr>
      </p:pic>
      <p:sp>
        <p:nvSpPr>
          <p:cNvPr id="161" name="Google Shape;161;p28"/>
          <p:cNvSpPr txBox="1"/>
          <p:nvPr/>
        </p:nvSpPr>
        <p:spPr>
          <a:xfrm>
            <a:off x="1799700" y="4462250"/>
            <a:ext cx="7344300" cy="681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zh-CN">
                <a:solidFill>
                  <a:schemeClr val="dk1"/>
                </a:solidFill>
              </a:rPr>
              <a:t>Polyfill：</a:t>
            </a:r>
            <a:r>
              <a:rPr lang="zh-CN" u="sng">
                <a:solidFill>
                  <a:schemeClr val="accent5"/>
                </a:solidFill>
                <a:hlinkClick r:id="rId5"/>
              </a:rPr>
              <a:t>https://github.com/calebdwilliams/construct-style-sheets</a:t>
            </a:r>
            <a:endParaRPr>
              <a:solidFill>
                <a:schemeClr val="dk1"/>
              </a:solidFill>
            </a:endParaRPr>
          </a:p>
          <a:p>
            <a:pPr marL="0" lvl="0" indent="0" algn="r" rtl="0">
              <a:spcBef>
                <a:spcPts val="0"/>
              </a:spcBef>
              <a:spcAft>
                <a:spcPts val="0"/>
              </a:spcAft>
              <a:buNone/>
            </a:pPr>
            <a:r>
              <a:rPr lang="zh-CN"/>
              <a:t>参见：</a:t>
            </a:r>
            <a:r>
              <a:rPr lang="zh-CN" u="sng">
                <a:solidFill>
                  <a:schemeClr val="hlink"/>
                </a:solidFill>
                <a:hlinkClick r:id="rId6"/>
              </a:rPr>
              <a:t>https://developers.google.com/web/updates/2019/02/constructable-stylesheets</a:t>
            </a:r>
            <a:endParaRPr>
              <a:solidFill>
                <a:schemeClr val="dk1"/>
              </a:solidFill>
            </a:endParaRPr>
          </a:p>
          <a:p>
            <a:pPr marL="0" lvl="0" indent="0" algn="r" rtl="0">
              <a:spcBef>
                <a:spcPts val="0"/>
              </a:spcBef>
              <a:spcAft>
                <a:spcPts val="0"/>
              </a:spcAft>
              <a:buNone/>
            </a:pP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p:nvPr/>
        </p:nvSpPr>
        <p:spPr>
          <a:xfrm>
            <a:off x="234161" y="744514"/>
            <a:ext cx="8609700" cy="38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把 </a:t>
            </a:r>
            <a:r>
              <a:rPr lang="zh-CN" sz="2400" dirty="0">
                <a:solidFill>
                  <a:schemeClr val="dk1"/>
                </a:solidFill>
              </a:rPr>
              <a:t>Constructable Stylesheets 与 JSS 的 DomRenderer 整合</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r>
              <a:rPr lang="zh-CN" sz="2400" dirty="0">
                <a:solidFill>
                  <a:schemeClr val="dk1"/>
                </a:solidFill>
              </a:rPr>
              <a:t>DomRenderer</a:t>
            </a:r>
            <a:endParaRPr sz="2400" dirty="0">
              <a:solidFill>
                <a:schemeClr val="dk1"/>
              </a:solidFill>
            </a:endParaRPr>
          </a:p>
          <a:p>
            <a:pPr marL="0" lvl="0" indent="0" algn="l" rtl="0">
              <a:spcBef>
                <a:spcPts val="0"/>
              </a:spcBef>
              <a:spcAft>
                <a:spcPts val="0"/>
              </a:spcAft>
              <a:buNone/>
            </a:pPr>
            <a:r>
              <a:rPr lang="zh-CN" sz="2400" u="sng" dirty="0">
                <a:solidFill>
                  <a:schemeClr val="hlink"/>
                </a:solidFill>
                <a:hlinkClick r:id="rId3"/>
              </a:rPr>
              <a:t>https://github.com/cssinjs/jss/blob/master/packages/jss/src/DomRenderer.js</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r>
              <a:rPr lang="zh-CN" sz="2400" dirty="0">
                <a:solidFill>
                  <a:schemeClr val="dk1"/>
                </a:solidFill>
              </a:rPr>
              <a:t>Constructable Stylesheets Renderer</a:t>
            </a:r>
            <a:endParaRPr sz="2400" dirty="0">
              <a:solidFill>
                <a:schemeClr val="dk1"/>
              </a:solidFill>
            </a:endParaRPr>
          </a:p>
          <a:p>
            <a:pPr marL="0" lvl="0" indent="0" algn="l" rtl="0">
              <a:spcBef>
                <a:spcPts val="0"/>
              </a:spcBef>
              <a:spcAft>
                <a:spcPts val="0"/>
              </a:spcAft>
              <a:buNone/>
            </a:pPr>
            <a:r>
              <a:rPr lang="zh-CN" sz="2400" u="sng" dirty="0">
                <a:solidFill>
                  <a:schemeClr val="hlink"/>
                </a:solidFill>
                <a:hlinkClick r:id="rId4"/>
              </a:rPr>
              <a:t>https://github.com/DimensionDev/Maskbook/blob/master/src/utils/jss/ConstructableStyleSheetsRenderer.ts</a:t>
            </a:r>
            <a:endParaRPr sz="2400" dirty="0">
              <a:solidFill>
                <a:schemeClr val="dk1"/>
              </a:solidFill>
            </a:endParaRPr>
          </a:p>
          <a:p>
            <a:pPr marL="0" lvl="0" indent="0" algn="l" rtl="0">
              <a:spcBef>
                <a:spcPts val="0"/>
              </a:spcBef>
              <a:spcAft>
                <a:spcPts val="0"/>
              </a:spcAft>
              <a:buNone/>
            </a:pPr>
            <a:endParaRPr sz="24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p:nvPr/>
        </p:nvSpPr>
        <p:spPr>
          <a:xfrm>
            <a:off x="229543" y="859968"/>
            <a:ext cx="8609700" cy="38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如何打包代码？</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r>
              <a:rPr lang="zh-CN" sz="2400" dirty="0">
                <a:solidFill>
                  <a:schemeClr val="dk1"/>
                </a:solidFill>
              </a:rPr>
              <a:t>Webpack</a:t>
            </a:r>
            <a:endParaRPr sz="2400" dirty="0">
              <a:solidFill>
                <a:schemeClr val="dk1"/>
              </a:solidFill>
            </a:endParaRPr>
          </a:p>
          <a:p>
            <a:pPr marL="0" lvl="0" indent="0" algn="l" rtl="0">
              <a:spcBef>
                <a:spcPts val="0"/>
              </a:spcBef>
              <a:spcAft>
                <a:spcPts val="0"/>
              </a:spcAft>
              <a:buNone/>
            </a:pPr>
            <a:r>
              <a:rPr lang="zh-CN" sz="2400" dirty="0">
                <a:solidFill>
                  <a:schemeClr val="dk1"/>
                </a:solidFill>
              </a:rPr>
              <a:t>	正在使用，但经常遇到问题</a:t>
            </a:r>
            <a:endParaRPr sz="24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p:nvPr/>
        </p:nvSpPr>
        <p:spPr>
          <a:xfrm>
            <a:off x="224925" y="513604"/>
            <a:ext cx="8609700" cy="38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如何打包代码？</a:t>
            </a:r>
            <a:endParaRPr sz="2400" dirty="0">
              <a:solidFill>
                <a:schemeClr val="dk1"/>
              </a:solidFill>
            </a:endParaRPr>
          </a:p>
          <a:p>
            <a:pPr marL="0" lvl="0" indent="0" algn="l" rtl="0">
              <a:spcBef>
                <a:spcPts val="0"/>
              </a:spcBef>
              <a:spcAft>
                <a:spcPts val="0"/>
              </a:spcAft>
              <a:buNone/>
            </a:pPr>
            <a:endParaRPr sz="2400" dirty="0">
              <a:solidFill>
                <a:schemeClr val="dk1"/>
              </a:solidFill>
            </a:endParaRPr>
          </a:p>
          <a:p>
            <a:pPr marL="0" lvl="0" indent="0" algn="l" rtl="0">
              <a:spcBef>
                <a:spcPts val="0"/>
              </a:spcBef>
              <a:spcAft>
                <a:spcPts val="0"/>
              </a:spcAft>
              <a:buNone/>
            </a:pPr>
            <a:r>
              <a:rPr lang="zh-CN" sz="2400" dirty="0">
                <a:solidFill>
                  <a:schemeClr val="dk1"/>
                </a:solidFill>
              </a:rPr>
              <a:t>ESModule</a:t>
            </a:r>
            <a:endParaRPr sz="2400" dirty="0">
              <a:solidFill>
                <a:schemeClr val="dk1"/>
              </a:solidFill>
            </a:endParaRPr>
          </a:p>
          <a:p>
            <a:pPr marL="0" lvl="0" indent="0" algn="l" rtl="0">
              <a:spcBef>
                <a:spcPts val="0"/>
              </a:spcBef>
              <a:spcAft>
                <a:spcPts val="0"/>
              </a:spcAft>
              <a:buNone/>
            </a:pPr>
            <a:r>
              <a:rPr lang="zh-CN" sz="2400" dirty="0">
                <a:solidFill>
                  <a:schemeClr val="dk1"/>
                </a:solidFill>
              </a:rPr>
              <a:t>	不打包，使用 tsc 直接输出 esmodule 代码</a:t>
            </a:r>
            <a:endParaRPr sz="2400" dirty="0">
              <a:solidFill>
                <a:schemeClr val="dk1"/>
              </a:solidFill>
            </a:endParaRPr>
          </a:p>
          <a:p>
            <a:pPr marL="0" lvl="0" indent="0" algn="l" rtl="0">
              <a:spcBef>
                <a:spcPts val="0"/>
              </a:spcBef>
              <a:spcAft>
                <a:spcPts val="0"/>
              </a:spcAft>
              <a:buNone/>
            </a:pPr>
            <a:r>
              <a:rPr lang="zh-CN" sz="2400" dirty="0">
                <a:solidFill>
                  <a:schemeClr val="dk1"/>
                </a:solidFill>
              </a:rPr>
              <a:t>		热更新快</a:t>
            </a:r>
            <a:endParaRPr sz="2400" dirty="0">
              <a:solidFill>
                <a:schemeClr val="dk1"/>
              </a:solidFill>
            </a:endParaRPr>
          </a:p>
          <a:p>
            <a:pPr marL="0" lvl="0" indent="0" algn="l" rtl="0">
              <a:spcBef>
                <a:spcPts val="0"/>
              </a:spcBef>
              <a:spcAft>
                <a:spcPts val="0"/>
              </a:spcAft>
              <a:buNone/>
            </a:pPr>
            <a:r>
              <a:rPr lang="zh-CN" sz="2400" dirty="0">
                <a:solidFill>
                  <a:schemeClr val="dk1"/>
                </a:solidFill>
              </a:rPr>
              <a:t>		扩展代码在本地，不需要担心网络问题</a:t>
            </a:r>
            <a:endParaRPr sz="2400" dirty="0">
              <a:solidFill>
                <a:schemeClr val="dk1"/>
              </a:solidFill>
            </a:endParaRPr>
          </a:p>
          <a:p>
            <a:pPr marL="0" lvl="0" indent="0" algn="l" rtl="0">
              <a:spcBef>
                <a:spcPts val="0"/>
              </a:spcBef>
              <a:spcAft>
                <a:spcPts val="0"/>
              </a:spcAft>
              <a:buNone/>
            </a:pPr>
            <a:r>
              <a:rPr lang="zh-CN" sz="2400" dirty="0">
                <a:solidFill>
                  <a:schemeClr val="dk1"/>
                </a:solidFill>
              </a:rPr>
              <a:t>	问题</a:t>
            </a:r>
            <a:endParaRPr sz="2400" dirty="0">
              <a:solidFill>
                <a:schemeClr val="dk1"/>
              </a:solidFill>
            </a:endParaRPr>
          </a:p>
          <a:p>
            <a:pPr marL="0" lvl="0" indent="0" algn="l" rtl="0">
              <a:spcBef>
                <a:spcPts val="0"/>
              </a:spcBef>
              <a:spcAft>
                <a:spcPts val="0"/>
              </a:spcAft>
              <a:buNone/>
            </a:pPr>
            <a:r>
              <a:rPr lang="zh-CN" sz="2400" dirty="0">
                <a:solidFill>
                  <a:schemeClr val="dk1"/>
                </a:solidFill>
              </a:rPr>
              <a:t>		处理 npm 依赖：	  👈 </a:t>
            </a:r>
            <a:r>
              <a:rPr lang="zh-CN" sz="2400" u="sng" dirty="0">
                <a:solidFill>
                  <a:schemeClr val="hlink"/>
                </a:solidFill>
                <a:hlinkClick r:id="rId3"/>
              </a:rPr>
              <a:t>@pika/pack</a:t>
            </a:r>
            <a:endParaRPr sz="2400" dirty="0">
              <a:solidFill>
                <a:schemeClr val="dk1"/>
              </a:solidFill>
            </a:endParaRPr>
          </a:p>
          <a:p>
            <a:pPr marL="0" lvl="0" indent="0" algn="l" rtl="0">
              <a:spcBef>
                <a:spcPts val="0"/>
              </a:spcBef>
              <a:spcAft>
                <a:spcPts val="0"/>
              </a:spcAft>
              <a:buNone/>
            </a:pPr>
            <a:r>
              <a:rPr lang="zh-CN" sz="2400" dirty="0">
                <a:solidFill>
                  <a:schemeClr val="dk1"/>
                </a:solidFill>
              </a:rPr>
              <a:t>		</a:t>
            </a:r>
            <a:endParaRPr sz="2400" dirty="0">
              <a:solidFill>
                <a:schemeClr val="dk1"/>
              </a:solidFill>
            </a:endParaRPr>
          </a:p>
          <a:p>
            <a:pPr marL="0" lvl="0" indent="0" algn="l" rtl="0">
              <a:spcBef>
                <a:spcPts val="0"/>
              </a:spcBef>
              <a:spcAft>
                <a:spcPts val="0"/>
              </a:spcAft>
              <a:buNone/>
            </a:pPr>
            <a:r>
              <a:rPr lang="zh-CN" sz="2400" dirty="0">
                <a:solidFill>
                  <a:schemeClr val="dk1"/>
                </a:solidFill>
              </a:rPr>
              <a:t>		Firefox bug：</a:t>
            </a:r>
            <a:endParaRPr sz="2400" dirty="0">
              <a:solidFill>
                <a:schemeClr val="dk1"/>
              </a:solidFill>
            </a:endParaRPr>
          </a:p>
          <a:p>
            <a:pPr marL="457200" lvl="0" indent="457200" algn="l" rtl="0">
              <a:spcBef>
                <a:spcPts val="0"/>
              </a:spcBef>
              <a:spcAft>
                <a:spcPts val="0"/>
              </a:spcAft>
              <a:buNone/>
            </a:pPr>
            <a:r>
              <a:rPr lang="zh-CN" sz="2400" u="sng" dirty="0">
                <a:solidFill>
                  <a:schemeClr val="hlink"/>
                </a:solidFill>
                <a:hlinkClick r:id="rId4"/>
              </a:rPr>
              <a:t>https://bugzilla.mozilla.org/show_bug.cgi?id=1536094</a:t>
            </a:r>
            <a:endParaRPr sz="2400" dirty="0">
              <a:solidFill>
                <a:schemeClr val="dk1"/>
              </a:solidFill>
            </a:endParaRPr>
          </a:p>
        </p:txBody>
      </p:sp>
      <p:pic>
        <p:nvPicPr>
          <p:cNvPr id="177" name="Google Shape;177;p31"/>
          <p:cNvPicPr preferRelativeResize="0"/>
          <p:nvPr/>
        </p:nvPicPr>
        <p:blipFill>
          <a:blip r:embed="rId5">
            <a:alphaModFix/>
          </a:blip>
          <a:stretch>
            <a:fillRect/>
          </a:stretch>
        </p:blipFill>
        <p:spPr>
          <a:xfrm>
            <a:off x="4362404" y="3018271"/>
            <a:ext cx="620725" cy="62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p:nvPr/>
        </p:nvSpPr>
        <p:spPr>
          <a:xfrm>
            <a:off x="0" y="0"/>
            <a:ext cx="9144000" cy="1019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400">
              <a:solidFill>
                <a:schemeClr val="dk1"/>
              </a:solidFill>
            </a:endParaRPr>
          </a:p>
          <a:p>
            <a:pPr marL="457200" lvl="0" indent="0" algn="l" rtl="0">
              <a:lnSpc>
                <a:spcPct val="115000"/>
              </a:lnSpc>
              <a:spcBef>
                <a:spcPts val="0"/>
              </a:spcBef>
              <a:spcAft>
                <a:spcPts val="0"/>
              </a:spcAft>
              <a:buNone/>
            </a:pPr>
            <a:r>
              <a:rPr lang="zh-CN" sz="2400">
                <a:solidFill>
                  <a:schemeClr val="dk1"/>
                </a:solidFill>
              </a:rPr>
              <a:t>移动端支持？</a:t>
            </a:r>
            <a:endParaRPr sz="2400">
              <a:solidFill>
                <a:schemeClr val="dk1"/>
              </a:solidFill>
            </a:endParaRPr>
          </a:p>
          <a:p>
            <a:pPr marL="457200" lvl="0" indent="0" algn="l" rtl="0">
              <a:lnSpc>
                <a:spcPct val="115000"/>
              </a:lnSpc>
              <a:spcBef>
                <a:spcPts val="0"/>
              </a:spcBef>
              <a:spcAft>
                <a:spcPts val="0"/>
              </a:spcAft>
              <a:buNone/>
            </a:pPr>
            <a:endParaRPr sz="2400">
              <a:solidFill>
                <a:schemeClr val="dk1"/>
              </a:solidFill>
            </a:endParaRPr>
          </a:p>
        </p:txBody>
      </p:sp>
      <p:sp>
        <p:nvSpPr>
          <p:cNvPr id="183" name="Google Shape;183;p32"/>
          <p:cNvSpPr txBox="1"/>
          <p:nvPr/>
        </p:nvSpPr>
        <p:spPr>
          <a:xfrm>
            <a:off x="0" y="473325"/>
            <a:ext cx="3613200" cy="3000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endParaRPr sz="2400">
              <a:solidFill>
                <a:schemeClr val="dk1"/>
              </a:solidFill>
            </a:endParaRPr>
          </a:p>
          <a:p>
            <a:pPr marL="0" lvl="0" indent="0" algn="r" rtl="0">
              <a:lnSpc>
                <a:spcPct val="115000"/>
              </a:lnSpc>
              <a:spcBef>
                <a:spcPts val="0"/>
              </a:spcBef>
              <a:spcAft>
                <a:spcPts val="0"/>
              </a:spcAft>
              <a:buNone/>
            </a:pPr>
            <a:r>
              <a:rPr lang="zh-CN" sz="2400">
                <a:solidFill>
                  <a:schemeClr val="dk1"/>
                </a:solidFill>
              </a:rPr>
              <a:t>Android：</a:t>
            </a:r>
            <a:endParaRPr sz="2400">
              <a:solidFill>
                <a:schemeClr val="dk1"/>
              </a:solidFill>
            </a:endParaRPr>
          </a:p>
          <a:p>
            <a:pPr marL="0" lvl="0" indent="0" algn="r" rtl="0">
              <a:lnSpc>
                <a:spcPct val="115000"/>
              </a:lnSpc>
              <a:spcBef>
                <a:spcPts val="0"/>
              </a:spcBef>
              <a:spcAft>
                <a:spcPts val="0"/>
              </a:spcAft>
              <a:buNone/>
            </a:pPr>
            <a:r>
              <a:rPr lang="zh-CN" sz="2400">
                <a:solidFill>
                  <a:schemeClr val="dk1"/>
                </a:solidFill>
              </a:rPr>
              <a:t>Windows Phone：</a:t>
            </a:r>
            <a:endParaRPr sz="2400">
              <a:solidFill>
                <a:schemeClr val="dk1"/>
              </a:solidFill>
            </a:endParaRPr>
          </a:p>
          <a:p>
            <a:pPr marL="0" lvl="0" indent="0" algn="r" rtl="0">
              <a:lnSpc>
                <a:spcPct val="115000"/>
              </a:lnSpc>
              <a:spcBef>
                <a:spcPts val="0"/>
              </a:spcBef>
              <a:spcAft>
                <a:spcPts val="0"/>
              </a:spcAft>
              <a:buNone/>
            </a:pPr>
            <a:r>
              <a:rPr lang="zh-CN" sz="2400">
                <a:solidFill>
                  <a:schemeClr val="dk1"/>
                </a:solidFill>
              </a:rPr>
              <a:t>iOS：</a:t>
            </a:r>
            <a:endParaRPr sz="2400">
              <a:solidFill>
                <a:schemeClr val="dk1"/>
              </a:solidFill>
            </a:endParaRPr>
          </a:p>
          <a:p>
            <a:pPr marL="457200" lvl="0" indent="0" algn="r" rtl="0">
              <a:lnSpc>
                <a:spcPct val="115000"/>
              </a:lnSpc>
              <a:spcBef>
                <a:spcPts val="0"/>
              </a:spcBef>
              <a:spcAft>
                <a:spcPts val="0"/>
              </a:spcAft>
              <a:buNone/>
            </a:pPr>
            <a:endParaRPr sz="2400">
              <a:solidFill>
                <a:schemeClr val="dk1"/>
              </a:solidFill>
            </a:endParaRPr>
          </a:p>
        </p:txBody>
      </p:sp>
      <p:sp>
        <p:nvSpPr>
          <p:cNvPr id="184" name="Google Shape;184;p32"/>
          <p:cNvSpPr txBox="1"/>
          <p:nvPr/>
        </p:nvSpPr>
        <p:spPr>
          <a:xfrm>
            <a:off x="2761075" y="883550"/>
            <a:ext cx="2653200" cy="552300"/>
          </a:xfrm>
          <a:prstGeom prst="rect">
            <a:avLst/>
          </a:prstGeom>
          <a:noFill/>
          <a:ln>
            <a:noFill/>
          </a:ln>
        </p:spPr>
        <p:txBody>
          <a:bodyPr spcFirstLastPara="1" wrap="square" lIns="91425" tIns="91425" rIns="91425" bIns="91425" anchor="t" anchorCtr="0">
            <a:noAutofit/>
          </a:bodyPr>
          <a:lstStyle/>
          <a:p>
            <a:pPr marL="457200" lvl="0" indent="0" algn="r" rtl="0">
              <a:lnSpc>
                <a:spcPct val="115000"/>
              </a:lnSpc>
              <a:spcBef>
                <a:spcPts val="0"/>
              </a:spcBef>
              <a:spcAft>
                <a:spcPts val="0"/>
              </a:spcAft>
              <a:buNone/>
            </a:pPr>
            <a:r>
              <a:rPr lang="zh-CN" sz="2400" u="sng">
                <a:solidFill>
                  <a:schemeClr val="accent5"/>
                </a:solidFill>
                <a:hlinkClick r:id="rId3"/>
              </a:rPr>
              <a:t>GeckoView</a:t>
            </a:r>
            <a:endParaRPr sz="2400">
              <a:solidFill>
                <a:schemeClr val="dk1"/>
              </a:solidFill>
            </a:endParaRPr>
          </a:p>
          <a:p>
            <a:pPr marL="457200" lvl="0" indent="0" algn="r" rtl="0">
              <a:lnSpc>
                <a:spcPct val="115000"/>
              </a:lnSpc>
              <a:spcBef>
                <a:spcPts val="0"/>
              </a:spcBef>
              <a:spcAft>
                <a:spcPts val="0"/>
              </a:spcAft>
              <a:buNone/>
            </a:pPr>
            <a:r>
              <a:rPr lang="zh-CN" sz="2400">
                <a:solidFill>
                  <a:schemeClr val="dk1"/>
                </a:solidFill>
              </a:rPr>
              <a:t>？？？？？？</a:t>
            </a:r>
            <a:endParaRPr sz="2400">
              <a:solidFill>
                <a:schemeClr val="dk1"/>
              </a:solidFill>
            </a:endParaRPr>
          </a:p>
          <a:p>
            <a:pPr marL="457200" lvl="0" indent="0" algn="r" rtl="0">
              <a:lnSpc>
                <a:spcPct val="115000"/>
              </a:lnSpc>
              <a:spcBef>
                <a:spcPts val="0"/>
              </a:spcBef>
              <a:spcAft>
                <a:spcPts val="0"/>
              </a:spcAft>
              <a:buNone/>
            </a:pPr>
            <a:r>
              <a:rPr lang="zh-CN" sz="2400">
                <a:solidFill>
                  <a:schemeClr val="dk1"/>
                </a:solidFill>
              </a:rPr>
              <a:t>？？？？？？</a:t>
            </a:r>
            <a:endParaRPr sz="2400">
              <a:solidFill>
                <a:schemeClr val="dk1"/>
              </a:solidFill>
            </a:endParaRPr>
          </a:p>
        </p:txBody>
      </p:sp>
      <p:pic>
        <p:nvPicPr>
          <p:cNvPr id="185" name="Google Shape;185;p32"/>
          <p:cNvPicPr preferRelativeResize="0"/>
          <p:nvPr/>
        </p:nvPicPr>
        <p:blipFill rotWithShape="1">
          <a:blip r:embed="rId4">
            <a:alphaModFix/>
          </a:blip>
          <a:srcRect t="-4070" b="4069"/>
          <a:stretch/>
        </p:blipFill>
        <p:spPr>
          <a:xfrm>
            <a:off x="568000" y="709975"/>
            <a:ext cx="6320900" cy="3886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
                                        <p:tgtEl>
                                          <p:spTgt spid="185"/>
                                        </p:tgtEl>
                                      </p:cBhvr>
                                    </p:animEffect>
                                    <p:set>
                                      <p:cBhvr>
                                        <p:cTn id="7" dur="1" fill="hold">
                                          <p:stCondLst>
                                            <p:cond delay="0"/>
                                          </p:stCondLst>
                                        </p:cTn>
                                        <p:tgtEl>
                                          <p:spTgt spid="1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p:nvPr/>
        </p:nvSpPr>
        <p:spPr>
          <a:xfrm>
            <a:off x="229543" y="246400"/>
            <a:ext cx="73419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Web Extension Polyfill</a:t>
            </a:r>
            <a:endParaRPr lang="en-US" altLang="zh-CN" sz="2400" dirty="0"/>
          </a:p>
          <a:p>
            <a:pPr lvl="0"/>
            <a:r>
              <a:rPr lang="en-US" sz="1800" dirty="0">
                <a:hlinkClick r:id="rId3"/>
              </a:rPr>
              <a:t>https://github.com/DImensionDev/webextension-polyfill</a:t>
            </a:r>
            <a:endParaRPr sz="1800" dirty="0">
              <a:solidFill>
                <a:schemeClr val="dk1"/>
              </a:solidFill>
            </a:endParaRPr>
          </a:p>
        </p:txBody>
      </p:sp>
      <p:sp>
        <p:nvSpPr>
          <p:cNvPr id="191" name="Google Shape;191;p33"/>
          <p:cNvSpPr/>
          <p:nvPr/>
        </p:nvSpPr>
        <p:spPr>
          <a:xfrm>
            <a:off x="301850" y="1140225"/>
            <a:ext cx="8463900" cy="1298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468650" y="1379025"/>
            <a:ext cx="1690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Background Page</a:t>
            </a:r>
            <a:endParaRPr/>
          </a:p>
        </p:txBody>
      </p:sp>
      <p:sp>
        <p:nvSpPr>
          <p:cNvPr id="193" name="Google Shape;193;p33"/>
          <p:cNvSpPr/>
          <p:nvPr/>
        </p:nvSpPr>
        <p:spPr>
          <a:xfrm>
            <a:off x="3207500" y="1379025"/>
            <a:ext cx="1690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选项页</a:t>
            </a:r>
            <a:endParaRPr/>
          </a:p>
        </p:txBody>
      </p:sp>
      <p:sp>
        <p:nvSpPr>
          <p:cNvPr id="194" name="Google Shape;194;p33"/>
          <p:cNvSpPr txBox="1"/>
          <p:nvPr/>
        </p:nvSpPr>
        <p:spPr>
          <a:xfrm>
            <a:off x="4898000" y="1291125"/>
            <a:ext cx="3722700" cy="9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browser.* 特权 API</a:t>
            </a:r>
            <a:endParaRPr/>
          </a:p>
          <a:p>
            <a:pPr marL="0" lvl="0" indent="0" algn="l" rtl="0">
              <a:spcBef>
                <a:spcPts val="0"/>
              </a:spcBef>
              <a:spcAft>
                <a:spcPts val="0"/>
              </a:spcAft>
              <a:buNone/>
            </a:pPr>
            <a:r>
              <a:rPr lang="zh-CN"/>
              <a:t>(Chromium 系浏览器) chrome-extension://</a:t>
            </a:r>
            <a:endParaRPr/>
          </a:p>
          <a:p>
            <a:pPr marL="0" lvl="0" indent="0" algn="l" rtl="0">
              <a:spcBef>
                <a:spcPts val="0"/>
              </a:spcBef>
              <a:spcAft>
                <a:spcPts val="0"/>
              </a:spcAft>
              <a:buNone/>
            </a:pPr>
            <a:r>
              <a:rPr lang="zh-CN"/>
              <a:t>(Firefox) browser-extension://</a:t>
            </a:r>
            <a:endParaRPr/>
          </a:p>
          <a:p>
            <a:pPr marL="0" lvl="0" indent="0" algn="l" rtl="0">
              <a:spcBef>
                <a:spcPts val="0"/>
              </a:spcBef>
              <a:spcAft>
                <a:spcPts val="0"/>
              </a:spcAft>
              <a:buNone/>
            </a:pPr>
            <a:r>
              <a:rPr lang="zh-CN"/>
              <a:t>(iOS) holoflows-extension://</a:t>
            </a:r>
            <a:endParaRPr/>
          </a:p>
          <a:p>
            <a:pPr marL="0" lvl="0" indent="0" algn="l" rtl="0">
              <a:spcBef>
                <a:spcPts val="0"/>
              </a:spcBef>
              <a:spcAft>
                <a:spcPts val="0"/>
              </a:spcAft>
              <a:buNone/>
            </a:pPr>
            <a:endParaRPr/>
          </a:p>
        </p:txBody>
      </p:sp>
      <p:grpSp>
        <p:nvGrpSpPr>
          <p:cNvPr id="195" name="Google Shape;195;p33"/>
          <p:cNvGrpSpPr/>
          <p:nvPr/>
        </p:nvGrpSpPr>
        <p:grpSpPr>
          <a:xfrm>
            <a:off x="301853" y="2999625"/>
            <a:ext cx="3976646" cy="1726500"/>
            <a:chOff x="301850" y="2999625"/>
            <a:chExt cx="3759000" cy="1726500"/>
          </a:xfrm>
        </p:grpSpPr>
        <p:sp>
          <p:nvSpPr>
            <p:cNvPr id="196" name="Google Shape;196;p33"/>
            <p:cNvSpPr/>
            <p:nvPr/>
          </p:nvSpPr>
          <p:spPr>
            <a:xfrm>
              <a:off x="301850" y="2999625"/>
              <a:ext cx="3759000" cy="1726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468650" y="3716800"/>
              <a:ext cx="1342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Content Script</a:t>
              </a:r>
              <a:endParaRPr/>
            </a:p>
          </p:txBody>
        </p:sp>
        <p:sp>
          <p:nvSpPr>
            <p:cNvPr id="198" name="Google Shape;198;p33"/>
            <p:cNvSpPr txBox="1"/>
            <p:nvPr/>
          </p:nvSpPr>
          <p:spPr>
            <a:xfrm>
              <a:off x="2016350" y="2999625"/>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普通网页，无特权 API</a:t>
              </a:r>
              <a:endParaRPr/>
            </a:p>
            <a:p>
              <a:pPr marL="0" lvl="0" indent="0" algn="l" rtl="0">
                <a:spcBef>
                  <a:spcPts val="0"/>
                </a:spcBef>
                <a:spcAft>
                  <a:spcPts val="0"/>
                </a:spcAft>
                <a:buNone/>
              </a:pPr>
              <a:r>
                <a:rPr lang="zh-CN"/>
                <a:t>a.com</a:t>
              </a:r>
              <a:endParaRPr/>
            </a:p>
          </p:txBody>
        </p:sp>
      </p:grpSp>
      <p:grpSp>
        <p:nvGrpSpPr>
          <p:cNvPr id="199" name="Google Shape;199;p33"/>
          <p:cNvGrpSpPr/>
          <p:nvPr/>
        </p:nvGrpSpPr>
        <p:grpSpPr>
          <a:xfrm>
            <a:off x="4684968" y="2999625"/>
            <a:ext cx="4080770" cy="1726500"/>
            <a:chOff x="301850" y="2999625"/>
            <a:chExt cx="3759000" cy="1726500"/>
          </a:xfrm>
        </p:grpSpPr>
        <p:sp>
          <p:nvSpPr>
            <p:cNvPr id="200" name="Google Shape;200;p33"/>
            <p:cNvSpPr/>
            <p:nvPr/>
          </p:nvSpPr>
          <p:spPr>
            <a:xfrm>
              <a:off x="301850" y="2999625"/>
              <a:ext cx="3759000" cy="1726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468650" y="3716800"/>
              <a:ext cx="1342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Content Script</a:t>
              </a:r>
              <a:endParaRPr/>
            </a:p>
          </p:txBody>
        </p:sp>
        <p:sp>
          <p:nvSpPr>
            <p:cNvPr id="202" name="Google Shape;202;p33"/>
            <p:cNvSpPr txBox="1"/>
            <p:nvPr/>
          </p:nvSpPr>
          <p:spPr>
            <a:xfrm>
              <a:off x="2016350" y="2999625"/>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普通网页，无特权 API</a:t>
              </a:r>
              <a:endParaRPr/>
            </a:p>
            <a:p>
              <a:pPr marL="0" lvl="0" indent="0" algn="l" rtl="0">
                <a:spcBef>
                  <a:spcPts val="0"/>
                </a:spcBef>
                <a:spcAft>
                  <a:spcPts val="0"/>
                </a:spcAft>
                <a:buNone/>
              </a:pPr>
              <a:r>
                <a:rPr lang="zh-CN"/>
                <a:t>a.com</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p:nvPr/>
        </p:nvSpPr>
        <p:spPr>
          <a:xfrm>
            <a:off x="224925" y="194950"/>
            <a:ext cx="73419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400"/>
              <a:t>TC39 提案：Realms （Stage 2）</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zh-CN" sz="2400"/>
              <a:t>提案地址：</a:t>
            </a:r>
            <a:r>
              <a:rPr lang="zh-CN" sz="2400" u="sng">
                <a:solidFill>
                  <a:schemeClr val="hlink"/>
                </a:solidFill>
                <a:hlinkClick r:id="rId3"/>
              </a:rPr>
              <a:t>https://github.com/tc39/proposal-realms</a:t>
            </a:r>
            <a:endParaRPr sz="2400"/>
          </a:p>
          <a:p>
            <a:pPr marL="0" lvl="0" indent="0" algn="l" rtl="0">
              <a:spcBef>
                <a:spcPts val="0"/>
              </a:spcBef>
              <a:spcAft>
                <a:spcPts val="0"/>
              </a:spcAft>
              <a:buNone/>
            </a:pPr>
            <a:r>
              <a:rPr lang="zh-CN" sz="2400"/>
              <a:t>Polyfill：</a:t>
            </a:r>
            <a:r>
              <a:rPr lang="zh-CN" sz="2400" u="sng">
                <a:solidFill>
                  <a:schemeClr val="hlink"/>
                </a:solidFill>
                <a:hlinkClick r:id="rId4"/>
              </a:rPr>
              <a:t>https://github.com/Agoric/realms-shim</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zh-CN" sz="2400"/>
              <a:t>Polyfill 的核心：</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zh-CN" sz="2400"/>
              <a:t>with (new Proxy(...)) {</a:t>
            </a:r>
            <a:endParaRPr sz="2400"/>
          </a:p>
          <a:p>
            <a:pPr marL="0" lvl="0" indent="0" algn="l" rtl="0">
              <a:spcBef>
                <a:spcPts val="0"/>
              </a:spcBef>
              <a:spcAft>
                <a:spcPts val="0"/>
              </a:spcAft>
              <a:buNone/>
            </a:pPr>
            <a:r>
              <a:rPr lang="zh-CN" sz="2400"/>
              <a:t>    eval(`...`)</a:t>
            </a:r>
            <a:endParaRPr sz="2400"/>
          </a:p>
          <a:p>
            <a:pPr marL="0" lvl="0" indent="0" algn="l" rtl="0">
              <a:spcBef>
                <a:spcPts val="0"/>
              </a:spcBef>
              <a:spcAft>
                <a:spcPts val="0"/>
              </a:spcAft>
              <a:buNone/>
            </a:pPr>
            <a:r>
              <a:rPr lang="zh-CN" sz="2400"/>
              <a:t>}</a:t>
            </a:r>
            <a:endParaRPr sz="2400"/>
          </a:p>
          <a:p>
            <a:pPr marL="0" lvl="0" indent="0" algn="l" rtl="0">
              <a:spcBef>
                <a:spcPts val="0"/>
              </a:spcBef>
              <a:spcAft>
                <a:spcPts val="0"/>
              </a:spcAft>
              <a:buNone/>
            </a:pPr>
            <a:endParaRPr sz="2400"/>
          </a:p>
        </p:txBody>
      </p:sp>
      <p:pic>
        <p:nvPicPr>
          <p:cNvPr id="208" name="Google Shape;208;p34"/>
          <p:cNvPicPr preferRelativeResize="0"/>
          <p:nvPr/>
        </p:nvPicPr>
        <p:blipFill>
          <a:blip r:embed="rId5">
            <a:alphaModFix/>
          </a:blip>
          <a:stretch>
            <a:fillRect/>
          </a:stretch>
        </p:blipFill>
        <p:spPr>
          <a:xfrm>
            <a:off x="4757350" y="1986132"/>
            <a:ext cx="4141575" cy="29411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13142" y="21505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Maskbook 的原理</a:t>
            </a:r>
            <a:endParaRPr dirty="0"/>
          </a:p>
        </p:txBody>
      </p:sp>
      <p:pic>
        <p:nvPicPr>
          <p:cNvPr id="73" name="Google Shape;73;p17"/>
          <p:cNvPicPr preferRelativeResize="0"/>
          <p:nvPr/>
        </p:nvPicPr>
        <p:blipFill>
          <a:blip r:embed="rId3">
            <a:alphaModFix/>
          </a:blip>
          <a:stretch>
            <a:fillRect/>
          </a:stretch>
        </p:blipFill>
        <p:spPr>
          <a:xfrm>
            <a:off x="1593357" y="787756"/>
            <a:ext cx="5951812" cy="43557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p:nvPr/>
        </p:nvSpPr>
        <p:spPr>
          <a:xfrm>
            <a:off x="301850" y="1140225"/>
            <a:ext cx="8463900" cy="1298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Maskbook 的前端架构</a:t>
            </a:r>
            <a:endParaRPr/>
          </a:p>
        </p:txBody>
      </p:sp>
      <p:sp>
        <p:nvSpPr>
          <p:cNvPr id="82" name="Google Shape;82;p18"/>
          <p:cNvSpPr/>
          <p:nvPr/>
        </p:nvSpPr>
        <p:spPr>
          <a:xfrm>
            <a:off x="468650" y="1379025"/>
            <a:ext cx="1690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Background Page</a:t>
            </a:r>
            <a:endParaRPr/>
          </a:p>
        </p:txBody>
      </p:sp>
      <p:sp>
        <p:nvSpPr>
          <p:cNvPr id="83" name="Google Shape;83;p18"/>
          <p:cNvSpPr/>
          <p:nvPr/>
        </p:nvSpPr>
        <p:spPr>
          <a:xfrm>
            <a:off x="3207500" y="1379025"/>
            <a:ext cx="1690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选项页</a:t>
            </a:r>
            <a:endParaRPr/>
          </a:p>
        </p:txBody>
      </p:sp>
      <p:sp>
        <p:nvSpPr>
          <p:cNvPr id="84" name="Google Shape;84;p18"/>
          <p:cNvSpPr txBox="1"/>
          <p:nvPr/>
        </p:nvSpPr>
        <p:spPr>
          <a:xfrm>
            <a:off x="4898000" y="1291125"/>
            <a:ext cx="3722700" cy="9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browser.* 特权 API</a:t>
            </a:r>
            <a:endParaRPr/>
          </a:p>
          <a:p>
            <a:pPr marL="0" lvl="0" indent="0" algn="l" rtl="0">
              <a:spcBef>
                <a:spcPts val="0"/>
              </a:spcBef>
              <a:spcAft>
                <a:spcPts val="0"/>
              </a:spcAft>
              <a:buNone/>
            </a:pPr>
            <a:r>
              <a:rPr lang="zh-CN"/>
              <a:t>(Chromium 系浏览器) chrome-extension://</a:t>
            </a:r>
            <a:endParaRPr/>
          </a:p>
          <a:p>
            <a:pPr marL="0" lvl="0" indent="0" algn="l" rtl="0">
              <a:spcBef>
                <a:spcPts val="0"/>
              </a:spcBef>
              <a:spcAft>
                <a:spcPts val="0"/>
              </a:spcAft>
              <a:buNone/>
            </a:pPr>
            <a:r>
              <a:rPr lang="zh-CN"/>
              <a:t>(Firefox) browser-extension://</a:t>
            </a:r>
            <a:endParaRPr/>
          </a:p>
          <a:p>
            <a:pPr marL="0" lvl="0" indent="0" algn="l" rtl="0">
              <a:spcBef>
                <a:spcPts val="0"/>
              </a:spcBef>
              <a:spcAft>
                <a:spcPts val="0"/>
              </a:spcAft>
              <a:buNone/>
            </a:pPr>
            <a:r>
              <a:rPr lang="zh-CN"/>
              <a:t>(iOS) holoflows-extension://</a:t>
            </a:r>
            <a:endParaRPr/>
          </a:p>
          <a:p>
            <a:pPr marL="0" lvl="0" indent="0" algn="l" rtl="0">
              <a:spcBef>
                <a:spcPts val="0"/>
              </a:spcBef>
              <a:spcAft>
                <a:spcPts val="0"/>
              </a:spcAft>
              <a:buNone/>
            </a:pPr>
            <a:endParaRPr/>
          </a:p>
        </p:txBody>
      </p:sp>
      <p:sp>
        <p:nvSpPr>
          <p:cNvPr id="85" name="Google Shape;85;p18"/>
          <p:cNvSpPr/>
          <p:nvPr/>
        </p:nvSpPr>
        <p:spPr>
          <a:xfrm>
            <a:off x="2173300" y="1683550"/>
            <a:ext cx="1034100" cy="2655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p:nvPr/>
        </p:nvSpPr>
        <p:spPr>
          <a:xfrm>
            <a:off x="2173300" y="1383825"/>
            <a:ext cx="15093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JSON RPC</a:t>
            </a:r>
            <a:endParaRPr/>
          </a:p>
        </p:txBody>
      </p:sp>
      <p:grpSp>
        <p:nvGrpSpPr>
          <p:cNvPr id="87" name="Google Shape;87;p18"/>
          <p:cNvGrpSpPr/>
          <p:nvPr/>
        </p:nvGrpSpPr>
        <p:grpSpPr>
          <a:xfrm>
            <a:off x="301850" y="2214825"/>
            <a:ext cx="3759000" cy="2511300"/>
            <a:chOff x="301850" y="2214825"/>
            <a:chExt cx="3759000" cy="2511300"/>
          </a:xfrm>
        </p:grpSpPr>
        <p:sp>
          <p:nvSpPr>
            <p:cNvPr id="88" name="Google Shape;88;p18"/>
            <p:cNvSpPr/>
            <p:nvPr/>
          </p:nvSpPr>
          <p:spPr>
            <a:xfrm>
              <a:off x="301850" y="2999625"/>
              <a:ext cx="3759000" cy="1726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468650" y="3716800"/>
              <a:ext cx="1342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Content Script</a:t>
              </a:r>
              <a:endParaRPr/>
            </a:p>
          </p:txBody>
        </p:sp>
        <p:sp>
          <p:nvSpPr>
            <p:cNvPr id="90" name="Google Shape;90;p18"/>
            <p:cNvSpPr/>
            <p:nvPr/>
          </p:nvSpPr>
          <p:spPr>
            <a:xfrm>
              <a:off x="3030550" y="3398025"/>
              <a:ext cx="876900" cy="11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Injected Script</a:t>
              </a:r>
              <a:endParaRPr/>
            </a:p>
          </p:txBody>
        </p:sp>
        <p:sp>
          <p:nvSpPr>
            <p:cNvPr id="91" name="Google Shape;91;p18"/>
            <p:cNvSpPr txBox="1"/>
            <p:nvPr/>
          </p:nvSpPr>
          <p:spPr>
            <a:xfrm>
              <a:off x="2016350" y="2999625"/>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普通网页，无特权 API</a:t>
              </a:r>
              <a:endParaRPr/>
            </a:p>
            <a:p>
              <a:pPr marL="0" lvl="0" indent="0" algn="l" rtl="0">
                <a:spcBef>
                  <a:spcPts val="0"/>
                </a:spcBef>
                <a:spcAft>
                  <a:spcPts val="0"/>
                </a:spcAft>
                <a:buNone/>
              </a:pPr>
              <a:r>
                <a:rPr lang="zh-CN"/>
                <a:t>a.com</a:t>
              </a:r>
              <a:endParaRPr/>
            </a:p>
          </p:txBody>
        </p:sp>
        <p:sp>
          <p:nvSpPr>
            <p:cNvPr id="92" name="Google Shape;92;p18"/>
            <p:cNvSpPr/>
            <p:nvPr/>
          </p:nvSpPr>
          <p:spPr>
            <a:xfrm>
              <a:off x="760650" y="2214825"/>
              <a:ext cx="362100" cy="15021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p:nvPr/>
          </p:nvSpPr>
          <p:spPr>
            <a:xfrm rot="5399317">
              <a:off x="385262" y="3033467"/>
              <a:ext cx="15093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JSON RPC</a:t>
              </a:r>
              <a:endParaRPr/>
            </a:p>
          </p:txBody>
        </p:sp>
        <p:sp>
          <p:nvSpPr>
            <p:cNvPr id="94" name="Google Shape;94;p18"/>
            <p:cNvSpPr/>
            <p:nvPr/>
          </p:nvSpPr>
          <p:spPr>
            <a:xfrm>
              <a:off x="1823175" y="4122650"/>
              <a:ext cx="1207500" cy="2655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p:nvPr/>
          </p:nvSpPr>
          <p:spPr>
            <a:xfrm>
              <a:off x="1811150" y="3796550"/>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EventTarget</a:t>
              </a:r>
              <a:endParaRPr/>
            </a:p>
          </p:txBody>
        </p:sp>
      </p:grpSp>
      <p:sp>
        <p:nvSpPr>
          <p:cNvPr id="96" name="Google Shape;96;p18"/>
          <p:cNvSpPr/>
          <p:nvPr/>
        </p:nvSpPr>
        <p:spPr>
          <a:xfrm>
            <a:off x="5073300" y="3072825"/>
            <a:ext cx="3759000" cy="17265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5240100" y="3790000"/>
            <a:ext cx="1342500" cy="82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Content Script</a:t>
            </a:r>
            <a:endParaRPr/>
          </a:p>
        </p:txBody>
      </p:sp>
      <p:sp>
        <p:nvSpPr>
          <p:cNvPr id="98" name="Google Shape;98;p18"/>
          <p:cNvSpPr/>
          <p:nvPr/>
        </p:nvSpPr>
        <p:spPr>
          <a:xfrm>
            <a:off x="7802000" y="3471225"/>
            <a:ext cx="876900" cy="114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Injected Script</a:t>
            </a:r>
            <a:endParaRPr/>
          </a:p>
        </p:txBody>
      </p:sp>
      <p:sp>
        <p:nvSpPr>
          <p:cNvPr id="99" name="Google Shape;99;p18"/>
          <p:cNvSpPr txBox="1"/>
          <p:nvPr/>
        </p:nvSpPr>
        <p:spPr>
          <a:xfrm>
            <a:off x="6787800" y="3072825"/>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普通网页，无特权 API</a:t>
            </a:r>
            <a:endParaRPr/>
          </a:p>
          <a:p>
            <a:pPr marL="0" lvl="0" indent="0" algn="l" rtl="0">
              <a:spcBef>
                <a:spcPts val="0"/>
              </a:spcBef>
              <a:spcAft>
                <a:spcPts val="0"/>
              </a:spcAft>
              <a:buNone/>
            </a:pPr>
            <a:r>
              <a:rPr lang="zh-CN"/>
              <a:t>b.com</a:t>
            </a:r>
            <a:endParaRPr/>
          </a:p>
        </p:txBody>
      </p:sp>
      <p:sp>
        <p:nvSpPr>
          <p:cNvPr id="100" name="Google Shape;100;p18"/>
          <p:cNvSpPr txBox="1"/>
          <p:nvPr/>
        </p:nvSpPr>
        <p:spPr>
          <a:xfrm rot="1290702">
            <a:off x="4178730" y="2712428"/>
            <a:ext cx="1509444" cy="5652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JSON RPC</a:t>
            </a:r>
            <a:endParaRPr/>
          </a:p>
        </p:txBody>
      </p:sp>
      <p:sp>
        <p:nvSpPr>
          <p:cNvPr id="101" name="Google Shape;101;p18"/>
          <p:cNvSpPr/>
          <p:nvPr/>
        </p:nvSpPr>
        <p:spPr>
          <a:xfrm>
            <a:off x="6594625" y="4195850"/>
            <a:ext cx="1207500" cy="2655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6582600" y="3869750"/>
            <a:ext cx="2044500" cy="3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EventTarget</a:t>
            </a:r>
            <a:endParaRPr/>
          </a:p>
        </p:txBody>
      </p:sp>
      <p:sp>
        <p:nvSpPr>
          <p:cNvPr id="103" name="Google Shape;103;p18"/>
          <p:cNvSpPr/>
          <p:nvPr/>
        </p:nvSpPr>
        <p:spPr>
          <a:xfrm rot="1303840">
            <a:off x="2061022" y="2764347"/>
            <a:ext cx="4467053" cy="327455"/>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ctrTitle"/>
          </p:nvPr>
        </p:nvSpPr>
        <p:spPr>
          <a:xfrm>
            <a:off x="436825" y="901200"/>
            <a:ext cx="5533800" cy="334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sz="3000"/>
              <a:t>Maskbook 设计原则</a:t>
            </a:r>
            <a:endParaRPr sz="3000"/>
          </a:p>
          <a:p>
            <a:pPr marL="0" lvl="0" indent="0" algn="l" rtl="0">
              <a:spcBef>
                <a:spcPts val="0"/>
              </a:spcBef>
              <a:spcAft>
                <a:spcPts val="0"/>
              </a:spcAft>
              <a:buNone/>
            </a:pPr>
            <a:endParaRPr sz="3000"/>
          </a:p>
          <a:p>
            <a:pPr marL="457200" lvl="0" indent="-419100" algn="l" rtl="0">
              <a:spcBef>
                <a:spcPts val="0"/>
              </a:spcBef>
              <a:spcAft>
                <a:spcPts val="0"/>
              </a:spcAft>
              <a:buSzPts val="3000"/>
              <a:buAutoNum type="arabicPeriod"/>
            </a:pPr>
            <a:r>
              <a:rPr lang="zh-CN" sz="3000"/>
              <a:t>不依赖平台 API</a:t>
            </a:r>
            <a:endParaRPr sz="3000"/>
          </a:p>
          <a:p>
            <a:pPr marL="457200" lvl="0" indent="-419100" algn="l" rtl="0">
              <a:spcBef>
                <a:spcPts val="0"/>
              </a:spcBef>
              <a:spcAft>
                <a:spcPts val="0"/>
              </a:spcAft>
              <a:buSzPts val="3000"/>
              <a:buAutoNum type="arabicPeriod"/>
            </a:pPr>
            <a:r>
              <a:rPr lang="zh-CN" sz="3000"/>
              <a:t>无中心化服务</a:t>
            </a:r>
            <a:endParaRPr sz="3000"/>
          </a:p>
          <a:p>
            <a:pPr marL="457200" lvl="0" indent="-419100" algn="l" rtl="0">
              <a:spcBef>
                <a:spcPts val="0"/>
              </a:spcBef>
              <a:spcAft>
                <a:spcPts val="0"/>
              </a:spcAft>
              <a:buSzPts val="3000"/>
              <a:buAutoNum type="arabicPeriod"/>
            </a:pPr>
            <a:r>
              <a:rPr lang="zh-CN" sz="3000"/>
              <a:t>注入 DOM 时信息 0 泄露</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mt="50000"/>
          </a:blip>
          <a:srcRect t="17310" b="17317"/>
          <a:stretch/>
        </p:blipFill>
        <p:spPr>
          <a:xfrm>
            <a:off x="0" y="0"/>
            <a:ext cx="9144003" cy="5143496"/>
          </a:xfrm>
          <a:prstGeom prst="rect">
            <a:avLst/>
          </a:prstGeom>
          <a:noFill/>
          <a:ln>
            <a:noFill/>
          </a:ln>
        </p:spPr>
      </p:pic>
      <p:sp>
        <p:nvSpPr>
          <p:cNvPr id="114" name="Google Shape;114;p20"/>
          <p:cNvSpPr txBox="1">
            <a:spLocks noGrp="1"/>
          </p:cNvSpPr>
          <p:nvPr>
            <p:ph type="ctrTitle"/>
          </p:nvPr>
        </p:nvSpPr>
        <p:spPr>
          <a:xfrm>
            <a:off x="0" y="1251525"/>
            <a:ext cx="9144000" cy="264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dirty="0"/>
              <a:t>注入现代前端框架所写的应用</a:t>
            </a:r>
            <a:endParaRPr dirty="0"/>
          </a:p>
        </p:txBody>
      </p:sp>
      <p:sp>
        <p:nvSpPr>
          <p:cNvPr id="115" name="Google Shape;115;p20"/>
          <p:cNvSpPr txBox="1"/>
          <p:nvPr/>
        </p:nvSpPr>
        <p:spPr>
          <a:xfrm>
            <a:off x="0" y="4287000"/>
            <a:ext cx="9144000" cy="85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zh-CN">
                <a:solidFill>
                  <a:srgbClr val="FFFFFF"/>
                </a:solidFill>
              </a:rPr>
              <a:t>图例：Fb 在 React 开发者工具下的组件树</a:t>
            </a:r>
            <a:endParaRPr>
              <a:solidFill>
                <a:srgbClr val="FFFFFF"/>
              </a:solidFill>
            </a:endParaRPr>
          </a:p>
        </p:txBody>
      </p:sp>
      <p:sp>
        <p:nvSpPr>
          <p:cNvPr id="2" name="TextBox 1">
            <a:extLst>
              <a:ext uri="{FF2B5EF4-FFF2-40B4-BE49-F238E27FC236}">
                <a16:creationId xmlns:a16="http://schemas.microsoft.com/office/drawing/2014/main" id="{8A660072-B34E-4C2E-AF0E-9877F980C307}"/>
              </a:ext>
            </a:extLst>
          </p:cNvPr>
          <p:cNvSpPr txBox="1"/>
          <p:nvPr/>
        </p:nvSpPr>
        <p:spPr>
          <a:xfrm>
            <a:off x="4517412" y="4407473"/>
            <a:ext cx="4626588" cy="307777"/>
          </a:xfrm>
          <a:prstGeom prst="rect">
            <a:avLst/>
          </a:prstGeom>
          <a:noFill/>
        </p:spPr>
        <p:txBody>
          <a:bodyPr wrap="none" rtlCol="0">
            <a:spAutoFit/>
          </a:bodyPr>
          <a:lstStyle/>
          <a:p>
            <a:r>
              <a:rPr lang="zh-CN" altLang="en-US" dirty="0">
                <a:solidFill>
                  <a:schemeClr val="bg1"/>
                </a:solidFill>
              </a:rPr>
              <a:t>工具包：</a:t>
            </a:r>
            <a:r>
              <a:rPr lang="en-US" dirty="0">
                <a:hlinkClick r:id="rId4"/>
              </a:rPr>
              <a:t>https://github.com/DimensionDev/Holoflows-Kit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0" y="-13855"/>
            <a:ext cx="9143997" cy="3100917"/>
          </a:xfrm>
          <a:prstGeom prst="rect">
            <a:avLst/>
          </a:prstGeom>
          <a:noFill/>
          <a:ln>
            <a:noFill/>
          </a:ln>
        </p:spPr>
      </p:pic>
      <p:sp>
        <p:nvSpPr>
          <p:cNvPr id="121" name="Google Shape;121;p21"/>
          <p:cNvSpPr txBox="1"/>
          <p:nvPr/>
        </p:nvSpPr>
        <p:spPr>
          <a:xfrm>
            <a:off x="1805700" y="3100925"/>
            <a:ext cx="7338300" cy="856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zh-CN"/>
              <a:t>来源：Grammarly 的广告</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l="426" r="436"/>
          <a:stretch/>
        </p:blipFill>
        <p:spPr>
          <a:xfrm>
            <a:off x="0" y="0"/>
            <a:ext cx="914400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0" y="795402"/>
            <a:ext cx="9144000" cy="3552673"/>
          </a:xfrm>
          <a:prstGeom prst="rect">
            <a:avLst/>
          </a:prstGeom>
          <a:noFill/>
          <a:ln>
            <a:noFill/>
          </a:ln>
        </p:spPr>
      </p:pic>
      <p:sp>
        <p:nvSpPr>
          <p:cNvPr id="132" name="Google Shape;132;p23"/>
          <p:cNvSpPr txBox="1"/>
          <p:nvPr/>
        </p:nvSpPr>
        <p:spPr>
          <a:xfrm>
            <a:off x="0" y="0"/>
            <a:ext cx="9144000" cy="795300"/>
          </a:xfrm>
          <a:prstGeom prst="rect">
            <a:avLst/>
          </a:prstGeom>
          <a:noFill/>
          <a:ln>
            <a:noFill/>
          </a:ln>
        </p:spPr>
        <p:txBody>
          <a:bodyPr spcFirstLastPara="1" wrap="square" lIns="91425" tIns="91425" rIns="91425" bIns="91425" anchor="ctr" anchorCtr="0">
            <a:noAutofit/>
          </a:bodyPr>
          <a:lstStyle/>
          <a:p>
            <a:pPr marL="179999" lvl="0" indent="0" algn="l" rtl="0">
              <a:spcBef>
                <a:spcPts val="0"/>
              </a:spcBef>
              <a:spcAft>
                <a:spcPts val="0"/>
              </a:spcAft>
              <a:buNone/>
            </a:pPr>
            <a:r>
              <a:rPr lang="zh-CN" sz="2400"/>
              <a:t>《</a:t>
            </a:r>
            <a:r>
              <a:rPr lang="zh-CN" sz="2400">
                <a:solidFill>
                  <a:schemeClr val="dk1"/>
                </a:solidFill>
              </a:rPr>
              <a:t>Shadow DOM v1：独立的网络组件》中的警告</a:t>
            </a:r>
            <a:endParaRPr sz="2400"/>
          </a:p>
        </p:txBody>
      </p:sp>
      <p:sp>
        <p:nvSpPr>
          <p:cNvPr id="133" name="Google Shape;133;p23"/>
          <p:cNvSpPr txBox="1"/>
          <p:nvPr/>
        </p:nvSpPr>
        <p:spPr>
          <a:xfrm>
            <a:off x="0" y="4721625"/>
            <a:ext cx="9144000" cy="421800"/>
          </a:xfrm>
          <a:prstGeom prst="rect">
            <a:avLst/>
          </a:prstGeom>
          <a:noFill/>
          <a:ln>
            <a:noFill/>
          </a:ln>
        </p:spPr>
        <p:txBody>
          <a:bodyPr spcFirstLastPara="1" wrap="square" lIns="91425" tIns="91425" rIns="91425" bIns="91425" anchor="t" anchorCtr="0">
            <a:noAutofit/>
          </a:bodyPr>
          <a:lstStyle/>
          <a:p>
            <a:pPr marL="0" marR="144000" lvl="0" indent="0" algn="r" rtl="0">
              <a:spcBef>
                <a:spcPts val="0"/>
              </a:spcBef>
              <a:spcAft>
                <a:spcPts val="0"/>
              </a:spcAft>
              <a:buNone/>
            </a:pPr>
            <a:r>
              <a:rPr lang="zh-CN"/>
              <a:t>文章地址：</a:t>
            </a:r>
            <a:r>
              <a:rPr lang="zh-CN">
                <a:solidFill>
                  <a:schemeClr val="dk1"/>
                </a:solidFill>
              </a:rPr>
              <a:t>https://developers.google.com/web/fundamentals/web-components/shadowdom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400" dirty="0">
              <a:solidFill>
                <a:schemeClr val="dk1"/>
              </a:solidFill>
            </a:endParaRPr>
          </a:p>
          <a:p>
            <a:pPr marL="457200" lvl="0" indent="0" algn="l" rtl="0">
              <a:lnSpc>
                <a:spcPct val="115000"/>
              </a:lnSpc>
              <a:spcBef>
                <a:spcPts val="0"/>
              </a:spcBef>
              <a:spcAft>
                <a:spcPts val="0"/>
              </a:spcAft>
              <a:buNone/>
            </a:pPr>
            <a:r>
              <a:rPr lang="zh-CN" sz="2400" dirty="0">
                <a:solidFill>
                  <a:schemeClr val="dk1"/>
                </a:solidFill>
              </a:rPr>
              <a:t>在 ShadowRoot 中使用 React</a:t>
            </a:r>
            <a:endParaRPr sz="2400" dirty="0">
              <a:solidFill>
                <a:schemeClr val="dk1"/>
              </a:solidFill>
            </a:endParaRPr>
          </a:p>
          <a:p>
            <a:pPr marL="457200" lvl="0" indent="0" algn="l" rtl="0">
              <a:lnSpc>
                <a:spcPct val="115000"/>
              </a:lnSpc>
              <a:spcBef>
                <a:spcPts val="0"/>
              </a:spcBef>
              <a:spcAft>
                <a:spcPts val="0"/>
              </a:spcAft>
              <a:buNone/>
            </a:pPr>
            <a:r>
              <a:rPr lang="zh-CN" sz="2400" dirty="0">
                <a:solidFill>
                  <a:schemeClr val="dk1"/>
                </a:solidFill>
              </a:rPr>
              <a:t>问题：React 不能正确处理 ShadowRoot 中产生的事件</a:t>
            </a:r>
            <a:r>
              <a:rPr lang="zh-CN" sz="2400" u="sng" dirty="0">
                <a:solidFill>
                  <a:schemeClr val="accent5"/>
                </a:solidFill>
                <a:hlinkClick r:id="rId3"/>
              </a:rPr>
              <a:t>https://github.com/facebook/react/pull/15894</a:t>
            </a:r>
            <a:endParaRPr sz="2400" dirty="0">
              <a:solidFill>
                <a:schemeClr val="dk1"/>
              </a:solidFill>
            </a:endParaRPr>
          </a:p>
          <a:p>
            <a:pPr marL="457200" lvl="0" indent="0" algn="l" rtl="0">
              <a:lnSpc>
                <a:spcPct val="115000"/>
              </a:lnSpc>
              <a:spcBef>
                <a:spcPts val="0"/>
              </a:spcBef>
              <a:spcAft>
                <a:spcPts val="0"/>
              </a:spcAft>
              <a:buNone/>
            </a:pPr>
            <a:r>
              <a:rPr lang="zh-CN" sz="2400" u="sng" dirty="0">
                <a:solidFill>
                  <a:schemeClr val="accent5"/>
                </a:solidFill>
                <a:hlinkClick r:id="rId4"/>
              </a:rPr>
              <a:t>https://github.com/facebook/react/issues/15759</a:t>
            </a:r>
            <a:endParaRPr sz="2400" dirty="0">
              <a:solidFill>
                <a:schemeClr val="dk1"/>
              </a:solidFill>
            </a:endParaRPr>
          </a:p>
          <a:p>
            <a:pPr marL="457200" lvl="0" indent="0" algn="l" rtl="0">
              <a:lnSpc>
                <a:spcPct val="115000"/>
              </a:lnSpc>
              <a:spcBef>
                <a:spcPts val="0"/>
              </a:spcBef>
              <a:spcAft>
                <a:spcPts val="0"/>
              </a:spcAft>
              <a:buNone/>
            </a:pPr>
            <a:endParaRPr sz="2400" dirty="0">
              <a:solidFill>
                <a:schemeClr val="dk1"/>
              </a:solidFill>
            </a:endParaRPr>
          </a:p>
          <a:p>
            <a:pPr marL="457200" lvl="0" indent="0" algn="l" rtl="0">
              <a:lnSpc>
                <a:spcPct val="115000"/>
              </a:lnSpc>
              <a:spcBef>
                <a:spcPts val="0"/>
              </a:spcBef>
              <a:spcAft>
                <a:spcPts val="0"/>
              </a:spcAft>
              <a:buNone/>
            </a:pPr>
            <a:endParaRPr sz="2400" dirty="0">
              <a:solidFill>
                <a:schemeClr val="dk1"/>
              </a:solidFill>
            </a:endParaRPr>
          </a:p>
          <a:p>
            <a:pPr marL="457200" lvl="0" indent="0" algn="l" rtl="0">
              <a:lnSpc>
                <a:spcPct val="115000"/>
              </a:lnSpc>
              <a:spcBef>
                <a:spcPts val="0"/>
              </a:spcBef>
              <a:spcAft>
                <a:spcPts val="0"/>
              </a:spcAft>
              <a:buNone/>
            </a:pPr>
            <a:endParaRPr sz="2400"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1576</Words>
  <Application>Microsoft Office PowerPoint</Application>
  <PresentationFormat>On-screen Show (16:9)</PresentationFormat>
  <Paragraphs>189</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黑体</vt:lpstr>
      <vt:lpstr>Arial</vt:lpstr>
      <vt:lpstr>Simple Light</vt:lpstr>
      <vt:lpstr>PowerPoint Presentation</vt:lpstr>
      <vt:lpstr>Maskbook 的原理</vt:lpstr>
      <vt:lpstr>Maskbook 的前端架构</vt:lpstr>
      <vt:lpstr>Maskbook 设计原则  不依赖平台 API 无中心化服务 注入 DOM 时信息 0 泄露</vt:lpstr>
      <vt:lpstr>注入现代前端框架所写的应用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Works Jack</cp:lastModifiedBy>
  <cp:revision>3</cp:revision>
  <dcterms:modified xsi:type="dcterms:W3CDTF">2019-11-17T04:14:46Z</dcterms:modified>
</cp:coreProperties>
</file>