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57" r:id="rId3"/>
    <p:sldMasterId id="2147483658" r:id="rId4"/>
    <p:sldMasterId id="2147483753" r:id="rId5"/>
    <p:sldMasterId id="2147483754" r:id="rId6"/>
    <p:sldMasterId id="2147484035" r:id="rId7"/>
    <p:sldMasterId id="2147485843" r:id="rId8"/>
    <p:sldMasterId id="2147486224" r:id="rId9"/>
  </p:sldMasterIdLst>
  <p:sldIdLst>
    <p:sldId id="1307" r:id="rId10"/>
    <p:sldId id="264" r:id="rId11"/>
    <p:sldId id="1309" r:id="rId12"/>
    <p:sldId id="1319" r:id="rId13"/>
    <p:sldId id="1513" r:id="rId14"/>
    <p:sldId id="1370" r:id="rId15"/>
    <p:sldId id="1561" r:id="rId16"/>
    <p:sldId id="1371" r:id="rId17"/>
    <p:sldId id="1382" r:id="rId18"/>
    <p:sldId id="1116" r:id="rId19"/>
    <p:sldId id="1494" r:id="rId20"/>
    <p:sldId id="1540" r:id="rId21"/>
    <p:sldId id="1541" r:id="rId22"/>
    <p:sldId id="1368" r:id="rId23"/>
    <p:sldId id="1301" r:id="rId24"/>
    <p:sldId id="1302" r:id="rId25"/>
    <p:sldId id="1501" r:id="rId26"/>
    <p:sldId id="1500" r:id="rId27"/>
    <p:sldId id="1519" r:id="rId28"/>
    <p:sldId id="1498" r:id="rId29"/>
    <p:sldId id="1499" r:id="rId30"/>
    <p:sldId id="1470" r:id="rId31"/>
    <p:sldId id="1471" r:id="rId32"/>
    <p:sldId id="1472" r:id="rId33"/>
    <p:sldId id="1473" r:id="rId34"/>
    <p:sldId id="1474" r:id="rId35"/>
    <p:sldId id="1475" r:id="rId36"/>
    <p:sldId id="1476" r:id="rId37"/>
    <p:sldId id="1477" r:id="rId38"/>
    <p:sldId id="1478" r:id="rId39"/>
    <p:sldId id="1479" r:id="rId40"/>
    <p:sldId id="1480" r:id="rId41"/>
    <p:sldId id="1481" r:id="rId42"/>
    <p:sldId id="1326" r:id="rId43"/>
    <p:sldId id="1327" r:id="rId44"/>
    <p:sldId id="1333" r:id="rId45"/>
    <p:sldId id="1334" r:id="rId46"/>
    <p:sldId id="1508" r:id="rId47"/>
    <p:sldId id="1486" r:id="rId48"/>
    <p:sldId id="1487" r:id="rId49"/>
    <p:sldId id="1488" r:id="rId50"/>
    <p:sldId id="1489" r:id="rId51"/>
    <p:sldId id="1490" r:id="rId52"/>
    <p:sldId id="1495" r:id="rId53"/>
    <p:sldId id="1496" r:id="rId54"/>
    <p:sldId id="1491" r:id="rId55"/>
    <p:sldId id="1492" r:id="rId56"/>
    <p:sldId id="1493" r:id="rId57"/>
    <p:sldId id="1502" r:id="rId58"/>
    <p:sldId id="1503" r:id="rId59"/>
    <p:sldId id="1034" r:id="rId60"/>
    <p:sldId id="1037" r:id="rId61"/>
    <p:sldId id="1313" r:id="rId62"/>
    <p:sldId id="1509" r:id="rId63"/>
    <p:sldId id="1043" r:id="rId64"/>
    <p:sldId id="1204" r:id="rId65"/>
    <p:sldId id="1035" r:id="rId66"/>
    <p:sldId id="1038" r:id="rId67"/>
    <p:sldId id="1039" r:id="rId68"/>
    <p:sldId id="1040" r:id="rId69"/>
    <p:sldId id="1041" r:id="rId70"/>
    <p:sldId id="1042" r:id="rId71"/>
    <p:sldId id="1036" r:id="rId72"/>
    <p:sldId id="1562" r:id="rId73"/>
    <p:sldId id="1563" r:id="rId74"/>
    <p:sldId id="937" r:id="rId75"/>
    <p:sldId id="1551" r:id="rId76"/>
    <p:sldId id="983" r:id="rId77"/>
    <p:sldId id="1105" r:id="rId78"/>
    <p:sldId id="1106" r:id="rId79"/>
    <p:sldId id="710" r:id="rId80"/>
    <p:sldId id="1100" r:id="rId81"/>
    <p:sldId id="1113" r:id="rId82"/>
    <p:sldId id="1114" r:id="rId83"/>
    <p:sldId id="1115" r:id="rId84"/>
    <p:sldId id="1107" r:id="rId85"/>
    <p:sldId id="1110" r:id="rId86"/>
    <p:sldId id="1109" r:id="rId87"/>
    <p:sldId id="1119" r:id="rId88"/>
    <p:sldId id="1101" r:id="rId89"/>
    <p:sldId id="1121" r:id="rId90"/>
    <p:sldId id="1122" r:id="rId91"/>
    <p:sldId id="1123" r:id="rId92"/>
    <p:sldId id="1124" r:id="rId93"/>
    <p:sldId id="1125" r:id="rId94"/>
    <p:sldId id="1126" r:id="rId95"/>
    <p:sldId id="1127" r:id="rId96"/>
    <p:sldId id="303" r:id="rId97"/>
    <p:sldId id="1211" r:id="rId98"/>
    <p:sldId id="1228" r:id="rId99"/>
    <p:sldId id="1229" r:id="rId100"/>
    <p:sldId id="1230" r:id="rId101"/>
    <p:sldId id="1231" r:id="rId102"/>
    <p:sldId id="1232" r:id="rId103"/>
    <p:sldId id="1233" r:id="rId104"/>
    <p:sldId id="1235" r:id="rId105"/>
    <p:sldId id="1236" r:id="rId106"/>
    <p:sldId id="1240" r:id="rId107"/>
    <p:sldId id="1241" r:id="rId108"/>
    <p:sldId id="1239" r:id="rId109"/>
    <p:sldId id="1139" r:id="rId110"/>
    <p:sldId id="1140" r:id="rId111"/>
    <p:sldId id="1142" r:id="rId112"/>
    <p:sldId id="1143" r:id="rId113"/>
    <p:sldId id="1144" r:id="rId114"/>
    <p:sldId id="1242" r:id="rId115"/>
    <p:sldId id="1243" r:id="rId116"/>
    <p:sldId id="1244" r:id="rId117"/>
    <p:sldId id="1245" r:id="rId118"/>
    <p:sldId id="1247" r:id="rId119"/>
    <p:sldId id="1248" r:id="rId120"/>
    <p:sldId id="1249" r:id="rId121"/>
    <p:sldId id="1510" r:id="rId122"/>
    <p:sldId id="1250" r:id="rId123"/>
    <p:sldId id="1251" r:id="rId124"/>
    <p:sldId id="1252" r:id="rId125"/>
    <p:sldId id="1256" r:id="rId126"/>
    <p:sldId id="1314" r:id="rId127"/>
    <p:sldId id="1111" r:id="rId128"/>
    <p:sldId id="1162" r:id="rId129"/>
    <p:sldId id="1163" r:id="rId130"/>
    <p:sldId id="1164" r:id="rId131"/>
    <p:sldId id="1165" r:id="rId132"/>
    <p:sldId id="1166" r:id="rId133"/>
    <p:sldId id="1168" r:id="rId134"/>
    <p:sldId id="1169" r:id="rId135"/>
    <p:sldId id="1170" r:id="rId136"/>
    <p:sldId id="1171" r:id="rId137"/>
    <p:sldId id="1172" r:id="rId138"/>
    <p:sldId id="1173" r:id="rId139"/>
    <p:sldId id="1174" r:id="rId140"/>
    <p:sldId id="1175" r:id="rId141"/>
    <p:sldId id="1176" r:id="rId142"/>
    <p:sldId id="1177" r:id="rId143"/>
    <p:sldId id="1178" r:id="rId144"/>
    <p:sldId id="1179" r:id="rId145"/>
    <p:sldId id="1180" r:id="rId146"/>
    <p:sldId id="1181" r:id="rId147"/>
    <p:sldId id="1182" r:id="rId148"/>
    <p:sldId id="1183" r:id="rId149"/>
    <p:sldId id="1184" r:id="rId150"/>
    <p:sldId id="1185" r:id="rId151"/>
    <p:sldId id="1186" r:id="rId152"/>
    <p:sldId id="1188" r:id="rId153"/>
    <p:sldId id="1189" r:id="rId154"/>
    <p:sldId id="1193" r:id="rId155"/>
    <p:sldId id="1194" r:id="rId156"/>
    <p:sldId id="1199" r:id="rId157"/>
    <p:sldId id="1200" r:id="rId158"/>
    <p:sldId id="1202" r:id="rId159"/>
    <p:sldId id="1530" r:id="rId160"/>
    <p:sldId id="1552" r:id="rId161"/>
    <p:sldId id="1553" r:id="rId162"/>
    <p:sldId id="1531" r:id="rId163"/>
    <p:sldId id="1505" r:id="rId164"/>
    <p:sldId id="1393" r:id="rId165"/>
    <p:sldId id="1394" r:id="rId166"/>
    <p:sldId id="1395" r:id="rId167"/>
    <p:sldId id="1396" r:id="rId168"/>
    <p:sldId id="1398" r:id="rId169"/>
    <p:sldId id="1399" r:id="rId170"/>
    <p:sldId id="1425" r:id="rId171"/>
    <p:sldId id="1427" r:id="rId172"/>
    <p:sldId id="1401" r:id="rId173"/>
    <p:sldId id="1469" r:id="rId174"/>
    <p:sldId id="1532" r:id="rId175"/>
    <p:sldId id="1450" r:id="rId176"/>
    <p:sldId id="1452" r:id="rId177"/>
    <p:sldId id="1453" r:id="rId178"/>
    <p:sldId id="1454" r:id="rId179"/>
    <p:sldId id="1455" r:id="rId180"/>
    <p:sldId id="1456" r:id="rId181"/>
    <p:sldId id="1457" r:id="rId182"/>
    <p:sldId id="1458" r:id="rId183"/>
    <p:sldId id="1459" r:id="rId184"/>
    <p:sldId id="1460" r:id="rId185"/>
    <p:sldId id="1461" r:id="rId186"/>
    <p:sldId id="1462" r:id="rId187"/>
    <p:sldId id="1463" r:id="rId188"/>
    <p:sldId id="1464" r:id="rId189"/>
    <p:sldId id="1465" r:id="rId190"/>
    <p:sldId id="1466" r:id="rId191"/>
    <p:sldId id="1467" r:id="rId192"/>
    <p:sldId id="1468" r:id="rId193"/>
    <p:sldId id="1030" r:id="rId194"/>
    <p:sldId id="1029" r:id="rId195"/>
    <p:sldId id="1032" r:id="rId196"/>
    <p:sldId id="1512" r:id="rId197"/>
    <p:sldId id="1529" r:id="rId198"/>
    <p:sldId id="1528" r:id="rId199"/>
    <p:sldId id="932" r:id="rId200"/>
    <p:sldId id="1356" r:id="rId201"/>
    <p:sldId id="1560" r:id="rId202"/>
    <p:sldId id="1564" r:id="rId20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French Script MT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66FF"/>
    <a:srgbClr val="FF3300"/>
    <a:srgbClr val="0099FF"/>
    <a:srgbClr val="66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3" autoAdjust="0"/>
    <p:restoredTop sz="94533" autoAdjust="0"/>
  </p:normalViewPr>
  <p:slideViewPr>
    <p:cSldViewPr>
      <p:cViewPr>
        <p:scale>
          <a:sx n="69" d="100"/>
          <a:sy n="69" d="100"/>
        </p:scale>
        <p:origin x="-139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8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63" Type="http://schemas.openxmlformats.org/officeDocument/2006/relationships/slide" Target="slides/slide54.xml"/><Relationship Id="rId84" Type="http://schemas.openxmlformats.org/officeDocument/2006/relationships/slide" Target="slides/slide75.xml"/><Relationship Id="rId138" Type="http://schemas.openxmlformats.org/officeDocument/2006/relationships/slide" Target="slides/slide129.xml"/><Relationship Id="rId159" Type="http://schemas.openxmlformats.org/officeDocument/2006/relationships/slide" Target="slides/slide150.xml"/><Relationship Id="rId170" Type="http://schemas.openxmlformats.org/officeDocument/2006/relationships/slide" Target="slides/slide161.xml"/><Relationship Id="rId191" Type="http://schemas.openxmlformats.org/officeDocument/2006/relationships/slide" Target="slides/slide182.xml"/><Relationship Id="rId205" Type="http://schemas.openxmlformats.org/officeDocument/2006/relationships/viewProps" Target="viewProps.xml"/><Relationship Id="rId16" Type="http://schemas.openxmlformats.org/officeDocument/2006/relationships/slide" Target="slides/slide7.xml"/><Relationship Id="rId107" Type="http://schemas.openxmlformats.org/officeDocument/2006/relationships/slide" Target="slides/slide98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102" Type="http://schemas.openxmlformats.org/officeDocument/2006/relationships/slide" Target="slides/slide93.xml"/><Relationship Id="rId123" Type="http://schemas.openxmlformats.org/officeDocument/2006/relationships/slide" Target="slides/slide114.xml"/><Relationship Id="rId128" Type="http://schemas.openxmlformats.org/officeDocument/2006/relationships/slide" Target="slides/slide119.xml"/><Relationship Id="rId144" Type="http://schemas.openxmlformats.org/officeDocument/2006/relationships/slide" Target="slides/slide135.xml"/><Relationship Id="rId149" Type="http://schemas.openxmlformats.org/officeDocument/2006/relationships/slide" Target="slides/slide14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1.xml"/><Relationship Id="rId95" Type="http://schemas.openxmlformats.org/officeDocument/2006/relationships/slide" Target="slides/slide86.xml"/><Relationship Id="rId160" Type="http://schemas.openxmlformats.org/officeDocument/2006/relationships/slide" Target="slides/slide151.xml"/><Relationship Id="rId165" Type="http://schemas.openxmlformats.org/officeDocument/2006/relationships/slide" Target="slides/slide156.xml"/><Relationship Id="rId181" Type="http://schemas.openxmlformats.org/officeDocument/2006/relationships/slide" Target="slides/slide172.xml"/><Relationship Id="rId186" Type="http://schemas.openxmlformats.org/officeDocument/2006/relationships/slide" Target="slides/slide177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113" Type="http://schemas.openxmlformats.org/officeDocument/2006/relationships/slide" Target="slides/slide104.xml"/><Relationship Id="rId118" Type="http://schemas.openxmlformats.org/officeDocument/2006/relationships/slide" Target="slides/slide109.xml"/><Relationship Id="rId134" Type="http://schemas.openxmlformats.org/officeDocument/2006/relationships/slide" Target="slides/slide125.xml"/><Relationship Id="rId139" Type="http://schemas.openxmlformats.org/officeDocument/2006/relationships/slide" Target="slides/slide130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150" Type="http://schemas.openxmlformats.org/officeDocument/2006/relationships/slide" Target="slides/slide141.xml"/><Relationship Id="rId155" Type="http://schemas.openxmlformats.org/officeDocument/2006/relationships/slide" Target="slides/slide146.xml"/><Relationship Id="rId171" Type="http://schemas.openxmlformats.org/officeDocument/2006/relationships/slide" Target="slides/slide162.xml"/><Relationship Id="rId176" Type="http://schemas.openxmlformats.org/officeDocument/2006/relationships/slide" Target="slides/slide167.xml"/><Relationship Id="rId192" Type="http://schemas.openxmlformats.org/officeDocument/2006/relationships/slide" Target="slides/slide183.xml"/><Relationship Id="rId197" Type="http://schemas.openxmlformats.org/officeDocument/2006/relationships/slide" Target="slides/slide188.xml"/><Relationship Id="rId206" Type="http://schemas.openxmlformats.org/officeDocument/2006/relationships/theme" Target="theme/theme1.xml"/><Relationship Id="rId201" Type="http://schemas.openxmlformats.org/officeDocument/2006/relationships/slide" Target="slides/slide192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59" Type="http://schemas.openxmlformats.org/officeDocument/2006/relationships/slide" Target="slides/slide50.xml"/><Relationship Id="rId103" Type="http://schemas.openxmlformats.org/officeDocument/2006/relationships/slide" Target="slides/slide94.xml"/><Relationship Id="rId108" Type="http://schemas.openxmlformats.org/officeDocument/2006/relationships/slide" Target="slides/slide99.xml"/><Relationship Id="rId124" Type="http://schemas.openxmlformats.org/officeDocument/2006/relationships/slide" Target="slides/slide115.xml"/><Relationship Id="rId129" Type="http://schemas.openxmlformats.org/officeDocument/2006/relationships/slide" Target="slides/slide120.xml"/><Relationship Id="rId54" Type="http://schemas.openxmlformats.org/officeDocument/2006/relationships/slide" Target="slides/slide45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91" Type="http://schemas.openxmlformats.org/officeDocument/2006/relationships/slide" Target="slides/slide82.xml"/><Relationship Id="rId96" Type="http://schemas.openxmlformats.org/officeDocument/2006/relationships/slide" Target="slides/slide87.xml"/><Relationship Id="rId140" Type="http://schemas.openxmlformats.org/officeDocument/2006/relationships/slide" Target="slides/slide131.xml"/><Relationship Id="rId145" Type="http://schemas.openxmlformats.org/officeDocument/2006/relationships/slide" Target="slides/slide136.xml"/><Relationship Id="rId161" Type="http://schemas.openxmlformats.org/officeDocument/2006/relationships/slide" Target="slides/slide152.xml"/><Relationship Id="rId166" Type="http://schemas.openxmlformats.org/officeDocument/2006/relationships/slide" Target="slides/slide157.xml"/><Relationship Id="rId182" Type="http://schemas.openxmlformats.org/officeDocument/2006/relationships/slide" Target="slides/slide173.xml"/><Relationship Id="rId187" Type="http://schemas.openxmlformats.org/officeDocument/2006/relationships/slide" Target="slides/slide17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49" Type="http://schemas.openxmlformats.org/officeDocument/2006/relationships/slide" Target="slides/slide40.xml"/><Relationship Id="rId114" Type="http://schemas.openxmlformats.org/officeDocument/2006/relationships/slide" Target="slides/slide105.xml"/><Relationship Id="rId119" Type="http://schemas.openxmlformats.org/officeDocument/2006/relationships/slide" Target="slides/slide110.xml"/><Relationship Id="rId44" Type="http://schemas.openxmlformats.org/officeDocument/2006/relationships/slide" Target="slides/slide35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130" Type="http://schemas.openxmlformats.org/officeDocument/2006/relationships/slide" Target="slides/slide121.xml"/><Relationship Id="rId135" Type="http://schemas.openxmlformats.org/officeDocument/2006/relationships/slide" Target="slides/slide126.xml"/><Relationship Id="rId151" Type="http://schemas.openxmlformats.org/officeDocument/2006/relationships/slide" Target="slides/slide142.xml"/><Relationship Id="rId156" Type="http://schemas.openxmlformats.org/officeDocument/2006/relationships/slide" Target="slides/slide147.xml"/><Relationship Id="rId177" Type="http://schemas.openxmlformats.org/officeDocument/2006/relationships/slide" Target="slides/slide168.xml"/><Relationship Id="rId198" Type="http://schemas.openxmlformats.org/officeDocument/2006/relationships/slide" Target="slides/slide189.xml"/><Relationship Id="rId172" Type="http://schemas.openxmlformats.org/officeDocument/2006/relationships/slide" Target="slides/slide163.xml"/><Relationship Id="rId193" Type="http://schemas.openxmlformats.org/officeDocument/2006/relationships/slide" Target="slides/slide184.xml"/><Relationship Id="rId202" Type="http://schemas.openxmlformats.org/officeDocument/2006/relationships/slide" Target="slides/slide193.xml"/><Relationship Id="rId207" Type="http://schemas.openxmlformats.org/officeDocument/2006/relationships/tableStyles" Target="tableStyles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109" Type="http://schemas.openxmlformats.org/officeDocument/2006/relationships/slide" Target="slides/slide10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slide" Target="slides/slide88.xml"/><Relationship Id="rId104" Type="http://schemas.openxmlformats.org/officeDocument/2006/relationships/slide" Target="slides/slide95.xml"/><Relationship Id="rId120" Type="http://schemas.openxmlformats.org/officeDocument/2006/relationships/slide" Target="slides/slide111.xml"/><Relationship Id="rId125" Type="http://schemas.openxmlformats.org/officeDocument/2006/relationships/slide" Target="slides/slide116.xml"/><Relationship Id="rId141" Type="http://schemas.openxmlformats.org/officeDocument/2006/relationships/slide" Target="slides/slide132.xml"/><Relationship Id="rId146" Type="http://schemas.openxmlformats.org/officeDocument/2006/relationships/slide" Target="slides/slide137.xml"/><Relationship Id="rId167" Type="http://schemas.openxmlformats.org/officeDocument/2006/relationships/slide" Target="slides/slide158.xml"/><Relationship Id="rId188" Type="http://schemas.openxmlformats.org/officeDocument/2006/relationships/slide" Target="slides/slide17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162" Type="http://schemas.openxmlformats.org/officeDocument/2006/relationships/slide" Target="slides/slide153.xml"/><Relationship Id="rId183" Type="http://schemas.openxmlformats.org/officeDocument/2006/relationships/slide" Target="slides/slide17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110" Type="http://schemas.openxmlformats.org/officeDocument/2006/relationships/slide" Target="slides/slide101.xml"/><Relationship Id="rId115" Type="http://schemas.openxmlformats.org/officeDocument/2006/relationships/slide" Target="slides/slide106.xml"/><Relationship Id="rId131" Type="http://schemas.openxmlformats.org/officeDocument/2006/relationships/slide" Target="slides/slide122.xml"/><Relationship Id="rId136" Type="http://schemas.openxmlformats.org/officeDocument/2006/relationships/slide" Target="slides/slide127.xml"/><Relationship Id="rId157" Type="http://schemas.openxmlformats.org/officeDocument/2006/relationships/slide" Target="slides/slide148.xml"/><Relationship Id="rId178" Type="http://schemas.openxmlformats.org/officeDocument/2006/relationships/slide" Target="slides/slide169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52" Type="http://schemas.openxmlformats.org/officeDocument/2006/relationships/slide" Target="slides/slide143.xml"/><Relationship Id="rId173" Type="http://schemas.openxmlformats.org/officeDocument/2006/relationships/slide" Target="slides/slide164.xml"/><Relationship Id="rId194" Type="http://schemas.openxmlformats.org/officeDocument/2006/relationships/slide" Target="slides/slide185.xml"/><Relationship Id="rId199" Type="http://schemas.openxmlformats.org/officeDocument/2006/relationships/slide" Target="slides/slide190.xml"/><Relationship Id="rId203" Type="http://schemas.openxmlformats.org/officeDocument/2006/relationships/slide" Target="slides/slide194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Relationship Id="rId100" Type="http://schemas.openxmlformats.org/officeDocument/2006/relationships/slide" Target="slides/slide91.xml"/><Relationship Id="rId105" Type="http://schemas.openxmlformats.org/officeDocument/2006/relationships/slide" Target="slides/slide96.xml"/><Relationship Id="rId126" Type="http://schemas.openxmlformats.org/officeDocument/2006/relationships/slide" Target="slides/slide117.xml"/><Relationship Id="rId147" Type="http://schemas.openxmlformats.org/officeDocument/2006/relationships/slide" Target="slides/slide138.xml"/><Relationship Id="rId168" Type="http://schemas.openxmlformats.org/officeDocument/2006/relationships/slide" Target="slides/slide1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93" Type="http://schemas.openxmlformats.org/officeDocument/2006/relationships/slide" Target="slides/slide84.xml"/><Relationship Id="rId98" Type="http://schemas.openxmlformats.org/officeDocument/2006/relationships/slide" Target="slides/slide89.xml"/><Relationship Id="rId121" Type="http://schemas.openxmlformats.org/officeDocument/2006/relationships/slide" Target="slides/slide112.xml"/><Relationship Id="rId142" Type="http://schemas.openxmlformats.org/officeDocument/2006/relationships/slide" Target="slides/slide133.xml"/><Relationship Id="rId163" Type="http://schemas.openxmlformats.org/officeDocument/2006/relationships/slide" Target="slides/slide154.xml"/><Relationship Id="rId184" Type="http://schemas.openxmlformats.org/officeDocument/2006/relationships/slide" Target="slides/slide175.xml"/><Relationship Id="rId189" Type="http://schemas.openxmlformats.org/officeDocument/2006/relationships/slide" Target="slides/slide180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6.xml"/><Relationship Id="rId46" Type="http://schemas.openxmlformats.org/officeDocument/2006/relationships/slide" Target="slides/slide37.xml"/><Relationship Id="rId67" Type="http://schemas.openxmlformats.org/officeDocument/2006/relationships/slide" Target="slides/slide58.xml"/><Relationship Id="rId116" Type="http://schemas.openxmlformats.org/officeDocument/2006/relationships/slide" Target="slides/slide107.xml"/><Relationship Id="rId137" Type="http://schemas.openxmlformats.org/officeDocument/2006/relationships/slide" Target="slides/slide128.xml"/><Relationship Id="rId158" Type="http://schemas.openxmlformats.org/officeDocument/2006/relationships/slide" Target="slides/slide149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62" Type="http://schemas.openxmlformats.org/officeDocument/2006/relationships/slide" Target="slides/slide53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111" Type="http://schemas.openxmlformats.org/officeDocument/2006/relationships/slide" Target="slides/slide102.xml"/><Relationship Id="rId132" Type="http://schemas.openxmlformats.org/officeDocument/2006/relationships/slide" Target="slides/slide123.xml"/><Relationship Id="rId153" Type="http://schemas.openxmlformats.org/officeDocument/2006/relationships/slide" Target="slides/slide144.xml"/><Relationship Id="rId174" Type="http://schemas.openxmlformats.org/officeDocument/2006/relationships/slide" Target="slides/slide165.xml"/><Relationship Id="rId179" Type="http://schemas.openxmlformats.org/officeDocument/2006/relationships/slide" Target="slides/slide170.xml"/><Relationship Id="rId195" Type="http://schemas.openxmlformats.org/officeDocument/2006/relationships/slide" Target="slides/slide186.xml"/><Relationship Id="rId190" Type="http://schemas.openxmlformats.org/officeDocument/2006/relationships/slide" Target="slides/slide181.xml"/><Relationship Id="rId204" Type="http://schemas.openxmlformats.org/officeDocument/2006/relationships/presProps" Target="presProps.xml"/><Relationship Id="rId15" Type="http://schemas.openxmlformats.org/officeDocument/2006/relationships/slide" Target="slides/slide6.xml"/><Relationship Id="rId36" Type="http://schemas.openxmlformats.org/officeDocument/2006/relationships/slide" Target="slides/slide27.xml"/><Relationship Id="rId57" Type="http://schemas.openxmlformats.org/officeDocument/2006/relationships/slide" Target="slides/slide48.xml"/><Relationship Id="rId106" Type="http://schemas.openxmlformats.org/officeDocument/2006/relationships/slide" Target="slides/slide97.xml"/><Relationship Id="rId127" Type="http://schemas.openxmlformats.org/officeDocument/2006/relationships/slide" Target="slides/slide11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52" Type="http://schemas.openxmlformats.org/officeDocument/2006/relationships/slide" Target="slides/slide43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94" Type="http://schemas.openxmlformats.org/officeDocument/2006/relationships/slide" Target="slides/slide85.xml"/><Relationship Id="rId99" Type="http://schemas.openxmlformats.org/officeDocument/2006/relationships/slide" Target="slides/slide90.xml"/><Relationship Id="rId101" Type="http://schemas.openxmlformats.org/officeDocument/2006/relationships/slide" Target="slides/slide92.xml"/><Relationship Id="rId122" Type="http://schemas.openxmlformats.org/officeDocument/2006/relationships/slide" Target="slides/slide113.xml"/><Relationship Id="rId143" Type="http://schemas.openxmlformats.org/officeDocument/2006/relationships/slide" Target="slides/slide134.xml"/><Relationship Id="rId148" Type="http://schemas.openxmlformats.org/officeDocument/2006/relationships/slide" Target="slides/slide139.xml"/><Relationship Id="rId164" Type="http://schemas.openxmlformats.org/officeDocument/2006/relationships/slide" Target="slides/slide155.xml"/><Relationship Id="rId169" Type="http://schemas.openxmlformats.org/officeDocument/2006/relationships/slide" Target="slides/slide160.xml"/><Relationship Id="rId185" Type="http://schemas.openxmlformats.org/officeDocument/2006/relationships/slide" Target="slides/slide17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71.xml"/><Relationship Id="rId26" Type="http://schemas.openxmlformats.org/officeDocument/2006/relationships/slide" Target="slides/slide17.xml"/><Relationship Id="rId47" Type="http://schemas.openxmlformats.org/officeDocument/2006/relationships/slide" Target="slides/slide38.xml"/><Relationship Id="rId68" Type="http://schemas.openxmlformats.org/officeDocument/2006/relationships/slide" Target="slides/slide59.xml"/><Relationship Id="rId89" Type="http://schemas.openxmlformats.org/officeDocument/2006/relationships/slide" Target="slides/slide80.xml"/><Relationship Id="rId112" Type="http://schemas.openxmlformats.org/officeDocument/2006/relationships/slide" Target="slides/slide103.xml"/><Relationship Id="rId133" Type="http://schemas.openxmlformats.org/officeDocument/2006/relationships/slide" Target="slides/slide124.xml"/><Relationship Id="rId154" Type="http://schemas.openxmlformats.org/officeDocument/2006/relationships/slide" Target="slides/slide145.xml"/><Relationship Id="rId175" Type="http://schemas.openxmlformats.org/officeDocument/2006/relationships/slide" Target="slides/slide166.xml"/><Relationship Id="rId196" Type="http://schemas.openxmlformats.org/officeDocument/2006/relationships/slide" Target="slides/slide187.xml"/><Relationship Id="rId200" Type="http://schemas.openxmlformats.org/officeDocument/2006/relationships/slide" Target="slides/slide1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5.wmf"/><Relationship Id="rId1" Type="http://schemas.openxmlformats.org/officeDocument/2006/relationships/image" Target="../media/image32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5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25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5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22.wmf"/><Relationship Id="rId1" Type="http://schemas.openxmlformats.org/officeDocument/2006/relationships/image" Target="../media/image2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25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66.wmf"/><Relationship Id="rId2" Type="http://schemas.openxmlformats.org/officeDocument/2006/relationships/image" Target="../media/image23.wmf"/><Relationship Id="rId1" Type="http://schemas.openxmlformats.org/officeDocument/2006/relationships/image" Target="../media/image62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79670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79671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62776-A0D2-4139-AB47-35B7578C98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6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066AC-8739-4F12-AE33-D93DDB89F9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0885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FA3B8-EF8E-4BBB-8EA8-C220078FBA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9600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76E33-5C68-4A74-A6B9-EAA74AE237D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791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54BE5-599F-4545-B672-1964BF4D0D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8287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E561-A801-48D7-9A2C-8BDF57A34B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B3F04-2923-4476-8915-2CBF38ACA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44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CN" altLang="zh-CN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kumimoji="0" lang="zh-CN" altLang="zh-CN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192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92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A92E-9FDA-4DBB-8ACD-1D135AECF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8620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45726-290C-4624-A7A4-9B4C53CB7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0397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C8612-0875-4D37-A21A-4DC7398892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2352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A8EE-F1CA-459F-99A0-DBD4FED3C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22407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CDD7D-C14F-4D43-8031-5E1F375A5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771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1A656-92FA-45D2-8D49-C236288B64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5984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1EEF-6C46-444A-8C6D-0BB545A05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57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0F5C4-0D7D-41B6-B6F3-9FE92B06B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950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5A90B-8417-4804-BC22-CB0CC69E5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98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98B9-93C8-4BE0-A6EA-A3671DB29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3724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462A3-BFAA-4E31-9C85-1BC3C494D1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56513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1E71-4073-474B-9D86-1ED7723B3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4250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013FE-5803-4F80-ABB0-FA31151CB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057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AC160-9B2E-4EDE-9700-C5C3A2AF7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616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5377E-B046-41D8-9743-A88A6C26C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671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E3C98-228E-4813-8E74-0F3F21F07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675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38BA9-4BC7-434F-B1BC-B6540086A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871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95BD-02F1-476C-966D-F57A148DF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9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28DE6-6888-4C20-8D32-5CB973EE5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39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35B75-10D1-420A-BFB5-82B504686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6772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1E5B1-0D60-4C5C-B7ED-E300764AF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36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FA3B8-EF8E-4BBB-8EA8-C220078FB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0557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76E33-5C68-4A74-A6B9-EAA74AE23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66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54BE5-599F-4545-B672-1964BF4D0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059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E561-A801-48D7-9A2C-8BDF57A34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098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3F9CC-1E91-4B5B-9AE5-555FEAD91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843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29B2E-2F79-4AEC-93F5-07E8DF16B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604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D667-2078-4965-B92D-26E87709F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980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9BEBC-6366-4BF3-8C32-898E6F032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4179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2ED96-D485-4B16-A5E9-A0C6E3CC9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11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53AC2-C82D-4C12-8E46-506AEA6B7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1730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02797-22C0-4702-A597-FEBA8F5CA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412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00E48-8368-4680-836F-DF9F1121B3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372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26DD5-135E-4EBF-9C90-62788C7FC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627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67E5F-E06A-4A06-AB84-E5268508E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541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BBF6-E8BB-40B8-84FA-DBF7A02CA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9669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4B1D-FA98-42C9-8100-A05D62D79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083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F117A-059C-4E2D-BC88-0369BECCE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5831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8BC65-3257-4FD9-9AA2-C145D7CF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2487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C0F55-C898-44E3-B60C-5939FE941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304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6C744-A4B8-4851-888C-2470E06B7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06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1FFDC-F14B-4BAE-8FE5-E6098A187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176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3BF1A-A8AA-450E-B0CF-90CD0A825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2020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EB4CE-536D-4168-B226-48CB468B4B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0557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8A6F6-134E-4D5E-8D7B-B0B76B10F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3278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E9179-B753-46E1-B1B8-BB0489CDA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162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9E21D-0481-465F-8203-1BF6C809B4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0904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0EE3E-3D64-4C50-98DE-FBB0E6746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112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F8AB-EAB6-44A8-8547-DBF5EEC34E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8150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7336-7027-4613-8257-A559D857B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158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8D40-CB01-4FEA-8543-E78278B08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46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0E1AC-C8ED-44F6-A30A-EC1B2542DB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9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86100-9678-4D17-B5B2-F1D06C10A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987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0B7-FA85-4DCA-8B87-8BC72E20D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5941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F43F1-E74D-4934-8B22-939A97F60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8713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B7EE-C045-4582-8749-A6A1BC256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0979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63A72-98F8-4A2A-84EA-C0F21991B3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3472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D676D-0B14-4FD6-B10F-C496CFD36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5202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E8C7A-5A53-4503-9FD4-D1F83503E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9023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641C9-26B0-49C9-9F90-23CA3511D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1803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2FF71-34E9-484A-8208-68C494488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7387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477DF-64CB-45E6-A7F7-2FDA86385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971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8470E-3678-4D54-A1E7-BD1CFA0B0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56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2F6F9-D5DA-4C46-ACBF-0DFDACE7E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5279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76F28-E8A4-4171-BCC5-E404E8969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6028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48ABE-E507-4CAA-9906-AFDD5DA42D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3270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E11F2-ED3B-4A41-8B02-1FEA43FB16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6878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4F91-5810-402E-B2FB-D82713749B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0205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56C0E-BF7D-4D49-84E8-613126776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1369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0E59E-0C82-474B-9446-9A3F6AAAE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12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16A7-F019-4080-A11E-3A67C3B80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0406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3091A-A1D4-4B21-AB27-F56B86964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2905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1D2ED-4011-40FF-91B8-3996B891E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2625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53881-8033-416C-9886-B78FA9662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55EE-9CE6-4D2D-997C-5E0F26901F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6868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7527A-003E-497C-A272-E18CBC8B3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0856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55C2A-4084-4A75-AB68-CA32BB9DB0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8944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F6C5A-927B-42E5-BA24-005830C68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519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CB5D7-E29B-4A4F-89CB-4BF9A1D4A2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1371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7FF72-EB88-4CD2-8DF8-77C725B31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9617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5791-BBAB-4474-814E-865CF346B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876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7E455-7A6B-48F8-A2E3-3FFF097B3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698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EAD4-8C01-4C40-842E-0B9E08EF0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4054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E7A59-912A-4B95-806E-7FC417164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5042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17C8-97B9-4B56-84E6-0B0D7C7F0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5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1ED26-BC30-4CF4-A5EE-1DD15FC06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4742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34155-79FE-49E3-9BE9-3145AC81E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0810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E6B37-2907-4531-B5FA-81A508182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07043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013FE-5803-4F80-ABB0-FA31151CB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75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AC160-9B2E-4EDE-9700-C5C3A2AF785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053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5377E-B046-41D8-9743-A88A6C26C0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277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E3C98-228E-4813-8E74-0F3F21F07B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9001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38BA9-4BC7-434F-B1BC-B6540086A27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182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95BD-02F1-476C-966D-F57A148DFB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691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28DE6-6888-4C20-8D32-5CB973EE5A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0549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1E5B1-0D60-4C5C-B7ED-E300764AF2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7862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2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78629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8612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17863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862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17863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7863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861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178640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1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2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3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4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5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7864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861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86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CA9638DD-5665-4807-95F5-BC8322678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222" r:id="rId1"/>
    <p:sldLayoutId id="2147486121" r:id="rId2"/>
    <p:sldLayoutId id="2147486122" r:id="rId3"/>
    <p:sldLayoutId id="2147486123" r:id="rId4"/>
    <p:sldLayoutId id="2147486124" r:id="rId5"/>
    <p:sldLayoutId id="2147486125" r:id="rId6"/>
    <p:sldLayoutId id="2147486126" r:id="rId7"/>
    <p:sldLayoutId id="2147486127" r:id="rId8"/>
    <p:sldLayoutId id="2147486128" r:id="rId9"/>
    <p:sldLayoutId id="2147486129" r:id="rId10"/>
    <p:sldLayoutId id="214748613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 Black" pitchFamily="34" charset="0"/>
              </a:defRPr>
            </a:lvl1pPr>
          </a:lstStyle>
          <a:p>
            <a:pPr>
              <a:defRPr/>
            </a:pPr>
            <a:fld id="{7EB2ADE1-DEB5-444A-A67C-C537FC267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91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CN" altLang="zh-CN" sz="2400" b="0">
                <a:latin typeface="Times New Roman" pitchFamily="18" charset="0"/>
              </a:endParaRPr>
            </a:p>
          </p:txBody>
        </p:sp>
        <p:sp>
          <p:nvSpPr>
            <p:cNvPr id="1191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2400" b="0">
                <a:latin typeface="Times New Roman" pitchFamily="18" charset="0"/>
              </a:endParaRPr>
            </a:p>
          </p:txBody>
        </p:sp>
        <p:sp>
          <p:nvSpPr>
            <p:cNvPr id="1191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191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191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91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191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2400" b="0">
                <a:latin typeface="Times New Roman" pitchFamily="18" charset="0"/>
              </a:endParaRPr>
            </a:p>
          </p:txBody>
        </p:sp>
        <p:sp>
          <p:nvSpPr>
            <p:cNvPr id="1191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191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kumimoji="0" lang="zh-CN" altLang="zh-CN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696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96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91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3" r:id="rId1"/>
    <p:sldLayoutId id="2147486131" r:id="rId2"/>
    <p:sldLayoutId id="2147486132" r:id="rId3"/>
    <p:sldLayoutId id="2147486133" r:id="rId4"/>
    <p:sldLayoutId id="2147486134" r:id="rId5"/>
    <p:sldLayoutId id="2147486135" r:id="rId6"/>
    <p:sldLayoutId id="2147486136" r:id="rId7"/>
    <p:sldLayoutId id="2147486137" r:id="rId8"/>
    <p:sldLayoutId id="2147486138" r:id="rId9"/>
    <p:sldLayoutId id="2147486139" r:id="rId10"/>
    <p:sldLayoutId id="214748614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5CBCAC63-78CD-43EB-B589-25452DF0AE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1" r:id="rId1"/>
    <p:sldLayoutId id="2147486142" r:id="rId2"/>
    <p:sldLayoutId id="2147486143" r:id="rId3"/>
    <p:sldLayoutId id="2147486144" r:id="rId4"/>
    <p:sldLayoutId id="2147486145" r:id="rId5"/>
    <p:sldLayoutId id="2147486146" r:id="rId6"/>
    <p:sldLayoutId id="2147486147" r:id="rId7"/>
    <p:sldLayoutId id="2147486148" r:id="rId8"/>
    <p:sldLayoutId id="2147486149" r:id="rId9"/>
    <p:sldLayoutId id="2147486150" r:id="rId10"/>
    <p:sldLayoutId id="2147486151" r:id="rId11"/>
    <p:sldLayoutId id="21474861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2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81C5F5C1-D004-495A-875C-2212B801D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3" r:id="rId1"/>
    <p:sldLayoutId id="2147486154" r:id="rId2"/>
    <p:sldLayoutId id="2147486155" r:id="rId3"/>
    <p:sldLayoutId id="2147486156" r:id="rId4"/>
    <p:sldLayoutId id="2147486157" r:id="rId5"/>
    <p:sldLayoutId id="2147486158" r:id="rId6"/>
    <p:sldLayoutId id="2147486159" r:id="rId7"/>
    <p:sldLayoutId id="2147486160" r:id="rId8"/>
    <p:sldLayoutId id="2147486161" r:id="rId9"/>
    <p:sldLayoutId id="2147486162" r:id="rId10"/>
    <p:sldLayoutId id="2147486163" r:id="rId11"/>
    <p:sldLayoutId id="21474861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02B13B36-BCAF-4A9C-8452-CD6770792E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5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7862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2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78629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17863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374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17863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7863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7863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373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178640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1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2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3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4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645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73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373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86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86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76243FB7-4BE3-415B-A0D4-1DBA91F27E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176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82" r:id="rId7"/>
    <p:sldLayoutId id="2147486183" r:id="rId8"/>
    <p:sldLayoutId id="2147486184" r:id="rId9"/>
    <p:sldLayoutId id="2147486185" r:id="rId10"/>
    <p:sldLayoutId id="21474861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2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8F2702CF-6B7B-4FD1-BF56-9931153FB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7" r:id="rId1"/>
    <p:sldLayoutId id="2147486188" r:id="rId2"/>
    <p:sldLayoutId id="2147486189" r:id="rId3"/>
    <p:sldLayoutId id="2147486190" r:id="rId4"/>
    <p:sldLayoutId id="2147486191" r:id="rId5"/>
    <p:sldLayoutId id="2147486192" r:id="rId6"/>
    <p:sldLayoutId id="2147486193" r:id="rId7"/>
    <p:sldLayoutId id="2147486194" r:id="rId8"/>
    <p:sldLayoutId id="2147486195" r:id="rId9"/>
    <p:sldLayoutId id="2147486196" r:id="rId10"/>
    <p:sldLayoutId id="21474861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31FA13D1-AF54-4B57-9C09-1A57A864F1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8" r:id="rId1"/>
    <p:sldLayoutId id="2147486199" r:id="rId2"/>
    <p:sldLayoutId id="2147486200" r:id="rId3"/>
    <p:sldLayoutId id="2147486201" r:id="rId4"/>
    <p:sldLayoutId id="2147486202" r:id="rId5"/>
    <p:sldLayoutId id="2147486203" r:id="rId6"/>
    <p:sldLayoutId id="2147486204" r:id="rId7"/>
    <p:sldLayoutId id="2147486205" r:id="rId8"/>
    <p:sldLayoutId id="2147486206" r:id="rId9"/>
    <p:sldLayoutId id="2147486207" r:id="rId10"/>
    <p:sldLayoutId id="2147486208" r:id="rId11"/>
    <p:sldLayoutId id="21474862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2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5CBCAC63-78CD-43EB-B589-25452DF0AE5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4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25" r:id="rId1"/>
    <p:sldLayoutId id="2147486226" r:id="rId2"/>
    <p:sldLayoutId id="2147486227" r:id="rId3"/>
    <p:sldLayoutId id="2147486228" r:id="rId4"/>
    <p:sldLayoutId id="2147486229" r:id="rId5"/>
    <p:sldLayoutId id="2147486230" r:id="rId6"/>
    <p:sldLayoutId id="2147486231" r:id="rId7"/>
    <p:sldLayoutId id="2147486232" r:id="rId8"/>
    <p:sldLayoutId id="2147486233" r:id="rId9"/>
    <p:sldLayoutId id="2147486234" r:id="rId10"/>
    <p:sldLayoutId id="2147486235" r:id="rId11"/>
    <p:sldLayoutId id="21474862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1.wmf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21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21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21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2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23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4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5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4.bin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31.wmf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31.wmf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32.wmf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33.wmf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34.wmf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35.wmf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36.wmf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37.wmf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38.wmf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40.wmf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40.wmf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41.wmf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41.wmf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42.wmf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3.bin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8.bin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1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0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toedu.pku.edu.cn/index.j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23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72.wmf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9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9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8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jpeg"/><Relationship Id="rId7" Type="http://schemas.openxmlformats.org/officeDocument/2006/relationships/image" Target="../media/image89.pn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jpeg"/><Relationship Id="rId5" Type="http://schemas.openxmlformats.org/officeDocument/2006/relationships/image" Target="../media/image7.jpeg"/><Relationship Id="rId4" Type="http://schemas.openxmlformats.org/officeDocument/2006/relationships/image" Target="../media/image8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4.jpeg"/><Relationship Id="rId5" Type="http://schemas.openxmlformats.org/officeDocument/2006/relationships/image" Target="../media/image93.jpeg"/><Relationship Id="rId4" Type="http://schemas.openxmlformats.org/officeDocument/2006/relationships/image" Target="../media/image9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7.png"/><Relationship Id="rId4" Type="http://schemas.openxmlformats.org/officeDocument/2006/relationships/image" Target="../media/image9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4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15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8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9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292600"/>
            <a:ext cx="7129462" cy="12239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4200" b="1" dirty="0" smtClean="0">
                <a:solidFill>
                  <a:schemeClr val="tx2"/>
                </a:solidFill>
                <a:latin typeface="Times New Roman" pitchFamily="18" charset="0"/>
              </a:rPr>
              <a:t>助教 </a:t>
            </a:r>
            <a:r>
              <a:rPr lang="en-US" altLang="zh-CN" sz="4200" b="1" dirty="0" smtClean="0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zh-CN" altLang="en-US" sz="4200" b="1" dirty="0" smtClean="0">
                <a:solidFill>
                  <a:schemeClr val="tx2"/>
                </a:solidFill>
                <a:latin typeface="Times New Roman" pitchFamily="18" charset="0"/>
              </a:rPr>
              <a:t>朱果  贾晓东</a:t>
            </a:r>
            <a:r>
              <a:rPr lang="zh-CN" altLang="en-US" sz="4400" b="1" dirty="0" smtClean="0"/>
              <a:t> </a:t>
            </a:r>
            <a:endParaRPr lang="zh-CN" altLang="en-US" sz="5400" b="1" dirty="0" smtClean="0">
              <a:solidFill>
                <a:schemeClr val="tx2"/>
              </a:solidFill>
            </a:endParaRPr>
          </a:p>
        </p:txBody>
      </p:sp>
      <p:sp>
        <p:nvSpPr>
          <p:cNvPr id="2275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908050"/>
            <a:ext cx="8229600" cy="30257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高等代数  </a:t>
            </a:r>
            <a:r>
              <a:rPr lang="en-US" altLang="zh-CN" b="1" dirty="0" smtClean="0"/>
              <a:t>I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en-US" sz="4400" b="1" dirty="0" smtClean="0"/>
              <a:t>主讲教师 </a:t>
            </a:r>
            <a:r>
              <a:rPr lang="en-US" altLang="zh-CN" sz="4400" b="1" dirty="0" smtClean="0">
                <a:latin typeface="Times New Roman" pitchFamily="18" charset="0"/>
              </a:rPr>
              <a:t>:</a:t>
            </a:r>
            <a:r>
              <a:rPr lang="en-US" altLang="zh-CN" sz="4400" b="1" dirty="0" smtClean="0"/>
              <a:t> </a:t>
            </a:r>
            <a:r>
              <a:rPr lang="zh-CN" altLang="en-US" sz="4400" b="1" dirty="0" smtClean="0"/>
              <a:t>高 峡 </a:t>
            </a:r>
            <a:r>
              <a:rPr lang="zh-CN" altLang="en-US" sz="6000" b="1" dirty="0" smtClean="0"/>
              <a:t/>
            </a:r>
            <a:br>
              <a:rPr lang="zh-CN" altLang="en-US" sz="6000" b="1" dirty="0" smtClean="0"/>
            </a:br>
            <a:r>
              <a:rPr lang="zh-CN" altLang="en-US" sz="3600" b="1" dirty="0" smtClean="0"/>
              <a:t>理科楼 </a:t>
            </a:r>
            <a:r>
              <a:rPr lang="en-US" altLang="zh-CN" sz="3600" b="1" dirty="0" smtClean="0"/>
              <a:t>1473W</a:t>
            </a:r>
            <a:r>
              <a:rPr lang="en-US" altLang="zh-CN" sz="4400" b="1" dirty="0" smtClean="0"/>
              <a:t>   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第一章    线性方程组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  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1  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向量的线性表出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2  </a:t>
            </a:r>
            <a:r>
              <a:rPr lang="zh-CN" altLang="en-US" sz="3600" b="1" dirty="0" smtClean="0"/>
              <a:t>线性方程组的等解变换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3  Gauss </a:t>
            </a:r>
            <a:r>
              <a:rPr lang="zh-CN" altLang="en-US" sz="3600" b="1" dirty="0" smtClean="0"/>
              <a:t>消元法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dirty="0" smtClean="0"/>
              <a:t>  </a:t>
            </a:r>
            <a:r>
              <a:rPr lang="en-US" altLang="zh-CN" sz="3600" b="1" dirty="0" smtClean="0"/>
              <a:t>4  </a:t>
            </a:r>
            <a:r>
              <a:rPr lang="zh-CN" altLang="en-US" sz="3600" b="1" dirty="0" smtClean="0"/>
              <a:t>线性方程组解的判定与表示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  <a:latin typeface="Times New Roman" pitchFamily="18" charset="0"/>
              </a:rPr>
              <a:t>得到阶梯型方程组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7516" name="Line 12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17" name="Line 13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18" name="Line 14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19" name="Line 15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20" name="Line 16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21" name="Line 17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97522" name="Object 18"/>
          <p:cNvGraphicFramePr>
            <a:graphicFrameLocks noChangeAspect="1"/>
          </p:cNvGraphicFramePr>
          <p:nvPr/>
        </p:nvGraphicFramePr>
        <p:xfrm>
          <a:off x="1403350" y="4365625"/>
          <a:ext cx="10842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公式" r:id="rId3" imgW="419040" imgH="215640" progId="Equation.3">
                  <p:embed/>
                </p:oleObj>
              </mc:Choice>
              <mc:Fallback>
                <p:oleObj name="公式" r:id="rId3" imgW="41904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0842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7523" name="Line 19"/>
          <p:cNvSpPr>
            <a:spLocks noChangeShapeType="1"/>
          </p:cNvSpPr>
          <p:nvPr/>
        </p:nvSpPr>
        <p:spPr bwMode="auto">
          <a:xfrm flipH="1" flipV="1">
            <a:off x="1835150" y="3068638"/>
            <a:ext cx="215900" cy="11525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24" name="Line 20"/>
          <p:cNvSpPr>
            <a:spLocks noChangeShapeType="1"/>
          </p:cNvSpPr>
          <p:nvPr/>
        </p:nvSpPr>
        <p:spPr bwMode="auto">
          <a:xfrm flipV="1">
            <a:off x="2411413" y="3789363"/>
            <a:ext cx="576262" cy="57467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25" name="Line 21"/>
          <p:cNvSpPr>
            <a:spLocks noChangeShapeType="1"/>
          </p:cNvSpPr>
          <p:nvPr/>
        </p:nvSpPr>
        <p:spPr bwMode="auto">
          <a:xfrm flipV="1">
            <a:off x="2484438" y="4221163"/>
            <a:ext cx="3455987" cy="360362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753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非零行</a:t>
            </a:r>
            <a:r>
              <a:rPr lang="zh-CN" altLang="zh-CN" b="1" smtClean="0">
                <a:latin typeface="Times New Roman" pitchFamily="18" charset="0"/>
              </a:rPr>
              <a:t>左</a:t>
            </a:r>
            <a:r>
              <a:rPr lang="zh-CN" altLang="en-US" b="1" smtClean="0">
                <a:latin typeface="Times New Roman" pitchFamily="18" charset="0"/>
              </a:rPr>
              <a:t>起第一个</a:t>
            </a:r>
            <a:r>
              <a:rPr lang="zh-CN" altLang="zh-CN" b="1" smtClean="0">
                <a:latin typeface="Times New Roman" pitchFamily="18" charset="0"/>
              </a:rPr>
              <a:t>非零系数称为该行的主元</a:t>
            </a:r>
            <a:endParaRPr lang="zh-CN" altLang="en-US" b="1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9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9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9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9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97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9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9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9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9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9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9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7516" grpId="0" animBg="1"/>
      <p:bldP spid="2197517" grpId="0" animBg="1"/>
      <p:bldP spid="2197518" grpId="0" animBg="1"/>
      <p:bldP spid="2197519" grpId="0" animBg="1"/>
      <p:bldP spid="2197520" grpId="0" animBg="1"/>
      <p:bldP spid="2197521" grpId="0" animBg="1"/>
      <p:bldP spid="2197523" grpId="0" animBg="1"/>
      <p:bldP spid="2197524" grpId="0" animBg="1"/>
      <p:bldP spid="219752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阶梯型方程组</a:t>
            </a:r>
          </a:p>
        </p:txBody>
      </p:sp>
      <p:sp>
        <p:nvSpPr>
          <p:cNvPr id="20797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679950"/>
          </a:xfrm>
          <a:noFill/>
        </p:spPr>
        <p:txBody>
          <a:bodyPr/>
          <a:lstStyle/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b="1" smtClean="0"/>
              <a:t>    </a:t>
            </a:r>
            <a:r>
              <a:rPr lang="zh-CN" altLang="en-US" b="1" smtClean="0">
                <a:latin typeface="Times New Roman" pitchFamily="18" charset="0"/>
              </a:rPr>
              <a:t>满足以下条件的线性方程组称为阶梯型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方程组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b="1" smtClean="0">
                <a:latin typeface="Times New Roman" pitchFamily="18" charset="0"/>
              </a:rPr>
              <a:t>非零行都在零行的上面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b="1" smtClean="0">
                <a:latin typeface="Times New Roman" pitchFamily="18" charset="0"/>
              </a:rPr>
              <a:t>非零行的主元都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严格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在上一行主元的右侧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9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9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smtClean="0">
                <a:latin typeface="Times New Roman" pitchFamily="18" charset="0"/>
              </a:rPr>
              <a:t>以下方程组不是阶梯型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br>
              <a:rPr lang="en-US" altLang="zh-CN" sz="3600" b="1" smtClean="0">
                <a:latin typeface="Times New Roman" pitchFamily="18" charset="0"/>
              </a:rPr>
            </a:br>
            <a:r>
              <a:rPr lang="zh-CN" altLang="en-US" sz="3600" b="1" smtClean="0">
                <a:latin typeface="Times New Roman" pitchFamily="18" charset="0"/>
              </a:rPr>
              <a:t>可用进一步简化</a:t>
            </a:r>
          </a:p>
        </p:txBody>
      </p:sp>
      <p:sp>
        <p:nvSpPr>
          <p:cNvPr id="2080772" name="Rectangle 4"/>
          <p:cNvSpPr>
            <a:spLocks noChangeArrowheads="1"/>
          </p:cNvSpPr>
          <p:nvPr/>
        </p:nvSpPr>
        <p:spPr bwMode="auto">
          <a:xfrm>
            <a:off x="2916238" y="2205038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773" name="Rectangle 5"/>
          <p:cNvSpPr>
            <a:spLocks noChangeArrowheads="1"/>
          </p:cNvSpPr>
          <p:nvPr/>
        </p:nvSpPr>
        <p:spPr bwMode="auto">
          <a:xfrm>
            <a:off x="3924300" y="2205038"/>
            <a:ext cx="3959225" cy="71913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774" name="Rectangle 6"/>
          <p:cNvSpPr>
            <a:spLocks noChangeArrowheads="1"/>
          </p:cNvSpPr>
          <p:nvPr/>
        </p:nvSpPr>
        <p:spPr bwMode="auto">
          <a:xfrm>
            <a:off x="5364163" y="2997200"/>
            <a:ext cx="2519362" cy="719138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775" name="Rectangle 7"/>
          <p:cNvSpPr>
            <a:spLocks noChangeArrowheads="1"/>
          </p:cNvSpPr>
          <p:nvPr/>
        </p:nvSpPr>
        <p:spPr bwMode="auto">
          <a:xfrm>
            <a:off x="4356100" y="2997200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776" name="Rectangle 8"/>
          <p:cNvSpPr>
            <a:spLocks noChangeArrowheads="1"/>
          </p:cNvSpPr>
          <p:nvPr/>
        </p:nvSpPr>
        <p:spPr bwMode="auto">
          <a:xfrm>
            <a:off x="5364163" y="3789363"/>
            <a:ext cx="2519362" cy="719137"/>
          </a:xfrm>
          <a:prstGeom prst="rect">
            <a:avLst/>
          </a:prstGeom>
          <a:solidFill>
            <a:srgbClr val="FFCC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788" name="Rectangle 20"/>
          <p:cNvSpPr>
            <a:spLocks noChangeArrowheads="1"/>
          </p:cNvSpPr>
          <p:nvPr/>
        </p:nvSpPr>
        <p:spPr bwMode="auto">
          <a:xfrm>
            <a:off x="4356100" y="3789363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789" name="AutoShape 21"/>
          <p:cNvSpPr>
            <a:spLocks noChangeArrowheads="1"/>
          </p:cNvSpPr>
          <p:nvPr/>
        </p:nvSpPr>
        <p:spPr bwMode="auto">
          <a:xfrm>
            <a:off x="3779838" y="3141663"/>
            <a:ext cx="484187" cy="1223962"/>
          </a:xfrm>
          <a:prstGeom prst="curvedRightArrow">
            <a:avLst>
              <a:gd name="adj1" fmla="val 50557"/>
              <a:gd name="adj2" fmla="val 101115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790" name="Text Box 22"/>
          <p:cNvSpPr txBox="1">
            <a:spLocks noChangeArrowheads="1"/>
          </p:cNvSpPr>
          <p:nvPr/>
        </p:nvSpPr>
        <p:spPr bwMode="auto">
          <a:xfrm>
            <a:off x="2195513" y="3213100"/>
            <a:ext cx="1511300" cy="5413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1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20807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</a:t>
            </a:r>
            <a:r>
              <a:rPr lang="en-US" altLang="zh-CN" sz="3600" b="1" smtClean="0">
                <a:latin typeface="Times New Roman" pitchFamily="18" charset="0"/>
              </a:rPr>
              <a:t>+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MT Extra" pitchFamily="18" charset="2"/>
              </a:rPr>
              <a:t>                                    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</a:t>
            </a:r>
            <a:r>
              <a:rPr lang="en-US" altLang="zh-CN" sz="3600" b="1" smtClean="0">
                <a:latin typeface="Times New Roman" pitchFamily="18" charset="0"/>
              </a:rPr>
              <a:t>=  2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</a:t>
            </a:r>
            <a:r>
              <a:rPr lang="en-US" altLang="zh-CN" sz="3600" b="1" i="1" smtClean="0">
                <a:latin typeface="Times New Roman" pitchFamily="18" charset="0"/>
              </a:rPr>
              <a:t>                        </a:t>
            </a:r>
            <a:r>
              <a:rPr lang="en-US" altLang="zh-CN" sz="3600" b="1" smtClean="0">
                <a:latin typeface="Times New Roman" pitchFamily="18" charset="0"/>
              </a:rPr>
              <a:t>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             </a:t>
            </a:r>
            <a:r>
              <a:rPr lang="zh-CN" altLang="en-US" b="1" smtClean="0">
                <a:latin typeface="Times New Roman" pitchFamily="18" charset="0"/>
              </a:rPr>
              <a:t>阶梯型 </a:t>
            </a:r>
            <a:r>
              <a:rPr lang="en-US" altLang="zh-CN" b="1" smtClean="0">
                <a:latin typeface="Times New Roman" pitchFamily="18" charset="0"/>
              </a:rPr>
              <a:t>:  </a:t>
            </a:r>
            <a:r>
              <a:rPr lang="zh-CN" altLang="en-US" b="1" smtClean="0">
                <a:latin typeface="Times New Roman" pitchFamily="18" charset="0"/>
              </a:rPr>
              <a:t>一次只下一级台阶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8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8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208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80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80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208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80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0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208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8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80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80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080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772" grpId="0" animBg="1"/>
      <p:bldP spid="2080773" grpId="0" animBg="1"/>
      <p:bldP spid="2080774" grpId="0" animBg="1"/>
      <p:bldP spid="2080775" grpId="0" animBg="1"/>
      <p:bldP spid="2080776" grpId="0" animBg="1"/>
      <p:bldP spid="2080788" grpId="0" animBg="1"/>
      <p:bldP spid="2080789" grpId="0" animBg="1"/>
      <p:bldP spid="208079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现在是阶梯型了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916238" y="2205038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924300" y="2205038"/>
            <a:ext cx="3959225" cy="71913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5364163" y="2997200"/>
            <a:ext cx="2519362" cy="719138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356100" y="2997200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2825" name="Line 9"/>
          <p:cNvSpPr>
            <a:spLocks noChangeShapeType="1"/>
          </p:cNvSpPr>
          <p:nvPr/>
        </p:nvSpPr>
        <p:spPr bwMode="auto">
          <a:xfrm>
            <a:off x="2916238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826" name="Line 10"/>
          <p:cNvSpPr>
            <a:spLocks noChangeShapeType="1"/>
          </p:cNvSpPr>
          <p:nvPr/>
        </p:nvSpPr>
        <p:spPr bwMode="auto">
          <a:xfrm>
            <a:off x="4356100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827" name="Line 11"/>
          <p:cNvSpPr>
            <a:spLocks noChangeShapeType="1"/>
          </p:cNvSpPr>
          <p:nvPr/>
        </p:nvSpPr>
        <p:spPr bwMode="auto">
          <a:xfrm>
            <a:off x="6877050" y="3716338"/>
            <a:ext cx="0" cy="7207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828" name="Line 12"/>
          <p:cNvSpPr>
            <a:spLocks noChangeShapeType="1"/>
          </p:cNvSpPr>
          <p:nvPr/>
        </p:nvSpPr>
        <p:spPr bwMode="auto">
          <a:xfrm>
            <a:off x="2916238" y="2924175"/>
            <a:ext cx="14398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829" name="Line 13"/>
          <p:cNvSpPr>
            <a:spLocks noChangeShapeType="1"/>
          </p:cNvSpPr>
          <p:nvPr/>
        </p:nvSpPr>
        <p:spPr bwMode="auto">
          <a:xfrm>
            <a:off x="6877050" y="4437063"/>
            <a:ext cx="100806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82830" name="Object 14"/>
          <p:cNvGraphicFramePr>
            <a:graphicFrameLocks noChangeAspect="1"/>
          </p:cNvGraphicFramePr>
          <p:nvPr/>
        </p:nvGraphicFramePr>
        <p:xfrm>
          <a:off x="1908175" y="4365625"/>
          <a:ext cx="1079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公式" r:id="rId3" imgW="419040" imgH="215640" progId="Equation.3">
                  <p:embed/>
                </p:oleObj>
              </mc:Choice>
              <mc:Fallback>
                <p:oleObj name="公式" r:id="rId3" imgW="41904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10795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2831" name="Line 15"/>
          <p:cNvSpPr>
            <a:spLocks noChangeShapeType="1"/>
          </p:cNvSpPr>
          <p:nvPr/>
        </p:nvSpPr>
        <p:spPr bwMode="auto">
          <a:xfrm flipV="1">
            <a:off x="2987675" y="3644900"/>
            <a:ext cx="1295400" cy="792163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832" name="Line 16"/>
          <p:cNvSpPr>
            <a:spLocks noChangeShapeType="1"/>
          </p:cNvSpPr>
          <p:nvPr/>
        </p:nvSpPr>
        <p:spPr bwMode="auto">
          <a:xfrm flipV="1">
            <a:off x="2771775" y="2997200"/>
            <a:ext cx="504825" cy="13684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6877050" y="37163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2835" name="Line 19"/>
          <p:cNvSpPr>
            <a:spLocks noChangeShapeType="1"/>
          </p:cNvSpPr>
          <p:nvPr/>
        </p:nvSpPr>
        <p:spPr bwMode="auto">
          <a:xfrm>
            <a:off x="4356100" y="3716338"/>
            <a:ext cx="25209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836" name="Line 20"/>
          <p:cNvSpPr>
            <a:spLocks noChangeShapeType="1"/>
          </p:cNvSpPr>
          <p:nvPr/>
        </p:nvSpPr>
        <p:spPr bwMode="auto">
          <a:xfrm flipV="1">
            <a:off x="3132138" y="4292600"/>
            <a:ext cx="3671887" cy="360363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84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</a:t>
            </a:r>
            <a:r>
              <a:rPr lang="en-US" altLang="zh-CN" sz="3600" b="1" smtClean="0">
                <a:latin typeface="Times New Roman" pitchFamily="18" charset="0"/>
              </a:rPr>
              <a:t>+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MT Extra" pitchFamily="18" charset="2"/>
              </a:rPr>
              <a:t>                                    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</a:t>
            </a:r>
            <a:r>
              <a:rPr lang="en-US" altLang="zh-CN" sz="3600" b="1" smtClean="0">
                <a:latin typeface="Times New Roman" pitchFamily="18" charset="0"/>
              </a:rPr>
              <a:t>=  2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mtClean="0"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</a:t>
            </a:r>
            <a:r>
              <a:rPr lang="en-US" altLang="zh-CN" sz="3600" b="1" i="1" smtClean="0">
                <a:latin typeface="Times New Roman" pitchFamily="18" charset="0"/>
              </a:rPr>
              <a:t>                        </a:t>
            </a:r>
            <a:r>
              <a:rPr lang="en-US" altLang="zh-CN" sz="3600" b="1" smtClean="0">
                <a:latin typeface="Times New Roman" pitchFamily="18" charset="0"/>
              </a:rPr>
              <a:t>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</a:t>
            </a:r>
            <a:r>
              <a:rPr lang="zh-CN" altLang="en-US" sz="3600" b="1" smtClean="0">
                <a:latin typeface="Times New Roman" pitchFamily="18" charset="0"/>
              </a:rPr>
              <a:t>一旦常数列里有主元 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无解 </a:t>
            </a:r>
            <a:r>
              <a:rPr lang="en-US" altLang="zh-CN" sz="3600" b="1" smtClean="0">
                <a:latin typeface="Times New Roman" pitchFamily="18" charset="0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8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8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8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82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82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8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8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8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8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8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8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8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2825" grpId="0" animBg="1"/>
      <p:bldP spid="2082826" grpId="0" animBg="1"/>
      <p:bldP spid="2082827" grpId="0" animBg="1"/>
      <p:bldP spid="2082828" grpId="0" animBg="1"/>
      <p:bldP spid="2082829" grpId="0" animBg="1"/>
      <p:bldP spid="2082831" grpId="0" animBg="1"/>
      <p:bldP spid="2082832" grpId="0" animBg="1"/>
      <p:bldP spid="2082835" grpId="0" animBg="1"/>
      <p:bldP spid="208283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第一章    线性方程组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solidFill>
                  <a:srgbClr val="FFFF00"/>
                </a:solidFill>
              </a:rPr>
              <a:t>  </a:t>
            </a:r>
            <a:r>
              <a:rPr lang="en-US" altLang="zh-CN" sz="3600" b="1" smtClean="0"/>
              <a:t>1  </a:t>
            </a:r>
            <a:r>
              <a:rPr lang="zh-CN" altLang="en-US" sz="3600" b="1" smtClean="0"/>
              <a:t>矩阵简介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/>
              <a:t>2  </a:t>
            </a:r>
            <a:r>
              <a:rPr lang="zh-CN" altLang="en-US" sz="3600" b="1" smtClean="0"/>
              <a:t>线性方程组的等解变换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/>
              <a:t>3  Gauss </a:t>
            </a:r>
            <a:r>
              <a:rPr lang="zh-CN" altLang="en-US" sz="3600" b="1" smtClean="0"/>
              <a:t>消元法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>
                <a:solidFill>
                  <a:srgbClr val="FFFF00"/>
                </a:solidFill>
              </a:rPr>
              <a:t>4  </a:t>
            </a:r>
            <a:r>
              <a:rPr lang="zh-CN" altLang="en-US" sz="3600" b="1" smtClean="0">
                <a:solidFill>
                  <a:srgbClr val="FFFF00"/>
                </a:solidFill>
              </a:rPr>
              <a:t>线性方程组解的判定与表示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5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解集合的判定</a:t>
            </a:r>
          </a:p>
        </p:txBody>
      </p:sp>
      <p:sp>
        <p:nvSpPr>
          <p:cNvPr id="2084870" name="Rectangle 6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>
                <a:latin typeface="Times New Roman" pitchFamily="18" charset="0"/>
              </a:rPr>
              <a:t>在</a:t>
            </a:r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</a:rPr>
              <a:t>阶梯型方程组</a:t>
            </a:r>
            <a:r>
              <a:rPr kumimoji="0" lang="zh-CN" altLang="en-US">
                <a:latin typeface="Times New Roman" pitchFamily="18" charset="0"/>
              </a:rPr>
              <a:t>中</a:t>
            </a:r>
            <a:r>
              <a:rPr kumimoji="0" lang="en-US" altLang="zh-CN">
                <a:latin typeface="Times New Roman" pitchFamily="18" charset="0"/>
              </a:rPr>
              <a:t>, </a:t>
            </a:r>
            <a:r>
              <a:rPr kumimoji="0" lang="zh-CN" altLang="en-US">
                <a:latin typeface="Times New Roman" pitchFamily="18" charset="0"/>
              </a:rPr>
              <a:t>若主元出现在等号</a:t>
            </a:r>
          </a:p>
          <a:p>
            <a:pPr algn="l" eaLnBrk="1" hangingPunct="1">
              <a:lnSpc>
                <a:spcPct val="135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右侧 </a:t>
            </a:r>
            <a:r>
              <a:rPr kumimoji="0" lang="en-US" altLang="zh-CN">
                <a:latin typeface="Times New Roman" pitchFamily="18" charset="0"/>
              </a:rPr>
              <a:t>( 0 = 1 </a:t>
            </a:r>
            <a:r>
              <a:rPr kumimoji="0" lang="zh-CN" altLang="en-US">
                <a:latin typeface="Times New Roman" pitchFamily="18" charset="0"/>
              </a:rPr>
              <a:t>型 </a:t>
            </a:r>
            <a:r>
              <a:rPr kumimoji="0" lang="en-US" altLang="zh-CN">
                <a:latin typeface="Times New Roman" pitchFamily="18" charset="0"/>
              </a:rPr>
              <a:t>),  </a:t>
            </a:r>
            <a:r>
              <a:rPr kumimoji="0" lang="zh-CN" altLang="en-US">
                <a:latin typeface="Times New Roman" pitchFamily="18" charset="0"/>
              </a:rPr>
              <a:t>则方程组无解</a:t>
            </a:r>
            <a:r>
              <a:rPr kumimoji="0" lang="en-US" altLang="zh-CN">
                <a:latin typeface="Times New Roman" pitchFamily="18" charset="0"/>
              </a:rPr>
              <a:t>.</a:t>
            </a:r>
          </a:p>
          <a:p>
            <a:pPr algn="l" eaLnBrk="1" hangingPunct="1">
              <a:lnSpc>
                <a:spcPct val="135000"/>
              </a:lnSpc>
              <a:spcBef>
                <a:spcPct val="20000"/>
              </a:spcBef>
              <a:buFontTx/>
              <a:buChar char="•"/>
            </a:pPr>
            <a:endParaRPr kumimoji="0" lang="en-US" altLang="zh-CN">
              <a:latin typeface="Times New Roman" pitchFamily="18" charset="0"/>
            </a:endParaRPr>
          </a:p>
          <a:p>
            <a:pPr algn="l" eaLnBrk="1" hangingPunct="1">
              <a:lnSpc>
                <a:spcPct val="135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>
                <a:latin typeface="Times New Roman" pitchFamily="18" charset="0"/>
              </a:rPr>
              <a:t>如果阶梯型方程组的主元都在等号左侧 </a:t>
            </a:r>
            <a:r>
              <a:rPr kumimoji="0" lang="en-US" altLang="zh-CN">
                <a:latin typeface="Times New Roman" pitchFamily="18" charset="0"/>
              </a:rPr>
              <a:t>,   </a:t>
            </a:r>
            <a:r>
              <a:rPr kumimoji="0" lang="zh-CN" altLang="en-US">
                <a:latin typeface="Times New Roman" pitchFamily="18" charset="0"/>
              </a:rPr>
              <a:t>原方程组是否一定有解呢</a:t>
            </a:r>
            <a:r>
              <a:rPr kumimoji="0" lang="en-US" altLang="zh-CN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84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若阶梯型方程组的主元都在等号左边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610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11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12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13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14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15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1616" name="Object 16"/>
          <p:cNvGraphicFramePr>
            <a:graphicFrameLocks noChangeAspect="1"/>
          </p:cNvGraphicFramePr>
          <p:nvPr/>
        </p:nvGraphicFramePr>
        <p:xfrm>
          <a:off x="1403350" y="4365625"/>
          <a:ext cx="10842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公式" r:id="rId3" imgW="419040" imgH="215640" progId="Equation.3">
                  <p:embed/>
                </p:oleObj>
              </mc:Choice>
              <mc:Fallback>
                <p:oleObj name="公式" r:id="rId3" imgW="41904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0842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17" name="Line 17"/>
          <p:cNvSpPr>
            <a:spLocks noChangeShapeType="1"/>
          </p:cNvSpPr>
          <p:nvPr/>
        </p:nvSpPr>
        <p:spPr bwMode="auto">
          <a:xfrm flipH="1" flipV="1">
            <a:off x="1835150" y="3068638"/>
            <a:ext cx="215900" cy="11525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18" name="Line 18"/>
          <p:cNvSpPr>
            <a:spLocks noChangeShapeType="1"/>
          </p:cNvSpPr>
          <p:nvPr/>
        </p:nvSpPr>
        <p:spPr bwMode="auto">
          <a:xfrm flipV="1">
            <a:off x="2411413" y="3789363"/>
            <a:ext cx="576262" cy="57467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19" name="Line 19"/>
          <p:cNvSpPr>
            <a:spLocks noChangeShapeType="1"/>
          </p:cNvSpPr>
          <p:nvPr/>
        </p:nvSpPr>
        <p:spPr bwMode="auto">
          <a:xfrm flipV="1">
            <a:off x="2484438" y="4221163"/>
            <a:ext cx="3455987" cy="360362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</a:t>
            </a:r>
            <a:r>
              <a:rPr lang="zh-CN" altLang="en-US" b="1" smtClean="0"/>
              <a:t>阶梯型方程组里主元对应的变量称为主变量</a:t>
            </a:r>
            <a:endParaRPr lang="zh-CN" altLang="en-US" sz="3600" b="1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0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0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0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0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0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0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0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10" grpId="0" animBg="1"/>
      <p:bldP spid="2201611" grpId="0" animBg="1"/>
      <p:bldP spid="2201612" grpId="0" animBg="1"/>
      <p:bldP spid="2201613" grpId="0" animBg="1"/>
      <p:bldP spid="2201614" grpId="0" animBg="1"/>
      <p:bldP spid="2201615" grpId="0" animBg="1"/>
      <p:bldP spid="2201617" grpId="0" animBg="1"/>
      <p:bldP spid="2201618" grpId="0" animBg="1"/>
      <p:bldP spid="220161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可自下而上地消元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86" name="Object 16"/>
          <p:cNvGraphicFramePr>
            <a:graphicFrameLocks noChangeAspect="1"/>
          </p:cNvGraphicFramePr>
          <p:nvPr/>
        </p:nvGraphicFramePr>
        <p:xfrm>
          <a:off x="1403350" y="4365625"/>
          <a:ext cx="10842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公式" r:id="rId3" imgW="419040" imgH="215640" progId="Equation.3">
                  <p:embed/>
                </p:oleObj>
              </mc:Choice>
              <mc:Fallback>
                <p:oleObj name="公式" r:id="rId3" imgW="41904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0842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Line 17"/>
          <p:cNvSpPr>
            <a:spLocks noChangeShapeType="1"/>
          </p:cNvSpPr>
          <p:nvPr/>
        </p:nvSpPr>
        <p:spPr bwMode="auto">
          <a:xfrm flipH="1" flipV="1">
            <a:off x="1835150" y="3068638"/>
            <a:ext cx="215900" cy="11525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 flipV="1">
            <a:off x="2411413" y="3789363"/>
            <a:ext cx="576262" cy="57467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 flipV="1">
            <a:off x="2484438" y="4221163"/>
            <a:ext cx="3455987" cy="360362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644" name="AutoShape 20"/>
          <p:cNvSpPr>
            <a:spLocks noChangeArrowheads="1"/>
          </p:cNvSpPr>
          <p:nvPr/>
        </p:nvSpPr>
        <p:spPr bwMode="auto">
          <a:xfrm rot="10800000">
            <a:off x="8243888" y="3213100"/>
            <a:ext cx="360362" cy="923925"/>
          </a:xfrm>
          <a:prstGeom prst="curvedRightArrow">
            <a:avLst>
              <a:gd name="adj1" fmla="val 51278"/>
              <a:gd name="adj2" fmla="val 102555"/>
              <a:gd name="adj3" fmla="val 33333"/>
            </a:avLst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04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20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64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</a:rPr>
              <a:t>将主元正上方都变成零</a:t>
            </a:r>
          </a:p>
        </p:txBody>
      </p:sp>
      <p:sp>
        <p:nvSpPr>
          <p:cNvPr id="148483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5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6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7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8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9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0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1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2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3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4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3668" name="AutoShape 20"/>
          <p:cNvSpPr>
            <a:spLocks noChangeArrowheads="1"/>
          </p:cNvSpPr>
          <p:nvPr/>
        </p:nvSpPr>
        <p:spPr bwMode="auto">
          <a:xfrm rot="10800000">
            <a:off x="8243888" y="2349500"/>
            <a:ext cx="360362" cy="1787525"/>
          </a:xfrm>
          <a:prstGeom prst="curvedRightArrow">
            <a:avLst>
              <a:gd name="adj1" fmla="val 99207"/>
              <a:gd name="adj2" fmla="val 198414"/>
              <a:gd name="adj3" fmla="val 33333"/>
            </a:avLst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96" name="Rectangle 21"/>
          <p:cNvSpPr>
            <a:spLocks noChangeArrowheads="1"/>
          </p:cNvSpPr>
          <p:nvPr/>
        </p:nvSpPr>
        <p:spPr bwMode="auto">
          <a:xfrm>
            <a:off x="6084888" y="2997200"/>
            <a:ext cx="10080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9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                </a:t>
            </a:r>
            <a:r>
              <a:rPr lang="en-US" altLang="zh-CN" sz="3600" b="1" smtClean="0">
                <a:latin typeface="Times New Roman" pitchFamily="18" charset="0"/>
              </a:rPr>
              <a:t>=  2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20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66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</a:rPr>
              <a:t>将主元变为 </a:t>
            </a:r>
            <a:r>
              <a:rPr lang="en-US" altLang="zh-CN" sz="4000" b="1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9507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8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09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10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11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12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9513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4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5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6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7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8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9" name="Rectangle 17"/>
          <p:cNvSpPr>
            <a:spLocks noChangeArrowheads="1"/>
          </p:cNvSpPr>
          <p:nvPr/>
        </p:nvSpPr>
        <p:spPr bwMode="auto">
          <a:xfrm>
            <a:off x="6084888" y="2205038"/>
            <a:ext cx="1008062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4690" name="Text Box 18"/>
          <p:cNvSpPr txBox="1">
            <a:spLocks noChangeArrowheads="1"/>
          </p:cNvSpPr>
          <p:nvPr/>
        </p:nvSpPr>
        <p:spPr bwMode="auto">
          <a:xfrm rot="2389698">
            <a:off x="2051050" y="3429000"/>
            <a:ext cx="1296988" cy="541338"/>
          </a:xfrm>
          <a:prstGeom prst="rect">
            <a:avLst/>
          </a:prstGeom>
          <a:solidFill>
            <a:srgbClr val="00FF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latin typeface="Times New Roman" pitchFamily="18" charset="0"/>
              </a:rPr>
              <a:t>乘 </a:t>
            </a:r>
            <a:r>
              <a:rPr kumimoji="0" lang="en-US" altLang="zh-CN" sz="2800">
                <a:latin typeface="Times New Roman" pitchFamily="18" charset="0"/>
              </a:rPr>
              <a:t>1/2</a:t>
            </a:r>
          </a:p>
        </p:txBody>
      </p:sp>
      <p:sp>
        <p:nvSpPr>
          <p:cNvPr id="14952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baseline="-30000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2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                </a:t>
            </a:r>
            <a:r>
              <a:rPr lang="en-US" altLang="zh-CN" sz="3600" b="1" smtClean="0">
                <a:latin typeface="Times New Roman" pitchFamily="18" charset="0"/>
              </a:rPr>
              <a:t>=  2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0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46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</a:rPr>
              <a:t>由 </a:t>
            </a:r>
            <a:r>
              <a:rPr lang="en-US" altLang="zh-CN" sz="3600" b="1" dirty="0" smtClean="0">
                <a:latin typeface="Times New Roman" pitchFamily="18" charset="0"/>
              </a:rPr>
              <a:t>n </a:t>
            </a:r>
            <a:r>
              <a:rPr lang="zh-CN" altLang="en-US" sz="3600" b="1" dirty="0" smtClean="0">
                <a:latin typeface="Times New Roman" pitchFamily="18" charset="0"/>
              </a:rPr>
              <a:t>个数组成的有序数组称为 </a:t>
            </a:r>
            <a:r>
              <a:rPr lang="en-US" altLang="zh-CN" sz="3600" b="1" dirty="0" smtClean="0">
                <a:latin typeface="Times New Roman" pitchFamily="18" charset="0"/>
              </a:rPr>
              <a:t>n </a:t>
            </a:r>
            <a:r>
              <a:rPr lang="zh-CN" altLang="en-US" sz="3600" b="1" dirty="0" smtClean="0">
                <a:latin typeface="Times New Roman" pitchFamily="18" charset="0"/>
              </a:rPr>
              <a:t>维向量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36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36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小写希腊字母表示向量</a:t>
            </a:r>
            <a:r>
              <a:rPr lang="en-US" altLang="zh-CN" b="1" dirty="0" smtClean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小写罗马字母表示向量的分量</a:t>
            </a:r>
            <a:endParaRPr lang="en-US" altLang="zh-CN" b="1" dirty="0" smtClean="0">
              <a:latin typeface="Times New Roman" pitchFamily="18" charset="0"/>
            </a:endParaRPr>
          </a:p>
        </p:txBody>
      </p:sp>
      <p:pic>
        <p:nvPicPr>
          <p:cNvPr id="2053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908175" y="188913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Times New Roman" pitchFamily="18" charset="0"/>
              </a:rPr>
              <a:t>向量的定义</a:t>
            </a:r>
          </a:p>
        </p:txBody>
      </p:sp>
      <p:graphicFrame>
        <p:nvGraphicFramePr>
          <p:cNvPr id="286725" name="Object 7"/>
          <p:cNvGraphicFramePr>
            <a:graphicFrameLocks noChangeAspect="1"/>
          </p:cNvGraphicFramePr>
          <p:nvPr/>
        </p:nvGraphicFramePr>
        <p:xfrm>
          <a:off x="1476375" y="3357563"/>
          <a:ext cx="3975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公式" r:id="rId4" imgW="1218960" imgH="215640" progId="Equation.3">
                  <p:embed/>
                </p:oleObj>
              </mc:Choice>
              <mc:Fallback>
                <p:oleObj name="公式" r:id="rId4" imgW="12189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57563"/>
                        <a:ext cx="3975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3"/>
          <p:cNvGraphicFramePr>
            <a:graphicFrameLocks noChangeAspect="1"/>
          </p:cNvGraphicFramePr>
          <p:nvPr/>
        </p:nvGraphicFramePr>
        <p:xfrm>
          <a:off x="5795963" y="2636838"/>
          <a:ext cx="1789112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6" imgW="558720" imgH="711000" progId="Equation.3">
                  <p:embed/>
                </p:oleObj>
              </mc:Choice>
              <mc:Fallback>
                <p:oleObj name="公式" r:id="rId6" imgW="55872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6838"/>
                        <a:ext cx="1789112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继续反向消元</a:t>
            </a: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33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34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35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36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37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8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9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0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1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2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3" name="Rectangle 16"/>
          <p:cNvSpPr>
            <a:spLocks noChangeArrowheads="1"/>
          </p:cNvSpPr>
          <p:nvPr/>
        </p:nvSpPr>
        <p:spPr bwMode="auto">
          <a:xfrm>
            <a:off x="6084888" y="2205038"/>
            <a:ext cx="1008062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6738" name="AutoShape 18"/>
          <p:cNvSpPr>
            <a:spLocks noChangeArrowheads="1"/>
          </p:cNvSpPr>
          <p:nvPr/>
        </p:nvSpPr>
        <p:spPr bwMode="auto">
          <a:xfrm rot="10800000">
            <a:off x="8316913" y="2349500"/>
            <a:ext cx="360362" cy="1079500"/>
          </a:xfrm>
          <a:prstGeom prst="curvedRightArrow">
            <a:avLst>
              <a:gd name="adj1" fmla="val 59912"/>
              <a:gd name="adj2" fmla="val 119824"/>
              <a:gd name="adj3" fmla="val 33333"/>
            </a:avLst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4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baseline="-30000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2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 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           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20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73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得到简化阶梯型矩阵</a:t>
            </a:r>
          </a:p>
        </p:txBody>
      </p:sp>
      <p:sp>
        <p:nvSpPr>
          <p:cNvPr id="151555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57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58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0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1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4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5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6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7" name="Rectangle 16"/>
          <p:cNvSpPr>
            <a:spLocks noChangeArrowheads="1"/>
          </p:cNvSpPr>
          <p:nvPr/>
        </p:nvSpPr>
        <p:spPr bwMode="auto">
          <a:xfrm>
            <a:off x="6084888" y="2205038"/>
            <a:ext cx="1008062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8" name="Rectangle 18"/>
          <p:cNvSpPr>
            <a:spLocks noChangeArrowheads="1"/>
          </p:cNvSpPr>
          <p:nvPr/>
        </p:nvSpPr>
        <p:spPr bwMode="auto">
          <a:xfrm>
            <a:off x="2411413" y="2205038"/>
            <a:ext cx="1512887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7768" name="Freeform 24"/>
          <p:cNvSpPr>
            <a:spLocks/>
          </p:cNvSpPr>
          <p:nvPr/>
        </p:nvSpPr>
        <p:spPr bwMode="auto">
          <a:xfrm>
            <a:off x="2268538" y="2073275"/>
            <a:ext cx="4811712" cy="3227388"/>
          </a:xfrm>
          <a:custGeom>
            <a:avLst/>
            <a:gdLst>
              <a:gd name="T0" fmla="*/ 0 w 3031"/>
              <a:gd name="T1" fmla="*/ 2147483647 h 2033"/>
              <a:gd name="T2" fmla="*/ 2147483647 w 3031"/>
              <a:gd name="T3" fmla="*/ 2147483647 h 2033"/>
              <a:gd name="T4" fmla="*/ 2147483647 w 3031"/>
              <a:gd name="T5" fmla="*/ 2147483647 h 2033"/>
              <a:gd name="T6" fmla="*/ 2147483647 w 3031"/>
              <a:gd name="T7" fmla="*/ 2147483647 h 2033"/>
              <a:gd name="T8" fmla="*/ 2147483647 w 3031"/>
              <a:gd name="T9" fmla="*/ 2147483647 h 2033"/>
              <a:gd name="T10" fmla="*/ 2147483647 w 3031"/>
              <a:gd name="T11" fmla="*/ 2147483647 h 2033"/>
              <a:gd name="T12" fmla="*/ 2147483647 w 3031"/>
              <a:gd name="T13" fmla="*/ 2147483647 h 20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31"/>
              <a:gd name="T22" fmla="*/ 0 h 2033"/>
              <a:gd name="T23" fmla="*/ 3031 w 3031"/>
              <a:gd name="T24" fmla="*/ 2033 h 20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31" h="2033">
                <a:moveTo>
                  <a:pt x="0" y="2033"/>
                </a:moveTo>
                <a:cubicBezTo>
                  <a:pt x="646" y="1946"/>
                  <a:pt x="1293" y="1859"/>
                  <a:pt x="1769" y="1670"/>
                </a:cubicBezTo>
                <a:cubicBezTo>
                  <a:pt x="2245" y="1481"/>
                  <a:pt x="2683" y="1156"/>
                  <a:pt x="2857" y="899"/>
                </a:cubicBezTo>
                <a:cubicBezTo>
                  <a:pt x="3031" y="642"/>
                  <a:pt x="2842" y="256"/>
                  <a:pt x="2812" y="128"/>
                </a:cubicBezTo>
                <a:cubicBezTo>
                  <a:pt x="2782" y="0"/>
                  <a:pt x="2714" y="0"/>
                  <a:pt x="2676" y="128"/>
                </a:cubicBezTo>
                <a:cubicBezTo>
                  <a:pt x="2638" y="256"/>
                  <a:pt x="2547" y="778"/>
                  <a:pt x="2585" y="899"/>
                </a:cubicBezTo>
                <a:cubicBezTo>
                  <a:pt x="2623" y="1020"/>
                  <a:pt x="2763" y="937"/>
                  <a:pt x="2903" y="854"/>
                </a:cubicBezTo>
              </a:path>
            </a:pathLst>
          </a:custGeom>
          <a:noFill/>
          <a:ln w="698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7769" name="Freeform 25"/>
          <p:cNvSpPr>
            <a:spLocks/>
          </p:cNvSpPr>
          <p:nvPr/>
        </p:nvSpPr>
        <p:spPr bwMode="auto">
          <a:xfrm>
            <a:off x="2124075" y="2239963"/>
            <a:ext cx="1703388" cy="3060700"/>
          </a:xfrm>
          <a:custGeom>
            <a:avLst/>
            <a:gdLst>
              <a:gd name="T0" fmla="*/ 0 w 1073"/>
              <a:gd name="T1" fmla="*/ 2147483647 h 1928"/>
              <a:gd name="T2" fmla="*/ 2147483647 w 1073"/>
              <a:gd name="T3" fmla="*/ 2147483647 h 1928"/>
              <a:gd name="T4" fmla="*/ 2147483647 w 1073"/>
              <a:gd name="T5" fmla="*/ 2147483647 h 1928"/>
              <a:gd name="T6" fmla="*/ 2147483647 w 1073"/>
              <a:gd name="T7" fmla="*/ 2147483647 h 1928"/>
              <a:gd name="T8" fmla="*/ 2147483647 w 1073"/>
              <a:gd name="T9" fmla="*/ 2147483647 h 1928"/>
              <a:gd name="T10" fmla="*/ 2147483647 w 1073"/>
              <a:gd name="T11" fmla="*/ 2147483647 h 1928"/>
              <a:gd name="T12" fmla="*/ 2147483647 w 1073"/>
              <a:gd name="T13" fmla="*/ 2147483647 h 1928"/>
              <a:gd name="T14" fmla="*/ 2147483647 w 1073"/>
              <a:gd name="T15" fmla="*/ 2147483647 h 1928"/>
              <a:gd name="T16" fmla="*/ 2147483647 w 1073"/>
              <a:gd name="T17" fmla="*/ 2147483647 h 19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3"/>
              <a:gd name="T28" fmla="*/ 0 h 1928"/>
              <a:gd name="T29" fmla="*/ 1073 w 1073"/>
              <a:gd name="T30" fmla="*/ 1928 h 19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3" h="1928">
                <a:moveTo>
                  <a:pt x="0" y="1928"/>
                </a:moveTo>
                <a:cubicBezTo>
                  <a:pt x="234" y="1656"/>
                  <a:pt x="469" y="1384"/>
                  <a:pt x="635" y="1157"/>
                </a:cubicBezTo>
                <a:cubicBezTo>
                  <a:pt x="801" y="930"/>
                  <a:pt x="930" y="742"/>
                  <a:pt x="998" y="568"/>
                </a:cubicBezTo>
                <a:cubicBezTo>
                  <a:pt x="1066" y="394"/>
                  <a:pt x="1073" y="205"/>
                  <a:pt x="1043" y="114"/>
                </a:cubicBezTo>
                <a:cubicBezTo>
                  <a:pt x="1013" y="23"/>
                  <a:pt x="876" y="0"/>
                  <a:pt x="816" y="23"/>
                </a:cubicBezTo>
                <a:cubicBezTo>
                  <a:pt x="756" y="46"/>
                  <a:pt x="695" y="190"/>
                  <a:pt x="680" y="250"/>
                </a:cubicBezTo>
                <a:cubicBezTo>
                  <a:pt x="665" y="310"/>
                  <a:pt x="688" y="356"/>
                  <a:pt x="726" y="386"/>
                </a:cubicBezTo>
                <a:cubicBezTo>
                  <a:pt x="764" y="416"/>
                  <a:pt x="854" y="446"/>
                  <a:pt x="907" y="431"/>
                </a:cubicBezTo>
                <a:cubicBezTo>
                  <a:pt x="960" y="416"/>
                  <a:pt x="1001" y="355"/>
                  <a:pt x="1043" y="295"/>
                </a:cubicBezTo>
              </a:path>
            </a:pathLst>
          </a:custGeom>
          <a:noFill/>
          <a:ln w="698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777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              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baseline="-30000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1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 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           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每个主元的正上方也变为零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7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20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20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68" grpId="0" animBg="1"/>
      <p:bldP spid="220776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简化阶梯型矩阵</a:t>
            </a:r>
          </a:p>
        </p:txBody>
      </p:sp>
      <p:sp>
        <p:nvSpPr>
          <p:cNvPr id="2208772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>
                <a:latin typeface="Times New Roman" pitchFamily="18" charset="0"/>
              </a:rPr>
              <a:t>称阶梯型方程组是简化阶梯型</a:t>
            </a:r>
            <a:r>
              <a:rPr kumimoji="0" lang="en-US" altLang="zh-CN">
                <a:latin typeface="Times New Roman" pitchFamily="18" charset="0"/>
              </a:rPr>
              <a:t>, </a:t>
            </a:r>
            <a:r>
              <a:rPr kumimoji="0" lang="zh-CN" altLang="en-US">
                <a:latin typeface="Times New Roman" pitchFamily="18" charset="0"/>
              </a:rPr>
              <a:t>如果每个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主元都是 </a:t>
            </a:r>
            <a:r>
              <a:rPr kumimoji="0" lang="en-US" altLang="zh-CN">
                <a:latin typeface="Times New Roman" pitchFamily="18" charset="0"/>
              </a:rPr>
              <a:t>1 , </a:t>
            </a:r>
            <a:r>
              <a:rPr kumimoji="0" lang="zh-CN" altLang="en-US">
                <a:latin typeface="Times New Roman" pitchFamily="18" charset="0"/>
              </a:rPr>
              <a:t>且主元正上方都是 </a:t>
            </a:r>
            <a:r>
              <a:rPr kumimoji="0" lang="en-US" altLang="zh-CN">
                <a:latin typeface="Times New Roman" pitchFamily="18" charset="0"/>
              </a:rPr>
              <a:t>0 .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endParaRPr kumimoji="0" lang="en-US" altLang="zh-CN">
              <a:latin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>
                <a:latin typeface="Times New Roman" pitchFamily="18" charset="0"/>
              </a:rPr>
              <a:t>简化阶梯型由原方程组唯一确定</a:t>
            </a:r>
            <a:r>
              <a:rPr kumimoji="0" lang="en-US" altLang="zh-CN">
                <a:latin typeface="Times New Roman" pitchFamily="18" charset="0"/>
              </a:rPr>
              <a:t>, </a:t>
            </a:r>
            <a:r>
              <a:rPr kumimoji="0" lang="zh-CN" altLang="en-US">
                <a:latin typeface="Times New Roman" pitchFamily="18" charset="0"/>
              </a:rPr>
              <a:t>不依赖</a:t>
            </a: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于所做的初等变换</a:t>
            </a:r>
            <a:r>
              <a:rPr kumimoji="0" lang="en-US" altLang="zh-CN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8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000000"/>
                </a:solidFill>
                <a:latin typeface="Times New Roman" pitchFamily="18" charset="0"/>
              </a:rPr>
              <a:t>若所有变量都是主变量</a:t>
            </a:r>
          </a:p>
        </p:txBody>
      </p:sp>
      <p:sp>
        <p:nvSpPr>
          <p:cNvPr id="153603" name="AutoShape 3"/>
          <p:cNvSpPr>
            <a:spLocks/>
          </p:cNvSpPr>
          <p:nvPr/>
        </p:nvSpPr>
        <p:spPr bwMode="auto">
          <a:xfrm>
            <a:off x="1258888" y="1484313"/>
            <a:ext cx="217487" cy="3168650"/>
          </a:xfrm>
          <a:prstGeom prst="leftBrace">
            <a:avLst>
              <a:gd name="adj1" fmla="val 86944"/>
              <a:gd name="adj2" fmla="val 50000"/>
            </a:avLst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1835150" y="1484313"/>
            <a:ext cx="865188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5" name="Rectangle 6"/>
          <p:cNvSpPr>
            <a:spLocks noChangeArrowheads="1"/>
          </p:cNvSpPr>
          <p:nvPr/>
        </p:nvSpPr>
        <p:spPr bwMode="auto">
          <a:xfrm>
            <a:off x="2700338" y="2205038"/>
            <a:ext cx="865187" cy="719137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6" name="Rectangle 7"/>
          <p:cNvSpPr>
            <a:spLocks noChangeArrowheads="1"/>
          </p:cNvSpPr>
          <p:nvPr/>
        </p:nvSpPr>
        <p:spPr bwMode="auto">
          <a:xfrm>
            <a:off x="3563938" y="2924175"/>
            <a:ext cx="865187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7" name="Rectangle 8"/>
          <p:cNvSpPr>
            <a:spLocks noChangeArrowheads="1"/>
          </p:cNvSpPr>
          <p:nvPr/>
        </p:nvSpPr>
        <p:spPr bwMode="auto">
          <a:xfrm>
            <a:off x="4427538" y="3644900"/>
            <a:ext cx="865187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8" name="Rectangle 4"/>
          <p:cNvSpPr>
            <a:spLocks noChangeArrowheads="1"/>
          </p:cNvSpPr>
          <p:nvPr/>
        </p:nvSpPr>
        <p:spPr bwMode="auto">
          <a:xfrm>
            <a:off x="395288" y="1341438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 i="1">
                <a:latin typeface="Times New Roman" pitchFamily="18" charset="0"/>
              </a:rPr>
              <a:t>              x</a:t>
            </a:r>
            <a:r>
              <a:rPr kumimoji="0" lang="en-US" altLang="zh-CN" sz="3600" baseline="-30000">
                <a:latin typeface="Times New Roman" pitchFamily="18" charset="0"/>
              </a:rPr>
              <a:t>1                                       </a:t>
            </a:r>
            <a:r>
              <a:rPr kumimoji="0" lang="en-US" altLang="zh-CN" sz="3600">
                <a:latin typeface="Times New Roman" pitchFamily="18" charset="0"/>
              </a:rPr>
              <a:t>=  </a:t>
            </a:r>
            <a:r>
              <a:rPr kumimoji="0" lang="en-US" altLang="zh-CN" sz="3600">
                <a:latin typeface="Times New Roman" pitchFamily="18" charset="0"/>
                <a:sym typeface="MT Extra" pitchFamily="18" charset="2"/>
              </a:rPr>
              <a:t>–</a:t>
            </a:r>
            <a:r>
              <a:rPr kumimoji="0" lang="en-US" altLang="zh-CN" sz="3600">
                <a:latin typeface="Times New Roman" pitchFamily="18" charset="0"/>
              </a:rPr>
              <a:t> 1</a:t>
            </a:r>
            <a:endParaRPr kumimoji="0" lang="en-US" altLang="zh-CN" sz="3600" baseline="-30000">
              <a:latin typeface="Times New Roman" pitchFamily="18" charset="0"/>
            </a:endParaRP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>
                <a:latin typeface="Times New Roman" pitchFamily="18" charset="0"/>
              </a:rPr>
              <a:t>                    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2</a:t>
            </a:r>
            <a:r>
              <a:rPr kumimoji="0" lang="en-US" altLang="zh-CN" sz="3600">
                <a:latin typeface="Times New Roman" pitchFamily="18" charset="0"/>
              </a:rPr>
              <a:t>                  =    1</a:t>
            </a: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 i="1">
                <a:latin typeface="Times New Roman" pitchFamily="18" charset="0"/>
              </a:rPr>
              <a:t>                             x</a:t>
            </a:r>
            <a:r>
              <a:rPr kumimoji="0" lang="en-US" altLang="zh-CN" sz="3600" baseline="-30000">
                <a:latin typeface="Times New Roman" pitchFamily="18" charset="0"/>
              </a:rPr>
              <a:t>3                 </a:t>
            </a:r>
            <a:r>
              <a:rPr kumimoji="0" lang="en-US" altLang="zh-CN" sz="3600">
                <a:latin typeface="Times New Roman" pitchFamily="18" charset="0"/>
              </a:rPr>
              <a:t>=    1</a:t>
            </a: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 i="1">
                <a:latin typeface="Times New Roman" pitchFamily="18" charset="0"/>
              </a:rPr>
              <a:t>                                    x</a:t>
            </a:r>
            <a:r>
              <a:rPr kumimoji="0" lang="en-US" altLang="zh-CN" sz="3600" baseline="-30000">
                <a:latin typeface="Times New Roman" pitchFamily="18" charset="0"/>
              </a:rPr>
              <a:t>4       </a:t>
            </a:r>
            <a:r>
              <a:rPr kumimoji="0" lang="en-US" altLang="zh-CN" sz="3600">
                <a:latin typeface="Times New Roman" pitchFamily="18" charset="0"/>
              </a:rPr>
              <a:t>=    3</a:t>
            </a:r>
            <a:endParaRPr kumimoji="0" lang="en-US" altLang="zh-CN">
              <a:latin typeface="Times New Roman" pitchFamily="18" charset="0"/>
            </a:endParaRP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                                      0     =    0</a:t>
            </a: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           </a:t>
            </a:r>
            <a:r>
              <a:rPr kumimoji="0" lang="zh-CN" altLang="en-US" sz="4000">
                <a:latin typeface="Times New Roman" pitchFamily="18" charset="0"/>
              </a:rPr>
              <a:t>则原方程组有唯一解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00"/>
                </a:solidFill>
                <a:latin typeface="Times New Roman" pitchFamily="18" charset="0"/>
              </a:rPr>
              <a:t>主变量以外的变量称为自由变量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6084888" y="2205038"/>
            <a:ext cx="1008062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2411413" y="2205038"/>
            <a:ext cx="1512887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09812" name="Object 20"/>
          <p:cNvGraphicFramePr>
            <a:graphicFrameLocks noChangeAspect="1"/>
          </p:cNvGraphicFramePr>
          <p:nvPr/>
        </p:nvGraphicFramePr>
        <p:xfrm>
          <a:off x="900113" y="4437063"/>
          <a:ext cx="16176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公式" r:id="rId3" imgW="495000" imgH="190440" progId="Equation.3">
                  <p:embed/>
                </p:oleObj>
              </mc:Choice>
              <mc:Fallback>
                <p:oleObj name="公式" r:id="rId3" imgW="495000" imgH="190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16176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9813" name="Object 21"/>
          <p:cNvGraphicFramePr>
            <a:graphicFrameLocks noChangeAspect="1"/>
          </p:cNvGraphicFramePr>
          <p:nvPr/>
        </p:nvGraphicFramePr>
        <p:xfrm>
          <a:off x="3419475" y="5445125"/>
          <a:ext cx="2032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公式" r:id="rId5" imgW="622080" imgH="190440" progId="Equation.3">
                  <p:embed/>
                </p:oleObj>
              </mc:Choice>
              <mc:Fallback>
                <p:oleObj name="公式" r:id="rId5" imgW="62208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5125"/>
                        <a:ext cx="2032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9814" name="Line 22"/>
          <p:cNvSpPr>
            <a:spLocks noChangeShapeType="1"/>
          </p:cNvSpPr>
          <p:nvPr/>
        </p:nvSpPr>
        <p:spPr bwMode="auto">
          <a:xfrm flipH="1" flipV="1">
            <a:off x="1979613" y="3141663"/>
            <a:ext cx="71437" cy="1223962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9815" name="Line 23"/>
          <p:cNvSpPr>
            <a:spLocks noChangeShapeType="1"/>
          </p:cNvSpPr>
          <p:nvPr/>
        </p:nvSpPr>
        <p:spPr bwMode="auto">
          <a:xfrm flipV="1">
            <a:off x="2339975" y="3789363"/>
            <a:ext cx="792163" cy="576262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9816" name="Line 24"/>
          <p:cNvSpPr>
            <a:spLocks noChangeShapeType="1"/>
          </p:cNvSpPr>
          <p:nvPr/>
        </p:nvSpPr>
        <p:spPr bwMode="auto">
          <a:xfrm flipV="1">
            <a:off x="2555875" y="4221163"/>
            <a:ext cx="3311525" cy="360362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9818" name="Freeform 26"/>
          <p:cNvSpPr>
            <a:spLocks/>
          </p:cNvSpPr>
          <p:nvPr/>
        </p:nvSpPr>
        <p:spPr bwMode="auto">
          <a:xfrm>
            <a:off x="4427538" y="3716338"/>
            <a:ext cx="576262" cy="1728787"/>
          </a:xfrm>
          <a:custGeom>
            <a:avLst/>
            <a:gdLst>
              <a:gd name="T0" fmla="*/ 0 w 363"/>
              <a:gd name="T1" fmla="*/ 2147483647 h 1089"/>
              <a:gd name="T2" fmla="*/ 2147483647 w 363"/>
              <a:gd name="T3" fmla="*/ 2147483647 h 1089"/>
              <a:gd name="T4" fmla="*/ 2147483647 w 363"/>
              <a:gd name="T5" fmla="*/ 2147483647 h 1089"/>
              <a:gd name="T6" fmla="*/ 2147483647 w 363"/>
              <a:gd name="T7" fmla="*/ 0 h 1089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089"/>
              <a:gd name="T14" fmla="*/ 363 w 363"/>
              <a:gd name="T15" fmla="*/ 1089 h 10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089">
                <a:moveTo>
                  <a:pt x="0" y="1089"/>
                </a:moveTo>
                <a:cubicBezTo>
                  <a:pt x="124" y="971"/>
                  <a:pt x="249" y="854"/>
                  <a:pt x="272" y="726"/>
                </a:cubicBezTo>
                <a:cubicBezTo>
                  <a:pt x="295" y="598"/>
                  <a:pt x="121" y="439"/>
                  <a:pt x="136" y="318"/>
                </a:cubicBezTo>
                <a:cubicBezTo>
                  <a:pt x="151" y="197"/>
                  <a:pt x="257" y="98"/>
                  <a:pt x="363" y="0"/>
                </a:cubicBezTo>
              </a:path>
            </a:pathLst>
          </a:custGeom>
          <a:noFill/>
          <a:ln w="762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              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baseline="-30000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1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 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           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0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0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0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0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0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20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9814" grpId="0" animBg="1"/>
      <p:bldP spid="2209815" grpId="0" animBg="1"/>
      <p:bldP spid="2209816" grpId="0" animBg="1"/>
      <p:bldP spid="220981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00"/>
                </a:solidFill>
              </a:rPr>
              <a:t>自由变量部分移到等号右边 </a:t>
            </a:r>
            <a:endParaRPr lang="zh-CN" altLang="en-US" sz="36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403350" y="2133600"/>
            <a:ext cx="0" cy="7905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1403350" y="2924175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916238" y="3716338"/>
            <a:ext cx="31686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084888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6084888" y="4508500"/>
            <a:ext cx="23050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6084888" y="2205038"/>
            <a:ext cx="1008062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2411413" y="2205038"/>
            <a:ext cx="1512887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034" name="Object 19"/>
          <p:cNvGraphicFramePr>
            <a:graphicFrameLocks noChangeAspect="1"/>
          </p:cNvGraphicFramePr>
          <p:nvPr/>
        </p:nvGraphicFramePr>
        <p:xfrm>
          <a:off x="3419475" y="5445125"/>
          <a:ext cx="2032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公式" r:id="rId3" imgW="622080" imgH="190440" progId="Equation.3">
                  <p:embed/>
                </p:oleObj>
              </mc:Choice>
              <mc:Fallback>
                <p:oleObj name="公式" r:id="rId3" imgW="622080" imgH="190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5125"/>
                        <a:ext cx="2032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Freeform 23"/>
          <p:cNvSpPr>
            <a:spLocks/>
          </p:cNvSpPr>
          <p:nvPr/>
        </p:nvSpPr>
        <p:spPr bwMode="auto">
          <a:xfrm>
            <a:off x="4427538" y="3716338"/>
            <a:ext cx="576262" cy="1728787"/>
          </a:xfrm>
          <a:custGeom>
            <a:avLst/>
            <a:gdLst>
              <a:gd name="T0" fmla="*/ 0 w 363"/>
              <a:gd name="T1" fmla="*/ 2147483647 h 1089"/>
              <a:gd name="T2" fmla="*/ 2147483647 w 363"/>
              <a:gd name="T3" fmla="*/ 2147483647 h 1089"/>
              <a:gd name="T4" fmla="*/ 2147483647 w 363"/>
              <a:gd name="T5" fmla="*/ 2147483647 h 1089"/>
              <a:gd name="T6" fmla="*/ 2147483647 w 363"/>
              <a:gd name="T7" fmla="*/ 0 h 1089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089"/>
              <a:gd name="T14" fmla="*/ 363 w 363"/>
              <a:gd name="T15" fmla="*/ 1089 h 10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089">
                <a:moveTo>
                  <a:pt x="0" y="1089"/>
                </a:moveTo>
                <a:cubicBezTo>
                  <a:pt x="124" y="971"/>
                  <a:pt x="249" y="854"/>
                  <a:pt x="272" y="726"/>
                </a:cubicBezTo>
                <a:cubicBezTo>
                  <a:pt x="295" y="598"/>
                  <a:pt x="121" y="439"/>
                  <a:pt x="136" y="318"/>
                </a:cubicBezTo>
                <a:cubicBezTo>
                  <a:pt x="151" y="197"/>
                  <a:pt x="257" y="98"/>
                  <a:pt x="363" y="0"/>
                </a:cubicBezTo>
              </a:path>
            </a:pathLst>
          </a:custGeom>
          <a:noFill/>
          <a:ln w="76200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0840" name="AutoShape 24"/>
          <p:cNvSpPr>
            <a:spLocks noChangeArrowheads="1"/>
          </p:cNvSpPr>
          <p:nvPr/>
        </p:nvSpPr>
        <p:spPr bwMode="auto">
          <a:xfrm rot="-5400000">
            <a:off x="6292850" y="-307974"/>
            <a:ext cx="733425" cy="4032250"/>
          </a:xfrm>
          <a:prstGeom prst="curvedLeftArrow">
            <a:avLst>
              <a:gd name="adj1" fmla="val 109957"/>
              <a:gd name="adj2" fmla="val 219913"/>
              <a:gd name="adj3" fmla="val 33333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2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              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baseline="-30000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1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 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           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    0</a:t>
            </a:r>
            <a:r>
              <a:rPr lang="en-US" altLang="zh-CN" sz="3600" b="1" baseline="-30000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1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084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00"/>
                </a:solidFill>
              </a:rPr>
              <a:t>得到等解的方程组</a:t>
            </a:r>
            <a:r>
              <a:rPr lang="en-US" altLang="zh-CN" sz="3600" b="1" smtClean="0">
                <a:solidFill>
                  <a:srgbClr val="000000"/>
                </a:solidFill>
              </a:rPr>
              <a:t>, </a:t>
            </a:r>
            <a:r>
              <a:rPr lang="zh-CN" altLang="en-US" sz="3600" b="1" smtClean="0">
                <a:solidFill>
                  <a:srgbClr val="000000"/>
                </a:solidFill>
              </a:rPr>
              <a:t>称为</a:t>
            </a:r>
            <a:r>
              <a:rPr lang="zh-CN" altLang="en-US" sz="3600" b="1" smtClean="0">
                <a:solidFill>
                  <a:srgbClr val="0000FF"/>
                </a:solidFill>
              </a:rPr>
              <a:t>“解的公式”</a:t>
            </a:r>
            <a:endParaRPr lang="en-US" altLang="zh-CN" sz="3600" b="1" smtClean="0">
              <a:solidFill>
                <a:srgbClr val="000000"/>
              </a:solidFill>
            </a:endParaRP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1692275" y="1412875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3924300" y="2205038"/>
            <a:ext cx="1441450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29" name="Rectangle 6"/>
          <p:cNvSpPr>
            <a:spLocks noChangeArrowheads="1"/>
          </p:cNvSpPr>
          <p:nvPr/>
        </p:nvSpPr>
        <p:spPr bwMode="auto">
          <a:xfrm>
            <a:off x="3924300" y="1412875"/>
            <a:ext cx="1441450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30" name="Rectangle 7"/>
          <p:cNvSpPr>
            <a:spLocks noChangeArrowheads="1"/>
          </p:cNvSpPr>
          <p:nvPr/>
        </p:nvSpPr>
        <p:spPr bwMode="auto">
          <a:xfrm>
            <a:off x="1692275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31" name="Rectangle 8"/>
          <p:cNvSpPr>
            <a:spLocks noChangeArrowheads="1"/>
          </p:cNvSpPr>
          <p:nvPr/>
        </p:nvSpPr>
        <p:spPr bwMode="auto">
          <a:xfrm>
            <a:off x="1692275" y="2997200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632" name="AutoShape 22"/>
          <p:cNvSpPr>
            <a:spLocks/>
          </p:cNvSpPr>
          <p:nvPr/>
        </p:nvSpPr>
        <p:spPr bwMode="auto">
          <a:xfrm>
            <a:off x="1258888" y="1484313"/>
            <a:ext cx="288925" cy="2160587"/>
          </a:xfrm>
          <a:prstGeom prst="leftBrace">
            <a:avLst>
              <a:gd name="adj1" fmla="val 62317"/>
              <a:gd name="adj2" fmla="val 50000"/>
            </a:avLst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186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5040312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1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 =   1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zh-CN" altLang="en-US" b="1" smtClean="0">
                <a:latin typeface="Times New Roman" pitchFamily="18" charset="0"/>
              </a:rPr>
              <a:t>为自由变量</a:t>
            </a: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i="1" smtClean="0">
                <a:latin typeface="Times New Roman" pitchFamily="18" charset="0"/>
              </a:rPr>
              <a:t>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 </a:t>
            </a:r>
            <a:r>
              <a:rPr lang="en-US" altLang="zh-CN" sz="3600" b="1" smtClean="0">
                <a:latin typeface="Times New Roman" pitchFamily="18" charset="0"/>
              </a:rPr>
              <a:t>= 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自由变量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可以取任意的值 </a:t>
            </a:r>
            <a:r>
              <a:rPr lang="en-US" altLang="zh-CN" b="1" smtClean="0">
                <a:latin typeface="Times New Roman" pitchFamily="18" charset="0"/>
              </a:rPr>
              <a:t>;  </a:t>
            </a:r>
            <a:r>
              <a:rPr lang="zh-CN" altLang="en-US" b="1" smtClean="0">
                <a:latin typeface="Times New Roman" pitchFamily="18" charset="0"/>
              </a:rPr>
              <a:t>一旦自由变量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的值取定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主变量的值跟着被各等式确定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自由变量与主变量的取值一并给出原方程组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所有的解</a:t>
            </a:r>
            <a:r>
              <a:rPr lang="en-US" altLang="zh-CN" b="1" smtClean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11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11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11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11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通解用向量表示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1692275" y="1412875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3924300" y="2205038"/>
            <a:ext cx="1441450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3924300" y="1412875"/>
            <a:ext cx="1441450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1692275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1692275" y="2997200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7" name="AutoShape 9"/>
          <p:cNvSpPr>
            <a:spLocks/>
          </p:cNvSpPr>
          <p:nvPr/>
        </p:nvSpPr>
        <p:spPr bwMode="auto">
          <a:xfrm>
            <a:off x="1258888" y="1484313"/>
            <a:ext cx="288925" cy="2160587"/>
          </a:xfrm>
          <a:prstGeom prst="leftBrace">
            <a:avLst>
              <a:gd name="adj1" fmla="val 62317"/>
              <a:gd name="adj2" fmla="val 50000"/>
            </a:avLst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58" name="Object 11"/>
          <p:cNvGraphicFramePr>
            <a:graphicFrameLocks noChangeAspect="1"/>
          </p:cNvGraphicFramePr>
          <p:nvPr/>
        </p:nvGraphicFramePr>
        <p:xfrm>
          <a:off x="4643438" y="3716338"/>
          <a:ext cx="3600450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公式" r:id="rId3" imgW="1168200" imgH="914400" progId="Equation.3">
                  <p:embed/>
                </p:oleObj>
              </mc:Choice>
              <mc:Fallback>
                <p:oleObj name="公式" r:id="rId3" imgW="11682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16338"/>
                        <a:ext cx="3600450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5040312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1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 =   1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zh-CN" altLang="en-US" b="1" smtClean="0">
                <a:latin typeface="Times New Roman" pitchFamily="18" charset="0"/>
              </a:rPr>
              <a:t>为自由变量</a:t>
            </a: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i="1" smtClean="0">
                <a:latin typeface="Times New Roman" pitchFamily="18" charset="0"/>
              </a:rPr>
              <a:t>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 </a:t>
            </a:r>
            <a:r>
              <a:rPr lang="en-US" altLang="zh-CN" sz="3600" b="1" smtClean="0">
                <a:latin typeface="Times New Roman" pitchFamily="18" charset="0"/>
              </a:rPr>
              <a:t>=   1</a:t>
            </a:r>
          </a:p>
        </p:txBody>
      </p:sp>
      <p:sp>
        <p:nvSpPr>
          <p:cNvPr id="2215951" name="Rectangle 15"/>
          <p:cNvSpPr>
            <a:spLocks noChangeArrowheads="1"/>
          </p:cNvSpPr>
          <p:nvPr/>
        </p:nvSpPr>
        <p:spPr bwMode="auto">
          <a:xfrm>
            <a:off x="611188" y="3789363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5952" name="Rectangle 16"/>
          <p:cNvSpPr>
            <a:spLocks noChangeArrowheads="1"/>
          </p:cNvSpPr>
          <p:nvPr/>
        </p:nvSpPr>
        <p:spPr bwMode="auto">
          <a:xfrm>
            <a:off x="611188" y="4508500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5953" name="Rectangle 17"/>
          <p:cNvSpPr>
            <a:spLocks noChangeArrowheads="1"/>
          </p:cNvSpPr>
          <p:nvPr/>
        </p:nvSpPr>
        <p:spPr bwMode="auto">
          <a:xfrm>
            <a:off x="611188" y="5876925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59" name="Object 19"/>
          <p:cNvGraphicFramePr>
            <a:graphicFrameLocks noChangeAspect="1"/>
          </p:cNvGraphicFramePr>
          <p:nvPr/>
        </p:nvGraphicFramePr>
        <p:xfrm>
          <a:off x="539750" y="3716338"/>
          <a:ext cx="167005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5" imgW="545760" imgH="939600" progId="Equation.3">
                  <p:embed/>
                </p:oleObj>
              </mc:Choice>
              <mc:Fallback>
                <p:oleObj name="公式" r:id="rId5" imgW="545760" imgH="939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167005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20"/>
          <p:cNvGraphicFramePr>
            <a:graphicFrameLocks noChangeAspect="1"/>
          </p:cNvGraphicFramePr>
          <p:nvPr/>
        </p:nvGraphicFramePr>
        <p:xfrm>
          <a:off x="2411413" y="3789363"/>
          <a:ext cx="2206625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公式" r:id="rId7" imgW="723600" imgH="914400" progId="Equation.3">
                  <p:embed/>
                </p:oleObj>
              </mc:Choice>
              <mc:Fallback>
                <p:oleObj name="公式" r:id="rId7" imgW="72360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2206625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3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951" grpId="0" animBg="1"/>
      <p:bldP spid="2215952" grpId="0" animBg="1"/>
      <p:bldP spid="221595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通解用向量表示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1692275" y="1412875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3924300" y="2205038"/>
            <a:ext cx="1441450" cy="719137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8" name="Rectangle 5"/>
          <p:cNvSpPr>
            <a:spLocks noChangeArrowheads="1"/>
          </p:cNvSpPr>
          <p:nvPr/>
        </p:nvSpPr>
        <p:spPr bwMode="auto">
          <a:xfrm>
            <a:off x="3924300" y="1412875"/>
            <a:ext cx="1441450" cy="71913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1692275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0" name="Rectangle 7"/>
          <p:cNvSpPr>
            <a:spLocks noChangeArrowheads="1"/>
          </p:cNvSpPr>
          <p:nvPr/>
        </p:nvSpPr>
        <p:spPr bwMode="auto">
          <a:xfrm>
            <a:off x="1692275" y="2997200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1" name="AutoShape 8"/>
          <p:cNvSpPr>
            <a:spLocks/>
          </p:cNvSpPr>
          <p:nvPr/>
        </p:nvSpPr>
        <p:spPr bwMode="auto">
          <a:xfrm>
            <a:off x="1258888" y="1484313"/>
            <a:ext cx="288925" cy="2160587"/>
          </a:xfrm>
          <a:prstGeom prst="leftBrace">
            <a:avLst>
              <a:gd name="adj1" fmla="val 62317"/>
              <a:gd name="adj2" fmla="val 50000"/>
            </a:avLst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5040312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</a:rPr>
              <a:t>=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1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</a:t>
            </a:r>
            <a:r>
              <a:rPr lang="en-US" altLang="zh-CN" sz="3600" b="1" smtClean="0">
                <a:latin typeface="Times New Roman" pitchFamily="18" charset="0"/>
              </a:rPr>
              <a:t>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 =   1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zh-CN" altLang="en-US" b="1" smtClean="0">
                <a:latin typeface="Times New Roman" pitchFamily="18" charset="0"/>
              </a:rPr>
              <a:t>为自由变量</a:t>
            </a: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i="1" smtClean="0">
                <a:latin typeface="Times New Roman" pitchFamily="18" charset="0"/>
              </a:rPr>
              <a:t>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 </a:t>
            </a:r>
            <a:r>
              <a:rPr lang="en-US" altLang="zh-CN" sz="3600" b="1" smtClean="0">
                <a:latin typeface="Times New Roman" pitchFamily="18" charset="0"/>
              </a:rPr>
              <a:t>=   1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611188" y="3789363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611188" y="4508500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611188" y="5876925"/>
            <a:ext cx="936625" cy="64770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82" name="Object 14"/>
          <p:cNvGraphicFramePr>
            <a:graphicFrameLocks noChangeAspect="1"/>
          </p:cNvGraphicFramePr>
          <p:nvPr/>
        </p:nvGraphicFramePr>
        <p:xfrm>
          <a:off x="539750" y="3716338"/>
          <a:ext cx="167005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公式" r:id="rId3" imgW="545760" imgH="939600" progId="Equation.3">
                  <p:embed/>
                </p:oleObj>
              </mc:Choice>
              <mc:Fallback>
                <p:oleObj name="公式" r:id="rId3" imgW="545760" imgH="93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167005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15"/>
          <p:cNvGraphicFramePr>
            <a:graphicFrameLocks noChangeAspect="1"/>
          </p:cNvGraphicFramePr>
          <p:nvPr/>
        </p:nvGraphicFramePr>
        <p:xfrm>
          <a:off x="2411413" y="3789363"/>
          <a:ext cx="2206625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公式" r:id="rId5" imgW="723600" imgH="914400" progId="Equation.3">
                  <p:embed/>
                </p:oleObj>
              </mc:Choice>
              <mc:Fallback>
                <p:oleObj name="公式" r:id="rId5" imgW="72360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2206625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3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4716463" y="3789363"/>
          <a:ext cx="3795712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公式" r:id="rId7" imgW="1231560" imgH="914400" progId="Equation.3">
                  <p:embed/>
                </p:oleObj>
              </mc:Choice>
              <mc:Fallback>
                <p:oleObj name="公式" r:id="rId7" imgW="123156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89363"/>
                        <a:ext cx="3795712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561" name="Freeform 17"/>
          <p:cNvSpPr>
            <a:spLocks/>
          </p:cNvSpPr>
          <p:nvPr/>
        </p:nvSpPr>
        <p:spPr bwMode="auto">
          <a:xfrm>
            <a:off x="6588125" y="2852738"/>
            <a:ext cx="768350" cy="2160587"/>
          </a:xfrm>
          <a:custGeom>
            <a:avLst/>
            <a:gdLst>
              <a:gd name="T0" fmla="*/ 2147483647 w 484"/>
              <a:gd name="T1" fmla="*/ 0 h 1361"/>
              <a:gd name="T2" fmla="*/ 2147483647 w 484"/>
              <a:gd name="T3" fmla="*/ 2147483647 h 1361"/>
              <a:gd name="T4" fmla="*/ 2147483647 w 484"/>
              <a:gd name="T5" fmla="*/ 2147483647 h 1361"/>
              <a:gd name="T6" fmla="*/ 2147483647 w 484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84"/>
              <a:gd name="T13" fmla="*/ 0 h 1361"/>
              <a:gd name="T14" fmla="*/ 484 w 484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4" h="1361">
                <a:moveTo>
                  <a:pt x="484" y="0"/>
                </a:moveTo>
                <a:cubicBezTo>
                  <a:pt x="272" y="177"/>
                  <a:pt x="60" y="355"/>
                  <a:pt x="30" y="544"/>
                </a:cubicBezTo>
                <a:cubicBezTo>
                  <a:pt x="0" y="733"/>
                  <a:pt x="265" y="998"/>
                  <a:pt x="303" y="1134"/>
                </a:cubicBezTo>
                <a:cubicBezTo>
                  <a:pt x="341" y="1270"/>
                  <a:pt x="299" y="1315"/>
                  <a:pt x="257" y="1361"/>
                </a:cubicBezTo>
              </a:path>
            </a:pathLst>
          </a:cu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56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第一列选 ‘好’ 的非零元</a:t>
            </a:r>
          </a:p>
        </p:txBody>
      </p:sp>
      <p:sp>
        <p:nvSpPr>
          <p:cNvPr id="155651" name="Rectangle 10"/>
          <p:cNvSpPr>
            <a:spLocks noChangeArrowheads="1"/>
          </p:cNvSpPr>
          <p:nvPr/>
        </p:nvSpPr>
        <p:spPr bwMode="auto">
          <a:xfrm>
            <a:off x="971550" y="191611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2" name="Rectangle 16"/>
          <p:cNvSpPr>
            <a:spLocks noChangeArrowheads="1"/>
          </p:cNvSpPr>
          <p:nvPr/>
        </p:nvSpPr>
        <p:spPr bwMode="auto">
          <a:xfrm>
            <a:off x="971550" y="2636838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3" name="Rectangle 17"/>
          <p:cNvSpPr>
            <a:spLocks noChangeArrowheads="1"/>
          </p:cNvSpPr>
          <p:nvPr/>
        </p:nvSpPr>
        <p:spPr bwMode="auto">
          <a:xfrm>
            <a:off x="971550" y="3357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4" name="Rectangle 18"/>
          <p:cNvSpPr>
            <a:spLocks noChangeArrowheads="1"/>
          </p:cNvSpPr>
          <p:nvPr/>
        </p:nvSpPr>
        <p:spPr bwMode="auto">
          <a:xfrm>
            <a:off x="971550" y="4076700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5" name="Rectangle 19"/>
          <p:cNvSpPr>
            <a:spLocks noChangeArrowheads="1"/>
          </p:cNvSpPr>
          <p:nvPr/>
        </p:nvSpPr>
        <p:spPr bwMode="auto">
          <a:xfrm>
            <a:off x="971550" y="4797425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6" name="Rectangle 20"/>
          <p:cNvSpPr>
            <a:spLocks noChangeArrowheads="1"/>
          </p:cNvSpPr>
          <p:nvPr/>
        </p:nvSpPr>
        <p:spPr bwMode="auto">
          <a:xfrm>
            <a:off x="971550" y="5516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3926" name="Rectangle 22"/>
          <p:cNvSpPr>
            <a:spLocks noChangeArrowheads="1"/>
          </p:cNvSpPr>
          <p:nvPr/>
        </p:nvSpPr>
        <p:spPr bwMode="auto">
          <a:xfrm>
            <a:off x="971550" y="1916113"/>
            <a:ext cx="863600" cy="424973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8" name="Line 24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4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4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3906" grpId="0"/>
      <p:bldP spid="20439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82296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</a:rPr>
              <a:t> 色光三基色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红绿蓝</a:t>
            </a:r>
            <a:r>
              <a:rPr lang="en-US" altLang="zh-CN" b="1" dirty="0" smtClean="0">
                <a:latin typeface="Times New Roman" pitchFamily="18" charset="0"/>
              </a:rPr>
              <a:t>(RGB)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的组合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味觉组合</a:t>
            </a:r>
            <a:r>
              <a:rPr lang="en-US" altLang="zh-CN" b="1" dirty="0" smtClean="0"/>
              <a:t>:  </a:t>
            </a:r>
            <a:r>
              <a:rPr lang="zh-CN" altLang="en-US" b="1" dirty="0" smtClean="0"/>
              <a:t>苦、咸、酸、甜以及鲜味</a:t>
            </a:r>
            <a:endParaRPr lang="en-US" altLang="zh-CN" b="1" dirty="0" smtClean="0"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48038" y="188913"/>
            <a:ext cx="5580062" cy="4248150"/>
            <a:chOff x="3150" y="686"/>
            <a:chExt cx="2245" cy="1750"/>
          </a:xfrm>
        </p:grpSpPr>
        <p:pic>
          <p:nvPicPr>
            <p:cNvPr id="88068" name="Picture 10" descr="三原色副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" y="686"/>
              <a:ext cx="2245" cy="1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69" name="Text Box 11"/>
            <p:cNvSpPr txBox="1">
              <a:spLocks noChangeArrowheads="1"/>
            </p:cNvSpPr>
            <p:nvPr/>
          </p:nvSpPr>
          <p:spPr bwMode="auto">
            <a:xfrm>
              <a:off x="3674" y="2205"/>
              <a:ext cx="15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>
                  <a:latin typeface="Arial" charset="0"/>
                  <a:ea typeface="幼圆" pitchFamily="49" charset="-122"/>
                </a:rPr>
                <a:t>RGB</a:t>
              </a:r>
              <a:r>
                <a:rPr kumimoji="0" lang="zh-CN" altLang="en-US" sz="1800">
                  <a:latin typeface="Arial" charset="0"/>
                  <a:ea typeface="幼圆" pitchFamily="49" charset="-122"/>
                </a:rPr>
                <a:t>三基色（</a:t>
              </a:r>
              <a:r>
                <a:rPr kumimoji="0" lang="en-US" altLang="zh-CN" sz="1800">
                  <a:latin typeface="Arial" charset="0"/>
                  <a:ea typeface="幼圆" pitchFamily="49" charset="-122"/>
                </a:rPr>
                <a:t>R,G,B</a:t>
              </a:r>
              <a:r>
                <a:rPr kumimoji="0" lang="zh-CN" altLang="en-US" sz="1800">
                  <a:latin typeface="Arial" charset="0"/>
                  <a:ea typeface="幼圆" pitchFamily="49" charset="-122"/>
                </a:rPr>
                <a:t>）</a:t>
              </a:r>
            </a:p>
          </p:txBody>
        </p:sp>
        <p:sp>
          <p:nvSpPr>
            <p:cNvPr id="88070" name="Text Box 12"/>
            <p:cNvSpPr txBox="1">
              <a:spLocks noChangeArrowheads="1"/>
            </p:cNvSpPr>
            <p:nvPr/>
          </p:nvSpPr>
          <p:spPr bwMode="auto">
            <a:xfrm>
              <a:off x="3651" y="1842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solidFill>
                    <a:srgbClr val="FFFFFF"/>
                  </a:solidFill>
                  <a:latin typeface="Arial" charset="0"/>
                </a:rPr>
                <a:t>(0,0,255)</a:t>
              </a:r>
            </a:p>
          </p:txBody>
        </p:sp>
        <p:sp>
          <p:nvSpPr>
            <p:cNvPr id="88071" name="Text Box 13"/>
            <p:cNvSpPr txBox="1">
              <a:spLocks noChangeArrowheads="1"/>
            </p:cNvSpPr>
            <p:nvPr/>
          </p:nvSpPr>
          <p:spPr bwMode="auto">
            <a:xfrm>
              <a:off x="4309" y="1842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solidFill>
                    <a:srgbClr val="FFFFFF"/>
                  </a:solidFill>
                  <a:latin typeface="Arial" charset="0"/>
                </a:rPr>
                <a:t>(0,255,0)</a:t>
              </a:r>
            </a:p>
          </p:txBody>
        </p:sp>
        <p:sp>
          <p:nvSpPr>
            <p:cNvPr id="88072" name="Text Box 14"/>
            <p:cNvSpPr txBox="1">
              <a:spLocks noChangeArrowheads="1"/>
            </p:cNvSpPr>
            <p:nvPr/>
          </p:nvSpPr>
          <p:spPr bwMode="auto">
            <a:xfrm>
              <a:off x="3946" y="895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Arial" charset="0"/>
                </a:rPr>
                <a:t>(255,0,0)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选好与第一行交换</a:t>
            </a:r>
          </a:p>
        </p:txBody>
      </p:sp>
      <p:sp>
        <p:nvSpPr>
          <p:cNvPr id="156675" name="Rectangle 4"/>
          <p:cNvSpPr>
            <a:spLocks noChangeArrowheads="1"/>
          </p:cNvSpPr>
          <p:nvPr/>
        </p:nvSpPr>
        <p:spPr bwMode="auto">
          <a:xfrm>
            <a:off x="971550" y="191611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6" name="Rectangle 5"/>
          <p:cNvSpPr>
            <a:spLocks noChangeArrowheads="1"/>
          </p:cNvSpPr>
          <p:nvPr/>
        </p:nvSpPr>
        <p:spPr bwMode="auto">
          <a:xfrm>
            <a:off x="971550" y="2636838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7" name="Rectangle 6"/>
          <p:cNvSpPr>
            <a:spLocks noChangeArrowheads="1"/>
          </p:cNvSpPr>
          <p:nvPr/>
        </p:nvSpPr>
        <p:spPr bwMode="auto">
          <a:xfrm>
            <a:off x="1835150" y="3357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8" name="Rectangle 7"/>
          <p:cNvSpPr>
            <a:spLocks noChangeArrowheads="1"/>
          </p:cNvSpPr>
          <p:nvPr/>
        </p:nvSpPr>
        <p:spPr bwMode="auto">
          <a:xfrm>
            <a:off x="971550" y="4076700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9" name="Rectangle 8"/>
          <p:cNvSpPr>
            <a:spLocks noChangeArrowheads="1"/>
          </p:cNvSpPr>
          <p:nvPr/>
        </p:nvSpPr>
        <p:spPr bwMode="auto">
          <a:xfrm>
            <a:off x="971550" y="4797425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0" name="Rectangle 9"/>
          <p:cNvSpPr>
            <a:spLocks noChangeArrowheads="1"/>
          </p:cNvSpPr>
          <p:nvPr/>
        </p:nvSpPr>
        <p:spPr bwMode="auto">
          <a:xfrm>
            <a:off x="971550" y="5516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1" name="Rectangle 11"/>
          <p:cNvSpPr>
            <a:spLocks noChangeArrowheads="1"/>
          </p:cNvSpPr>
          <p:nvPr/>
        </p:nvSpPr>
        <p:spPr bwMode="auto">
          <a:xfrm>
            <a:off x="971550" y="1916113"/>
            <a:ext cx="863600" cy="424973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2" name="Rectangle 12"/>
          <p:cNvSpPr>
            <a:spLocks noChangeArrowheads="1"/>
          </p:cNvSpPr>
          <p:nvPr/>
        </p:nvSpPr>
        <p:spPr bwMode="auto">
          <a:xfrm>
            <a:off x="971550" y="3357563"/>
            <a:ext cx="863600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2525" name="AutoShape 13"/>
          <p:cNvSpPr>
            <a:spLocks noChangeArrowheads="1"/>
          </p:cNvSpPr>
          <p:nvPr/>
        </p:nvSpPr>
        <p:spPr bwMode="auto">
          <a:xfrm rot="10800000">
            <a:off x="179388" y="1989138"/>
            <a:ext cx="698500" cy="1873250"/>
          </a:xfrm>
          <a:prstGeom prst="curvedLeftArrow">
            <a:avLst>
              <a:gd name="adj1" fmla="val 53636"/>
              <a:gd name="adj2" fmla="val 107273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2526" name="AutoShape 14"/>
          <p:cNvSpPr>
            <a:spLocks noChangeArrowheads="1"/>
          </p:cNvSpPr>
          <p:nvPr/>
        </p:nvSpPr>
        <p:spPr bwMode="auto">
          <a:xfrm>
            <a:off x="8172450" y="2133600"/>
            <a:ext cx="647700" cy="19431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5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11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11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2525" grpId="0" animBg="1"/>
      <p:bldP spid="211252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第一列消元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971550" y="2636838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971550" y="3357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971550" y="4076700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971550" y="4797425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971550" y="5516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5" name="Rectangle 11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4574" name="AutoShape 14"/>
          <p:cNvSpPr>
            <a:spLocks noChangeArrowheads="1"/>
          </p:cNvSpPr>
          <p:nvPr/>
        </p:nvSpPr>
        <p:spPr bwMode="auto">
          <a:xfrm>
            <a:off x="323850" y="2205038"/>
            <a:ext cx="590550" cy="1008062"/>
          </a:xfrm>
          <a:prstGeom prst="curvedRightArrow">
            <a:avLst>
              <a:gd name="adj1" fmla="val 34140"/>
              <a:gd name="adj2" fmla="val 68280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7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1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1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4562" grpId="0"/>
      <p:bldP spid="211457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第一列消元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835150" y="2636838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971550" y="3357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971550" y="4076700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971550" y="4797425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971550" y="5516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9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5595" name="AutoShape 11"/>
          <p:cNvSpPr>
            <a:spLocks noChangeArrowheads="1"/>
          </p:cNvSpPr>
          <p:nvPr/>
        </p:nvSpPr>
        <p:spPr bwMode="auto">
          <a:xfrm>
            <a:off x="323850" y="2205038"/>
            <a:ext cx="590550" cy="1800225"/>
          </a:xfrm>
          <a:prstGeom prst="curvedRightArrow">
            <a:avLst>
              <a:gd name="adj1" fmla="val 60968"/>
              <a:gd name="adj2" fmla="val 121935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31" name="Line 13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1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9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第一列消元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835150" y="2636838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1835150" y="3357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971550" y="4076700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971550" y="4797425"/>
            <a:ext cx="71278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971550" y="5516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3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6619" name="AutoShape 11"/>
          <p:cNvSpPr>
            <a:spLocks noChangeArrowheads="1"/>
          </p:cNvSpPr>
          <p:nvPr/>
        </p:nvSpPr>
        <p:spPr bwMode="auto">
          <a:xfrm>
            <a:off x="323850" y="2205038"/>
            <a:ext cx="590550" cy="2663825"/>
          </a:xfrm>
          <a:prstGeom prst="curvedRightArrow">
            <a:avLst>
              <a:gd name="adj1" fmla="val 90215"/>
              <a:gd name="adj2" fmla="val 180430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5" name="Line 13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1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619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第一列消元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835150" y="2636838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835150" y="3357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1835150" y="4076700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835150" y="4797425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971550" y="5516563"/>
            <a:ext cx="71278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7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7643" name="AutoShape 11"/>
          <p:cNvSpPr>
            <a:spLocks noChangeArrowheads="1"/>
          </p:cNvSpPr>
          <p:nvPr/>
        </p:nvSpPr>
        <p:spPr bwMode="auto">
          <a:xfrm>
            <a:off x="323850" y="2205038"/>
            <a:ext cx="590550" cy="4176712"/>
          </a:xfrm>
          <a:prstGeom prst="curvedRightArrow">
            <a:avLst>
              <a:gd name="adj1" fmla="val 141452"/>
              <a:gd name="adj2" fmla="val 282903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9" name="Line 13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1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764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第一行不动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下面的行重复以上操作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835150" y="2636838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835150" y="3357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835150" y="4076700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835150" y="4797425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835150" y="5516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1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19691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352901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3" name="Line 13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1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69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第二列选 ‘好’ 的非零元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交换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835150" y="2636838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835150" y="3357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1835150" y="4076700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2700338" y="4797425"/>
            <a:ext cx="53990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1835150" y="5516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5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6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352901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27" name="Rectangle 12"/>
          <p:cNvSpPr>
            <a:spLocks noChangeArrowheads="1"/>
          </p:cNvSpPr>
          <p:nvPr/>
        </p:nvSpPr>
        <p:spPr bwMode="auto">
          <a:xfrm>
            <a:off x="1835150" y="4797425"/>
            <a:ext cx="863600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0717" name="AutoShape 13"/>
          <p:cNvSpPr>
            <a:spLocks noChangeArrowheads="1"/>
          </p:cNvSpPr>
          <p:nvPr/>
        </p:nvSpPr>
        <p:spPr bwMode="auto">
          <a:xfrm rot="10800000">
            <a:off x="1042988" y="2492375"/>
            <a:ext cx="698500" cy="2738438"/>
          </a:xfrm>
          <a:prstGeom prst="curvedLeftArrow">
            <a:avLst>
              <a:gd name="adj1" fmla="val 78409"/>
              <a:gd name="adj2" fmla="val 156818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0718" name="AutoShape 14"/>
          <p:cNvSpPr>
            <a:spLocks noChangeArrowheads="1"/>
          </p:cNvSpPr>
          <p:nvPr/>
        </p:nvSpPr>
        <p:spPr bwMode="auto">
          <a:xfrm>
            <a:off x="8172450" y="2781300"/>
            <a:ext cx="647700" cy="2808288"/>
          </a:xfrm>
          <a:prstGeom prst="curvedLeftArrow">
            <a:avLst>
              <a:gd name="adj1" fmla="val 86716"/>
              <a:gd name="adj2" fmla="val 173431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2830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12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12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717" grpId="0" animBg="1"/>
      <p:bldP spid="212071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第二列消元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835150" y="3357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835150" y="4076700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1835150" y="4797425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835150" y="5516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49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50" name="Rectangle 12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1743" name="AutoShape 15"/>
          <p:cNvSpPr>
            <a:spLocks noChangeArrowheads="1"/>
          </p:cNvSpPr>
          <p:nvPr/>
        </p:nvSpPr>
        <p:spPr bwMode="auto">
          <a:xfrm>
            <a:off x="1116013" y="2852738"/>
            <a:ext cx="590550" cy="1008062"/>
          </a:xfrm>
          <a:prstGeom prst="curvedRightArrow">
            <a:avLst>
              <a:gd name="adj1" fmla="val 34140"/>
              <a:gd name="adj2" fmla="val 68280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52" name="Line 17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74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第二列消元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2700338" y="3357563"/>
            <a:ext cx="53990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835150" y="4076700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835150" y="4797425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1835150" y="5516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3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4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2764" name="AutoShape 12"/>
          <p:cNvSpPr>
            <a:spLocks noChangeArrowheads="1"/>
          </p:cNvSpPr>
          <p:nvPr/>
        </p:nvSpPr>
        <p:spPr bwMode="auto">
          <a:xfrm>
            <a:off x="1116013" y="2852738"/>
            <a:ext cx="590550" cy="1800225"/>
          </a:xfrm>
          <a:prstGeom prst="curvedRightArrow">
            <a:avLst>
              <a:gd name="adj1" fmla="val 60968"/>
              <a:gd name="adj2" fmla="val 121935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6" name="Line 14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2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276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第二列消元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2700338" y="3357563"/>
            <a:ext cx="53990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2700338" y="4076700"/>
            <a:ext cx="53990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1835150" y="4797425"/>
            <a:ext cx="62642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1835150" y="5516563"/>
            <a:ext cx="62642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897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898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3788" name="AutoShape 12"/>
          <p:cNvSpPr>
            <a:spLocks noChangeArrowheads="1"/>
          </p:cNvSpPr>
          <p:nvPr/>
        </p:nvSpPr>
        <p:spPr bwMode="auto">
          <a:xfrm>
            <a:off x="1116013" y="2852738"/>
            <a:ext cx="590550" cy="2736850"/>
          </a:xfrm>
          <a:prstGeom prst="curvedRightArrow">
            <a:avLst>
              <a:gd name="adj1" fmla="val 92688"/>
              <a:gd name="adj2" fmla="val 185376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5900" name="Line 14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2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7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404813"/>
            <a:ext cx="8229600" cy="59039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 smtClean="0"/>
              <a:t>                                              </a:t>
            </a:r>
            <a:r>
              <a:rPr lang="zh-CN" altLang="en-US" b="1" dirty="0" smtClean="0"/>
              <a:t>文本分类</a:t>
            </a:r>
            <a:endParaRPr lang="en-US" altLang="zh-CN" sz="2800" b="1" dirty="0" smtClean="0"/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dirty="0" smtClean="0"/>
              <a:t>计算</a:t>
            </a:r>
            <a:r>
              <a:rPr lang="zh-CN" altLang="en-US" sz="2800" b="1" dirty="0"/>
              <a:t>机目前还</a:t>
            </a:r>
            <a:r>
              <a:rPr lang="zh-CN" altLang="en-US" sz="2800" b="1" dirty="0" smtClean="0"/>
              <a:t>读不懂句子，但它可以把文章看成</a:t>
            </a:r>
            <a:endParaRPr lang="en-US" altLang="zh-CN" sz="2800" b="1" dirty="0" smtClean="0"/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一些关键词的组合，闻闻文章大致的“味道”。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sz="2800" b="1" dirty="0" smtClean="0"/>
              <a:t> 比如，选定词典中的五万个词作关键词。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对每一</a:t>
            </a:r>
            <a:endParaRPr lang="en-US" altLang="zh-CN" sz="2800" b="1" dirty="0" smtClean="0"/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篇文章，统计各个关键词出现的单文本词频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逆文</a:t>
            </a:r>
            <a:endParaRPr lang="en-US" altLang="zh-CN" sz="2800" b="1" dirty="0" smtClean="0"/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本频值（</a:t>
            </a:r>
            <a:r>
              <a:rPr lang="en-US" altLang="zh-CN" sz="2800" b="1" dirty="0" smtClean="0"/>
              <a:t>TF/IDF)</a:t>
            </a:r>
            <a:r>
              <a:rPr lang="zh-CN" altLang="en-US" sz="2800" b="1" dirty="0" smtClean="0"/>
              <a:t>，得到一个五万维的向量。在</a:t>
            </a:r>
            <a:endParaRPr lang="en-US" altLang="zh-CN" sz="2800" b="1" dirty="0" smtClean="0"/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向量空间里引入适当度量后，我们就可以计算</a:t>
            </a:r>
            <a:endParaRPr lang="en-US" altLang="zh-CN" sz="2800" b="1" dirty="0" smtClean="0"/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任意两篇文章的相似度。</a:t>
            </a:r>
            <a:endParaRPr lang="en-US" altLang="zh-CN" sz="2800" b="1" dirty="0" smtClean="0"/>
          </a:p>
          <a:p>
            <a:pPr eaLnBrk="1" hangingPunct="1">
              <a:lnSpc>
                <a:spcPct val="135000"/>
              </a:lnSpc>
              <a:buFontTx/>
              <a:buNone/>
            </a:pP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7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7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7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7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7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7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第一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二行不动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下面的行重复以上操作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700338" y="3357563"/>
            <a:ext cx="53990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2700338" y="4076700"/>
            <a:ext cx="53990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2700338" y="4797425"/>
            <a:ext cx="53990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700338" y="5516563"/>
            <a:ext cx="53990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21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22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4813" name="Rectangle 13"/>
          <p:cNvSpPr>
            <a:spLocks noChangeArrowheads="1"/>
          </p:cNvSpPr>
          <p:nvPr/>
        </p:nvSpPr>
        <p:spPr bwMode="auto">
          <a:xfrm>
            <a:off x="2700338" y="3357563"/>
            <a:ext cx="863600" cy="280828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24" name="Line 15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81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若第三列全是零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看第四列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563938" y="3357563"/>
            <a:ext cx="45354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563938" y="4076700"/>
            <a:ext cx="45354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3563938" y="4797425"/>
            <a:ext cx="45354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3563938" y="5516563"/>
            <a:ext cx="45354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5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6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7" name="Rectangle 12"/>
          <p:cNvSpPr>
            <a:spLocks noChangeArrowheads="1"/>
          </p:cNvSpPr>
          <p:nvPr/>
        </p:nvSpPr>
        <p:spPr bwMode="auto">
          <a:xfrm>
            <a:off x="2700338" y="3357563"/>
            <a:ext cx="863600" cy="280828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8" name="Line 14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若第四列也全是零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看第五列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4427538" y="3357563"/>
            <a:ext cx="36718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427538" y="4076700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4427538" y="4797425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4427538" y="5516563"/>
            <a:ext cx="36718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69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70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71" name="Rectangle 12"/>
          <p:cNvSpPr>
            <a:spLocks noChangeArrowheads="1"/>
          </p:cNvSpPr>
          <p:nvPr/>
        </p:nvSpPr>
        <p:spPr bwMode="auto">
          <a:xfrm>
            <a:off x="3563938" y="3357563"/>
            <a:ext cx="863600" cy="280828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72" name="Line 14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若第四列也全是零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看第五列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4427538" y="3357563"/>
            <a:ext cx="36718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4427538" y="4076700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4427538" y="4797425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4427538" y="5516563"/>
            <a:ext cx="36718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93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94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7884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280828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96" name="Line 14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2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788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选 ‘好’ 的非零元 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交换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427538" y="3357563"/>
            <a:ext cx="36718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4427538" y="4076700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4427538" y="4797425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5292725" y="5516563"/>
            <a:ext cx="28067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7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8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19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280828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20" name="Rectangle 13"/>
          <p:cNvSpPr>
            <a:spLocks noChangeArrowheads="1"/>
          </p:cNvSpPr>
          <p:nvPr/>
        </p:nvSpPr>
        <p:spPr bwMode="auto">
          <a:xfrm>
            <a:off x="4427538" y="5516563"/>
            <a:ext cx="863600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8910" name="AutoShape 14"/>
          <p:cNvSpPr>
            <a:spLocks noChangeArrowheads="1"/>
          </p:cNvSpPr>
          <p:nvPr/>
        </p:nvSpPr>
        <p:spPr bwMode="auto">
          <a:xfrm rot="10800000">
            <a:off x="3563938" y="3357563"/>
            <a:ext cx="698500" cy="2738437"/>
          </a:xfrm>
          <a:prstGeom prst="curvedLeftArrow">
            <a:avLst>
              <a:gd name="adj1" fmla="val 78409"/>
              <a:gd name="adj2" fmla="val 156818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8911" name="AutoShape 15"/>
          <p:cNvSpPr>
            <a:spLocks noChangeArrowheads="1"/>
          </p:cNvSpPr>
          <p:nvPr/>
        </p:nvSpPr>
        <p:spPr bwMode="auto">
          <a:xfrm>
            <a:off x="8172450" y="3500438"/>
            <a:ext cx="647700" cy="2808287"/>
          </a:xfrm>
          <a:prstGeom prst="curvedLeftArrow">
            <a:avLst>
              <a:gd name="adj1" fmla="val 86716"/>
              <a:gd name="adj2" fmla="val 173431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023" name="Line 17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12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12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8910" grpId="0" animBg="1"/>
      <p:bldP spid="21289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消元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4427538" y="4076700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4427538" y="4797425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4427538" y="5516563"/>
            <a:ext cx="36718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41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42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43" name="Rectangle 13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29936" name="AutoShape 16"/>
          <p:cNvSpPr>
            <a:spLocks noChangeArrowheads="1"/>
          </p:cNvSpPr>
          <p:nvPr/>
        </p:nvSpPr>
        <p:spPr bwMode="auto">
          <a:xfrm>
            <a:off x="3779838" y="3500438"/>
            <a:ext cx="590550" cy="1295400"/>
          </a:xfrm>
          <a:prstGeom prst="curvedRightArrow">
            <a:avLst>
              <a:gd name="adj1" fmla="val 43871"/>
              <a:gd name="adj2" fmla="val 87742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45" name="Line 18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2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3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消元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5292725" y="4076700"/>
            <a:ext cx="28067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4427538" y="4797425"/>
            <a:ext cx="3671887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4427538" y="5516563"/>
            <a:ext cx="3671887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5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6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7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0957" name="AutoShape 13"/>
          <p:cNvSpPr>
            <a:spLocks noChangeArrowheads="1"/>
          </p:cNvSpPr>
          <p:nvPr/>
        </p:nvSpPr>
        <p:spPr bwMode="auto">
          <a:xfrm>
            <a:off x="3779838" y="3500438"/>
            <a:ext cx="590550" cy="2016125"/>
          </a:xfrm>
          <a:prstGeom prst="curvedRightArrow">
            <a:avLst>
              <a:gd name="adj1" fmla="val 68280"/>
              <a:gd name="adj2" fmla="val 136559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9" name="Line 15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3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95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找非零元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5292725" y="4076700"/>
            <a:ext cx="28067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292725" y="4797425"/>
            <a:ext cx="28067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5292725" y="5516563"/>
            <a:ext cx="28067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9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90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91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1982" name="Rectangle 14"/>
          <p:cNvSpPr>
            <a:spLocks noChangeArrowheads="1"/>
          </p:cNvSpPr>
          <p:nvPr/>
        </p:nvSpPr>
        <p:spPr bwMode="auto">
          <a:xfrm>
            <a:off x="5292725" y="4076700"/>
            <a:ext cx="863600" cy="208915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93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3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198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找不到非零元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看右边一列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6156325" y="4076700"/>
            <a:ext cx="19431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6156325" y="4797425"/>
            <a:ext cx="19431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156325" y="5516563"/>
            <a:ext cx="19431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3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4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5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6" name="Rectangle 13"/>
          <p:cNvSpPr>
            <a:spLocks noChangeArrowheads="1"/>
          </p:cNvSpPr>
          <p:nvPr/>
        </p:nvSpPr>
        <p:spPr bwMode="auto">
          <a:xfrm>
            <a:off x="5292725" y="4076700"/>
            <a:ext cx="863600" cy="208915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7" name="Line 15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选好非零元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交换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6156325" y="4076700"/>
            <a:ext cx="19431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7019925" y="4797425"/>
            <a:ext cx="10795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156325" y="5516563"/>
            <a:ext cx="19431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7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8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39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40" name="Rectangle 13"/>
          <p:cNvSpPr>
            <a:spLocks noChangeArrowheads="1"/>
          </p:cNvSpPr>
          <p:nvPr/>
        </p:nvSpPr>
        <p:spPr bwMode="auto">
          <a:xfrm>
            <a:off x="6156325" y="4076700"/>
            <a:ext cx="863600" cy="208915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41" name="Rectangle 14"/>
          <p:cNvSpPr>
            <a:spLocks noChangeArrowheads="1"/>
          </p:cNvSpPr>
          <p:nvPr/>
        </p:nvSpPr>
        <p:spPr bwMode="auto">
          <a:xfrm>
            <a:off x="6156325" y="4797425"/>
            <a:ext cx="863600" cy="6477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4031" name="AutoShape 15"/>
          <p:cNvSpPr>
            <a:spLocks noChangeArrowheads="1"/>
          </p:cNvSpPr>
          <p:nvPr/>
        </p:nvSpPr>
        <p:spPr bwMode="auto">
          <a:xfrm rot="10800000">
            <a:off x="5292725" y="4221163"/>
            <a:ext cx="698500" cy="1154112"/>
          </a:xfrm>
          <a:prstGeom prst="curvedLeftArrow">
            <a:avLst>
              <a:gd name="adj1" fmla="val 33045"/>
              <a:gd name="adj2" fmla="val 66091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4032" name="AutoShape 16"/>
          <p:cNvSpPr>
            <a:spLocks noChangeArrowheads="1"/>
          </p:cNvSpPr>
          <p:nvPr/>
        </p:nvSpPr>
        <p:spPr bwMode="auto">
          <a:xfrm>
            <a:off x="8172450" y="4292600"/>
            <a:ext cx="647700" cy="1152525"/>
          </a:xfrm>
          <a:prstGeom prst="curvedLeftArrow">
            <a:avLst>
              <a:gd name="adj1" fmla="val 35588"/>
              <a:gd name="adj2" fmla="val 71176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6144" name="Line 17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13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13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4031" grpId="0" animBg="1"/>
      <p:bldP spid="21340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836613"/>
            <a:ext cx="8208962" cy="54721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规定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两个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n </a:t>
            </a:r>
            <a:r>
              <a:rPr lang="zh-CN" altLang="en-US" b="1" smtClean="0">
                <a:latin typeface="Times New Roman" pitchFamily="18" charset="0"/>
              </a:rPr>
              <a:t>维列 </a:t>
            </a:r>
            <a:r>
              <a:rPr lang="en-US" altLang="zh-CN" b="1" smtClean="0">
                <a:latin typeface="Times New Roman" pitchFamily="18" charset="0"/>
              </a:rPr>
              <a:t>( </a:t>
            </a:r>
            <a:r>
              <a:rPr lang="zh-CN" altLang="en-US" b="1" smtClean="0">
                <a:latin typeface="Times New Roman" pitchFamily="18" charset="0"/>
              </a:rPr>
              <a:t>行 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zh-CN" altLang="en-US" b="1" smtClean="0">
                <a:latin typeface="Times New Roman" pitchFamily="18" charset="0"/>
              </a:rPr>
              <a:t>向量相等当且仅当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它们对应的 </a:t>
            </a:r>
            <a:r>
              <a:rPr lang="en-US" altLang="zh-CN" b="1" smtClean="0">
                <a:solidFill>
                  <a:srgbClr val="0000FF"/>
                </a:solidFill>
                <a:latin typeface="Times New Roman" pitchFamily="18" charset="0"/>
              </a:rPr>
              <a:t>n </a:t>
            </a: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个分量都相等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2781300"/>
          <a:ext cx="6418263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3" imgW="1917360" imgH="711000" progId="Equation.3">
                  <p:embed/>
                </p:oleObj>
              </mc:Choice>
              <mc:Fallback>
                <p:oleObj name="公式" r:id="rId3" imgW="19173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6418263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消元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156325" y="4797425"/>
            <a:ext cx="19431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6156325" y="5516563"/>
            <a:ext cx="19431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1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2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3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4" name="Rectangle 14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5057" name="AutoShape 17"/>
          <p:cNvSpPr>
            <a:spLocks noChangeArrowheads="1"/>
          </p:cNvSpPr>
          <p:nvPr/>
        </p:nvSpPr>
        <p:spPr bwMode="auto">
          <a:xfrm>
            <a:off x="5435600" y="4221163"/>
            <a:ext cx="590550" cy="1223962"/>
          </a:xfrm>
          <a:prstGeom prst="curvedRightArrow">
            <a:avLst>
              <a:gd name="adj1" fmla="val 41452"/>
              <a:gd name="adj2" fmla="val 82903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6" name="Line 18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3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505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消元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092950" y="4797425"/>
            <a:ext cx="10064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156325" y="5516563"/>
            <a:ext cx="1943100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5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6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7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8" name="Rectangle 13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6078" name="AutoShape 14"/>
          <p:cNvSpPr>
            <a:spLocks noChangeArrowheads="1"/>
          </p:cNvSpPr>
          <p:nvPr/>
        </p:nvSpPr>
        <p:spPr bwMode="auto">
          <a:xfrm>
            <a:off x="5435600" y="4221163"/>
            <a:ext cx="590550" cy="2016125"/>
          </a:xfrm>
          <a:prstGeom prst="curvedRightArrow">
            <a:avLst>
              <a:gd name="adj1" fmla="val 68280"/>
              <a:gd name="adj2" fmla="val 136559"/>
              <a:gd name="adj3" fmla="val 33333"/>
            </a:avLst>
          </a:prstGeom>
          <a:solidFill>
            <a:srgbClr val="FF0000">
              <a:alpha val="7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90" name="Line 15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3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6078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常数列里找非零元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7092950" y="4797425"/>
            <a:ext cx="1006475" cy="64928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7092950" y="5516563"/>
            <a:ext cx="10064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09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10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11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12" name="Rectangle 13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7103" name="Rectangle 15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9214" name="Line 17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3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710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如果常数列里有主元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1" name="Rectangle 8"/>
          <p:cNvSpPr>
            <a:spLocks noChangeArrowheads="1"/>
          </p:cNvSpPr>
          <p:nvPr/>
        </p:nvSpPr>
        <p:spPr bwMode="auto">
          <a:xfrm>
            <a:off x="7092950" y="5516563"/>
            <a:ext cx="10064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2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3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4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5" name="Rectangle 13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6" name="Rectangle 14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7" name="Rectangle 15"/>
          <p:cNvSpPr>
            <a:spLocks noChangeArrowheads="1"/>
          </p:cNvSpPr>
          <p:nvPr/>
        </p:nvSpPr>
        <p:spPr bwMode="auto">
          <a:xfrm>
            <a:off x="7235825" y="4797425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38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8129" name="Rectangle 17"/>
          <p:cNvSpPr>
            <a:spLocks noChangeArrowheads="1"/>
          </p:cNvSpPr>
          <p:nvPr/>
        </p:nvSpPr>
        <p:spPr bwMode="auto">
          <a:xfrm>
            <a:off x="684213" y="4652963"/>
            <a:ext cx="5256212" cy="914400"/>
          </a:xfrm>
          <a:prstGeom prst="rect">
            <a:avLst/>
          </a:pr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5400">
                <a:latin typeface="Times New Roman" pitchFamily="18" charset="0"/>
              </a:rPr>
              <a:t>原方程组无解 </a:t>
            </a:r>
            <a:r>
              <a:rPr kumimoji="0" lang="en-US" altLang="zh-CN" sz="5400">
                <a:latin typeface="Times New Roman" pitchFamily="18" charset="0"/>
              </a:rPr>
              <a:t>!</a:t>
            </a:r>
          </a:p>
        </p:txBody>
      </p:sp>
      <p:sp>
        <p:nvSpPr>
          <p:cNvPr id="2138130" name="AutoShape 18"/>
          <p:cNvSpPr>
            <a:spLocks noChangeArrowheads="1"/>
          </p:cNvSpPr>
          <p:nvPr/>
        </p:nvSpPr>
        <p:spPr bwMode="auto">
          <a:xfrm rot="10800000">
            <a:off x="5940425" y="4941888"/>
            <a:ext cx="1295400" cy="358775"/>
          </a:xfrm>
          <a:prstGeom prst="rightArrow">
            <a:avLst>
              <a:gd name="adj1" fmla="val 50000"/>
              <a:gd name="adj2" fmla="val 9026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213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13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8129" grpId="0" animBg="1"/>
      <p:bldP spid="213813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否则一定有解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5" name="Rectangle 8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6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7" name="Rectangle 10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8" name="Rectangle 11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59" name="Rectangle 12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260" name="Line 13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174" name="Rectangle 14"/>
          <p:cNvSpPr>
            <a:spLocks noChangeArrowheads="1"/>
          </p:cNvSpPr>
          <p:nvPr/>
        </p:nvSpPr>
        <p:spPr bwMode="auto">
          <a:xfrm>
            <a:off x="755650" y="5013325"/>
            <a:ext cx="5256213" cy="914400"/>
          </a:xfrm>
          <a:prstGeom prst="rect">
            <a:avLst/>
          </a:prstGeom>
          <a:solidFill>
            <a:srgbClr val="00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5400">
                <a:latin typeface="Times New Roman" pitchFamily="18" charset="0"/>
              </a:rPr>
              <a:t>原方程组有解 </a:t>
            </a:r>
          </a:p>
        </p:txBody>
      </p:sp>
      <p:sp>
        <p:nvSpPr>
          <p:cNvPr id="2140175" name="AutoShape 15"/>
          <p:cNvSpPr>
            <a:spLocks noChangeArrowheads="1"/>
          </p:cNvSpPr>
          <p:nvPr/>
        </p:nvSpPr>
        <p:spPr bwMode="auto">
          <a:xfrm rot="10800000">
            <a:off x="5940425" y="5300663"/>
            <a:ext cx="1295400" cy="358775"/>
          </a:xfrm>
          <a:prstGeom prst="rightArrow">
            <a:avLst>
              <a:gd name="adj1" fmla="val 50000"/>
              <a:gd name="adj2" fmla="val 9026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214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4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74" grpId="0" animBg="1"/>
      <p:bldP spid="214017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反方向消元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79" name="Rectangle 8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80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81" name="Rectangle 10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82" name="Rectangle 11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83" name="Rectangle 12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2221" name="Text Box 13"/>
          <p:cNvSpPr txBox="1">
            <a:spLocks noChangeArrowheads="1"/>
          </p:cNvSpPr>
          <p:nvPr/>
        </p:nvSpPr>
        <p:spPr bwMode="auto">
          <a:xfrm>
            <a:off x="6372225" y="414972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2285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2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2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221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反方向消元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3" name="Rectangle 8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4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5" name="Rectangle 10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6" name="Rectangle 11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7" name="Rectangle 12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08" name="Text Box 13"/>
          <p:cNvSpPr txBox="1">
            <a:spLocks noChangeArrowheads="1"/>
          </p:cNvSpPr>
          <p:nvPr/>
        </p:nvSpPr>
        <p:spPr bwMode="auto">
          <a:xfrm>
            <a:off x="6372225" y="414972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46318" name="AutoShape 14"/>
          <p:cNvSpPr>
            <a:spLocks noChangeArrowheads="1"/>
          </p:cNvSpPr>
          <p:nvPr/>
        </p:nvSpPr>
        <p:spPr bwMode="auto">
          <a:xfrm rot="10800000">
            <a:off x="8172450" y="3500438"/>
            <a:ext cx="431800" cy="998537"/>
          </a:xfrm>
          <a:prstGeom prst="curvedRightArrow">
            <a:avLst>
              <a:gd name="adj1" fmla="val 46250"/>
              <a:gd name="adj2" fmla="val 92500"/>
              <a:gd name="adj3" fmla="val 33333"/>
            </a:avLst>
          </a:prstGeom>
          <a:solidFill>
            <a:srgbClr val="FF0000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6319" name="AutoShape 15"/>
          <p:cNvSpPr>
            <a:spLocks noChangeArrowheads="1"/>
          </p:cNvSpPr>
          <p:nvPr/>
        </p:nvSpPr>
        <p:spPr bwMode="auto">
          <a:xfrm rot="10800000">
            <a:off x="8316913" y="2636838"/>
            <a:ext cx="431800" cy="1863725"/>
          </a:xfrm>
          <a:prstGeom prst="curvedRightArrow">
            <a:avLst>
              <a:gd name="adj1" fmla="val 86324"/>
              <a:gd name="adj2" fmla="val 172647"/>
              <a:gd name="adj3" fmla="val 33333"/>
            </a:avLst>
          </a:prstGeom>
          <a:solidFill>
            <a:srgbClr val="FF0000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11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6321" name="AutoShape 17"/>
          <p:cNvSpPr>
            <a:spLocks noChangeArrowheads="1"/>
          </p:cNvSpPr>
          <p:nvPr/>
        </p:nvSpPr>
        <p:spPr bwMode="auto">
          <a:xfrm rot="10800000">
            <a:off x="8388350" y="1989138"/>
            <a:ext cx="504825" cy="2366962"/>
          </a:xfrm>
          <a:prstGeom prst="curvedRightArrow">
            <a:avLst>
              <a:gd name="adj1" fmla="val 93774"/>
              <a:gd name="adj2" fmla="val 187547"/>
              <a:gd name="adj3" fmla="val 33333"/>
            </a:avLst>
          </a:prstGeom>
          <a:solidFill>
            <a:srgbClr val="FF0000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6322" name="Rectangle 18"/>
          <p:cNvSpPr>
            <a:spLocks noChangeArrowheads="1"/>
          </p:cNvSpPr>
          <p:nvPr/>
        </p:nvSpPr>
        <p:spPr bwMode="auto">
          <a:xfrm>
            <a:off x="6156325" y="1916113"/>
            <a:ext cx="863600" cy="208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4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1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14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14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6318" grpId="0" animBg="1"/>
      <p:bldP spid="2146319" grpId="0" animBg="1"/>
      <p:bldP spid="2146321" grpId="0" animBg="1"/>
      <p:bldP spid="21463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反方向消元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7" name="Rectangle 8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8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29" name="Rectangle 10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0" name="Rectangle 11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1" name="Rectangle 12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2" name="Text Box 13"/>
          <p:cNvSpPr txBox="1">
            <a:spLocks noChangeArrowheads="1"/>
          </p:cNvSpPr>
          <p:nvPr/>
        </p:nvSpPr>
        <p:spPr bwMode="auto">
          <a:xfrm>
            <a:off x="6372225" y="414972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4333" name="Rectangle 14"/>
          <p:cNvSpPr>
            <a:spLocks noChangeArrowheads="1"/>
          </p:cNvSpPr>
          <p:nvPr/>
        </p:nvSpPr>
        <p:spPr bwMode="auto">
          <a:xfrm>
            <a:off x="6156325" y="1916113"/>
            <a:ext cx="863600" cy="2089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7344" name="AutoShape 16"/>
          <p:cNvSpPr>
            <a:spLocks noChangeArrowheads="1"/>
          </p:cNvSpPr>
          <p:nvPr/>
        </p:nvSpPr>
        <p:spPr bwMode="auto">
          <a:xfrm rot="10800000">
            <a:off x="8172450" y="2781300"/>
            <a:ext cx="431800" cy="998538"/>
          </a:xfrm>
          <a:prstGeom prst="curvedRightArrow">
            <a:avLst>
              <a:gd name="adj1" fmla="val 46250"/>
              <a:gd name="adj2" fmla="val 92500"/>
              <a:gd name="adj3" fmla="val 33333"/>
            </a:avLst>
          </a:prstGeom>
          <a:solidFill>
            <a:srgbClr val="FF0000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7345" name="AutoShape 17"/>
          <p:cNvSpPr>
            <a:spLocks noChangeArrowheads="1"/>
          </p:cNvSpPr>
          <p:nvPr/>
        </p:nvSpPr>
        <p:spPr bwMode="auto">
          <a:xfrm rot="10800000">
            <a:off x="8388350" y="2276475"/>
            <a:ext cx="431800" cy="1503363"/>
          </a:xfrm>
          <a:prstGeom prst="curvedRightArrow">
            <a:avLst>
              <a:gd name="adj1" fmla="val 69632"/>
              <a:gd name="adj2" fmla="val 139265"/>
              <a:gd name="adj3" fmla="val 33333"/>
            </a:avLst>
          </a:prstGeom>
          <a:solidFill>
            <a:srgbClr val="FF0000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36" name="Line 18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7347" name="Rectangle 19"/>
          <p:cNvSpPr>
            <a:spLocks noChangeArrowheads="1"/>
          </p:cNvSpPr>
          <p:nvPr/>
        </p:nvSpPr>
        <p:spPr bwMode="auto">
          <a:xfrm>
            <a:off x="4427538" y="1916113"/>
            <a:ext cx="863600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47348" name="Text Box 20"/>
          <p:cNvSpPr txBox="1">
            <a:spLocks noChangeArrowheads="1"/>
          </p:cNvSpPr>
          <p:nvPr/>
        </p:nvSpPr>
        <p:spPr bwMode="auto">
          <a:xfrm>
            <a:off x="4572000" y="34290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14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14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214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7344" grpId="0" animBg="1"/>
      <p:bldP spid="2147345" grpId="0" animBg="1"/>
      <p:bldP spid="2147347" grpId="0" animBg="1"/>
      <p:bldP spid="2147348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反方向消元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1" name="Rectangle 8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2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3" name="Rectangle 10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4" name="Rectangle 11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5" name="Rectangle 12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6" name="Text Box 13"/>
          <p:cNvSpPr txBox="1">
            <a:spLocks noChangeArrowheads="1"/>
          </p:cNvSpPr>
          <p:nvPr/>
        </p:nvSpPr>
        <p:spPr bwMode="auto">
          <a:xfrm>
            <a:off x="6372225" y="414972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5357" name="Rectangle 14"/>
          <p:cNvSpPr>
            <a:spLocks noChangeArrowheads="1"/>
          </p:cNvSpPr>
          <p:nvPr/>
        </p:nvSpPr>
        <p:spPr bwMode="auto">
          <a:xfrm>
            <a:off x="6156325" y="1916113"/>
            <a:ext cx="863600" cy="2160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58" name="Text Box 15"/>
          <p:cNvSpPr txBox="1">
            <a:spLocks noChangeArrowheads="1"/>
          </p:cNvSpPr>
          <p:nvPr/>
        </p:nvSpPr>
        <p:spPr bwMode="auto">
          <a:xfrm>
            <a:off x="4572000" y="34290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5359" name="Rectangle 16"/>
          <p:cNvSpPr>
            <a:spLocks noChangeArrowheads="1"/>
          </p:cNvSpPr>
          <p:nvPr/>
        </p:nvSpPr>
        <p:spPr bwMode="auto">
          <a:xfrm>
            <a:off x="4427538" y="1916113"/>
            <a:ext cx="863600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490" name="AutoShape 18"/>
          <p:cNvSpPr>
            <a:spLocks noChangeArrowheads="1"/>
          </p:cNvSpPr>
          <p:nvPr/>
        </p:nvSpPr>
        <p:spPr bwMode="auto">
          <a:xfrm rot="10800000">
            <a:off x="8172450" y="2060575"/>
            <a:ext cx="431800" cy="998538"/>
          </a:xfrm>
          <a:prstGeom prst="curvedRightArrow">
            <a:avLst>
              <a:gd name="adj1" fmla="val 46250"/>
              <a:gd name="adj2" fmla="val 92500"/>
              <a:gd name="adj3" fmla="val 33333"/>
            </a:avLst>
          </a:prstGeom>
          <a:solidFill>
            <a:srgbClr val="FF0000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61" name="Line 20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493" name="Text Box 21"/>
          <p:cNvSpPr txBox="1">
            <a:spLocks noChangeArrowheads="1"/>
          </p:cNvSpPr>
          <p:nvPr/>
        </p:nvSpPr>
        <p:spPr bwMode="auto">
          <a:xfrm>
            <a:off x="1979613" y="270827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3494" name="Rectangle 22"/>
          <p:cNvSpPr>
            <a:spLocks noChangeArrowheads="1"/>
          </p:cNvSpPr>
          <p:nvPr/>
        </p:nvSpPr>
        <p:spPr bwMode="auto">
          <a:xfrm>
            <a:off x="1835150" y="1916113"/>
            <a:ext cx="863600" cy="722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495" name="Text Box 23"/>
          <p:cNvSpPr txBox="1">
            <a:spLocks noChangeArrowheads="1"/>
          </p:cNvSpPr>
          <p:nvPr/>
        </p:nvSpPr>
        <p:spPr bwMode="auto">
          <a:xfrm>
            <a:off x="1116013" y="1916113"/>
            <a:ext cx="504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15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215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90" grpId="0" animBg="1"/>
      <p:bldP spid="2153493" grpId="0"/>
      <p:bldP spid="2153494" grpId="0" animBg="1"/>
      <p:bldP spid="215349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简化阶梯型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5" name="Rectangle 8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6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7" name="Rectangle 10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8" name="Rectangle 11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9" name="Rectangle 12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0" name="Text Box 13"/>
          <p:cNvSpPr txBox="1">
            <a:spLocks noChangeArrowheads="1"/>
          </p:cNvSpPr>
          <p:nvPr/>
        </p:nvSpPr>
        <p:spPr bwMode="auto">
          <a:xfrm>
            <a:off x="6372225" y="414972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6381" name="Rectangle 14"/>
          <p:cNvSpPr>
            <a:spLocks noChangeArrowheads="1"/>
          </p:cNvSpPr>
          <p:nvPr/>
        </p:nvSpPr>
        <p:spPr bwMode="auto">
          <a:xfrm>
            <a:off x="6156325" y="1916113"/>
            <a:ext cx="863600" cy="2160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2" name="Text Box 15"/>
          <p:cNvSpPr txBox="1">
            <a:spLocks noChangeArrowheads="1"/>
          </p:cNvSpPr>
          <p:nvPr/>
        </p:nvSpPr>
        <p:spPr bwMode="auto">
          <a:xfrm>
            <a:off x="4572000" y="34290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6383" name="Rectangle 16"/>
          <p:cNvSpPr>
            <a:spLocks noChangeArrowheads="1"/>
          </p:cNvSpPr>
          <p:nvPr/>
        </p:nvSpPr>
        <p:spPr bwMode="auto">
          <a:xfrm>
            <a:off x="4427538" y="1916113"/>
            <a:ext cx="863600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4" name="Text Box 17"/>
          <p:cNvSpPr txBox="1">
            <a:spLocks noChangeArrowheads="1"/>
          </p:cNvSpPr>
          <p:nvPr/>
        </p:nvSpPr>
        <p:spPr bwMode="auto">
          <a:xfrm>
            <a:off x="1979613" y="270827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6385" name="Rectangle 18"/>
          <p:cNvSpPr>
            <a:spLocks noChangeArrowheads="1"/>
          </p:cNvSpPr>
          <p:nvPr/>
        </p:nvSpPr>
        <p:spPr bwMode="auto">
          <a:xfrm>
            <a:off x="1835150" y="1916113"/>
            <a:ext cx="863600" cy="722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516" name="AutoShape 20"/>
          <p:cNvSpPr>
            <a:spLocks noChangeArrowheads="1"/>
          </p:cNvSpPr>
          <p:nvPr/>
        </p:nvSpPr>
        <p:spPr bwMode="auto">
          <a:xfrm rot="-5400000">
            <a:off x="6544469" y="519906"/>
            <a:ext cx="446088" cy="2232025"/>
          </a:xfrm>
          <a:prstGeom prst="curvedLeftArrow">
            <a:avLst>
              <a:gd name="adj1" fmla="val 100071"/>
              <a:gd name="adj2" fmla="val 200142"/>
              <a:gd name="adj3" fmla="val 33333"/>
            </a:avLst>
          </a:prstGeom>
          <a:solidFill>
            <a:srgbClr val="0000FF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517" name="AutoShape 21"/>
          <p:cNvSpPr>
            <a:spLocks noChangeArrowheads="1"/>
          </p:cNvSpPr>
          <p:nvPr/>
        </p:nvSpPr>
        <p:spPr bwMode="auto">
          <a:xfrm rot="-5400000">
            <a:off x="5428456" y="-1027906"/>
            <a:ext cx="661988" cy="5111750"/>
          </a:xfrm>
          <a:prstGeom prst="curvedLeftArrow">
            <a:avLst>
              <a:gd name="adj1" fmla="val 154436"/>
              <a:gd name="adj2" fmla="val 308873"/>
              <a:gd name="adj3" fmla="val 33333"/>
            </a:avLst>
          </a:prstGeom>
          <a:solidFill>
            <a:srgbClr val="0000FF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88" name="Line 25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89" name="Text Box 26"/>
          <p:cNvSpPr txBox="1">
            <a:spLocks noChangeArrowheads="1"/>
          </p:cNvSpPr>
          <p:nvPr/>
        </p:nvSpPr>
        <p:spPr bwMode="auto">
          <a:xfrm>
            <a:off x="1116013" y="1916113"/>
            <a:ext cx="504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40174" name="Rectangle 14"/>
          <p:cNvSpPr>
            <a:spLocks noChangeArrowheads="1"/>
          </p:cNvSpPr>
          <p:nvPr/>
        </p:nvSpPr>
        <p:spPr bwMode="auto">
          <a:xfrm>
            <a:off x="1187450" y="4508500"/>
            <a:ext cx="3816350" cy="1736725"/>
          </a:xfrm>
          <a:prstGeom prst="rect">
            <a:avLst/>
          </a:prstGeom>
          <a:solidFill>
            <a:srgbClr val="33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0" lang="zh-CN" altLang="en-US" sz="4000">
                <a:solidFill>
                  <a:schemeClr val="tx2"/>
                </a:solidFill>
              </a:rPr>
              <a:t>自由变量部分</a:t>
            </a:r>
          </a:p>
          <a:p>
            <a:pPr eaLnBrk="1" hangingPunct="1">
              <a:lnSpc>
                <a:spcPct val="135000"/>
              </a:lnSpc>
            </a:pPr>
            <a:r>
              <a:rPr kumimoji="0" lang="zh-CN" altLang="en-US" sz="4000">
                <a:solidFill>
                  <a:schemeClr val="tx2"/>
                </a:solidFill>
              </a:rPr>
              <a:t>移到等号右边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4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5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16" grpId="0" animBg="1"/>
      <p:bldP spid="2154517" grpId="0" animBg="1"/>
      <p:bldP spid="21401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zh-CN" altLang="en-US" sz="3600" b="1" smtClean="0">
                <a:latin typeface="Times New Roman" pitchFamily="18" charset="0"/>
              </a:rPr>
              <a:t>两个</a:t>
            </a:r>
            <a:r>
              <a:rPr lang="zh-CN" altLang="en-US" sz="3600" b="1" smtClean="0"/>
              <a:t>维数</a:t>
            </a:r>
            <a:r>
              <a:rPr lang="zh-CN" altLang="en-US" sz="3600" b="1" smtClean="0">
                <a:latin typeface="Times New Roman" pitchFamily="18" charset="0"/>
              </a:rPr>
              <a:t>相同的列 </a:t>
            </a:r>
            <a:r>
              <a:rPr lang="en-US" altLang="zh-CN" sz="3600" b="1" smtClean="0">
                <a:latin typeface="Times New Roman" pitchFamily="18" charset="0"/>
              </a:rPr>
              <a:t>(</a:t>
            </a:r>
            <a:r>
              <a:rPr lang="zh-CN" altLang="en-US" sz="3600" b="1" smtClean="0">
                <a:latin typeface="Times New Roman" pitchFamily="18" charset="0"/>
              </a:rPr>
              <a:t>行</a:t>
            </a:r>
            <a:r>
              <a:rPr lang="en-US" altLang="zh-CN" sz="3600" b="1" smtClean="0">
                <a:latin typeface="Times New Roman" pitchFamily="18" charset="0"/>
              </a:rPr>
              <a:t>) </a:t>
            </a:r>
            <a:r>
              <a:rPr lang="zh-CN" altLang="en-US" sz="3600" b="1" smtClean="0">
                <a:latin typeface="Times New Roman" pitchFamily="18" charset="0"/>
              </a:rPr>
              <a:t>向量可以做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向量加法  </a:t>
            </a:r>
            <a:r>
              <a:rPr lang="en-US" altLang="zh-CN" sz="3600" b="1" smtClean="0">
                <a:latin typeface="Times New Roman" pitchFamily="18" charset="0"/>
              </a:rPr>
              <a:t>--- </a:t>
            </a:r>
            <a:r>
              <a:rPr lang="zh-CN" altLang="en-US" sz="3600" b="1" smtClean="0">
                <a:latin typeface="Times New Roman" pitchFamily="18" charset="0"/>
              </a:rPr>
              <a:t>对应元素相加</a:t>
            </a:r>
          </a:p>
        </p:txBody>
      </p:sp>
      <p:pic>
        <p:nvPicPr>
          <p:cNvPr id="4100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908175" y="188913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Times New Roman" pitchFamily="18" charset="0"/>
              </a:rPr>
              <a:t>向量的加法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912813" y="3408363"/>
          <a:ext cx="7026275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4" imgW="1968480" imgH="711000" progId="Equation.3">
                  <p:embed/>
                </p:oleObj>
              </mc:Choice>
              <mc:Fallback>
                <p:oleObj name="公式" r:id="rId4" imgW="196848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408363"/>
                        <a:ext cx="7026275" cy="253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得到解的公式</a:t>
            </a:r>
          </a:p>
        </p:txBody>
      </p:sp>
      <p:sp>
        <p:nvSpPr>
          <p:cNvPr id="187395" name="Line 7"/>
          <p:cNvSpPr>
            <a:spLocks noChangeShapeType="1"/>
          </p:cNvSpPr>
          <p:nvPr/>
        </p:nvSpPr>
        <p:spPr bwMode="auto">
          <a:xfrm>
            <a:off x="2843213" y="1916113"/>
            <a:ext cx="0" cy="42497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6" name="Rectangle 8"/>
          <p:cNvSpPr>
            <a:spLocks noChangeArrowheads="1"/>
          </p:cNvSpPr>
          <p:nvPr/>
        </p:nvSpPr>
        <p:spPr bwMode="auto">
          <a:xfrm>
            <a:off x="18351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397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398" name="Rectangle 10"/>
          <p:cNvSpPr>
            <a:spLocks noChangeArrowheads="1"/>
          </p:cNvSpPr>
          <p:nvPr/>
        </p:nvSpPr>
        <p:spPr bwMode="auto">
          <a:xfrm>
            <a:off x="1835150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399" name="Rectangle 11"/>
          <p:cNvSpPr>
            <a:spLocks noChangeArrowheads="1"/>
          </p:cNvSpPr>
          <p:nvPr/>
        </p:nvSpPr>
        <p:spPr bwMode="auto">
          <a:xfrm>
            <a:off x="1835150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400" name="Text Box 13"/>
          <p:cNvSpPr txBox="1">
            <a:spLocks noChangeArrowheads="1"/>
          </p:cNvSpPr>
          <p:nvPr/>
        </p:nvSpPr>
        <p:spPr bwMode="auto">
          <a:xfrm>
            <a:off x="2051050" y="40767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7401" name="Text Box 15"/>
          <p:cNvSpPr txBox="1">
            <a:spLocks noChangeArrowheads="1"/>
          </p:cNvSpPr>
          <p:nvPr/>
        </p:nvSpPr>
        <p:spPr bwMode="auto">
          <a:xfrm>
            <a:off x="2051050" y="34290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7402" name="Text Box 17"/>
          <p:cNvSpPr txBox="1">
            <a:spLocks noChangeArrowheads="1"/>
          </p:cNvSpPr>
          <p:nvPr/>
        </p:nvSpPr>
        <p:spPr bwMode="auto">
          <a:xfrm>
            <a:off x="2051050" y="270827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7403" name="Text Box 19"/>
          <p:cNvSpPr txBox="1">
            <a:spLocks noChangeArrowheads="1"/>
          </p:cNvSpPr>
          <p:nvPr/>
        </p:nvSpPr>
        <p:spPr bwMode="auto">
          <a:xfrm>
            <a:off x="2051050" y="1989138"/>
            <a:ext cx="504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7404" name="Rectangle 22"/>
          <p:cNvSpPr>
            <a:spLocks noChangeArrowheads="1"/>
          </p:cNvSpPr>
          <p:nvPr/>
        </p:nvSpPr>
        <p:spPr bwMode="auto">
          <a:xfrm>
            <a:off x="7956550" y="1916113"/>
            <a:ext cx="863600" cy="2089150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405" name="Rectangle 23"/>
          <p:cNvSpPr>
            <a:spLocks noChangeArrowheads="1"/>
          </p:cNvSpPr>
          <p:nvPr/>
        </p:nvSpPr>
        <p:spPr bwMode="auto">
          <a:xfrm>
            <a:off x="6443663" y="1916113"/>
            <a:ext cx="720725" cy="1368425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406" name="Rectangle 24"/>
          <p:cNvSpPr>
            <a:spLocks noChangeArrowheads="1"/>
          </p:cNvSpPr>
          <p:nvPr/>
        </p:nvSpPr>
        <p:spPr bwMode="auto">
          <a:xfrm>
            <a:off x="3059113" y="1916113"/>
            <a:ext cx="1008062" cy="2808287"/>
          </a:xfrm>
          <a:prstGeom prst="rect">
            <a:avLst/>
          </a:prstGeom>
          <a:solidFill>
            <a:srgbClr val="008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407" name="Rectangle 25"/>
          <p:cNvSpPr>
            <a:spLocks noChangeArrowheads="1"/>
          </p:cNvSpPr>
          <p:nvPr/>
        </p:nvSpPr>
        <p:spPr bwMode="auto">
          <a:xfrm>
            <a:off x="4284663" y="2276475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600" b="0">
                <a:latin typeface="Arial" charset="0"/>
                <a:sym typeface="MT Extra" pitchFamily="18" charset="2"/>
              </a:rPr>
              <a:t>–</a:t>
            </a:r>
          </a:p>
        </p:txBody>
      </p:sp>
      <p:sp>
        <p:nvSpPr>
          <p:cNvPr id="187408" name="Rectangle 26"/>
          <p:cNvSpPr>
            <a:spLocks noChangeArrowheads="1"/>
          </p:cNvSpPr>
          <p:nvPr/>
        </p:nvSpPr>
        <p:spPr bwMode="auto">
          <a:xfrm>
            <a:off x="5867400" y="2276475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600" b="0">
                <a:latin typeface="Arial" charset="0"/>
                <a:sym typeface="MT Extra" pitchFamily="18" charset="2"/>
              </a:rPr>
              <a:t>–</a:t>
            </a:r>
          </a:p>
        </p:txBody>
      </p:sp>
      <p:sp>
        <p:nvSpPr>
          <p:cNvPr id="187409" name="Rectangle 23"/>
          <p:cNvSpPr>
            <a:spLocks noChangeArrowheads="1"/>
          </p:cNvSpPr>
          <p:nvPr/>
        </p:nvSpPr>
        <p:spPr bwMode="auto">
          <a:xfrm>
            <a:off x="4932363" y="1916113"/>
            <a:ext cx="720725" cy="1368425"/>
          </a:xfrm>
          <a:prstGeom prst="rect">
            <a:avLst/>
          </a:prstGeom>
          <a:solidFill>
            <a:srgbClr val="0000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7410" name="Rectangle 26"/>
          <p:cNvSpPr>
            <a:spLocks noChangeArrowheads="1"/>
          </p:cNvSpPr>
          <p:nvPr/>
        </p:nvSpPr>
        <p:spPr bwMode="auto">
          <a:xfrm>
            <a:off x="7380288" y="2276475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600" b="0">
                <a:latin typeface="Arial" charset="0"/>
                <a:sym typeface="MT Extra" pitchFamily="18" charset="2"/>
              </a:rPr>
              <a:t>–</a:t>
            </a:r>
          </a:p>
        </p:txBody>
      </p:sp>
      <p:sp>
        <p:nvSpPr>
          <p:cNvPr id="2140174" name="Rectangle 14"/>
          <p:cNvSpPr>
            <a:spLocks noChangeArrowheads="1"/>
          </p:cNvSpPr>
          <p:nvPr/>
        </p:nvSpPr>
        <p:spPr bwMode="auto">
          <a:xfrm>
            <a:off x="468313" y="5661025"/>
            <a:ext cx="2159000" cy="641350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latin typeface="Times New Roman" pitchFamily="18" charset="0"/>
              </a:rPr>
              <a:t>主变量</a:t>
            </a:r>
          </a:p>
        </p:txBody>
      </p:sp>
      <p:cxnSp>
        <p:nvCxnSpPr>
          <p:cNvPr id="193558" name="AutoShape 22"/>
          <p:cNvCxnSpPr>
            <a:cxnSpLocks noChangeShapeType="1"/>
            <a:endCxn id="187406" idx="2"/>
          </p:cNvCxnSpPr>
          <p:nvPr/>
        </p:nvCxnSpPr>
        <p:spPr bwMode="auto">
          <a:xfrm flipH="1" flipV="1">
            <a:off x="3563938" y="4724400"/>
            <a:ext cx="250825" cy="936625"/>
          </a:xfrm>
          <a:prstGeom prst="straightConnector1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580063" y="4724400"/>
            <a:ext cx="2735262" cy="1066800"/>
          </a:xfrm>
          <a:prstGeom prst="rect">
            <a:avLst/>
          </a:prstGeom>
          <a:solidFill>
            <a:srgbClr val="33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Times New Roman" pitchFamily="18" charset="0"/>
              </a:rPr>
              <a:t>自由变量为</a:t>
            </a:r>
          </a:p>
          <a:p>
            <a:pPr eaLnBrk="1" hangingPunct="1"/>
            <a:r>
              <a:rPr kumimoji="0" lang="zh-CN" altLang="en-US">
                <a:latin typeface="Times New Roman" pitchFamily="18" charset="0"/>
              </a:rPr>
              <a:t>系数作</a:t>
            </a:r>
            <a:r>
              <a:rPr kumimoji="0" lang="zh-CN" altLang="en-US"/>
              <a:t>组合</a:t>
            </a:r>
          </a:p>
        </p:txBody>
      </p:sp>
      <p:sp>
        <p:nvSpPr>
          <p:cNvPr id="193564" name="AutoShape 28"/>
          <p:cNvSpPr>
            <a:spLocks/>
          </p:cNvSpPr>
          <p:nvPr/>
        </p:nvSpPr>
        <p:spPr bwMode="auto">
          <a:xfrm rot="-5400000">
            <a:off x="6696869" y="2385219"/>
            <a:ext cx="358775" cy="3887787"/>
          </a:xfrm>
          <a:prstGeom prst="leftBrace">
            <a:avLst>
              <a:gd name="adj1" fmla="val 65770"/>
              <a:gd name="adj2" fmla="val 50000"/>
            </a:avLst>
          </a:prstGeom>
          <a:noFill/>
          <a:ln w="47625">
            <a:solidFill>
              <a:srgbClr val="00008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3059113" y="5661025"/>
            <a:ext cx="1511300" cy="641350"/>
          </a:xfrm>
          <a:prstGeom prst="rect">
            <a:avLst/>
          </a:prstGeom>
          <a:solidFill>
            <a:srgbClr val="00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latin typeface="Times New Roman" pitchFamily="18" charset="0"/>
              </a:rPr>
              <a:t>常数</a:t>
            </a:r>
          </a:p>
        </p:txBody>
      </p:sp>
      <p:cxnSp>
        <p:nvCxnSpPr>
          <p:cNvPr id="193566" name="AutoShape 30"/>
          <p:cNvCxnSpPr>
            <a:cxnSpLocks noChangeShapeType="1"/>
            <a:stCxn id="2140174" idx="0"/>
          </p:cNvCxnSpPr>
          <p:nvPr/>
        </p:nvCxnSpPr>
        <p:spPr bwMode="auto">
          <a:xfrm flipV="1">
            <a:off x="1547813" y="4724400"/>
            <a:ext cx="720725" cy="936625"/>
          </a:xfrm>
          <a:prstGeom prst="straightConnector1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4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74" grpId="0" animBg="1"/>
      <p:bldP spid="2" grpId="0" animBg="1"/>
      <p:bldP spid="193564" grpId="0" animBg="1"/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4400">
                <a:solidFill>
                  <a:srgbClr val="FFFF00"/>
                </a:solidFill>
                <a:latin typeface="Times New Roman" pitchFamily="18" charset="0"/>
              </a:rPr>
              <a:t>Gauss </a:t>
            </a:r>
            <a:r>
              <a:rPr kumimoji="0" lang="zh-CN" altLang="en-US" sz="4400">
                <a:solidFill>
                  <a:srgbClr val="FFFF00"/>
                </a:solidFill>
                <a:latin typeface="Times New Roman" pitchFamily="18" charset="0"/>
              </a:rPr>
              <a:t>消元法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>
                <a:latin typeface="Arial" charset="0"/>
              </a:rPr>
              <a:t>              </a:t>
            </a:r>
            <a:r>
              <a:rPr kumimoji="0" lang="zh-CN" altLang="en-US">
                <a:latin typeface="Arial" charset="0"/>
              </a:rPr>
              <a:t>原方程组</a:t>
            </a:r>
            <a:endParaRPr kumimoji="0" lang="zh-CN" altLang="en-US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</a:t>
            </a:r>
          </a:p>
          <a:p>
            <a:pPr algn="l" eaLnBrk="1" hangingPunct="1">
              <a:spcBef>
                <a:spcPct val="20000"/>
              </a:spcBef>
            </a:pPr>
            <a:endParaRPr kumimoji="0" lang="zh-CN" altLang="en-US">
              <a:latin typeface="Arial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Arial" charset="0"/>
              </a:rPr>
              <a:t>          阶梯型方程组</a:t>
            </a:r>
            <a:endParaRPr kumimoji="0" lang="zh-CN" altLang="en-US">
              <a:solidFill>
                <a:srgbClr val="FF3300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                           </a:t>
            </a:r>
          </a:p>
          <a:p>
            <a:pPr algn="l" eaLnBrk="1" hangingPunct="1">
              <a:spcBef>
                <a:spcPct val="20000"/>
              </a:spcBef>
            </a:pPr>
            <a:endParaRPr kumimoji="0" lang="zh-CN" altLang="en-US">
              <a:latin typeface="Arial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Arial" charset="0"/>
              </a:rPr>
              <a:t>        简化阶梯型方程组</a:t>
            </a:r>
            <a:endParaRPr kumimoji="0" lang="zh-CN" alt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02085" name="AutoShape 5"/>
          <p:cNvSpPr>
            <a:spLocks noChangeArrowheads="1"/>
          </p:cNvSpPr>
          <p:nvPr/>
        </p:nvSpPr>
        <p:spPr bwMode="auto">
          <a:xfrm>
            <a:off x="2771775" y="242093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2771775" y="4149725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363538" y="2605088"/>
            <a:ext cx="2263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  <a:latin typeface="Times New Roman" pitchFamily="18" charset="0"/>
              </a:rPr>
              <a:t>1, 2 </a:t>
            </a:r>
            <a:r>
              <a:rPr kumimoji="0" lang="zh-CN" altLang="en-US">
                <a:solidFill>
                  <a:srgbClr val="FF3300"/>
                </a:solidFill>
                <a:latin typeface="Times New Roman" pitchFamily="18" charset="0"/>
              </a:rPr>
              <a:t>型变换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434975" y="4260850"/>
            <a:ext cx="2265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  <a:latin typeface="Times New Roman" pitchFamily="18" charset="0"/>
              </a:rPr>
              <a:t>2, 3 </a:t>
            </a:r>
            <a:r>
              <a:rPr kumimoji="0" lang="zh-CN" altLang="en-US">
                <a:solidFill>
                  <a:srgbClr val="FF3300"/>
                </a:solidFill>
                <a:latin typeface="Times New Roman" pitchFamily="18" charset="0"/>
              </a:rPr>
              <a:t>型变换</a:t>
            </a:r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4859338" y="3500438"/>
            <a:ext cx="3768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zh-CN" altLang="en-US">
                <a:latin typeface="Arial" charset="0"/>
              </a:rPr>
              <a:t>   </a:t>
            </a:r>
            <a:r>
              <a:rPr kumimoji="0" lang="zh-CN" altLang="en-US">
                <a:solidFill>
                  <a:srgbClr val="FF3300"/>
                </a:solidFill>
                <a:latin typeface="Arial" charset="0"/>
              </a:rPr>
              <a:t>定性判断解集合</a:t>
            </a:r>
          </a:p>
        </p:txBody>
      </p:sp>
      <p:sp>
        <p:nvSpPr>
          <p:cNvPr id="302092" name="Rectangle 12"/>
          <p:cNvSpPr>
            <a:spLocks noChangeArrowheads="1"/>
          </p:cNvSpPr>
          <p:nvPr/>
        </p:nvSpPr>
        <p:spPr bwMode="auto">
          <a:xfrm>
            <a:off x="5003800" y="5229225"/>
            <a:ext cx="2662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zh-CN" altLang="en-US">
                <a:latin typeface="Arial" charset="0"/>
              </a:rPr>
              <a:t>    </a:t>
            </a:r>
            <a:r>
              <a:rPr kumimoji="0" lang="zh-CN" altLang="en-US">
                <a:solidFill>
                  <a:srgbClr val="0000FF"/>
                </a:solidFill>
                <a:latin typeface="Arial" charset="0"/>
              </a:rPr>
              <a:t>解的公式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6" grpId="0" animBg="1"/>
      <p:bldP spid="302087" grpId="0"/>
      <p:bldP spid="302088" grpId="0"/>
      <p:bldP spid="302090" grpId="0"/>
      <p:bldP spid="302092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如果常数列里有主元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47" name="Rectangle 8"/>
          <p:cNvSpPr>
            <a:spLocks noChangeArrowheads="1"/>
          </p:cNvSpPr>
          <p:nvPr/>
        </p:nvSpPr>
        <p:spPr bwMode="auto">
          <a:xfrm>
            <a:off x="7092950" y="5516563"/>
            <a:ext cx="1006475" cy="64928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48" name="Rectangle 10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49" name="Rectangle 11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50" name="Rectangle 12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51" name="Rectangle 13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52" name="Rectangle 14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53" name="Rectangle 15"/>
          <p:cNvSpPr>
            <a:spLocks noChangeArrowheads="1"/>
          </p:cNvSpPr>
          <p:nvPr/>
        </p:nvSpPr>
        <p:spPr bwMode="auto">
          <a:xfrm>
            <a:off x="7235825" y="4797425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9454" name="Line 16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8129" name="Rectangle 17"/>
          <p:cNvSpPr>
            <a:spLocks noChangeArrowheads="1"/>
          </p:cNvSpPr>
          <p:nvPr/>
        </p:nvSpPr>
        <p:spPr bwMode="auto">
          <a:xfrm>
            <a:off x="684213" y="4652963"/>
            <a:ext cx="5256212" cy="914400"/>
          </a:xfrm>
          <a:prstGeom prst="rect">
            <a:avLst/>
          </a:pr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5400">
                <a:solidFill>
                  <a:srgbClr val="000000"/>
                </a:solidFill>
                <a:latin typeface="Times New Roman" pitchFamily="18" charset="0"/>
              </a:rPr>
              <a:t>原方程组无解 </a:t>
            </a:r>
            <a:r>
              <a:rPr kumimoji="0" lang="en-US" altLang="zh-CN" sz="540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sp>
        <p:nvSpPr>
          <p:cNvPr id="2138130" name="AutoShape 18"/>
          <p:cNvSpPr>
            <a:spLocks noChangeArrowheads="1"/>
          </p:cNvSpPr>
          <p:nvPr/>
        </p:nvSpPr>
        <p:spPr bwMode="auto">
          <a:xfrm rot="10800000">
            <a:off x="5940425" y="4941888"/>
            <a:ext cx="1295400" cy="358775"/>
          </a:xfrm>
          <a:prstGeom prst="rightArrow">
            <a:avLst>
              <a:gd name="adj1" fmla="val 50000"/>
              <a:gd name="adj2" fmla="val 90265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213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13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8129" grpId="0" animBg="1"/>
      <p:bldP spid="213813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否则一定有解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1835150" y="1916113"/>
            <a:ext cx="6264275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700338" y="2636838"/>
            <a:ext cx="5399087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5292725" y="3357563"/>
            <a:ext cx="2806700" cy="649287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7019925" y="4076700"/>
            <a:ext cx="1079500" cy="649288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1" name="Rectangle 8"/>
          <p:cNvSpPr>
            <a:spLocks noChangeArrowheads="1"/>
          </p:cNvSpPr>
          <p:nvPr/>
        </p:nvSpPr>
        <p:spPr bwMode="auto">
          <a:xfrm>
            <a:off x="971550" y="191611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2" name="Rectangle 9"/>
          <p:cNvSpPr>
            <a:spLocks noChangeArrowheads="1"/>
          </p:cNvSpPr>
          <p:nvPr/>
        </p:nvSpPr>
        <p:spPr bwMode="auto">
          <a:xfrm>
            <a:off x="1835150" y="2636838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3" name="Rectangle 10"/>
          <p:cNvSpPr>
            <a:spLocks noChangeArrowheads="1"/>
          </p:cNvSpPr>
          <p:nvPr/>
        </p:nvSpPr>
        <p:spPr bwMode="auto">
          <a:xfrm>
            <a:off x="4427538" y="3357563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4" name="Rectangle 11"/>
          <p:cNvSpPr>
            <a:spLocks noChangeArrowheads="1"/>
          </p:cNvSpPr>
          <p:nvPr/>
        </p:nvSpPr>
        <p:spPr bwMode="auto">
          <a:xfrm>
            <a:off x="6156325" y="4076700"/>
            <a:ext cx="863600" cy="647700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5" name="Rectangle 12"/>
          <p:cNvSpPr>
            <a:spLocks noChangeArrowheads="1"/>
          </p:cNvSpPr>
          <p:nvPr/>
        </p:nvSpPr>
        <p:spPr bwMode="auto">
          <a:xfrm>
            <a:off x="7235825" y="4797425"/>
            <a:ext cx="863600" cy="1368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0476" name="Line 13"/>
          <p:cNvSpPr>
            <a:spLocks noChangeShapeType="1"/>
          </p:cNvSpPr>
          <p:nvPr/>
        </p:nvSpPr>
        <p:spPr bwMode="auto">
          <a:xfrm>
            <a:off x="7019925" y="1916113"/>
            <a:ext cx="0" cy="4249737"/>
          </a:xfrm>
          <a:prstGeom prst="line">
            <a:avLst/>
          </a:prstGeom>
          <a:noFill/>
          <a:ln w="698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174" name="Rectangle 14"/>
          <p:cNvSpPr>
            <a:spLocks noChangeArrowheads="1"/>
          </p:cNvSpPr>
          <p:nvPr/>
        </p:nvSpPr>
        <p:spPr bwMode="auto">
          <a:xfrm>
            <a:off x="755650" y="5013325"/>
            <a:ext cx="5256213" cy="914400"/>
          </a:xfrm>
          <a:prstGeom prst="rect">
            <a:avLst/>
          </a:prstGeom>
          <a:solidFill>
            <a:srgbClr val="00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5400">
                <a:solidFill>
                  <a:srgbClr val="000000"/>
                </a:solidFill>
                <a:latin typeface="Times New Roman" pitchFamily="18" charset="0"/>
              </a:rPr>
              <a:t>原方程组有解 </a:t>
            </a:r>
          </a:p>
        </p:txBody>
      </p:sp>
      <p:sp>
        <p:nvSpPr>
          <p:cNvPr id="2140175" name="AutoShape 15"/>
          <p:cNvSpPr>
            <a:spLocks noChangeArrowheads="1"/>
          </p:cNvSpPr>
          <p:nvPr/>
        </p:nvSpPr>
        <p:spPr bwMode="auto">
          <a:xfrm rot="10800000">
            <a:off x="5940425" y="5300663"/>
            <a:ext cx="1295400" cy="358775"/>
          </a:xfrm>
          <a:prstGeom prst="rightArrow">
            <a:avLst>
              <a:gd name="adj1" fmla="val 50000"/>
              <a:gd name="adj2" fmla="val 90265"/>
            </a:avLst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214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4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74" grpId="0" animBg="1"/>
      <p:bldP spid="2140175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线性方程组解的判定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定理 </a:t>
            </a:r>
            <a:r>
              <a:rPr kumimoji="0" lang="en-US" altLang="zh-CN">
                <a:latin typeface="Times New Roman" pitchFamily="18" charset="0"/>
              </a:rPr>
              <a:t>2   </a:t>
            </a:r>
            <a:r>
              <a:rPr kumimoji="0" lang="zh-CN" altLang="en-US">
                <a:latin typeface="Times New Roman" pitchFamily="18" charset="0"/>
              </a:rPr>
              <a:t>对于阶梯型方程组</a:t>
            </a:r>
            <a:r>
              <a:rPr kumimoji="0" lang="en-US" altLang="zh-CN">
                <a:latin typeface="Times New Roman" pitchFamily="18" charset="0"/>
              </a:rPr>
              <a:t>,  </a:t>
            </a:r>
            <a:r>
              <a:rPr kumimoji="0" lang="zh-CN" altLang="en-US">
                <a:latin typeface="Times New Roman" pitchFamily="18" charset="0"/>
              </a:rPr>
              <a:t>我们有</a:t>
            </a: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</a:t>
            </a: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常数列有主元 </a:t>
            </a:r>
            <a:r>
              <a:rPr kumimoji="0" lang="en-US" altLang="zh-CN">
                <a:latin typeface="Times New Roman" pitchFamily="18" charset="0"/>
              </a:rPr>
              <a:t>(0 = 1 </a:t>
            </a:r>
            <a:r>
              <a:rPr kumimoji="0" lang="zh-CN" altLang="en-US">
                <a:latin typeface="Times New Roman" pitchFamily="18" charset="0"/>
              </a:rPr>
              <a:t>型</a:t>
            </a:r>
            <a:r>
              <a:rPr kumimoji="0" lang="en-US" altLang="zh-CN">
                <a:latin typeface="Times New Roman" pitchFamily="18" charset="0"/>
              </a:rPr>
              <a:t>)      </a:t>
            </a: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kumimoji="0" lang="en-US" altLang="zh-CN">
                <a:latin typeface="Times New Roman" pitchFamily="18" charset="0"/>
              </a:rPr>
              <a:t>   </a:t>
            </a:r>
            <a:r>
              <a:rPr kumimoji="0" lang="zh-CN" altLang="en-US">
                <a:latin typeface="Times New Roman" pitchFamily="18" charset="0"/>
              </a:rPr>
              <a:t>方程组无解</a:t>
            </a:r>
          </a:p>
          <a:p>
            <a:pPr algn="l" eaLnBrk="1" hangingPunct="1">
              <a:spcBef>
                <a:spcPct val="20000"/>
              </a:spcBef>
            </a:pPr>
            <a:endParaRPr kumimoji="0" lang="zh-CN" altLang="en-US"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                           无自由变量  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</a:t>
            </a:r>
            <a:r>
              <a:rPr kumimoji="0" lang="zh-CN" altLang="en-US">
                <a:latin typeface="Times New Roman" pitchFamily="18" charset="0"/>
              </a:rPr>
              <a:t>   唯一解</a:t>
            </a: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常数列无主元</a:t>
            </a: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                           有自由变量 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</a:t>
            </a:r>
            <a:r>
              <a:rPr kumimoji="0" lang="zh-CN" altLang="en-US">
                <a:latin typeface="Times New Roman" pitchFamily="18" charset="0"/>
              </a:rPr>
              <a:t>  无穷多解</a:t>
            </a:r>
          </a:p>
        </p:txBody>
      </p:sp>
      <p:sp>
        <p:nvSpPr>
          <p:cNvPr id="197637" name="AutoShape 5"/>
          <p:cNvSpPr>
            <a:spLocks/>
          </p:cNvSpPr>
          <p:nvPr/>
        </p:nvSpPr>
        <p:spPr bwMode="auto">
          <a:xfrm>
            <a:off x="395288" y="2924175"/>
            <a:ext cx="287337" cy="2305050"/>
          </a:xfrm>
          <a:prstGeom prst="leftBrace">
            <a:avLst>
              <a:gd name="adj1" fmla="val 66851"/>
              <a:gd name="adj2" fmla="val 50000"/>
            </a:avLst>
          </a:prstGeom>
          <a:noFill/>
          <a:ln w="603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7638" name="AutoShape 6"/>
          <p:cNvSpPr>
            <a:spLocks/>
          </p:cNvSpPr>
          <p:nvPr/>
        </p:nvSpPr>
        <p:spPr bwMode="auto">
          <a:xfrm>
            <a:off x="3419475" y="4076700"/>
            <a:ext cx="288925" cy="1728788"/>
          </a:xfrm>
          <a:prstGeom prst="leftBrace">
            <a:avLst>
              <a:gd name="adj1" fmla="val 49863"/>
              <a:gd name="adj2" fmla="val 50000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mtClean="0"/>
              <a:t> </a:t>
            </a:r>
            <a:r>
              <a:rPr lang="en-US" altLang="zh-CN" b="1" smtClean="0"/>
              <a:t>Project 1.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smtClean="0"/>
              <a:t>    用你熟悉的计算机语言将以上计算过程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smtClean="0"/>
              <a:t> 编程</a:t>
            </a:r>
            <a:r>
              <a:rPr lang="en-US" altLang="zh-CN" b="1" smtClean="0"/>
              <a:t>, </a:t>
            </a:r>
            <a:r>
              <a:rPr lang="zh-CN" altLang="en-US" b="1" smtClean="0"/>
              <a:t>要求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smtClean="0"/>
              <a:t> </a:t>
            </a:r>
            <a:r>
              <a:rPr lang="en-US" altLang="zh-CN" b="1" smtClean="0"/>
              <a:t>1) </a:t>
            </a:r>
            <a:r>
              <a:rPr lang="zh-CN" altLang="en-US" b="1" smtClean="0"/>
              <a:t>能定性判断解集合</a:t>
            </a:r>
            <a:r>
              <a:rPr lang="en-US" altLang="zh-CN" b="1" smtClean="0"/>
              <a:t>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 smtClean="0"/>
              <a:t> 2) </a:t>
            </a:r>
            <a:r>
              <a:rPr lang="zh-CN" altLang="en-US" b="1" smtClean="0"/>
              <a:t>如果有解</a:t>
            </a:r>
            <a:r>
              <a:rPr lang="en-US" altLang="zh-CN" b="1" smtClean="0"/>
              <a:t>, </a:t>
            </a:r>
            <a:r>
              <a:rPr lang="zh-CN" altLang="en-US" b="1" smtClean="0"/>
              <a:t>给出解的公式</a:t>
            </a:r>
            <a:r>
              <a:rPr lang="en-US" altLang="zh-CN" b="1" smtClean="0"/>
              <a:t>, </a:t>
            </a:r>
            <a:r>
              <a:rPr lang="zh-CN" altLang="en-US" b="1" smtClean="0"/>
              <a:t>用向量形式表达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</a:t>
            </a:r>
            <a:r>
              <a:rPr lang="zh-CN" altLang="en-US" sz="3600" b="1" smtClean="0">
                <a:latin typeface="Times New Roman" pitchFamily="18" charset="0"/>
              </a:rPr>
              <a:t>用 </a:t>
            </a:r>
            <a:r>
              <a:rPr lang="en-US" altLang="zh-CN" sz="3600" b="1" smtClean="0">
                <a:latin typeface="Times New Roman" pitchFamily="18" charset="0"/>
              </a:rPr>
              <a:t>Gauss </a:t>
            </a:r>
            <a:r>
              <a:rPr lang="zh-CN" altLang="en-US" sz="3600" b="1" smtClean="0">
                <a:latin typeface="Times New Roman" pitchFamily="18" charset="0"/>
              </a:rPr>
              <a:t>消元法将 </a:t>
            </a:r>
            <a:r>
              <a:rPr lang="en-US" altLang="zh-CN" sz="3600" b="1" smtClean="0">
                <a:latin typeface="Times New Roman" pitchFamily="18" charset="0"/>
              </a:rPr>
              <a:t>n </a:t>
            </a:r>
            <a:r>
              <a:rPr lang="zh-CN" altLang="en-US" sz="3600" b="1" smtClean="0">
                <a:latin typeface="Times New Roman" pitchFamily="18" charset="0"/>
              </a:rPr>
              <a:t>元 </a:t>
            </a:r>
            <a:r>
              <a:rPr lang="en-US" altLang="zh-CN" sz="3600" b="1" smtClean="0">
                <a:latin typeface="Times New Roman" pitchFamily="18" charset="0"/>
              </a:rPr>
              <a:t>n </a:t>
            </a:r>
            <a:r>
              <a:rPr lang="zh-CN" altLang="en-US" sz="3600" b="1" smtClean="0">
                <a:latin typeface="Times New Roman" pitchFamily="18" charset="0"/>
              </a:rPr>
              <a:t>方程线性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方程组化为阶梯型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在最坏情况下需要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做多少次乘、除运算？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*化为简化阶梯型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又需要多少次运算？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95288" y="620713"/>
            <a:ext cx="15509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4400" i="1">
                <a:solidFill>
                  <a:schemeClr val="tx2"/>
                </a:solidFill>
                <a:latin typeface="Arial" charset="0"/>
              </a:rPr>
              <a:t>Quiz.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设 </a:t>
            </a:r>
            <a:r>
              <a:rPr lang="en-US" altLang="zh-CN" sz="3200" b="1" i="1" smtClean="0"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latin typeface="Times New Roman" pitchFamily="18" charset="0"/>
              </a:rPr>
              <a:t>11</a:t>
            </a:r>
            <a:r>
              <a:rPr lang="en-US" altLang="zh-CN" sz="3200" b="1" smtClean="0">
                <a:latin typeface="Times New Roman" pitchFamily="18" charset="0"/>
              </a:rPr>
              <a:t>≠ 0 , </a:t>
            </a:r>
            <a:r>
              <a:rPr lang="zh-CN" altLang="zh-CN" sz="3200" b="1" smtClean="0">
                <a:latin typeface="Times New Roman" pitchFamily="18" charset="0"/>
              </a:rPr>
              <a:t>用第一行的倍数去减下面的行, </a:t>
            </a:r>
            <a:br>
              <a:rPr lang="zh-CN" altLang="zh-CN" sz="3200" b="1" smtClean="0">
                <a:latin typeface="Times New Roman" pitchFamily="18" charset="0"/>
              </a:rPr>
            </a:br>
            <a:r>
              <a:rPr lang="zh-CN" altLang="zh-CN" sz="3200" b="1" smtClean="0">
                <a:latin typeface="Times New Roman" pitchFamily="18" charset="0"/>
              </a:rPr>
              <a:t> 需  n</a:t>
            </a:r>
            <a:r>
              <a:rPr lang="en-US" altLang="zh-CN" sz="3200" b="1" smtClean="0">
                <a:latin typeface="Times New Roman" pitchFamily="18" charset="0"/>
              </a:rPr>
              <a:t> </a:t>
            </a:r>
            <a:r>
              <a:rPr lang="zh-CN" altLang="zh-CN" sz="3200" b="1" smtClean="0">
                <a:latin typeface="Times New Roman" pitchFamily="18" charset="0"/>
              </a:rPr>
              <a:t>(n - 1) 次乘</a:t>
            </a:r>
            <a:r>
              <a:rPr lang="zh-CN" altLang="en-US" sz="3200" b="1" smtClean="0">
                <a:latin typeface="Times New Roman" pitchFamily="18" charset="0"/>
              </a:rPr>
              <a:t>法</a:t>
            </a:r>
            <a:r>
              <a:rPr lang="en-US" altLang="zh-CN" sz="3200" b="1" smtClean="0">
                <a:latin typeface="Times New Roman" pitchFamily="18" charset="0"/>
              </a:rPr>
              <a:t>,  </a:t>
            </a:r>
            <a:r>
              <a:rPr lang="zh-CN" altLang="zh-CN" sz="3200" b="1" smtClean="0">
                <a:latin typeface="Times New Roman" pitchFamily="18" charset="0"/>
              </a:rPr>
              <a:t>n - 1</a:t>
            </a:r>
            <a:r>
              <a:rPr lang="en-US" altLang="zh-CN" sz="3200" b="1" smtClean="0">
                <a:latin typeface="Times New Roman" pitchFamily="18" charset="0"/>
              </a:rPr>
              <a:t> </a:t>
            </a:r>
            <a:r>
              <a:rPr lang="zh-CN" altLang="zh-CN" sz="3200" b="1" smtClean="0">
                <a:latin typeface="Times New Roman" pitchFamily="18" charset="0"/>
              </a:rPr>
              <a:t>次除</a:t>
            </a:r>
            <a:r>
              <a:rPr lang="zh-CN" altLang="en-US" sz="3200" b="1" smtClean="0">
                <a:latin typeface="Times New Roman" pitchFamily="18" charset="0"/>
              </a:rPr>
              <a:t>法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21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31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n1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n2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n3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nn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6645" name="AutoShape 5"/>
          <p:cNvSpPr>
            <a:spLocks noChangeArrowheads="1"/>
          </p:cNvSpPr>
          <p:nvPr/>
        </p:nvSpPr>
        <p:spPr bwMode="auto">
          <a:xfrm>
            <a:off x="250825" y="2349500"/>
            <a:ext cx="482600" cy="1008063"/>
          </a:xfrm>
          <a:prstGeom prst="curvedRightArrow">
            <a:avLst>
              <a:gd name="adj1" fmla="val 41776"/>
              <a:gd name="adj2" fmla="val 83553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6646" name="Rectangle 6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6647" name="AutoShape 7"/>
          <p:cNvSpPr>
            <a:spLocks noChangeArrowheads="1"/>
          </p:cNvSpPr>
          <p:nvPr/>
        </p:nvSpPr>
        <p:spPr bwMode="auto">
          <a:xfrm>
            <a:off x="179388" y="2276475"/>
            <a:ext cx="482600" cy="2160588"/>
          </a:xfrm>
          <a:prstGeom prst="curvedRightArrow">
            <a:avLst>
              <a:gd name="adj1" fmla="val 89539"/>
              <a:gd name="adj2" fmla="val 179079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41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1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41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5" grpId="0" animBg="1"/>
      <p:bldP spid="2416646" grpId="0" animBg="1"/>
      <p:bldP spid="2416647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设 </a:t>
            </a:r>
            <a:r>
              <a:rPr lang="en-US" altLang="zh-CN" sz="3200" b="1" i="1" smtClean="0"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latin typeface="Times New Roman" pitchFamily="18" charset="0"/>
              </a:rPr>
              <a:t>22</a:t>
            </a:r>
            <a:r>
              <a:rPr lang="en-US" altLang="zh-CN" sz="3200" b="1" smtClean="0">
                <a:latin typeface="Times New Roman" pitchFamily="18" charset="0"/>
              </a:rPr>
              <a:t>≠ 0 , </a:t>
            </a:r>
            <a:r>
              <a:rPr lang="zh-CN" altLang="zh-CN" sz="3200" b="1" smtClean="0">
                <a:latin typeface="Times New Roman" pitchFamily="18" charset="0"/>
              </a:rPr>
              <a:t>用第</a:t>
            </a:r>
            <a:r>
              <a:rPr lang="zh-CN" altLang="en-US" sz="3200" b="1" smtClean="0">
                <a:latin typeface="Times New Roman" pitchFamily="18" charset="0"/>
              </a:rPr>
              <a:t>二</a:t>
            </a:r>
            <a:r>
              <a:rPr lang="zh-CN" altLang="zh-CN" sz="3200" b="1" smtClean="0">
                <a:latin typeface="Times New Roman" pitchFamily="18" charset="0"/>
              </a:rPr>
              <a:t>行的倍数去减下面的行, </a:t>
            </a:r>
            <a:br>
              <a:rPr lang="zh-CN" altLang="zh-CN" sz="3200" b="1" smtClean="0">
                <a:latin typeface="Times New Roman" pitchFamily="18" charset="0"/>
              </a:rPr>
            </a:br>
            <a:r>
              <a:rPr lang="zh-CN" altLang="zh-CN" sz="3200" b="1" smtClean="0">
                <a:latin typeface="Times New Roman" pitchFamily="18" charset="0"/>
              </a:rPr>
              <a:t> 需 (n - 1)</a:t>
            </a:r>
            <a:r>
              <a:rPr lang="en-US" altLang="zh-CN" sz="3200" b="1" smtClean="0">
                <a:latin typeface="Times New Roman" pitchFamily="18" charset="0"/>
              </a:rPr>
              <a:t> </a:t>
            </a:r>
            <a:r>
              <a:rPr lang="zh-CN" altLang="zh-CN" sz="3200" b="1" smtClean="0">
                <a:latin typeface="Times New Roman" pitchFamily="18" charset="0"/>
              </a:rPr>
              <a:t>(n - </a:t>
            </a:r>
            <a:r>
              <a:rPr lang="en-US" altLang="zh-CN" sz="3200" b="1" smtClean="0">
                <a:latin typeface="Times New Roman" pitchFamily="18" charset="0"/>
              </a:rPr>
              <a:t>2</a:t>
            </a:r>
            <a:r>
              <a:rPr lang="zh-CN" altLang="zh-CN" sz="3200" b="1" smtClean="0">
                <a:latin typeface="Times New Roman" pitchFamily="18" charset="0"/>
              </a:rPr>
              <a:t>) 次乘</a:t>
            </a:r>
            <a:r>
              <a:rPr lang="zh-CN" altLang="en-US" sz="3200" b="1" smtClean="0">
                <a:latin typeface="Times New Roman" pitchFamily="18" charset="0"/>
              </a:rPr>
              <a:t>法</a:t>
            </a:r>
            <a:r>
              <a:rPr lang="en-US" altLang="zh-CN" sz="3200" b="1" smtClean="0">
                <a:latin typeface="Times New Roman" pitchFamily="18" charset="0"/>
              </a:rPr>
              <a:t>,  </a:t>
            </a:r>
            <a:r>
              <a:rPr lang="zh-CN" altLang="zh-CN" sz="3200" b="1" smtClean="0">
                <a:latin typeface="Times New Roman" pitchFamily="18" charset="0"/>
              </a:rPr>
              <a:t>n - </a:t>
            </a:r>
            <a:r>
              <a:rPr lang="en-US" altLang="zh-CN" sz="3200" b="1" smtClean="0">
                <a:latin typeface="Times New Roman" pitchFamily="18" charset="0"/>
              </a:rPr>
              <a:t>2 </a:t>
            </a:r>
            <a:r>
              <a:rPr lang="zh-CN" altLang="zh-CN" sz="3200" b="1" smtClean="0">
                <a:latin typeface="Times New Roman" pitchFamily="18" charset="0"/>
              </a:rPr>
              <a:t>次除</a:t>
            </a:r>
            <a:r>
              <a:rPr lang="zh-CN" altLang="en-US" sz="3200" b="1" smtClean="0">
                <a:latin typeface="Times New Roman" pitchFamily="18" charset="0"/>
              </a:rPr>
              <a:t>法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668" name="Rectangle 4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669" name="Rectangle 5"/>
          <p:cNvSpPr>
            <a:spLocks noChangeArrowheads="1"/>
          </p:cNvSpPr>
          <p:nvPr/>
        </p:nvSpPr>
        <p:spPr bwMode="auto">
          <a:xfrm>
            <a:off x="2987675" y="2852738"/>
            <a:ext cx="5688013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2195513" y="2852738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17671" name="AutoShape 7"/>
          <p:cNvSpPr>
            <a:spLocks noChangeArrowheads="1"/>
          </p:cNvSpPr>
          <p:nvPr/>
        </p:nvSpPr>
        <p:spPr bwMode="auto">
          <a:xfrm>
            <a:off x="1692275" y="3141663"/>
            <a:ext cx="482600" cy="1008062"/>
          </a:xfrm>
          <a:prstGeom prst="curvedRightArrow">
            <a:avLst>
              <a:gd name="adj1" fmla="val 41776"/>
              <a:gd name="adj2" fmla="val 83553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7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n2 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n3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nn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2417673" name="AutoShape 9"/>
          <p:cNvSpPr>
            <a:spLocks noChangeArrowheads="1"/>
          </p:cNvSpPr>
          <p:nvPr/>
        </p:nvSpPr>
        <p:spPr bwMode="auto">
          <a:xfrm>
            <a:off x="1547813" y="3068638"/>
            <a:ext cx="482600" cy="2160587"/>
          </a:xfrm>
          <a:prstGeom prst="curvedRightArrow">
            <a:avLst>
              <a:gd name="adj1" fmla="val 89539"/>
              <a:gd name="adj2" fmla="val 179079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41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241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41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41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668" grpId="0" animBg="1"/>
      <p:bldP spid="2417669" grpId="0" animBg="1"/>
      <p:bldP spid="2417671" grpId="0" animBg="1"/>
      <p:bldP spid="241767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答案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: 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</a:rPr>
              <a:t>化</a:t>
            </a:r>
            <a:r>
              <a:rPr lang="zh-CN" altLang="en-US" b="1" smtClean="0">
                <a:latin typeface="Times New Roman" pitchFamily="18" charset="0"/>
              </a:rPr>
              <a:t>阶梯型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在最坏情况下的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乘法次数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endParaRPr lang="en-US" altLang="zh-CN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  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n – 1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n – 1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n – 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… +  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b="1" smtClean="0">
                <a:latin typeface="Times New Roman" pitchFamily="18" charset="0"/>
              </a:rPr>
              <a:t> 1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除法次数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endParaRPr lang="en-US" altLang="zh-CN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    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n – 1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n – 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zh-CN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+ … +  1 </a:t>
            </a:r>
          </a:p>
        </p:txBody>
      </p:sp>
      <p:graphicFrame>
        <p:nvGraphicFramePr>
          <p:cNvPr id="2418691" name="Object 3"/>
          <p:cNvGraphicFramePr>
            <a:graphicFrameLocks noChangeAspect="1"/>
          </p:cNvGraphicFramePr>
          <p:nvPr/>
        </p:nvGraphicFramePr>
        <p:xfrm>
          <a:off x="3132138" y="2997200"/>
          <a:ext cx="33512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公式" r:id="rId3" imgW="1257120" imgH="393480" progId="Equation.3">
                  <p:embed/>
                </p:oleObj>
              </mc:Choice>
              <mc:Fallback>
                <p:oleObj name="公式" r:id="rId3" imgW="1257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97200"/>
                        <a:ext cx="33512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8692" name="Object 4"/>
          <p:cNvGraphicFramePr>
            <a:graphicFrameLocks noChangeAspect="1"/>
          </p:cNvGraphicFramePr>
          <p:nvPr/>
        </p:nvGraphicFramePr>
        <p:xfrm>
          <a:off x="3059113" y="5300663"/>
          <a:ext cx="34194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公式" r:id="rId5" imgW="1282680" imgH="393480" progId="Equation.3">
                  <p:embed/>
                </p:oleObj>
              </mc:Choice>
              <mc:Fallback>
                <p:oleObj name="公式" r:id="rId5" imgW="1282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00663"/>
                        <a:ext cx="34194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18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1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18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18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18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1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1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zh-CN" altLang="en-US" sz="3600" b="1" smtClean="0">
                <a:latin typeface="Times New Roman" pitchFamily="18" charset="0"/>
              </a:rPr>
              <a:t>向量的 </a:t>
            </a:r>
            <a:r>
              <a:rPr lang="en-US" altLang="zh-CN" sz="3600" b="1" i="1" smtClean="0">
                <a:latin typeface="Times New Roman" pitchFamily="18" charset="0"/>
              </a:rPr>
              <a:t>k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倍 </a:t>
            </a:r>
            <a:r>
              <a:rPr lang="en-US" altLang="zh-CN" sz="3600" b="1" smtClean="0">
                <a:latin typeface="Times New Roman" pitchFamily="18" charset="0"/>
              </a:rPr>
              <a:t>( </a:t>
            </a:r>
            <a:r>
              <a:rPr lang="en-US" altLang="zh-CN" sz="3600" b="1" i="1" smtClean="0">
                <a:latin typeface="Times New Roman" pitchFamily="18" charset="0"/>
              </a:rPr>
              <a:t>k </a:t>
            </a:r>
            <a:r>
              <a:rPr lang="zh-CN" altLang="en-US" sz="3600" b="1" smtClean="0">
                <a:latin typeface="Times New Roman" pitchFamily="18" charset="0"/>
              </a:rPr>
              <a:t>是数 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                     </a:t>
            </a:r>
            <a:r>
              <a:rPr lang="en-US" altLang="zh-CN" sz="3600" b="1" smtClean="0">
                <a:latin typeface="Times New Roman" pitchFamily="18" charset="0"/>
              </a:rPr>
              <a:t>--- </a:t>
            </a:r>
            <a:r>
              <a:rPr lang="zh-CN" altLang="en-US" sz="3600" b="1" smtClean="0">
                <a:latin typeface="Times New Roman" pitchFamily="18" charset="0"/>
              </a:rPr>
              <a:t>每个分量都 </a:t>
            </a:r>
            <a:r>
              <a:rPr lang="en-US" altLang="zh-CN" sz="3600" b="1" i="1" smtClean="0">
                <a:latin typeface="Times New Roman" pitchFamily="18" charset="0"/>
              </a:rPr>
              <a:t>k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倍</a:t>
            </a:r>
          </a:p>
        </p:txBody>
      </p:sp>
      <p:pic>
        <p:nvPicPr>
          <p:cNvPr id="5124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132138" y="188913"/>
            <a:ext cx="3527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向量的数乘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2836863" y="3500438"/>
          <a:ext cx="3189287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4" imgW="914400" imgH="711000" progId="Equation.3">
                  <p:embed/>
                </p:oleObj>
              </mc:Choice>
              <mc:Fallback>
                <p:oleObj name="公式" r:id="rId4" imgW="91440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500438"/>
                        <a:ext cx="3189287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endParaRPr kumimoji="0" lang="zh-CN" altLang="zh-CN" sz="3600">
              <a:latin typeface="Times New Roman" pitchFamily="18" charset="0"/>
            </a:endParaRPr>
          </a:p>
        </p:txBody>
      </p:sp>
      <p:pic>
        <p:nvPicPr>
          <p:cNvPr id="202755" name="Picture 7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6" name="Rectangle 8"/>
          <p:cNvSpPr>
            <a:spLocks noChangeArrowheads="1"/>
          </p:cNvSpPr>
          <p:nvPr/>
        </p:nvSpPr>
        <p:spPr bwMode="auto">
          <a:xfrm>
            <a:off x="395288" y="188913"/>
            <a:ext cx="8229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4000">
                <a:solidFill>
                  <a:schemeClr val="bg1"/>
                </a:solidFill>
                <a:latin typeface="Times New Roman" pitchFamily="18" charset="0"/>
              </a:rPr>
              <a:t>齐次线性方程组</a:t>
            </a:r>
            <a:br>
              <a:rPr kumimoji="0" lang="zh-CN" altLang="en-US" sz="4000">
                <a:solidFill>
                  <a:schemeClr val="bg1"/>
                </a:solidFill>
                <a:latin typeface="Times New Roman" pitchFamily="18" charset="0"/>
              </a:rPr>
            </a:br>
            <a:r>
              <a:rPr kumimoji="0" lang="zh-CN" altLang="en-US" sz="4000">
                <a:solidFill>
                  <a:schemeClr val="bg1"/>
                </a:solidFill>
                <a:latin typeface="Times New Roman" pitchFamily="18" charset="0"/>
              </a:rPr>
              <a:t>               </a:t>
            </a:r>
            <a:r>
              <a:rPr kumimoji="0" lang="en-US" altLang="zh-CN" sz="4000">
                <a:solidFill>
                  <a:schemeClr val="bg1"/>
                </a:solidFill>
                <a:latin typeface="Times New Roman" pitchFamily="18" charset="0"/>
              </a:rPr>
              <a:t>-- </a:t>
            </a:r>
            <a:r>
              <a:rPr kumimoji="0" lang="zh-CN" altLang="en-US" sz="3600">
                <a:solidFill>
                  <a:schemeClr val="bg1"/>
                </a:solidFill>
                <a:latin typeface="Times New Roman" pitchFamily="18" charset="0"/>
              </a:rPr>
              <a:t>常数项全为零的线性方程组</a:t>
            </a:r>
          </a:p>
        </p:txBody>
      </p:sp>
      <p:sp>
        <p:nvSpPr>
          <p:cNvPr id="2420745" name="Rectangle 9"/>
          <p:cNvSpPr>
            <a:spLocks noChangeArrowheads="1"/>
          </p:cNvSpPr>
          <p:nvPr/>
        </p:nvSpPr>
        <p:spPr bwMode="auto">
          <a:xfrm>
            <a:off x="7235825" y="2349500"/>
            <a:ext cx="863600" cy="3671888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187450" y="2349500"/>
            <a:ext cx="863600" cy="3671888"/>
          </a:xfrm>
          <a:prstGeom prst="rect">
            <a:avLst/>
          </a:prstGeom>
          <a:solidFill>
            <a:srgbClr val="FF66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771775" y="2349500"/>
            <a:ext cx="863600" cy="3671888"/>
          </a:xfrm>
          <a:prstGeom prst="rect">
            <a:avLst/>
          </a:prstGeom>
          <a:solidFill>
            <a:srgbClr val="FF66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92725" y="2349500"/>
            <a:ext cx="863600" cy="3671888"/>
          </a:xfrm>
          <a:prstGeom prst="rect">
            <a:avLst/>
          </a:prstGeom>
          <a:solidFill>
            <a:srgbClr val="FF66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761" name="Rectangle 10"/>
          <p:cNvSpPr>
            <a:spLocks noChangeArrowheads="1"/>
          </p:cNvSpPr>
          <p:nvPr/>
        </p:nvSpPr>
        <p:spPr bwMode="auto">
          <a:xfrm>
            <a:off x="468313" y="2205038"/>
            <a:ext cx="82296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>
                <a:latin typeface="Arial" charset="0"/>
              </a:rPr>
              <a:t>      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11</a:t>
            </a:r>
            <a:r>
              <a:rPr kumimoji="0" lang="en-US" altLang="zh-CN" sz="3600">
                <a:latin typeface="Times New Roman" pitchFamily="18" charset="0"/>
              </a:rPr>
              <a:t>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1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12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2 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>
                <a:latin typeface="Arial" charset="0"/>
              </a:rPr>
              <a:t>…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1n</a:t>
            </a:r>
            <a:r>
              <a:rPr kumimoji="0" lang="en-US" altLang="zh-CN" sz="3600">
                <a:latin typeface="Times New Roman" pitchFamily="18" charset="0"/>
              </a:rPr>
              <a:t>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 n   </a:t>
            </a:r>
            <a:r>
              <a:rPr kumimoji="0" lang="en-US" altLang="zh-CN" sz="3600">
                <a:latin typeface="Times New Roman" pitchFamily="18" charset="0"/>
              </a:rPr>
              <a:t>=   0</a:t>
            </a:r>
            <a:r>
              <a:rPr kumimoji="0" lang="en-US" altLang="zh-CN" sz="3600" baseline="-30000">
                <a:latin typeface="Times New Roman" pitchFamily="18" charset="0"/>
              </a:rPr>
              <a:t> </a:t>
            </a:r>
            <a:r>
              <a:rPr kumimoji="0" lang="en-US" altLang="zh-CN" sz="360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>
                <a:latin typeface="Times New Roman" pitchFamily="18" charset="0"/>
              </a:rPr>
              <a:t>      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21 </a:t>
            </a:r>
            <a:r>
              <a:rPr kumimoji="0" lang="en-US" altLang="zh-CN" sz="3600">
                <a:latin typeface="Times New Roman" pitchFamily="18" charset="0"/>
              </a:rPr>
              <a:t>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1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22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2 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>
                <a:latin typeface="Arial" charset="0"/>
              </a:rPr>
              <a:t>…</a:t>
            </a:r>
            <a:r>
              <a:rPr kumimoji="0" lang="en-US" altLang="zh-CN" sz="3600">
                <a:latin typeface="Times New Roman" pitchFamily="18" charset="0"/>
              </a:rPr>
              <a:t> 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2n</a:t>
            </a:r>
            <a:r>
              <a:rPr kumimoji="0" lang="en-US" altLang="zh-CN" sz="3600">
                <a:latin typeface="Times New Roman" pitchFamily="18" charset="0"/>
              </a:rPr>
              <a:t>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 n    </a:t>
            </a:r>
            <a:r>
              <a:rPr kumimoji="0" lang="en-US" altLang="zh-CN" sz="3600">
                <a:latin typeface="Times New Roman" pitchFamily="18" charset="0"/>
              </a:rPr>
              <a:t>=   0</a:t>
            </a:r>
            <a:endParaRPr kumimoji="0" lang="en-US" altLang="zh-CN" sz="3600" b="0">
              <a:latin typeface="Times New Roman" pitchFamily="18" charset="0"/>
            </a:endParaRP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>
                <a:latin typeface="Times New Roman" pitchFamily="18" charset="0"/>
              </a:rPr>
              <a:t>      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31</a:t>
            </a:r>
            <a:r>
              <a:rPr kumimoji="0" lang="en-US" altLang="zh-CN" sz="3600">
                <a:latin typeface="Times New Roman" pitchFamily="18" charset="0"/>
              </a:rPr>
              <a:t>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1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32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2 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>
                <a:latin typeface="Arial" charset="0"/>
              </a:rPr>
              <a:t>…</a:t>
            </a:r>
            <a:r>
              <a:rPr kumimoji="0" lang="en-US" altLang="zh-CN" sz="3600">
                <a:latin typeface="Times New Roman" pitchFamily="18" charset="0"/>
              </a:rPr>
              <a:t> 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3n</a:t>
            </a:r>
            <a:r>
              <a:rPr kumimoji="0" lang="en-US" altLang="zh-CN" sz="3600">
                <a:latin typeface="Times New Roman" pitchFamily="18" charset="0"/>
              </a:rPr>
              <a:t>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 n   </a:t>
            </a:r>
            <a:r>
              <a:rPr kumimoji="0" lang="en-US" altLang="zh-CN" sz="3600">
                <a:latin typeface="Times New Roman" pitchFamily="18" charset="0"/>
              </a:rPr>
              <a:t>=   0</a:t>
            </a:r>
            <a:endParaRPr kumimoji="0" lang="en-US" altLang="zh-CN" sz="3600" baseline="-30000">
              <a:latin typeface="Times New Roman" pitchFamily="18" charset="0"/>
            </a:endParaRP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 baseline="-30000">
                <a:latin typeface="Times New Roman" pitchFamily="18" charset="0"/>
              </a:rPr>
              <a:t>                                  </a:t>
            </a:r>
            <a:r>
              <a:rPr kumimoji="0" lang="en-US" altLang="zh-CN" sz="3600">
                <a:latin typeface="Arial" charset="0"/>
              </a:rPr>
              <a:t>…</a:t>
            </a:r>
            <a:r>
              <a:rPr kumimoji="0" lang="en-US" altLang="zh-CN" sz="3600">
                <a:latin typeface="Times New Roman" pitchFamily="18" charset="0"/>
              </a:rPr>
              <a:t>                    </a:t>
            </a:r>
            <a:r>
              <a:rPr kumimoji="0" lang="en-US" altLang="zh-CN" sz="3600">
                <a:latin typeface="Arial" charset="0"/>
              </a:rPr>
              <a:t>…</a:t>
            </a:r>
            <a:endParaRPr kumimoji="0" lang="en-US" altLang="zh-CN" sz="3600" baseline="-30000">
              <a:latin typeface="Times New Roman" pitchFamily="18" charset="0"/>
            </a:endParaRP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3600">
                <a:latin typeface="Times New Roman" pitchFamily="18" charset="0"/>
              </a:rPr>
              <a:t>      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r1 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1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r2 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2 </a:t>
            </a:r>
            <a:r>
              <a:rPr kumimoji="0" lang="en-US" altLang="zh-CN" sz="3600">
                <a:latin typeface="Times New Roman" pitchFamily="18" charset="0"/>
              </a:rPr>
              <a:t>+ </a:t>
            </a:r>
            <a:r>
              <a:rPr kumimoji="0" lang="en-US" altLang="zh-CN" sz="3600">
                <a:latin typeface="Arial" charset="0"/>
              </a:rPr>
              <a:t>…</a:t>
            </a:r>
            <a:r>
              <a:rPr kumimoji="0" lang="en-US" altLang="zh-CN" sz="3600">
                <a:latin typeface="Times New Roman" pitchFamily="18" charset="0"/>
              </a:rPr>
              <a:t> + </a:t>
            </a:r>
            <a:r>
              <a:rPr kumimoji="0" lang="en-US" altLang="zh-CN" sz="3600" i="1">
                <a:latin typeface="Times New Roman" pitchFamily="18" charset="0"/>
              </a:rPr>
              <a:t>a</a:t>
            </a:r>
            <a:r>
              <a:rPr kumimoji="0" lang="en-US" altLang="zh-CN" sz="3600" baseline="-30000">
                <a:latin typeface="Times New Roman" pitchFamily="18" charset="0"/>
              </a:rPr>
              <a:t>r n</a:t>
            </a:r>
            <a:r>
              <a:rPr kumimoji="0" lang="en-US" altLang="zh-CN" sz="3600">
                <a:latin typeface="Times New Roman" pitchFamily="18" charset="0"/>
              </a:rPr>
              <a:t>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 n   </a:t>
            </a:r>
            <a:r>
              <a:rPr kumimoji="0" lang="en-US" altLang="zh-CN" sz="3600">
                <a:latin typeface="Times New Roman" pitchFamily="18" charset="0"/>
              </a:rPr>
              <a:t>=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45" grpId="0" animBg="1"/>
      <p:bldP spid="2" grpId="0" animBg="1"/>
      <p:bldP spid="3" grpId="0" animBg="1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齐次线性方程组解的判定</a:t>
            </a:r>
          </a:p>
        </p:txBody>
      </p:sp>
      <p:sp>
        <p:nvSpPr>
          <p:cNvPr id="242176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>
                <a:latin typeface="Times New Roman" pitchFamily="18" charset="0"/>
              </a:rPr>
              <a:t>齐次方程组永远有解</a:t>
            </a:r>
            <a:r>
              <a:rPr kumimoji="0" lang="en-US" altLang="zh-CN">
                <a:latin typeface="Times New Roman" pitchFamily="18" charset="0"/>
              </a:rPr>
              <a:t>,  </a:t>
            </a:r>
            <a:r>
              <a:rPr kumimoji="0" lang="zh-CN" altLang="en-US">
                <a:latin typeface="Times New Roman" pitchFamily="18" charset="0"/>
              </a:rPr>
              <a:t>它有一个特殊的解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</a:t>
            </a:r>
            <a:r>
              <a:rPr kumimoji="0" lang="en-US" altLang="zh-CN">
                <a:latin typeface="Times New Roman" pitchFamily="18" charset="0"/>
              </a:rPr>
              <a:t>--- </a:t>
            </a:r>
            <a:r>
              <a:rPr kumimoji="0" lang="zh-CN" altLang="en-US">
                <a:latin typeface="Times New Roman" pitchFamily="18" charset="0"/>
              </a:rPr>
              <a:t>零解</a:t>
            </a:r>
            <a:r>
              <a:rPr kumimoji="0" lang="en-US" altLang="zh-CN">
                <a:latin typeface="Times New Roman" pitchFamily="18" charset="0"/>
              </a:rPr>
              <a:t>: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          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1 </a:t>
            </a:r>
            <a:r>
              <a:rPr kumimoji="0" lang="en-US" altLang="zh-CN">
                <a:latin typeface="Times New Roman" pitchFamily="18" charset="0"/>
              </a:rPr>
              <a:t>=</a:t>
            </a:r>
            <a:r>
              <a:rPr kumimoji="0" lang="en-US" altLang="zh-CN" sz="3600" baseline="-30000">
                <a:latin typeface="Times New Roman" pitchFamily="18" charset="0"/>
              </a:rPr>
              <a:t>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2 </a:t>
            </a:r>
            <a:r>
              <a:rPr kumimoji="0" lang="en-US" altLang="zh-CN">
                <a:latin typeface="Times New Roman" pitchFamily="18" charset="0"/>
              </a:rPr>
              <a:t>=</a:t>
            </a:r>
            <a:r>
              <a:rPr kumimoji="0" lang="en-US" altLang="zh-CN" sz="3600">
                <a:latin typeface="Times New Roman" pitchFamily="18" charset="0"/>
              </a:rPr>
              <a:t> … </a:t>
            </a:r>
            <a:r>
              <a:rPr kumimoji="0" lang="en-US" altLang="zh-CN">
                <a:latin typeface="Times New Roman" pitchFamily="18" charset="0"/>
              </a:rPr>
              <a:t>=</a:t>
            </a:r>
            <a:r>
              <a:rPr kumimoji="0" lang="en-US" altLang="zh-CN" sz="3600">
                <a:latin typeface="Times New Roman" pitchFamily="18" charset="0"/>
              </a:rPr>
              <a:t>  </a:t>
            </a:r>
            <a:r>
              <a:rPr kumimoji="0" lang="en-US" altLang="zh-CN" sz="3600" i="1">
                <a:latin typeface="Times New Roman" pitchFamily="18" charset="0"/>
              </a:rPr>
              <a:t>x</a:t>
            </a:r>
            <a:r>
              <a:rPr kumimoji="0" lang="en-US" altLang="zh-CN" sz="3600" baseline="-30000">
                <a:latin typeface="Times New Roman" pitchFamily="18" charset="0"/>
              </a:rPr>
              <a:t> n </a:t>
            </a:r>
            <a:r>
              <a:rPr kumimoji="0" lang="en-US" altLang="zh-CN">
                <a:latin typeface="Times New Roman" pitchFamily="18" charset="0"/>
              </a:rPr>
              <a:t> = </a:t>
            </a:r>
            <a:r>
              <a:rPr kumimoji="0" lang="en-US" altLang="zh-CN" sz="3600">
                <a:latin typeface="Times New Roman" pitchFamily="18" charset="0"/>
              </a:rPr>
              <a:t>0</a:t>
            </a:r>
            <a:r>
              <a:rPr kumimoji="0" lang="en-US" altLang="zh-CN" sz="3600" baseline="-30000">
                <a:latin typeface="Times New Roman" pitchFamily="18" charset="0"/>
              </a:rPr>
              <a:t> </a:t>
            </a:r>
            <a:endParaRPr kumimoji="0" lang="en-US" altLang="zh-CN">
              <a:latin typeface="Times New Roman" pitchFamily="18" charset="0"/>
            </a:endParaRP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zh-CN" altLang="en-US">
                <a:latin typeface="Times New Roman" pitchFamily="18" charset="0"/>
              </a:rPr>
              <a:t>化为阶梯型后</a:t>
            </a:r>
            <a:r>
              <a:rPr kumimoji="0" lang="en-US" altLang="zh-CN">
                <a:latin typeface="Times New Roman" pitchFamily="18" charset="0"/>
              </a:rPr>
              <a:t>,   </a:t>
            </a:r>
            <a:r>
              <a:rPr kumimoji="0" lang="zh-CN" altLang="en-US">
                <a:latin typeface="Times New Roman" pitchFamily="18" charset="0"/>
              </a:rPr>
              <a:t>若未知量都是主变量</a:t>
            </a:r>
            <a:r>
              <a:rPr kumimoji="0" lang="en-US" altLang="zh-CN">
                <a:latin typeface="Times New Roman" pitchFamily="18" charset="0"/>
              </a:rPr>
              <a:t>,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</a:t>
            </a:r>
            <a:r>
              <a:rPr kumimoji="0" lang="zh-CN" altLang="en-US">
                <a:latin typeface="Times New Roman" pitchFamily="18" charset="0"/>
              </a:rPr>
              <a:t>则有唯一解</a:t>
            </a:r>
            <a:r>
              <a:rPr kumimoji="0" lang="en-US" altLang="zh-CN">
                <a:latin typeface="Times New Roman" pitchFamily="18" charset="0"/>
              </a:rPr>
              <a:t>(</a:t>
            </a:r>
            <a:r>
              <a:rPr kumimoji="0" lang="zh-CN" altLang="en-US">
                <a:latin typeface="Times New Roman" pitchFamily="18" charset="0"/>
              </a:rPr>
              <a:t>零解</a:t>
            </a:r>
            <a:r>
              <a:rPr kumimoji="0" lang="en-US" altLang="zh-CN">
                <a:latin typeface="Times New Roman" pitchFamily="18" charset="0"/>
              </a:rPr>
              <a:t>) ;  </a:t>
            </a:r>
          </a:p>
          <a:p>
            <a:pPr algn="l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</a:t>
            </a:r>
            <a:r>
              <a:rPr kumimoji="0" lang="zh-CN" altLang="en-US">
                <a:latin typeface="Times New Roman" pitchFamily="18" charset="0"/>
              </a:rPr>
              <a:t>若存在</a:t>
            </a:r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</a:rPr>
              <a:t>自由变量</a:t>
            </a:r>
            <a:r>
              <a:rPr kumimoji="0" lang="en-US" altLang="zh-CN">
                <a:latin typeface="Times New Roman" pitchFamily="18" charset="0"/>
              </a:rPr>
              <a:t>,   </a:t>
            </a:r>
            <a:r>
              <a:rPr kumimoji="0" lang="zh-CN" altLang="en-US">
                <a:latin typeface="Times New Roman" pitchFamily="18" charset="0"/>
              </a:rPr>
              <a:t>则有无穷多解</a:t>
            </a:r>
            <a:r>
              <a:rPr kumimoji="0" lang="en-US" altLang="zh-CN">
                <a:latin typeface="Times New Roman" pitchFamily="18" charset="0"/>
              </a:rPr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1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1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21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5413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4000" b="1" smtClean="0">
                <a:latin typeface="Times New Roman" pitchFamily="18" charset="0"/>
              </a:rPr>
              <a:t>若未知量都是主变量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br>
              <a:rPr lang="en-US" altLang="zh-CN" sz="4000" b="1" smtClean="0">
                <a:latin typeface="Times New Roman" pitchFamily="18" charset="0"/>
              </a:rPr>
            </a:br>
            <a:r>
              <a:rPr lang="en-US" altLang="zh-CN" sz="4000" b="1" smtClean="0">
                <a:latin typeface="Times New Roman" pitchFamily="18" charset="0"/>
              </a:rPr>
              <a:t>    </a:t>
            </a:r>
            <a:r>
              <a:rPr lang="zh-CN" altLang="en-US" sz="4000" b="1" smtClean="0">
                <a:latin typeface="Times New Roman" pitchFamily="18" charset="0"/>
              </a:rPr>
              <a:t>则有唯一解 </a:t>
            </a:r>
            <a:r>
              <a:rPr lang="en-US" altLang="zh-CN" sz="4000" b="1" smtClean="0">
                <a:latin typeface="Times New Roman" pitchFamily="18" charset="0"/>
              </a:rPr>
              <a:t>( </a:t>
            </a:r>
            <a:r>
              <a:rPr lang="zh-CN" altLang="en-US" sz="4000" b="1" smtClean="0">
                <a:latin typeface="Times New Roman" pitchFamily="18" charset="0"/>
              </a:rPr>
              <a:t>零解 </a:t>
            </a:r>
            <a:r>
              <a:rPr lang="en-US" altLang="zh-CN" sz="4000" b="1" smtClean="0">
                <a:latin typeface="Times New Roman" pitchFamily="18" charset="0"/>
              </a:rPr>
              <a:t>) 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192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924300" y="2997200"/>
            <a:ext cx="3960813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2627313" y="2205038"/>
            <a:ext cx="5257800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4140200" y="3789363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5148263" y="3789363"/>
            <a:ext cx="2736850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8393" name="Line 9"/>
          <p:cNvSpPr>
            <a:spLocks noChangeShapeType="1"/>
          </p:cNvSpPr>
          <p:nvPr/>
        </p:nvSpPr>
        <p:spPr bwMode="auto">
          <a:xfrm>
            <a:off x="1619250" y="2205038"/>
            <a:ext cx="0" cy="7191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394" name="Line 10"/>
          <p:cNvSpPr>
            <a:spLocks noChangeShapeType="1"/>
          </p:cNvSpPr>
          <p:nvPr/>
        </p:nvSpPr>
        <p:spPr bwMode="auto">
          <a:xfrm>
            <a:off x="1619250" y="2924175"/>
            <a:ext cx="12969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395" name="Line 11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396" name="Line 12"/>
          <p:cNvSpPr>
            <a:spLocks noChangeShapeType="1"/>
          </p:cNvSpPr>
          <p:nvPr/>
        </p:nvSpPr>
        <p:spPr bwMode="auto">
          <a:xfrm>
            <a:off x="2916238" y="3716338"/>
            <a:ext cx="12239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397" name="Line 13"/>
          <p:cNvSpPr>
            <a:spLocks noChangeShapeType="1"/>
          </p:cNvSpPr>
          <p:nvPr/>
        </p:nvSpPr>
        <p:spPr bwMode="auto">
          <a:xfrm>
            <a:off x="4140200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398" name="Line 14"/>
          <p:cNvSpPr>
            <a:spLocks noChangeShapeType="1"/>
          </p:cNvSpPr>
          <p:nvPr/>
        </p:nvSpPr>
        <p:spPr bwMode="auto">
          <a:xfrm flipV="1">
            <a:off x="4140200" y="4508500"/>
            <a:ext cx="115252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5" name="Rectangle 24"/>
          <p:cNvSpPr>
            <a:spLocks noChangeArrowheads="1"/>
          </p:cNvSpPr>
          <p:nvPr/>
        </p:nvSpPr>
        <p:spPr bwMode="auto">
          <a:xfrm>
            <a:off x="5292725" y="4581525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48410" name="Line 26"/>
          <p:cNvSpPr>
            <a:spLocks noChangeShapeType="1"/>
          </p:cNvSpPr>
          <p:nvPr/>
        </p:nvSpPr>
        <p:spPr bwMode="auto">
          <a:xfrm>
            <a:off x="5292725" y="4508500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8411" name="Line 27"/>
          <p:cNvSpPr>
            <a:spLocks noChangeShapeType="1"/>
          </p:cNvSpPr>
          <p:nvPr/>
        </p:nvSpPr>
        <p:spPr bwMode="auto">
          <a:xfrm flipV="1">
            <a:off x="5292725" y="5300663"/>
            <a:ext cx="25923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8" name="Rectangle 28"/>
          <p:cNvSpPr>
            <a:spLocks noChangeArrowheads="1"/>
          </p:cNvSpPr>
          <p:nvPr/>
        </p:nvSpPr>
        <p:spPr bwMode="auto">
          <a:xfrm>
            <a:off x="6300788" y="4581525"/>
            <a:ext cx="1584325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19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</a:t>
            </a:r>
            <a:r>
              <a:rPr lang="en-US" altLang="zh-CN" sz="3600" b="1" smtClean="0"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+ 4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i="1" smtClean="0">
                <a:latin typeface="Times New Roman" pitchFamily="18" charset="0"/>
              </a:rPr>
              <a:t>  x</a:t>
            </a:r>
            <a:r>
              <a:rPr lang="en-US" altLang="zh-CN" sz="3600" b="1" baseline="-30000" smtClean="0">
                <a:latin typeface="Times New Roman" pitchFamily="18" charset="0"/>
              </a:rPr>
              <a:t>4   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4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4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4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4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4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393" grpId="0" animBg="1"/>
      <p:bldP spid="2448394" grpId="0" animBg="1"/>
      <p:bldP spid="2448395" grpId="0" animBg="1"/>
      <p:bldP spid="2448396" grpId="0" animBg="1"/>
      <p:bldP spid="2448397" grpId="0" animBg="1"/>
      <p:bldP spid="2448398" grpId="0" animBg="1"/>
      <p:bldP spid="2448410" grpId="0" animBg="1"/>
      <p:bldP spid="24484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35413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Times New Roman" pitchFamily="18" charset="0"/>
              </a:rPr>
              <a:t>若有自由变量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则无穷多解</a:t>
            </a:r>
            <a:r>
              <a:rPr lang="zh-CN" altLang="en-US" sz="4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6192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924300" y="2997200"/>
            <a:ext cx="3960813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627313" y="2205038"/>
            <a:ext cx="5257800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5435600" y="3789363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6443663" y="3789363"/>
            <a:ext cx="1441450" cy="719137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0441" name="Line 9"/>
          <p:cNvSpPr>
            <a:spLocks noChangeShapeType="1"/>
          </p:cNvSpPr>
          <p:nvPr/>
        </p:nvSpPr>
        <p:spPr bwMode="auto">
          <a:xfrm>
            <a:off x="1619250" y="2205038"/>
            <a:ext cx="0" cy="7191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442" name="Line 10"/>
          <p:cNvSpPr>
            <a:spLocks noChangeShapeType="1"/>
          </p:cNvSpPr>
          <p:nvPr/>
        </p:nvSpPr>
        <p:spPr bwMode="auto">
          <a:xfrm>
            <a:off x="1619250" y="2924175"/>
            <a:ext cx="12969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443" name="Line 11"/>
          <p:cNvSpPr>
            <a:spLocks noChangeShapeType="1"/>
          </p:cNvSpPr>
          <p:nvPr/>
        </p:nvSpPr>
        <p:spPr bwMode="auto">
          <a:xfrm>
            <a:off x="2916238" y="2924175"/>
            <a:ext cx="0" cy="7921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444" name="Line 12"/>
          <p:cNvSpPr>
            <a:spLocks noChangeShapeType="1"/>
          </p:cNvSpPr>
          <p:nvPr/>
        </p:nvSpPr>
        <p:spPr bwMode="auto">
          <a:xfrm>
            <a:off x="2916238" y="3716338"/>
            <a:ext cx="25193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445" name="Line 13"/>
          <p:cNvSpPr>
            <a:spLocks noChangeShapeType="1"/>
          </p:cNvSpPr>
          <p:nvPr/>
        </p:nvSpPr>
        <p:spPr bwMode="auto">
          <a:xfrm>
            <a:off x="5435600" y="3716338"/>
            <a:ext cx="0" cy="7921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446" name="Line 14"/>
          <p:cNvSpPr>
            <a:spLocks noChangeShapeType="1"/>
          </p:cNvSpPr>
          <p:nvPr/>
        </p:nvSpPr>
        <p:spPr bwMode="auto">
          <a:xfrm flipV="1">
            <a:off x="5435600" y="4508500"/>
            <a:ext cx="244951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456" name="Rectangle 24"/>
          <p:cNvSpPr>
            <a:spLocks noChangeArrowheads="1"/>
          </p:cNvSpPr>
          <p:nvPr/>
        </p:nvSpPr>
        <p:spPr bwMode="auto">
          <a:xfrm>
            <a:off x="3924300" y="2205038"/>
            <a:ext cx="1295400" cy="15113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40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</a:t>
            </a:r>
            <a:r>
              <a:rPr lang="en-US" altLang="zh-CN" sz="3600" b="1" smtClean="0"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+ 4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r>
              <a:rPr lang="en-US" altLang="zh-CN" b="1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5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45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0441" grpId="0" animBg="1"/>
      <p:bldP spid="2450442" grpId="0" animBg="1"/>
      <p:bldP spid="2450443" grpId="0" animBg="1"/>
      <p:bldP spid="2450444" grpId="0" animBg="1"/>
      <p:bldP spid="2450445" grpId="0" animBg="1"/>
      <p:bldP spid="2450446" grpId="0" animBg="1"/>
      <p:bldP spid="245045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扁平形的齐次方程组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endParaRPr kumimoji="0" lang="zh-CN" altLang="zh-CN" sz="3600">
              <a:latin typeface="Times New Roman" pitchFamily="18" charset="0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468313" y="1916113"/>
            <a:ext cx="82296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定理</a:t>
            </a:r>
            <a:r>
              <a:rPr kumimoji="0" lang="en-US" altLang="zh-CN">
                <a:latin typeface="Times New Roman" pitchFamily="18" charset="0"/>
              </a:rPr>
              <a:t>:  </a:t>
            </a:r>
            <a:r>
              <a:rPr kumimoji="0" lang="zh-CN" altLang="en-US">
                <a:latin typeface="Times New Roman" pitchFamily="18" charset="0"/>
              </a:rPr>
              <a:t>当未知量个数  </a:t>
            </a:r>
            <a:r>
              <a:rPr kumimoji="0" lang="en-US" altLang="zh-CN">
                <a:latin typeface="Times New Roman" pitchFamily="18" charset="0"/>
              </a:rPr>
              <a:t>&gt; </a:t>
            </a:r>
            <a:r>
              <a:rPr kumimoji="0" lang="zh-CN" altLang="en-US">
                <a:latin typeface="Times New Roman" pitchFamily="18" charset="0"/>
              </a:rPr>
              <a:t>方程个数时</a:t>
            </a:r>
            <a:r>
              <a:rPr kumimoji="0" lang="en-US" altLang="zh-CN">
                <a:latin typeface="Times New Roman" pitchFamily="18" charset="0"/>
              </a:rPr>
              <a:t>,  </a:t>
            </a:r>
            <a:r>
              <a:rPr kumimoji="0" lang="zh-CN" altLang="en-US">
                <a:latin typeface="Times New Roman" pitchFamily="18" charset="0"/>
              </a:rPr>
              <a:t>齐次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     线性方程组有无穷多解</a:t>
            </a:r>
            <a:r>
              <a:rPr kumimoji="0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2423814" name="Rectangle 6"/>
          <p:cNvSpPr>
            <a:spLocks noChangeArrowheads="1"/>
          </p:cNvSpPr>
          <p:nvPr/>
        </p:nvSpPr>
        <p:spPr bwMode="auto">
          <a:xfrm>
            <a:off x="1331913" y="3933825"/>
            <a:ext cx="5473700" cy="2233613"/>
          </a:xfrm>
          <a:prstGeom prst="rect">
            <a:avLst/>
          </a:prstGeom>
          <a:solidFill>
            <a:srgbClr val="33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3818" name="Rectangle 10"/>
          <p:cNvSpPr>
            <a:spLocks noChangeArrowheads="1"/>
          </p:cNvSpPr>
          <p:nvPr/>
        </p:nvSpPr>
        <p:spPr bwMode="auto">
          <a:xfrm>
            <a:off x="1403350" y="3933825"/>
            <a:ext cx="504825" cy="2233613"/>
          </a:xfrm>
          <a:prstGeom prst="rect">
            <a:avLst/>
          </a:prstGeom>
          <a:solidFill>
            <a:srgbClr val="00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3819" name="Rectangle 11"/>
          <p:cNvSpPr>
            <a:spLocks noChangeArrowheads="1"/>
          </p:cNvSpPr>
          <p:nvPr/>
        </p:nvSpPr>
        <p:spPr bwMode="auto">
          <a:xfrm>
            <a:off x="2411413" y="3933825"/>
            <a:ext cx="865187" cy="2233613"/>
          </a:xfrm>
          <a:prstGeom prst="rect">
            <a:avLst/>
          </a:prstGeom>
          <a:solidFill>
            <a:srgbClr val="00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3820" name="Rectangle 12"/>
          <p:cNvSpPr>
            <a:spLocks noChangeArrowheads="1"/>
          </p:cNvSpPr>
          <p:nvPr/>
        </p:nvSpPr>
        <p:spPr bwMode="auto">
          <a:xfrm>
            <a:off x="3924300" y="3933825"/>
            <a:ext cx="865188" cy="2233613"/>
          </a:xfrm>
          <a:prstGeom prst="rect">
            <a:avLst/>
          </a:prstGeom>
          <a:solidFill>
            <a:srgbClr val="00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3821" name="Rectangle 13"/>
          <p:cNvSpPr>
            <a:spLocks noChangeArrowheads="1"/>
          </p:cNvSpPr>
          <p:nvPr/>
        </p:nvSpPr>
        <p:spPr bwMode="auto">
          <a:xfrm>
            <a:off x="5364163" y="3933825"/>
            <a:ext cx="865187" cy="2233613"/>
          </a:xfrm>
          <a:prstGeom prst="rect">
            <a:avLst/>
          </a:prstGeom>
          <a:solidFill>
            <a:srgbClr val="00FF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23823" name="Rectangle 15"/>
          <p:cNvSpPr>
            <a:spLocks noChangeArrowheads="1"/>
          </p:cNvSpPr>
          <p:nvPr/>
        </p:nvSpPr>
        <p:spPr bwMode="auto">
          <a:xfrm>
            <a:off x="7164388" y="3933825"/>
            <a:ext cx="792162" cy="2233613"/>
          </a:xfrm>
          <a:prstGeom prst="rect">
            <a:avLst/>
          </a:prstGeom>
          <a:solidFill>
            <a:srgbClr val="3366FF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23824" name="Object 16"/>
          <p:cNvGraphicFramePr>
            <a:graphicFrameLocks noChangeAspect="1"/>
          </p:cNvGraphicFramePr>
          <p:nvPr/>
        </p:nvGraphicFramePr>
        <p:xfrm>
          <a:off x="1042988" y="3860800"/>
          <a:ext cx="6783387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公式" r:id="rId4" imgW="2082600" imgH="850680" progId="Equation.3">
                  <p:embed/>
                </p:oleObj>
              </mc:Choice>
              <mc:Fallback>
                <p:oleObj name="公式" r:id="rId4" imgW="208260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0800"/>
                        <a:ext cx="6783387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3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3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23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23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423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2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2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2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2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2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14" grpId="0" animBg="1"/>
      <p:bldP spid="2423814" grpId="1" animBg="1"/>
      <p:bldP spid="2423818" grpId="0" animBg="1"/>
      <p:bldP spid="2423819" grpId="0" animBg="1"/>
      <p:bldP spid="2423820" grpId="0" animBg="1"/>
      <p:bldP spid="2423821" grpId="0" animBg="1"/>
      <p:bldP spid="242382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扁平形的齐次方程组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468313" y="1628775"/>
            <a:ext cx="8229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endParaRPr kumimoji="0" lang="zh-CN" altLang="zh-CN" sz="3600">
              <a:latin typeface="Times New Roman" pitchFamily="18" charset="0"/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468313" y="1916113"/>
            <a:ext cx="82296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定理</a:t>
            </a:r>
            <a:r>
              <a:rPr kumimoji="0" lang="en-US" altLang="zh-CN">
                <a:latin typeface="Times New Roman" pitchFamily="18" charset="0"/>
              </a:rPr>
              <a:t>:  </a:t>
            </a:r>
            <a:r>
              <a:rPr kumimoji="0" lang="zh-CN" altLang="en-US">
                <a:latin typeface="Times New Roman" pitchFamily="18" charset="0"/>
              </a:rPr>
              <a:t>当未知量个数  </a:t>
            </a:r>
            <a:r>
              <a:rPr kumimoji="0" lang="en-US" altLang="zh-CN">
                <a:latin typeface="Times New Roman" pitchFamily="18" charset="0"/>
              </a:rPr>
              <a:t>&gt; </a:t>
            </a:r>
            <a:r>
              <a:rPr kumimoji="0" lang="zh-CN" altLang="en-US">
                <a:latin typeface="Times New Roman" pitchFamily="18" charset="0"/>
              </a:rPr>
              <a:t>方程个数时</a:t>
            </a:r>
            <a:r>
              <a:rPr kumimoji="0" lang="en-US" altLang="zh-CN">
                <a:latin typeface="Times New Roman" pitchFamily="18" charset="0"/>
              </a:rPr>
              <a:t>,  </a:t>
            </a:r>
            <a:r>
              <a:rPr kumimoji="0" lang="zh-CN" altLang="en-US">
                <a:latin typeface="Times New Roman" pitchFamily="18" charset="0"/>
              </a:rPr>
              <a:t>齐次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     线性方程组有无穷多解</a:t>
            </a:r>
            <a:r>
              <a:rPr kumimoji="0" lang="en-US" altLang="zh-CN">
                <a:latin typeface="Times New Roman" pitchFamily="18" charset="0"/>
              </a:rPr>
              <a:t>.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证</a:t>
            </a:r>
            <a:r>
              <a:rPr kumimoji="0" lang="en-US" altLang="zh-CN">
                <a:latin typeface="Times New Roman" pitchFamily="18" charset="0"/>
              </a:rPr>
              <a:t>:    </a:t>
            </a:r>
            <a:r>
              <a:rPr kumimoji="0" lang="zh-CN" altLang="en-US">
                <a:latin typeface="Times New Roman" pitchFamily="18" charset="0"/>
              </a:rPr>
              <a:t> 方程组的未知量个数 </a:t>
            </a:r>
            <a:r>
              <a:rPr kumimoji="0" lang="en-US" altLang="zh-CN">
                <a:latin typeface="Times New Roman" pitchFamily="18" charset="0"/>
              </a:rPr>
              <a:t> &gt; </a:t>
            </a:r>
            <a:r>
              <a:rPr kumimoji="0" lang="zh-CN" altLang="en-US">
                <a:latin typeface="Times New Roman" pitchFamily="18" charset="0"/>
              </a:rPr>
              <a:t>方程个数  </a:t>
            </a:r>
            <a:endParaRPr kumimoji="0" lang="en-US" altLang="zh-CN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  <a:sym typeface="Symbol" pitchFamily="18" charset="2"/>
              </a:rPr>
              <a:t>                 </a:t>
            </a:r>
            <a:r>
              <a:rPr kumimoji="0" lang="zh-CN" altLang="en-US">
                <a:latin typeface="Times New Roman" pitchFamily="18" charset="0"/>
                <a:sym typeface="Symbol" pitchFamily="18" charset="2"/>
              </a:rPr>
              <a:t></a:t>
            </a:r>
            <a:r>
              <a:rPr kumimoji="0" lang="zh-CN" altLang="en-US">
                <a:latin typeface="Times New Roman" pitchFamily="18" charset="0"/>
              </a:rPr>
              <a:t>  主元个数  </a:t>
            </a:r>
            <a:r>
              <a:rPr kumimoji="0" lang="en-US" altLang="zh-CN">
                <a:latin typeface="Times New Roman" pitchFamily="18" charset="0"/>
              </a:rPr>
              <a:t>=  </a:t>
            </a:r>
            <a:r>
              <a:rPr kumimoji="0" lang="zh-CN" altLang="en-US">
                <a:latin typeface="Times New Roman" pitchFamily="18" charset="0"/>
              </a:rPr>
              <a:t>主变量个数</a:t>
            </a:r>
            <a:r>
              <a:rPr kumimoji="0" lang="en-US" altLang="zh-CN">
                <a:latin typeface="Times New Roman" pitchFamily="18" charset="0"/>
              </a:rPr>
              <a:t>,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      </a:t>
            </a:r>
            <a:r>
              <a:rPr kumimoji="0" lang="zh-CN" altLang="en-US">
                <a:latin typeface="Times New Roman" pitchFamily="18" charset="0"/>
              </a:rPr>
              <a:t>故存在自由变量</a:t>
            </a:r>
            <a:r>
              <a:rPr kumimoji="0" lang="en-US" altLang="zh-CN">
                <a:latin typeface="Times New Roman" pitchFamily="18" charset="0"/>
              </a:rPr>
              <a:t>, </a:t>
            </a:r>
            <a:r>
              <a:rPr kumimoji="0" lang="zh-CN" altLang="en-US">
                <a:latin typeface="Times New Roman" pitchFamily="18" charset="0"/>
              </a:rPr>
              <a:t>齐次方程组有无穷多解</a:t>
            </a:r>
            <a:r>
              <a:rPr kumimoji="0" lang="en-US" altLang="zh-CN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扁平形的齐次方程组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468313" y="1628775"/>
            <a:ext cx="8229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endParaRPr kumimoji="0" lang="zh-CN" altLang="zh-CN" sz="3600">
              <a:latin typeface="Times New Roman" pitchFamily="18" charset="0"/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468313" y="1916113"/>
            <a:ext cx="82296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定理</a:t>
            </a:r>
            <a:r>
              <a:rPr kumimoji="0" lang="en-US" altLang="zh-CN">
                <a:latin typeface="Times New Roman" pitchFamily="18" charset="0"/>
              </a:rPr>
              <a:t>:  </a:t>
            </a:r>
            <a:r>
              <a:rPr kumimoji="0" lang="zh-CN" altLang="en-US">
                <a:latin typeface="Times New Roman" pitchFamily="18" charset="0"/>
              </a:rPr>
              <a:t>当未知量个数  </a:t>
            </a:r>
            <a:r>
              <a:rPr kumimoji="0" lang="en-US" altLang="zh-CN">
                <a:latin typeface="Times New Roman" pitchFamily="18" charset="0"/>
              </a:rPr>
              <a:t>&gt; </a:t>
            </a:r>
            <a:r>
              <a:rPr kumimoji="0" lang="zh-CN" altLang="en-US">
                <a:latin typeface="Times New Roman" pitchFamily="18" charset="0"/>
              </a:rPr>
              <a:t>方程个数时</a:t>
            </a:r>
            <a:r>
              <a:rPr kumimoji="0" lang="en-US" altLang="zh-CN">
                <a:latin typeface="Times New Roman" pitchFamily="18" charset="0"/>
              </a:rPr>
              <a:t>,  </a:t>
            </a:r>
            <a:r>
              <a:rPr kumimoji="0" lang="zh-CN" altLang="en-US">
                <a:latin typeface="Times New Roman" pitchFamily="18" charset="0"/>
              </a:rPr>
              <a:t>齐次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      线性方程组有无穷多解</a:t>
            </a:r>
            <a:r>
              <a:rPr kumimoji="0" lang="en-US" altLang="zh-CN">
                <a:latin typeface="Times New Roman" pitchFamily="18" charset="0"/>
              </a:rPr>
              <a:t>.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endParaRPr kumimoji="0" lang="en-US" altLang="zh-CN"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推论</a:t>
            </a:r>
            <a:r>
              <a:rPr kumimoji="0" lang="en-US" altLang="zh-CN">
                <a:latin typeface="Times New Roman" pitchFamily="18" charset="0"/>
              </a:rPr>
              <a:t>:  </a:t>
            </a:r>
            <a:r>
              <a:rPr kumimoji="0" lang="zh-CN" altLang="en-US">
                <a:latin typeface="Times New Roman" pitchFamily="18" charset="0"/>
              </a:rPr>
              <a:t>当向量个数  </a:t>
            </a:r>
            <a:r>
              <a:rPr kumimoji="0" lang="en-US" altLang="zh-CN">
                <a:latin typeface="Times New Roman" pitchFamily="18" charset="0"/>
              </a:rPr>
              <a:t>&gt; </a:t>
            </a:r>
            <a:r>
              <a:rPr kumimoji="0" lang="zh-CN" altLang="en-US">
                <a:latin typeface="Times New Roman" pitchFamily="18" charset="0"/>
              </a:rPr>
              <a:t>向量分量个数时</a:t>
            </a:r>
            <a:r>
              <a:rPr kumimoji="0" lang="en-US" altLang="zh-CN">
                <a:latin typeface="Times New Roman" pitchFamily="18" charset="0"/>
              </a:rPr>
              <a:t>,  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>
                <a:latin typeface="Times New Roman" pitchFamily="18" charset="0"/>
              </a:rPr>
              <a:t>     向量组能用无穷多种方式线性表出零向量</a:t>
            </a:r>
            <a:r>
              <a:rPr kumimoji="0" lang="en-US" altLang="zh-CN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988300" cy="4357687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800" b="1" smtClean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11</a:t>
            </a:r>
            <a:r>
              <a:rPr lang="en-US" altLang="zh-CN" sz="4000" b="1" i="1" smtClean="0">
                <a:latin typeface="Times New Roman" pitchFamily="18" charset="0"/>
              </a:rPr>
              <a:t>  x</a:t>
            </a:r>
            <a:r>
              <a:rPr lang="en-US" altLang="zh-CN" sz="4000" b="1" baseline="-30000" smtClean="0">
                <a:latin typeface="Times New Roman" pitchFamily="18" charset="0"/>
              </a:rPr>
              <a:t>1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i="1" smtClean="0">
                <a:latin typeface="Times New Roman" pitchFamily="18" charset="0"/>
              </a:rPr>
              <a:t>+ a</a:t>
            </a:r>
            <a:r>
              <a:rPr lang="en-US" altLang="zh-CN" sz="4000" b="1" baseline="-30000" smtClean="0">
                <a:latin typeface="Times New Roman" pitchFamily="18" charset="0"/>
              </a:rPr>
              <a:t>12</a:t>
            </a:r>
            <a:r>
              <a:rPr lang="en-US" altLang="zh-CN" sz="4000" b="1" i="1" baseline="-30000" smtClean="0">
                <a:latin typeface="Times New Roman" pitchFamily="18" charset="0"/>
              </a:rPr>
              <a:t>  </a:t>
            </a:r>
            <a:r>
              <a:rPr lang="en-US" altLang="zh-CN" sz="4000" b="1" i="1" smtClean="0">
                <a:latin typeface="Times New Roman" pitchFamily="18" charset="0"/>
              </a:rPr>
              <a:t>x</a:t>
            </a:r>
            <a:r>
              <a:rPr lang="en-US" altLang="zh-CN" sz="4000" b="1" baseline="-30000" smtClean="0">
                <a:latin typeface="Times New Roman" pitchFamily="18" charset="0"/>
              </a:rPr>
              <a:t>2</a:t>
            </a:r>
            <a:r>
              <a:rPr lang="en-US" altLang="zh-CN" sz="4000" b="1" i="1" baseline="-30000" smtClean="0">
                <a:latin typeface="Times New Roman" pitchFamily="18" charset="0"/>
              </a:rPr>
              <a:t>  </a:t>
            </a:r>
            <a:r>
              <a:rPr lang="en-US" altLang="zh-CN" sz="4000" b="1" i="1" smtClean="0">
                <a:latin typeface="Times New Roman" pitchFamily="18" charset="0"/>
              </a:rPr>
              <a:t>+ … + a</a:t>
            </a:r>
            <a:r>
              <a:rPr lang="en-US" altLang="zh-CN" sz="4000" b="1" baseline="-30000" smtClean="0">
                <a:latin typeface="Times New Roman" pitchFamily="18" charset="0"/>
              </a:rPr>
              <a:t>1n</a:t>
            </a:r>
            <a:r>
              <a:rPr lang="en-US" altLang="zh-CN" sz="4000" b="1" i="1" smtClean="0">
                <a:latin typeface="Times New Roman" pitchFamily="18" charset="0"/>
              </a:rPr>
              <a:t>  x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baseline="-30000" smtClean="0">
                <a:latin typeface="Times New Roman" pitchFamily="18" charset="0"/>
              </a:rPr>
              <a:t>n</a:t>
            </a:r>
            <a:r>
              <a:rPr lang="en-US" altLang="zh-CN" sz="4000" b="1" i="1" baseline="-30000" smtClean="0">
                <a:latin typeface="Times New Roman" pitchFamily="18" charset="0"/>
              </a:rPr>
              <a:t>    </a:t>
            </a:r>
            <a:r>
              <a:rPr lang="en-US" altLang="zh-CN" sz="4000" b="1" i="1" smtClean="0">
                <a:latin typeface="Times New Roman" pitchFamily="18" charset="0"/>
              </a:rPr>
              <a:t>=   b</a:t>
            </a:r>
            <a:r>
              <a:rPr lang="en-US" altLang="zh-CN" sz="4000" b="1" baseline="-30000" smtClean="0">
                <a:latin typeface="Times New Roman" pitchFamily="18" charset="0"/>
              </a:rPr>
              <a:t>1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i="1" smtClean="0">
                <a:latin typeface="Times New Roman" pitchFamily="18" charset="0"/>
              </a:rPr>
              <a:t> a</a:t>
            </a:r>
            <a:r>
              <a:rPr lang="en-US" altLang="zh-CN" sz="4000" b="1" baseline="-30000" smtClean="0">
                <a:latin typeface="Times New Roman" pitchFamily="18" charset="0"/>
              </a:rPr>
              <a:t>21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i="1" smtClean="0">
                <a:latin typeface="Times New Roman" pitchFamily="18" charset="0"/>
              </a:rPr>
              <a:t> x</a:t>
            </a:r>
            <a:r>
              <a:rPr lang="en-US" altLang="zh-CN" sz="4000" b="1" baseline="-30000" smtClean="0">
                <a:latin typeface="Times New Roman" pitchFamily="18" charset="0"/>
              </a:rPr>
              <a:t>1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i="1" smtClean="0">
                <a:latin typeface="Times New Roman" pitchFamily="18" charset="0"/>
              </a:rPr>
              <a:t>+ a</a:t>
            </a:r>
            <a:r>
              <a:rPr lang="en-US" altLang="zh-CN" sz="4000" b="1" baseline="-30000" smtClean="0">
                <a:latin typeface="Times New Roman" pitchFamily="18" charset="0"/>
              </a:rPr>
              <a:t>22</a:t>
            </a:r>
            <a:r>
              <a:rPr lang="en-US" altLang="zh-CN" sz="4000" b="1" i="1" baseline="-30000" smtClean="0">
                <a:latin typeface="Times New Roman" pitchFamily="18" charset="0"/>
              </a:rPr>
              <a:t>  </a:t>
            </a:r>
            <a:r>
              <a:rPr lang="en-US" altLang="zh-CN" sz="4000" b="1" i="1" smtClean="0">
                <a:latin typeface="Times New Roman" pitchFamily="18" charset="0"/>
              </a:rPr>
              <a:t>x</a:t>
            </a:r>
            <a:r>
              <a:rPr lang="en-US" altLang="zh-CN" sz="4000" b="1" baseline="-30000" smtClean="0">
                <a:latin typeface="Times New Roman" pitchFamily="18" charset="0"/>
              </a:rPr>
              <a:t>2</a:t>
            </a:r>
            <a:r>
              <a:rPr lang="en-US" altLang="zh-CN" sz="4000" b="1" i="1" baseline="-30000" smtClean="0">
                <a:latin typeface="Times New Roman" pitchFamily="18" charset="0"/>
              </a:rPr>
              <a:t>  </a:t>
            </a:r>
            <a:r>
              <a:rPr lang="en-US" altLang="zh-CN" sz="4000" b="1" i="1" smtClean="0">
                <a:latin typeface="Times New Roman" pitchFamily="18" charset="0"/>
              </a:rPr>
              <a:t>+ … + a</a:t>
            </a:r>
            <a:r>
              <a:rPr lang="en-US" altLang="zh-CN" sz="4000" b="1" baseline="-30000" smtClean="0">
                <a:latin typeface="Times New Roman" pitchFamily="18" charset="0"/>
              </a:rPr>
              <a:t>2n</a:t>
            </a:r>
            <a:r>
              <a:rPr lang="en-US" altLang="zh-CN" sz="4000" b="1" i="1" smtClean="0">
                <a:latin typeface="Times New Roman" pitchFamily="18" charset="0"/>
              </a:rPr>
              <a:t>  x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baseline="-30000" smtClean="0">
                <a:latin typeface="Times New Roman" pitchFamily="18" charset="0"/>
              </a:rPr>
              <a:t>n</a:t>
            </a:r>
            <a:r>
              <a:rPr lang="en-US" altLang="zh-CN" sz="4000" b="1" i="1" baseline="-30000" smtClean="0">
                <a:latin typeface="Times New Roman" pitchFamily="18" charset="0"/>
              </a:rPr>
              <a:t>    </a:t>
            </a:r>
            <a:r>
              <a:rPr lang="en-US" altLang="zh-CN" sz="4000" b="1" i="1" smtClean="0">
                <a:latin typeface="Times New Roman" pitchFamily="18" charset="0"/>
              </a:rPr>
              <a:t>=   b</a:t>
            </a:r>
            <a:r>
              <a:rPr lang="en-US" altLang="zh-CN" sz="4000" b="1" baseline="-30000" smtClean="0">
                <a:latin typeface="Times New Roman" pitchFamily="18" charset="0"/>
              </a:rPr>
              <a:t>2</a:t>
            </a:r>
            <a:r>
              <a:rPr lang="en-US" altLang="zh-CN" sz="4000" b="1" i="1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i="1" smtClean="0">
                <a:latin typeface="Times New Roman" pitchFamily="18" charset="0"/>
              </a:rPr>
              <a:t>               …                  …                      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i="1" smtClean="0">
                <a:latin typeface="Times New Roman" pitchFamily="18" charset="0"/>
              </a:rPr>
              <a:t> a</a:t>
            </a:r>
            <a:r>
              <a:rPr lang="en-US" altLang="zh-CN" sz="4000" b="1" baseline="-30000" smtClean="0">
                <a:latin typeface="Times New Roman" pitchFamily="18" charset="0"/>
              </a:rPr>
              <a:t>m1</a:t>
            </a:r>
            <a:r>
              <a:rPr lang="en-US" altLang="zh-CN" sz="4000" b="1" i="1" smtClean="0">
                <a:latin typeface="Times New Roman" pitchFamily="18" charset="0"/>
              </a:rPr>
              <a:t> x</a:t>
            </a:r>
            <a:r>
              <a:rPr lang="en-US" altLang="zh-CN" sz="4000" b="1" baseline="-30000" smtClean="0">
                <a:latin typeface="Times New Roman" pitchFamily="18" charset="0"/>
              </a:rPr>
              <a:t>1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i="1" smtClean="0">
                <a:latin typeface="Times New Roman" pitchFamily="18" charset="0"/>
              </a:rPr>
              <a:t>+ a</a:t>
            </a:r>
            <a:r>
              <a:rPr lang="en-US" altLang="zh-CN" sz="4000" b="1" baseline="-30000" smtClean="0">
                <a:latin typeface="Times New Roman" pitchFamily="18" charset="0"/>
              </a:rPr>
              <a:t>m2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i="1" smtClean="0">
                <a:latin typeface="Times New Roman" pitchFamily="18" charset="0"/>
              </a:rPr>
              <a:t>x</a:t>
            </a:r>
            <a:r>
              <a:rPr lang="en-US" altLang="zh-CN" sz="4000" b="1" baseline="-30000" smtClean="0">
                <a:latin typeface="Times New Roman" pitchFamily="18" charset="0"/>
              </a:rPr>
              <a:t>2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i="1" smtClean="0">
                <a:latin typeface="Times New Roman" pitchFamily="18" charset="0"/>
              </a:rPr>
              <a:t>+ … + a</a:t>
            </a:r>
            <a:r>
              <a:rPr lang="en-US" altLang="zh-CN" sz="4000" b="1" baseline="-30000" smtClean="0">
                <a:latin typeface="Times New Roman" pitchFamily="18" charset="0"/>
              </a:rPr>
              <a:t>mn</a:t>
            </a:r>
            <a:r>
              <a:rPr lang="en-US" altLang="zh-CN" sz="4000" b="1" i="1" smtClean="0">
                <a:latin typeface="Times New Roman" pitchFamily="18" charset="0"/>
              </a:rPr>
              <a:t>  x</a:t>
            </a:r>
            <a:r>
              <a:rPr lang="en-US" altLang="zh-CN" sz="4000" b="1" i="1" baseline="-30000" smtClean="0">
                <a:latin typeface="Times New Roman" pitchFamily="18" charset="0"/>
              </a:rPr>
              <a:t> </a:t>
            </a:r>
            <a:r>
              <a:rPr lang="en-US" altLang="zh-CN" sz="4000" b="1" baseline="-30000" smtClean="0">
                <a:latin typeface="Times New Roman" pitchFamily="18" charset="0"/>
              </a:rPr>
              <a:t>n</a:t>
            </a:r>
            <a:r>
              <a:rPr lang="en-US" altLang="zh-CN" sz="4000" b="1" i="1" baseline="-30000" smtClean="0">
                <a:latin typeface="Times New Roman" pitchFamily="18" charset="0"/>
              </a:rPr>
              <a:t>   </a:t>
            </a:r>
            <a:r>
              <a:rPr lang="en-US" altLang="zh-CN" sz="4000" b="1" i="1" smtClean="0">
                <a:latin typeface="Times New Roman" pitchFamily="18" charset="0"/>
              </a:rPr>
              <a:t>=   b</a:t>
            </a:r>
            <a:r>
              <a:rPr lang="en-US" altLang="zh-CN" sz="4000" b="1" baseline="-30000" smtClean="0">
                <a:latin typeface="Times New Roman" pitchFamily="18" charset="0"/>
              </a:rPr>
              <a:t>m</a:t>
            </a:r>
            <a:endParaRPr lang="en-US" altLang="zh-CN" sz="40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</a:t>
            </a:r>
          </a:p>
        </p:txBody>
      </p:sp>
      <p:sp>
        <p:nvSpPr>
          <p:cNvPr id="2495491" name="Rectangle 3"/>
          <p:cNvSpPr>
            <a:spLocks noChangeArrowheads="1"/>
          </p:cNvSpPr>
          <p:nvPr/>
        </p:nvSpPr>
        <p:spPr bwMode="auto">
          <a:xfrm>
            <a:off x="1692275" y="2205038"/>
            <a:ext cx="935038" cy="324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5492" name="Rectangle 4"/>
          <p:cNvSpPr>
            <a:spLocks noChangeArrowheads="1"/>
          </p:cNvSpPr>
          <p:nvPr/>
        </p:nvSpPr>
        <p:spPr bwMode="auto">
          <a:xfrm>
            <a:off x="3419475" y="2205038"/>
            <a:ext cx="2089150" cy="324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5493" name="Rectangle 5"/>
          <p:cNvSpPr>
            <a:spLocks noChangeArrowheads="1"/>
          </p:cNvSpPr>
          <p:nvPr/>
        </p:nvSpPr>
        <p:spPr bwMode="auto">
          <a:xfrm>
            <a:off x="6300788" y="2205038"/>
            <a:ext cx="1511300" cy="324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5494" name="Freeform 6"/>
          <p:cNvSpPr>
            <a:spLocks/>
          </p:cNvSpPr>
          <p:nvPr/>
        </p:nvSpPr>
        <p:spPr bwMode="auto">
          <a:xfrm flipH="1">
            <a:off x="6804025" y="2060575"/>
            <a:ext cx="71438" cy="3527425"/>
          </a:xfrm>
          <a:custGeom>
            <a:avLst/>
            <a:gdLst>
              <a:gd name="T0" fmla="*/ 0 w 1"/>
              <a:gd name="T1" fmla="*/ 0 h 2268"/>
              <a:gd name="T2" fmla="*/ 0 w 1"/>
              <a:gd name="T3" fmla="*/ 2147483647 h 2268"/>
              <a:gd name="T4" fmla="*/ 0 60000 65536"/>
              <a:gd name="T5" fmla="*/ 0 60000 65536"/>
              <a:gd name="T6" fmla="*/ 0 w 1"/>
              <a:gd name="T7" fmla="*/ 0 h 2268"/>
              <a:gd name="T8" fmla="*/ 1 w 1"/>
              <a:gd name="T9" fmla="*/ 2268 h 2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268">
                <a:moveTo>
                  <a:pt x="0" y="0"/>
                </a:moveTo>
                <a:cubicBezTo>
                  <a:pt x="0" y="949"/>
                  <a:pt x="0" y="1898"/>
                  <a:pt x="0" y="2268"/>
                </a:cubicBezTo>
              </a:path>
            </a:pathLst>
          </a:cu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5495" name="AutoShape 7"/>
          <p:cNvSpPr>
            <a:spLocks/>
          </p:cNvSpPr>
          <p:nvPr/>
        </p:nvSpPr>
        <p:spPr bwMode="auto">
          <a:xfrm rot="5400000">
            <a:off x="3599657" y="-1070769"/>
            <a:ext cx="360362" cy="5616575"/>
          </a:xfrm>
          <a:prstGeom prst="leftBrace">
            <a:avLst>
              <a:gd name="adj1" fmla="val 92505"/>
              <a:gd name="adj2" fmla="val 50000"/>
            </a:avLst>
          </a:prstGeom>
          <a:noFill/>
          <a:ln w="539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5496" name="Rectangle 8"/>
          <p:cNvSpPr>
            <a:spLocks noChangeArrowheads="1"/>
          </p:cNvSpPr>
          <p:nvPr/>
        </p:nvSpPr>
        <p:spPr bwMode="auto">
          <a:xfrm>
            <a:off x="2700338" y="620713"/>
            <a:ext cx="203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/>
              <a:t>系数矩阵</a:t>
            </a:r>
          </a:p>
        </p:txBody>
      </p:sp>
      <p:sp>
        <p:nvSpPr>
          <p:cNvPr id="2495497" name="AutoShape 9"/>
          <p:cNvSpPr>
            <a:spLocks/>
          </p:cNvSpPr>
          <p:nvPr/>
        </p:nvSpPr>
        <p:spPr bwMode="auto">
          <a:xfrm rot="5400000">
            <a:off x="7739856" y="1124744"/>
            <a:ext cx="360363" cy="1368425"/>
          </a:xfrm>
          <a:prstGeom prst="leftBrace">
            <a:avLst>
              <a:gd name="adj1" fmla="val 42281"/>
              <a:gd name="adj2" fmla="val 50000"/>
            </a:avLst>
          </a:prstGeom>
          <a:noFill/>
          <a:ln w="539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5498" name="Rectangle 10"/>
          <p:cNvSpPr>
            <a:spLocks noChangeArrowheads="1"/>
          </p:cNvSpPr>
          <p:nvPr/>
        </p:nvSpPr>
        <p:spPr bwMode="auto">
          <a:xfrm>
            <a:off x="6948488" y="620713"/>
            <a:ext cx="1871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/>
              <a:t>常数列</a:t>
            </a:r>
          </a:p>
        </p:txBody>
      </p:sp>
      <p:sp>
        <p:nvSpPr>
          <p:cNvPr id="2495499" name="AutoShape 11"/>
          <p:cNvSpPr>
            <a:spLocks noChangeArrowheads="1"/>
          </p:cNvSpPr>
          <p:nvPr/>
        </p:nvSpPr>
        <p:spPr bwMode="auto">
          <a:xfrm>
            <a:off x="684213" y="2133600"/>
            <a:ext cx="8137525" cy="3384550"/>
          </a:xfrm>
          <a:prstGeom prst="bracketPair">
            <a:avLst>
              <a:gd name="adj" fmla="val 5579"/>
            </a:avLst>
          </a:prstGeom>
          <a:noFill/>
          <a:ln w="666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5500" name="Rectangle 12"/>
          <p:cNvSpPr>
            <a:spLocks noChangeArrowheads="1"/>
          </p:cNvSpPr>
          <p:nvPr/>
        </p:nvSpPr>
        <p:spPr bwMode="auto">
          <a:xfrm>
            <a:off x="3563938" y="6021388"/>
            <a:ext cx="2376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/>
              <a:t>增广矩阵</a:t>
            </a:r>
          </a:p>
        </p:txBody>
      </p:sp>
      <p:sp>
        <p:nvSpPr>
          <p:cNvPr id="2495501" name="AutoShape 13"/>
          <p:cNvSpPr>
            <a:spLocks/>
          </p:cNvSpPr>
          <p:nvPr/>
        </p:nvSpPr>
        <p:spPr bwMode="auto">
          <a:xfrm rot="-5400000">
            <a:off x="4535488" y="2170113"/>
            <a:ext cx="433387" cy="7272337"/>
          </a:xfrm>
          <a:prstGeom prst="leftBrace">
            <a:avLst>
              <a:gd name="adj1" fmla="val 78230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9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49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49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95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95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95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95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9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9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9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9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9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9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9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9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95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95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9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9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9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95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95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95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95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9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5491" grpId="0" animBg="1"/>
      <p:bldP spid="2495492" grpId="0" animBg="1"/>
      <p:bldP spid="2495493" grpId="0" animBg="1"/>
      <p:bldP spid="2495494" grpId="0" animBg="1"/>
      <p:bldP spid="2495495" grpId="0" animBg="1"/>
      <p:bldP spid="2495496" grpId="0"/>
      <p:bldP spid="2495497" grpId="0" animBg="1"/>
      <p:bldP spid="2495498" grpId="0"/>
      <p:bldP spid="2495499" grpId="0" animBg="1"/>
      <p:bldP spid="2495500" grpId="0"/>
      <p:bldP spid="2495501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例：解齐次线性方程组</a:t>
            </a:r>
          </a:p>
        </p:txBody>
      </p:sp>
      <p:sp>
        <p:nvSpPr>
          <p:cNvPr id="209923" name="AutoShape 3"/>
          <p:cNvSpPr>
            <a:spLocks/>
          </p:cNvSpPr>
          <p:nvPr/>
        </p:nvSpPr>
        <p:spPr bwMode="auto">
          <a:xfrm>
            <a:off x="468313" y="2133600"/>
            <a:ext cx="360362" cy="3600450"/>
          </a:xfrm>
          <a:prstGeom prst="leftBrace">
            <a:avLst>
              <a:gd name="adj1" fmla="val 63000"/>
              <a:gd name="adj2" fmla="val 50000"/>
            </a:avLst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solidFill>
                  <a:srgbClr val="009999"/>
                </a:solidFill>
              </a:rPr>
              <a:t> 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3600" b="1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  </a:t>
            </a:r>
            <a:r>
              <a:rPr lang="zh-CN" altLang="zh-CN" sz="36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10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3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+ 6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4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 27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5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=  0</a:t>
            </a:r>
            <a:endParaRPr lang="en-US" altLang="zh-CN" sz="3600" b="1" baseline="-3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  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    </a:t>
            </a:r>
            <a:r>
              <a:rPr lang="zh-CN" altLang="zh-CN" sz="36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3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4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+ 10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5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=  0</a:t>
            </a:r>
            <a:endParaRPr lang="en-US" altLang="zh-CN" sz="3600" b="1" baseline="-3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rgbClr val="009999"/>
                </a:solidFill>
                <a:latin typeface="Times New Roman" pitchFamily="18" charset="0"/>
              </a:rPr>
              <a:t> 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3600" b="1" smtClean="0">
                <a:solidFill>
                  <a:srgbClr val="009999"/>
                </a:solidFill>
                <a:latin typeface="Times New Roman" pitchFamily="18" charset="0"/>
              </a:rPr>
              <a:t>  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     </a:t>
            </a:r>
            <a:r>
              <a:rPr lang="zh-CN" altLang="zh-CN" sz="36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3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3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4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+ 10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5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=  0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36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  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3 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4 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5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=  0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    </a:t>
            </a:r>
            <a:r>
              <a:rPr lang="zh-CN" altLang="zh-CN" sz="36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3 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4 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 5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5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解：写成矩阵形式</a:t>
            </a:r>
          </a:p>
        </p:txBody>
      </p:sp>
      <p:sp>
        <p:nvSpPr>
          <p:cNvPr id="2498563" name="Rectangle 3"/>
          <p:cNvSpPr>
            <a:spLocks noChangeArrowheads="1"/>
          </p:cNvSpPr>
          <p:nvPr/>
        </p:nvSpPr>
        <p:spPr bwMode="auto">
          <a:xfrm>
            <a:off x="755650" y="2060575"/>
            <a:ext cx="1223963" cy="381635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8564" name="Rectangle 4"/>
          <p:cNvSpPr>
            <a:spLocks noChangeArrowheads="1"/>
          </p:cNvSpPr>
          <p:nvPr/>
        </p:nvSpPr>
        <p:spPr bwMode="auto">
          <a:xfrm>
            <a:off x="2195513" y="2060575"/>
            <a:ext cx="1081087" cy="381635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8565" name="Rectangle 5"/>
          <p:cNvSpPr>
            <a:spLocks noChangeArrowheads="1"/>
          </p:cNvSpPr>
          <p:nvPr/>
        </p:nvSpPr>
        <p:spPr bwMode="auto">
          <a:xfrm>
            <a:off x="3492500" y="2060575"/>
            <a:ext cx="1154113" cy="381635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8566" name="Rectangle 6"/>
          <p:cNvSpPr>
            <a:spLocks noChangeArrowheads="1"/>
          </p:cNvSpPr>
          <p:nvPr/>
        </p:nvSpPr>
        <p:spPr bwMode="auto">
          <a:xfrm>
            <a:off x="4787900" y="2060575"/>
            <a:ext cx="1150938" cy="381635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8567" name="Rectangle 7"/>
          <p:cNvSpPr>
            <a:spLocks noChangeArrowheads="1"/>
          </p:cNvSpPr>
          <p:nvPr/>
        </p:nvSpPr>
        <p:spPr bwMode="auto">
          <a:xfrm>
            <a:off x="6300788" y="2060575"/>
            <a:ext cx="1150937" cy="381635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8568" name="Rectangle 8"/>
          <p:cNvSpPr>
            <a:spLocks noChangeArrowheads="1"/>
          </p:cNvSpPr>
          <p:nvPr/>
        </p:nvSpPr>
        <p:spPr bwMode="auto">
          <a:xfrm>
            <a:off x="7596188" y="2060575"/>
            <a:ext cx="1079500" cy="3816350"/>
          </a:xfrm>
          <a:prstGeom prst="rect">
            <a:avLst/>
          </a:prstGeom>
          <a:solidFill>
            <a:srgbClr val="33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49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9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5</a:t>
            </a:r>
            <a:r>
              <a:rPr lang="en-US" altLang="zh-CN" sz="3600" b="1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             </a:t>
            </a:r>
            <a:r>
              <a:rPr lang="zh-CN" altLang="zh-CN" sz="3600" b="1" smtClean="0">
                <a:solidFill>
                  <a:schemeClr val="tx2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10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</a:t>
            </a:r>
            <a:r>
              <a:rPr lang="en-US" altLang="zh-CN" sz="3600" b="1" smtClean="0">
                <a:latin typeface="Times New Roman" pitchFamily="18" charset="0"/>
              </a:rPr>
              <a:t>+ 6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</a:t>
            </a:r>
            <a:r>
              <a:rPr lang="en-US" altLang="zh-CN" sz="3600" b="1" smtClean="0">
                <a:latin typeface="Times New Roman" pitchFamily="18" charset="0"/>
              </a:rPr>
              <a:t>+ 27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5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</a:t>
            </a:r>
            <a:r>
              <a:rPr lang="en-US" altLang="zh-CN" sz="3600" b="1" smtClean="0"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</a:t>
            </a:r>
            <a:r>
              <a:rPr lang="zh-CN" altLang="zh-CN" sz="3600" b="1" smtClean="0">
                <a:solidFill>
                  <a:schemeClr val="tx2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</a:t>
            </a:r>
            <a:r>
              <a:rPr lang="en-US" altLang="zh-CN" sz="3600" b="1" smtClean="0"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</a:t>
            </a:r>
            <a:r>
              <a:rPr lang="en-US" altLang="zh-CN" sz="3600" b="1" smtClean="0">
                <a:latin typeface="Times New Roman" pitchFamily="18" charset="0"/>
              </a:rPr>
              <a:t>+ 10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5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chemeClr val="hlink"/>
                </a:solidFill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</a:t>
            </a:r>
            <a:r>
              <a:rPr lang="en-US" altLang="zh-CN" sz="3600" b="1" smtClean="0">
                <a:latin typeface="Times New Roman" pitchFamily="18" charset="0"/>
              </a:rPr>
              <a:t>+</a:t>
            </a:r>
            <a:r>
              <a:rPr lang="en-US" altLang="zh-CN" sz="3600" b="1" smtClean="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</a:t>
            </a:r>
            <a:r>
              <a:rPr lang="zh-CN" altLang="zh-CN" sz="3600" b="1" smtClean="0">
                <a:solidFill>
                  <a:schemeClr val="tx2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</a:t>
            </a:r>
            <a:r>
              <a:rPr lang="en-US" altLang="zh-CN" sz="3600" b="1" smtClean="0"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</a:t>
            </a:r>
            <a:r>
              <a:rPr lang="en-US" altLang="zh-CN" sz="3600" b="1" smtClean="0">
                <a:latin typeface="Times New Roman" pitchFamily="18" charset="0"/>
              </a:rPr>
              <a:t>+ 10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5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r>
              <a:rPr lang="en-US" altLang="zh-CN" sz="3600" b="1" baseline="-30000" smtClean="0">
                <a:latin typeface="Times New Roman" pitchFamily="18" charset="0"/>
              </a:rPr>
              <a:t> </a:t>
            </a:r>
            <a:endParaRPr lang="en-US" altLang="zh-CN" sz="3600" b="1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</a:t>
            </a:r>
            <a:r>
              <a:rPr lang="en-US" altLang="zh-CN" sz="3600" b="1" smtClean="0">
                <a:latin typeface="Times New Roman" pitchFamily="18" charset="0"/>
              </a:rPr>
              <a:t>+ 2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5    </a:t>
            </a:r>
            <a:r>
              <a:rPr lang="en-US" altLang="zh-CN" sz="3600" b="1" smtClean="0">
                <a:latin typeface="Times New Roman" pitchFamily="18" charset="0"/>
              </a:rPr>
              <a:t>=  0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                 </a:t>
            </a:r>
            <a:r>
              <a:rPr lang="zh-CN" altLang="zh-CN" sz="3600" b="1" smtClean="0">
                <a:solidFill>
                  <a:schemeClr val="tx2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</a:t>
            </a:r>
            <a:r>
              <a:rPr lang="en-US" altLang="zh-CN" sz="3600" b="1" smtClean="0">
                <a:latin typeface="Times New Roman" pitchFamily="18" charset="0"/>
              </a:rPr>
              <a:t>+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5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9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9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49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49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49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49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63" grpId="0" animBg="1"/>
      <p:bldP spid="2498564" grpId="0" animBg="1"/>
      <p:bldP spid="2498565" grpId="0" animBg="1"/>
      <p:bldP spid="2498566" grpId="0" animBg="1"/>
      <p:bldP spid="2498567" grpId="0" animBg="1"/>
      <p:bldP spid="24985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全体 </a:t>
            </a:r>
            <a:r>
              <a:rPr lang="en-US" altLang="zh-CN" sz="3600" b="1" smtClean="0">
                <a:latin typeface="Times New Roman" pitchFamily="18" charset="0"/>
              </a:rPr>
              <a:t>n </a:t>
            </a:r>
            <a:r>
              <a:rPr lang="zh-CN" altLang="en-US" sz="3600" b="1" smtClean="0">
                <a:latin typeface="Times New Roman" pitchFamily="18" charset="0"/>
              </a:rPr>
              <a:t>维列 </a:t>
            </a:r>
            <a:r>
              <a:rPr lang="en-US" altLang="zh-CN" sz="3600" b="1" smtClean="0">
                <a:latin typeface="Times New Roman" pitchFamily="18" charset="0"/>
              </a:rPr>
              <a:t>(</a:t>
            </a:r>
            <a:r>
              <a:rPr lang="zh-CN" altLang="en-US" sz="3600" b="1" smtClean="0">
                <a:latin typeface="Times New Roman" pitchFamily="18" charset="0"/>
              </a:rPr>
              <a:t>行</a:t>
            </a:r>
            <a:r>
              <a:rPr lang="en-US" altLang="zh-CN" sz="3600" b="1" smtClean="0">
                <a:latin typeface="Times New Roman" pitchFamily="18" charset="0"/>
              </a:rPr>
              <a:t>) </a:t>
            </a:r>
            <a:r>
              <a:rPr lang="zh-CN" altLang="en-US" sz="3600" b="1" smtClean="0">
                <a:latin typeface="Times New Roman" pitchFamily="18" charset="0"/>
              </a:rPr>
              <a:t>向量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连同其上的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向量加法 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数乘运算一起构成的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</a:t>
            </a:r>
            <a:r>
              <a:rPr lang="zh-CN" altLang="en-US" sz="3600" b="1" smtClean="0">
                <a:solidFill>
                  <a:srgbClr val="0000FF"/>
                </a:solidFill>
                <a:latin typeface="Times New Roman" pitchFamily="18" charset="0"/>
              </a:rPr>
              <a:t>带运算的集合 </a:t>
            </a:r>
            <a:r>
              <a:rPr lang="zh-CN" altLang="en-US" sz="3600" b="1" smtClean="0">
                <a:latin typeface="Times New Roman" pitchFamily="18" charset="0"/>
              </a:rPr>
              <a:t>称为 </a:t>
            </a:r>
            <a:r>
              <a:rPr lang="en-US" altLang="zh-CN" sz="3600" b="1" smtClean="0">
                <a:latin typeface="Times New Roman" pitchFamily="18" charset="0"/>
              </a:rPr>
              <a:t>n </a:t>
            </a:r>
            <a:r>
              <a:rPr lang="zh-CN" altLang="en-US" sz="3600" b="1" smtClean="0">
                <a:latin typeface="Times New Roman" pitchFamily="18" charset="0"/>
              </a:rPr>
              <a:t>维向量空间</a:t>
            </a:r>
            <a:r>
              <a:rPr lang="en-US" altLang="zh-CN" sz="3600" b="1" smtClean="0">
                <a:latin typeface="Times New Roman" pitchFamily="18" charset="0"/>
              </a:rPr>
              <a:t>.</a:t>
            </a:r>
            <a:endParaRPr lang="zh-CN" altLang="en-US" sz="3600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R</a:t>
            </a:r>
            <a:r>
              <a:rPr lang="en-US" altLang="zh-CN" sz="40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 smtClean="0">
                <a:latin typeface="Times New Roman" pitchFamily="18" charset="0"/>
              </a:rPr>
              <a:t>  =  </a:t>
            </a:r>
            <a:r>
              <a:rPr lang="en-US" altLang="zh-CN" sz="4400" b="1" smtClean="0">
                <a:latin typeface="Times New Roman" pitchFamily="18" charset="0"/>
              </a:rPr>
              <a:t>{</a:t>
            </a:r>
            <a:r>
              <a:rPr lang="en-US" altLang="zh-CN" sz="3600" b="1" smtClean="0">
                <a:latin typeface="Times New Roman" pitchFamily="18" charset="0"/>
              </a:rPr>
              <a:t>  [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</a:t>
            </a:r>
            <a:r>
              <a:rPr lang="en-US" altLang="zh-CN" sz="4000" b="1" smtClean="0">
                <a:latin typeface="Times New Roman" pitchFamily="18" charset="0"/>
              </a:rPr>
              <a:t>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2 </a:t>
            </a:r>
            <a:r>
              <a:rPr lang="en-US" altLang="zh-CN" sz="4000" b="1" smtClean="0">
                <a:latin typeface="Times New Roman" pitchFamily="18" charset="0"/>
              </a:rPr>
              <a:t>…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n</a:t>
            </a:r>
            <a:r>
              <a:rPr lang="en-US" altLang="zh-CN" sz="3600" b="1" smtClean="0">
                <a:latin typeface="Times New Roman" pitchFamily="18" charset="0"/>
              </a:rPr>
              <a:t> ]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b="1" smtClean="0">
                <a:latin typeface="Times New Roman" pitchFamily="18" charset="0"/>
              </a:rPr>
              <a:t>  |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i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 R  </a:t>
            </a:r>
            <a:r>
              <a:rPr lang="en-US" altLang="zh-CN" sz="4000" b="1" smtClean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91139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Rectangle 6"/>
          <p:cNvSpPr>
            <a:spLocks noChangeArrowheads="1"/>
          </p:cNvSpPr>
          <p:nvPr/>
        </p:nvSpPr>
        <p:spPr bwMode="auto">
          <a:xfrm>
            <a:off x="1908175" y="188913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Times New Roman" pitchFamily="18" charset="0"/>
              </a:rPr>
              <a:t>向量空间的定义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对增广矩阵作初等行变换</a:t>
            </a:r>
          </a:p>
        </p:txBody>
      </p:sp>
      <p:sp>
        <p:nvSpPr>
          <p:cNvPr id="50180" name="Line 3"/>
          <p:cNvSpPr>
            <a:spLocks noChangeShapeType="1"/>
          </p:cNvSpPr>
          <p:nvPr/>
        </p:nvSpPr>
        <p:spPr bwMode="auto">
          <a:xfrm>
            <a:off x="6659563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1287463" y="1916113"/>
          <a:ext cx="642302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公式" r:id="rId3" imgW="1777680" imgH="1143000" progId="Equation.3">
                  <p:embed/>
                </p:oleObj>
              </mc:Choice>
              <mc:Fallback>
                <p:oleObj name="公式" r:id="rId3" imgW="177768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916113"/>
                        <a:ext cx="6423025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第一列选好非零元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交换到第一行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6659563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0612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4105275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0613" name="Rectangle 5"/>
          <p:cNvSpPr>
            <a:spLocks noChangeArrowheads="1"/>
          </p:cNvSpPr>
          <p:nvPr/>
        </p:nvSpPr>
        <p:spPr bwMode="auto">
          <a:xfrm>
            <a:off x="2555875" y="5229225"/>
            <a:ext cx="4968875" cy="792163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0614" name="Rectangle 6"/>
          <p:cNvSpPr>
            <a:spLocks noChangeArrowheads="1"/>
          </p:cNvSpPr>
          <p:nvPr/>
        </p:nvSpPr>
        <p:spPr bwMode="auto">
          <a:xfrm>
            <a:off x="1547813" y="5229225"/>
            <a:ext cx="1008062" cy="792163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0615" name="Rectangle 7"/>
          <p:cNvSpPr>
            <a:spLocks noChangeArrowheads="1"/>
          </p:cNvSpPr>
          <p:nvPr/>
        </p:nvSpPr>
        <p:spPr bwMode="auto">
          <a:xfrm>
            <a:off x="1547813" y="1916113"/>
            <a:ext cx="5976937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0616" name="AutoShape 8"/>
          <p:cNvSpPr>
            <a:spLocks noChangeArrowheads="1"/>
          </p:cNvSpPr>
          <p:nvPr/>
        </p:nvSpPr>
        <p:spPr bwMode="auto">
          <a:xfrm rot="10800000">
            <a:off x="755650" y="1628775"/>
            <a:ext cx="625475" cy="4249738"/>
          </a:xfrm>
          <a:prstGeom prst="curvedLeftArrow">
            <a:avLst>
              <a:gd name="adj1" fmla="val 135888"/>
              <a:gd name="adj2" fmla="val 271777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0617" name="AutoShape 9"/>
          <p:cNvSpPr>
            <a:spLocks noChangeArrowheads="1"/>
          </p:cNvSpPr>
          <p:nvPr/>
        </p:nvSpPr>
        <p:spPr bwMode="auto">
          <a:xfrm>
            <a:off x="7667625" y="2133600"/>
            <a:ext cx="576263" cy="4103688"/>
          </a:xfrm>
          <a:prstGeom prst="curvedLeftArrow">
            <a:avLst>
              <a:gd name="adj1" fmla="val 142424"/>
              <a:gd name="adj2" fmla="val 284848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02" name="Object 10"/>
          <p:cNvGraphicFramePr>
            <a:graphicFrameLocks noChangeAspect="1"/>
          </p:cNvGraphicFramePr>
          <p:nvPr/>
        </p:nvGraphicFramePr>
        <p:xfrm>
          <a:off x="1287463" y="1916113"/>
          <a:ext cx="642302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公式" r:id="rId3" imgW="1777680" imgH="1143000" progId="Equation.3">
                  <p:embed/>
                </p:oleObj>
              </mc:Choice>
              <mc:Fallback>
                <p:oleObj name="公式" r:id="rId3" imgW="177768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916113"/>
                        <a:ext cx="6423025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0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00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00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250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50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0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50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0612" grpId="0" animBg="1"/>
      <p:bldP spid="2500613" grpId="0" animBg="1"/>
      <p:bldP spid="2500614" grpId="0" animBg="1"/>
      <p:bldP spid="2500615" grpId="0" animBg="1"/>
      <p:bldP spid="2500616" grpId="0" animBg="1"/>
      <p:bldP spid="250061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第一列消元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6659563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1636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1637" name="Rectangle 5"/>
          <p:cNvSpPr>
            <a:spLocks noChangeArrowheads="1"/>
          </p:cNvSpPr>
          <p:nvPr/>
        </p:nvSpPr>
        <p:spPr bwMode="auto">
          <a:xfrm>
            <a:off x="2555875" y="1916113"/>
            <a:ext cx="4968875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1638" name="AutoShape 6"/>
          <p:cNvSpPr>
            <a:spLocks noChangeArrowheads="1"/>
          </p:cNvSpPr>
          <p:nvPr/>
        </p:nvSpPr>
        <p:spPr bwMode="auto">
          <a:xfrm>
            <a:off x="1042988" y="2276475"/>
            <a:ext cx="484187" cy="1008063"/>
          </a:xfrm>
          <a:prstGeom prst="curvedRightArrow">
            <a:avLst>
              <a:gd name="adj1" fmla="val 41639"/>
              <a:gd name="adj2" fmla="val 83279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1639" name="Text Box 7"/>
          <p:cNvSpPr txBox="1">
            <a:spLocks noChangeArrowheads="1"/>
          </p:cNvSpPr>
          <p:nvPr/>
        </p:nvSpPr>
        <p:spPr bwMode="auto">
          <a:xfrm>
            <a:off x="468313" y="1196975"/>
            <a:ext cx="1511300" cy="541338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graphicFrame>
        <p:nvGraphicFramePr>
          <p:cNvPr id="52226" name="Object 8"/>
          <p:cNvGraphicFramePr>
            <a:graphicFrameLocks noChangeAspect="1"/>
          </p:cNvGraphicFramePr>
          <p:nvPr/>
        </p:nvGraphicFramePr>
        <p:xfrm>
          <a:off x="1287463" y="1916113"/>
          <a:ext cx="642302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公式" r:id="rId3" imgW="1777680" imgH="1143000" progId="Equation.3">
                  <p:embed/>
                </p:oleObj>
              </mc:Choice>
              <mc:Fallback>
                <p:oleObj name="公式" r:id="rId3" imgW="177768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916113"/>
                        <a:ext cx="6423025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1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1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250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50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0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0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0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0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36" grpId="0" animBg="1"/>
      <p:bldP spid="2501637" grpId="0" animBg="1"/>
      <p:bldP spid="2501638" grpId="0" animBg="1"/>
      <p:bldP spid="2501639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第一列消元</a:t>
            </a:r>
          </a:p>
        </p:txBody>
      </p:sp>
      <p:sp>
        <p:nvSpPr>
          <p:cNvPr id="53252" name="Line 3"/>
          <p:cNvSpPr>
            <a:spLocks noChangeShapeType="1"/>
          </p:cNvSpPr>
          <p:nvPr/>
        </p:nvSpPr>
        <p:spPr bwMode="auto">
          <a:xfrm>
            <a:off x="6659563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2661" name="Rectangle 5"/>
          <p:cNvSpPr>
            <a:spLocks noChangeArrowheads="1"/>
          </p:cNvSpPr>
          <p:nvPr/>
        </p:nvSpPr>
        <p:spPr bwMode="auto">
          <a:xfrm>
            <a:off x="2555875" y="1916113"/>
            <a:ext cx="4968875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2662" name="AutoShape 6"/>
          <p:cNvSpPr>
            <a:spLocks noChangeArrowheads="1"/>
          </p:cNvSpPr>
          <p:nvPr/>
        </p:nvSpPr>
        <p:spPr bwMode="auto">
          <a:xfrm>
            <a:off x="1042988" y="2276475"/>
            <a:ext cx="484187" cy="1873250"/>
          </a:xfrm>
          <a:prstGeom prst="curvedRightArrow">
            <a:avLst>
              <a:gd name="adj1" fmla="val 77377"/>
              <a:gd name="adj2" fmla="val 154754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2663" name="Text Box 7"/>
          <p:cNvSpPr txBox="1">
            <a:spLocks noChangeArrowheads="1"/>
          </p:cNvSpPr>
          <p:nvPr/>
        </p:nvSpPr>
        <p:spPr bwMode="auto">
          <a:xfrm>
            <a:off x="468313" y="1196975"/>
            <a:ext cx="1511300" cy="541338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graphicFrame>
        <p:nvGraphicFramePr>
          <p:cNvPr id="53250" name="Object 8"/>
          <p:cNvGraphicFramePr>
            <a:graphicFrameLocks noChangeAspect="1"/>
          </p:cNvGraphicFramePr>
          <p:nvPr/>
        </p:nvGraphicFramePr>
        <p:xfrm>
          <a:off x="1289050" y="1916113"/>
          <a:ext cx="642302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公式" r:id="rId3" imgW="1777680" imgH="1143000" progId="Equation.3">
                  <p:embed/>
                </p:oleObj>
              </mc:Choice>
              <mc:Fallback>
                <p:oleObj name="公式" r:id="rId3" imgW="177768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916113"/>
                        <a:ext cx="6423025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0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50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2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2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02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02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2661" grpId="0" animBg="1"/>
      <p:bldP spid="2502662" grpId="0" animBg="1"/>
      <p:bldP spid="2502663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第一列消元</a:t>
            </a:r>
          </a:p>
        </p:txBody>
      </p:sp>
      <p:sp>
        <p:nvSpPr>
          <p:cNvPr id="54276" name="Line 3"/>
          <p:cNvSpPr>
            <a:spLocks noChangeShapeType="1"/>
          </p:cNvSpPr>
          <p:nvPr/>
        </p:nvSpPr>
        <p:spPr bwMode="auto">
          <a:xfrm>
            <a:off x="6659563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3685" name="Rectangle 5"/>
          <p:cNvSpPr>
            <a:spLocks noChangeArrowheads="1"/>
          </p:cNvSpPr>
          <p:nvPr/>
        </p:nvSpPr>
        <p:spPr bwMode="auto">
          <a:xfrm>
            <a:off x="2555875" y="1916113"/>
            <a:ext cx="4968875" cy="792162"/>
          </a:xfrm>
          <a:prstGeom prst="rect">
            <a:avLst/>
          </a:prstGeom>
          <a:solidFill>
            <a:srgbClr val="FF9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3686" name="AutoShape 6"/>
          <p:cNvSpPr>
            <a:spLocks noChangeArrowheads="1"/>
          </p:cNvSpPr>
          <p:nvPr/>
        </p:nvSpPr>
        <p:spPr bwMode="auto">
          <a:xfrm>
            <a:off x="1042988" y="2276475"/>
            <a:ext cx="484187" cy="4105275"/>
          </a:xfrm>
          <a:prstGeom prst="curvedRightArrow">
            <a:avLst>
              <a:gd name="adj1" fmla="val 169574"/>
              <a:gd name="adj2" fmla="val 339148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3687" name="Text Box 7"/>
          <p:cNvSpPr txBox="1">
            <a:spLocks noChangeArrowheads="1"/>
          </p:cNvSpPr>
          <p:nvPr/>
        </p:nvSpPr>
        <p:spPr bwMode="auto">
          <a:xfrm>
            <a:off x="468313" y="1196975"/>
            <a:ext cx="1511300" cy="541338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5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graphicFrame>
        <p:nvGraphicFramePr>
          <p:cNvPr id="54274" name="Object 8"/>
          <p:cNvGraphicFramePr>
            <a:graphicFrameLocks noChangeAspect="1"/>
          </p:cNvGraphicFramePr>
          <p:nvPr/>
        </p:nvGraphicFramePr>
        <p:xfrm>
          <a:off x="1311275" y="1916113"/>
          <a:ext cx="6376988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公式" r:id="rId3" imgW="1765080" imgH="1143000" progId="Equation.3">
                  <p:embed/>
                </p:oleObj>
              </mc:Choice>
              <mc:Fallback>
                <p:oleObj name="公式" r:id="rId3" imgW="176508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916113"/>
                        <a:ext cx="6376988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0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50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03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03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685" grpId="0" animBg="1"/>
      <p:bldP spid="2503686" grpId="0" animBg="1"/>
      <p:bldP spid="250368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选好非零元 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交换</a:t>
            </a:r>
          </a:p>
        </p:txBody>
      </p:sp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4710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3168650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4711" name="Rectangle 7"/>
          <p:cNvSpPr>
            <a:spLocks noChangeArrowheads="1"/>
          </p:cNvSpPr>
          <p:nvPr/>
        </p:nvSpPr>
        <p:spPr bwMode="auto">
          <a:xfrm>
            <a:off x="2627313" y="3573463"/>
            <a:ext cx="1008062" cy="72072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4712" name="Rectangle 8"/>
          <p:cNvSpPr>
            <a:spLocks noChangeArrowheads="1"/>
          </p:cNvSpPr>
          <p:nvPr/>
        </p:nvSpPr>
        <p:spPr bwMode="auto">
          <a:xfrm>
            <a:off x="3635375" y="3573463"/>
            <a:ext cx="3816350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4713" name="Rectangle 9"/>
          <p:cNvSpPr>
            <a:spLocks noChangeArrowheads="1"/>
          </p:cNvSpPr>
          <p:nvPr/>
        </p:nvSpPr>
        <p:spPr bwMode="auto">
          <a:xfrm>
            <a:off x="2627313" y="2781300"/>
            <a:ext cx="4824412" cy="71913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4714" name="AutoShape 10"/>
          <p:cNvSpPr>
            <a:spLocks noChangeArrowheads="1"/>
          </p:cNvSpPr>
          <p:nvPr/>
        </p:nvSpPr>
        <p:spPr bwMode="auto">
          <a:xfrm rot="10800000">
            <a:off x="1763713" y="2924175"/>
            <a:ext cx="698500" cy="1152525"/>
          </a:xfrm>
          <a:prstGeom prst="curvedLeftArrow">
            <a:avLst>
              <a:gd name="adj1" fmla="val 33000"/>
              <a:gd name="adj2" fmla="val 66000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4715" name="AutoShape 11"/>
          <p:cNvSpPr>
            <a:spLocks noChangeArrowheads="1"/>
          </p:cNvSpPr>
          <p:nvPr/>
        </p:nvSpPr>
        <p:spPr bwMode="auto">
          <a:xfrm>
            <a:off x="7596188" y="3068638"/>
            <a:ext cx="647700" cy="1081087"/>
          </a:xfrm>
          <a:prstGeom prst="curvedLeftArrow">
            <a:avLst>
              <a:gd name="adj1" fmla="val 33382"/>
              <a:gd name="adj2" fmla="val 66765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298" name="Object 12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0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04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04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250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50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0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50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10" grpId="0" animBg="1"/>
      <p:bldP spid="2504711" grpId="0" animBg="1"/>
      <p:bldP spid="2504712" grpId="0" animBg="1"/>
      <p:bldP spid="2504713" grpId="0" animBg="1"/>
      <p:bldP spid="2504714" grpId="0" animBg="1"/>
      <p:bldP spid="250471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消元</a:t>
            </a:r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5735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5736" name="AutoShape 8"/>
          <p:cNvSpPr>
            <a:spLocks noChangeArrowheads="1"/>
          </p:cNvSpPr>
          <p:nvPr/>
        </p:nvSpPr>
        <p:spPr bwMode="auto">
          <a:xfrm>
            <a:off x="2051050" y="3213100"/>
            <a:ext cx="484188" cy="1008063"/>
          </a:xfrm>
          <a:prstGeom prst="curvedRightArrow">
            <a:avLst>
              <a:gd name="adj1" fmla="val 41639"/>
              <a:gd name="adj2" fmla="val 83279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6322" name="Object 9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5738" name="Text Box 10"/>
          <p:cNvSpPr txBox="1">
            <a:spLocks noChangeArrowheads="1"/>
          </p:cNvSpPr>
          <p:nvPr/>
        </p:nvSpPr>
        <p:spPr bwMode="auto">
          <a:xfrm>
            <a:off x="539750" y="2852738"/>
            <a:ext cx="1511300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0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50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05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05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735" grpId="0" animBg="1"/>
      <p:bldP spid="2505736" grpId="0" animBg="1"/>
      <p:bldP spid="250573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消元</a:t>
            </a:r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6759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6760" name="AutoShape 8"/>
          <p:cNvSpPr>
            <a:spLocks noChangeArrowheads="1"/>
          </p:cNvSpPr>
          <p:nvPr/>
        </p:nvSpPr>
        <p:spPr bwMode="auto">
          <a:xfrm>
            <a:off x="2051050" y="3213100"/>
            <a:ext cx="484188" cy="1944688"/>
          </a:xfrm>
          <a:prstGeom prst="curvedRightArrow">
            <a:avLst>
              <a:gd name="adj1" fmla="val 80328"/>
              <a:gd name="adj2" fmla="val 160656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346" name="Object 9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6762" name="Text Box 10"/>
          <p:cNvSpPr txBox="1">
            <a:spLocks noChangeArrowheads="1"/>
          </p:cNvSpPr>
          <p:nvPr/>
        </p:nvSpPr>
        <p:spPr bwMode="auto">
          <a:xfrm>
            <a:off x="539750" y="2852738"/>
            <a:ext cx="1511300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0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50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06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6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06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06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6759" grpId="0" animBg="1"/>
      <p:bldP spid="2506760" grpId="0" animBg="1"/>
      <p:bldP spid="2506762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找不到非零元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再看右边一列</a:t>
            </a:r>
          </a:p>
        </p:txBody>
      </p:sp>
      <p:sp>
        <p:nvSpPr>
          <p:cNvPr id="58372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7784" name="Rectangle 8"/>
          <p:cNvSpPr>
            <a:spLocks noChangeArrowheads="1"/>
          </p:cNvSpPr>
          <p:nvPr/>
        </p:nvSpPr>
        <p:spPr bwMode="auto">
          <a:xfrm>
            <a:off x="3635375" y="3573463"/>
            <a:ext cx="1008063" cy="2376487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0" name="Object 9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0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84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选好非零元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交换再消元</a:t>
            </a:r>
          </a:p>
        </p:txBody>
      </p:sp>
      <p:sp>
        <p:nvSpPr>
          <p:cNvPr id="59396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8808" name="Rectangle 8"/>
          <p:cNvSpPr>
            <a:spLocks noChangeArrowheads="1"/>
          </p:cNvSpPr>
          <p:nvPr/>
        </p:nvSpPr>
        <p:spPr bwMode="auto">
          <a:xfrm>
            <a:off x="4643438" y="3573463"/>
            <a:ext cx="1008062" cy="2376487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8809" name="Rectangle 9"/>
          <p:cNvSpPr>
            <a:spLocks noChangeArrowheads="1"/>
          </p:cNvSpPr>
          <p:nvPr/>
        </p:nvSpPr>
        <p:spPr bwMode="auto">
          <a:xfrm>
            <a:off x="4643438" y="4437063"/>
            <a:ext cx="1008062" cy="72072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8810" name="Rectangle 10"/>
          <p:cNvSpPr>
            <a:spLocks noChangeArrowheads="1"/>
          </p:cNvSpPr>
          <p:nvPr/>
        </p:nvSpPr>
        <p:spPr bwMode="auto">
          <a:xfrm>
            <a:off x="5651500" y="4437063"/>
            <a:ext cx="1800225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8811" name="Rectangle 11"/>
          <p:cNvSpPr>
            <a:spLocks noChangeArrowheads="1"/>
          </p:cNvSpPr>
          <p:nvPr/>
        </p:nvSpPr>
        <p:spPr bwMode="auto">
          <a:xfrm>
            <a:off x="4643438" y="3573463"/>
            <a:ext cx="2808287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8812" name="AutoShape 12"/>
          <p:cNvSpPr>
            <a:spLocks noChangeArrowheads="1"/>
          </p:cNvSpPr>
          <p:nvPr/>
        </p:nvSpPr>
        <p:spPr bwMode="auto">
          <a:xfrm rot="10800000">
            <a:off x="3779838" y="3860800"/>
            <a:ext cx="698500" cy="1152525"/>
          </a:xfrm>
          <a:prstGeom prst="curvedLeftArrow">
            <a:avLst>
              <a:gd name="adj1" fmla="val 33000"/>
              <a:gd name="adj2" fmla="val 66000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8813" name="AutoShape 13"/>
          <p:cNvSpPr>
            <a:spLocks noChangeArrowheads="1"/>
          </p:cNvSpPr>
          <p:nvPr/>
        </p:nvSpPr>
        <p:spPr bwMode="auto">
          <a:xfrm>
            <a:off x="7596188" y="3860800"/>
            <a:ext cx="647700" cy="1081088"/>
          </a:xfrm>
          <a:prstGeom prst="curvedLeftArrow">
            <a:avLst>
              <a:gd name="adj1" fmla="val 33382"/>
              <a:gd name="adj2" fmla="val 66765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9394" name="Object 14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0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08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08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250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50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0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50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08" grpId="0" animBg="1"/>
      <p:bldP spid="2508809" grpId="0" animBg="1"/>
      <p:bldP spid="2508810" grpId="0" animBg="1"/>
      <p:bldP spid="2508811" grpId="0" animBg="1"/>
      <p:bldP spid="2508812" grpId="0" animBg="1"/>
      <p:bldP spid="25088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250825" y="188913"/>
          <a:ext cx="50419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公式" r:id="rId3" imgW="1663560" imgH="711000" progId="Equation.3">
                  <p:embed/>
                </p:oleObj>
              </mc:Choice>
              <mc:Fallback>
                <p:oleObj name="公式" r:id="rId3" imgW="16635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50419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3" name="Object 3"/>
          <p:cNvGraphicFramePr>
            <a:graphicFrameLocks noChangeAspect="1"/>
          </p:cNvGraphicFramePr>
          <p:nvPr/>
        </p:nvGraphicFramePr>
        <p:xfrm>
          <a:off x="611188" y="2924175"/>
          <a:ext cx="7848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公式" r:id="rId5" imgW="2222280" imgH="203040" progId="Equation.3">
                  <p:embed/>
                </p:oleObj>
              </mc:Choice>
              <mc:Fallback>
                <p:oleObj name="公式" r:id="rId5" imgW="22222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78486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4" name="Object 4"/>
          <p:cNvGraphicFramePr>
            <a:graphicFrameLocks noChangeAspect="1"/>
          </p:cNvGraphicFramePr>
          <p:nvPr/>
        </p:nvGraphicFramePr>
        <p:xfrm>
          <a:off x="2051050" y="4076700"/>
          <a:ext cx="49688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公式" r:id="rId7" imgW="1371600" imgH="203040" progId="Equation.3">
                  <p:embed/>
                </p:oleObj>
              </mc:Choice>
              <mc:Fallback>
                <p:oleObj name="公式" r:id="rId7" imgW="1371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49688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得到阶梯型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可以判定解的状况</a:t>
            </a:r>
            <a:r>
              <a:rPr lang="en-US" altLang="zh-CN" sz="3600" b="1" smtClean="0">
                <a:latin typeface="Times New Roman" pitchFamily="18" charset="0"/>
              </a:rPr>
              <a:t>:</a:t>
            </a:r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4643438" y="35734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5651500" y="3573463"/>
            <a:ext cx="180022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9834" name="Freeform 10"/>
          <p:cNvSpPr>
            <a:spLocks/>
          </p:cNvSpPr>
          <p:nvPr/>
        </p:nvSpPr>
        <p:spPr bwMode="auto">
          <a:xfrm>
            <a:off x="2555875" y="3573463"/>
            <a:ext cx="1812925" cy="1871662"/>
          </a:xfrm>
          <a:custGeom>
            <a:avLst/>
            <a:gdLst>
              <a:gd name="T0" fmla="*/ 0 w 1142"/>
              <a:gd name="T1" fmla="*/ 2147483647 h 1179"/>
              <a:gd name="T2" fmla="*/ 2147483647 w 1142"/>
              <a:gd name="T3" fmla="*/ 2147483647 h 1179"/>
              <a:gd name="T4" fmla="*/ 2147483647 w 1142"/>
              <a:gd name="T5" fmla="*/ 2147483647 h 1179"/>
              <a:gd name="T6" fmla="*/ 2147483647 w 1142"/>
              <a:gd name="T7" fmla="*/ 0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1142"/>
              <a:gd name="T13" fmla="*/ 0 h 1179"/>
              <a:gd name="T14" fmla="*/ 1142 w 1142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2" h="1179">
                <a:moveTo>
                  <a:pt x="0" y="1179"/>
                </a:moveTo>
                <a:cubicBezTo>
                  <a:pt x="7" y="1016"/>
                  <a:pt x="15" y="853"/>
                  <a:pt x="181" y="725"/>
                </a:cubicBezTo>
                <a:cubicBezTo>
                  <a:pt x="347" y="597"/>
                  <a:pt x="854" y="529"/>
                  <a:pt x="998" y="408"/>
                </a:cubicBezTo>
                <a:cubicBezTo>
                  <a:pt x="1142" y="287"/>
                  <a:pt x="1092" y="143"/>
                  <a:pt x="1043" y="0"/>
                </a:cubicBezTo>
              </a:path>
            </a:pathLst>
          </a:cu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835" name="Freeform 11"/>
          <p:cNvSpPr>
            <a:spLocks/>
          </p:cNvSpPr>
          <p:nvPr/>
        </p:nvSpPr>
        <p:spPr bwMode="auto">
          <a:xfrm>
            <a:off x="2771775" y="4365625"/>
            <a:ext cx="3529013" cy="1079500"/>
          </a:xfrm>
          <a:custGeom>
            <a:avLst/>
            <a:gdLst>
              <a:gd name="T0" fmla="*/ 0 w 2223"/>
              <a:gd name="T1" fmla="*/ 2147483647 h 680"/>
              <a:gd name="T2" fmla="*/ 2147483647 w 2223"/>
              <a:gd name="T3" fmla="*/ 2147483647 h 680"/>
              <a:gd name="T4" fmla="*/ 2147483647 w 2223"/>
              <a:gd name="T5" fmla="*/ 2147483647 h 680"/>
              <a:gd name="T6" fmla="*/ 2147483647 w 2223"/>
              <a:gd name="T7" fmla="*/ 2147483647 h 680"/>
              <a:gd name="T8" fmla="*/ 2147483647 w 2223"/>
              <a:gd name="T9" fmla="*/ 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3"/>
              <a:gd name="T16" fmla="*/ 0 h 680"/>
              <a:gd name="T17" fmla="*/ 2223 w 2223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3" h="680">
                <a:moveTo>
                  <a:pt x="0" y="680"/>
                </a:moveTo>
                <a:cubicBezTo>
                  <a:pt x="26" y="574"/>
                  <a:pt x="53" y="468"/>
                  <a:pt x="181" y="408"/>
                </a:cubicBezTo>
                <a:cubicBezTo>
                  <a:pt x="309" y="348"/>
                  <a:pt x="469" y="347"/>
                  <a:pt x="771" y="317"/>
                </a:cubicBezTo>
                <a:cubicBezTo>
                  <a:pt x="1073" y="287"/>
                  <a:pt x="1769" y="279"/>
                  <a:pt x="1996" y="226"/>
                </a:cubicBezTo>
                <a:cubicBezTo>
                  <a:pt x="2223" y="173"/>
                  <a:pt x="2177" y="86"/>
                  <a:pt x="2132" y="0"/>
                </a:cubicBezTo>
              </a:path>
            </a:pathLst>
          </a:cu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836" name="Rectangle 12"/>
          <p:cNvSpPr>
            <a:spLocks noChangeArrowheads="1"/>
          </p:cNvSpPr>
          <p:nvPr/>
        </p:nvSpPr>
        <p:spPr bwMode="auto">
          <a:xfrm>
            <a:off x="323850" y="5373688"/>
            <a:ext cx="5981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solidFill>
                  <a:schemeClr val="tx2"/>
                </a:solidFill>
                <a:latin typeface="Times New Roman" pitchFamily="18" charset="0"/>
              </a:rPr>
              <a:t>存在自由变量</a:t>
            </a:r>
            <a:r>
              <a:rPr kumimoji="0" lang="en-US" altLang="zh-CN" sz="360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kumimoji="0" lang="zh-CN" altLang="en-US" sz="3600">
                <a:solidFill>
                  <a:schemeClr val="tx2"/>
                </a:solidFill>
                <a:latin typeface="Times New Roman" pitchFamily="18" charset="0"/>
              </a:rPr>
              <a:t>有无穷多解</a:t>
            </a:r>
          </a:p>
        </p:txBody>
      </p:sp>
      <p:graphicFrame>
        <p:nvGraphicFramePr>
          <p:cNvPr id="60418" name="Object 13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0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0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0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834" grpId="0" animBg="1"/>
      <p:bldP spid="2509835" grpId="0" animBg="1"/>
      <p:bldP spid="250983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反向消元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化为简化阶梯型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4643438" y="35734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5651500" y="3573463"/>
            <a:ext cx="1800225" cy="719137"/>
          </a:xfrm>
          <a:prstGeom prst="rect">
            <a:avLst/>
          </a:prstGeom>
          <a:solidFill>
            <a:srgbClr val="0000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0858" name="AutoShape 10"/>
          <p:cNvSpPr>
            <a:spLocks noChangeArrowheads="1"/>
          </p:cNvSpPr>
          <p:nvPr/>
        </p:nvSpPr>
        <p:spPr bwMode="auto">
          <a:xfrm rot="10800000">
            <a:off x="7524750" y="1989138"/>
            <a:ext cx="503238" cy="1943100"/>
          </a:xfrm>
          <a:prstGeom prst="curvedRightArrow">
            <a:avLst>
              <a:gd name="adj1" fmla="val 77224"/>
              <a:gd name="adj2" fmla="val 154448"/>
              <a:gd name="adj3" fmla="val 33333"/>
            </a:avLst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2" name="Object 11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51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简化阶梯型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0000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0000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>
            <a:off x="4643438" y="35734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auto">
          <a:xfrm>
            <a:off x="5651500" y="3573463"/>
            <a:ext cx="1800225" cy="719137"/>
          </a:xfrm>
          <a:prstGeom prst="rect">
            <a:avLst/>
          </a:prstGeom>
          <a:solidFill>
            <a:srgbClr val="0000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5" name="Rectangle 10"/>
          <p:cNvSpPr>
            <a:spLocks noChangeArrowheads="1"/>
          </p:cNvSpPr>
          <p:nvPr/>
        </p:nvSpPr>
        <p:spPr bwMode="auto">
          <a:xfrm>
            <a:off x="4643438" y="1844675"/>
            <a:ext cx="1008062" cy="1728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6" name="Rectangle 11"/>
          <p:cNvSpPr>
            <a:spLocks noChangeArrowheads="1"/>
          </p:cNvSpPr>
          <p:nvPr/>
        </p:nvSpPr>
        <p:spPr bwMode="auto">
          <a:xfrm>
            <a:off x="2555875" y="1844675"/>
            <a:ext cx="10795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66" name="Object 12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自由变量移到等号右边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得到解的公式</a:t>
            </a:r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>
            <a:off x="6588125" y="1844675"/>
            <a:ext cx="0" cy="42481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547813" y="1916113"/>
            <a:ext cx="1008062" cy="792162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55875" y="1916113"/>
            <a:ext cx="4895850" cy="792162"/>
          </a:xfrm>
          <a:prstGeom prst="rect">
            <a:avLst/>
          </a:prstGeom>
          <a:solidFill>
            <a:srgbClr val="0000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2627313" y="27813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3635375" y="2781300"/>
            <a:ext cx="3816350" cy="719138"/>
          </a:xfrm>
          <a:prstGeom prst="rect">
            <a:avLst/>
          </a:prstGeom>
          <a:solidFill>
            <a:srgbClr val="0000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4643438" y="35734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5651500" y="3573463"/>
            <a:ext cx="1800225" cy="719137"/>
          </a:xfrm>
          <a:prstGeom prst="rect">
            <a:avLst/>
          </a:prstGeom>
          <a:solidFill>
            <a:srgbClr val="0000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9" name="Rectangle 10"/>
          <p:cNvSpPr>
            <a:spLocks noChangeArrowheads="1"/>
          </p:cNvSpPr>
          <p:nvPr/>
        </p:nvSpPr>
        <p:spPr bwMode="auto">
          <a:xfrm>
            <a:off x="4643438" y="1844675"/>
            <a:ext cx="1008062" cy="1728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0" name="Rectangle 11"/>
          <p:cNvSpPr>
            <a:spLocks noChangeArrowheads="1"/>
          </p:cNvSpPr>
          <p:nvPr/>
        </p:nvSpPr>
        <p:spPr bwMode="auto">
          <a:xfrm>
            <a:off x="2555875" y="1844675"/>
            <a:ext cx="1079500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2908" name="AutoShape 12"/>
          <p:cNvSpPr>
            <a:spLocks noChangeArrowheads="1"/>
          </p:cNvSpPr>
          <p:nvPr/>
        </p:nvSpPr>
        <p:spPr bwMode="auto">
          <a:xfrm rot="-5400000">
            <a:off x="5681663" y="-417512"/>
            <a:ext cx="588962" cy="3960812"/>
          </a:xfrm>
          <a:prstGeom prst="curvedLeftArrow">
            <a:avLst>
              <a:gd name="adj1" fmla="val 134501"/>
              <a:gd name="adj2" fmla="val 269003"/>
              <a:gd name="adj3" fmla="val 33333"/>
            </a:avLst>
          </a:prstGeom>
          <a:solidFill>
            <a:srgbClr val="33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2909" name="AutoShape 13"/>
          <p:cNvSpPr>
            <a:spLocks noChangeArrowheads="1"/>
          </p:cNvSpPr>
          <p:nvPr/>
        </p:nvSpPr>
        <p:spPr bwMode="auto">
          <a:xfrm rot="-5400000">
            <a:off x="6978650" y="519113"/>
            <a:ext cx="515937" cy="2160588"/>
          </a:xfrm>
          <a:prstGeom prst="curvedLeftArrow">
            <a:avLst>
              <a:gd name="adj1" fmla="val 83754"/>
              <a:gd name="adj2" fmla="val 167508"/>
              <a:gd name="adj3" fmla="val 33333"/>
            </a:avLst>
          </a:prstGeom>
          <a:solidFill>
            <a:srgbClr val="33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490" name="Object 14"/>
          <p:cNvGraphicFramePr>
            <a:graphicFrameLocks noChangeAspect="1"/>
          </p:cNvGraphicFramePr>
          <p:nvPr/>
        </p:nvGraphicFramePr>
        <p:xfrm>
          <a:off x="1331913" y="1916113"/>
          <a:ext cx="62865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公式" r:id="rId3" imgW="1739880" imgH="1143000" progId="Equation.3">
                  <p:embed/>
                </p:oleObj>
              </mc:Choice>
              <mc:Fallback>
                <p:oleObj name="公式" r:id="rId3" imgW="1739880" imgH="1143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28650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1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1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908" grpId="0" animBg="1"/>
      <p:bldP spid="251290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229600" cy="26654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i="1" smtClean="0">
                <a:latin typeface="Times New Roman" pitchFamily="18" charset="0"/>
              </a:rPr>
              <a:t>          x</a:t>
            </a:r>
            <a:r>
              <a:rPr lang="en-US" altLang="zh-CN" b="1" baseline="-30000" smtClean="0">
                <a:latin typeface="Times New Roman" pitchFamily="18" charset="0"/>
              </a:rPr>
              <a:t>1  </a:t>
            </a:r>
            <a:r>
              <a:rPr lang="en-US" altLang="zh-CN" b="1" smtClean="0">
                <a:latin typeface="Times New Roman" pitchFamily="18" charset="0"/>
              </a:rPr>
              <a:t>=    2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3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5</a:t>
            </a:r>
          </a:p>
          <a:p>
            <a:pPr eaLnBrk="1" hangingPunct="1">
              <a:buFontTx/>
              <a:buNone/>
            </a:pPr>
            <a:r>
              <a:rPr lang="en-US" altLang="zh-CN" b="1" baseline="-30000" smtClean="0">
                <a:latin typeface="Times New Roman" pitchFamily="18" charset="0"/>
              </a:rPr>
              <a:t>     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</a:rPr>
              <a:t>=   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                    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baseline="-30000" smtClean="0">
                <a:latin typeface="Times New Roman" pitchFamily="18" charset="0"/>
              </a:rPr>
              <a:t>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5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为自由变量</a:t>
            </a:r>
            <a:endParaRPr lang="zh-CN" altLang="en-US" b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baseline="-30000" smtClean="0">
                <a:latin typeface="Times New Roman" pitchFamily="18" charset="0"/>
              </a:rPr>
              <a:t>      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  </a:t>
            </a:r>
            <a:r>
              <a:rPr lang="en-US" altLang="zh-CN" b="1" smtClean="0">
                <a:latin typeface="Times New Roman" pitchFamily="18" charset="0"/>
              </a:rPr>
              <a:t>=           </a:t>
            </a:r>
            <a:r>
              <a:rPr lang="zh-CN" altLang="zh-CN" b="1" smtClean="0">
                <a:solidFill>
                  <a:schemeClr val="tx2"/>
                </a:solidFill>
                <a:latin typeface="Times New Roman" pitchFamily="18" charset="0"/>
              </a:rPr>
              <a:t>–</a:t>
            </a:r>
            <a:r>
              <a:rPr lang="en-US" altLang="zh-CN" b="1" smtClean="0">
                <a:latin typeface="Times New Roman" pitchFamily="18" charset="0"/>
              </a:rPr>
              <a:t> 2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5</a:t>
            </a:r>
          </a:p>
        </p:txBody>
      </p:sp>
      <p:sp>
        <p:nvSpPr>
          <p:cNvPr id="64516" name="AutoShape 3"/>
          <p:cNvSpPr>
            <a:spLocks/>
          </p:cNvSpPr>
          <p:nvPr/>
        </p:nvSpPr>
        <p:spPr bwMode="auto">
          <a:xfrm>
            <a:off x="900113" y="549275"/>
            <a:ext cx="360362" cy="1800225"/>
          </a:xfrm>
          <a:prstGeom prst="leftBrace">
            <a:avLst>
              <a:gd name="adj1" fmla="val 41630"/>
              <a:gd name="adj2" fmla="val 50000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13924" name="Object 4"/>
          <p:cNvGraphicFramePr>
            <a:graphicFrameLocks noChangeAspect="1"/>
          </p:cNvGraphicFramePr>
          <p:nvPr/>
        </p:nvGraphicFramePr>
        <p:xfrm>
          <a:off x="479425" y="2781300"/>
          <a:ext cx="7889875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公式" r:id="rId3" imgW="2514600" imgH="1168200" progId="Equation.3">
                  <p:embed/>
                </p:oleObj>
              </mc:Choice>
              <mc:Fallback>
                <p:oleObj name="公式" r:id="rId3" imgW="251460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781300"/>
                        <a:ext cx="7889875" cy="366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3925" name="Rectangle 5"/>
          <p:cNvSpPr>
            <a:spLocks noChangeArrowheads="1"/>
          </p:cNvSpPr>
          <p:nvPr/>
        </p:nvSpPr>
        <p:spPr bwMode="auto">
          <a:xfrm>
            <a:off x="539750" y="2852738"/>
            <a:ext cx="3816350" cy="647700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3926" name="Rectangle 6"/>
          <p:cNvSpPr>
            <a:spLocks noChangeArrowheads="1"/>
          </p:cNvSpPr>
          <p:nvPr/>
        </p:nvSpPr>
        <p:spPr bwMode="auto">
          <a:xfrm>
            <a:off x="539750" y="3573463"/>
            <a:ext cx="3816350" cy="647700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13927" name="Rectangle 7"/>
          <p:cNvSpPr>
            <a:spLocks noChangeArrowheads="1"/>
          </p:cNvSpPr>
          <p:nvPr/>
        </p:nvSpPr>
        <p:spPr bwMode="auto">
          <a:xfrm>
            <a:off x="539750" y="5013325"/>
            <a:ext cx="3816350" cy="647700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3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1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1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51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1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1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5" grpId="0" animBg="1"/>
      <p:bldP spid="2513926" grpId="0" animBg="1"/>
      <p:bldP spid="251392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第一章    线性方程组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FF00"/>
                </a:solidFill>
              </a:rPr>
              <a:t>  1 </a:t>
            </a:r>
            <a:r>
              <a:rPr lang="zh-CN" altLang="en-US" b="1" smtClean="0">
                <a:solidFill>
                  <a:srgbClr val="FFFF00"/>
                </a:solidFill>
              </a:rPr>
              <a:t>矩阵简介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</a:t>
            </a:r>
            <a:r>
              <a:rPr lang="en-US" altLang="zh-CN" b="1" smtClean="0">
                <a:solidFill>
                  <a:srgbClr val="FFFF00"/>
                </a:solidFill>
              </a:rPr>
              <a:t>2 </a:t>
            </a:r>
            <a:r>
              <a:rPr lang="zh-CN" altLang="en-US" b="1" smtClean="0">
                <a:solidFill>
                  <a:srgbClr val="FFFF00"/>
                </a:solidFill>
              </a:rPr>
              <a:t>线性方程组的等解变换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</a:t>
            </a:r>
            <a:r>
              <a:rPr lang="en-US" altLang="zh-CN" b="1" smtClean="0">
                <a:solidFill>
                  <a:srgbClr val="FFFF00"/>
                </a:solidFill>
              </a:rPr>
              <a:t>3 Gauss </a:t>
            </a:r>
            <a:r>
              <a:rPr lang="zh-CN" altLang="en-US" b="1" smtClean="0">
                <a:solidFill>
                  <a:srgbClr val="FFFF00"/>
                </a:solidFill>
              </a:rPr>
              <a:t>消元法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FF00"/>
                </a:solidFill>
              </a:rPr>
              <a:t>  </a:t>
            </a:r>
            <a:r>
              <a:rPr lang="en-US" altLang="zh-CN" b="1" smtClean="0">
                <a:solidFill>
                  <a:srgbClr val="FFFF00"/>
                </a:solidFill>
              </a:rPr>
              <a:t>4 </a:t>
            </a:r>
            <a:r>
              <a:rPr lang="zh-CN" altLang="en-US" b="1" smtClean="0">
                <a:solidFill>
                  <a:srgbClr val="FFFF00"/>
                </a:solidFill>
              </a:rPr>
              <a:t>线性方程组解的判定与表示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FF00"/>
                </a:solidFill>
              </a:rPr>
              <a:t>  </a:t>
            </a:r>
            <a:r>
              <a:rPr lang="en-US" altLang="zh-CN" b="1" smtClean="0">
                <a:solidFill>
                  <a:srgbClr val="FFFF00"/>
                </a:solidFill>
              </a:rPr>
              <a:t>5 </a:t>
            </a:r>
            <a:r>
              <a:rPr lang="zh-CN" altLang="en-US" b="1" smtClean="0">
                <a:solidFill>
                  <a:srgbClr val="FFFF00"/>
                </a:solidFill>
              </a:rPr>
              <a:t>数域</a:t>
            </a:r>
            <a:r>
              <a:rPr lang="en-US" altLang="zh-CN" b="1" smtClean="0">
                <a:solidFill>
                  <a:srgbClr val="FFFF00"/>
                </a:solidFill>
              </a:rPr>
              <a:t>, </a:t>
            </a:r>
            <a:r>
              <a:rPr lang="zh-CN" altLang="en-US" b="1" smtClean="0">
                <a:solidFill>
                  <a:srgbClr val="FFFF00"/>
                </a:solidFill>
              </a:rPr>
              <a:t>集合与映射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616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例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如果只在整数范围内作等解变换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方程组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可化成什么形式</a:t>
            </a:r>
            <a:r>
              <a:rPr lang="en-US" altLang="zh-CN" b="1" smtClean="0">
                <a:latin typeface="Times New Roman" pitchFamily="18" charset="0"/>
              </a:rPr>
              <a:t>?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             2</a:t>
            </a:r>
            <a:r>
              <a:rPr lang="en-US" altLang="zh-CN" sz="3600" b="1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 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y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 sz="36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=  2</a:t>
            </a:r>
            <a:endParaRPr lang="en-US" altLang="zh-CN" sz="3600" b="1" baseline="-300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             3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zh-CN" sz="3600" b="1" smtClean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2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+   </a:t>
            </a:r>
            <a:r>
              <a:rPr lang="en-US" altLang="zh-CN" sz="3600" b="1" i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CN" sz="3600" b="1" smtClean="0">
                <a:solidFill>
                  <a:srgbClr val="000000"/>
                </a:solidFill>
                <a:latin typeface="Times New Roman" pitchFamily="18" charset="0"/>
              </a:rPr>
              <a:t>   =  3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为了使 </a:t>
            </a:r>
            <a:r>
              <a:rPr lang="en-US" altLang="zh-CN" b="1" smtClean="0">
                <a:latin typeface="Times New Roman" pitchFamily="18" charset="0"/>
              </a:rPr>
              <a:t>Gauss </a:t>
            </a:r>
            <a:r>
              <a:rPr lang="zh-CN" altLang="en-US" b="1" smtClean="0">
                <a:latin typeface="Times New Roman" pitchFamily="18" charset="0"/>
              </a:rPr>
              <a:t>消元法能通畅无阻地进行</a:t>
            </a:r>
            <a:r>
              <a:rPr lang="en-US" altLang="zh-CN" b="1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要求所使用的数集对四则运算封闭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例如</a:t>
            </a:r>
            <a:r>
              <a:rPr lang="en-US" altLang="zh-CN" b="1" smtClean="0">
                <a:latin typeface="Times New Roman" pitchFamily="18" charset="0"/>
              </a:rPr>
              <a:t>:  Q , R , C …</a:t>
            </a:r>
            <a:r>
              <a:rPr lang="en-US" altLang="zh-CN" b="1" smtClean="0"/>
              <a:t>                                                             </a:t>
            </a:r>
          </a:p>
        </p:txBody>
      </p:sp>
      <p:sp>
        <p:nvSpPr>
          <p:cNvPr id="212995" name="AutoShape 5"/>
          <p:cNvSpPr>
            <a:spLocks/>
          </p:cNvSpPr>
          <p:nvPr/>
        </p:nvSpPr>
        <p:spPr bwMode="auto">
          <a:xfrm>
            <a:off x="1619250" y="2276475"/>
            <a:ext cx="288925" cy="1368425"/>
          </a:xfrm>
          <a:prstGeom prst="leftBrace">
            <a:avLst>
              <a:gd name="adj1" fmla="val 39469"/>
              <a:gd name="adj2" fmla="val 51046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3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3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9769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定义</a:t>
            </a:r>
            <a:r>
              <a:rPr lang="en-US" altLang="zh-CN" b="1" dirty="0" smtClean="0">
                <a:latin typeface="Times New Roman" pitchFamily="18" charset="0"/>
              </a:rPr>
              <a:t>:  </a:t>
            </a:r>
            <a:r>
              <a:rPr lang="zh-CN" altLang="en-US" b="1" dirty="0" smtClean="0">
                <a:latin typeface="Times New Roman" pitchFamily="18" charset="0"/>
              </a:rPr>
              <a:t>若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  <a:r>
              <a:rPr lang="zh-CN" altLang="en-US" b="1" dirty="0" smtClean="0">
                <a:latin typeface="Times New Roman" pitchFamily="18" charset="0"/>
              </a:rPr>
              <a:t>是复数</a:t>
            </a:r>
            <a:r>
              <a:rPr lang="zh-CN" altLang="en-US" b="1" dirty="0" smtClean="0">
                <a:latin typeface="Times New Roman" pitchFamily="18" charset="0"/>
              </a:rPr>
              <a:t>集的</a:t>
            </a:r>
            <a:r>
              <a:rPr lang="zh-CN" altLang="en-US" b="1" dirty="0">
                <a:latin typeface="Times New Roman" pitchFamily="18" charset="0"/>
              </a:rPr>
              <a:t>非空</a:t>
            </a:r>
            <a:r>
              <a:rPr lang="zh-CN" altLang="en-US" b="1" dirty="0" smtClean="0">
                <a:latin typeface="Times New Roman" pitchFamily="18" charset="0"/>
              </a:rPr>
              <a:t>子</a:t>
            </a:r>
            <a:r>
              <a:rPr lang="zh-CN" altLang="en-US" b="1" dirty="0" smtClean="0">
                <a:latin typeface="Times New Roman" pitchFamily="18" charset="0"/>
              </a:rPr>
              <a:t>集 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且</a:t>
            </a:r>
            <a:r>
              <a:rPr lang="zh-CN" altLang="en-US" b="1" dirty="0" smtClean="0">
                <a:latin typeface="Times New Roman" pitchFamily="18" charset="0"/>
              </a:rPr>
              <a:t>对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</a:t>
            </a:r>
            <a:r>
              <a:rPr lang="zh-CN" altLang="en-US" b="1" dirty="0" smtClean="0">
                <a:latin typeface="Times New Roman" pitchFamily="18" charset="0"/>
              </a:rPr>
              <a:t>四则运算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加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减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乘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除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zh-CN" altLang="en-US" b="1" dirty="0" smtClean="0">
                <a:latin typeface="Times New Roman" pitchFamily="18" charset="0"/>
              </a:rPr>
              <a:t>封闭</a:t>
            </a:r>
            <a:r>
              <a:rPr lang="en-US" altLang="zh-CN" b="1" dirty="0" smtClean="0">
                <a:latin typeface="Times New Roman" pitchFamily="18" charset="0"/>
              </a:rPr>
              <a:t>,   </a:t>
            </a:r>
            <a:r>
              <a:rPr lang="zh-CN" altLang="en-US" b="1" dirty="0" smtClean="0">
                <a:latin typeface="Times New Roman" pitchFamily="18" charset="0"/>
              </a:rPr>
              <a:t>则称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是数域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有理数集 </a:t>
            </a:r>
            <a:r>
              <a:rPr lang="en-US" altLang="zh-CN" b="1" dirty="0" smtClean="0">
                <a:latin typeface="Times New Roman" pitchFamily="18" charset="0"/>
              </a:rPr>
              <a:t>Q , </a:t>
            </a:r>
            <a:r>
              <a:rPr lang="zh-CN" altLang="en-US" b="1" dirty="0" smtClean="0">
                <a:latin typeface="Times New Roman" pitchFamily="18" charset="0"/>
              </a:rPr>
              <a:t>实数集 </a:t>
            </a:r>
            <a:r>
              <a:rPr lang="en-US" altLang="zh-CN" b="1" dirty="0" smtClean="0">
                <a:latin typeface="Times New Roman" pitchFamily="18" charset="0"/>
              </a:rPr>
              <a:t>R ,  </a:t>
            </a:r>
            <a:r>
              <a:rPr lang="zh-CN" altLang="en-US" b="1" dirty="0" smtClean="0">
                <a:latin typeface="Times New Roman" pitchFamily="18" charset="0"/>
              </a:rPr>
              <a:t>复数集 </a:t>
            </a:r>
            <a:r>
              <a:rPr lang="en-US" altLang="zh-CN" b="1" dirty="0" smtClean="0">
                <a:latin typeface="Times New Roman" pitchFamily="18" charset="0"/>
              </a:rPr>
              <a:t>C </a:t>
            </a:r>
            <a:r>
              <a:rPr lang="zh-CN" altLang="en-US" b="1" dirty="0" smtClean="0">
                <a:latin typeface="Times New Roman" pitchFamily="18" charset="0"/>
              </a:rPr>
              <a:t>是数</a:t>
            </a:r>
            <a:r>
              <a:rPr lang="zh-CN" altLang="en-US" b="1" dirty="0" smtClean="0">
                <a:latin typeface="Times New Roman" pitchFamily="18" charset="0"/>
              </a:rPr>
              <a:t>域</a:t>
            </a:r>
            <a:r>
              <a:rPr lang="en-US" altLang="zh-CN" b="1" dirty="0" smtClean="0">
                <a:latin typeface="Times New Roman" pitchFamily="18" charset="0"/>
              </a:rPr>
              <a:t>; 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任何数域都包含 </a:t>
            </a:r>
            <a:r>
              <a:rPr lang="en-US" altLang="zh-CN" b="1" dirty="0" smtClean="0">
                <a:latin typeface="Times New Roman" pitchFamily="18" charset="0"/>
              </a:rPr>
              <a:t>Q : </a:t>
            </a:r>
            <a:endParaRPr lang="zh-CN" altLang="en-US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若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  <a:r>
              <a:rPr lang="zh-CN" altLang="en-US" b="1" dirty="0" smtClean="0">
                <a:latin typeface="Times New Roman" pitchFamily="18" charset="0"/>
              </a:rPr>
              <a:t>是数域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则 </a:t>
            </a:r>
            <a:r>
              <a:rPr lang="en-US" altLang="zh-CN" b="1" dirty="0" smtClean="0">
                <a:latin typeface="Times New Roman" pitchFamily="18" charset="0"/>
              </a:rPr>
              <a:t>0 , 1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dirty="0" smtClean="0">
                <a:latin typeface="Times New Roman" pitchFamily="18" charset="0"/>
              </a:rPr>
              <a:t> K ,  </a:t>
            </a:r>
            <a:r>
              <a:rPr lang="zh-CN" altLang="en-US" b="1" dirty="0" smtClean="0">
                <a:latin typeface="Times New Roman" pitchFamily="18" charset="0"/>
              </a:rPr>
              <a:t>进而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</a:t>
            </a:r>
            <a:r>
              <a:rPr lang="en-US" altLang="zh-CN" b="1" dirty="0" smtClean="0">
                <a:latin typeface="Times New Roman" pitchFamily="18" charset="0"/>
              </a:rPr>
              <a:t>K </a:t>
            </a:r>
            <a:r>
              <a:rPr lang="zh-CN" altLang="en-US" b="1" dirty="0" smtClean="0">
                <a:latin typeface="Times New Roman" pitchFamily="18" charset="0"/>
              </a:rPr>
              <a:t>要包含全体整数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有理数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6250"/>
            <a:ext cx="8229600" cy="59769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若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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是无理数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用           表示从全体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有理数及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</a:t>
            </a:r>
            <a:r>
              <a:rPr lang="zh-CN" altLang="en-US" b="1" smtClean="0">
                <a:latin typeface="Times New Roman" pitchFamily="18" charset="0"/>
              </a:rPr>
              <a:t> 出发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反复作四则运算所能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得到的数构成的集合</a:t>
            </a:r>
            <a:r>
              <a:rPr lang="en-US" altLang="zh-CN" b="1" smtClean="0">
                <a:latin typeface="Times New Roman" pitchFamily="18" charset="0"/>
              </a:rPr>
              <a:t>.                        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1) </a:t>
            </a:r>
            <a:r>
              <a:rPr lang="zh-CN" altLang="en-US" b="1" smtClean="0">
                <a:latin typeface="Times New Roman" pitchFamily="18" charset="0"/>
              </a:rPr>
              <a:t>证明</a:t>
            </a:r>
            <a:r>
              <a:rPr lang="en-US" altLang="zh-CN" b="1" smtClean="0">
                <a:latin typeface="Times New Roman" pitchFamily="18" charset="0"/>
              </a:rPr>
              <a:t>:              </a:t>
            </a:r>
            <a:r>
              <a:rPr lang="zh-CN" altLang="en-US" b="1" smtClean="0">
                <a:latin typeface="Times New Roman" pitchFamily="18" charset="0"/>
              </a:rPr>
              <a:t>是数域</a:t>
            </a:r>
            <a:r>
              <a:rPr lang="en-US" altLang="zh-CN" b="1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2) </a:t>
            </a:r>
            <a:r>
              <a:rPr lang="zh-CN" altLang="en-US" b="1" smtClean="0">
                <a:latin typeface="Times New Roman" pitchFamily="18" charset="0"/>
              </a:rPr>
              <a:t>证明</a:t>
            </a:r>
            <a:r>
              <a:rPr lang="en-US" altLang="zh-CN" b="1" smtClean="0">
                <a:latin typeface="Times New Roman" pitchFamily="18" charset="0"/>
              </a:rPr>
              <a:t>:               </a:t>
            </a:r>
            <a:r>
              <a:rPr lang="zh-CN" altLang="en-US" b="1" smtClean="0">
                <a:latin typeface="Times New Roman" pitchFamily="18" charset="0"/>
              </a:rPr>
              <a:t>中每个数都能唯一地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表示成                                    的形式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944580" name="Object 4"/>
          <p:cNvGraphicFramePr>
            <a:graphicFrameLocks noChangeAspect="1"/>
          </p:cNvGraphicFramePr>
          <p:nvPr/>
        </p:nvGraphicFramePr>
        <p:xfrm>
          <a:off x="2700338" y="4724400"/>
          <a:ext cx="3441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7" name="公式" r:id="rId3" imgW="1231560" imgH="241200" progId="Equation.3">
                  <p:embed/>
                </p:oleObj>
              </mc:Choice>
              <mc:Fallback>
                <p:oleObj name="公式" r:id="rId3" imgW="12315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4400"/>
                        <a:ext cx="34417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284663" y="692150"/>
          <a:ext cx="10239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公式" r:id="rId5" imgW="380880" imgH="203040" progId="Equation.3">
                  <p:embed/>
                </p:oleObj>
              </mc:Choice>
              <mc:Fallback>
                <p:oleObj name="公式" r:id="rId5" imgW="380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92150"/>
                        <a:ext cx="10239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484438" y="3933825"/>
          <a:ext cx="1295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公式" r:id="rId7" imgW="482400" imgH="241200" progId="Equation.3">
                  <p:embed/>
                </p:oleObj>
              </mc:Choice>
              <mc:Fallback>
                <p:oleObj name="公式" r:id="rId7" imgW="482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33825"/>
                        <a:ext cx="1295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555875" y="3213100"/>
          <a:ext cx="10239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公式" r:id="rId9" imgW="380880" imgH="203040" progId="Equation.3">
                  <p:embed/>
                </p:oleObj>
              </mc:Choice>
              <mc:Fallback>
                <p:oleObj name="公式" r:id="rId9" imgW="3808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13100"/>
                        <a:ext cx="10239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4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6250"/>
            <a:ext cx="8229600" cy="59769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例*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设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 是多项式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3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mtClean="0">
                <a:latin typeface="Times New Roman" pitchFamily="18" charset="0"/>
                <a:sym typeface="MT Extra" pitchFamily="18" charset="2"/>
              </a:rPr>
              <a:t>+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1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的一个复根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</a:t>
            </a: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1) </a:t>
            </a:r>
            <a:r>
              <a:rPr lang="zh-CN" altLang="en-US" b="1" smtClean="0">
                <a:latin typeface="Times New Roman" pitchFamily="18" charset="0"/>
              </a:rPr>
              <a:t>证明</a:t>
            </a:r>
            <a:r>
              <a:rPr lang="en-US" altLang="zh-CN" b="1" smtClean="0">
                <a:latin typeface="Times New Roman" pitchFamily="18" charset="0"/>
              </a:rPr>
              <a:t>: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zh-CN" b="1" smtClean="0">
                <a:latin typeface="Times New Roman" pitchFamily="18" charset="0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是无理数 </a:t>
            </a:r>
            <a:r>
              <a:rPr lang="en-US" altLang="zh-CN" b="1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2) </a:t>
            </a:r>
            <a:r>
              <a:rPr lang="zh-CN" altLang="en-US" b="1" smtClean="0">
                <a:latin typeface="Times New Roman" pitchFamily="18" charset="0"/>
              </a:rPr>
              <a:t>证明</a:t>
            </a:r>
            <a:r>
              <a:rPr lang="en-US" altLang="zh-CN" b="1" smtClean="0">
                <a:latin typeface="Times New Roman" pitchFamily="18" charset="0"/>
              </a:rPr>
              <a:t>:             </a:t>
            </a:r>
            <a:r>
              <a:rPr lang="zh-CN" altLang="en-US" b="1" smtClean="0">
                <a:latin typeface="Times New Roman" pitchFamily="18" charset="0"/>
              </a:rPr>
              <a:t>中的数都能 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唯一地</a:t>
            </a:r>
            <a:r>
              <a:rPr lang="en-US" altLang="zh-CN" b="1" smtClean="0">
                <a:latin typeface="Times New Roman" pitchFamily="18" charset="0"/>
              </a:rPr>
              <a:t>) </a:t>
            </a:r>
            <a:r>
              <a:rPr lang="zh-CN" altLang="en-US" b="1" smtClean="0">
                <a:latin typeface="Times New Roman" pitchFamily="18" charset="0"/>
              </a:rPr>
              <a:t>写成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       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b="1" smtClean="0">
                <a:latin typeface="Times New Roman" pitchFamily="18" charset="0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zh-CN" b="1" smtClean="0">
                <a:latin typeface="Times New Roman" pitchFamily="18" charset="0"/>
              </a:rPr>
              <a:t> +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 </a:t>
            </a:r>
            <a:r>
              <a:rPr lang="en-US" altLang="zh-CN" sz="3600" b="1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</a:rPr>
              <a:t>  (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 Q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</a:t>
            </a:r>
            <a:r>
              <a:rPr lang="zh-CN" altLang="en-US" b="1" smtClean="0">
                <a:latin typeface="Times New Roman" pitchFamily="18" charset="0"/>
              </a:rPr>
              <a:t>的形式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944580" name="Object 3"/>
          <p:cNvGraphicFramePr>
            <a:graphicFrameLocks noChangeAspect="1"/>
          </p:cNvGraphicFramePr>
          <p:nvPr/>
        </p:nvGraphicFramePr>
        <p:xfrm>
          <a:off x="2195513" y="2349500"/>
          <a:ext cx="10239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公式" r:id="rId3" imgW="380880" imgH="203040" progId="Equation.3">
                  <p:embed/>
                </p:oleObj>
              </mc:Choice>
              <mc:Fallback>
                <p:oleObj name="公式" r:id="rId3" imgW="380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10239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4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4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250825" y="188913"/>
          <a:ext cx="50419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公式" r:id="rId3" imgW="1663560" imgH="711000" progId="Equation.3">
                  <p:embed/>
                </p:oleObj>
              </mc:Choice>
              <mc:Fallback>
                <p:oleObj name="公式" r:id="rId3" imgW="16635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504190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99" name="Object 3"/>
          <p:cNvGraphicFramePr>
            <a:graphicFrameLocks noChangeAspect="1"/>
          </p:cNvGraphicFramePr>
          <p:nvPr/>
        </p:nvGraphicFramePr>
        <p:xfrm>
          <a:off x="827088" y="2349500"/>
          <a:ext cx="5443537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公式" r:id="rId5" imgW="1574640" imgH="711000" progId="Equation.3">
                  <p:embed/>
                </p:oleObj>
              </mc:Choice>
              <mc:Fallback>
                <p:oleObj name="公式" r:id="rId5" imgW="15746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9500"/>
                        <a:ext cx="5443537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00" name="Object 4"/>
          <p:cNvGraphicFramePr>
            <a:graphicFrameLocks noChangeAspect="1"/>
          </p:cNvGraphicFramePr>
          <p:nvPr/>
        </p:nvGraphicFramePr>
        <p:xfrm>
          <a:off x="231775" y="4687888"/>
          <a:ext cx="8601075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公式" r:id="rId7" imgW="2819160" imgH="711000" progId="Equation.3">
                  <p:embed/>
                </p:oleObj>
              </mc:Choice>
              <mc:Fallback>
                <p:oleObj name="公式" r:id="rId7" imgW="28191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687888"/>
                        <a:ext cx="8601075" cy="217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01" name="Object 5"/>
          <p:cNvGraphicFramePr>
            <a:graphicFrameLocks noChangeAspect="1"/>
          </p:cNvGraphicFramePr>
          <p:nvPr/>
        </p:nvGraphicFramePr>
        <p:xfrm>
          <a:off x="5651500" y="260350"/>
          <a:ext cx="3244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公式" r:id="rId9" imgW="1117440" imgH="203040" progId="Equation.3">
                  <p:embed/>
                </p:oleObj>
              </mc:Choice>
              <mc:Fallback>
                <p:oleObj name="公式" r:id="rId9" imgW="11174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0350"/>
                        <a:ext cx="32448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4902" name="AutoShape 6"/>
          <p:cNvCxnSpPr>
            <a:cxnSpLocks noChangeShapeType="1"/>
          </p:cNvCxnSpPr>
          <p:nvPr/>
        </p:nvCxnSpPr>
        <p:spPr bwMode="auto">
          <a:xfrm rot="5400000">
            <a:off x="5618162" y="1611313"/>
            <a:ext cx="2487613" cy="1182688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03" name="AutoShape 7"/>
          <p:cNvCxnSpPr>
            <a:cxnSpLocks noChangeShapeType="1"/>
          </p:cNvCxnSpPr>
          <p:nvPr/>
        </p:nvCxnSpPr>
        <p:spPr bwMode="auto">
          <a:xfrm rot="16200000" flipH="1">
            <a:off x="6217444" y="2194719"/>
            <a:ext cx="3478213" cy="1006475"/>
          </a:xfrm>
          <a:prstGeom prst="curvedConnector3">
            <a:avLst>
              <a:gd name="adj1" fmla="val 93287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04" name="AutoShape 8"/>
          <p:cNvCxnSpPr>
            <a:cxnSpLocks noChangeShapeType="1"/>
          </p:cNvCxnSpPr>
          <p:nvPr/>
        </p:nvCxnSpPr>
        <p:spPr bwMode="auto">
          <a:xfrm rot="5400000">
            <a:off x="6219031" y="32544"/>
            <a:ext cx="307975" cy="2160588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4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4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4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4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4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4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4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4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                          </a:t>
            </a:r>
            <a:r>
              <a:rPr lang="zh-CN" altLang="en-US" sz="3600" b="1" smtClean="0">
                <a:solidFill>
                  <a:srgbClr val="0000FF"/>
                </a:solidFill>
                <a:latin typeface="Times New Roman" pitchFamily="18" charset="0"/>
              </a:rPr>
              <a:t>罗素悖论</a:t>
            </a:r>
            <a:endParaRPr lang="en-US" altLang="zh-CN" sz="3600" b="1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某班的学生作游戏</a:t>
            </a:r>
            <a:r>
              <a:rPr lang="en-US" altLang="zh-CN" b="1" smtClean="0">
                <a:latin typeface="Times New Roman" pitchFamily="18" charset="0"/>
              </a:rPr>
              <a:t>.  </a:t>
            </a:r>
            <a:r>
              <a:rPr lang="zh-CN" altLang="en-US" b="1" smtClean="0">
                <a:latin typeface="Times New Roman" pitchFamily="18" charset="0"/>
              </a:rPr>
              <a:t>每个学生给班里任意多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同学发短信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可以给自己发</a:t>
            </a:r>
            <a:r>
              <a:rPr lang="en-US" altLang="zh-CN" b="1" smtClean="0">
                <a:latin typeface="Times New Roman" pitchFamily="18" charset="0"/>
              </a:rPr>
              <a:t>). </a:t>
            </a:r>
            <a:r>
              <a:rPr lang="zh-CN" altLang="en-US" b="1" smtClean="0">
                <a:latin typeface="Times New Roman" pitchFamily="18" charset="0"/>
              </a:rPr>
              <a:t>记 </a:t>
            </a:r>
            <a:r>
              <a:rPr lang="en-US" altLang="zh-CN" b="1" smtClean="0">
                <a:latin typeface="Times New Roman" pitchFamily="18" charset="0"/>
              </a:rPr>
              <a:t>X </a:t>
            </a:r>
            <a:r>
              <a:rPr lang="zh-CN" altLang="en-US" b="1" smtClean="0">
                <a:latin typeface="Times New Roman" pitchFamily="18" charset="0"/>
              </a:rPr>
              <a:t>是</a:t>
            </a: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全体没有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给自己发短信的同学构成的集合</a:t>
            </a:r>
            <a:r>
              <a:rPr lang="en-US" altLang="zh-CN" b="1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若某同学猜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中 </a:t>
            </a:r>
            <a:r>
              <a:rPr lang="en-US" altLang="zh-CN" b="1" smtClean="0">
                <a:latin typeface="Times New Roman" pitchFamily="18" charset="0"/>
              </a:rPr>
              <a:t>X </a:t>
            </a:r>
            <a:r>
              <a:rPr lang="zh-CN" altLang="en-US" b="1" smtClean="0">
                <a:latin typeface="Times New Roman" pitchFamily="18" charset="0"/>
              </a:rPr>
              <a:t>并给且只给 </a:t>
            </a:r>
            <a:r>
              <a:rPr lang="en-US" altLang="zh-CN" b="1" smtClean="0">
                <a:latin typeface="Times New Roman" pitchFamily="18" charset="0"/>
              </a:rPr>
              <a:t>X </a:t>
            </a:r>
            <a:r>
              <a:rPr lang="zh-CN" altLang="en-US" b="1" smtClean="0">
                <a:latin typeface="Times New Roman" pitchFamily="18" charset="0"/>
              </a:rPr>
              <a:t>中的每个同学发了短信</a:t>
            </a:r>
            <a:r>
              <a:rPr lang="en-US" altLang="zh-CN" b="1" smtClean="0">
                <a:latin typeface="Times New Roman" pitchFamily="18" charset="0"/>
              </a:rPr>
              <a:t>,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则该同学获胜</a:t>
            </a:r>
            <a:r>
              <a:rPr lang="en-US" altLang="zh-CN" b="1" smtClean="0">
                <a:latin typeface="Times New Roman" pitchFamily="18" charset="0"/>
              </a:rPr>
              <a:t>.  </a:t>
            </a:r>
            <a:r>
              <a:rPr lang="zh-CN" altLang="en-US" b="1" smtClean="0">
                <a:latin typeface="Times New Roman" pitchFamily="18" charset="0"/>
              </a:rPr>
              <a:t>问</a:t>
            </a:r>
            <a:r>
              <a:rPr lang="en-US" altLang="zh-CN" b="1" smtClean="0">
                <a:latin typeface="Times New Roman" pitchFamily="18" charset="0"/>
              </a:rPr>
              <a:t>: </a:t>
            </a:r>
            <a:r>
              <a:rPr lang="zh-CN" altLang="en-US" b="1" smtClean="0">
                <a:latin typeface="Times New Roman" pitchFamily="18" charset="0"/>
              </a:rPr>
              <a:t>此游戏有无获胜者</a:t>
            </a:r>
            <a:r>
              <a:rPr lang="en-US" altLang="zh-CN" b="1" smtClean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6600" smtClean="0">
                <a:ea typeface="Batang" pitchFamily="18" charset="-127"/>
              </a:rPr>
              <a:t> See you </a:t>
            </a:r>
            <a:br>
              <a:rPr lang="en-US" altLang="zh-CN" sz="6600" smtClean="0">
                <a:ea typeface="Batang" pitchFamily="18" charset="-127"/>
              </a:rPr>
            </a:br>
            <a:r>
              <a:rPr lang="en-US" altLang="zh-CN" sz="6600" smtClean="0">
                <a:ea typeface="Batang" pitchFamily="18" charset="-127"/>
              </a:rPr>
              <a:t>      next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318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/>
              <a:t>例</a:t>
            </a:r>
            <a:r>
              <a:rPr lang="en-US" altLang="zh-CN" b="1" smtClean="0"/>
              <a:t>:  </a:t>
            </a:r>
            <a:r>
              <a:rPr lang="zh-CN" altLang="en-US" b="1" smtClean="0"/>
              <a:t>判断以下哪些是</a:t>
            </a:r>
            <a:r>
              <a:rPr lang="en-US" altLang="zh-CN" b="1" smtClean="0"/>
              <a:t>(</a:t>
            </a:r>
            <a:r>
              <a:rPr lang="zh-CN" altLang="en-US" b="1" smtClean="0"/>
              <a:t>简化</a:t>
            </a:r>
            <a:r>
              <a:rPr lang="en-US" altLang="zh-CN" b="1" smtClean="0"/>
              <a:t>)</a:t>
            </a:r>
            <a:r>
              <a:rPr lang="zh-CN" altLang="en-US" b="1" smtClean="0"/>
              <a:t>阶梯形矩阵</a:t>
            </a:r>
            <a:r>
              <a:rPr lang="en-US" altLang="zh-CN" b="1" smtClean="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                                                                  </a:t>
            </a: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1174750" y="1557338"/>
          <a:ext cx="255746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9" name="公式" r:id="rId3" imgW="965160" imgH="711000" progId="Equation.3">
                  <p:embed/>
                </p:oleObj>
              </mc:Choice>
              <mc:Fallback>
                <p:oleObj name="公式" r:id="rId3" imgW="9651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557338"/>
                        <a:ext cx="2557463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988" name="Object 4"/>
          <p:cNvGraphicFramePr>
            <a:graphicFrameLocks noChangeAspect="1"/>
          </p:cNvGraphicFramePr>
          <p:nvPr/>
        </p:nvGraphicFramePr>
        <p:xfrm>
          <a:off x="4775200" y="1557338"/>
          <a:ext cx="255746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0" name="公式" r:id="rId5" imgW="965160" imgH="711000" progId="Equation.3">
                  <p:embed/>
                </p:oleObj>
              </mc:Choice>
              <mc:Fallback>
                <p:oleObj name="公式" r:id="rId5" imgW="9651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557338"/>
                        <a:ext cx="2557463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989" name="Object 5"/>
          <p:cNvGraphicFramePr>
            <a:graphicFrameLocks noChangeAspect="1"/>
          </p:cNvGraphicFramePr>
          <p:nvPr/>
        </p:nvGraphicFramePr>
        <p:xfrm>
          <a:off x="1103313" y="3860800"/>
          <a:ext cx="2727325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1" name="公式" r:id="rId7" imgW="1028520" imgH="914400" progId="Equation.3">
                  <p:embed/>
                </p:oleObj>
              </mc:Choice>
              <mc:Fallback>
                <p:oleObj name="公式" r:id="rId7" imgW="10285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860800"/>
                        <a:ext cx="2727325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990" name="Object 6"/>
          <p:cNvGraphicFramePr>
            <a:graphicFrameLocks noChangeAspect="1"/>
          </p:cNvGraphicFramePr>
          <p:nvPr/>
        </p:nvGraphicFramePr>
        <p:xfrm>
          <a:off x="4775200" y="3860800"/>
          <a:ext cx="2557463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公式" r:id="rId9" imgW="965160" imgH="914400" progId="Equation.3">
                  <p:embed/>
                </p:oleObj>
              </mc:Choice>
              <mc:Fallback>
                <p:oleObj name="公式" r:id="rId9" imgW="96516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860800"/>
                        <a:ext cx="2557463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987675" y="1628775"/>
            <a:ext cx="0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992" name="Line 8"/>
          <p:cNvSpPr>
            <a:spLocks noChangeShapeType="1"/>
          </p:cNvSpPr>
          <p:nvPr/>
        </p:nvSpPr>
        <p:spPr bwMode="auto">
          <a:xfrm>
            <a:off x="6588125" y="1628775"/>
            <a:ext cx="0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993" name="Line 9"/>
          <p:cNvSpPr>
            <a:spLocks noChangeShapeType="1"/>
          </p:cNvSpPr>
          <p:nvPr/>
        </p:nvSpPr>
        <p:spPr bwMode="auto">
          <a:xfrm>
            <a:off x="2987675" y="3933825"/>
            <a:ext cx="0" cy="230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994" name="Line 10"/>
          <p:cNvSpPr>
            <a:spLocks noChangeShapeType="1"/>
          </p:cNvSpPr>
          <p:nvPr/>
        </p:nvSpPr>
        <p:spPr bwMode="auto">
          <a:xfrm>
            <a:off x="6659563" y="3860800"/>
            <a:ext cx="0" cy="230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4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4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4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4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4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4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4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4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4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4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992" grpId="0" animBg="1"/>
      <p:bldP spid="2345993" grpId="0" animBg="1"/>
      <p:bldP spid="234599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4400">
                <a:solidFill>
                  <a:srgbClr val="FFFF00"/>
                </a:solidFill>
                <a:latin typeface="Times New Roman" pitchFamily="18" charset="0"/>
              </a:rPr>
              <a:t>Gauss </a:t>
            </a:r>
            <a:r>
              <a:rPr kumimoji="0" lang="zh-CN" altLang="en-US" sz="4400">
                <a:solidFill>
                  <a:srgbClr val="FFFF00"/>
                </a:solidFill>
                <a:latin typeface="Times New Roman" pitchFamily="18" charset="0"/>
              </a:rPr>
              <a:t>消元法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            </a:t>
            </a: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原方程组</a:t>
            </a:r>
            <a:endParaRPr kumimoji="0" lang="zh-CN" altLang="en-US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      </a:t>
            </a:r>
          </a:p>
          <a:p>
            <a:pPr algn="l" eaLnBrk="1" hangingPunct="1">
              <a:spcBef>
                <a:spcPct val="20000"/>
              </a:spcBef>
            </a:pPr>
            <a:endParaRPr kumimoji="0" lang="zh-CN" altLang="en-US">
              <a:solidFill>
                <a:srgbClr val="000000"/>
              </a:solidFill>
              <a:latin typeface="Arial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          阶梯型方程组</a:t>
            </a:r>
            <a:endParaRPr kumimoji="0" lang="zh-CN" altLang="en-US">
              <a:solidFill>
                <a:srgbClr val="FF3300"/>
              </a:solidFill>
              <a:latin typeface="Times New Roman" pitchFamily="18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</a:rPr>
              <a:t>                                 </a:t>
            </a:r>
          </a:p>
          <a:p>
            <a:pPr algn="l" eaLnBrk="1" hangingPunct="1">
              <a:spcBef>
                <a:spcPct val="20000"/>
              </a:spcBef>
            </a:pPr>
            <a:endParaRPr kumimoji="0" lang="zh-CN" altLang="en-US">
              <a:solidFill>
                <a:srgbClr val="000000"/>
              </a:solidFill>
              <a:latin typeface="Arial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        简化阶梯型方程组</a:t>
            </a:r>
            <a:endParaRPr kumimoji="0" lang="zh-CN" alt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02085" name="AutoShape 5"/>
          <p:cNvSpPr>
            <a:spLocks noChangeArrowheads="1"/>
          </p:cNvSpPr>
          <p:nvPr/>
        </p:nvSpPr>
        <p:spPr bwMode="auto">
          <a:xfrm>
            <a:off x="2771775" y="242093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2771775" y="4149725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363538" y="2605088"/>
            <a:ext cx="2263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  <a:latin typeface="Times New Roman" pitchFamily="18" charset="0"/>
              </a:rPr>
              <a:t>1, 2 </a:t>
            </a:r>
            <a:r>
              <a:rPr kumimoji="0" lang="zh-CN" altLang="en-US">
                <a:solidFill>
                  <a:srgbClr val="FF3300"/>
                </a:solidFill>
                <a:latin typeface="Times New Roman" pitchFamily="18" charset="0"/>
              </a:rPr>
              <a:t>型变换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434975" y="4260850"/>
            <a:ext cx="2265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3300"/>
                </a:solidFill>
                <a:latin typeface="Times New Roman" pitchFamily="18" charset="0"/>
              </a:rPr>
              <a:t>2, 3 </a:t>
            </a:r>
            <a:r>
              <a:rPr kumimoji="0" lang="zh-CN" altLang="en-US">
                <a:solidFill>
                  <a:srgbClr val="FF3300"/>
                </a:solidFill>
                <a:latin typeface="Times New Roman" pitchFamily="18" charset="0"/>
              </a:rPr>
              <a:t>型变换</a:t>
            </a:r>
          </a:p>
        </p:txBody>
      </p:sp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4859338" y="3500438"/>
            <a:ext cx="3768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   </a:t>
            </a:r>
            <a:r>
              <a:rPr kumimoji="0" lang="zh-CN" altLang="en-US">
                <a:solidFill>
                  <a:srgbClr val="FF3300"/>
                </a:solidFill>
                <a:latin typeface="Arial" charset="0"/>
              </a:rPr>
              <a:t>定性判断解集合</a:t>
            </a:r>
          </a:p>
        </p:txBody>
      </p:sp>
      <p:sp>
        <p:nvSpPr>
          <p:cNvPr id="302092" name="Rectangle 12"/>
          <p:cNvSpPr>
            <a:spLocks noChangeArrowheads="1"/>
          </p:cNvSpPr>
          <p:nvPr/>
        </p:nvSpPr>
        <p:spPr bwMode="auto">
          <a:xfrm>
            <a:off x="5003800" y="5229225"/>
            <a:ext cx="2662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    </a:t>
            </a:r>
            <a:r>
              <a:rPr kumimoji="0" lang="zh-CN" altLang="en-US">
                <a:solidFill>
                  <a:srgbClr val="0000FF"/>
                </a:solidFill>
                <a:latin typeface="Arial" charset="0"/>
              </a:rPr>
              <a:t>解的公式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6" grpId="0" animBg="1"/>
      <p:bldP spid="302087" grpId="0"/>
      <p:bldP spid="302088" grpId="0"/>
      <p:bldP spid="302090" grpId="0"/>
      <p:bldP spid="302092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zh-CN" altLang="en-US" sz="3600" b="1" smtClean="0">
                <a:latin typeface="Times New Roman" pitchFamily="18" charset="0"/>
              </a:rPr>
              <a:t>将 </a:t>
            </a:r>
            <a:r>
              <a:rPr lang="en-US" altLang="zh-CN" sz="3600" b="1" smtClean="0">
                <a:latin typeface="Times New Roman" pitchFamily="18" charset="0"/>
              </a:rPr>
              <a:t>n </a:t>
            </a:r>
            <a:r>
              <a:rPr lang="zh-CN" altLang="en-US" sz="3600" b="1" smtClean="0">
                <a:latin typeface="Times New Roman" pitchFamily="18" charset="0"/>
              </a:rPr>
              <a:t>元 </a:t>
            </a:r>
            <a:r>
              <a:rPr lang="en-US" altLang="zh-CN" sz="3600" b="1" smtClean="0">
                <a:latin typeface="Times New Roman" pitchFamily="18" charset="0"/>
              </a:rPr>
              <a:t>n </a:t>
            </a:r>
            <a:r>
              <a:rPr lang="zh-CN" altLang="en-US" sz="3600" b="1" smtClean="0">
                <a:latin typeface="Times New Roman" pitchFamily="18" charset="0"/>
              </a:rPr>
              <a:t>方程线性方程组化为简化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阶梯型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求出解的公式 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在最坏情况下</a:t>
            </a:r>
            <a:endParaRPr lang="en-US" altLang="zh-CN" sz="3600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 需要不超过                                次乘除</a:t>
            </a:r>
            <a:endParaRPr lang="en-US" altLang="zh-CN" sz="3600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zh-CN" altLang="en-US" sz="3600" b="1" smtClean="0">
                <a:latin typeface="Times New Roman" pitchFamily="18" charset="0"/>
              </a:rPr>
              <a:t>运算</a:t>
            </a:r>
            <a:endParaRPr lang="en-US" altLang="zh-CN" sz="3600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3600" smtClean="0">
              <a:latin typeface="Times New Roman" pitchFamily="18" charset="0"/>
            </a:endParaRPr>
          </a:p>
        </p:txBody>
      </p:sp>
      <p:graphicFrame>
        <p:nvGraphicFramePr>
          <p:cNvPr id="48130" name="Object 3"/>
          <p:cNvGraphicFramePr>
            <a:graphicFrameLocks noChangeAspect="1"/>
          </p:cNvGraphicFramePr>
          <p:nvPr/>
        </p:nvGraphicFramePr>
        <p:xfrm>
          <a:off x="3276600" y="2565400"/>
          <a:ext cx="33496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公式" r:id="rId3" imgW="1180800" imgH="431640" progId="Equation.3">
                  <p:embed/>
                </p:oleObj>
              </mc:Choice>
              <mc:Fallback>
                <p:oleObj name="公式" r:id="rId3" imgW="118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65400"/>
                        <a:ext cx="33496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itchFamily="18" charset="0"/>
              </a:rPr>
              <a:t>教材</a:t>
            </a:r>
            <a:r>
              <a:rPr lang="en-US" altLang="zh-CN" b="1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/>
              <a:t>   《</a:t>
            </a:r>
            <a:r>
              <a:rPr lang="zh-CN" altLang="en-US" b="1" dirty="0" smtClean="0"/>
              <a:t>高等代数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，丘维声著</a:t>
            </a:r>
            <a:r>
              <a:rPr lang="en-US" altLang="zh-CN" b="1" dirty="0" smtClean="0"/>
              <a:t>,   </a:t>
            </a:r>
            <a:r>
              <a:rPr lang="zh-CN" altLang="en-US" b="1" dirty="0" smtClean="0"/>
              <a:t>科学出版社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itchFamily="18" charset="0"/>
              </a:rPr>
              <a:t>参考材料 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《</a:t>
            </a:r>
            <a:r>
              <a:rPr lang="zh-CN" altLang="en-US" b="1" dirty="0" smtClean="0">
                <a:latin typeface="Times New Roman" pitchFamily="18" charset="0"/>
              </a:rPr>
              <a:t>线性代数讲稿</a:t>
            </a:r>
            <a:r>
              <a:rPr lang="en-US" altLang="zh-CN" b="1" dirty="0" smtClean="0">
                <a:latin typeface="Times New Roman" pitchFamily="18" charset="0"/>
              </a:rPr>
              <a:t>》,    </a:t>
            </a:r>
            <a:r>
              <a:rPr lang="zh-CN" altLang="en-US" b="1" dirty="0" smtClean="0">
                <a:latin typeface="Times New Roman" pitchFamily="18" charset="0"/>
              </a:rPr>
              <a:t>施光燕著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《</a:t>
            </a:r>
            <a:r>
              <a:rPr lang="zh-CN" altLang="en-US" b="1" dirty="0" smtClean="0"/>
              <a:t>高等代数学</a:t>
            </a:r>
            <a:r>
              <a:rPr lang="en-US" altLang="zh-CN" b="1" dirty="0" smtClean="0">
                <a:latin typeface="Times New Roman" pitchFamily="18" charset="0"/>
              </a:rPr>
              <a:t>》,        </a:t>
            </a:r>
            <a:r>
              <a:rPr lang="zh-CN" altLang="en-US" b="1" dirty="0" smtClean="0">
                <a:latin typeface="Times New Roman" pitchFamily="18" charset="0"/>
              </a:rPr>
              <a:t>张贤科著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《Linear  Algebra》,    by  Gilbert  </a:t>
            </a:r>
            <a:r>
              <a:rPr lang="en-US" altLang="zh-CN" b="1" dirty="0" err="1" smtClean="0">
                <a:latin typeface="Times New Roman" pitchFamily="18" charset="0"/>
              </a:rPr>
              <a:t>Strang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              </a:t>
            </a:r>
            <a:r>
              <a:rPr lang="zh-CN" altLang="en-US" b="1" dirty="0" smtClean="0">
                <a:latin typeface="Times New Roman" pitchFamily="18" charset="0"/>
              </a:rPr>
              <a:t>（ 麻省理工开放课程教学影片）</a:t>
            </a:r>
            <a:r>
              <a:rPr lang="zh-CN" alt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36613"/>
            <a:ext cx="8229600" cy="56880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</a:t>
            </a:r>
            <a:r>
              <a:rPr lang="zh-CN" altLang="en-US" sz="3600" b="1" smtClean="0">
                <a:latin typeface="Times New Roman" pitchFamily="18" charset="0"/>
              </a:rPr>
              <a:t>给定一组向量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和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一组数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 </a:t>
            </a:r>
            <a:r>
              <a:rPr lang="en-US" altLang="zh-CN" sz="3600" b="1" smtClean="0">
                <a:latin typeface="Times New Roman" pitchFamily="18" charset="0"/>
              </a:rPr>
              <a:t>,   </a:t>
            </a:r>
            <a:r>
              <a:rPr lang="zh-CN" altLang="en-US" sz="3600" b="1" smtClean="0">
                <a:latin typeface="Times New Roman" pitchFamily="18" charset="0"/>
              </a:rPr>
              <a:t>向量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i="1" smtClean="0">
                <a:latin typeface="Times New Roman" pitchFamily="18" charset="0"/>
                <a:sym typeface="Symbol" pitchFamily="18" charset="2"/>
              </a:rPr>
              <a:t>        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2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…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s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latin typeface="Times New Roman" pitchFamily="18" charset="0"/>
              </a:rPr>
              <a:t>s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3600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称为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zh-CN" altLang="en-US" sz="3600" b="1" smtClean="0">
                <a:latin typeface="Times New Roman" pitchFamily="18" charset="0"/>
              </a:rPr>
              <a:t>的一个</a:t>
            </a:r>
            <a:r>
              <a:rPr lang="zh-CN" altLang="en-US" sz="3600" b="1" smtClean="0">
                <a:solidFill>
                  <a:srgbClr val="0000FF"/>
                </a:solidFill>
                <a:latin typeface="Times New Roman" pitchFamily="18" charset="0"/>
              </a:rPr>
              <a:t>线性组合</a:t>
            </a:r>
            <a:r>
              <a:rPr lang="en-US" altLang="zh-CN" sz="3600" b="1" smtClean="0">
                <a:latin typeface="Times New Roman" pitchFamily="18" charset="0"/>
              </a:rPr>
              <a:t>,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称为组合系数</a:t>
            </a:r>
            <a:r>
              <a:rPr lang="en-US" altLang="zh-CN" sz="3600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6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9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9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9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8229600" cy="44656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若向量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能表示成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线性组合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即存在数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… 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 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使得  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smtClean="0">
                <a:latin typeface="Times New Roman" pitchFamily="18" charset="0"/>
              </a:rPr>
              <a:t> =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 k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2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…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s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latin typeface="Times New Roman" pitchFamily="18" charset="0"/>
              </a:rPr>
              <a:t>s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则称向量组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线性表出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</a:p>
        </p:txBody>
      </p:sp>
      <p:pic>
        <p:nvPicPr>
          <p:cNvPr id="9318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线性表出的概念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16013" y="1700213"/>
            <a:ext cx="6908800" cy="2835275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4000" dirty="0">
                <a:solidFill>
                  <a:schemeClr val="tx2"/>
                </a:solidFill>
                <a:latin typeface="Times New Roman" pitchFamily="18" charset="0"/>
              </a:rPr>
              <a:t>为了更直观的理解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4000" dirty="0">
                <a:solidFill>
                  <a:schemeClr val="tx2"/>
                </a:solidFill>
                <a:latin typeface="Times New Roman" pitchFamily="18" charset="0"/>
              </a:rPr>
              <a:t>线性表出的概念</a:t>
            </a:r>
            <a:r>
              <a:rPr kumimoji="0" lang="en-US" altLang="zh-CN" sz="4000" dirty="0">
                <a:solidFill>
                  <a:schemeClr val="tx2"/>
                </a:solidFill>
                <a:latin typeface="Times New Roman" pitchFamily="18" charset="0"/>
              </a:rPr>
              <a:t>,  </a:t>
            </a:r>
            <a:r>
              <a:rPr kumimoji="0" lang="zh-CN" altLang="en-US" sz="4000" dirty="0">
                <a:solidFill>
                  <a:schemeClr val="tx2"/>
                </a:solidFill>
                <a:latin typeface="Times New Roman" pitchFamily="18" charset="0"/>
              </a:rPr>
              <a:t>我们给出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4000" dirty="0">
                <a:solidFill>
                  <a:schemeClr val="tx2"/>
                </a:solidFill>
                <a:latin typeface="Times New Roman" pitchFamily="18" charset="0"/>
              </a:rPr>
              <a:t>向量加法、数乘的几何意义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229600" cy="55340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在几何空间建立直角坐标系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将每个向量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                  与从原点出发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终点坐标为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</a:t>
            </a:r>
            <a:r>
              <a:rPr lang="en-US" altLang="zh-CN" b="1" dirty="0" smtClean="0">
                <a:latin typeface="Times New Roman" pitchFamily="18" charset="0"/>
              </a:rPr>
              <a:t>(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b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baseline="-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) </a:t>
            </a:r>
            <a:r>
              <a:rPr lang="zh-CN" altLang="en-US" b="1" dirty="0" smtClean="0">
                <a:latin typeface="Times New Roman" pitchFamily="18" charset="0"/>
              </a:rPr>
              <a:t>的有向线段</a:t>
            </a:r>
            <a:endParaRPr lang="en-US" altLang="zh-CN" b="1" dirty="0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建立一一对应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971550" y="1844675"/>
          <a:ext cx="2520950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公式" r:id="rId3" imgW="876240" imgH="711000" progId="Equation.3">
                  <p:embed/>
                </p:oleObj>
              </mc:Choice>
              <mc:Fallback>
                <p:oleObj name="公式" r:id="rId3" imgW="8762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2520950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5724525" y="5300663"/>
          <a:ext cx="4000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公式" r:id="rId5" imgW="139680" imgH="152280" progId="Equation.3">
                  <p:embed/>
                </p:oleObj>
              </mc:Choice>
              <mc:Fallback>
                <p:oleObj name="公式" r:id="rId5" imgW="13968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00663"/>
                        <a:ext cx="4000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5076825" y="5229225"/>
            <a:ext cx="2951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6"/>
          <p:cNvSpPr>
            <a:spLocks noChangeShapeType="1"/>
          </p:cNvSpPr>
          <p:nvPr/>
        </p:nvSpPr>
        <p:spPr bwMode="auto">
          <a:xfrm flipV="1">
            <a:off x="5003800" y="4508500"/>
            <a:ext cx="2233613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 flipV="1">
            <a:off x="5724525" y="3860800"/>
            <a:ext cx="0" cy="244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>
            <a:off x="5724525" y="5229225"/>
            <a:ext cx="2303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5" name="Line 9"/>
          <p:cNvSpPr>
            <a:spLocks noChangeShapeType="1"/>
          </p:cNvSpPr>
          <p:nvPr/>
        </p:nvSpPr>
        <p:spPr bwMode="auto">
          <a:xfrm flipV="1">
            <a:off x="5724525" y="4005263"/>
            <a:ext cx="863600" cy="1222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7019925" y="3789363"/>
          <a:ext cx="1682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公式" r:id="rId7" imgW="711000" imgH="228600" progId="Equation.3">
                  <p:embed/>
                </p:oleObj>
              </mc:Choice>
              <mc:Fallback>
                <p:oleObj name="公式" r:id="rId7" imgW="711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789363"/>
                        <a:ext cx="16827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6588125" y="3789363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公式" r:id="rId9" imgW="164880" imgH="164880" progId="Equation.3">
                  <p:embed/>
                </p:oleObj>
              </mc:Choice>
              <mc:Fallback>
                <p:oleObj name="公式" r:id="rId9" imgW="16488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89363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Line 2"/>
          <p:cNvSpPr>
            <a:spLocks noChangeShapeType="1"/>
          </p:cNvSpPr>
          <p:nvPr/>
        </p:nvSpPr>
        <p:spPr bwMode="auto">
          <a:xfrm flipH="1" flipV="1">
            <a:off x="3924300" y="3573463"/>
            <a:ext cx="792163" cy="165735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3" name="Line 3"/>
          <p:cNvSpPr>
            <a:spLocks noChangeShapeType="1"/>
          </p:cNvSpPr>
          <p:nvPr/>
        </p:nvSpPr>
        <p:spPr bwMode="auto">
          <a:xfrm flipV="1">
            <a:off x="4716463" y="4437063"/>
            <a:ext cx="2735262" cy="79216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4"/>
          <p:cNvSpPr>
            <a:spLocks noChangeShapeType="1"/>
          </p:cNvSpPr>
          <p:nvPr/>
        </p:nvSpPr>
        <p:spPr bwMode="auto">
          <a:xfrm flipV="1">
            <a:off x="1331913" y="5229225"/>
            <a:ext cx="7056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5"/>
          <p:cNvSpPr>
            <a:spLocks noChangeShapeType="1"/>
          </p:cNvSpPr>
          <p:nvPr/>
        </p:nvSpPr>
        <p:spPr bwMode="auto">
          <a:xfrm flipV="1">
            <a:off x="4716463" y="1916113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7554913" y="4508500"/>
          <a:ext cx="373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913" y="4508500"/>
                        <a:ext cx="3730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3324225" y="3357563"/>
          <a:ext cx="3444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公式" r:id="rId5" imgW="139680" imgH="241200" progId="Equation.3">
                  <p:embed/>
                </p:oleObj>
              </mc:Choice>
              <mc:Fallback>
                <p:oleObj name="公式" r:id="rId5" imgW="1396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357563"/>
                        <a:ext cx="3444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8" name="Line 8"/>
          <p:cNvSpPr>
            <a:spLocks noChangeShapeType="1"/>
          </p:cNvSpPr>
          <p:nvPr/>
        </p:nvSpPr>
        <p:spPr bwMode="auto">
          <a:xfrm flipV="1">
            <a:off x="3924300" y="2781300"/>
            <a:ext cx="2735263" cy="79216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9" name="Line 9"/>
          <p:cNvSpPr>
            <a:spLocks noChangeShapeType="1"/>
          </p:cNvSpPr>
          <p:nvPr/>
        </p:nvSpPr>
        <p:spPr bwMode="auto">
          <a:xfrm flipV="1">
            <a:off x="4716463" y="2781300"/>
            <a:ext cx="1943100" cy="24479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6300788" y="2060575"/>
          <a:ext cx="9747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公式" r:id="rId7" imgW="393480" imgH="241200" progId="Equation.3">
                  <p:embed/>
                </p:oleObj>
              </mc:Choice>
              <mc:Fallback>
                <p:oleObj name="公式" r:id="rId7" imgW="393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060575"/>
                        <a:ext cx="9747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1"/>
          <p:cNvGraphicFramePr>
            <a:graphicFrameLocks noChangeAspect="1"/>
          </p:cNvGraphicFramePr>
          <p:nvPr/>
        </p:nvGraphicFramePr>
        <p:xfrm>
          <a:off x="4140200" y="5300663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公式" r:id="rId9" imgW="126720" imgH="139680" progId="Equation.3">
                  <p:embed/>
                </p:oleObj>
              </mc:Choice>
              <mc:Fallback>
                <p:oleObj name="公式" r:id="rId9" imgW="126720" imgH="139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00663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2" name="Line 12"/>
          <p:cNvSpPr>
            <a:spLocks noChangeShapeType="1"/>
          </p:cNvSpPr>
          <p:nvPr/>
        </p:nvSpPr>
        <p:spPr bwMode="auto">
          <a:xfrm flipH="1" flipV="1">
            <a:off x="6659563" y="2781300"/>
            <a:ext cx="792162" cy="165576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0893" name="Object 13"/>
          <p:cNvGraphicFramePr>
            <a:graphicFrameLocks noChangeAspect="1"/>
          </p:cNvGraphicFramePr>
          <p:nvPr/>
        </p:nvGraphicFramePr>
        <p:xfrm>
          <a:off x="611188" y="1989138"/>
          <a:ext cx="16160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公式" r:id="rId11" imgW="660240" imgH="558720" progId="Equation.3">
                  <p:embed/>
                </p:oleObj>
              </mc:Choice>
              <mc:Fallback>
                <p:oleObj name="公式" r:id="rId11" imgW="660240" imgH="558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16160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4" name="Object 14"/>
          <p:cNvGraphicFramePr>
            <a:graphicFrameLocks noChangeAspect="1"/>
          </p:cNvGraphicFramePr>
          <p:nvPr/>
        </p:nvGraphicFramePr>
        <p:xfrm>
          <a:off x="611188" y="3573463"/>
          <a:ext cx="17272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公式" r:id="rId13" imgW="698400" imgH="558720" progId="Equation.3">
                  <p:embed/>
                </p:oleObj>
              </mc:Choice>
              <mc:Fallback>
                <p:oleObj name="公式" r:id="rId13" imgW="698400" imgH="558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17272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5" name="Object 15"/>
          <p:cNvGraphicFramePr>
            <a:graphicFrameLocks noChangeAspect="1"/>
          </p:cNvGraphicFramePr>
          <p:nvPr/>
        </p:nvGraphicFramePr>
        <p:xfrm>
          <a:off x="611188" y="5229225"/>
          <a:ext cx="22637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公式" r:id="rId15" imgW="914400" imgH="558720" progId="Equation.3">
                  <p:embed/>
                </p:oleObj>
              </mc:Choice>
              <mc:Fallback>
                <p:oleObj name="公式" r:id="rId15" imgW="91440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22637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5508625" y="5157788"/>
            <a:ext cx="122238" cy="1936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443663" y="5157788"/>
            <a:ext cx="122237" cy="1936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7308850" y="5157788"/>
            <a:ext cx="122238" cy="1936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3924300" y="5157788"/>
            <a:ext cx="122238" cy="1936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4643438" y="436562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4643438" y="3573463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4643438" y="2708275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0903" name="Line 23"/>
          <p:cNvSpPr>
            <a:spLocks noChangeShapeType="1"/>
          </p:cNvSpPr>
          <p:nvPr/>
        </p:nvSpPr>
        <p:spPr bwMode="auto">
          <a:xfrm flipH="1" flipV="1">
            <a:off x="3924300" y="3573463"/>
            <a:ext cx="792163" cy="165735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0904" name="Picture 24" descr="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905" name="Rectangle 25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229600" cy="1143000"/>
          </a:xfrm>
          <a:noFill/>
        </p:spPr>
        <p:txBody>
          <a:bodyPr/>
          <a:lstStyle/>
          <a:p>
            <a:r>
              <a:rPr lang="zh-CN" altLang="en-US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向量加法的几何意义 </a:t>
            </a:r>
            <a:r>
              <a:rPr lang="en-US" altLang="zh-CN" sz="3600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360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600" b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平行四边形法则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25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8092E-6 L 0.29913 -0.11538 " pathEditMode="relative" ptsTypes="AA">
                                      <p:cBhvr>
                                        <p:cTn id="44" dur="2000" fill="hold"/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5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nimBg="1"/>
      <p:bldP spid="250883" grpId="0" animBg="1"/>
      <p:bldP spid="250888" grpId="0" animBg="1"/>
      <p:bldP spid="250889" grpId="0" animBg="1"/>
      <p:bldP spid="250892" grpId="0" animBg="1"/>
      <p:bldP spid="250903" grpId="0" animBg="1"/>
      <p:bldP spid="250903" grpId="1" animBg="1"/>
      <p:bldP spid="2509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Line 2"/>
          <p:cNvSpPr>
            <a:spLocks noChangeShapeType="1"/>
          </p:cNvSpPr>
          <p:nvPr/>
        </p:nvSpPr>
        <p:spPr bwMode="auto">
          <a:xfrm flipV="1">
            <a:off x="4716463" y="3860800"/>
            <a:ext cx="647700" cy="137001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3"/>
          <p:cNvSpPr>
            <a:spLocks noChangeShapeType="1"/>
          </p:cNvSpPr>
          <p:nvPr/>
        </p:nvSpPr>
        <p:spPr bwMode="auto">
          <a:xfrm flipV="1">
            <a:off x="4716463" y="4508500"/>
            <a:ext cx="2663825" cy="7207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4"/>
          <p:cNvSpPr>
            <a:spLocks noChangeShapeType="1"/>
          </p:cNvSpPr>
          <p:nvPr/>
        </p:nvSpPr>
        <p:spPr bwMode="auto">
          <a:xfrm flipV="1">
            <a:off x="1331913" y="5229225"/>
            <a:ext cx="70564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5"/>
          <p:cNvSpPr>
            <a:spLocks noChangeShapeType="1"/>
          </p:cNvSpPr>
          <p:nvPr/>
        </p:nvSpPr>
        <p:spPr bwMode="auto">
          <a:xfrm flipV="1">
            <a:off x="4716463" y="2420938"/>
            <a:ext cx="0" cy="40322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7524750" y="4437063"/>
          <a:ext cx="3730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437063"/>
                        <a:ext cx="3730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ChangeAspect="1"/>
          </p:cNvGraphicFramePr>
          <p:nvPr/>
        </p:nvGraphicFramePr>
        <p:xfrm>
          <a:off x="5148263" y="3213100"/>
          <a:ext cx="3444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公式" r:id="rId5" imgW="139680" imgH="241200" progId="Equation.3">
                  <p:embed/>
                </p:oleObj>
              </mc:Choice>
              <mc:Fallback>
                <p:oleObj name="公式" r:id="rId5" imgW="1396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13100"/>
                        <a:ext cx="3444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2" name="Line 8"/>
          <p:cNvSpPr>
            <a:spLocks noChangeShapeType="1"/>
          </p:cNvSpPr>
          <p:nvPr/>
        </p:nvSpPr>
        <p:spPr bwMode="auto">
          <a:xfrm flipV="1">
            <a:off x="5364163" y="3141663"/>
            <a:ext cx="2592387" cy="719137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13" name="Line 9"/>
          <p:cNvSpPr>
            <a:spLocks noChangeShapeType="1"/>
          </p:cNvSpPr>
          <p:nvPr/>
        </p:nvSpPr>
        <p:spPr bwMode="auto">
          <a:xfrm flipV="1">
            <a:off x="4716463" y="3141663"/>
            <a:ext cx="3311525" cy="20859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7596188" y="2492375"/>
          <a:ext cx="9747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公式" r:id="rId7" imgW="393480" imgH="241200" progId="Equation.3">
                  <p:embed/>
                </p:oleObj>
              </mc:Choice>
              <mc:Fallback>
                <p:oleObj name="公式" r:id="rId7" imgW="3934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492375"/>
                        <a:ext cx="9747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1"/>
          <p:cNvGraphicFramePr>
            <a:graphicFrameLocks noChangeAspect="1"/>
          </p:cNvGraphicFramePr>
          <p:nvPr/>
        </p:nvGraphicFramePr>
        <p:xfrm>
          <a:off x="4140200" y="5300663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公式" r:id="rId9" imgW="126720" imgH="139680" progId="Equation.3">
                  <p:embed/>
                </p:oleObj>
              </mc:Choice>
              <mc:Fallback>
                <p:oleObj name="公式" r:id="rId9" imgW="126720" imgH="139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00663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563938" y="3284538"/>
            <a:ext cx="3095625" cy="30972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 flipV="1">
            <a:off x="4716463" y="3860800"/>
            <a:ext cx="647700" cy="137001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1918" name="Picture 14" descr="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5" name="Rectangle 15"/>
          <p:cNvSpPr>
            <a:spLocks noGrp="1" noChangeArrowheads="1"/>
          </p:cNvSpPr>
          <p:nvPr>
            <p:ph type="title"/>
          </p:nvPr>
        </p:nvSpPr>
        <p:spPr>
          <a:xfrm>
            <a:off x="323850" y="-171450"/>
            <a:ext cx="8229600" cy="1371600"/>
          </a:xfrm>
          <a:noFill/>
        </p:spPr>
        <p:txBody>
          <a:bodyPr/>
          <a:lstStyle/>
          <a:p>
            <a:r>
              <a:rPr lang="zh-CN" altLang="en-US" smtClean="0"/>
              <a:t>     </a:t>
            </a:r>
            <a:r>
              <a:rPr lang="zh-CN" altLang="en-US" sz="3600" b="1" smtClean="0">
                <a:solidFill>
                  <a:schemeClr val="bg1"/>
                </a:solidFill>
                <a:ea typeface="华文楷体" pitchFamily="2" charset="-122"/>
              </a:rPr>
              <a:t>三维空间也有平行四边形法则</a:t>
            </a:r>
            <a:endParaRPr lang="zh-CN" altLang="en-US" sz="36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5665E-6 L 0.29132 -0.10498 " pathEditMode="relative" ptsTypes="AA">
                                      <p:cBhvr>
                                        <p:cTn id="11" dur="20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nimBg="1"/>
      <p:bldP spid="251912" grpId="0" animBg="1"/>
      <p:bldP spid="251913" grpId="0" animBg="1"/>
      <p:bldP spid="2519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916113"/>
            <a:ext cx="7710487" cy="4216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smtClean="0"/>
              <a:t>设向量            </a:t>
            </a:r>
          </a:p>
          <a:p>
            <a:pPr>
              <a:buFontTx/>
              <a:buNone/>
            </a:pPr>
            <a:r>
              <a:rPr lang="zh-CN" altLang="en-US" sz="3600" b="1" smtClean="0"/>
              <a:t>       </a:t>
            </a:r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916113"/>
          <a:ext cx="1149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公式" r:id="rId3" imgW="355320" imgH="177480" progId="Equation.3">
                  <p:embed/>
                </p:oleObj>
              </mc:Choice>
              <mc:Fallback>
                <p:oleObj name="公式" r:id="rId3" imgW="35532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916113"/>
                        <a:ext cx="11493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2" name="Line 4"/>
          <p:cNvSpPr>
            <a:spLocks noChangeShapeType="1"/>
          </p:cNvSpPr>
          <p:nvPr/>
        </p:nvSpPr>
        <p:spPr bwMode="auto">
          <a:xfrm flipV="1">
            <a:off x="4716463" y="1484313"/>
            <a:ext cx="2808287" cy="30972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5"/>
          <p:cNvSpPr>
            <a:spLocks noChangeShapeType="1"/>
          </p:cNvSpPr>
          <p:nvPr/>
        </p:nvSpPr>
        <p:spPr bwMode="auto">
          <a:xfrm flipV="1">
            <a:off x="4716463" y="2997200"/>
            <a:ext cx="1430337" cy="15843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40200" y="4221163"/>
          <a:ext cx="5381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21163"/>
                        <a:ext cx="53816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5" name="Object 7"/>
          <p:cNvGraphicFramePr>
            <a:graphicFrameLocks noChangeAspect="1"/>
          </p:cNvGraphicFramePr>
          <p:nvPr/>
        </p:nvGraphicFramePr>
        <p:xfrm>
          <a:off x="7650163" y="1697038"/>
          <a:ext cx="7381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公式" r:id="rId7" imgW="228600" imgH="203040" progId="Equation.3">
                  <p:embed/>
                </p:oleObj>
              </mc:Choice>
              <mc:Fallback>
                <p:oleObj name="公式" r:id="rId7" imgW="2286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1697038"/>
                        <a:ext cx="7381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6011863" y="3573463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公式" r:id="rId9" imgW="126720" imgH="139680" progId="Equation.3">
                  <p:embed/>
                </p:oleObj>
              </mc:Choice>
              <mc:Fallback>
                <p:oleObj name="公式" r:id="rId9" imgW="12672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573463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Line 9"/>
          <p:cNvSpPr>
            <a:spLocks noChangeShapeType="1"/>
          </p:cNvSpPr>
          <p:nvPr/>
        </p:nvSpPr>
        <p:spPr bwMode="auto">
          <a:xfrm flipH="1">
            <a:off x="3419475" y="4581525"/>
            <a:ext cx="1296988" cy="13684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2938" name="Object 10"/>
          <p:cNvGraphicFramePr>
            <a:graphicFrameLocks noChangeAspect="1"/>
          </p:cNvGraphicFramePr>
          <p:nvPr/>
        </p:nvGraphicFramePr>
        <p:xfrm>
          <a:off x="3817938" y="5916613"/>
          <a:ext cx="8255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公式" r:id="rId11" imgW="241200" imgH="139680" progId="Equation.3">
                  <p:embed/>
                </p:oleObj>
              </mc:Choice>
              <mc:Fallback>
                <p:oleObj name="公式" r:id="rId11" imgW="24120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5916613"/>
                        <a:ext cx="8255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3600" b="1" smtClean="0"/>
              <a:t>  向量数乘的几何表示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4643438" y="4508500"/>
            <a:ext cx="144462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animBg="1"/>
      <p:bldP spid="2529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3573463"/>
          <a:ext cx="3683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73463"/>
                        <a:ext cx="3683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3"/>
          <p:cNvSpPr>
            <a:spLocks noChangeShapeType="1"/>
          </p:cNvSpPr>
          <p:nvPr/>
        </p:nvSpPr>
        <p:spPr bwMode="auto">
          <a:xfrm flipV="1">
            <a:off x="4716463" y="2997200"/>
            <a:ext cx="1430337" cy="15843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98938" y="4340225"/>
          <a:ext cx="5381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340225"/>
                        <a:ext cx="53816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50825" y="549275"/>
          <a:ext cx="55499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7" imgW="1549080" imgH="215640" progId="Equation.3">
                  <p:embed/>
                </p:oleObj>
              </mc:Choice>
              <mc:Fallback>
                <p:oleObj name="公式" r:id="rId7" imgW="15490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9275"/>
                        <a:ext cx="55499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643438" y="4508500"/>
            <a:ext cx="144462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title"/>
          </p:nvPr>
        </p:nvSpPr>
        <p:spPr>
          <a:xfrm>
            <a:off x="5364163" y="404813"/>
            <a:ext cx="3529012" cy="1000125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1" smtClean="0"/>
              <a:t>过原点的线段</a:t>
            </a: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 flipV="1">
            <a:off x="4787900" y="1484313"/>
            <a:ext cx="2735263" cy="30241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 flipV="1">
            <a:off x="3348038" y="4581525"/>
            <a:ext cx="1368425" cy="1511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9" grpId="0" animBg="1"/>
      <p:bldP spid="253960" grpId="0" animBg="1"/>
      <p:bldP spid="2539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692150"/>
            <a:ext cx="3600450" cy="920750"/>
          </a:xfrm>
        </p:spPr>
        <p:txBody>
          <a:bodyPr/>
          <a:lstStyle/>
          <a:p>
            <a:r>
              <a:rPr lang="zh-CN" altLang="en-US" sz="4000" b="1" smtClean="0"/>
              <a:t>过原点的平面</a:t>
            </a:r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16113"/>
            <a:ext cx="4032250" cy="9366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设向量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</a:t>
            </a:r>
            <a:r>
              <a:rPr lang="en-US" altLang="zh-CN" b="1" smtClean="0"/>
              <a:t> </a:t>
            </a:r>
            <a:r>
              <a:rPr lang="zh-CN" altLang="en-US" b="1" smtClean="0"/>
              <a:t>不共线</a:t>
            </a:r>
            <a:r>
              <a:rPr lang="zh-CN" altLang="en-US" sz="3600" b="1" smtClean="0"/>
              <a:t>      </a:t>
            </a:r>
            <a:endParaRPr lang="zh-CN" altLang="en-US" sz="2800" smtClean="0"/>
          </a:p>
          <a:p>
            <a:endParaRPr lang="zh-CN" altLang="en-US" sz="2800" b="1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3779838" y="4724400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24400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5"/>
          <p:cNvSpPr>
            <a:spLocks noChangeShapeType="1"/>
          </p:cNvSpPr>
          <p:nvPr/>
        </p:nvSpPr>
        <p:spPr bwMode="auto">
          <a:xfrm flipV="1">
            <a:off x="4211638" y="2708275"/>
            <a:ext cx="1800225" cy="20891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6"/>
          <p:cNvSpPr>
            <a:spLocks noChangeShapeType="1"/>
          </p:cNvSpPr>
          <p:nvPr/>
        </p:nvSpPr>
        <p:spPr bwMode="auto">
          <a:xfrm>
            <a:off x="4211638" y="4803775"/>
            <a:ext cx="3024187" cy="425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5148263" y="2492375"/>
          <a:ext cx="3603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公式" r:id="rId5" imgW="126720" imgH="203040" progId="Equation.3">
                  <p:embed/>
                </p:oleObj>
              </mc:Choice>
              <mc:Fallback>
                <p:oleObj name="公式" r:id="rId5" imgW="1267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492375"/>
                        <a:ext cx="3603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Freeform 8"/>
          <p:cNvSpPr>
            <a:spLocks/>
          </p:cNvSpPr>
          <p:nvPr/>
        </p:nvSpPr>
        <p:spPr bwMode="auto">
          <a:xfrm>
            <a:off x="3203575" y="2420938"/>
            <a:ext cx="5761038" cy="3600450"/>
          </a:xfrm>
          <a:custGeom>
            <a:avLst/>
            <a:gdLst>
              <a:gd name="T0" fmla="*/ 2147483647 w 3402"/>
              <a:gd name="T1" fmla="*/ 2147483647 h 2042"/>
              <a:gd name="T2" fmla="*/ 2147483647 w 3402"/>
              <a:gd name="T3" fmla="*/ 0 h 2042"/>
              <a:gd name="T4" fmla="*/ 2147483647 w 3402"/>
              <a:gd name="T5" fmla="*/ 2147483647 h 2042"/>
              <a:gd name="T6" fmla="*/ 2147483647 w 3402"/>
              <a:gd name="T7" fmla="*/ 2147483647 h 2042"/>
              <a:gd name="T8" fmla="*/ 0 w 3402"/>
              <a:gd name="T9" fmla="*/ 2147483647 h 2042"/>
              <a:gd name="T10" fmla="*/ 2147483647 w 3402"/>
              <a:gd name="T11" fmla="*/ 2147483647 h 20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02"/>
              <a:gd name="T19" fmla="*/ 0 h 2042"/>
              <a:gd name="T20" fmla="*/ 3402 w 3402"/>
              <a:gd name="T21" fmla="*/ 2042 h 20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02" h="2042">
                <a:moveTo>
                  <a:pt x="91" y="1588"/>
                </a:moveTo>
                <a:lnTo>
                  <a:pt x="1542" y="0"/>
                </a:lnTo>
                <a:lnTo>
                  <a:pt x="3402" y="182"/>
                </a:lnTo>
                <a:lnTo>
                  <a:pt x="2132" y="2042"/>
                </a:lnTo>
                <a:lnTo>
                  <a:pt x="0" y="1679"/>
                </a:lnTo>
                <a:lnTo>
                  <a:pt x="91" y="1588"/>
                </a:lnTo>
                <a:close/>
              </a:path>
            </a:pathLst>
          </a:cu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468313" y="836613"/>
          <a:ext cx="47894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公式" r:id="rId7" imgW="1409400" imgH="215640" progId="Equation.3">
                  <p:embed/>
                </p:oleObj>
              </mc:Choice>
              <mc:Fallback>
                <p:oleObj name="公式" r:id="rId7" imgW="14094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4789487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6" name="Line 10"/>
          <p:cNvSpPr>
            <a:spLocks noChangeShapeType="1"/>
          </p:cNvSpPr>
          <p:nvPr/>
        </p:nvSpPr>
        <p:spPr bwMode="auto">
          <a:xfrm flipV="1">
            <a:off x="4211638" y="3860800"/>
            <a:ext cx="2592387" cy="936625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 flipV="1">
            <a:off x="5867400" y="3860800"/>
            <a:ext cx="936625" cy="1152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5148263" y="3716338"/>
            <a:ext cx="1655762" cy="146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4989" name="Object 13"/>
          <p:cNvGraphicFramePr>
            <a:graphicFrameLocks noChangeAspect="1"/>
          </p:cNvGraphicFramePr>
          <p:nvPr/>
        </p:nvGraphicFramePr>
        <p:xfrm>
          <a:off x="4976813" y="5013325"/>
          <a:ext cx="6746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公式" r:id="rId9" imgW="228600" imgH="203040" progId="Equation.3">
                  <p:embed/>
                </p:oleObj>
              </mc:Choice>
              <mc:Fallback>
                <p:oleObj name="公式" r:id="rId9" imgW="22860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5013325"/>
                        <a:ext cx="6746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4211638" y="4797425"/>
            <a:ext cx="1655762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 flipV="1">
            <a:off x="4211638" y="3716338"/>
            <a:ext cx="936625" cy="10826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4992" name="Object 16"/>
          <p:cNvGraphicFramePr>
            <a:graphicFrameLocks noChangeAspect="1"/>
          </p:cNvGraphicFramePr>
          <p:nvPr/>
        </p:nvGraphicFramePr>
        <p:xfrm>
          <a:off x="4362450" y="3357563"/>
          <a:ext cx="558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公式" r:id="rId11" imgW="190440" imgH="203040" progId="Equation.3">
                  <p:embed/>
                </p:oleObj>
              </mc:Choice>
              <mc:Fallback>
                <p:oleObj name="公式" r:id="rId11" imgW="19044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3357563"/>
                        <a:ext cx="558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3" name="Object 17"/>
          <p:cNvGraphicFramePr>
            <a:graphicFrameLocks noChangeAspect="1"/>
          </p:cNvGraphicFramePr>
          <p:nvPr/>
        </p:nvGraphicFramePr>
        <p:xfrm>
          <a:off x="6905625" y="3611563"/>
          <a:ext cx="3000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3611563"/>
                        <a:ext cx="3000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4" name="Object 18"/>
          <p:cNvGraphicFramePr>
            <a:graphicFrameLocks noChangeAspect="1"/>
          </p:cNvGraphicFramePr>
          <p:nvPr/>
        </p:nvGraphicFramePr>
        <p:xfrm>
          <a:off x="900113" y="4797425"/>
          <a:ext cx="22177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公式" r:id="rId15" imgW="749160" imgH="203040" progId="Equation.3">
                  <p:embed/>
                </p:oleObj>
              </mc:Choice>
              <mc:Fallback>
                <p:oleObj name="公式" r:id="rId15" imgW="74916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22177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9"/>
          <p:cNvGraphicFramePr>
            <a:graphicFrameLocks noChangeAspect="1"/>
          </p:cNvGraphicFramePr>
          <p:nvPr/>
        </p:nvGraphicFramePr>
        <p:xfrm>
          <a:off x="7092950" y="5445125"/>
          <a:ext cx="395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445125"/>
                        <a:ext cx="395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4140200" y="4724400"/>
            <a:ext cx="144463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/>
      <p:bldP spid="254984" grpId="0" animBg="1"/>
      <p:bldP spid="254986" grpId="0" animBg="1"/>
      <p:bldP spid="254987" grpId="0" animBg="1"/>
      <p:bldP spid="254988" grpId="0" animBg="1"/>
      <p:bldP spid="254990" grpId="0" animBg="1"/>
      <p:bldP spid="2549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5589588"/>
            <a:ext cx="5761038" cy="936625"/>
          </a:xfrm>
        </p:spPr>
        <p:txBody>
          <a:bodyPr/>
          <a:lstStyle/>
          <a:p>
            <a:r>
              <a:rPr lang="zh-CN" altLang="en-US" sz="4000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4000" b="1" smtClean="0">
                <a:latin typeface="Times New Roman" pitchFamily="18" charset="0"/>
                <a:sym typeface="Symbol" pitchFamily="18" charset="2"/>
              </a:rPr>
              <a:t>, </a:t>
            </a:r>
            <a:r>
              <a:rPr lang="en-US" altLang="zh-CN" sz="4000" b="1" smtClean="0"/>
              <a:t> </a:t>
            </a:r>
            <a:r>
              <a:rPr lang="zh-CN" altLang="en-US" sz="4000" b="1" smtClean="0"/>
              <a:t>张成的平行四边形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635375" y="4581525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581525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Line 4"/>
          <p:cNvSpPr>
            <a:spLocks noChangeShapeType="1"/>
          </p:cNvSpPr>
          <p:nvPr/>
        </p:nvSpPr>
        <p:spPr bwMode="auto">
          <a:xfrm flipV="1">
            <a:off x="4211638" y="3213100"/>
            <a:ext cx="1430337" cy="15843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5"/>
          <p:cNvSpPr>
            <a:spLocks noChangeShapeType="1"/>
          </p:cNvSpPr>
          <p:nvPr/>
        </p:nvSpPr>
        <p:spPr bwMode="auto">
          <a:xfrm>
            <a:off x="4211638" y="4797425"/>
            <a:ext cx="2592387" cy="3540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6732588" y="5229225"/>
          <a:ext cx="3952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229225"/>
                        <a:ext cx="3952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5076825" y="2708275"/>
          <a:ext cx="355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公式" r:id="rId7" imgW="139680" imgH="241200" progId="Equation.3">
                  <p:embed/>
                </p:oleObj>
              </mc:Choice>
              <mc:Fallback>
                <p:oleObj name="公式" r:id="rId7" imgW="1396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08275"/>
                        <a:ext cx="355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1547813" y="836613"/>
          <a:ext cx="6059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9" imgW="2247840" imgH="253800" progId="Equation.3">
                  <p:embed/>
                </p:oleObj>
              </mc:Choice>
              <mc:Fallback>
                <p:oleObj name="公式" r:id="rId9" imgW="224784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36613"/>
                        <a:ext cx="60594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9" name="Freeform 9"/>
          <p:cNvSpPr>
            <a:spLocks/>
          </p:cNvSpPr>
          <p:nvPr/>
        </p:nvSpPr>
        <p:spPr bwMode="auto">
          <a:xfrm>
            <a:off x="4211638" y="3213100"/>
            <a:ext cx="3744912" cy="1944688"/>
          </a:xfrm>
          <a:custGeom>
            <a:avLst/>
            <a:gdLst>
              <a:gd name="T0" fmla="*/ 0 w 2359"/>
              <a:gd name="T1" fmla="*/ 2147483647 h 1225"/>
              <a:gd name="T2" fmla="*/ 2147483647 w 2359"/>
              <a:gd name="T3" fmla="*/ 0 h 1225"/>
              <a:gd name="T4" fmla="*/ 2147483647 w 2359"/>
              <a:gd name="T5" fmla="*/ 2147483647 h 1225"/>
              <a:gd name="T6" fmla="*/ 2147483647 w 2359"/>
              <a:gd name="T7" fmla="*/ 2147483647 h 1225"/>
              <a:gd name="T8" fmla="*/ 2147483647 w 2359"/>
              <a:gd name="T9" fmla="*/ 2147483647 h 1225"/>
              <a:gd name="T10" fmla="*/ 0 w 2359"/>
              <a:gd name="T11" fmla="*/ 2147483647 h 12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9"/>
              <a:gd name="T19" fmla="*/ 0 h 1225"/>
              <a:gd name="T20" fmla="*/ 2359 w 2359"/>
              <a:gd name="T21" fmla="*/ 1225 h 12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9" h="1225">
                <a:moveTo>
                  <a:pt x="0" y="998"/>
                </a:moveTo>
                <a:lnTo>
                  <a:pt x="907" y="0"/>
                </a:lnTo>
                <a:lnTo>
                  <a:pt x="2268" y="136"/>
                </a:lnTo>
                <a:lnTo>
                  <a:pt x="2359" y="136"/>
                </a:lnTo>
                <a:lnTo>
                  <a:pt x="1633" y="1225"/>
                </a:lnTo>
                <a:lnTo>
                  <a:pt x="0" y="998"/>
                </a:lnTo>
                <a:close/>
              </a:path>
            </a:pathLst>
          </a:custGeom>
          <a:solidFill>
            <a:srgbClr val="00CC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0" name="Line 10"/>
          <p:cNvSpPr>
            <a:spLocks noChangeShapeType="1"/>
          </p:cNvSpPr>
          <p:nvPr/>
        </p:nvSpPr>
        <p:spPr bwMode="auto">
          <a:xfrm flipV="1">
            <a:off x="4284663" y="3429000"/>
            <a:ext cx="3671887" cy="13684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7508875" y="2805113"/>
          <a:ext cx="10207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公式" r:id="rId11" imgW="406080" imgH="241200" progId="Equation.3">
                  <p:embed/>
                </p:oleObj>
              </mc:Choice>
              <mc:Fallback>
                <p:oleObj name="公式" r:id="rId11" imgW="40608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5" y="2805113"/>
                        <a:ext cx="10207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16113"/>
            <a:ext cx="4032250" cy="936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/>
              <a:t>设向量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</a:t>
            </a:r>
            <a:r>
              <a:rPr lang="en-US" altLang="zh-CN" b="1" smtClean="0"/>
              <a:t> </a:t>
            </a:r>
            <a:r>
              <a:rPr lang="zh-CN" altLang="en-US" b="1" smtClean="0"/>
              <a:t>不共线</a:t>
            </a:r>
            <a:r>
              <a:rPr lang="zh-CN" altLang="en-US" sz="3600" b="1" smtClean="0"/>
              <a:t> </a:t>
            </a:r>
            <a:endParaRPr lang="zh-CN" altLang="en-US" sz="2800" b="1" smtClean="0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4140200" y="4724400"/>
            <a:ext cx="144463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/>
      <p:bldP spid="256009" grpId="0" animBg="1"/>
      <p:bldP spid="2560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75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6600" b="1" smtClean="0"/>
              <a:t>课件下载</a:t>
            </a:r>
            <a:r>
              <a:rPr lang="en-US" altLang="zh-CN" sz="6600" b="1" smtClean="0"/>
              <a:t>:</a:t>
            </a:r>
          </a:p>
          <a:p>
            <a:pPr eaLnBrk="1" hangingPunct="1">
              <a:buFontTx/>
              <a:buNone/>
            </a:pPr>
            <a:endParaRPr lang="en-US" altLang="zh-CN" sz="4000" b="1" smtClean="0"/>
          </a:p>
          <a:p>
            <a:pPr eaLnBrk="1" hangingPunct="1">
              <a:buFontTx/>
              <a:buNone/>
            </a:pPr>
            <a:r>
              <a:rPr lang="en-US" altLang="zh-CN" b="1" smtClean="0">
                <a:hlinkClick r:id="rId2"/>
              </a:rPr>
              <a:t>http://www.ontoedu.pku.edu.cn/index.jsp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用户名：</a:t>
            </a:r>
            <a:r>
              <a:rPr lang="en-US" altLang="zh-CN" b="1" smtClean="0"/>
              <a:t>linalg1   </a:t>
            </a:r>
            <a:r>
              <a:rPr lang="zh-CN" altLang="en-US" b="1" smtClean="0"/>
              <a:t>密码： </a:t>
            </a:r>
            <a:r>
              <a:rPr lang="en-US" altLang="zh-CN" b="1" smtClean="0"/>
              <a:t>linalg1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linalg2               linalg2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    …                       …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     linalg10             linalg10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进入后点击 </a:t>
            </a:r>
            <a:r>
              <a:rPr lang="zh-CN" altLang="en-US" b="1" smtClean="0">
                <a:solidFill>
                  <a:srgbClr val="66FFFF"/>
                </a:solidFill>
              </a:rPr>
              <a:t>讲义资料</a:t>
            </a:r>
            <a:r>
              <a:rPr lang="zh-CN" altLang="en-US" b="1" smtClean="0"/>
              <a:t> 下载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589588"/>
            <a:ext cx="6696075" cy="920750"/>
          </a:xfrm>
        </p:spPr>
        <p:txBody>
          <a:bodyPr/>
          <a:lstStyle/>
          <a:p>
            <a:r>
              <a:rPr lang="zh-CN" altLang="en-US" sz="4000" b="1" smtClean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sz="4000" b="1" smtClean="0">
                <a:latin typeface="Times New Roman" pitchFamily="18" charset="0"/>
                <a:sym typeface="Symbol" pitchFamily="18" charset="2"/>
              </a:rPr>
              <a:t>,  , </a:t>
            </a:r>
            <a:r>
              <a:rPr lang="en-US" altLang="zh-CN" sz="4000" b="1" smtClean="0"/>
              <a:t> </a:t>
            </a:r>
            <a:r>
              <a:rPr lang="zh-CN" altLang="en-US" sz="4000" b="1" smtClean="0"/>
              <a:t>张成的平行六面体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635375" y="4581525"/>
          <a:ext cx="457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581525"/>
                        <a:ext cx="457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4"/>
          <p:cNvSpPr>
            <a:spLocks noChangeShapeType="1"/>
          </p:cNvSpPr>
          <p:nvPr/>
        </p:nvSpPr>
        <p:spPr bwMode="auto">
          <a:xfrm flipV="1">
            <a:off x="4211638" y="3284538"/>
            <a:ext cx="1439862" cy="1512887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5"/>
          <p:cNvSpPr>
            <a:spLocks noChangeShapeType="1"/>
          </p:cNvSpPr>
          <p:nvPr/>
        </p:nvSpPr>
        <p:spPr bwMode="auto">
          <a:xfrm>
            <a:off x="4211638" y="4803775"/>
            <a:ext cx="2592387" cy="35401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3" name="Object 6"/>
          <p:cNvGraphicFramePr>
            <a:graphicFrameLocks noChangeAspect="1"/>
          </p:cNvGraphicFramePr>
          <p:nvPr/>
        </p:nvGraphicFramePr>
        <p:xfrm>
          <a:off x="7019925" y="5084763"/>
          <a:ext cx="395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084763"/>
                        <a:ext cx="395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5148263" y="2997200"/>
          <a:ext cx="3571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公式" r:id="rId7" imgW="139680" imgH="241200" progId="Equation.3">
                  <p:embed/>
                </p:oleObj>
              </mc:Choice>
              <mc:Fallback>
                <p:oleObj name="公式" r:id="rId7" imgW="1396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97200"/>
                        <a:ext cx="3571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Line 8"/>
          <p:cNvSpPr>
            <a:spLocks noChangeShapeType="1"/>
          </p:cNvSpPr>
          <p:nvPr/>
        </p:nvSpPr>
        <p:spPr bwMode="auto">
          <a:xfrm flipV="1">
            <a:off x="4211638" y="2708275"/>
            <a:ext cx="504825" cy="208915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4211638" y="2420938"/>
          <a:ext cx="374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公式" r:id="rId9" imgW="139680" imgH="190440" progId="Equation.3">
                  <p:embed/>
                </p:oleObj>
              </mc:Choice>
              <mc:Fallback>
                <p:oleObj name="公式" r:id="rId9" imgW="13968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420938"/>
                        <a:ext cx="374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4" name="Line 10"/>
          <p:cNvSpPr>
            <a:spLocks noChangeShapeType="1"/>
          </p:cNvSpPr>
          <p:nvPr/>
        </p:nvSpPr>
        <p:spPr bwMode="auto">
          <a:xfrm flipV="1">
            <a:off x="4284663" y="1628775"/>
            <a:ext cx="4319587" cy="30972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7035" name="Object 11"/>
          <p:cNvGraphicFramePr>
            <a:graphicFrameLocks noChangeAspect="1"/>
          </p:cNvGraphicFramePr>
          <p:nvPr/>
        </p:nvGraphicFramePr>
        <p:xfrm>
          <a:off x="7559675" y="908050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公式" r:id="rId11" imgW="672840" imgH="241200" progId="Equation.3">
                  <p:embed/>
                </p:oleObj>
              </mc:Choice>
              <mc:Fallback>
                <p:oleObj name="公式" r:id="rId11" imgW="67284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908050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2"/>
          <p:cNvGraphicFramePr>
            <a:graphicFrameLocks noChangeAspect="1"/>
          </p:cNvGraphicFramePr>
          <p:nvPr/>
        </p:nvGraphicFramePr>
        <p:xfrm>
          <a:off x="395288" y="260350"/>
          <a:ext cx="66198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公式" r:id="rId13" imgW="2133360" imgH="253800" progId="Equation.3">
                  <p:embed/>
                </p:oleObj>
              </mc:Choice>
              <mc:Fallback>
                <p:oleObj name="公式" r:id="rId13" imgW="213336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66198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844675"/>
            <a:ext cx="3673475" cy="9366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设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, 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不共面</a:t>
            </a:r>
            <a:r>
              <a:rPr lang="zh-CN" altLang="en-US" sz="3600" b="1" smtClean="0">
                <a:solidFill>
                  <a:srgbClr val="000000"/>
                </a:solidFill>
              </a:rPr>
              <a:t> </a:t>
            </a:r>
            <a:endParaRPr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15377" name="AutoShape 14"/>
          <p:cNvSpPr>
            <a:spLocks noChangeArrowheads="1"/>
          </p:cNvSpPr>
          <p:nvPr/>
        </p:nvSpPr>
        <p:spPr bwMode="auto">
          <a:xfrm>
            <a:off x="4140200" y="4724400"/>
            <a:ext cx="144463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7039" name="Object 15"/>
          <p:cNvGraphicFramePr>
            <a:graphicFrameLocks noChangeAspect="1"/>
          </p:cNvGraphicFramePr>
          <p:nvPr/>
        </p:nvGraphicFramePr>
        <p:xfrm>
          <a:off x="7956550" y="3644900"/>
          <a:ext cx="10017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公式" r:id="rId15" imgW="330120" imgH="203040" progId="Equation.3">
                  <p:embed/>
                </p:oleObj>
              </mc:Choice>
              <mc:Fallback>
                <p:oleObj name="公式" r:id="rId15" imgW="33012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644900"/>
                        <a:ext cx="10017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6516688" y="2420938"/>
          <a:ext cx="10017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公式" r:id="rId17" imgW="330120" imgH="177480" progId="Equation.3">
                  <p:embed/>
                </p:oleObj>
              </mc:Choice>
              <mc:Fallback>
                <p:oleObj name="公式" r:id="rId17" imgW="33012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420938"/>
                        <a:ext cx="10017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1" name="Object 17"/>
          <p:cNvGraphicFramePr>
            <a:graphicFrameLocks noChangeAspect="1"/>
          </p:cNvGraphicFramePr>
          <p:nvPr/>
        </p:nvGraphicFramePr>
        <p:xfrm>
          <a:off x="5003800" y="1052513"/>
          <a:ext cx="936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公式" r:id="rId19" imgW="330120" imgH="203040" progId="Equation.3">
                  <p:embed/>
                </p:oleObj>
              </mc:Choice>
              <mc:Fallback>
                <p:oleObj name="公式" r:id="rId19" imgW="33012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052513"/>
                        <a:ext cx="9366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2" name="Line 18"/>
          <p:cNvSpPr>
            <a:spLocks noChangeShapeType="1"/>
          </p:cNvSpPr>
          <p:nvPr/>
        </p:nvSpPr>
        <p:spPr bwMode="auto">
          <a:xfrm>
            <a:off x="5651500" y="3284538"/>
            <a:ext cx="2376488" cy="360362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3" name="Line 19"/>
          <p:cNvSpPr>
            <a:spLocks noChangeShapeType="1"/>
          </p:cNvSpPr>
          <p:nvPr/>
        </p:nvSpPr>
        <p:spPr bwMode="auto">
          <a:xfrm>
            <a:off x="4716463" y="2708275"/>
            <a:ext cx="2592387" cy="360363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V="1">
            <a:off x="5651500" y="1341438"/>
            <a:ext cx="576263" cy="194310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Line 21"/>
          <p:cNvSpPr>
            <a:spLocks noChangeShapeType="1"/>
          </p:cNvSpPr>
          <p:nvPr/>
        </p:nvSpPr>
        <p:spPr bwMode="auto">
          <a:xfrm flipV="1">
            <a:off x="6804025" y="3068638"/>
            <a:ext cx="504825" cy="208915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V="1">
            <a:off x="8027988" y="1628775"/>
            <a:ext cx="576262" cy="2016125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 flipV="1">
            <a:off x="4716463" y="1341438"/>
            <a:ext cx="1511300" cy="1366837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8" name="Line 24"/>
          <p:cNvSpPr>
            <a:spLocks noChangeShapeType="1"/>
          </p:cNvSpPr>
          <p:nvPr/>
        </p:nvSpPr>
        <p:spPr bwMode="auto">
          <a:xfrm flipV="1">
            <a:off x="7308850" y="1628775"/>
            <a:ext cx="1295400" cy="1439863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9" name="Line 25"/>
          <p:cNvSpPr>
            <a:spLocks noChangeShapeType="1"/>
          </p:cNvSpPr>
          <p:nvPr/>
        </p:nvSpPr>
        <p:spPr bwMode="auto">
          <a:xfrm flipV="1">
            <a:off x="6804025" y="3644900"/>
            <a:ext cx="1223963" cy="1512888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0" name="Line 26"/>
          <p:cNvSpPr>
            <a:spLocks noChangeShapeType="1"/>
          </p:cNvSpPr>
          <p:nvPr/>
        </p:nvSpPr>
        <p:spPr bwMode="auto">
          <a:xfrm>
            <a:off x="6227763" y="1341438"/>
            <a:ext cx="2376487" cy="287337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  <p:bldP spid="257034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49" grpId="0" animBg="1"/>
      <p:bldP spid="2570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81300"/>
            <a:ext cx="4475162" cy="1027113"/>
          </a:xfrm>
        </p:spPr>
        <p:txBody>
          <a:bodyPr/>
          <a:lstStyle/>
          <a:p>
            <a:r>
              <a:rPr lang="zh-CN" altLang="en-US" sz="4000" b="1" smtClean="0"/>
              <a:t> </a:t>
            </a:r>
            <a:r>
              <a:rPr lang="zh-CN" altLang="en-US" sz="4000" b="1" smtClean="0">
                <a:ea typeface="华文楷体" pitchFamily="2" charset="-122"/>
              </a:rPr>
              <a:t>过原点直线的平移</a:t>
            </a:r>
          </a:p>
        </p:txBody>
      </p:sp>
      <p:sp>
        <p:nvSpPr>
          <p:cNvPr id="16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916113"/>
            <a:ext cx="7710487" cy="4216400"/>
          </a:xfrm>
        </p:spPr>
        <p:txBody>
          <a:bodyPr/>
          <a:lstStyle/>
          <a:p>
            <a:pPr>
              <a:buFontTx/>
              <a:buNone/>
            </a:pPr>
            <a:endParaRPr lang="zh-CN" altLang="en-US" b="1" smtClean="0"/>
          </a:p>
          <a:p>
            <a:pPr>
              <a:buFontTx/>
              <a:buNone/>
            </a:pPr>
            <a:r>
              <a:rPr lang="zh-CN" altLang="en-US" sz="3600" b="1" smtClean="0"/>
              <a:t> </a:t>
            </a:r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</p:txBody>
      </p:sp>
      <p:sp>
        <p:nvSpPr>
          <p:cNvPr id="258052" name="Line 4"/>
          <p:cNvSpPr>
            <a:spLocks noChangeShapeType="1"/>
          </p:cNvSpPr>
          <p:nvPr/>
        </p:nvSpPr>
        <p:spPr bwMode="auto">
          <a:xfrm flipV="1">
            <a:off x="4716463" y="2997200"/>
            <a:ext cx="1430337" cy="1584325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805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40200" y="4292600"/>
          <a:ext cx="5381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92600"/>
                        <a:ext cx="5381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6804025" y="1125538"/>
          <a:ext cx="2124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公式" r:id="rId5" imgW="838080" imgH="241200" progId="Equation.3">
                  <p:embed/>
                </p:oleObj>
              </mc:Choice>
              <mc:Fallback>
                <p:oleObj name="公式" r:id="rId5" imgW="838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125538"/>
                        <a:ext cx="21240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5" name="Line 7"/>
          <p:cNvSpPr>
            <a:spLocks noChangeShapeType="1"/>
          </p:cNvSpPr>
          <p:nvPr/>
        </p:nvSpPr>
        <p:spPr bwMode="auto">
          <a:xfrm flipV="1">
            <a:off x="4932363" y="2997200"/>
            <a:ext cx="3455987" cy="38163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56" name="Line 8"/>
          <p:cNvSpPr>
            <a:spLocks noChangeShapeType="1"/>
          </p:cNvSpPr>
          <p:nvPr/>
        </p:nvSpPr>
        <p:spPr bwMode="auto">
          <a:xfrm>
            <a:off x="4716463" y="4581525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805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2281238"/>
          <a:ext cx="371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公式" r:id="rId7" imgW="152280" imgH="164880" progId="Equation.3">
                  <p:embed/>
                </p:oleObj>
              </mc:Choice>
              <mc:Fallback>
                <p:oleObj name="公式" r:id="rId7" imgW="15228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81238"/>
                        <a:ext cx="3714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5092700" y="5467350"/>
          <a:ext cx="3667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公式" r:id="rId9" imgW="139680" imgH="241200" progId="Equation.3">
                  <p:embed/>
                </p:oleObj>
              </mc:Choice>
              <mc:Fallback>
                <p:oleObj name="公式" r:id="rId9" imgW="1396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5467350"/>
                        <a:ext cx="3667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/>
          <p:cNvGraphicFramePr>
            <a:graphicFrameLocks noChangeAspect="1"/>
          </p:cNvGraphicFramePr>
          <p:nvPr/>
        </p:nvGraphicFramePr>
        <p:xfrm>
          <a:off x="7580313" y="3881438"/>
          <a:ext cx="14922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公式" r:id="rId11" imgW="533160" imgH="241200" progId="Equation.3">
                  <p:embed/>
                </p:oleObj>
              </mc:Choice>
              <mc:Fallback>
                <p:oleObj name="公式" r:id="rId11" imgW="53316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3881438"/>
                        <a:ext cx="14922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2"/>
          <p:cNvGraphicFramePr>
            <a:graphicFrameLocks noChangeAspect="1"/>
          </p:cNvGraphicFramePr>
          <p:nvPr/>
        </p:nvGraphicFramePr>
        <p:xfrm>
          <a:off x="990600" y="1989138"/>
          <a:ext cx="18319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公式" r:id="rId13" imgW="583920" imgH="203040" progId="Equation.3">
                  <p:embed/>
                </p:oleObj>
              </mc:Choice>
              <mc:Fallback>
                <p:oleObj name="公式" r:id="rId13" imgW="5839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9138"/>
                        <a:ext cx="18319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3"/>
          <p:cNvGraphicFramePr>
            <a:graphicFrameLocks noChangeAspect="1"/>
          </p:cNvGraphicFramePr>
          <p:nvPr/>
        </p:nvGraphicFramePr>
        <p:xfrm>
          <a:off x="1331913" y="836613"/>
          <a:ext cx="44259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公式" r:id="rId15" imgW="1333440" imgH="241200" progId="Equation.3">
                  <p:embed/>
                </p:oleObj>
              </mc:Choice>
              <mc:Fallback>
                <p:oleObj name="公式" r:id="rId15" imgW="133344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836613"/>
                        <a:ext cx="44259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6156325" y="2997200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>
            <a:off x="4067175" y="5300663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>
            <a:off x="5435600" y="3789363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>
            <a:off x="6877050" y="2205038"/>
            <a:ext cx="1079500" cy="1295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6" name="Line 18"/>
          <p:cNvSpPr>
            <a:spLocks noChangeShapeType="1"/>
          </p:cNvSpPr>
          <p:nvPr/>
        </p:nvSpPr>
        <p:spPr bwMode="auto">
          <a:xfrm flipV="1">
            <a:off x="3059113" y="1700213"/>
            <a:ext cx="4249737" cy="4681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4643438" y="4508500"/>
            <a:ext cx="144462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  <p:bldP spid="258052" grpId="0" animBg="1"/>
      <p:bldP spid="258055" grpId="0" animBg="1"/>
      <p:bldP spid="258056" grpId="0" animBg="1"/>
      <p:bldP spid="258056" grpId="1" animBg="1"/>
      <p:bldP spid="258062" grpId="0" animBg="1"/>
      <p:bldP spid="258063" grpId="0" animBg="1"/>
      <p:bldP spid="258064" grpId="0" animBg="1"/>
      <p:bldP spid="258065" grpId="0" animBg="1"/>
      <p:bldP spid="2580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直线                   用向量表示</a:t>
            </a:r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/>
        </p:nvGraphicFramePr>
        <p:xfrm>
          <a:off x="755650" y="2133600"/>
          <a:ext cx="584676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3" imgW="2158920" imgH="558720" progId="Equation.3">
                  <p:embed/>
                </p:oleObj>
              </mc:Choice>
              <mc:Fallback>
                <p:oleObj name="公式" r:id="rId3" imgW="215892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584676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1673225" y="4221163"/>
          <a:ext cx="705802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5" imgW="2514600" imgH="558720" progId="Equation.3">
                  <p:embed/>
                </p:oleObj>
              </mc:Choice>
              <mc:Fallback>
                <p:oleObj name="公式" r:id="rId5" imgW="251460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221163"/>
                        <a:ext cx="7058025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2627313" y="549275"/>
          <a:ext cx="2343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公式" r:id="rId7" imgW="825480" imgH="241200" progId="Equation.3">
                  <p:embed/>
                </p:oleObj>
              </mc:Choice>
              <mc:Fallback>
                <p:oleObj name="公式" r:id="rId7" imgW="825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9275"/>
                        <a:ext cx="2343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Line 2"/>
          <p:cNvSpPr>
            <a:spLocks noChangeShapeType="1"/>
          </p:cNvSpPr>
          <p:nvPr/>
        </p:nvSpPr>
        <p:spPr bwMode="auto">
          <a:xfrm flipH="1" flipV="1">
            <a:off x="4716463" y="3284538"/>
            <a:ext cx="0" cy="1946275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099" name="Line 3"/>
          <p:cNvSpPr>
            <a:spLocks noChangeShapeType="1"/>
          </p:cNvSpPr>
          <p:nvPr/>
        </p:nvSpPr>
        <p:spPr bwMode="auto">
          <a:xfrm flipV="1">
            <a:off x="4716463" y="4005263"/>
            <a:ext cx="1223962" cy="1223962"/>
          </a:xfrm>
          <a:prstGeom prst="line">
            <a:avLst/>
          </a:prstGeom>
          <a:noFill/>
          <a:ln w="825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4"/>
          <p:cNvSpPr>
            <a:spLocks noChangeShapeType="1"/>
          </p:cNvSpPr>
          <p:nvPr/>
        </p:nvSpPr>
        <p:spPr bwMode="auto">
          <a:xfrm flipV="1">
            <a:off x="1331913" y="5229225"/>
            <a:ext cx="7056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5"/>
          <p:cNvSpPr>
            <a:spLocks noChangeShapeType="1"/>
          </p:cNvSpPr>
          <p:nvPr/>
        </p:nvSpPr>
        <p:spPr bwMode="auto">
          <a:xfrm flipV="1">
            <a:off x="4716463" y="2060575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5940425" y="3844925"/>
          <a:ext cx="143986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公式" r:id="rId3" imgW="495000" imgH="457200" progId="Equation.3">
                  <p:embed/>
                </p:oleObj>
              </mc:Choice>
              <mc:Fallback>
                <p:oleObj name="公式" r:id="rId3" imgW="495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844925"/>
                        <a:ext cx="1439863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4978400" y="3213100"/>
          <a:ext cx="346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公式" r:id="rId5" imgW="139680" imgH="241200" progId="Equation.3">
                  <p:embed/>
                </p:oleObj>
              </mc:Choice>
              <mc:Fallback>
                <p:oleObj name="公式" r:id="rId5" imgW="1396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213100"/>
                        <a:ext cx="3460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4" name="Line 8"/>
          <p:cNvSpPr>
            <a:spLocks noChangeShapeType="1"/>
          </p:cNvSpPr>
          <p:nvPr/>
        </p:nvSpPr>
        <p:spPr bwMode="auto">
          <a:xfrm flipV="1">
            <a:off x="1619250" y="1773238"/>
            <a:ext cx="4681538" cy="44640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4716463" y="5229225"/>
          <a:ext cx="50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公式" r:id="rId7" imgW="126720" imgH="139680" progId="Equation.3">
                  <p:embed/>
                </p:oleObj>
              </mc:Choice>
              <mc:Fallback>
                <p:oleObj name="公式" r:id="rId7" imgW="126720" imgH="13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229225"/>
                        <a:ext cx="508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4552950" y="1106488"/>
          <a:ext cx="32813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9" imgW="1155600" imgH="203040" progId="Equation.3">
                  <p:embed/>
                </p:oleObj>
              </mc:Choice>
              <mc:Fallback>
                <p:oleObj name="公式" r:id="rId9" imgW="1155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106488"/>
                        <a:ext cx="32813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1"/>
          <p:cNvGraphicFramePr>
            <a:graphicFrameLocks noChangeAspect="1"/>
          </p:cNvGraphicFramePr>
          <p:nvPr/>
        </p:nvGraphicFramePr>
        <p:xfrm>
          <a:off x="3563938" y="2852738"/>
          <a:ext cx="10239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公式" r:id="rId11" imgW="419040" imgH="241200" progId="Equation.3">
                  <p:embed/>
                </p:oleObj>
              </mc:Choice>
              <mc:Fallback>
                <p:oleObj name="公式" r:id="rId11" imgW="41904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52738"/>
                        <a:ext cx="10239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8" name="Line 12"/>
          <p:cNvSpPr>
            <a:spLocks noChangeShapeType="1"/>
          </p:cNvSpPr>
          <p:nvPr/>
        </p:nvSpPr>
        <p:spPr bwMode="auto">
          <a:xfrm flipV="1">
            <a:off x="3276600" y="2133600"/>
            <a:ext cx="4608513" cy="45354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0109" name="Object 13"/>
          <p:cNvGraphicFramePr>
            <a:graphicFrameLocks noChangeAspect="1"/>
          </p:cNvGraphicFramePr>
          <p:nvPr/>
        </p:nvGraphicFramePr>
        <p:xfrm>
          <a:off x="431800" y="4292600"/>
          <a:ext cx="2546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公式" r:id="rId13" imgW="1041120" imgH="241200" progId="Equation.3">
                  <p:embed/>
                </p:oleObj>
              </mc:Choice>
              <mc:Fallback>
                <p:oleObj name="公式" r:id="rId13" imgW="104112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292600"/>
                        <a:ext cx="2546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0" name="Object 14"/>
          <p:cNvGraphicFramePr>
            <a:graphicFrameLocks noChangeAspect="1"/>
          </p:cNvGraphicFramePr>
          <p:nvPr/>
        </p:nvGraphicFramePr>
        <p:xfrm>
          <a:off x="7185025" y="2924175"/>
          <a:ext cx="19272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公式" r:id="rId15" imgW="787320" imgH="241200" progId="Equation.3">
                  <p:embed/>
                </p:oleObj>
              </mc:Choice>
              <mc:Fallback>
                <p:oleObj name="公式" r:id="rId15" imgW="78732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2924175"/>
                        <a:ext cx="19272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1" name="AutoShape 15"/>
          <p:cNvSpPr>
            <a:spLocks noChangeArrowheads="1"/>
          </p:cNvSpPr>
          <p:nvPr/>
        </p:nvSpPr>
        <p:spPr bwMode="auto">
          <a:xfrm>
            <a:off x="3924300" y="908050"/>
            <a:ext cx="4464050" cy="863600"/>
          </a:xfrm>
          <a:prstGeom prst="roundRect">
            <a:avLst>
              <a:gd name="adj" fmla="val 16667"/>
            </a:avLst>
          </a:prstGeom>
          <a:solidFill>
            <a:srgbClr val="FFCC00">
              <a:alpha val="30196"/>
            </a:srgbClr>
          </a:solidFill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0112" name="AutoShape 16"/>
          <p:cNvSpPr>
            <a:spLocks noChangeArrowheads="1"/>
          </p:cNvSpPr>
          <p:nvPr/>
        </p:nvSpPr>
        <p:spPr bwMode="auto">
          <a:xfrm>
            <a:off x="250825" y="4149725"/>
            <a:ext cx="2808288" cy="792163"/>
          </a:xfrm>
          <a:prstGeom prst="roundRect">
            <a:avLst>
              <a:gd name="adj" fmla="val 16667"/>
            </a:avLst>
          </a:prstGeom>
          <a:solidFill>
            <a:srgbClr val="FFCC00">
              <a:alpha val="30196"/>
            </a:srgbClr>
          </a:solidFill>
          <a:ln w="317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643438" y="5157788"/>
            <a:ext cx="144462" cy="142875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23850" y="908050"/>
            <a:ext cx="316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tx2"/>
                </a:solidFill>
                <a:latin typeface="Arial" charset="0"/>
                <a:ea typeface="华文楷体" pitchFamily="2" charset="-122"/>
              </a:rPr>
              <a:t>直线方程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nimBg="1"/>
      <p:bldP spid="260099" grpId="0" animBg="1"/>
      <p:bldP spid="260104" grpId="0" animBg="1"/>
      <p:bldP spid="260108" grpId="0" animBg="1"/>
      <p:bldP spid="260111" grpId="0" animBg="1"/>
      <p:bldP spid="260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00063" y="3000375"/>
            <a:ext cx="8429625" cy="3429000"/>
          </a:xfrm>
          <a:prstGeom prst="rect">
            <a:avLst/>
          </a:prstGeom>
          <a:solidFill>
            <a:srgbClr val="FFCC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8078788" y="4802188"/>
            <a:ext cx="860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>
                <a:latin typeface="Times New Roman" pitchFamily="18" charset="0"/>
              </a:rPr>
              <a:t>(%)</a:t>
            </a:r>
          </a:p>
        </p:txBody>
      </p:sp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786063" y="3786188"/>
            <a:ext cx="5286375" cy="2643187"/>
          </a:xfrm>
          <a:prstGeom prst="rect">
            <a:avLst/>
          </a:prstGeom>
          <a:noFill/>
          <a:ln w="444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468313" y="500063"/>
            <a:ext cx="82296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kern="0">
                <a:latin typeface="+mn-lt"/>
                <a:ea typeface="+mn-ea"/>
              </a:rPr>
              <a:t>例</a:t>
            </a:r>
            <a:r>
              <a:rPr kumimoji="0" lang="en-US" altLang="zh-CN" kern="0">
                <a:latin typeface="+mn-lt"/>
                <a:ea typeface="+mn-ea"/>
              </a:rPr>
              <a:t>1:   </a:t>
            </a:r>
            <a:r>
              <a:rPr kumimoji="0" lang="zh-CN" altLang="en-US" kern="0">
                <a:latin typeface="+mn-lt"/>
                <a:ea typeface="+mn-ea"/>
              </a:rPr>
              <a:t>某食品厂有  </a:t>
            </a:r>
            <a:r>
              <a:rPr kumimoji="0" lang="en-US" altLang="zh-CN" kern="0">
                <a:latin typeface="+mn-lt"/>
                <a:ea typeface="+mn-ea"/>
              </a:rPr>
              <a:t>A, B, C, D </a:t>
            </a:r>
            <a:r>
              <a:rPr kumimoji="0" lang="zh-CN" altLang="en-US" kern="0">
                <a:latin typeface="+mn-lt"/>
                <a:ea typeface="+mn-ea"/>
              </a:rPr>
              <a:t>四种原料</a:t>
            </a:r>
            <a:r>
              <a:rPr kumimoji="0" lang="en-US" altLang="zh-CN" kern="0">
                <a:latin typeface="+mn-lt"/>
                <a:ea typeface="+mn-ea"/>
              </a:rPr>
              <a:t>.  </a:t>
            </a:r>
            <a:r>
              <a:rPr kumimoji="0" lang="zh-CN" altLang="en-US" kern="0">
                <a:latin typeface="+mn-lt"/>
                <a:ea typeface="+mn-ea"/>
              </a:rPr>
              <a:t>问</a:t>
            </a:r>
            <a:endParaRPr kumimoji="0" lang="en-US" altLang="zh-CN" kern="0"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kern="0">
                <a:latin typeface="+mn-lt"/>
                <a:ea typeface="+mn-ea"/>
              </a:rPr>
              <a:t>该厂能否用这四种原料配制一种食品</a:t>
            </a:r>
            <a:r>
              <a:rPr kumimoji="0" lang="en-US" altLang="zh-CN" kern="0">
                <a:latin typeface="+mn-lt"/>
                <a:ea typeface="+mn-ea"/>
              </a:rPr>
              <a:t>,  </a:t>
            </a:r>
            <a:r>
              <a:rPr kumimoji="0" lang="zh-CN" altLang="en-US" kern="0">
                <a:latin typeface="+mn-lt"/>
                <a:ea typeface="+mn-ea"/>
              </a:rPr>
              <a:t>要求</a:t>
            </a:r>
            <a:endParaRPr kumimoji="0" lang="en-US" altLang="zh-CN" kern="0">
              <a:latin typeface="+mn-lt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kern="0">
                <a:latin typeface="+mn-lt"/>
                <a:ea typeface="+mn-ea"/>
              </a:rPr>
              <a:t>含脂肪 </a:t>
            </a:r>
            <a:r>
              <a:rPr kumimoji="0" lang="en-US" altLang="zh-CN" kern="0">
                <a:latin typeface="+mn-lt"/>
                <a:ea typeface="+mn-ea"/>
              </a:rPr>
              <a:t>5% , </a:t>
            </a:r>
            <a:r>
              <a:rPr kumimoji="0" lang="zh-CN" altLang="en-US" kern="0">
                <a:latin typeface="+mn-lt"/>
                <a:ea typeface="+mn-ea"/>
              </a:rPr>
              <a:t>碳水化合物 </a:t>
            </a:r>
            <a:r>
              <a:rPr kumimoji="0" lang="en-US" altLang="zh-CN" kern="0">
                <a:latin typeface="+mn-lt"/>
                <a:ea typeface="+mn-ea"/>
              </a:rPr>
              <a:t>12% , </a:t>
            </a:r>
            <a:r>
              <a:rPr kumimoji="0" lang="zh-CN" altLang="en-US" kern="0">
                <a:latin typeface="+mn-lt"/>
                <a:ea typeface="+mn-ea"/>
              </a:rPr>
              <a:t>蛋白质 </a:t>
            </a:r>
            <a:r>
              <a:rPr kumimoji="0" lang="en-US" altLang="zh-CN" kern="0">
                <a:latin typeface="+mn-lt"/>
                <a:ea typeface="+mn-ea"/>
              </a:rPr>
              <a:t>15% ?                             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kern="0">
                <a:latin typeface="+mn-lt"/>
                <a:ea typeface="+mn-ea"/>
              </a:rPr>
              <a:t>                        A</a:t>
            </a:r>
            <a:r>
              <a:rPr kumimoji="0" lang="en-US" altLang="zh-CN" kern="0" baseline="-30000">
                <a:solidFill>
                  <a:srgbClr val="000000"/>
                </a:solidFill>
                <a:latin typeface="Times New Roman" pitchFamily="18" charset="0"/>
                <a:ea typeface="+mn-ea"/>
              </a:rPr>
              <a:t>                 </a:t>
            </a:r>
            <a:r>
              <a:rPr kumimoji="0" lang="en-US" altLang="zh-CN" kern="0">
                <a:latin typeface="+mn-lt"/>
                <a:ea typeface="+mn-ea"/>
              </a:rPr>
              <a:t>B</a:t>
            </a:r>
            <a:r>
              <a:rPr kumimoji="0" lang="en-US" altLang="zh-CN" kern="0" baseline="-30000">
                <a:solidFill>
                  <a:srgbClr val="000000"/>
                </a:solidFill>
                <a:latin typeface="Times New Roman" pitchFamily="18" charset="0"/>
                <a:ea typeface="+mn-ea"/>
              </a:rPr>
              <a:t>                </a:t>
            </a:r>
            <a:r>
              <a:rPr kumimoji="0" lang="en-US" altLang="zh-CN" kern="0">
                <a:latin typeface="+mn-lt"/>
                <a:ea typeface="+mn-ea"/>
              </a:rPr>
              <a:t>C</a:t>
            </a:r>
            <a:r>
              <a:rPr kumimoji="0" lang="en-US" altLang="zh-CN" kern="0" baseline="-30000">
                <a:solidFill>
                  <a:srgbClr val="000000"/>
                </a:solidFill>
                <a:latin typeface="Times New Roman" pitchFamily="18" charset="0"/>
                <a:ea typeface="+mn-ea"/>
              </a:rPr>
              <a:t>                </a:t>
            </a:r>
            <a:r>
              <a:rPr kumimoji="0" lang="en-US" altLang="zh-CN" kern="0">
                <a:latin typeface="+mn-lt"/>
                <a:ea typeface="+mn-ea"/>
              </a:rPr>
              <a:t>D</a:t>
            </a:r>
            <a:endParaRPr kumimoji="0" lang="en-US" altLang="zh-CN" kern="0" baseline="-30000">
              <a:solidFill>
                <a:srgbClr val="000000"/>
              </a:solidFill>
              <a:latin typeface="Times New Roman" pitchFamily="18" charset="0"/>
              <a:ea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kern="0">
                <a:latin typeface="+mn-lt"/>
                <a:ea typeface="+mn-ea"/>
              </a:rPr>
              <a:t>     </a:t>
            </a:r>
            <a:r>
              <a:rPr kumimoji="0" lang="zh-CN" altLang="en-US" kern="0">
                <a:latin typeface="+mn-lt"/>
                <a:ea typeface="+mn-ea"/>
              </a:rPr>
              <a:t>脂肪            </a:t>
            </a:r>
            <a:r>
              <a:rPr kumimoji="0" lang="en-US" altLang="zh-CN" kern="0">
                <a:latin typeface="+mn-lt"/>
                <a:ea typeface="+mn-ea"/>
              </a:rPr>
              <a:t>8           6          3          2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kern="0">
                <a:latin typeface="+mn-lt"/>
                <a:ea typeface="+mn-ea"/>
              </a:rPr>
              <a:t>碳水化合物      </a:t>
            </a:r>
            <a:r>
              <a:rPr kumimoji="0" lang="en-US" altLang="zh-CN" kern="0">
                <a:latin typeface="+mn-lt"/>
                <a:ea typeface="+mn-ea"/>
              </a:rPr>
              <a:t>5         25         10        15</a:t>
            </a:r>
          </a:p>
          <a:p>
            <a:pPr marL="342900" indent="-342900" algn="l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kern="0">
                <a:latin typeface="+mn-lt"/>
                <a:ea typeface="+mn-ea"/>
              </a:rPr>
              <a:t>    </a:t>
            </a:r>
            <a:r>
              <a:rPr kumimoji="0" lang="zh-CN" altLang="en-US" kern="0">
                <a:latin typeface="+mn-lt"/>
                <a:ea typeface="+mn-ea"/>
              </a:rPr>
              <a:t>蛋白质        </a:t>
            </a:r>
            <a:r>
              <a:rPr kumimoji="0" lang="en-US" altLang="zh-CN" kern="0">
                <a:latin typeface="+mn-lt"/>
                <a:ea typeface="+mn-ea"/>
              </a:rPr>
              <a:t>15          5         20        10</a:t>
            </a:r>
            <a:endParaRPr kumimoji="0" lang="en-US" altLang="zh-CN" kern="0" dirty="0">
              <a:latin typeface="+mn-lt"/>
              <a:ea typeface="+mn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571500" y="3786188"/>
            <a:ext cx="8358188" cy="1587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rot="5400000">
            <a:off x="1071563" y="4714875"/>
            <a:ext cx="3429000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/>
              <a:t> </a:t>
            </a:r>
            <a:r>
              <a:rPr lang="zh-CN" altLang="en-US" b="1" smtClean="0"/>
              <a:t>设配制 </a:t>
            </a:r>
            <a:r>
              <a:rPr lang="en-US" altLang="zh-CN" b="1" smtClean="0"/>
              <a:t>1 </a:t>
            </a:r>
            <a:r>
              <a:rPr lang="zh-CN" altLang="en-US" b="1" smtClean="0">
                <a:latin typeface="Times New Roman" pitchFamily="18" charset="0"/>
              </a:rPr>
              <a:t>千克食品用到的</a:t>
            </a:r>
            <a:r>
              <a:rPr lang="zh-CN" altLang="en-US" b="1" smtClean="0"/>
              <a:t> </a:t>
            </a:r>
            <a:r>
              <a:rPr lang="en-US" altLang="zh-CN" b="1" smtClean="0"/>
              <a:t>A,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/>
              <a:t>B,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/>
              <a:t>C,</a:t>
            </a:r>
            <a:r>
              <a:rPr lang="en-US" altLang="zh-CN" b="1" baseline="-300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b="1" smtClean="0"/>
              <a:t>D</a:t>
            </a:r>
            <a:r>
              <a:rPr lang="en-US" altLang="zh-CN" b="1" i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原料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分别为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 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 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baseline="-30000" smtClean="0">
                <a:latin typeface="Times New Roman" pitchFamily="18" charset="0"/>
              </a:rPr>
              <a:t>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 </a:t>
            </a:r>
            <a:r>
              <a:rPr lang="zh-CN" altLang="en-US" b="1" smtClean="0">
                <a:latin typeface="Times New Roman" pitchFamily="18" charset="0"/>
              </a:rPr>
              <a:t>千克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smtClean="0"/>
              <a:t>   </a:t>
            </a:r>
            <a:r>
              <a:rPr lang="zh-CN" altLang="en-US" b="1" smtClean="0"/>
              <a:t>则方程组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/>
              <a:t>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  </a:t>
            </a:r>
            <a:r>
              <a:rPr lang="en-US" altLang="zh-CN" b="1" smtClean="0"/>
              <a:t>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  </a:t>
            </a:r>
            <a:r>
              <a:rPr lang="en-US" altLang="zh-CN" b="1" smtClean="0"/>
              <a:t>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 </a:t>
            </a:r>
            <a:r>
              <a:rPr lang="en-US" altLang="zh-CN" b="1" i="1" smtClean="0">
                <a:latin typeface="Times New Roman" pitchFamily="18" charset="0"/>
              </a:rPr>
              <a:t>=      </a:t>
            </a:r>
            <a:r>
              <a:rPr lang="en-US" altLang="zh-CN" b="1" smtClean="0"/>
              <a:t>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/>
              <a:t>      8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   </a:t>
            </a:r>
            <a:r>
              <a:rPr lang="en-US" altLang="zh-CN" b="1" smtClean="0"/>
              <a:t> 6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  3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   </a:t>
            </a:r>
            <a:r>
              <a:rPr lang="en-US" altLang="zh-CN" b="1" smtClean="0"/>
              <a:t> 2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 </a:t>
            </a:r>
            <a:r>
              <a:rPr lang="en-US" altLang="zh-CN" b="1" i="1" smtClean="0">
                <a:latin typeface="Times New Roman" pitchFamily="18" charset="0"/>
              </a:rPr>
              <a:t>=      </a:t>
            </a:r>
            <a:r>
              <a:rPr lang="en-US" altLang="zh-CN" b="1" smtClean="0">
                <a:sym typeface="Symbol" pitchFamily="18" charset="2"/>
              </a:rPr>
              <a:t>5</a:t>
            </a:r>
            <a:endParaRPr lang="en-US" altLang="zh-CN" b="1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/>
              <a:t>      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25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10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15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</a:t>
            </a:r>
            <a:r>
              <a:rPr lang="en-US" altLang="zh-CN" b="1" i="1" smtClean="0">
                <a:latin typeface="Times New Roman" pitchFamily="18" charset="0"/>
              </a:rPr>
              <a:t>=    </a:t>
            </a:r>
            <a:r>
              <a:rPr lang="en-US" altLang="zh-CN" b="1" smtClean="0">
                <a:sym typeface="Symbol" pitchFamily="18" charset="2"/>
              </a:rPr>
              <a:t>12</a:t>
            </a:r>
            <a:endParaRPr lang="en-US" altLang="zh-CN" b="1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/>
              <a:t>    15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  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20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10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</a:t>
            </a:r>
            <a:r>
              <a:rPr lang="en-US" altLang="zh-CN" b="1" i="1" smtClean="0">
                <a:latin typeface="Times New Roman" pitchFamily="18" charset="0"/>
              </a:rPr>
              <a:t>=    </a:t>
            </a:r>
            <a:r>
              <a:rPr lang="en-US" altLang="zh-CN" b="1" smtClean="0">
                <a:sym typeface="Symbol" pitchFamily="18" charset="2"/>
              </a:rPr>
              <a:t>15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的每个非负解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 </a:t>
            </a:r>
            <a:r>
              <a:rPr lang="en-US" altLang="zh-CN" b="1" smtClean="0">
                <a:latin typeface="Times New Roman" pitchFamily="18" charset="0"/>
              </a:rPr>
              <a:t>,</a:t>
            </a:r>
            <a:r>
              <a:rPr lang="en-US" altLang="zh-CN" b="1" i="1" baseline="-30000" smtClean="0">
                <a:latin typeface="Times New Roman" pitchFamily="18" charset="0"/>
              </a:rPr>
              <a:t>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都</a:t>
            </a:r>
            <a:r>
              <a:rPr lang="zh-CN" altLang="en-US" b="1" smtClean="0"/>
              <a:t>是配方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2306051" name="AutoShape 3"/>
          <p:cNvSpPr>
            <a:spLocks/>
          </p:cNvSpPr>
          <p:nvPr/>
        </p:nvSpPr>
        <p:spPr bwMode="auto">
          <a:xfrm>
            <a:off x="428625" y="2357438"/>
            <a:ext cx="357188" cy="2944812"/>
          </a:xfrm>
          <a:prstGeom prst="leftBrace">
            <a:avLst>
              <a:gd name="adj1" fmla="val 56451"/>
              <a:gd name="adj2" fmla="val 50000"/>
            </a:avLst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06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06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306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06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0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06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0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/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/>
              <a:t>方程组可用一个向量等式描述 </a:t>
            </a:r>
            <a:r>
              <a:rPr lang="en-US" altLang="zh-CN" b="1" smtClean="0"/>
              <a:t>: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endParaRPr lang="en-US" altLang="zh-CN" b="1" smtClean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/>
              <a:t>  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  </a:t>
            </a:r>
            <a:r>
              <a:rPr lang="en-US" altLang="zh-CN" b="1" smtClean="0"/>
              <a:t>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  </a:t>
            </a:r>
            <a:r>
              <a:rPr lang="en-US" altLang="zh-CN" b="1" smtClean="0"/>
              <a:t>   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 </a:t>
            </a:r>
            <a:r>
              <a:rPr lang="en-US" altLang="zh-CN" b="1" i="1" smtClean="0">
                <a:latin typeface="Times New Roman" pitchFamily="18" charset="0"/>
              </a:rPr>
              <a:t>=      </a:t>
            </a:r>
            <a:r>
              <a:rPr lang="en-US" altLang="zh-CN" b="1" smtClean="0"/>
              <a:t>1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/>
              <a:t>      8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   </a:t>
            </a:r>
            <a:r>
              <a:rPr lang="en-US" altLang="zh-CN" b="1" smtClean="0"/>
              <a:t> 6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  3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   </a:t>
            </a:r>
            <a:r>
              <a:rPr lang="en-US" altLang="zh-CN" b="1" smtClean="0"/>
              <a:t> 2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 </a:t>
            </a:r>
            <a:r>
              <a:rPr lang="en-US" altLang="zh-CN" b="1" i="1" smtClean="0">
                <a:latin typeface="Times New Roman" pitchFamily="18" charset="0"/>
              </a:rPr>
              <a:t>=      </a:t>
            </a:r>
            <a:r>
              <a:rPr lang="en-US" altLang="zh-CN" b="1" smtClean="0">
                <a:sym typeface="Symbol" pitchFamily="18" charset="2"/>
              </a:rPr>
              <a:t>5</a:t>
            </a:r>
            <a:endParaRPr lang="en-US" altLang="zh-CN" b="1" smtClean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/>
              <a:t>      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25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10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15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</a:t>
            </a:r>
            <a:r>
              <a:rPr lang="en-US" altLang="zh-CN" b="1" i="1" smtClean="0">
                <a:latin typeface="Times New Roman" pitchFamily="18" charset="0"/>
              </a:rPr>
              <a:t>=    </a:t>
            </a:r>
            <a:r>
              <a:rPr lang="en-US" altLang="zh-CN" b="1" smtClean="0">
                <a:sym typeface="Symbol" pitchFamily="18" charset="2"/>
              </a:rPr>
              <a:t>12</a:t>
            </a:r>
            <a:endParaRPr lang="en-US" altLang="zh-CN" b="1" smtClean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/>
              <a:t>    15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/>
              <a:t>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  5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20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3</a:t>
            </a:r>
            <a:r>
              <a:rPr lang="en-US" altLang="zh-CN" b="1" smtClean="0"/>
              <a:t>  </a:t>
            </a:r>
            <a:r>
              <a:rPr lang="en-US" altLang="zh-CN" b="1" i="1" smtClean="0">
                <a:latin typeface="Times New Roman" pitchFamily="18" charset="0"/>
              </a:rPr>
              <a:t>+</a:t>
            </a:r>
            <a:r>
              <a:rPr lang="en-US" altLang="zh-CN" b="1" smtClean="0"/>
              <a:t>  10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4</a:t>
            </a:r>
            <a:r>
              <a:rPr lang="en-US" altLang="zh-CN" b="1" i="1" baseline="-30000" smtClean="0">
                <a:latin typeface="Times New Roman" pitchFamily="18" charset="0"/>
              </a:rPr>
              <a:t>      </a:t>
            </a:r>
            <a:r>
              <a:rPr lang="en-US" altLang="zh-CN" b="1" i="1" smtClean="0">
                <a:latin typeface="Times New Roman" pitchFamily="18" charset="0"/>
              </a:rPr>
              <a:t>=    </a:t>
            </a:r>
            <a:r>
              <a:rPr lang="en-US" altLang="zh-CN" b="1" smtClean="0">
                <a:sym typeface="Symbol" pitchFamily="18" charset="2"/>
              </a:rPr>
              <a:t>15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2315268" name="AutoShape 4"/>
          <p:cNvSpPr>
            <a:spLocks noChangeArrowheads="1"/>
          </p:cNvSpPr>
          <p:nvPr/>
        </p:nvSpPr>
        <p:spPr bwMode="auto">
          <a:xfrm>
            <a:off x="827088" y="2708275"/>
            <a:ext cx="5905500" cy="2808288"/>
          </a:xfrm>
          <a:prstGeom prst="bracketPair">
            <a:avLst>
              <a:gd name="adj" fmla="val 6333"/>
            </a:avLst>
          </a:prstGeom>
          <a:noFill/>
          <a:ln w="539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5270" name="AutoShape 6"/>
          <p:cNvSpPr>
            <a:spLocks noChangeArrowheads="1"/>
          </p:cNvSpPr>
          <p:nvPr/>
        </p:nvSpPr>
        <p:spPr bwMode="auto">
          <a:xfrm>
            <a:off x="7380288" y="2708275"/>
            <a:ext cx="1008062" cy="2808288"/>
          </a:xfrm>
          <a:prstGeom prst="bracketPair">
            <a:avLst>
              <a:gd name="adj" fmla="val 6333"/>
            </a:avLst>
          </a:prstGeom>
          <a:noFill/>
          <a:ln w="539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5271" name="Rectangle 7"/>
          <p:cNvSpPr>
            <a:spLocks noChangeArrowheads="1"/>
          </p:cNvSpPr>
          <p:nvPr/>
        </p:nvSpPr>
        <p:spPr bwMode="auto">
          <a:xfrm>
            <a:off x="6877050" y="2708275"/>
            <a:ext cx="431800" cy="2808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5273" name="Rectangle 9"/>
          <p:cNvSpPr>
            <a:spLocks noChangeArrowheads="1"/>
          </p:cNvSpPr>
          <p:nvPr/>
        </p:nvSpPr>
        <p:spPr bwMode="auto">
          <a:xfrm>
            <a:off x="6804025" y="3789363"/>
            <a:ext cx="415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5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5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1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5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5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1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1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68" grpId="0" animBg="1"/>
      <p:bldP spid="2315270" grpId="0" animBg="1"/>
      <p:bldP spid="2315271" grpId="0" animBg="1"/>
      <p:bldP spid="23152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问题转化为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</a:t>
            </a:r>
            <a:r>
              <a:rPr lang="zh-CN" altLang="en-US" b="1" smtClean="0">
                <a:latin typeface="Times New Roman" pitchFamily="18" charset="0"/>
              </a:rPr>
              <a:t>等号右侧的列向量能否被左侧的四个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列向量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</a:rPr>
              <a:t>线性表出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且表出系数非负</a:t>
            </a:r>
            <a:r>
              <a:rPr lang="en-US" altLang="zh-CN" b="1" smtClean="0">
                <a:latin typeface="Times New Roman" pitchFamily="18" charset="0"/>
              </a:rPr>
              <a:t>?</a:t>
            </a:r>
            <a:endParaRPr lang="en-US" altLang="zh-CN" b="1" i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</a:t>
            </a:r>
            <a:endParaRPr lang="en-US" altLang="zh-CN" b="1" smtClean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/>
              <a:t>         </a:t>
            </a:r>
            <a:endParaRPr lang="en-US" altLang="zh-CN" b="1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16297" name="AutoShape 9"/>
          <p:cNvSpPr>
            <a:spLocks noChangeArrowheads="1"/>
          </p:cNvSpPr>
          <p:nvPr/>
        </p:nvSpPr>
        <p:spPr bwMode="auto">
          <a:xfrm>
            <a:off x="7956550" y="3068638"/>
            <a:ext cx="792163" cy="2736850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298" name="AutoShape 10"/>
          <p:cNvSpPr>
            <a:spLocks noChangeArrowheads="1"/>
          </p:cNvSpPr>
          <p:nvPr/>
        </p:nvSpPr>
        <p:spPr bwMode="auto">
          <a:xfrm>
            <a:off x="827088" y="3068638"/>
            <a:ext cx="865187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299" name="AutoShape 11"/>
          <p:cNvSpPr>
            <a:spLocks noChangeArrowheads="1"/>
          </p:cNvSpPr>
          <p:nvPr/>
        </p:nvSpPr>
        <p:spPr bwMode="auto">
          <a:xfrm>
            <a:off x="2700338" y="3068638"/>
            <a:ext cx="935037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300" name="AutoShape 12"/>
          <p:cNvSpPr>
            <a:spLocks noChangeArrowheads="1"/>
          </p:cNvSpPr>
          <p:nvPr/>
        </p:nvSpPr>
        <p:spPr bwMode="auto">
          <a:xfrm>
            <a:off x="4643438" y="3068638"/>
            <a:ext cx="865187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6301" name="AutoShape 13"/>
          <p:cNvSpPr>
            <a:spLocks noChangeArrowheads="1"/>
          </p:cNvSpPr>
          <p:nvPr/>
        </p:nvSpPr>
        <p:spPr bwMode="auto">
          <a:xfrm>
            <a:off x="6516688" y="3068638"/>
            <a:ext cx="792162" cy="2736850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14"/>
          <p:cNvGraphicFramePr>
            <a:graphicFrameLocks noChangeAspect="1"/>
          </p:cNvGraphicFramePr>
          <p:nvPr/>
        </p:nvGraphicFramePr>
        <p:xfrm>
          <a:off x="314325" y="3068638"/>
          <a:ext cx="85947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3" imgW="2552400" imgH="914400" progId="Equation.3">
                  <p:embed/>
                </p:oleObj>
              </mc:Choice>
              <mc:Fallback>
                <p:oleObj name="公式" r:id="rId3" imgW="25524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3068638"/>
                        <a:ext cx="85947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6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31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31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31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31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31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297" grpId="0" animBg="1"/>
      <p:bldP spid="2316298" grpId="0" animBg="1"/>
      <p:bldP spid="2316299" grpId="0" animBg="1"/>
      <p:bldP spid="2316300" grpId="0" animBg="1"/>
      <p:bldP spid="231630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476250"/>
            <a:ext cx="8229600" cy="576103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从几何上看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问题变为判断</a:t>
            </a: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常数列向量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是否落在四个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系数列向量</a:t>
            </a:r>
            <a:r>
              <a:rPr lang="zh-CN" altLang="en-US" b="1" smtClean="0">
                <a:latin typeface="Times New Roman" pitchFamily="18" charset="0"/>
              </a:rPr>
              <a:t>张成的棱锥里</a:t>
            </a:r>
            <a:r>
              <a:rPr lang="en-US" altLang="zh-CN" b="1" smtClean="0">
                <a:latin typeface="Times New Roman" pitchFamily="18" charset="0"/>
              </a:rPr>
              <a:t>?</a:t>
            </a:r>
            <a:endParaRPr lang="en-US" altLang="zh-CN" b="1" i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                  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四维空间示意图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smtClean="0"/>
              <a:t>         </a:t>
            </a:r>
          </a:p>
        </p:txBody>
      </p:sp>
      <p:sp>
        <p:nvSpPr>
          <p:cNvPr id="98307" name="Line 9"/>
          <p:cNvSpPr>
            <a:spLocks noChangeShapeType="1"/>
          </p:cNvSpPr>
          <p:nvPr/>
        </p:nvSpPr>
        <p:spPr bwMode="auto">
          <a:xfrm flipV="1">
            <a:off x="2339975" y="3068638"/>
            <a:ext cx="1008063" cy="1655762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Line 10"/>
          <p:cNvSpPr>
            <a:spLocks noChangeShapeType="1"/>
          </p:cNvSpPr>
          <p:nvPr/>
        </p:nvSpPr>
        <p:spPr bwMode="auto">
          <a:xfrm flipV="1">
            <a:off x="2339975" y="2852738"/>
            <a:ext cx="287338" cy="1871662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9" name="Line 11"/>
          <p:cNvSpPr>
            <a:spLocks noChangeShapeType="1"/>
          </p:cNvSpPr>
          <p:nvPr/>
        </p:nvSpPr>
        <p:spPr bwMode="auto">
          <a:xfrm flipV="1">
            <a:off x="2339975" y="3860800"/>
            <a:ext cx="2447925" cy="86360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Line 12"/>
          <p:cNvSpPr>
            <a:spLocks noChangeShapeType="1"/>
          </p:cNvSpPr>
          <p:nvPr/>
        </p:nvSpPr>
        <p:spPr bwMode="auto">
          <a:xfrm>
            <a:off x="2339975" y="4724400"/>
            <a:ext cx="1368425" cy="73025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5" name="Line 13"/>
          <p:cNvSpPr>
            <a:spLocks noChangeShapeType="1"/>
          </p:cNvSpPr>
          <p:nvPr/>
        </p:nvSpPr>
        <p:spPr bwMode="auto">
          <a:xfrm flipV="1">
            <a:off x="2339975" y="2565400"/>
            <a:ext cx="3024188" cy="2159000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2339975" y="4724400"/>
            <a:ext cx="5761038" cy="288925"/>
          </a:xfrm>
          <a:prstGeom prst="line">
            <a:avLst/>
          </a:prstGeom>
          <a:noFill/>
          <a:ln w="4762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8" name="Line 16"/>
          <p:cNvSpPr>
            <a:spLocks noChangeShapeType="1"/>
          </p:cNvSpPr>
          <p:nvPr/>
        </p:nvSpPr>
        <p:spPr bwMode="auto">
          <a:xfrm flipV="1">
            <a:off x="2339975" y="2636838"/>
            <a:ext cx="5976938" cy="2087562"/>
          </a:xfrm>
          <a:prstGeom prst="line">
            <a:avLst/>
          </a:prstGeom>
          <a:noFill/>
          <a:ln w="4762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9" name="Line 17"/>
          <p:cNvSpPr>
            <a:spLocks noChangeShapeType="1"/>
          </p:cNvSpPr>
          <p:nvPr/>
        </p:nvSpPr>
        <p:spPr bwMode="auto">
          <a:xfrm flipV="1">
            <a:off x="2339975" y="1916113"/>
            <a:ext cx="1727200" cy="2809875"/>
          </a:xfrm>
          <a:prstGeom prst="line">
            <a:avLst/>
          </a:prstGeom>
          <a:noFill/>
          <a:ln w="4762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0" name="Line 18"/>
          <p:cNvSpPr>
            <a:spLocks noChangeShapeType="1"/>
          </p:cNvSpPr>
          <p:nvPr/>
        </p:nvSpPr>
        <p:spPr bwMode="auto">
          <a:xfrm flipV="1">
            <a:off x="2339975" y="1916113"/>
            <a:ext cx="431800" cy="2736850"/>
          </a:xfrm>
          <a:prstGeom prst="line">
            <a:avLst/>
          </a:prstGeom>
          <a:noFill/>
          <a:ln w="47625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5" grpId="0" animBg="1"/>
      <p:bldP spid="305166" grpId="0" animBg="1"/>
      <p:bldP spid="305168" grpId="0" animBg="1"/>
      <p:bldP spid="305169" grpId="0" animBg="1"/>
      <p:bldP spid="3051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0450" name="Object 2"/>
          <p:cNvGraphicFramePr>
            <a:graphicFrameLocks noChangeAspect="1"/>
          </p:cNvGraphicFramePr>
          <p:nvPr/>
        </p:nvGraphicFramePr>
        <p:xfrm>
          <a:off x="7380288" y="1125538"/>
          <a:ext cx="3825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name="公式" r:id="rId3" imgW="101520" imgH="190440" progId="Equation.3">
                  <p:embed/>
                </p:oleObj>
              </mc:Choice>
              <mc:Fallback>
                <p:oleObj name="公式" r:id="rId3" imgW="10152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125538"/>
                        <a:ext cx="3825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1" name="Object 3"/>
          <p:cNvGraphicFramePr>
            <a:graphicFrameLocks noChangeAspect="1"/>
          </p:cNvGraphicFramePr>
          <p:nvPr/>
        </p:nvGraphicFramePr>
        <p:xfrm>
          <a:off x="971550" y="2852738"/>
          <a:ext cx="3825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name="公式" r:id="rId5" imgW="101520" imgH="190440" progId="Equation.3">
                  <p:embed/>
                </p:oleObj>
              </mc:Choice>
              <mc:Fallback>
                <p:oleObj name="公式" r:id="rId5" imgW="10152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3825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2" name="Object 4"/>
          <p:cNvGraphicFramePr>
            <a:graphicFrameLocks noChangeAspect="1"/>
          </p:cNvGraphicFramePr>
          <p:nvPr/>
        </p:nvGraphicFramePr>
        <p:xfrm>
          <a:off x="7812088" y="3500438"/>
          <a:ext cx="3825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" name="公式" r:id="rId7" imgW="101520" imgH="190440" progId="Equation.3">
                  <p:embed/>
                </p:oleObj>
              </mc:Choice>
              <mc:Fallback>
                <p:oleObj name="公式" r:id="rId7" imgW="10152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500438"/>
                        <a:ext cx="3825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3" name="Object 5"/>
          <p:cNvGraphicFramePr>
            <a:graphicFrameLocks noChangeAspect="1"/>
          </p:cNvGraphicFramePr>
          <p:nvPr/>
        </p:nvGraphicFramePr>
        <p:xfrm>
          <a:off x="7308850" y="4652963"/>
          <a:ext cx="3825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公式" r:id="rId8" imgW="101520" imgH="190440" progId="Equation.3">
                  <p:embed/>
                </p:oleObj>
              </mc:Choice>
              <mc:Fallback>
                <p:oleObj name="公式" r:id="rId8" imgW="10152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652963"/>
                        <a:ext cx="3825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4" name="Object 6"/>
          <p:cNvGraphicFramePr>
            <a:graphicFrameLocks noChangeAspect="1"/>
          </p:cNvGraphicFramePr>
          <p:nvPr/>
        </p:nvGraphicFramePr>
        <p:xfrm>
          <a:off x="1835150" y="3716338"/>
          <a:ext cx="3825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公式" r:id="rId9" imgW="101520" imgH="190440" progId="Equation.3">
                  <p:embed/>
                </p:oleObj>
              </mc:Choice>
              <mc:Fallback>
                <p:oleObj name="公式" r:id="rId9" imgW="10152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3825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5" name="Object 7"/>
          <p:cNvGraphicFramePr>
            <a:graphicFrameLocks noChangeAspect="1"/>
          </p:cNvGraphicFramePr>
          <p:nvPr/>
        </p:nvGraphicFramePr>
        <p:xfrm>
          <a:off x="7092950" y="2420938"/>
          <a:ext cx="3825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公式" r:id="rId10" imgW="101520" imgH="190440" progId="Equation.3">
                  <p:embed/>
                </p:oleObj>
              </mc:Choice>
              <mc:Fallback>
                <p:oleObj name="公式" r:id="rId10" imgW="10152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420938"/>
                        <a:ext cx="3825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6" name="Object 8"/>
          <p:cNvGraphicFramePr>
            <a:graphicFrameLocks noChangeAspect="1"/>
          </p:cNvGraphicFramePr>
          <p:nvPr/>
        </p:nvGraphicFramePr>
        <p:xfrm>
          <a:off x="5003800" y="5661025"/>
          <a:ext cx="527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公式" r:id="rId11" imgW="139680" imgH="190440" progId="Equation.3">
                  <p:embed/>
                </p:oleObj>
              </mc:Choice>
              <mc:Fallback>
                <p:oleObj name="公式" r:id="rId11" imgW="1396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661025"/>
                        <a:ext cx="5270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7" name="Object 9"/>
          <p:cNvGraphicFramePr>
            <a:graphicFrameLocks noChangeAspect="1"/>
          </p:cNvGraphicFramePr>
          <p:nvPr/>
        </p:nvGraphicFramePr>
        <p:xfrm>
          <a:off x="5219700" y="981075"/>
          <a:ext cx="4794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公式" r:id="rId13" imgW="126720" imgH="203040" progId="Equation.3">
                  <p:embed/>
                </p:oleObj>
              </mc:Choice>
              <mc:Fallback>
                <p:oleObj name="公式" r:id="rId13" imgW="1267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981075"/>
                        <a:ext cx="4794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8" name="Object 10"/>
          <p:cNvGraphicFramePr>
            <a:graphicFrameLocks noChangeAspect="1"/>
          </p:cNvGraphicFramePr>
          <p:nvPr/>
        </p:nvGraphicFramePr>
        <p:xfrm>
          <a:off x="3203575" y="1341438"/>
          <a:ext cx="527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8" name="公式" r:id="rId15" imgW="139680" imgH="190440" progId="Equation.3">
                  <p:embed/>
                </p:oleObj>
              </mc:Choice>
              <mc:Fallback>
                <p:oleObj name="公式" r:id="rId15" imgW="13968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5270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59" name="Object 11"/>
          <p:cNvGraphicFramePr>
            <a:graphicFrameLocks noChangeAspect="1"/>
          </p:cNvGraphicFramePr>
          <p:nvPr/>
        </p:nvGraphicFramePr>
        <p:xfrm>
          <a:off x="1979613" y="5300663"/>
          <a:ext cx="5270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公式" r:id="rId17" imgW="139680" imgH="203040" progId="Equation.3">
                  <p:embed/>
                </p:oleObj>
              </mc:Choice>
              <mc:Fallback>
                <p:oleObj name="公式" r:id="rId17" imgW="1396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5270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60" name="Object 12"/>
          <p:cNvGraphicFramePr>
            <a:graphicFrameLocks noChangeAspect="1"/>
          </p:cNvGraphicFramePr>
          <p:nvPr/>
        </p:nvGraphicFramePr>
        <p:xfrm>
          <a:off x="3059113" y="2708275"/>
          <a:ext cx="527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" name="公式" r:id="rId19" imgW="139680" imgH="190440" progId="Equation.3">
                  <p:embed/>
                </p:oleObj>
              </mc:Choice>
              <mc:Fallback>
                <p:oleObj name="公式" r:id="rId19" imgW="13968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08275"/>
                        <a:ext cx="5270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0461" name="Object 13"/>
          <p:cNvGraphicFramePr>
            <a:graphicFrameLocks noChangeAspect="1"/>
          </p:cNvGraphicFramePr>
          <p:nvPr/>
        </p:nvGraphicFramePr>
        <p:xfrm>
          <a:off x="1331913" y="1412875"/>
          <a:ext cx="8143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" name="公式" r:id="rId20" imgW="215640" imgH="203040" progId="Equation.3">
                  <p:embed/>
                </p:oleObj>
              </mc:Choice>
              <mc:Fallback>
                <p:oleObj name="公式" r:id="rId20" imgW="21564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8143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78035E-7 C -0.02865 -0.02127 -0.05729 -0.04254 -0.08247 -0.05919 C -0.10764 -0.07583 -0.09375 -0.08878 -0.1507 -0.09942 C -0.20764 -0.11005 -0.35243 -0.13803 -0.42379 -0.12254 C -0.49514 -0.10705 -0.56198 -0.0504 -0.57934 -0.00647 C -0.5967 0.03746 -0.56268 0.08948 -0.52847 0.14151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280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06358E-6 C 0.00087 -0.07052 0.00191 -0.14081 -0.02222 -0.19861 C -0.04635 -0.25641 -0.09601 -0.32092 -0.14444 -0.34659 C -0.19288 -0.37225 -0.27708 -0.37664 -0.31285 -0.35306 C -0.34861 -0.32948 -0.35121 -0.23052 -0.35885 -0.20508 " pathEditMode="relative" ptsTypes="aaaaA">
                                      <p:cBhvr>
                                        <p:cTn id="8" dur="2000" fill="hold"/>
                                        <p:tgtEl>
                                          <p:spTgt spid="2280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8.20809E-6 C -0.02326 -0.05157 -0.04652 -0.1029 -0.04756 -0.15191 C -0.04861 -0.20116 -0.03871 -0.25897 -0.00625 -0.29573 C 0.02622 -0.33249 0.1007 -0.37642 0.14757 -0.3718 C 0.19445 -0.36717 0.25278 -0.31214 0.27466 -0.26821 C 0.29653 -0.22428 0.28785 -0.16602 0.27935 -0.10752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2280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7.91908E-6 C -6.11111E-6 -7.91908E-6 -0.07535 -0.02452 -0.1507 -0.04879 " pathEditMode="relative" ptsTypes="aA">
                                      <p:cBhvr>
                                        <p:cTn id="12" dur="2000" fill="hold"/>
                                        <p:tgtEl>
                                          <p:spTgt spid="2280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27746E-6 C 0.03177 -0.03329 0.06354 -0.06659 0.07621 -0.08023 " pathEditMode="relative" ptsTypes="aA">
                                      <p:cBhvr>
                                        <p:cTn id="14" dur="2000" fill="hold"/>
                                        <p:tgtEl>
                                          <p:spTgt spid="2280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2.65896E-6 C -0.07777 -0.00393 -0.15555 -0.00786 -0.21267 -0.04023 C -0.26979 -0.0726 -0.33819 -0.14405 -0.34288 -0.19445 C -0.34756 -0.24486 -0.27048 -0.31491 -0.24131 -0.34243 C -0.21215 -0.36994 -0.19027 -0.36462 -0.16822 -0.35931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2280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9.24855E-7 C 0.05781 0.02127 0.11562 0.04278 0.14288 0.08255 C 0.17014 0.12231 0.20104 0.19931 0.16354 0.23885 C 0.12604 0.27838 0.0217 0.29873 -0.08247 0.31931 " pathEditMode="relative" ptsTypes="aaaA">
                                      <p:cBhvr>
                                        <p:cTn id="18" dur="2000" fill="hold"/>
                                        <p:tgtEl>
                                          <p:spTgt spid="2280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4.9711E-6 C -6.11111E-6 -4.9711E-6 0.14045 0.03376 0.28107 0.06775 " pathEditMode="relative" ptsTypes="aA">
                                      <p:cBhvr>
                                        <p:cTn id="20" dur="2000" fill="hold"/>
                                        <p:tgtEl>
                                          <p:spTgt spid="2280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60116E-6 C 2.77778E-7 2.60116E-6 0.01267 0.21248 0.02534 0.42497 " pathEditMode="relative" ptsTypes="aA">
                                      <p:cBhvr>
                                        <p:cTn id="22" dur="2000" fill="hold"/>
                                        <p:tgtEl>
                                          <p:spTgt spid="2280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6.7052E-6 C 0.11441 -0.06405 0.22882 -0.1281 0.27448 -0.15423 " pathEditMode="relative" ptsTypes="aA">
                                      <p:cBhvr>
                                        <p:cTn id="24" dur="2000" fill="hold"/>
                                        <p:tgtEl>
                                          <p:spTgt spid="2280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76E-6 C -0.03872 0.04809 -0.07726 0.09642 -0.154 0.12485 C -0.23073 0.15329 -0.37743 0.17618 -0.46042 0.17133 C -0.54341 0.16647 -0.64219 0.13364 -0.65243 0.09526 C -0.66268 0.05688 -0.59254 -0.00116 -0.52222 -0.05919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2280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5.43353E-6 C 2.77778E-6 5.43353E-6 0.22778 0.20509 0.45556 0.41018 " pathEditMode="relative" ptsTypes="aA">
                                      <p:cBhvr>
                                        <p:cTn id="28" dur="2000" fill="hold"/>
                                        <p:tgtEl>
                                          <p:spTgt spid="2280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87450" y="1557338"/>
          <a:ext cx="70961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公式" r:id="rId3" imgW="2425680" imgH="215640" progId="Equation.3">
                  <p:embed/>
                </p:oleObj>
              </mc:Choice>
              <mc:Fallback>
                <p:oleObj name="公式" r:id="rId3" imgW="24256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70961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2916238" y="2420938"/>
            <a:ext cx="863600" cy="34559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211638" y="2420938"/>
            <a:ext cx="863600" cy="34559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5580063" y="2420938"/>
            <a:ext cx="863600" cy="34559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7092950" y="2420938"/>
            <a:ext cx="863600" cy="34559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58888" y="2420938"/>
          <a:ext cx="71850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公式" r:id="rId5" imgW="1841400" imgH="1143000" progId="Equation.3">
                  <p:embed/>
                </p:oleObj>
              </mc:Choice>
              <mc:Fallback>
                <p:oleObj name="公式" r:id="rId5" imgW="184140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20938"/>
                        <a:ext cx="71850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0" y="620713"/>
          <a:ext cx="88931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公式" r:id="rId7" imgW="3124080" imgH="203040" progId="Equation.3">
                  <p:embed/>
                </p:oleObj>
              </mc:Choice>
              <mc:Fallback>
                <p:oleObj name="公式" r:id="rId7" imgW="31240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713"/>
                        <a:ext cx="88931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>
                                <a:alpha val="39999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800" b="1" smtClean="0">
                <a:latin typeface="Times New Roman" pitchFamily="18" charset="0"/>
              </a:rPr>
              <a:t>3 </a:t>
            </a:r>
            <a:r>
              <a:rPr lang="zh-CN" altLang="en-US" sz="4800" b="1" smtClean="0">
                <a:latin typeface="Times New Roman" pitchFamily="18" charset="0"/>
              </a:rPr>
              <a:t>行 </a:t>
            </a:r>
            <a:r>
              <a:rPr lang="zh-CN" altLang="en-US" sz="4800" b="1" smtClean="0"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altLang="zh-CN" sz="4800" b="1" smtClean="0">
                <a:latin typeface="Times New Roman" pitchFamily="18" charset="0"/>
                <a:sym typeface="Symbol" pitchFamily="18" charset="2"/>
              </a:rPr>
              <a:t>4 </a:t>
            </a:r>
            <a:r>
              <a:rPr lang="zh-CN" altLang="en-US" sz="4800" b="1" smtClean="0">
                <a:latin typeface="Times New Roman" pitchFamily="18" charset="0"/>
                <a:sym typeface="Symbol" pitchFamily="18" charset="2"/>
              </a:rPr>
              <a:t>列 矩阵</a:t>
            </a:r>
          </a:p>
        </p:txBody>
      </p:sp>
      <p:graphicFrame>
        <p:nvGraphicFramePr>
          <p:cNvPr id="2279427" name="Object 3"/>
          <p:cNvGraphicFramePr>
            <a:graphicFrameLocks noChangeAspect="1"/>
          </p:cNvGraphicFramePr>
          <p:nvPr/>
        </p:nvGraphicFramePr>
        <p:xfrm>
          <a:off x="2555875" y="2060575"/>
          <a:ext cx="3732213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公式" r:id="rId3" imgW="990360" imgH="812520" progId="Equation.3">
                  <p:embed/>
                </p:oleObj>
              </mc:Choice>
              <mc:Fallback>
                <p:oleObj name="公式" r:id="rId3" imgW="99036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60575"/>
                        <a:ext cx="3732213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9428" name="AutoShape 4"/>
          <p:cNvSpPr>
            <a:spLocks noChangeArrowheads="1"/>
          </p:cNvSpPr>
          <p:nvPr/>
        </p:nvSpPr>
        <p:spPr bwMode="auto">
          <a:xfrm>
            <a:off x="1908175" y="1989138"/>
            <a:ext cx="4824413" cy="3095625"/>
          </a:xfrm>
          <a:prstGeom prst="bracketPair">
            <a:avLst>
              <a:gd name="adj" fmla="val 9639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79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79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7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7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7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9426" grpId="0"/>
      <p:bldP spid="22794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矩阵是一种记录、存储数据的自然形式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                       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11</a:t>
            </a:r>
            <a:r>
              <a:rPr lang="en-US" altLang="zh-CN" sz="4000" b="1" smtClean="0">
                <a:latin typeface="Times New Roman" pitchFamily="18" charset="0"/>
              </a:rPr>
              <a:t>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12 </a:t>
            </a:r>
            <a:r>
              <a:rPr lang="en-US" altLang="zh-CN" sz="4000" b="1" smtClean="0">
                <a:latin typeface="Times New Roman" pitchFamily="18" charset="0"/>
              </a:rPr>
              <a:t>   …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1n</a:t>
            </a:r>
            <a:endParaRPr lang="en-US" altLang="zh-CN" sz="4000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</a:rPr>
              <a:t>                    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21</a:t>
            </a:r>
            <a:r>
              <a:rPr lang="en-US" altLang="zh-CN" sz="4000" b="1" smtClean="0">
                <a:latin typeface="Times New Roman" pitchFamily="18" charset="0"/>
              </a:rPr>
              <a:t>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22 </a:t>
            </a:r>
            <a:r>
              <a:rPr lang="en-US" altLang="zh-CN" sz="4000" b="1" smtClean="0">
                <a:latin typeface="Times New Roman" pitchFamily="18" charset="0"/>
              </a:rPr>
              <a:t>   …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2n</a:t>
            </a:r>
            <a:r>
              <a:rPr lang="en-US" altLang="zh-CN" sz="4000" b="1" smtClean="0">
                <a:latin typeface="Times New Roman" pitchFamily="18" charset="0"/>
              </a:rPr>
              <a:t>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</a:rPr>
              <a:t>                              …       …           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</a:rPr>
              <a:t>                    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m1</a:t>
            </a:r>
            <a:r>
              <a:rPr lang="en-US" altLang="zh-CN" sz="4000" b="1" smtClean="0">
                <a:latin typeface="Times New Roman" pitchFamily="18" charset="0"/>
              </a:rPr>
              <a:t>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m2 </a:t>
            </a:r>
            <a:r>
              <a:rPr lang="en-US" altLang="zh-CN" sz="4000" b="1" smtClean="0">
                <a:latin typeface="Times New Roman" pitchFamily="18" charset="0"/>
              </a:rPr>
              <a:t>  …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mn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1527819" name="Rectangle 11"/>
          <p:cNvSpPr>
            <a:spLocks noChangeArrowheads="1"/>
          </p:cNvSpPr>
          <p:nvPr/>
        </p:nvSpPr>
        <p:spPr bwMode="auto">
          <a:xfrm>
            <a:off x="3563938" y="5229225"/>
            <a:ext cx="38893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 sz="3600">
                <a:solidFill>
                  <a:schemeClr val="tx2"/>
                </a:solidFill>
                <a:latin typeface="Times New Roman" pitchFamily="18" charset="0"/>
              </a:rPr>
              <a:t>m </a:t>
            </a:r>
            <a:r>
              <a:rPr kumimoji="0" lang="zh-CN" altLang="en-US" sz="3600">
                <a:solidFill>
                  <a:schemeClr val="tx2"/>
                </a:solidFill>
                <a:latin typeface="Times New Roman" pitchFamily="18" charset="0"/>
              </a:rPr>
              <a:t>行 </a:t>
            </a:r>
            <a:r>
              <a:rPr kumimoji="0" lang="en-US" altLang="zh-CN" sz="3600">
                <a:solidFill>
                  <a:schemeClr val="tx2"/>
                </a:solidFill>
                <a:latin typeface="Times New Roman" pitchFamily="18" charset="0"/>
              </a:rPr>
              <a:t>n </a:t>
            </a:r>
            <a:r>
              <a:rPr kumimoji="0" lang="zh-CN" altLang="en-US" sz="3600">
                <a:solidFill>
                  <a:schemeClr val="tx2"/>
                </a:solidFill>
                <a:latin typeface="Times New Roman" pitchFamily="18" charset="0"/>
              </a:rPr>
              <a:t>列矩阵</a:t>
            </a:r>
          </a:p>
        </p:txBody>
      </p:sp>
      <p:sp>
        <p:nvSpPr>
          <p:cNvPr id="1527821" name="AutoShape 13"/>
          <p:cNvSpPr>
            <a:spLocks noChangeArrowheads="1"/>
          </p:cNvSpPr>
          <p:nvPr/>
        </p:nvSpPr>
        <p:spPr bwMode="auto">
          <a:xfrm>
            <a:off x="3132138" y="1916113"/>
            <a:ext cx="4751387" cy="2952750"/>
          </a:xfrm>
          <a:prstGeom prst="bracketPair">
            <a:avLst>
              <a:gd name="adj" fmla="val 6745"/>
            </a:avLst>
          </a:pr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27822" name="Object 14"/>
          <p:cNvGraphicFramePr>
            <a:graphicFrameLocks noChangeAspect="1"/>
          </p:cNvGraphicFramePr>
          <p:nvPr/>
        </p:nvGraphicFramePr>
        <p:xfrm>
          <a:off x="1476375" y="2924175"/>
          <a:ext cx="11890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3" imgW="342720" imgH="190440" progId="Equation.3">
                  <p:embed/>
                </p:oleObj>
              </mc:Choice>
              <mc:Fallback>
                <p:oleObj name="公式" r:id="rId3" imgW="342720" imgH="190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11890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2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2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2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27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7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2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27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27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2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2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819" grpId="0"/>
      <p:bldP spid="15278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便于观察 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易于检索</a:t>
            </a:r>
            <a:r>
              <a:rPr lang="en-US" altLang="zh-CN" sz="3600" b="1" smtClean="0">
                <a:latin typeface="Times New Roman" pitchFamily="18" charset="0"/>
              </a:rPr>
              <a:t>…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                       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11</a:t>
            </a:r>
            <a:r>
              <a:rPr lang="en-US" altLang="zh-CN" sz="4000" b="1" smtClean="0">
                <a:latin typeface="Times New Roman" pitchFamily="18" charset="0"/>
              </a:rPr>
              <a:t>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12 </a:t>
            </a:r>
            <a:r>
              <a:rPr lang="en-US" altLang="zh-CN" sz="4000" b="1" smtClean="0">
                <a:latin typeface="Times New Roman" pitchFamily="18" charset="0"/>
              </a:rPr>
              <a:t>   …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1n</a:t>
            </a:r>
            <a:endParaRPr lang="en-US" altLang="zh-CN" sz="4000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</a:rPr>
              <a:t>                    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21</a:t>
            </a:r>
            <a:r>
              <a:rPr lang="en-US" altLang="zh-CN" sz="4000" b="1" smtClean="0">
                <a:latin typeface="Times New Roman" pitchFamily="18" charset="0"/>
              </a:rPr>
              <a:t>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22 </a:t>
            </a:r>
            <a:r>
              <a:rPr lang="en-US" altLang="zh-CN" sz="4000" b="1" smtClean="0">
                <a:latin typeface="Times New Roman" pitchFamily="18" charset="0"/>
              </a:rPr>
              <a:t>   …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2n</a:t>
            </a:r>
            <a:r>
              <a:rPr lang="en-US" altLang="zh-CN" sz="4000" b="1" smtClean="0">
                <a:latin typeface="Times New Roman" pitchFamily="18" charset="0"/>
              </a:rPr>
              <a:t>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</a:rPr>
              <a:t>                              …       …           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itchFamily="18" charset="0"/>
              </a:rPr>
              <a:t>                    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m1</a:t>
            </a:r>
            <a:r>
              <a:rPr lang="en-US" altLang="zh-CN" sz="4000" b="1" smtClean="0">
                <a:latin typeface="Times New Roman" pitchFamily="18" charset="0"/>
              </a:rPr>
              <a:t>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m2 </a:t>
            </a:r>
            <a:r>
              <a:rPr lang="en-US" altLang="zh-CN" sz="4000" b="1" smtClean="0">
                <a:latin typeface="Times New Roman" pitchFamily="18" charset="0"/>
              </a:rPr>
              <a:t>  …    </a:t>
            </a:r>
            <a:r>
              <a:rPr lang="en-US" altLang="zh-CN" sz="4000" b="1" i="1" smtClean="0">
                <a:latin typeface="Times New Roman" pitchFamily="18" charset="0"/>
              </a:rPr>
              <a:t>a</a:t>
            </a:r>
            <a:r>
              <a:rPr lang="en-US" altLang="zh-CN" sz="4000" b="1" baseline="-30000" smtClean="0">
                <a:latin typeface="Times New Roman" pitchFamily="18" charset="0"/>
              </a:rPr>
              <a:t>mn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476375" y="2924175"/>
          <a:ext cx="11890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公式" r:id="rId3" imgW="342720" imgH="190440" progId="Equation.3">
                  <p:embed/>
                </p:oleObj>
              </mc:Choice>
              <mc:Fallback>
                <p:oleObj name="公式" r:id="rId3" imgW="34272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11890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132138" y="1916113"/>
            <a:ext cx="4751387" cy="2952750"/>
          </a:xfrm>
          <a:prstGeom prst="bracketPair">
            <a:avLst>
              <a:gd name="adj" fmla="val 6745"/>
            </a:avLst>
          </a:pr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2026" name="Rectangle 10"/>
          <p:cNvSpPr>
            <a:spLocks noChangeArrowheads="1"/>
          </p:cNvSpPr>
          <p:nvPr/>
        </p:nvSpPr>
        <p:spPr bwMode="auto">
          <a:xfrm>
            <a:off x="323850" y="1628775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Times New Roman" pitchFamily="18" charset="0"/>
              </a:rPr>
              <a:t>元素所在的行</a:t>
            </a:r>
          </a:p>
        </p:txBody>
      </p:sp>
      <p:sp>
        <p:nvSpPr>
          <p:cNvPr id="2262027" name="Rectangle 11"/>
          <p:cNvSpPr>
            <a:spLocks noChangeArrowheads="1"/>
          </p:cNvSpPr>
          <p:nvPr/>
        </p:nvSpPr>
        <p:spPr bwMode="auto">
          <a:xfrm>
            <a:off x="250825" y="45085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Times New Roman" pitchFamily="18" charset="0"/>
              </a:rPr>
              <a:t>元素所在的列</a:t>
            </a:r>
          </a:p>
        </p:txBody>
      </p:sp>
      <p:sp>
        <p:nvSpPr>
          <p:cNvPr id="2262028" name="AutoShape 12"/>
          <p:cNvSpPr>
            <a:spLocks noChangeArrowheads="1"/>
          </p:cNvSpPr>
          <p:nvPr/>
        </p:nvSpPr>
        <p:spPr bwMode="auto">
          <a:xfrm>
            <a:off x="3419475" y="2636838"/>
            <a:ext cx="914400" cy="792162"/>
          </a:xfrm>
          <a:prstGeom prst="roundRect">
            <a:avLst>
              <a:gd name="adj" fmla="val 16667"/>
            </a:avLst>
          </a:pr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2031" name="Freeform 15"/>
          <p:cNvSpPr>
            <a:spLocks/>
          </p:cNvSpPr>
          <p:nvPr/>
        </p:nvSpPr>
        <p:spPr bwMode="auto">
          <a:xfrm>
            <a:off x="2916238" y="3357563"/>
            <a:ext cx="1223962" cy="1511300"/>
          </a:xfrm>
          <a:custGeom>
            <a:avLst/>
            <a:gdLst>
              <a:gd name="T0" fmla="*/ 0 w 771"/>
              <a:gd name="T1" fmla="*/ 2147483647 h 952"/>
              <a:gd name="T2" fmla="*/ 2147483647 w 771"/>
              <a:gd name="T3" fmla="*/ 2147483647 h 952"/>
              <a:gd name="T4" fmla="*/ 2147483647 w 771"/>
              <a:gd name="T5" fmla="*/ 0 h 952"/>
              <a:gd name="T6" fmla="*/ 0 60000 65536"/>
              <a:gd name="T7" fmla="*/ 0 60000 65536"/>
              <a:gd name="T8" fmla="*/ 0 60000 65536"/>
              <a:gd name="T9" fmla="*/ 0 w 771"/>
              <a:gd name="T10" fmla="*/ 0 h 952"/>
              <a:gd name="T11" fmla="*/ 771 w 771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952">
                <a:moveTo>
                  <a:pt x="0" y="952"/>
                </a:moveTo>
                <a:cubicBezTo>
                  <a:pt x="253" y="805"/>
                  <a:pt x="507" y="658"/>
                  <a:pt x="635" y="499"/>
                </a:cubicBezTo>
                <a:cubicBezTo>
                  <a:pt x="763" y="340"/>
                  <a:pt x="767" y="170"/>
                  <a:pt x="771" y="0"/>
                </a:cubicBezTo>
              </a:path>
            </a:pathLst>
          </a:cu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033" name="Freeform 17"/>
          <p:cNvSpPr>
            <a:spLocks/>
          </p:cNvSpPr>
          <p:nvPr/>
        </p:nvSpPr>
        <p:spPr bwMode="auto">
          <a:xfrm>
            <a:off x="2843213" y="2060575"/>
            <a:ext cx="1090612" cy="863600"/>
          </a:xfrm>
          <a:custGeom>
            <a:avLst/>
            <a:gdLst>
              <a:gd name="T0" fmla="*/ 0 w 597"/>
              <a:gd name="T1" fmla="*/ 0 h 498"/>
              <a:gd name="T2" fmla="*/ 2147483647 w 597"/>
              <a:gd name="T3" fmla="*/ 2147483647 h 498"/>
              <a:gd name="T4" fmla="*/ 2147483647 w 597"/>
              <a:gd name="T5" fmla="*/ 2147483647 h 498"/>
              <a:gd name="T6" fmla="*/ 0 60000 65536"/>
              <a:gd name="T7" fmla="*/ 0 60000 65536"/>
              <a:gd name="T8" fmla="*/ 0 60000 65536"/>
              <a:gd name="T9" fmla="*/ 0 w 597"/>
              <a:gd name="T10" fmla="*/ 0 h 498"/>
              <a:gd name="T11" fmla="*/ 597 w 597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7" h="498">
                <a:moveTo>
                  <a:pt x="0" y="0"/>
                </a:moveTo>
                <a:cubicBezTo>
                  <a:pt x="200" y="71"/>
                  <a:pt x="401" y="143"/>
                  <a:pt x="499" y="226"/>
                </a:cubicBezTo>
                <a:cubicBezTo>
                  <a:pt x="597" y="309"/>
                  <a:pt x="593" y="403"/>
                  <a:pt x="590" y="498"/>
                </a:cubicBezTo>
              </a:path>
            </a:pathLst>
          </a:custGeom>
          <a:noFill/>
          <a:ln w="666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Rectangle 18"/>
          <p:cNvSpPr>
            <a:spLocks noChangeArrowheads="1"/>
          </p:cNvSpPr>
          <p:nvPr/>
        </p:nvSpPr>
        <p:spPr bwMode="auto">
          <a:xfrm>
            <a:off x="3563938" y="5229225"/>
            <a:ext cx="38893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 sz="3600">
                <a:solidFill>
                  <a:schemeClr val="tx2"/>
                </a:solidFill>
                <a:latin typeface="Times New Roman" pitchFamily="18" charset="0"/>
              </a:rPr>
              <a:t>m </a:t>
            </a:r>
            <a:r>
              <a:rPr kumimoji="0" lang="en-US" altLang="zh-CN">
                <a:sym typeface="Symbol" pitchFamily="18" charset="2"/>
              </a:rPr>
              <a:t></a:t>
            </a:r>
            <a:r>
              <a:rPr kumimoji="0" lang="en-US" altLang="zh-CN" sz="3600">
                <a:solidFill>
                  <a:schemeClr val="tx2"/>
                </a:solidFill>
                <a:latin typeface="Times New Roman" pitchFamily="18" charset="0"/>
              </a:rPr>
              <a:t> n </a:t>
            </a:r>
            <a:r>
              <a:rPr kumimoji="0" lang="zh-CN" altLang="en-US" sz="3600">
                <a:solidFill>
                  <a:schemeClr val="tx2"/>
                </a:solidFill>
                <a:latin typeface="Times New Roman" pitchFamily="18" charset="0"/>
              </a:rPr>
              <a:t>矩阵</a:t>
            </a:r>
          </a:p>
        </p:txBody>
      </p:sp>
      <p:sp>
        <p:nvSpPr>
          <p:cNvPr id="2262036" name="Rectangle 20"/>
          <p:cNvSpPr>
            <a:spLocks noChangeArrowheads="1"/>
          </p:cNvSpPr>
          <p:nvPr/>
        </p:nvSpPr>
        <p:spPr bwMode="auto">
          <a:xfrm>
            <a:off x="1403350" y="5300663"/>
            <a:ext cx="6408738" cy="85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en-US" altLang="zh-CN" sz="4000">
                <a:latin typeface="Times New Roman" pitchFamily="18" charset="0"/>
              </a:rPr>
              <a:t>A = [ </a:t>
            </a:r>
            <a:r>
              <a:rPr kumimoji="0" lang="en-US" altLang="zh-CN" sz="4000" i="1">
                <a:latin typeface="Times New Roman" pitchFamily="18" charset="0"/>
              </a:rPr>
              <a:t>a</a:t>
            </a:r>
            <a:r>
              <a:rPr kumimoji="0" lang="en-US" altLang="zh-CN" sz="4000" baseline="-30000">
                <a:latin typeface="Times New Roman" pitchFamily="18" charset="0"/>
              </a:rPr>
              <a:t>i j</a:t>
            </a:r>
            <a:r>
              <a:rPr kumimoji="0" lang="en-US" altLang="zh-CN" sz="4000" i="1" baseline="-30000">
                <a:latin typeface="Times New Roman" pitchFamily="18" charset="0"/>
              </a:rPr>
              <a:t> </a:t>
            </a:r>
            <a:r>
              <a:rPr kumimoji="0" lang="en-US" altLang="zh-CN" sz="4000">
                <a:latin typeface="Times New Roman" pitchFamily="18" charset="0"/>
              </a:rPr>
              <a:t>] </a:t>
            </a:r>
            <a:r>
              <a:rPr kumimoji="0" lang="pt-BR" altLang="zh-CN" sz="4000" baseline="-30000">
                <a:latin typeface="Times New Roman" pitchFamily="18" charset="0"/>
              </a:rPr>
              <a:t>1≤i≤m , 1≤j≤ n</a:t>
            </a:r>
            <a:endParaRPr kumimoji="0" lang="en-US" altLang="zh-CN" sz="4000" baseline="-30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6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6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6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6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2026" grpId="0"/>
      <p:bldP spid="2262027" grpId="0"/>
      <p:bldP spid="2262028" grpId="0" animBg="1"/>
      <p:bldP spid="2262031" grpId="0" animBg="1"/>
      <p:bldP spid="2262033" grpId="0" animBg="1"/>
      <p:bldP spid="22620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只有一行</a:t>
            </a:r>
            <a:r>
              <a:rPr lang="en-US" altLang="zh-CN" sz="3600" b="1" smtClean="0">
                <a:latin typeface="Times New Roman" pitchFamily="18" charset="0"/>
              </a:rPr>
              <a:t>(</a:t>
            </a:r>
            <a:r>
              <a:rPr lang="zh-CN" altLang="en-US" sz="3600" b="1" smtClean="0">
                <a:latin typeface="Times New Roman" pitchFamily="18" charset="0"/>
              </a:rPr>
              <a:t>一列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  <a:r>
              <a:rPr lang="zh-CN" altLang="en-US" sz="3600" b="1" smtClean="0">
                <a:latin typeface="Times New Roman" pitchFamily="18" charset="0"/>
              </a:rPr>
              <a:t>的矩阵称为行</a:t>
            </a:r>
            <a:r>
              <a:rPr lang="en-US" altLang="zh-CN" sz="3600" b="1" smtClean="0">
                <a:latin typeface="Times New Roman" pitchFamily="18" charset="0"/>
              </a:rPr>
              <a:t>(</a:t>
            </a:r>
            <a:r>
              <a:rPr lang="zh-CN" altLang="en-US" sz="3600" b="1" smtClean="0">
                <a:latin typeface="Times New Roman" pitchFamily="18" charset="0"/>
              </a:rPr>
              <a:t>列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  <a:r>
              <a:rPr lang="zh-CN" altLang="en-US" sz="3600" b="1" smtClean="0">
                <a:latin typeface="Times New Roman" pitchFamily="18" charset="0"/>
              </a:rPr>
              <a:t>向量</a:t>
            </a:r>
          </a:p>
        </p:txBody>
      </p:sp>
      <p:graphicFrame>
        <p:nvGraphicFramePr>
          <p:cNvPr id="1730563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27088" y="1412875"/>
          <a:ext cx="77200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公式" r:id="rId3" imgW="2565360" imgH="749160" progId="Equation.3">
                  <p:embed/>
                </p:oleObj>
              </mc:Choice>
              <mc:Fallback>
                <p:oleObj name="公式" r:id="rId3" imgW="2565360" imgH="749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77200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6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0113" y="3500438"/>
          <a:ext cx="7796212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公式" r:id="rId5" imgW="2539800" imgH="914400" progId="Equation.3">
                  <p:embed/>
                </p:oleObj>
              </mc:Choice>
              <mc:Fallback>
                <p:oleObj name="公式" r:id="rId5" imgW="2539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7796212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3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zh-CN" altLang="en-US" sz="3600" b="1" smtClean="0">
                <a:latin typeface="Times New Roman" pitchFamily="18" charset="0"/>
              </a:rPr>
              <a:t>行数相同</a:t>
            </a:r>
            <a:r>
              <a:rPr lang="en-US" altLang="zh-CN" sz="3600" b="1" smtClean="0"/>
              <a:t>, </a:t>
            </a:r>
            <a:r>
              <a:rPr lang="zh-CN" altLang="en-US" sz="3600" b="1" smtClean="0">
                <a:latin typeface="Times New Roman" pitchFamily="18" charset="0"/>
              </a:rPr>
              <a:t>列数也相同的两个矩阵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可以做矩阵加法  </a:t>
            </a:r>
            <a:r>
              <a:rPr lang="en-US" altLang="zh-CN" sz="3600" b="1" smtClean="0">
                <a:latin typeface="Times New Roman" pitchFamily="18" charset="0"/>
              </a:rPr>
              <a:t>--- </a:t>
            </a:r>
            <a:r>
              <a:rPr lang="zh-CN" altLang="en-US" sz="3600" b="1" smtClean="0">
                <a:latin typeface="Times New Roman" pitchFamily="18" charset="0"/>
              </a:rPr>
              <a:t>对应元素相加</a:t>
            </a:r>
          </a:p>
        </p:txBody>
      </p:sp>
      <p:pic>
        <p:nvPicPr>
          <p:cNvPr id="26628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908175" y="188913"/>
            <a:ext cx="5832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Times New Roman" pitchFamily="18" charset="0"/>
              </a:rPr>
              <a:t>矩阵的加法</a:t>
            </a:r>
          </a:p>
        </p:txBody>
      </p:sp>
      <p:graphicFrame>
        <p:nvGraphicFramePr>
          <p:cNvPr id="26626" name="Object 7"/>
          <p:cNvGraphicFramePr>
            <a:graphicFrameLocks noChangeAspect="1"/>
          </p:cNvGraphicFramePr>
          <p:nvPr/>
        </p:nvGraphicFramePr>
        <p:xfrm>
          <a:off x="160338" y="3681413"/>
          <a:ext cx="885983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公式" r:id="rId4" imgW="2933640" imgH="711000" progId="Equation.3">
                  <p:embed/>
                </p:oleObj>
              </mc:Choice>
              <mc:Fallback>
                <p:oleObj name="公式" r:id="rId4" imgW="293364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3681413"/>
                        <a:ext cx="8859837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</a:t>
            </a:r>
            <a:r>
              <a:rPr lang="zh-CN" altLang="en-US" sz="3600" b="1" smtClean="0">
                <a:latin typeface="Times New Roman" pitchFamily="18" charset="0"/>
              </a:rPr>
              <a:t>每个矩阵都可以与数 </a:t>
            </a:r>
            <a:r>
              <a:rPr lang="en-US" altLang="zh-CN" sz="3600" b="1" i="1" smtClean="0">
                <a:latin typeface="Times New Roman" pitchFamily="18" charset="0"/>
              </a:rPr>
              <a:t>k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作数乘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即每个元素 </a:t>
            </a:r>
            <a:r>
              <a:rPr lang="en-US" altLang="zh-CN" sz="3600" b="1" i="1" smtClean="0">
                <a:latin typeface="Times New Roman" pitchFamily="18" charset="0"/>
              </a:rPr>
              <a:t>k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倍</a:t>
            </a:r>
          </a:p>
        </p:txBody>
      </p:sp>
      <p:pic>
        <p:nvPicPr>
          <p:cNvPr id="27652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132138" y="188913"/>
            <a:ext cx="338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矩阵的数乘</a:t>
            </a:r>
          </a:p>
        </p:txBody>
      </p:sp>
      <p:graphicFrame>
        <p:nvGraphicFramePr>
          <p:cNvPr id="27650" name="Object 7"/>
          <p:cNvGraphicFramePr>
            <a:graphicFrameLocks noChangeAspect="1"/>
          </p:cNvGraphicFramePr>
          <p:nvPr/>
        </p:nvGraphicFramePr>
        <p:xfrm>
          <a:off x="1619250" y="3500438"/>
          <a:ext cx="5626100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公式" r:id="rId4" imgW="1612800" imgH="711000" progId="Equation.3">
                  <p:embed/>
                </p:oleObj>
              </mc:Choice>
              <mc:Fallback>
                <p:oleObj name="公式" r:id="rId4" imgW="161280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562610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38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矩阵的转置  </a:t>
            </a:r>
            <a:r>
              <a:rPr lang="en-US" altLang="zh-CN" sz="4000" b="1" smtClean="0"/>
              <a:t>(matrix transpose)</a:t>
            </a:r>
            <a:endParaRPr lang="zh-CN" altLang="en-US" sz="3600" b="1" smtClean="0"/>
          </a:p>
        </p:txBody>
      </p:sp>
      <p:sp>
        <p:nvSpPr>
          <p:cNvPr id="2377731" name="Rectangle 3"/>
          <p:cNvSpPr>
            <a:spLocks noChangeArrowheads="1"/>
          </p:cNvSpPr>
          <p:nvPr/>
        </p:nvSpPr>
        <p:spPr bwMode="auto">
          <a:xfrm>
            <a:off x="755650" y="2852738"/>
            <a:ext cx="3384550" cy="792162"/>
          </a:xfrm>
          <a:prstGeom prst="rect">
            <a:avLst/>
          </a:pr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2" name="Rectangle 4"/>
          <p:cNvSpPr>
            <a:spLocks noChangeArrowheads="1"/>
          </p:cNvSpPr>
          <p:nvPr/>
        </p:nvSpPr>
        <p:spPr bwMode="auto">
          <a:xfrm>
            <a:off x="5435600" y="2565400"/>
            <a:ext cx="720725" cy="3455988"/>
          </a:xfrm>
          <a:prstGeom prst="rect">
            <a:avLst/>
          </a:pr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3" name="Rectangle 5"/>
          <p:cNvSpPr>
            <a:spLocks noChangeArrowheads="1"/>
          </p:cNvSpPr>
          <p:nvPr/>
        </p:nvSpPr>
        <p:spPr bwMode="auto">
          <a:xfrm>
            <a:off x="755650" y="3789363"/>
            <a:ext cx="3384550" cy="719137"/>
          </a:xfrm>
          <a:prstGeom prst="rect">
            <a:avLst/>
          </a:prstGeom>
          <a:solidFill>
            <a:srgbClr val="3366FF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4" name="Rectangle 6"/>
          <p:cNvSpPr>
            <a:spLocks noChangeArrowheads="1"/>
          </p:cNvSpPr>
          <p:nvPr/>
        </p:nvSpPr>
        <p:spPr bwMode="auto">
          <a:xfrm>
            <a:off x="6300788" y="2565400"/>
            <a:ext cx="719137" cy="3455988"/>
          </a:xfrm>
          <a:prstGeom prst="rect">
            <a:avLst/>
          </a:prstGeom>
          <a:solidFill>
            <a:srgbClr val="3366FF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5" name="Line 7"/>
          <p:cNvSpPr>
            <a:spLocks noChangeShapeType="1"/>
          </p:cNvSpPr>
          <p:nvPr/>
        </p:nvSpPr>
        <p:spPr bwMode="auto">
          <a:xfrm>
            <a:off x="539750" y="2708275"/>
            <a:ext cx="2879725" cy="3097213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7736" name="Rectangle 8"/>
          <p:cNvSpPr>
            <a:spLocks noChangeArrowheads="1"/>
          </p:cNvSpPr>
          <p:nvPr/>
        </p:nvSpPr>
        <p:spPr bwMode="auto">
          <a:xfrm>
            <a:off x="755650" y="4724400"/>
            <a:ext cx="3384550" cy="720725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7" name="Rectangle 9"/>
          <p:cNvSpPr>
            <a:spLocks noChangeArrowheads="1"/>
          </p:cNvSpPr>
          <p:nvPr/>
        </p:nvSpPr>
        <p:spPr bwMode="auto">
          <a:xfrm>
            <a:off x="7235825" y="2565400"/>
            <a:ext cx="792163" cy="3455988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7738" name="Line 10"/>
          <p:cNvSpPr>
            <a:spLocks noChangeShapeType="1"/>
          </p:cNvSpPr>
          <p:nvPr/>
        </p:nvSpPr>
        <p:spPr bwMode="auto">
          <a:xfrm>
            <a:off x="5435600" y="2492375"/>
            <a:ext cx="2879725" cy="3097213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4" name="Object 11"/>
          <p:cNvGraphicFramePr>
            <a:graphicFrameLocks noChangeAspect="1"/>
          </p:cNvGraphicFramePr>
          <p:nvPr/>
        </p:nvGraphicFramePr>
        <p:xfrm>
          <a:off x="519113" y="2760663"/>
          <a:ext cx="41306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公式" r:id="rId3" imgW="1295280" imgH="901440" progId="Equation.3">
                  <p:embed/>
                </p:oleObj>
              </mc:Choice>
              <mc:Fallback>
                <p:oleObj name="公式" r:id="rId3" imgW="129528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760663"/>
                        <a:ext cx="4130675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2"/>
          <p:cNvGraphicFramePr>
            <a:graphicFrameLocks noChangeAspect="1"/>
          </p:cNvGraphicFramePr>
          <p:nvPr/>
        </p:nvGraphicFramePr>
        <p:xfrm>
          <a:off x="4787900" y="2492375"/>
          <a:ext cx="3441700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公式" r:id="rId5" imgW="1079280" imgH="1143000" progId="Equation.3">
                  <p:embed/>
                </p:oleObj>
              </mc:Choice>
              <mc:Fallback>
                <p:oleObj name="公式" r:id="rId5" imgW="107928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92375"/>
                        <a:ext cx="3441700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7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7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7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7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37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37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7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7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1" grpId="0" animBg="1"/>
      <p:bldP spid="2377732" grpId="0" animBg="1"/>
      <p:bldP spid="2377733" grpId="0" animBg="1"/>
      <p:bldP spid="2377734" grpId="0" animBg="1"/>
      <p:bldP spid="2377735" grpId="0" animBg="1"/>
      <p:bldP spid="2377736" grpId="0" animBg="1"/>
      <p:bldP spid="2377737" grpId="0" animBg="1"/>
      <p:bldP spid="23777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   </a:t>
            </a:r>
            <a:r>
              <a:rPr lang="zh-CN" altLang="en-US" sz="4000" b="1" smtClean="0"/>
              <a:t>矩阵的行向量</a:t>
            </a:r>
            <a:r>
              <a:rPr lang="zh-CN" altLang="en-US" sz="4000" b="1" smtClean="0">
                <a:sym typeface="Symbol" pitchFamily="18" charset="2"/>
              </a:rPr>
              <a:t>、列向量</a:t>
            </a:r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971550" y="3500438"/>
            <a:ext cx="914400" cy="914400"/>
          </a:xfrm>
          <a:prstGeom prst="bracketPair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AutoShape 4"/>
          <p:cNvSpPr>
            <a:spLocks/>
          </p:cNvSpPr>
          <p:nvPr/>
        </p:nvSpPr>
        <p:spPr bwMode="auto">
          <a:xfrm>
            <a:off x="1403350" y="2997200"/>
            <a:ext cx="73025" cy="2232025"/>
          </a:xfrm>
          <a:prstGeom prst="leftBracket">
            <a:avLst>
              <a:gd name="adj" fmla="val 25471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57" name="Rectangle 5"/>
          <p:cNvSpPr>
            <a:spLocks noChangeArrowheads="1"/>
          </p:cNvSpPr>
          <p:nvPr/>
        </p:nvSpPr>
        <p:spPr bwMode="auto">
          <a:xfrm>
            <a:off x="1116013" y="1844675"/>
            <a:ext cx="4608512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58" name="Rectangle 6"/>
          <p:cNvSpPr>
            <a:spLocks noChangeArrowheads="1"/>
          </p:cNvSpPr>
          <p:nvPr/>
        </p:nvSpPr>
        <p:spPr bwMode="auto">
          <a:xfrm>
            <a:off x="1116013" y="2781300"/>
            <a:ext cx="4608512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59" name="Rectangle 7"/>
          <p:cNvSpPr>
            <a:spLocks noChangeArrowheads="1"/>
          </p:cNvSpPr>
          <p:nvPr/>
        </p:nvSpPr>
        <p:spPr bwMode="auto">
          <a:xfrm>
            <a:off x="1116013" y="4652963"/>
            <a:ext cx="4608512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60" name="Rectangle 8"/>
          <p:cNvSpPr>
            <a:spLocks noChangeArrowheads="1"/>
          </p:cNvSpPr>
          <p:nvPr/>
        </p:nvSpPr>
        <p:spPr bwMode="auto">
          <a:xfrm>
            <a:off x="7092950" y="1844675"/>
            <a:ext cx="1081088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61" name="Rectangle 9"/>
          <p:cNvSpPr>
            <a:spLocks noChangeArrowheads="1"/>
          </p:cNvSpPr>
          <p:nvPr/>
        </p:nvSpPr>
        <p:spPr bwMode="auto">
          <a:xfrm>
            <a:off x="7092950" y="2781300"/>
            <a:ext cx="1081088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62" name="Rectangle 10"/>
          <p:cNvSpPr>
            <a:spLocks noChangeArrowheads="1"/>
          </p:cNvSpPr>
          <p:nvPr/>
        </p:nvSpPr>
        <p:spPr bwMode="auto">
          <a:xfrm>
            <a:off x="7092950" y="4724400"/>
            <a:ext cx="1081088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63" name="Rectangle 11"/>
          <p:cNvSpPr>
            <a:spLocks noChangeArrowheads="1"/>
          </p:cNvSpPr>
          <p:nvPr/>
        </p:nvSpPr>
        <p:spPr bwMode="auto">
          <a:xfrm>
            <a:off x="1116013" y="3716338"/>
            <a:ext cx="4608512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8764" name="Rectangle 12"/>
          <p:cNvSpPr>
            <a:spLocks noChangeArrowheads="1"/>
          </p:cNvSpPr>
          <p:nvPr/>
        </p:nvSpPr>
        <p:spPr bwMode="auto">
          <a:xfrm>
            <a:off x="7092950" y="3716338"/>
            <a:ext cx="1081088" cy="720725"/>
          </a:xfrm>
          <a:prstGeom prst="rect">
            <a:avLst/>
          </a:prstGeom>
          <a:solidFill>
            <a:srgbClr val="FF0000">
              <a:alpha val="38039"/>
            </a:srgb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827088" y="1773238"/>
            <a:ext cx="5292725" cy="3671887"/>
          </a:xfrm>
          <a:prstGeom prst="bracketPair">
            <a:avLst>
              <a:gd name="adj" fmla="val 4718"/>
            </a:avLst>
          </a:pr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1" name="Rectangle 14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 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11</a:t>
            </a:r>
            <a:r>
              <a:rPr lang="en-US" altLang="zh-CN" sz="4400" b="1" smtClean="0">
                <a:latin typeface="Times New Roman" pitchFamily="18" charset="0"/>
              </a:rPr>
              <a:t>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12 </a:t>
            </a:r>
            <a:r>
              <a:rPr lang="en-US" altLang="zh-CN" sz="4400" b="1" smtClean="0">
                <a:latin typeface="Times New Roman" pitchFamily="18" charset="0"/>
              </a:rPr>
              <a:t>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1n  </a:t>
            </a:r>
            <a:endParaRPr lang="en-US" altLang="zh-CN" sz="4400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400" b="1" smtClean="0">
                <a:latin typeface="Times New Roman" pitchFamily="18" charset="0"/>
              </a:rPr>
              <a:t>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21</a:t>
            </a:r>
            <a:r>
              <a:rPr lang="en-US" altLang="zh-CN" sz="4400" b="1" smtClean="0">
                <a:latin typeface="Times New Roman" pitchFamily="18" charset="0"/>
              </a:rPr>
              <a:t>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22 </a:t>
            </a:r>
            <a:r>
              <a:rPr lang="en-US" altLang="zh-CN" sz="4400" b="1" smtClean="0">
                <a:latin typeface="Times New Roman" pitchFamily="18" charset="0"/>
              </a:rPr>
              <a:t>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2n</a:t>
            </a:r>
            <a:r>
              <a:rPr lang="en-US" altLang="zh-CN" sz="4400" b="1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400" b="1" smtClean="0">
                <a:latin typeface="Times New Roman" pitchFamily="18" charset="0"/>
              </a:rPr>
              <a:t>         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    </a:t>
            </a:r>
            <a:endParaRPr lang="en-US" altLang="zh-CN" sz="4400" smtClean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400" b="1" smtClean="0">
                <a:latin typeface="Times New Roman" pitchFamily="18" charset="0"/>
              </a:rPr>
              <a:t>  </a:t>
            </a:r>
            <a:r>
              <a:rPr lang="en-US" altLang="zh-CN" sz="4400" smtClean="0">
                <a:latin typeface="Times New Roman" pitchFamily="18" charset="0"/>
              </a:rPr>
              <a:t>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m1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m2 </a:t>
            </a:r>
            <a:r>
              <a:rPr lang="en-US" altLang="zh-CN" sz="4400" b="1" smtClean="0">
                <a:latin typeface="Times New Roman" pitchFamily="18" charset="0"/>
              </a:rPr>
              <a:t>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mn</a:t>
            </a:r>
            <a:r>
              <a:rPr lang="en-US" altLang="zh-CN" sz="4400" b="1" i="1" baseline="-30000" smtClean="0">
                <a:latin typeface="Times New Roman" pitchFamily="18" charset="0"/>
              </a:rPr>
              <a:t>  </a:t>
            </a:r>
          </a:p>
        </p:txBody>
      </p:sp>
      <p:graphicFrame>
        <p:nvGraphicFramePr>
          <p:cNvPr id="2378767" name="Object 15"/>
          <p:cNvGraphicFramePr>
            <a:graphicFrameLocks noChangeAspect="1"/>
          </p:cNvGraphicFramePr>
          <p:nvPr/>
        </p:nvGraphicFramePr>
        <p:xfrm>
          <a:off x="6372225" y="1628775"/>
          <a:ext cx="2076450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公式" r:id="rId3" imgW="609480" imgH="1143000" progId="Equation.3">
                  <p:embed/>
                </p:oleObj>
              </mc:Choice>
              <mc:Fallback>
                <p:oleObj name="公式" r:id="rId3" imgW="609480" imgH="1143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628775"/>
                        <a:ext cx="2076450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7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7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7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37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7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37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7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7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757" grpId="0" animBg="1"/>
      <p:bldP spid="2378758" grpId="0" animBg="1"/>
      <p:bldP spid="2378759" grpId="0" animBg="1"/>
      <p:bldP spid="2378760" grpId="0" animBg="1"/>
      <p:bldP spid="2378761" grpId="0" animBg="1"/>
      <p:bldP spid="2378762" grpId="0" animBg="1"/>
      <p:bldP spid="2378763" grpId="0" animBg="1"/>
      <p:bldP spid="23787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AutoShape 2"/>
          <p:cNvSpPr>
            <a:spLocks/>
          </p:cNvSpPr>
          <p:nvPr/>
        </p:nvSpPr>
        <p:spPr bwMode="auto">
          <a:xfrm>
            <a:off x="1403350" y="2997200"/>
            <a:ext cx="73025" cy="2232025"/>
          </a:xfrm>
          <a:prstGeom prst="leftBracket">
            <a:avLst>
              <a:gd name="adj" fmla="val 25471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4" name="AutoShape 3"/>
          <p:cNvSpPr>
            <a:spLocks noChangeArrowheads="1"/>
          </p:cNvSpPr>
          <p:nvPr/>
        </p:nvSpPr>
        <p:spPr bwMode="auto">
          <a:xfrm>
            <a:off x="827088" y="2133600"/>
            <a:ext cx="5292725" cy="3671888"/>
          </a:xfrm>
          <a:prstGeom prst="bracketPair">
            <a:avLst>
              <a:gd name="adj" fmla="val 4718"/>
            </a:avLst>
          </a:pr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79780" name="Freeform 4"/>
          <p:cNvSpPr>
            <a:spLocks/>
          </p:cNvSpPr>
          <p:nvPr/>
        </p:nvSpPr>
        <p:spPr bwMode="auto">
          <a:xfrm>
            <a:off x="1116013" y="2205038"/>
            <a:ext cx="1008062" cy="3600450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9781" name="Freeform 5"/>
          <p:cNvSpPr>
            <a:spLocks/>
          </p:cNvSpPr>
          <p:nvPr/>
        </p:nvSpPr>
        <p:spPr bwMode="auto">
          <a:xfrm>
            <a:off x="1116013" y="908050"/>
            <a:ext cx="1008062" cy="936625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9782" name="Freeform 6"/>
          <p:cNvSpPr>
            <a:spLocks/>
          </p:cNvSpPr>
          <p:nvPr/>
        </p:nvSpPr>
        <p:spPr bwMode="auto">
          <a:xfrm>
            <a:off x="2411413" y="2205038"/>
            <a:ext cx="1008062" cy="3600450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9783" name="Freeform 7"/>
          <p:cNvSpPr>
            <a:spLocks/>
          </p:cNvSpPr>
          <p:nvPr/>
        </p:nvSpPr>
        <p:spPr bwMode="auto">
          <a:xfrm>
            <a:off x="2411413" y="908050"/>
            <a:ext cx="1008062" cy="936625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9784" name="Freeform 8"/>
          <p:cNvSpPr>
            <a:spLocks/>
          </p:cNvSpPr>
          <p:nvPr/>
        </p:nvSpPr>
        <p:spPr bwMode="auto">
          <a:xfrm>
            <a:off x="3563938" y="908050"/>
            <a:ext cx="1008062" cy="936625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9785" name="Freeform 9"/>
          <p:cNvSpPr>
            <a:spLocks/>
          </p:cNvSpPr>
          <p:nvPr/>
        </p:nvSpPr>
        <p:spPr bwMode="auto">
          <a:xfrm>
            <a:off x="3563938" y="2205038"/>
            <a:ext cx="1008062" cy="3600450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9786" name="Freeform 10"/>
          <p:cNvSpPr>
            <a:spLocks/>
          </p:cNvSpPr>
          <p:nvPr/>
        </p:nvSpPr>
        <p:spPr bwMode="auto">
          <a:xfrm>
            <a:off x="4716463" y="2205038"/>
            <a:ext cx="1008062" cy="3600450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9787" name="Freeform 11"/>
          <p:cNvSpPr>
            <a:spLocks/>
          </p:cNvSpPr>
          <p:nvPr/>
        </p:nvSpPr>
        <p:spPr bwMode="auto">
          <a:xfrm>
            <a:off x="4716463" y="908050"/>
            <a:ext cx="1008062" cy="936625"/>
          </a:xfrm>
          <a:custGeom>
            <a:avLst/>
            <a:gdLst>
              <a:gd name="T0" fmla="*/ 0 w 635"/>
              <a:gd name="T1" fmla="*/ 0 h 2087"/>
              <a:gd name="T2" fmla="*/ 2147483647 w 635"/>
              <a:gd name="T3" fmla="*/ 0 h 2087"/>
              <a:gd name="T4" fmla="*/ 2147483647 w 635"/>
              <a:gd name="T5" fmla="*/ 2147483647 h 2087"/>
              <a:gd name="T6" fmla="*/ 0 w 635"/>
              <a:gd name="T7" fmla="*/ 2147483647 h 2087"/>
              <a:gd name="T8" fmla="*/ 0 w 635"/>
              <a:gd name="T9" fmla="*/ 0 h 20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"/>
              <a:gd name="T16" fmla="*/ 0 h 2087"/>
              <a:gd name="T17" fmla="*/ 635 w 635"/>
              <a:gd name="T18" fmla="*/ 2087 h 20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" h="2087">
                <a:moveTo>
                  <a:pt x="0" y="0"/>
                </a:moveTo>
                <a:lnTo>
                  <a:pt x="635" y="0"/>
                </a:lnTo>
                <a:lnTo>
                  <a:pt x="635" y="2087"/>
                </a:lnTo>
                <a:lnTo>
                  <a:pt x="0" y="2087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49019"/>
            </a:srgbClr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89138"/>
            <a:ext cx="8229600" cy="3886200"/>
          </a:xfrm>
          <a:noFill/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 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11</a:t>
            </a:r>
            <a:r>
              <a:rPr lang="en-US" altLang="zh-CN" sz="4400" b="1" smtClean="0">
                <a:latin typeface="Times New Roman" pitchFamily="18" charset="0"/>
              </a:rPr>
              <a:t>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12 </a:t>
            </a:r>
            <a:r>
              <a:rPr lang="en-US" altLang="zh-CN" sz="4400" b="1" smtClean="0">
                <a:latin typeface="Times New Roman" pitchFamily="18" charset="0"/>
              </a:rPr>
              <a:t>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1n  </a:t>
            </a:r>
            <a:endParaRPr lang="en-US" altLang="zh-CN" sz="4400" b="1" smtClean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400" b="1" smtClean="0">
                <a:latin typeface="Times New Roman" pitchFamily="18" charset="0"/>
              </a:rPr>
              <a:t>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21</a:t>
            </a:r>
            <a:r>
              <a:rPr lang="en-US" altLang="zh-CN" sz="4400" b="1" smtClean="0">
                <a:latin typeface="Times New Roman" pitchFamily="18" charset="0"/>
              </a:rPr>
              <a:t> 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22 </a:t>
            </a:r>
            <a:r>
              <a:rPr lang="en-US" altLang="zh-CN" sz="4400" b="1" smtClean="0">
                <a:latin typeface="Times New Roman" pitchFamily="18" charset="0"/>
              </a:rPr>
              <a:t>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2n</a:t>
            </a:r>
            <a:r>
              <a:rPr lang="en-US" altLang="zh-CN" sz="4400" b="1" smtClean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400" b="1" smtClean="0">
                <a:latin typeface="Times New Roman" pitchFamily="18" charset="0"/>
              </a:rPr>
              <a:t>       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   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    </a:t>
            </a:r>
            <a:endParaRPr lang="en-US" altLang="zh-CN" sz="4400" smtClean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4400" b="1" smtClean="0">
                <a:latin typeface="Times New Roman" pitchFamily="18" charset="0"/>
              </a:rPr>
              <a:t>  </a:t>
            </a:r>
            <a:r>
              <a:rPr lang="en-US" altLang="zh-CN" sz="4400" smtClean="0">
                <a:latin typeface="Times New Roman" pitchFamily="18" charset="0"/>
              </a:rPr>
              <a:t>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m1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m2 </a:t>
            </a:r>
            <a:r>
              <a:rPr lang="en-US" altLang="zh-CN" sz="4400" b="1" smtClean="0">
                <a:latin typeface="Times New Roman" pitchFamily="18" charset="0"/>
              </a:rPr>
              <a:t>  </a:t>
            </a:r>
            <a:r>
              <a:rPr lang="en-US" altLang="zh-CN" sz="4400" b="1" smtClean="0"/>
              <a:t>…</a:t>
            </a:r>
            <a:r>
              <a:rPr lang="en-US" altLang="zh-CN" sz="4400" b="1" smtClean="0">
                <a:latin typeface="Times New Roman" pitchFamily="18" charset="0"/>
              </a:rPr>
              <a:t>    </a:t>
            </a:r>
            <a:r>
              <a:rPr lang="en-US" altLang="zh-CN" sz="4400" b="1" i="1" smtClean="0">
                <a:latin typeface="Times New Roman" pitchFamily="18" charset="0"/>
              </a:rPr>
              <a:t>a</a:t>
            </a:r>
            <a:r>
              <a:rPr lang="en-US" altLang="zh-CN" sz="4400" b="1" baseline="-30000" smtClean="0">
                <a:latin typeface="Times New Roman" pitchFamily="18" charset="0"/>
              </a:rPr>
              <a:t>mn</a:t>
            </a:r>
            <a:r>
              <a:rPr lang="en-US" altLang="zh-CN" sz="4400" b="1" i="1" baseline="-30000" smtClean="0">
                <a:latin typeface="Times New Roman" pitchFamily="18" charset="0"/>
              </a:rPr>
              <a:t>  </a:t>
            </a:r>
          </a:p>
        </p:txBody>
      </p:sp>
      <p:graphicFrame>
        <p:nvGraphicFramePr>
          <p:cNvPr id="2379789" name="Object 13"/>
          <p:cNvGraphicFramePr>
            <a:graphicFrameLocks noChangeAspect="1"/>
          </p:cNvGraphicFramePr>
          <p:nvPr/>
        </p:nvGraphicFramePr>
        <p:xfrm>
          <a:off x="755650" y="981075"/>
          <a:ext cx="5314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公式" r:id="rId3" imgW="1625400" imgH="253800" progId="Equation.3">
                  <p:embed/>
                </p:oleObj>
              </mc:Choice>
              <mc:Fallback>
                <p:oleObj name="公式" r:id="rId3" imgW="162540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1075"/>
                        <a:ext cx="53149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7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37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7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237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7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237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37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237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37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9780" grpId="0" animBg="1"/>
      <p:bldP spid="2379781" grpId="0" animBg="1"/>
      <p:bldP spid="2379782" grpId="0" animBg="1"/>
      <p:bldP spid="2379783" grpId="0" animBg="1"/>
      <p:bldP spid="2379784" grpId="0" animBg="1"/>
      <p:bldP spid="2379785" grpId="0" animBg="1"/>
      <p:bldP spid="2379786" grpId="0" animBg="1"/>
      <p:bldP spid="23797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7338"/>
            <a:ext cx="8229600" cy="48958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给定一组矩阵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… 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及 一组数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 … 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 </a:t>
            </a:r>
            <a:r>
              <a:rPr lang="en-US" altLang="zh-CN" sz="3600" b="1" smtClean="0">
                <a:latin typeface="Times New Roman" pitchFamily="18" charset="0"/>
              </a:rPr>
              <a:t>,   </a:t>
            </a:r>
            <a:r>
              <a:rPr lang="zh-CN" altLang="en-US" sz="3600" b="1" smtClean="0">
                <a:latin typeface="Times New Roman" pitchFamily="18" charset="0"/>
              </a:rPr>
              <a:t>矩阵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i="1" smtClean="0">
                <a:latin typeface="Times New Roman" pitchFamily="18" charset="0"/>
                <a:sym typeface="Symbol" pitchFamily="18" charset="2"/>
              </a:rPr>
              <a:t>        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…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s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s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3600" b="1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称为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 … 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 </a:t>
            </a:r>
            <a:r>
              <a:rPr lang="zh-CN" altLang="en-US" sz="3600" b="1" smtClean="0">
                <a:latin typeface="Times New Roman" pitchFamily="18" charset="0"/>
              </a:rPr>
              <a:t>的一个线性组合</a:t>
            </a:r>
            <a:r>
              <a:rPr lang="en-US" altLang="zh-CN" sz="3600" b="1" smtClean="0">
                <a:latin typeface="Times New Roman" pitchFamily="18" charset="0"/>
              </a:rPr>
              <a:t>, 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 … 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称为组合系数</a:t>
            </a:r>
            <a:r>
              <a:rPr lang="en-US" altLang="zh-CN" sz="3600" b="1" smtClean="0">
                <a:latin typeface="Times New Roman" pitchFamily="18" charset="0"/>
              </a:rPr>
              <a:t>.</a:t>
            </a:r>
          </a:p>
        </p:txBody>
      </p:sp>
      <p:pic>
        <p:nvPicPr>
          <p:cNvPr id="100355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线性组合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6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9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9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怎样学好高等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代数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74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29600" cy="4708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2"/>
                </a:solidFill>
              </a:rPr>
              <a:t>谈谈</a:t>
            </a:r>
            <a:r>
              <a:rPr lang="zh-CN" altLang="en-US" sz="3600" b="1" dirty="0" smtClean="0"/>
              <a:t>“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理解</a:t>
            </a:r>
            <a:r>
              <a:rPr lang="zh-CN" altLang="en-US" sz="3600" b="1" dirty="0" smtClean="0"/>
              <a:t>”</a:t>
            </a:r>
            <a:endParaRPr lang="en-US" altLang="zh-CN" sz="4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   1)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条件反射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(instant)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2)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推理基础上的理解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7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7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916113"/>
            <a:ext cx="8229600" cy="44656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若存在系数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… ,</a:t>
            </a:r>
            <a:r>
              <a:rPr lang="en-US" altLang="zh-CN" sz="3600" b="1" i="1" smtClean="0">
                <a:latin typeface="Times New Roman" pitchFamily="18" charset="0"/>
                <a:sym typeface="Euclid Math One" pitchFamily="18" charset="2"/>
              </a:rPr>
              <a:t> 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 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使得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i="1" smtClean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A =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 k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… </a:t>
            </a:r>
            <a:r>
              <a:rPr lang="zh-CN" altLang="en-US" sz="3600" b="1" smtClean="0">
                <a:latin typeface="Times New Roman" pitchFamily="18" charset="0"/>
                <a:sym typeface="Symbol" pitchFamily="18" charset="2"/>
              </a:rPr>
              <a:t>＋ </a:t>
            </a:r>
            <a:r>
              <a:rPr lang="en-US" altLang="zh-CN" sz="3600" b="1" i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 baseline="-30000" smtClean="0">
                <a:latin typeface="Times New Roman" pitchFamily="18" charset="0"/>
              </a:rPr>
              <a:t>s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s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则称矩阵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 , … ,</a:t>
            </a:r>
            <a:r>
              <a:rPr lang="en-US" altLang="zh-CN" sz="3600" b="1" smtClean="0">
                <a:latin typeface="Times New Roman" pitchFamily="18" charset="0"/>
                <a:sym typeface="Euclid Math One" pitchFamily="18" charset="2"/>
              </a:rPr>
              <a:t>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线性表出 </a:t>
            </a:r>
            <a:r>
              <a:rPr lang="en-US" altLang="zh-CN" sz="3600" b="1" smtClean="0">
                <a:latin typeface="Times New Roman" pitchFamily="18" charset="0"/>
              </a:rPr>
              <a:t>A .</a:t>
            </a:r>
          </a:p>
        </p:txBody>
      </p:sp>
      <p:pic>
        <p:nvPicPr>
          <p:cNvPr id="101379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线性表出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—— </a:t>
            </a:r>
            <a:r>
              <a:rPr lang="zh-CN" altLang="en-US" sz="3600" b="1" smtClean="0"/>
              <a:t>应用特征值分解</a:t>
            </a:r>
            <a:r>
              <a:rPr lang="zh-CN" altLang="en-US" sz="3600" smtClean="0"/>
              <a:t>（</a:t>
            </a:r>
            <a:r>
              <a:rPr lang="en-US" altLang="zh-CN" sz="3600" smtClean="0"/>
              <a:t>SVD</a:t>
            </a:r>
            <a:r>
              <a:rPr lang="zh-CN" altLang="en-US" sz="3600" smtClean="0"/>
              <a:t>）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                          </a:t>
            </a:r>
            <a:r>
              <a:rPr lang="en-US" altLang="zh-CN" sz="2800" smtClean="0"/>
              <a:t>By </a:t>
            </a:r>
            <a:r>
              <a:rPr lang="zh-CN" altLang="en-US" sz="2800" b="1" smtClean="0"/>
              <a:t>王昊</a:t>
            </a:r>
            <a:r>
              <a:rPr lang="en-US" altLang="zh-CN" sz="2800" b="1" smtClean="0"/>
              <a:t>/</a:t>
            </a:r>
            <a:r>
              <a:rPr lang="zh-CN" altLang="en-US" sz="2800" b="1" smtClean="0"/>
              <a:t>陈蒙</a:t>
            </a:r>
            <a:r>
              <a:rPr lang="en-US" altLang="zh-CN" sz="2800" b="1" smtClean="0"/>
              <a:t>/</a:t>
            </a:r>
            <a:r>
              <a:rPr lang="zh-CN" altLang="en-US" sz="2800" b="1" smtClean="0"/>
              <a:t>于泓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2. </a:t>
            </a:r>
            <a:r>
              <a:rPr lang="zh-CN" altLang="en-US" b="1" smtClean="0"/>
              <a:t>图像压缩试验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323850" y="1989138"/>
            <a:ext cx="4859338" cy="3421062"/>
            <a:chOff x="-295" y="958"/>
            <a:chExt cx="3061" cy="2155"/>
          </a:xfrm>
        </p:grpSpPr>
        <p:grpSp>
          <p:nvGrpSpPr>
            <p:cNvPr id="103440" name="Group 3"/>
            <p:cNvGrpSpPr>
              <a:grpSpLocks/>
            </p:cNvGrpSpPr>
            <p:nvPr/>
          </p:nvGrpSpPr>
          <p:grpSpPr bwMode="auto">
            <a:xfrm>
              <a:off x="-295" y="958"/>
              <a:ext cx="3061" cy="1837"/>
              <a:chOff x="1280" y="278"/>
              <a:chExt cx="4480" cy="3158"/>
            </a:xfrm>
          </p:grpSpPr>
          <p:pic>
            <p:nvPicPr>
              <p:cNvPr id="103442" name="Picture 4" descr="ceuV9cYiueKSU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0" y="278"/>
                <a:ext cx="4480" cy="3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43" name="Picture 5" descr="Origi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504"/>
                <a:ext cx="2693" cy="2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441" name="Text Box 6"/>
            <p:cNvSpPr txBox="1">
              <a:spLocks noChangeArrowheads="1"/>
            </p:cNvSpPr>
            <p:nvPr/>
          </p:nvSpPr>
          <p:spPr bwMode="auto">
            <a:xfrm>
              <a:off x="725" y="2863"/>
              <a:ext cx="14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Arial" charset="0"/>
                  <a:ea typeface="幼圆" pitchFamily="49" charset="-122"/>
                </a:rPr>
                <a:t>我们眼中的图像</a:t>
              </a:r>
            </a:p>
          </p:txBody>
        </p:sp>
      </p:grpSp>
      <p:pic>
        <p:nvPicPr>
          <p:cNvPr id="1960967" name="Picture 7" descr="MCj038381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249613"/>
            <a:ext cx="136842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11750" y="1125538"/>
            <a:ext cx="3563938" cy="2778125"/>
            <a:chOff x="3150" y="686"/>
            <a:chExt cx="2245" cy="1750"/>
          </a:xfrm>
        </p:grpSpPr>
        <p:pic>
          <p:nvPicPr>
            <p:cNvPr id="103435" name="Picture 10" descr="三原色副本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" y="686"/>
              <a:ext cx="2245" cy="1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6" name="Text Box 11"/>
            <p:cNvSpPr txBox="1">
              <a:spLocks noChangeArrowheads="1"/>
            </p:cNvSpPr>
            <p:nvPr/>
          </p:nvSpPr>
          <p:spPr bwMode="auto">
            <a:xfrm>
              <a:off x="3674" y="2205"/>
              <a:ext cx="15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1800">
                  <a:latin typeface="Arial" charset="0"/>
                  <a:ea typeface="幼圆" pitchFamily="49" charset="-122"/>
                </a:rPr>
                <a:t>RGB</a:t>
              </a:r>
              <a:r>
                <a:rPr kumimoji="0" lang="zh-CN" altLang="en-US" sz="1800">
                  <a:latin typeface="Arial" charset="0"/>
                  <a:ea typeface="幼圆" pitchFamily="49" charset="-122"/>
                </a:rPr>
                <a:t>三基色（</a:t>
              </a:r>
              <a:r>
                <a:rPr kumimoji="0" lang="en-US" altLang="zh-CN" sz="1800">
                  <a:latin typeface="Arial" charset="0"/>
                  <a:ea typeface="幼圆" pitchFamily="49" charset="-122"/>
                </a:rPr>
                <a:t>R,G,B</a:t>
              </a:r>
              <a:r>
                <a:rPr kumimoji="0" lang="zh-CN" altLang="en-US" sz="1800">
                  <a:latin typeface="Arial" charset="0"/>
                  <a:ea typeface="幼圆" pitchFamily="49" charset="-122"/>
                </a:rPr>
                <a:t>）</a:t>
              </a:r>
            </a:p>
          </p:txBody>
        </p:sp>
        <p:sp>
          <p:nvSpPr>
            <p:cNvPr id="103437" name="Text Box 12"/>
            <p:cNvSpPr txBox="1">
              <a:spLocks noChangeArrowheads="1"/>
            </p:cNvSpPr>
            <p:nvPr/>
          </p:nvSpPr>
          <p:spPr bwMode="auto">
            <a:xfrm>
              <a:off x="3651" y="1842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1800" b="0">
                  <a:solidFill>
                    <a:srgbClr val="FFFFFF"/>
                  </a:solidFill>
                  <a:latin typeface="Arial" charset="0"/>
                </a:rPr>
                <a:t>(0,0,255)</a:t>
              </a:r>
            </a:p>
          </p:txBody>
        </p:sp>
        <p:sp>
          <p:nvSpPr>
            <p:cNvPr id="103438" name="Text Box 13"/>
            <p:cNvSpPr txBox="1">
              <a:spLocks noChangeArrowheads="1"/>
            </p:cNvSpPr>
            <p:nvPr/>
          </p:nvSpPr>
          <p:spPr bwMode="auto">
            <a:xfrm>
              <a:off x="4309" y="1842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1800" b="0">
                  <a:solidFill>
                    <a:srgbClr val="FFFFFF"/>
                  </a:solidFill>
                  <a:latin typeface="Arial" charset="0"/>
                </a:rPr>
                <a:t>(0,255,0)</a:t>
              </a:r>
            </a:p>
          </p:txBody>
        </p:sp>
        <p:sp>
          <p:nvSpPr>
            <p:cNvPr id="103439" name="Text Box 14"/>
            <p:cNvSpPr txBox="1">
              <a:spLocks noChangeArrowheads="1"/>
            </p:cNvSpPr>
            <p:nvPr/>
          </p:nvSpPr>
          <p:spPr bwMode="auto">
            <a:xfrm>
              <a:off x="3946" y="895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French Script MT" pitchFamily="66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Arial" charset="0"/>
                </a:rPr>
                <a:t>(255,0,0)</a:t>
              </a:r>
            </a:p>
          </p:txBody>
        </p:sp>
      </p:grpSp>
      <p:pic>
        <p:nvPicPr>
          <p:cNvPr id="103429" name="Picture 15" descr="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0" name="Text Box 16"/>
          <p:cNvSpPr txBox="1">
            <a:spLocks noChangeArrowheads="1"/>
          </p:cNvSpPr>
          <p:nvPr/>
        </p:nvSpPr>
        <p:spPr bwMode="auto">
          <a:xfrm>
            <a:off x="0" y="0"/>
            <a:ext cx="6948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矩阵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</a:t>
            </a:r>
            <a:r>
              <a:rPr kumimoji="0" lang="en-US" altLang="zh-CN" sz="1600" b="0">
                <a:solidFill>
                  <a:schemeClr val="bg1"/>
                </a:solidFill>
                <a:latin typeface="Verdana" pitchFamily="34" charset="0"/>
              </a:rPr>
              <a:t>Change the image into matrix</a:t>
            </a:r>
          </a:p>
        </p:txBody>
      </p:sp>
      <p:sp>
        <p:nvSpPr>
          <p:cNvPr id="1960978" name="AutoShape 18"/>
          <p:cNvSpPr>
            <a:spLocks noChangeArrowheads="1"/>
          </p:cNvSpPr>
          <p:nvPr/>
        </p:nvSpPr>
        <p:spPr bwMode="auto">
          <a:xfrm rot="5400000">
            <a:off x="4320382" y="4472781"/>
            <a:ext cx="1187450" cy="15478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76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97" y="0"/>
                </a:moveTo>
                <a:lnTo>
                  <a:pt x="12994" y="7200"/>
                </a:lnTo>
                <a:lnTo>
                  <a:pt x="16080" y="7200"/>
                </a:lnTo>
                <a:lnTo>
                  <a:pt x="16080" y="18760"/>
                </a:lnTo>
                <a:lnTo>
                  <a:pt x="0" y="1876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0979" name="Text Box 19"/>
          <p:cNvSpPr txBox="1">
            <a:spLocks noChangeArrowheads="1"/>
          </p:cNvSpPr>
          <p:nvPr/>
        </p:nvSpPr>
        <p:spPr bwMode="auto">
          <a:xfrm>
            <a:off x="3924300" y="602138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>
                <a:latin typeface="Arial" charset="0"/>
                <a:ea typeface="幼圆" pitchFamily="49" charset="-122"/>
              </a:rPr>
              <a:t>电脑中的“图像”</a:t>
            </a:r>
          </a:p>
        </p:txBody>
      </p:sp>
      <p:pic>
        <p:nvPicPr>
          <p:cNvPr id="196098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005263"/>
            <a:ext cx="2484437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0981" name="Picture 21" descr="{FD341375-C0DF-406B-BE05-D5A87018CADB}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005263"/>
            <a:ext cx="24130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09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60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6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6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960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96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96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60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6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6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0978" grpId="0" animBg="1"/>
      <p:bldP spid="196097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彩色图片的组成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</a:t>
            </a:r>
            <a:r>
              <a:rPr kumimoji="0" lang="en-US" altLang="zh-CN" sz="1600" b="0">
                <a:solidFill>
                  <a:schemeClr val="bg1"/>
                </a:solidFill>
                <a:latin typeface="Verdana" pitchFamily="34" charset="0"/>
              </a:rPr>
              <a:t>The makeup of true color image</a:t>
            </a:r>
          </a:p>
        </p:txBody>
      </p:sp>
      <p:pic>
        <p:nvPicPr>
          <p:cNvPr id="2281480" name="Picture 8" descr="red 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08050"/>
            <a:ext cx="37449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1481" name="Picture 9" descr="green lay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08050"/>
            <a:ext cx="37449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1482" name="Picture 10" descr="blue lay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08050"/>
            <a:ext cx="37449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5" name="Picture 11" descr="Orig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08050"/>
            <a:ext cx="37449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67052E-7 L -0.50399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2281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67052E-7 L -0.44097 0.2726 " pathEditMode="relative" ptsTypes="AA">
                                      <p:cBhvr>
                                        <p:cTn id="10" dur="2000" fill="hold"/>
                                        <p:tgtEl>
                                          <p:spTgt spid="2281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8092E-6 L -0.36233 0.41942 " pathEditMode="relative" ptsTypes="AA">
                                      <p:cBhvr>
                                        <p:cTn id="14" dur="2000" fill="hold"/>
                                        <p:tgtEl>
                                          <p:spTgt spid="2281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图形矩阵的特点</a:t>
            </a:r>
            <a:endParaRPr kumimoji="0" lang="zh-CN" altLang="en-US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05476" name="Picture 4" descr="Ori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49613"/>
            <a:ext cx="4429125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5509" name="AutoShape 5"/>
          <p:cNvSpPr>
            <a:spLocks noChangeArrowheads="1"/>
          </p:cNvSpPr>
          <p:nvPr/>
        </p:nvSpPr>
        <p:spPr bwMode="auto">
          <a:xfrm>
            <a:off x="395288" y="2852738"/>
            <a:ext cx="1081087" cy="1223962"/>
          </a:xfrm>
          <a:prstGeom prst="upArrowCallout">
            <a:avLst>
              <a:gd name="adj1" fmla="val 11556"/>
              <a:gd name="adj2" fmla="val 23949"/>
              <a:gd name="adj3" fmla="val 19960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325510" name="Picture 6" descr="11(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981075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55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052513"/>
            <a:ext cx="4284662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5513" name="Line 9"/>
          <p:cNvSpPr>
            <a:spLocks noChangeShapeType="1"/>
          </p:cNvSpPr>
          <p:nvPr/>
        </p:nvSpPr>
        <p:spPr bwMode="auto">
          <a:xfrm>
            <a:off x="3059113" y="1989138"/>
            <a:ext cx="183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32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2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2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509" grpId="0" animBg="1"/>
      <p:bldP spid="23255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06500" name="Picture 10" descr="Ori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44575"/>
            <a:ext cx="712787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8172450" y="1484313"/>
            <a:ext cx="971550" cy="647700"/>
          </a:xfrm>
          <a:prstGeom prst="rect">
            <a:avLst/>
          </a:prstGeom>
          <a:solidFill>
            <a:srgbClr val="F1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7523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159621" name="Text Box 5"/>
          <p:cNvSpPr txBox="1">
            <a:spLocks noChangeArrowheads="1"/>
          </p:cNvSpPr>
          <p:nvPr/>
        </p:nvSpPr>
        <p:spPr bwMode="auto">
          <a:xfrm>
            <a:off x="7885113" y="981075"/>
            <a:ext cx="10795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 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秩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</a:t>
            </a:r>
          </a:p>
        </p:txBody>
      </p:sp>
      <p:pic>
        <p:nvPicPr>
          <p:cNvPr id="107526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513"/>
            <a:ext cx="7126288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8172450" y="2205038"/>
            <a:ext cx="971550" cy="647700"/>
          </a:xfrm>
          <a:prstGeom prst="rect">
            <a:avLst/>
          </a:prstGeom>
          <a:solidFill>
            <a:srgbClr val="F1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854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958927" name="Text Box 15"/>
          <p:cNvSpPr txBox="1">
            <a:spLocks noChangeArrowheads="1"/>
          </p:cNvSpPr>
          <p:nvPr/>
        </p:nvSpPr>
        <p:spPr bwMode="auto">
          <a:xfrm>
            <a:off x="7885113" y="981075"/>
            <a:ext cx="10795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 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秩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</a:t>
            </a:r>
          </a:p>
        </p:txBody>
      </p:sp>
      <p:pic>
        <p:nvPicPr>
          <p:cNvPr id="108550" name="Picture 1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513"/>
            <a:ext cx="7126288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8172450" y="2781300"/>
            <a:ext cx="971550" cy="647700"/>
          </a:xfrm>
          <a:prstGeom prst="rect">
            <a:avLst/>
          </a:prstGeom>
          <a:solidFill>
            <a:srgbClr val="F1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9571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961999" name="Text Box 15"/>
          <p:cNvSpPr txBox="1">
            <a:spLocks noChangeArrowheads="1"/>
          </p:cNvSpPr>
          <p:nvPr/>
        </p:nvSpPr>
        <p:spPr bwMode="auto">
          <a:xfrm>
            <a:off x="7885113" y="981075"/>
            <a:ext cx="10795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 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秩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</a:t>
            </a:r>
          </a:p>
        </p:txBody>
      </p:sp>
      <p:pic>
        <p:nvPicPr>
          <p:cNvPr id="109574" name="Picture 1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513"/>
            <a:ext cx="7126288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8172450" y="3429000"/>
            <a:ext cx="971550" cy="647700"/>
          </a:xfrm>
          <a:prstGeom prst="rect">
            <a:avLst/>
          </a:prstGeom>
          <a:solidFill>
            <a:srgbClr val="F1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0595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963023" name="Text Box 15"/>
          <p:cNvSpPr txBox="1">
            <a:spLocks noChangeArrowheads="1"/>
          </p:cNvSpPr>
          <p:nvPr/>
        </p:nvSpPr>
        <p:spPr bwMode="auto">
          <a:xfrm>
            <a:off x="7885113" y="981075"/>
            <a:ext cx="10795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 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秩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</a:t>
            </a:r>
          </a:p>
        </p:txBody>
      </p:sp>
      <p:pic>
        <p:nvPicPr>
          <p:cNvPr id="110598" name="Picture 16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513"/>
            <a:ext cx="7126288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学习理论知识的几个阶段</a:t>
            </a:r>
          </a:p>
        </p:txBody>
      </p:sp>
      <p:sp>
        <p:nvSpPr>
          <p:cNvPr id="236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4708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 smtClean="0">
                <a:solidFill>
                  <a:schemeClr val="tx2"/>
                </a:solidFill>
              </a:rPr>
              <a:t>模式识别 </a:t>
            </a:r>
            <a:r>
              <a:rPr lang="en-US" altLang="zh-CN" sz="3600" b="1" smtClean="0">
                <a:solidFill>
                  <a:schemeClr val="tx2"/>
                </a:solidFill>
              </a:rPr>
              <a:t>- </a:t>
            </a:r>
            <a:r>
              <a:rPr lang="zh-CN" altLang="en-US" sz="3600" b="1" smtClean="0">
                <a:solidFill>
                  <a:schemeClr val="tx2"/>
                </a:solidFill>
              </a:rPr>
              <a:t>套公式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smtClean="0">
                <a:solidFill>
                  <a:schemeClr val="tx2"/>
                </a:solidFill>
              </a:rPr>
              <a:t>例</a:t>
            </a:r>
            <a:r>
              <a:rPr lang="en-US" altLang="zh-CN" sz="3600" b="1" smtClean="0">
                <a:solidFill>
                  <a:schemeClr val="tx2"/>
                </a:solidFill>
              </a:rPr>
              <a:t>:  (</a:t>
            </a:r>
            <a:r>
              <a:rPr lang="zh-CN" altLang="en-US" sz="3600" b="1" smtClean="0">
                <a:solidFill>
                  <a:schemeClr val="tx2"/>
                </a:solidFill>
              </a:rPr>
              <a:t>机器阅读平面几何证明</a:t>
            </a:r>
            <a:r>
              <a:rPr lang="en-US" altLang="zh-CN" sz="3600" b="1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chemeClr val="tx2"/>
                </a:solidFill>
              </a:rPr>
              <a:t>                        … …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chemeClr val="tx2"/>
                </a:solidFill>
              </a:rPr>
              <a:t>  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 DEF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中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,  ∠DEF  =</a:t>
            </a:r>
            <a:r>
              <a:rPr lang="en-US" altLang="zh-CN" b="1" smtClean="0">
                <a:sym typeface="Symbol" pitchFamily="18" charset="2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∠DFE ,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                                              </a:t>
            </a:r>
            <a:r>
              <a:rPr lang="zh-CN" altLang="en-US" b="1" smtClean="0">
                <a:latin typeface="Times New Roman" pitchFamily="18" charset="0"/>
                <a:sym typeface="Symbol" pitchFamily="18" charset="2"/>
              </a:rPr>
              <a:t>于是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DF   =</a:t>
            </a:r>
            <a:r>
              <a:rPr lang="en-US" altLang="zh-CN" b="1" smtClean="0">
                <a:sym typeface="Symbol" pitchFamily="18" charset="2"/>
              </a:rPr>
              <a:t>  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DE</a:t>
            </a:r>
            <a:endParaRPr lang="en-US" altLang="zh-CN" sz="3600" b="1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solidFill>
                  <a:schemeClr val="tx2"/>
                </a:solidFill>
              </a:rPr>
              <a:t>                        … …</a:t>
            </a:r>
          </a:p>
        </p:txBody>
      </p:sp>
      <p:sp>
        <p:nvSpPr>
          <p:cNvPr id="2360325" name="Rectangle 5"/>
          <p:cNvSpPr>
            <a:spLocks noChangeArrowheads="1"/>
          </p:cNvSpPr>
          <p:nvPr/>
        </p:nvSpPr>
        <p:spPr bwMode="auto">
          <a:xfrm>
            <a:off x="134857" y="175743"/>
            <a:ext cx="8928992" cy="344094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在记</a:t>
            </a:r>
            <a:r>
              <a:rPr kumimoji="0" lang="zh-CN" altLang="en-US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忆库中搜索</a:t>
            </a: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与条件</a:t>
            </a:r>
            <a:r>
              <a:rPr kumimoji="0" lang="zh-CN" altLang="en-US" dirty="0" smtClean="0">
                <a:solidFill>
                  <a:srgbClr val="00CC00"/>
                </a:solidFill>
                <a:sym typeface="Symbol" pitchFamily="18" charset="2"/>
              </a:rPr>
              <a:t>匹</a:t>
            </a:r>
            <a:r>
              <a:rPr kumimoji="0" lang="zh-CN" altLang="en-US" dirty="0">
                <a:solidFill>
                  <a:srgbClr val="00CC00"/>
                </a:solidFill>
                <a:sym typeface="Symbol" pitchFamily="18" charset="2"/>
              </a:rPr>
              <a:t>配的定理</a:t>
            </a: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0" lang="en-US" altLang="zh-CN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题设条件</a:t>
            </a:r>
            <a:endParaRPr kumimoji="0" lang="en-US" altLang="zh-CN" dirty="0" smtClean="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和已</a:t>
            </a:r>
            <a:r>
              <a:rPr kumimoji="0" lang="zh-CN" altLang="en-US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推</a:t>
            </a: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导出的</a:t>
            </a:r>
            <a:r>
              <a:rPr kumimoji="0" lang="zh-CN" altLang="en-US" dirty="0">
                <a:solidFill>
                  <a:srgbClr val="00CC00"/>
                </a:solidFill>
                <a:sym typeface="Symbol" pitchFamily="18" charset="2"/>
              </a:rPr>
              <a:t>结</a:t>
            </a:r>
            <a:r>
              <a:rPr kumimoji="0" lang="zh-CN" altLang="en-US" dirty="0" smtClean="0">
                <a:solidFill>
                  <a:srgbClr val="00CC00"/>
                </a:solidFill>
                <a:sym typeface="Symbol" pitchFamily="18" charset="2"/>
              </a:rPr>
              <a:t>论</a:t>
            </a:r>
            <a:r>
              <a:rPr kumimoji="0" lang="en-US" altLang="zh-CN" dirty="0" smtClean="0">
                <a:solidFill>
                  <a:srgbClr val="00CC00"/>
                </a:solidFill>
                <a:latin typeface="+mn-lt"/>
                <a:sym typeface="Symbol" pitchFamily="18" charset="2"/>
              </a:rPr>
              <a:t>…</a:t>
            </a:r>
            <a:endParaRPr kumimoji="0" lang="zh-CN" altLang="en-US" dirty="0">
              <a:solidFill>
                <a:srgbClr val="00CC00"/>
              </a:solidFill>
              <a:latin typeface="+mn-lt"/>
              <a:sym typeface="Symbol" pitchFamily="18" charset="2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定理</a:t>
            </a:r>
            <a:r>
              <a:rPr kumimoji="0" lang="en-US" altLang="zh-CN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: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zh-CN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</a:t>
            </a: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若 </a:t>
            </a:r>
            <a:r>
              <a:rPr kumimoji="0" lang="zh-CN" altLang="en-US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 </a:t>
            </a: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ABC </a:t>
            </a:r>
            <a:r>
              <a:rPr kumimoji="0" lang="zh-CN" altLang="en-US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中</a:t>
            </a: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,  ∠ABC =</a:t>
            </a:r>
            <a:r>
              <a:rPr kumimoji="0" lang="en-US" altLang="zh-CN" dirty="0">
                <a:solidFill>
                  <a:srgbClr val="00CC00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∠ACB ,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                                    </a:t>
            </a:r>
            <a:r>
              <a:rPr kumimoji="0" lang="zh-CN" altLang="en-US" dirty="0" smtClean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则有          </a:t>
            </a: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AC   =</a:t>
            </a:r>
            <a:r>
              <a:rPr kumimoji="0" lang="en-US" altLang="zh-CN" dirty="0">
                <a:solidFill>
                  <a:srgbClr val="00CC00"/>
                </a:solidFill>
                <a:latin typeface="Arial" charset="0"/>
                <a:sym typeface="Symbol" pitchFamily="18" charset="2"/>
              </a:rPr>
              <a:t>   </a:t>
            </a:r>
            <a:r>
              <a:rPr kumimoji="0" lang="en-US" altLang="zh-CN" dirty="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2360326" name="AutoShape 6"/>
          <p:cNvSpPr>
            <a:spLocks noChangeArrowheads="1"/>
          </p:cNvSpPr>
          <p:nvPr/>
        </p:nvSpPr>
        <p:spPr bwMode="auto">
          <a:xfrm>
            <a:off x="5148263" y="4581525"/>
            <a:ext cx="3384550" cy="719138"/>
          </a:xfrm>
          <a:prstGeom prst="roundRect">
            <a:avLst>
              <a:gd name="adj" fmla="val 16667"/>
            </a:avLst>
          </a:prstGeom>
          <a:noFill/>
          <a:ln w="603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0327" name="Line 7"/>
          <p:cNvSpPr>
            <a:spLocks noChangeShapeType="1"/>
          </p:cNvSpPr>
          <p:nvPr/>
        </p:nvSpPr>
        <p:spPr bwMode="auto">
          <a:xfrm>
            <a:off x="1619250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0" name="Line 10"/>
          <p:cNvSpPr>
            <a:spLocks noChangeShapeType="1"/>
          </p:cNvSpPr>
          <p:nvPr/>
        </p:nvSpPr>
        <p:spPr bwMode="auto">
          <a:xfrm>
            <a:off x="1908175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1" name="Line 11"/>
          <p:cNvSpPr>
            <a:spLocks noChangeShapeType="1"/>
          </p:cNvSpPr>
          <p:nvPr/>
        </p:nvSpPr>
        <p:spPr bwMode="auto">
          <a:xfrm>
            <a:off x="5435600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2" name="Line 12"/>
          <p:cNvSpPr>
            <a:spLocks noChangeShapeType="1"/>
          </p:cNvSpPr>
          <p:nvPr/>
        </p:nvSpPr>
        <p:spPr bwMode="auto">
          <a:xfrm>
            <a:off x="3708400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3" name="Line 13"/>
          <p:cNvSpPr>
            <a:spLocks noChangeShapeType="1"/>
          </p:cNvSpPr>
          <p:nvPr/>
        </p:nvSpPr>
        <p:spPr bwMode="auto">
          <a:xfrm>
            <a:off x="2195513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4" name="Line 14"/>
          <p:cNvSpPr>
            <a:spLocks noChangeShapeType="1"/>
          </p:cNvSpPr>
          <p:nvPr/>
        </p:nvSpPr>
        <p:spPr bwMode="auto">
          <a:xfrm>
            <a:off x="6443663" y="3573463"/>
            <a:ext cx="0" cy="1081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5" name="Line 15"/>
          <p:cNvSpPr>
            <a:spLocks noChangeShapeType="1"/>
          </p:cNvSpPr>
          <p:nvPr/>
        </p:nvSpPr>
        <p:spPr bwMode="auto">
          <a:xfrm>
            <a:off x="7956550" y="3573463"/>
            <a:ext cx="0" cy="10826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6" name="Line 16"/>
          <p:cNvSpPr>
            <a:spLocks noChangeShapeType="1"/>
          </p:cNvSpPr>
          <p:nvPr/>
        </p:nvSpPr>
        <p:spPr bwMode="auto">
          <a:xfrm>
            <a:off x="3995738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7" name="Line 17"/>
          <p:cNvSpPr>
            <a:spLocks noChangeShapeType="1"/>
          </p:cNvSpPr>
          <p:nvPr/>
        </p:nvSpPr>
        <p:spPr bwMode="auto">
          <a:xfrm>
            <a:off x="4284663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8" name="Line 18"/>
          <p:cNvSpPr>
            <a:spLocks noChangeShapeType="1"/>
          </p:cNvSpPr>
          <p:nvPr/>
        </p:nvSpPr>
        <p:spPr bwMode="auto">
          <a:xfrm>
            <a:off x="5724525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39" name="Line 19"/>
          <p:cNvSpPr>
            <a:spLocks noChangeShapeType="1"/>
          </p:cNvSpPr>
          <p:nvPr/>
        </p:nvSpPr>
        <p:spPr bwMode="auto">
          <a:xfrm>
            <a:off x="6011863" y="2924175"/>
            <a:ext cx="0" cy="1009650"/>
          </a:xfrm>
          <a:prstGeom prst="line">
            <a:avLst/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40" name="Line 20"/>
          <p:cNvSpPr>
            <a:spLocks noChangeShapeType="1"/>
          </p:cNvSpPr>
          <p:nvPr/>
        </p:nvSpPr>
        <p:spPr bwMode="auto">
          <a:xfrm>
            <a:off x="6732588" y="3573463"/>
            <a:ext cx="0" cy="1081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341" name="Line 21"/>
          <p:cNvSpPr>
            <a:spLocks noChangeShapeType="1"/>
          </p:cNvSpPr>
          <p:nvPr/>
        </p:nvSpPr>
        <p:spPr bwMode="auto">
          <a:xfrm>
            <a:off x="8243888" y="3573463"/>
            <a:ext cx="0" cy="1081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8640763" y="4365625"/>
            <a:ext cx="503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4000">
                <a:solidFill>
                  <a:srgbClr val="FF3300"/>
                </a:solidFill>
                <a:latin typeface="Arial" charset="0"/>
                <a:sym typeface="Symbol" pitchFamily="18" charset="2"/>
              </a:rPr>
              <a:t>?</a:t>
            </a:r>
            <a:endParaRPr kumimoji="0" lang="zh-CN" altLang="en-US" sz="4000">
              <a:solidFill>
                <a:srgbClr val="FF330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69655" name="AutoShape 23"/>
          <p:cNvSpPr>
            <a:spLocks noChangeArrowheads="1"/>
          </p:cNvSpPr>
          <p:nvPr/>
        </p:nvSpPr>
        <p:spPr bwMode="auto">
          <a:xfrm rot="5400000">
            <a:off x="3936207" y="4280693"/>
            <a:ext cx="635000" cy="12366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1259632" y="2924175"/>
            <a:ext cx="0" cy="1009650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6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6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36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6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603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6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60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60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60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6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6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6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6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6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6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6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6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36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6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36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6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36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36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360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360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360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360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36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36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36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36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950"/>
                            </p:stCondLst>
                            <p:childTnLst>
                              <p:par>
                                <p:cTn id="134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360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360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360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360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141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360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360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360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360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450"/>
                            </p:stCondLst>
                            <p:childTnLst>
                              <p:par>
                                <p:cTn id="148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360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360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360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2360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15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36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36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36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36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8550"/>
                            </p:stCondLst>
                            <p:childTnLst>
                              <p:par>
                                <p:cTn id="16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3603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3603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36032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3603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236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360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360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3603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2360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2360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2360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360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2360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360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360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2360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2360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2360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2360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2360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2360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360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360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3603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2360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36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36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360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2360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360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360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360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360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36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36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23603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2360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236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236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360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2360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236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236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2360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2" dur="1000"/>
                                        <p:tgtEl>
                                          <p:spTgt spid="2360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360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2360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2360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2360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236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236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2360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2360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236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236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2360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2360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0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20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25" grpId="0" build="allAtOnce" animBg="1"/>
      <p:bldP spid="2360325" grpId="1" build="allAtOnce" animBg="1"/>
      <p:bldP spid="2360326" grpId="0" animBg="1"/>
      <p:bldP spid="2360326" grpId="1" animBg="1"/>
      <p:bldP spid="2360327" grpId="0" animBg="1"/>
      <p:bldP spid="2360327" grpId="1" animBg="1"/>
      <p:bldP spid="2360330" grpId="0" animBg="1"/>
      <p:bldP spid="2360330" grpId="1" animBg="1"/>
      <p:bldP spid="2360331" grpId="0" animBg="1"/>
      <p:bldP spid="2360331" grpId="1" animBg="1"/>
      <p:bldP spid="2360332" grpId="0" animBg="1"/>
      <p:bldP spid="2360332" grpId="1" animBg="1"/>
      <p:bldP spid="2360333" grpId="0" animBg="1"/>
      <p:bldP spid="2360333" grpId="1" animBg="1"/>
      <p:bldP spid="2360334" grpId="0" animBg="1"/>
      <p:bldP spid="2360334" grpId="1" animBg="1"/>
      <p:bldP spid="2360335" grpId="0" animBg="1"/>
      <p:bldP spid="2360335" grpId="1" animBg="1"/>
      <p:bldP spid="2360336" grpId="0" animBg="1"/>
      <p:bldP spid="2360336" grpId="1" animBg="1"/>
      <p:bldP spid="2360337" grpId="0" animBg="1"/>
      <p:bldP spid="2360337" grpId="1" animBg="1"/>
      <p:bldP spid="2360338" grpId="0" animBg="1"/>
      <p:bldP spid="2360338" grpId="1" animBg="1"/>
      <p:bldP spid="2360339" grpId="0" animBg="1"/>
      <p:bldP spid="2360339" grpId="1" animBg="1"/>
      <p:bldP spid="2360340" grpId="0" animBg="1"/>
      <p:bldP spid="2360340" grpId="1" animBg="1"/>
      <p:bldP spid="2360341" grpId="0" animBg="1"/>
      <p:bldP spid="2360341" grpId="1" animBg="1"/>
      <p:bldP spid="69653" grpId="0"/>
      <p:bldP spid="69653" grpId="1"/>
      <p:bldP spid="69655" grpId="0" animBg="1"/>
      <p:bldP spid="69655" grpId="1" animBg="1"/>
      <p:bldP spid="21" grpId="0" animBg="1"/>
      <p:bldP spid="21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8172450" y="4076700"/>
            <a:ext cx="971550" cy="647700"/>
          </a:xfrm>
          <a:prstGeom prst="rect">
            <a:avLst/>
          </a:prstGeom>
          <a:solidFill>
            <a:srgbClr val="F1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1619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964047" name="Text Box 15"/>
          <p:cNvSpPr txBox="1">
            <a:spLocks noChangeArrowheads="1"/>
          </p:cNvSpPr>
          <p:nvPr/>
        </p:nvSpPr>
        <p:spPr bwMode="auto">
          <a:xfrm>
            <a:off x="7885113" y="981075"/>
            <a:ext cx="10795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 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秩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</a:t>
            </a:r>
          </a:p>
        </p:txBody>
      </p:sp>
      <p:pic>
        <p:nvPicPr>
          <p:cNvPr id="111622" name="Picture 16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513"/>
            <a:ext cx="7126288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8172450" y="4724400"/>
            <a:ext cx="971550" cy="647700"/>
          </a:xfrm>
          <a:prstGeom prst="rect">
            <a:avLst/>
          </a:prstGeom>
          <a:solidFill>
            <a:srgbClr val="F1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2643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965071" name="Text Box 15"/>
          <p:cNvSpPr txBox="1">
            <a:spLocks noChangeArrowheads="1"/>
          </p:cNvSpPr>
          <p:nvPr/>
        </p:nvSpPr>
        <p:spPr bwMode="auto">
          <a:xfrm>
            <a:off x="7885113" y="981075"/>
            <a:ext cx="10795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 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秩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</a:t>
            </a:r>
          </a:p>
        </p:txBody>
      </p:sp>
      <p:pic>
        <p:nvPicPr>
          <p:cNvPr id="112646" name="Picture 16" descr="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7126287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8172450" y="5373688"/>
            <a:ext cx="971550" cy="647700"/>
          </a:xfrm>
          <a:prstGeom prst="rect">
            <a:avLst/>
          </a:prstGeom>
          <a:solidFill>
            <a:srgbClr val="F1F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366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0" y="0"/>
            <a:ext cx="79565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值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/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图像质量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1600" b="0">
                <a:solidFill>
                  <a:srgbClr val="FFFFFF"/>
                </a:solidFill>
                <a:latin typeface="Verdana" pitchFamily="34" charset="0"/>
              </a:rPr>
              <a:t>k / Quality of image</a:t>
            </a:r>
            <a:endParaRPr kumimoji="0" lang="en-US" altLang="zh-CN" sz="1800" b="0">
              <a:solidFill>
                <a:srgbClr val="FFFFFF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966095" name="Text Box 15"/>
          <p:cNvSpPr txBox="1">
            <a:spLocks noChangeArrowheads="1"/>
          </p:cNvSpPr>
          <p:nvPr/>
        </p:nvSpPr>
        <p:spPr bwMode="auto">
          <a:xfrm>
            <a:off x="7885113" y="981075"/>
            <a:ext cx="10795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 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楷体" pitchFamily="2" charset="-122"/>
              </a:rPr>
              <a:t>秩</a:t>
            </a:r>
            <a:r>
              <a:rPr kumimoji="0"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0"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30</a:t>
            </a:r>
          </a:p>
          <a:p>
            <a:pPr algn="r">
              <a:spcBef>
                <a:spcPct val="50000"/>
              </a:spcBef>
              <a:defRPr/>
            </a:pPr>
            <a:r>
              <a:rPr kumimoji="0"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100</a:t>
            </a:r>
          </a:p>
        </p:txBody>
      </p:sp>
      <p:pic>
        <p:nvPicPr>
          <p:cNvPr id="113670" name="Picture 17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712787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3735387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052513"/>
            <a:ext cx="37592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4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en-US" altLang="zh-CN" sz="4400" b="0">
                <a:solidFill>
                  <a:schemeClr val="bg1"/>
                </a:solidFill>
                <a:latin typeface="Arial" charset="0"/>
              </a:rPr>
              <a:t>  </a:t>
            </a:r>
            <a:r>
              <a:rPr kumimoji="0" lang="en-US" altLang="zh-CN" sz="4400">
                <a:solidFill>
                  <a:schemeClr val="bg1"/>
                </a:solidFill>
                <a:latin typeface="Arial" charset="0"/>
              </a:rPr>
              <a:t>k = 100 </a:t>
            </a:r>
            <a:r>
              <a:rPr kumimoji="0" lang="zh-CN" altLang="en-US" sz="4400">
                <a:solidFill>
                  <a:schemeClr val="bg1"/>
                </a:solidFill>
                <a:latin typeface="Arial" charset="0"/>
              </a:rPr>
              <a:t>和原图的比较</a:t>
            </a:r>
            <a:r>
              <a:rPr kumimoji="0" lang="zh-CN" altLang="en-US" sz="4400" b="0">
                <a:solidFill>
                  <a:schemeClr val="bg1"/>
                </a:solidFill>
                <a:latin typeface="Arial" charset="0"/>
              </a:rPr>
              <a:t> </a:t>
            </a:r>
            <a:r>
              <a:rPr kumimoji="0" lang="en-US" altLang="zh-CN" sz="1600" b="0">
                <a:solidFill>
                  <a:schemeClr val="bg1"/>
                </a:solidFill>
                <a:latin typeface="Verdana" pitchFamily="34" charset="0"/>
              </a:rPr>
              <a:t>Compare</a:t>
            </a:r>
            <a:endParaRPr kumimoji="0" lang="en-US" altLang="zh-CN" sz="1600" b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新宋体" pitchFamily="49" charset="-122"/>
              </a:rPr>
              <a:t>作业：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9 </a:t>
            </a:r>
            <a:r>
              <a:rPr lang="zh-CN" altLang="en-US" b="1" dirty="0" smtClean="0"/>
              <a:t>月 </a:t>
            </a:r>
            <a:r>
              <a:rPr lang="en-US" altLang="zh-CN" b="1" dirty="0" smtClean="0"/>
              <a:t>26 </a:t>
            </a:r>
            <a:r>
              <a:rPr lang="zh-CN" altLang="en-US" b="1" dirty="0" smtClean="0"/>
              <a:t>日 交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752975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sz="3600" b="1" dirty="0" smtClean="0"/>
              <a:t> </a:t>
            </a:r>
            <a:r>
              <a:rPr lang="en-US" altLang="zh-CN" sz="4000" b="1" dirty="0" smtClean="0">
                <a:latin typeface="Times New Roman" pitchFamily="18" charset="0"/>
              </a:rPr>
              <a:t>§1.2     1 ,  3 ,  5 ,  7  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sz="4000" b="1" dirty="0" smtClean="0">
                <a:latin typeface="Times New Roman" pitchFamily="18" charset="0"/>
              </a:rPr>
              <a:t>   </a:t>
            </a:r>
            <a:r>
              <a:rPr lang="zh-CN" altLang="en-US" sz="4000" b="1" dirty="0" smtClean="0">
                <a:latin typeface="Times New Roman" pitchFamily="18" charset="0"/>
              </a:rPr>
              <a:t>方程组的解集合要求用向量表示</a:t>
            </a:r>
            <a:endParaRPr lang="zh-CN" altLang="en-US" sz="4000" b="1" dirty="0" smtClean="0"/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sz="4000" b="1" dirty="0" smtClean="0">
                <a:latin typeface="Times New Roman" pitchFamily="18" charset="0"/>
              </a:rPr>
              <a:t>    补充题</a:t>
            </a:r>
            <a:r>
              <a:rPr lang="en-US" altLang="zh-CN" sz="4000" b="1" dirty="0" smtClean="0">
                <a:latin typeface="Times New Roman" pitchFamily="18" charset="0"/>
              </a:rPr>
              <a:t>:   1</a:t>
            </a:r>
          </a:p>
        </p:txBody>
      </p:sp>
    </p:spTree>
    <p:extLst>
      <p:ext uri="{BB962C8B-B14F-4D97-AF65-F5344CB8AC3E}">
        <p14:creationId xmlns:p14="http://schemas.microsoft.com/office/powerpoint/2010/main" val="9542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33375"/>
            <a:ext cx="8229600" cy="6264275"/>
          </a:xfrm>
          <a:solidFill>
            <a:srgbClr val="00FF00">
              <a:alpha val="70195"/>
            </a:srgbClr>
          </a:solidFill>
        </p:spPr>
        <p:txBody>
          <a:bodyPr/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sz="4000" b="1" smtClean="0">
                <a:latin typeface="Times New Roman" pitchFamily="18" charset="0"/>
              </a:rPr>
              <a:t>补充题</a:t>
            </a:r>
            <a:r>
              <a:rPr lang="en-US" altLang="zh-CN" sz="4000" b="1" smtClean="0">
                <a:latin typeface="Times New Roman" pitchFamily="18" charset="0"/>
              </a:rPr>
              <a:t>:   1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sz="4000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如图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在</a:t>
            </a:r>
            <a:r>
              <a:rPr lang="en-US" altLang="zh-CN" b="1" smtClean="0"/>
              <a:t>△</a:t>
            </a:r>
            <a:r>
              <a:rPr lang="en-US" altLang="zh-CN" b="1" smtClean="0">
                <a:latin typeface="Times New Roman" pitchFamily="18" charset="0"/>
              </a:rPr>
              <a:t>ABC </a:t>
            </a:r>
            <a:r>
              <a:rPr lang="zh-CN" altLang="en-US" b="1" smtClean="0">
                <a:latin typeface="Times New Roman" pitchFamily="18" charset="0"/>
              </a:rPr>
              <a:t>中</a:t>
            </a:r>
            <a:r>
              <a:rPr lang="en-US" altLang="zh-CN" b="1" smtClean="0">
                <a:latin typeface="Times New Roman" pitchFamily="18" charset="0"/>
              </a:rPr>
              <a:t>,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AM = </a:t>
            </a:r>
            <a:r>
              <a:rPr lang="en-US" altLang="zh-CN" b="1" i="1" smtClean="0">
                <a:latin typeface="Times New Roman" pitchFamily="18" charset="0"/>
              </a:rPr>
              <a:t>u</a:t>
            </a:r>
            <a:r>
              <a:rPr lang="en-US" altLang="zh-CN" b="1" smtClean="0">
                <a:latin typeface="Times New Roman" pitchFamily="18" charset="0"/>
              </a:rPr>
              <a:t> AB , 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AN =  </a:t>
            </a:r>
            <a:r>
              <a:rPr lang="en-US" altLang="zh-CN" b="1" i="1" smtClean="0">
                <a:latin typeface="Times New Roman" pitchFamily="18" charset="0"/>
              </a:rPr>
              <a:t>v</a:t>
            </a:r>
            <a:r>
              <a:rPr lang="en-US" altLang="zh-CN" b="1" smtClean="0">
                <a:latin typeface="Times New Roman" pitchFamily="18" charset="0"/>
              </a:rPr>
              <a:t> AC ,  </a:t>
            </a:r>
            <a:r>
              <a:rPr lang="en-US" altLang="zh-CN" b="1" i="1" smtClean="0">
                <a:latin typeface="Times New Roman" pitchFamily="18" charset="0"/>
              </a:rPr>
              <a:t>u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</a:rPr>
              <a:t>v</a:t>
            </a: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smtClean="0">
                <a:latin typeface="Times New Roman" pitchFamily="18" charset="0"/>
              </a:rPr>
              <a:t> R .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试将 </a:t>
            </a:r>
            <a:r>
              <a:rPr lang="en-US" altLang="zh-CN" b="1" smtClean="0">
                <a:latin typeface="Times New Roman" pitchFamily="18" charset="0"/>
              </a:rPr>
              <a:t>AP </a:t>
            </a:r>
            <a:r>
              <a:rPr lang="zh-CN" altLang="en-US" b="1" smtClean="0">
                <a:latin typeface="Times New Roman" pitchFamily="18" charset="0"/>
              </a:rPr>
              <a:t>表示成 </a:t>
            </a:r>
            <a:r>
              <a:rPr lang="en-US" altLang="zh-CN" b="1" smtClean="0">
                <a:latin typeface="Times New Roman" pitchFamily="18" charset="0"/>
              </a:rPr>
              <a:t>AB </a:t>
            </a:r>
            <a:r>
              <a:rPr lang="zh-CN" altLang="en-US" b="1" smtClean="0">
                <a:latin typeface="Times New Roman" pitchFamily="18" charset="0"/>
              </a:rPr>
              <a:t>与</a:t>
            </a:r>
            <a:r>
              <a:rPr lang="en-US" altLang="zh-CN" b="1" smtClean="0">
                <a:latin typeface="Times New Roman" pitchFamily="18" charset="0"/>
              </a:rPr>
              <a:t>AC </a:t>
            </a:r>
            <a:r>
              <a:rPr lang="zh-CN" altLang="en-US" b="1" smtClean="0">
                <a:latin typeface="Times New Roman" pitchFamily="18" charset="0"/>
              </a:rPr>
              <a:t>的线性组合</a:t>
            </a:r>
            <a:r>
              <a:rPr lang="en-US" altLang="zh-CN" b="1" smtClean="0">
                <a:latin typeface="Times New Roman" pitchFamily="18" charset="0"/>
              </a:rPr>
              <a:t>;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</a:t>
            </a:r>
            <a:r>
              <a:rPr lang="zh-CN" altLang="en-US" b="1" smtClean="0">
                <a:latin typeface="Times New Roman" pitchFamily="18" charset="0"/>
              </a:rPr>
              <a:t>并求 </a:t>
            </a:r>
            <a:r>
              <a:rPr lang="en-US" altLang="zh-CN" b="1" smtClean="0">
                <a:latin typeface="Times New Roman" pitchFamily="18" charset="0"/>
              </a:rPr>
              <a:t>BQ </a:t>
            </a:r>
            <a:r>
              <a:rPr lang="zh-CN" altLang="en-US" b="1" smtClean="0">
                <a:latin typeface="Times New Roman" pitchFamily="18" charset="0"/>
              </a:rPr>
              <a:t>与 </a:t>
            </a:r>
            <a:r>
              <a:rPr lang="en-US" altLang="zh-CN" b="1" smtClean="0">
                <a:latin typeface="Times New Roman" pitchFamily="18" charset="0"/>
              </a:rPr>
              <a:t>QC </a:t>
            </a:r>
            <a:r>
              <a:rPr lang="zh-CN" altLang="en-US" b="1" smtClean="0">
                <a:latin typeface="Times New Roman" pitchFamily="18" charset="0"/>
              </a:rPr>
              <a:t>的比值 </a:t>
            </a:r>
            <a:r>
              <a:rPr lang="en-US" altLang="zh-CN" b="1" smtClean="0">
                <a:latin typeface="Times New Roman" pitchFamily="18" charset="0"/>
              </a:rPr>
              <a:t>.  </a:t>
            </a:r>
            <a:r>
              <a:rPr lang="zh-CN" altLang="en-US" b="1" smtClean="0">
                <a:latin typeface="Times New Roman" pitchFamily="18" charset="0"/>
              </a:rPr>
              <a:t>证明塞瓦定理</a:t>
            </a:r>
            <a:r>
              <a:rPr lang="en-US" altLang="zh-CN" b="1" smtClean="0">
                <a:latin typeface="Times New Roman" pitchFamily="18" charset="0"/>
              </a:rPr>
              <a:t>: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(AM / MB)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smtClean="0">
                <a:latin typeface="Times New Roman" pitchFamily="18" charset="0"/>
              </a:rPr>
              <a:t>(BQ / QC)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altLang="zh-CN" b="1" smtClean="0">
                <a:latin typeface="Times New Roman" pitchFamily="18" charset="0"/>
              </a:rPr>
              <a:t>(CN / NA) = 1</a:t>
            </a:r>
          </a:p>
        </p:txBody>
      </p:sp>
      <p:sp>
        <p:nvSpPr>
          <p:cNvPr id="20490" name="Line 4"/>
          <p:cNvSpPr>
            <a:spLocks noChangeShapeType="1"/>
          </p:cNvSpPr>
          <p:nvPr/>
        </p:nvSpPr>
        <p:spPr bwMode="auto">
          <a:xfrm flipV="1">
            <a:off x="5219700" y="3429000"/>
            <a:ext cx="316865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5003800" y="3573463"/>
          <a:ext cx="455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公式" r:id="rId3" imgW="164880" imgH="164880" progId="Equation.3">
                  <p:embed/>
                </p:oleObj>
              </mc:Choice>
              <mc:Fallback>
                <p:oleObj name="公式" r:id="rId3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573463"/>
                        <a:ext cx="455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Line 6"/>
          <p:cNvSpPr>
            <a:spLocks noChangeShapeType="1"/>
          </p:cNvSpPr>
          <p:nvPr/>
        </p:nvSpPr>
        <p:spPr bwMode="auto">
          <a:xfrm flipV="1">
            <a:off x="5219700" y="908050"/>
            <a:ext cx="720725" cy="252095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7"/>
          <p:cNvSpPr>
            <a:spLocks noChangeShapeType="1"/>
          </p:cNvSpPr>
          <p:nvPr/>
        </p:nvSpPr>
        <p:spPr bwMode="auto">
          <a:xfrm>
            <a:off x="5975350" y="908050"/>
            <a:ext cx="2413000" cy="252095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3" name="Object 8"/>
          <p:cNvGraphicFramePr>
            <a:graphicFrameLocks noChangeAspect="1"/>
          </p:cNvGraphicFramePr>
          <p:nvPr/>
        </p:nvGraphicFramePr>
        <p:xfrm>
          <a:off x="8027988" y="3573463"/>
          <a:ext cx="420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573463"/>
                        <a:ext cx="4206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5508625" y="549275"/>
          <a:ext cx="4206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公式" r:id="rId7" imgW="152280" imgH="177480" progId="Equation.3">
                  <p:embed/>
                </p:oleObj>
              </mc:Choice>
              <mc:Fallback>
                <p:oleObj name="公式" r:id="rId7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49275"/>
                        <a:ext cx="4206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Line 10"/>
          <p:cNvSpPr>
            <a:spLocks noChangeShapeType="1"/>
          </p:cNvSpPr>
          <p:nvPr/>
        </p:nvSpPr>
        <p:spPr bwMode="auto">
          <a:xfrm>
            <a:off x="5940425" y="908050"/>
            <a:ext cx="503238" cy="25209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1"/>
          <p:cNvSpPr>
            <a:spLocks noChangeShapeType="1"/>
          </p:cNvSpPr>
          <p:nvPr/>
        </p:nvSpPr>
        <p:spPr bwMode="auto">
          <a:xfrm>
            <a:off x="5580063" y="2060575"/>
            <a:ext cx="2808287" cy="13684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5" name="Object 12"/>
          <p:cNvGraphicFramePr>
            <a:graphicFrameLocks noChangeAspect="1"/>
          </p:cNvGraphicFramePr>
          <p:nvPr/>
        </p:nvGraphicFramePr>
        <p:xfrm>
          <a:off x="6227763" y="3573463"/>
          <a:ext cx="527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公式" r:id="rId9" imgW="190440" imgH="164880" progId="Equation.3">
                  <p:embed/>
                </p:oleObj>
              </mc:Choice>
              <mc:Fallback>
                <p:oleObj name="公式" r:id="rId9" imgW="1904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573463"/>
                        <a:ext cx="527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3"/>
          <p:cNvGraphicFramePr>
            <a:graphicFrameLocks noChangeAspect="1"/>
          </p:cNvGraphicFramePr>
          <p:nvPr/>
        </p:nvGraphicFramePr>
        <p:xfrm>
          <a:off x="5076825" y="1700213"/>
          <a:ext cx="4556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公式" r:id="rId11" imgW="164880" imgH="177480" progId="Equation.3">
                  <p:embed/>
                </p:oleObj>
              </mc:Choice>
              <mc:Fallback>
                <p:oleObj name="公式" r:id="rId11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700213"/>
                        <a:ext cx="4556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Line 14"/>
          <p:cNvSpPr>
            <a:spLocks noChangeShapeType="1"/>
          </p:cNvSpPr>
          <p:nvPr/>
        </p:nvSpPr>
        <p:spPr bwMode="auto">
          <a:xfrm flipV="1">
            <a:off x="5219700" y="1773238"/>
            <a:ext cx="1584325" cy="165576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7" name="Object 16"/>
          <p:cNvGraphicFramePr>
            <a:graphicFrameLocks noChangeAspect="1"/>
          </p:cNvGraphicFramePr>
          <p:nvPr/>
        </p:nvGraphicFramePr>
        <p:xfrm>
          <a:off x="6877050" y="1412875"/>
          <a:ext cx="4556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公式" r:id="rId13" imgW="164880" imgH="190440" progId="Equation.3">
                  <p:embed/>
                </p:oleObj>
              </mc:Choice>
              <mc:Fallback>
                <p:oleObj name="公式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12875"/>
                        <a:ext cx="4556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684213" y="2565400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Object 18"/>
          <p:cNvGraphicFramePr>
            <a:graphicFrameLocks noChangeAspect="1"/>
          </p:cNvGraphicFramePr>
          <p:nvPr/>
        </p:nvGraphicFramePr>
        <p:xfrm>
          <a:off x="5940425" y="2565400"/>
          <a:ext cx="3857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公式" r:id="rId15" imgW="139680" imgH="164880" progId="Equation.3">
                  <p:embed/>
                </p:oleObj>
              </mc:Choice>
              <mc:Fallback>
                <p:oleObj name="公式" r:id="rId1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65400"/>
                        <a:ext cx="3857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Line 19"/>
          <p:cNvSpPr>
            <a:spLocks noChangeShapeType="1"/>
          </p:cNvSpPr>
          <p:nvPr/>
        </p:nvSpPr>
        <p:spPr bwMode="auto">
          <a:xfrm>
            <a:off x="2051050" y="2565400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0"/>
          <p:cNvSpPr>
            <a:spLocks noChangeShapeType="1"/>
          </p:cNvSpPr>
          <p:nvPr/>
        </p:nvSpPr>
        <p:spPr bwMode="auto">
          <a:xfrm>
            <a:off x="755650" y="3429000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1"/>
          <p:cNvSpPr>
            <a:spLocks noChangeShapeType="1"/>
          </p:cNvSpPr>
          <p:nvPr/>
        </p:nvSpPr>
        <p:spPr bwMode="auto">
          <a:xfrm>
            <a:off x="2124075" y="3429000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Line 22"/>
          <p:cNvSpPr>
            <a:spLocks noChangeShapeType="1"/>
          </p:cNvSpPr>
          <p:nvPr/>
        </p:nvSpPr>
        <p:spPr bwMode="auto">
          <a:xfrm>
            <a:off x="1476375" y="4221163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>
            <a:off x="3492500" y="4221163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Line 24"/>
          <p:cNvSpPr>
            <a:spLocks noChangeShapeType="1"/>
          </p:cNvSpPr>
          <p:nvPr/>
        </p:nvSpPr>
        <p:spPr bwMode="auto">
          <a:xfrm>
            <a:off x="4572000" y="4221163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476375" y="5013176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698750" y="5013176"/>
            <a:ext cx="6477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第一章    线性方程组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solidFill>
                  <a:srgbClr val="FFFF00"/>
                </a:solidFill>
              </a:rPr>
              <a:t>  </a:t>
            </a:r>
            <a:r>
              <a:rPr lang="en-US" altLang="zh-CN" sz="3600" b="1" smtClean="0"/>
              <a:t>1  </a:t>
            </a:r>
            <a:r>
              <a:rPr lang="zh-CN" altLang="en-US" sz="3600" b="1" smtClean="0"/>
              <a:t>矩阵简介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>
                <a:solidFill>
                  <a:srgbClr val="FFFF00"/>
                </a:solidFill>
              </a:rPr>
              <a:t>2  </a:t>
            </a:r>
            <a:r>
              <a:rPr lang="zh-CN" altLang="en-US" sz="3600" b="1" smtClean="0">
                <a:solidFill>
                  <a:srgbClr val="FFFF00"/>
                </a:solidFill>
              </a:rPr>
              <a:t>线性方程组的等解变换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/>
              <a:t>3  Gauss </a:t>
            </a:r>
            <a:r>
              <a:rPr lang="zh-CN" altLang="en-US" sz="3600" b="1" smtClean="0"/>
              <a:t>消元法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/>
              <a:t>4  </a:t>
            </a:r>
            <a:r>
              <a:rPr lang="zh-CN" altLang="en-US" sz="3600" b="1" smtClean="0"/>
              <a:t>解的判定与表示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/>
          <p:cNvSpPr txBox="1">
            <a:spLocks noChangeArrowheads="1"/>
          </p:cNvSpPr>
          <p:nvPr/>
        </p:nvSpPr>
        <p:spPr>
          <a:xfrm>
            <a:off x="0" y="3041299"/>
            <a:ext cx="9094644" cy="792088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txBody>
          <a:bodyPr/>
          <a:lstStyle/>
          <a:p>
            <a:pPr>
              <a:defRPr/>
            </a:pPr>
            <a:r>
              <a:rPr kumimoji="0" lang="zh-CN" altLang="en-US" sz="3600" kern="0" dirty="0"/>
              <a:t>求方程组的</a:t>
            </a:r>
            <a:r>
              <a:rPr kumimoji="0" lang="zh-CN" altLang="en-US" sz="3600" kern="0" dirty="0" smtClean="0"/>
              <a:t>解</a:t>
            </a:r>
            <a:r>
              <a:rPr kumimoji="0" lang="zh-CN" altLang="en-US" sz="3600" kern="0" dirty="0" smtClean="0">
                <a:latin typeface="+mj-lt"/>
                <a:ea typeface="+mj-ea"/>
                <a:cs typeface="+mj-cs"/>
              </a:rPr>
              <a:t>  </a:t>
            </a:r>
            <a:r>
              <a:rPr lang="en-US" altLang="zh-CN" sz="3600" b="0" dirty="0" smtClean="0">
                <a:latin typeface="Times New Roman" pitchFamily="18" charset="0"/>
                <a:sym typeface="Symbol" pitchFamily="18" charset="2"/>
              </a:rPr>
              <a:t>  </a:t>
            </a:r>
            <a:r>
              <a:rPr kumimoji="0" lang="zh-CN" altLang="en-US" sz="3600" kern="0" dirty="0" smtClean="0"/>
              <a:t>求</a:t>
            </a:r>
            <a:r>
              <a:rPr kumimoji="0" lang="zh-CN" altLang="en-US" sz="3600" kern="0" dirty="0"/>
              <a:t>表出系数</a:t>
            </a:r>
            <a:endParaRPr kumimoji="0" lang="zh-CN" altLang="en-US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32773" name="AutoShape 9"/>
          <p:cNvSpPr>
            <a:spLocks noChangeArrowheads="1"/>
          </p:cNvSpPr>
          <p:nvPr/>
        </p:nvSpPr>
        <p:spPr bwMode="auto">
          <a:xfrm>
            <a:off x="7885113" y="259546"/>
            <a:ext cx="793750" cy="2492375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4" name="AutoShape 10"/>
          <p:cNvSpPr>
            <a:spLocks noChangeArrowheads="1"/>
          </p:cNvSpPr>
          <p:nvPr/>
        </p:nvSpPr>
        <p:spPr bwMode="auto">
          <a:xfrm>
            <a:off x="863600" y="260648"/>
            <a:ext cx="793750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5" name="AutoShape 10"/>
          <p:cNvSpPr>
            <a:spLocks noChangeArrowheads="1"/>
          </p:cNvSpPr>
          <p:nvPr/>
        </p:nvSpPr>
        <p:spPr bwMode="auto">
          <a:xfrm>
            <a:off x="2736057" y="260647"/>
            <a:ext cx="792162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6" name="AutoShape 10"/>
          <p:cNvSpPr>
            <a:spLocks noChangeArrowheads="1"/>
          </p:cNvSpPr>
          <p:nvPr/>
        </p:nvSpPr>
        <p:spPr bwMode="auto">
          <a:xfrm>
            <a:off x="4522644" y="260648"/>
            <a:ext cx="792163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AutoShape 10"/>
          <p:cNvSpPr>
            <a:spLocks noChangeArrowheads="1"/>
          </p:cNvSpPr>
          <p:nvPr/>
        </p:nvSpPr>
        <p:spPr bwMode="auto">
          <a:xfrm>
            <a:off x="6302664" y="259547"/>
            <a:ext cx="792163" cy="249237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164388" y="4005263"/>
            <a:ext cx="720725" cy="2617787"/>
          </a:xfrm>
          <a:prstGeom prst="roundRect">
            <a:avLst>
              <a:gd name="adj" fmla="val 16667"/>
            </a:avLst>
          </a:prstGeom>
          <a:solidFill>
            <a:srgbClr val="0000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84213" y="3716338"/>
            <a:ext cx="8229600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i="1" dirty="0">
                <a:latin typeface="Times New Roman" pitchFamily="18" charset="0"/>
              </a:rPr>
              <a:t>          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1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i="1" dirty="0">
                <a:latin typeface="Times New Roman" pitchFamily="18" charset="0"/>
              </a:rPr>
              <a:t>+  </a:t>
            </a:r>
            <a:r>
              <a:rPr kumimoji="0" lang="en-US" altLang="zh-CN" sz="2800" dirty="0">
                <a:latin typeface="Arial" charset="0"/>
              </a:rPr>
              <a:t>    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2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    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3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  </a:t>
            </a:r>
            <a:r>
              <a:rPr kumimoji="0" lang="en-US" altLang="zh-CN" sz="2800" dirty="0">
                <a:latin typeface="Arial" charset="0"/>
              </a:rPr>
              <a:t>    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4</a:t>
            </a:r>
            <a:r>
              <a:rPr kumimoji="0" lang="en-US" altLang="zh-CN" sz="2800" i="1" baseline="-30000" dirty="0">
                <a:latin typeface="Times New Roman" pitchFamily="18" charset="0"/>
              </a:rPr>
              <a:t>        </a:t>
            </a:r>
            <a:r>
              <a:rPr kumimoji="0" lang="en-US" altLang="zh-CN" sz="2800" i="1" dirty="0">
                <a:latin typeface="Times New Roman" pitchFamily="18" charset="0"/>
              </a:rPr>
              <a:t>=      </a:t>
            </a:r>
            <a:r>
              <a:rPr kumimoji="0" lang="en-US" altLang="zh-CN" sz="2800" dirty="0">
                <a:latin typeface="Arial" charset="0"/>
              </a:rPr>
              <a:t>1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sz="2800" dirty="0">
                <a:latin typeface="Arial" charset="0"/>
              </a:rPr>
              <a:t>        8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1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i="1" dirty="0">
                <a:latin typeface="Times New Roman" pitchFamily="18" charset="0"/>
              </a:rPr>
              <a:t>+   </a:t>
            </a:r>
            <a:r>
              <a:rPr kumimoji="0" lang="en-US" altLang="zh-CN" sz="2800" dirty="0">
                <a:latin typeface="Arial" charset="0"/>
              </a:rPr>
              <a:t> 6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2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  3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3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   </a:t>
            </a:r>
            <a:r>
              <a:rPr kumimoji="0" lang="en-US" altLang="zh-CN" sz="2800" dirty="0">
                <a:latin typeface="Arial" charset="0"/>
              </a:rPr>
              <a:t> 2 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4</a:t>
            </a:r>
            <a:r>
              <a:rPr kumimoji="0" lang="en-US" altLang="zh-CN" sz="2800" i="1" baseline="-30000" dirty="0">
                <a:latin typeface="Times New Roman" pitchFamily="18" charset="0"/>
              </a:rPr>
              <a:t>        </a:t>
            </a:r>
            <a:r>
              <a:rPr kumimoji="0" lang="en-US" altLang="zh-CN" sz="2800" i="1" dirty="0">
                <a:latin typeface="Times New Roman" pitchFamily="18" charset="0"/>
              </a:rPr>
              <a:t>=      </a:t>
            </a:r>
            <a:r>
              <a:rPr kumimoji="0" lang="en-US" altLang="zh-CN" sz="2800" dirty="0">
                <a:latin typeface="Arial" charset="0"/>
                <a:sym typeface="Symbol" pitchFamily="18" charset="2"/>
              </a:rPr>
              <a:t>5</a:t>
            </a:r>
            <a:endParaRPr kumimoji="0" lang="en-US" altLang="zh-CN" sz="2800" dirty="0">
              <a:latin typeface="Arial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sz="2800" dirty="0">
                <a:latin typeface="Arial" charset="0"/>
              </a:rPr>
              <a:t>        5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1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25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2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10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3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15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4</a:t>
            </a:r>
            <a:r>
              <a:rPr kumimoji="0" lang="en-US" altLang="zh-CN" sz="2800" i="1" baseline="-30000" dirty="0">
                <a:latin typeface="Times New Roman" pitchFamily="18" charset="0"/>
              </a:rPr>
              <a:t>       </a:t>
            </a:r>
            <a:r>
              <a:rPr kumimoji="0" lang="en-US" altLang="zh-CN" sz="2800" i="1" dirty="0">
                <a:latin typeface="Times New Roman" pitchFamily="18" charset="0"/>
              </a:rPr>
              <a:t>=     </a:t>
            </a:r>
            <a:r>
              <a:rPr kumimoji="0" lang="en-US" altLang="zh-CN" sz="2800" dirty="0">
                <a:latin typeface="Arial" charset="0"/>
                <a:sym typeface="Symbol" pitchFamily="18" charset="2"/>
              </a:rPr>
              <a:t>12</a:t>
            </a:r>
            <a:endParaRPr kumimoji="0" lang="en-US" altLang="zh-CN" sz="2800" dirty="0">
              <a:latin typeface="Arial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zh-CN" sz="2800" dirty="0">
                <a:latin typeface="Arial" charset="0"/>
              </a:rPr>
              <a:t>      15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1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  5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2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20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3</a:t>
            </a: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i="1" dirty="0">
                <a:latin typeface="Times New Roman" pitchFamily="18" charset="0"/>
              </a:rPr>
              <a:t>+</a:t>
            </a:r>
            <a:r>
              <a:rPr kumimoji="0" lang="en-US" altLang="zh-CN" sz="2800" dirty="0">
                <a:latin typeface="Arial" charset="0"/>
              </a:rPr>
              <a:t>  10 </a:t>
            </a:r>
            <a:r>
              <a:rPr kumimoji="0" lang="en-US" altLang="zh-CN" sz="2800" i="1" dirty="0">
                <a:latin typeface="Times New Roman" pitchFamily="18" charset="0"/>
              </a:rPr>
              <a:t>x</a:t>
            </a:r>
            <a:r>
              <a:rPr kumimoji="0" lang="en-US" altLang="zh-CN" sz="2800" baseline="-30000" dirty="0">
                <a:latin typeface="Times New Roman" pitchFamily="18" charset="0"/>
              </a:rPr>
              <a:t>4</a:t>
            </a:r>
            <a:r>
              <a:rPr kumimoji="0" lang="en-US" altLang="zh-CN" sz="2800" i="1" baseline="-30000" dirty="0">
                <a:latin typeface="Times New Roman" pitchFamily="18" charset="0"/>
              </a:rPr>
              <a:t>       </a:t>
            </a:r>
            <a:r>
              <a:rPr kumimoji="0" lang="en-US" altLang="zh-CN" sz="2800" i="1" dirty="0">
                <a:latin typeface="Times New Roman" pitchFamily="18" charset="0"/>
              </a:rPr>
              <a:t>=     </a:t>
            </a:r>
            <a:r>
              <a:rPr kumimoji="0" lang="en-US" altLang="zh-CN" sz="2800" dirty="0">
                <a:latin typeface="Arial" charset="0"/>
                <a:sym typeface="Symbol" pitchFamily="18" charset="2"/>
              </a:rPr>
              <a:t>15</a:t>
            </a: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dirty="0">
                <a:latin typeface="Times New Roman" pitchFamily="18" charset="0"/>
                <a:sym typeface="Symbol" pitchFamily="18" charset="2"/>
              </a:rPr>
              <a:t>  </a:t>
            </a:r>
            <a:endParaRPr kumimoji="0" lang="en-US" altLang="zh-CN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1116013" y="4005263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2411413" y="4005263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3851275" y="4005263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5219700" y="4005263"/>
            <a:ext cx="720725" cy="2663825"/>
          </a:xfrm>
          <a:prstGeom prst="roundRect">
            <a:avLst>
              <a:gd name="adj" fmla="val 16667"/>
            </a:avLst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755650" y="4076700"/>
            <a:ext cx="215900" cy="2592388"/>
          </a:xfrm>
          <a:prstGeom prst="leftBrace">
            <a:avLst>
              <a:gd name="adj1" fmla="val 82217"/>
              <a:gd name="adj2" fmla="val 50000"/>
            </a:avLst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256200"/>
              </p:ext>
            </p:extLst>
          </p:nvPr>
        </p:nvGraphicFramePr>
        <p:xfrm>
          <a:off x="350043" y="260648"/>
          <a:ext cx="84439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3" imgW="2730500" imgH="914400" progId="Equation.3">
                  <p:embed/>
                </p:oleObj>
              </mc:Choice>
              <mc:Fallback>
                <p:oleObj name="公式" r:id="rId3" imgW="2730500" imgH="914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" y="260648"/>
                        <a:ext cx="844391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58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 animBg="1"/>
      <p:bldP spid="32775" grpId="0" animBg="1"/>
      <p:bldP spid="32776" grpId="0" animBg="1"/>
      <p:bldP spid="32777" grpId="0" animBg="1"/>
      <p:bldP spid="42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4"/>
          <p:cNvSpPr>
            <a:spLocks/>
          </p:cNvSpPr>
          <p:nvPr/>
        </p:nvSpPr>
        <p:spPr bwMode="auto">
          <a:xfrm>
            <a:off x="827088" y="1989138"/>
            <a:ext cx="288925" cy="3530600"/>
          </a:xfrm>
          <a:prstGeom prst="leftBrace">
            <a:avLst>
              <a:gd name="adj1" fmla="val 73092"/>
              <a:gd name="adj2" fmla="val 50000"/>
            </a:avLst>
          </a:prstGeom>
          <a:noFill/>
          <a:ln w="444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6739" name="Picture 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11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</a:rPr>
              <a:t>n </a:t>
            </a:r>
            <a:r>
              <a:rPr lang="zh-CN" altLang="en-US" b="1" smtClean="0">
                <a:solidFill>
                  <a:schemeClr val="bg1"/>
                </a:solidFill>
              </a:rPr>
              <a:t>元线性方程组</a:t>
            </a:r>
          </a:p>
        </p:txBody>
      </p:sp>
      <p:sp>
        <p:nvSpPr>
          <p:cNvPr id="116741" name="Rectangle 12"/>
          <p:cNvSpPr>
            <a:spLocks noChangeArrowheads="1"/>
          </p:cNvSpPr>
          <p:nvPr/>
        </p:nvSpPr>
        <p:spPr bwMode="auto">
          <a:xfrm>
            <a:off x="1116013" y="1844675"/>
            <a:ext cx="792162" cy="3889375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2" name="Rectangle 13"/>
          <p:cNvSpPr>
            <a:spLocks noChangeArrowheads="1"/>
          </p:cNvSpPr>
          <p:nvPr/>
        </p:nvSpPr>
        <p:spPr bwMode="auto">
          <a:xfrm>
            <a:off x="2700338" y="1844675"/>
            <a:ext cx="719137" cy="3889375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3" name="Rectangle 14"/>
          <p:cNvSpPr>
            <a:spLocks noChangeArrowheads="1"/>
          </p:cNvSpPr>
          <p:nvPr/>
        </p:nvSpPr>
        <p:spPr bwMode="auto">
          <a:xfrm>
            <a:off x="5148263" y="1844675"/>
            <a:ext cx="792162" cy="3889375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4" name="Rectangle 15"/>
          <p:cNvSpPr>
            <a:spLocks noChangeArrowheads="1"/>
          </p:cNvSpPr>
          <p:nvPr/>
        </p:nvSpPr>
        <p:spPr bwMode="auto">
          <a:xfrm>
            <a:off x="6948488" y="1844675"/>
            <a:ext cx="647700" cy="3889375"/>
          </a:xfrm>
          <a:prstGeom prst="rect">
            <a:avLst/>
          </a:prstGeom>
          <a:solidFill>
            <a:srgbClr val="FFCC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229600" cy="4392612"/>
          </a:xfrm>
          <a:noFill/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/>
              <a:t>      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11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1 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12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2  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dirty="0" smtClean="0"/>
              <a:t>…</a:t>
            </a:r>
            <a:r>
              <a:rPr lang="en-US" altLang="zh-CN" sz="3600" b="1" dirty="0" smtClean="0">
                <a:latin typeface="Times New Roman" pitchFamily="18" charset="0"/>
              </a:rPr>
              <a:t> +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1n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 n   </a:t>
            </a:r>
            <a:r>
              <a:rPr lang="en-US" altLang="zh-CN" sz="3600" b="1" dirty="0" smtClean="0">
                <a:latin typeface="Times New Roman" pitchFamily="18" charset="0"/>
              </a:rPr>
              <a:t>=  </a:t>
            </a:r>
            <a:r>
              <a:rPr lang="en-US" altLang="zh-CN" sz="3600" b="1" i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en-US" altLang="zh-CN" sz="3600" b="1" baseline="-30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3600" b="1" baseline="-30000" dirty="0" smtClean="0">
                <a:latin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     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21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1 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22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2  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dirty="0" smtClean="0"/>
              <a:t>…</a:t>
            </a:r>
            <a:r>
              <a:rPr lang="en-US" altLang="zh-CN" sz="3600" b="1" dirty="0" smtClean="0">
                <a:latin typeface="Times New Roman" pitchFamily="18" charset="0"/>
              </a:rPr>
              <a:t> +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2n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 n   </a:t>
            </a:r>
            <a:r>
              <a:rPr lang="en-US" altLang="zh-CN" sz="3600" b="1" dirty="0" smtClean="0">
                <a:latin typeface="Times New Roman" pitchFamily="18" charset="0"/>
              </a:rPr>
              <a:t>=  </a:t>
            </a:r>
            <a:r>
              <a:rPr lang="en-US" altLang="zh-CN" sz="3600" b="1" i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en-US" altLang="zh-CN" sz="3600" b="1" baseline="-30000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altLang="zh-CN" sz="36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     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31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1 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32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2  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dirty="0" smtClean="0"/>
              <a:t>…</a:t>
            </a:r>
            <a:r>
              <a:rPr lang="en-US" altLang="zh-CN" sz="3600" b="1" dirty="0" smtClean="0">
                <a:latin typeface="Times New Roman" pitchFamily="18" charset="0"/>
              </a:rPr>
              <a:t> +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3n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 n   </a:t>
            </a:r>
            <a:r>
              <a:rPr lang="en-US" altLang="zh-CN" sz="3600" b="1" dirty="0" smtClean="0">
                <a:latin typeface="Times New Roman" pitchFamily="18" charset="0"/>
              </a:rPr>
              <a:t>=  </a:t>
            </a:r>
            <a:r>
              <a:rPr lang="en-US" altLang="zh-CN" sz="3600" b="1" i="1" dirty="0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en-US" altLang="zh-CN" sz="3600" b="1" baseline="-30000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baseline="-30000" dirty="0" smtClean="0">
                <a:latin typeface="Times New Roman" pitchFamily="18" charset="0"/>
              </a:rPr>
              <a:t>                              </a:t>
            </a:r>
            <a:r>
              <a:rPr lang="en-US" altLang="zh-CN" sz="3600" b="1" dirty="0" smtClean="0"/>
              <a:t>…</a:t>
            </a:r>
            <a:r>
              <a:rPr lang="en-US" altLang="zh-CN" sz="3600" b="1" dirty="0" smtClean="0">
                <a:latin typeface="Times New Roman" pitchFamily="18" charset="0"/>
              </a:rPr>
              <a:t>                  </a:t>
            </a:r>
            <a:r>
              <a:rPr lang="en-US" altLang="zh-CN" sz="3600" b="1" dirty="0" smtClean="0"/>
              <a:t>…</a:t>
            </a:r>
            <a:endParaRPr lang="en-US" altLang="zh-CN" sz="3600" b="1" baseline="-30000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     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m1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i="1" dirty="0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smtClean="0">
                <a:latin typeface="Times New Roman" pitchFamily="18" charset="0"/>
              </a:rPr>
              <a:t>m2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2 </a:t>
            </a:r>
            <a:r>
              <a:rPr lang="en-US" altLang="zh-CN" sz="3600" b="1" dirty="0" smtClean="0">
                <a:latin typeface="Times New Roman" pitchFamily="18" charset="0"/>
              </a:rPr>
              <a:t>+ </a:t>
            </a:r>
            <a:r>
              <a:rPr lang="en-US" altLang="zh-CN" sz="3600" b="1" dirty="0" smtClean="0"/>
              <a:t>…</a:t>
            </a:r>
            <a:r>
              <a:rPr lang="en-US" altLang="zh-CN" sz="3600" b="1" dirty="0" smtClean="0">
                <a:latin typeface="Times New Roman" pitchFamily="18" charset="0"/>
              </a:rPr>
              <a:t> + </a:t>
            </a:r>
            <a:r>
              <a:rPr lang="en-US" altLang="zh-CN" sz="3600" b="1" i="1" dirty="0" err="1" smtClean="0">
                <a:latin typeface="Times New Roman" pitchFamily="18" charset="0"/>
              </a:rPr>
              <a:t>a</a:t>
            </a:r>
            <a:r>
              <a:rPr lang="en-US" altLang="zh-CN" sz="3600" b="1" baseline="-30000" dirty="0" err="1" smtClean="0">
                <a:latin typeface="Times New Roman" pitchFamily="18" charset="0"/>
              </a:rPr>
              <a:t>mn</a:t>
            </a:r>
            <a:r>
              <a:rPr lang="en-US" altLang="zh-CN" sz="3600" b="1" dirty="0" smtClean="0">
                <a:latin typeface="Times New Roman" pitchFamily="18" charset="0"/>
              </a:rPr>
              <a:t> </a:t>
            </a:r>
            <a:r>
              <a:rPr lang="en-US" altLang="zh-CN" sz="3600" b="1" i="1" dirty="0" smtClean="0">
                <a:latin typeface="Times New Roman" pitchFamily="18" charset="0"/>
              </a:rPr>
              <a:t>x</a:t>
            </a:r>
            <a:r>
              <a:rPr lang="en-US" altLang="zh-CN" sz="3600" b="1" baseline="-30000" dirty="0" smtClean="0">
                <a:latin typeface="Times New Roman" pitchFamily="18" charset="0"/>
              </a:rPr>
              <a:t> n </a:t>
            </a:r>
            <a:r>
              <a:rPr lang="en-US" altLang="zh-CN" sz="3600" b="1" dirty="0" smtClean="0">
                <a:latin typeface="Times New Roman" pitchFamily="18" charset="0"/>
              </a:rPr>
              <a:t>=  </a:t>
            </a:r>
            <a:r>
              <a:rPr lang="en-US" altLang="zh-CN" sz="3600" b="1" i="1" dirty="0" err="1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en-US" altLang="zh-CN" sz="3600" b="1" baseline="-30000" dirty="0" err="1" smtClean="0">
                <a:solidFill>
                  <a:srgbClr val="0000FF"/>
                </a:solidFill>
                <a:latin typeface="Times New Roman" pitchFamily="18" charset="0"/>
              </a:rPr>
              <a:t>m</a:t>
            </a:r>
            <a:endParaRPr lang="en-US" altLang="zh-CN" sz="3600" b="1" baseline="-30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611188" y="5805488"/>
            <a:ext cx="777716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800">
                <a:latin typeface="Times New Roman" pitchFamily="18" charset="0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</a:rPr>
              <a:t> 系数列向量组 能否线性表出 常数列向量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529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 smtClean="0">
                <a:latin typeface="Times New Roman" pitchFamily="18" charset="0"/>
                <a:sym typeface="Wingdings" pitchFamily="2" charset="2"/>
              </a:rPr>
              <a:t>若未知量用数值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i="1" dirty="0" smtClean="0">
                <a:latin typeface="Times New Roman" pitchFamily="18" charset="0"/>
              </a:rPr>
              <a:t>           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=  </a:t>
            </a:r>
            <a:r>
              <a:rPr lang="en-US" altLang="zh-CN" b="1" i="1" dirty="0" smtClean="0">
                <a:latin typeface="Times New Roman" pitchFamily="18" charset="0"/>
              </a:rPr>
              <a:t>k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, 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=  </a:t>
            </a:r>
            <a:r>
              <a:rPr lang="en-US" altLang="zh-CN" b="1" i="1" dirty="0" smtClean="0">
                <a:latin typeface="Times New Roman" pitchFamily="18" charset="0"/>
              </a:rPr>
              <a:t>k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, … , 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=  </a:t>
            </a:r>
            <a:r>
              <a:rPr lang="en-US" altLang="zh-CN" b="1" i="1" dirty="0" err="1" smtClean="0">
                <a:latin typeface="Times New Roman" pitchFamily="18" charset="0"/>
              </a:rPr>
              <a:t>k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  </a:t>
            </a:r>
            <a:r>
              <a:rPr lang="zh-CN" altLang="en-US" b="1" dirty="0" smtClean="0">
                <a:latin typeface="Times New Roman" pitchFamily="18" charset="0"/>
                <a:sym typeface="Wingdings" pitchFamily="2" charset="2"/>
              </a:rPr>
              <a:t>带入后 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方程组的每个方程都变成等式 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zh-CN" altLang="en-US" b="1" dirty="0" smtClean="0">
                <a:latin typeface="Times New Roman" pitchFamily="18" charset="0"/>
              </a:rPr>
              <a:t>则称列向量</a:t>
            </a:r>
            <a:r>
              <a:rPr lang="zh-CN" altLang="en-US" b="1" dirty="0" smtClean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[ </a:t>
            </a:r>
            <a:r>
              <a:rPr lang="en-US" altLang="zh-CN" b="1" i="1" dirty="0" smtClean="0">
                <a:latin typeface="Times New Roman" pitchFamily="18" charset="0"/>
              </a:rPr>
              <a:t>k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 b="1" i="1" dirty="0" smtClean="0">
                <a:latin typeface="Times New Roman" pitchFamily="18" charset="0"/>
              </a:rPr>
              <a:t>k</a:t>
            </a:r>
            <a:r>
              <a:rPr lang="en-US" altLang="zh-CN" b="1" baseline="-30000" dirty="0" smtClean="0">
                <a:latin typeface="Times New Roman" pitchFamily="18" charset="0"/>
              </a:rPr>
              <a:t>2  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…</a:t>
            </a:r>
            <a:r>
              <a:rPr lang="en-US" altLang="zh-CN" b="1" baseline="-30000" dirty="0" smtClean="0">
                <a:latin typeface="Times New Roman" pitchFamily="18" charset="0"/>
              </a:rPr>
              <a:t>  </a:t>
            </a:r>
            <a:r>
              <a:rPr lang="en-US" altLang="zh-CN" b="1" i="1" dirty="0" err="1" smtClean="0">
                <a:latin typeface="Times New Roman" pitchFamily="18" charset="0"/>
              </a:rPr>
              <a:t>k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]</a:t>
            </a:r>
            <a:r>
              <a:rPr lang="en-US" altLang="zh-CN" sz="3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 </a:t>
            </a:r>
            <a:r>
              <a:rPr lang="zh-CN" altLang="en-US" b="1" dirty="0" smtClean="0">
                <a:latin typeface="Times New Roman" pitchFamily="18" charset="0"/>
                <a:sym typeface="Wingdings" pitchFamily="2" charset="2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方程组的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   一个解向量</a:t>
            </a:r>
            <a:r>
              <a:rPr lang="en-US" altLang="zh-CN" b="1" dirty="0" smtClean="0">
                <a:latin typeface="Times New Roman" pitchFamily="18" charset="0"/>
              </a:rPr>
              <a:t>;</a:t>
            </a:r>
            <a:r>
              <a:rPr lang="zh-CN" altLang="en-US" b="1" dirty="0" smtClean="0">
                <a:latin typeface="Times New Roman" pitchFamily="18" charset="0"/>
              </a:rPr>
              <a:t>   方程组的全体解向量构成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 smtClean="0">
                <a:latin typeface="Times New Roman" pitchFamily="18" charset="0"/>
              </a:rPr>
              <a:t>方程组的解集合</a:t>
            </a:r>
            <a:r>
              <a:rPr lang="en-US" altLang="zh-CN" sz="2800" b="1" dirty="0" smtClean="0">
                <a:latin typeface="Times New Roman" pitchFamily="18" charset="0"/>
              </a:rPr>
              <a:t>     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</a:p>
        </p:txBody>
      </p:sp>
      <p:pic>
        <p:nvPicPr>
          <p:cNvPr id="117763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</a:rPr>
              <a:t> </a:t>
            </a:r>
            <a:r>
              <a:rPr lang="zh-CN" altLang="en-US" b="1" smtClean="0">
                <a:solidFill>
                  <a:schemeClr val="bg1"/>
                </a:solidFill>
              </a:rPr>
              <a:t>解集合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 bwMode="auto">
          <a:xfrm flipH="1">
            <a:off x="1403648" y="1340768"/>
            <a:ext cx="1512168" cy="388843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915816" y="1340768"/>
            <a:ext cx="1719808" cy="388843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1403648" y="5229200"/>
            <a:ext cx="3231976" cy="3600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endCxn id="34" idx="2"/>
          </p:cNvCxnSpPr>
          <p:nvPr/>
        </p:nvCxnSpPr>
        <p:spPr bwMode="auto">
          <a:xfrm flipV="1">
            <a:off x="1403648" y="4297451"/>
            <a:ext cx="2118141" cy="93174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endCxn id="34" idx="2"/>
          </p:cNvCxnSpPr>
          <p:nvPr/>
        </p:nvCxnSpPr>
        <p:spPr bwMode="auto">
          <a:xfrm flipH="1" flipV="1">
            <a:off x="3521789" y="4297451"/>
            <a:ext cx="1113835" cy="949753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4635624" y="2636912"/>
            <a:ext cx="2470022" cy="25922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2915816" y="1340768"/>
            <a:ext cx="4189830" cy="129614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2416754" y="781663"/>
            <a:ext cx="57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</a:rPr>
              <a:t>A</a:t>
            </a:r>
            <a:endParaRPr lang="zh-CN" altLang="en-US" dirty="0">
              <a:latin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7584" y="4972816"/>
            <a:ext cx="576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</a:rPr>
              <a:t>B</a:t>
            </a:r>
            <a:endParaRPr lang="zh-CN" altLang="en-US" dirty="0"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09979" y="4972816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</a:rPr>
              <a:t>C</a:t>
            </a:r>
            <a:endParaRPr lang="zh-CN" altLang="en-US" dirty="0">
              <a:latin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81178" y="3712676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</a:rPr>
              <a:t>D</a:t>
            </a:r>
            <a:endParaRPr lang="zh-CN" altLang="en-US" dirty="0"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05646" y="2344524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</a:rPr>
              <a:t>E</a:t>
            </a:r>
            <a:endParaRPr lang="zh-CN" altLang="en-US" dirty="0">
              <a:latin typeface="+mn-lt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063752" y="23813"/>
            <a:ext cx="5146588" cy="1569660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已知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kumimoji="0" lang="en-US" altLang="zh-CN" dirty="0" smtClean="0">
                <a:latin typeface="Times New Roman" pitchFamily="18" charset="0"/>
                <a:sym typeface="Symbol" pitchFamily="18" charset="2"/>
              </a:rPr>
              <a:t>∠ABD =</a:t>
            </a:r>
            <a:r>
              <a:rPr kumimoji="0" lang="en-US" altLang="zh-CN" dirty="0" smtClean="0">
                <a:latin typeface="Arial" charset="0"/>
                <a:sym typeface="Symbol" pitchFamily="18" charset="2"/>
              </a:rPr>
              <a:t> </a:t>
            </a:r>
            <a:r>
              <a:rPr kumimoji="0" lang="en-US" altLang="zh-CN" dirty="0" smtClean="0">
                <a:latin typeface="Times New Roman" pitchFamily="18" charset="0"/>
                <a:sym typeface="Symbol" pitchFamily="18" charset="2"/>
              </a:rPr>
              <a:t>∠BCD ,</a:t>
            </a:r>
            <a:endParaRPr kumimoji="0" lang="zh-CN" alt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AB = AC ,</a:t>
            </a:r>
            <a:r>
              <a:rPr kumimoji="0" lang="en-US" altLang="zh-CN" dirty="0" smtClean="0">
                <a:latin typeface="Times New Roman" pitchFamily="18" charset="0"/>
                <a:sym typeface="Symbol" pitchFamily="18" charset="2"/>
              </a:rPr>
              <a:t> ∠DCE</a:t>
            </a:r>
            <a:r>
              <a:rPr kumimoji="0" lang="zh-CN" altLang="en-US" dirty="0" smtClean="0">
                <a:latin typeface="Times New Roman" pitchFamily="18" charset="0"/>
                <a:sym typeface="Symbol" pitchFamily="18" charset="2"/>
              </a:rPr>
              <a:t>为直角</a:t>
            </a:r>
            <a:r>
              <a:rPr kumimoji="0"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  <a:endParaRPr kumimoji="0" lang="en-US" altLang="zh-CN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5755940" y="4289200"/>
            <a:ext cx="3388059" cy="830997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求证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kumimoji="0" lang="en-US" altLang="zh-CN" dirty="0" smtClean="0">
                <a:latin typeface="Times New Roman" pitchFamily="18" charset="0"/>
                <a:sym typeface="Symbol" pitchFamily="18" charset="2"/>
              </a:rPr>
              <a:t>AC =</a:t>
            </a:r>
            <a:r>
              <a:rPr kumimoji="0" lang="en-US" altLang="zh-CN" dirty="0" smtClean="0">
                <a:latin typeface="Arial" charset="0"/>
                <a:sym typeface="Symbol" pitchFamily="18" charset="2"/>
              </a:rPr>
              <a:t> 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AE </a:t>
            </a:r>
          </a:p>
        </p:txBody>
      </p:sp>
      <p:sp>
        <p:nvSpPr>
          <p:cNvPr id="37" name="空心弧 36"/>
          <p:cNvSpPr/>
          <p:nvPr/>
        </p:nvSpPr>
        <p:spPr bwMode="auto">
          <a:xfrm rot="2800906">
            <a:off x="1577471" y="4624316"/>
            <a:ext cx="490375" cy="376613"/>
          </a:xfrm>
          <a:prstGeom prst="blockArc">
            <a:avLst/>
          </a:prstGeom>
          <a:solidFill>
            <a:srgbClr val="00B050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p:sp>
        <p:nvSpPr>
          <p:cNvPr id="48" name="空心弧 47"/>
          <p:cNvSpPr/>
          <p:nvPr/>
        </p:nvSpPr>
        <p:spPr bwMode="auto">
          <a:xfrm rot="17960158">
            <a:off x="3814816" y="4857974"/>
            <a:ext cx="490375" cy="376613"/>
          </a:xfrm>
          <a:prstGeom prst="blockArc">
            <a:avLst/>
          </a:prstGeom>
          <a:solidFill>
            <a:srgbClr val="00B050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2915816" y="1340768"/>
            <a:ext cx="0" cy="336393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>
          <a:xfrm>
            <a:off x="2461467" y="411992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</a:rPr>
              <a:t>F</a:t>
            </a:r>
            <a:endParaRPr lang="zh-CN" altLang="en-US" dirty="0">
              <a:latin typeface="+mn-lt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2915816" y="4505047"/>
            <a:ext cx="1719808" cy="760157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-7253" y="5805264"/>
            <a:ext cx="9151251" cy="830997"/>
          </a:xfrm>
          <a:prstGeom prst="rect">
            <a:avLst/>
          </a:prstGeom>
          <a:solidFill>
            <a:srgbClr val="00FF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作直线 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AF</a:t>
            </a:r>
            <a:r>
              <a:rPr lang="en-US" altLang="zh-CN" dirty="0" smtClean="0">
                <a:sym typeface="Symbol" pitchFamily="18" charset="2"/>
              </a:rPr>
              <a:t>⊥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BC </a:t>
            </a:r>
            <a:r>
              <a:rPr kumimoji="0"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交 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BE</a:t>
            </a:r>
            <a:r>
              <a:rPr kumimoji="0"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于 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F .  </a:t>
            </a:r>
            <a:r>
              <a:rPr kumimoji="0"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证 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AFCE </a:t>
            </a:r>
            <a:r>
              <a:rPr kumimoji="0"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共圆</a:t>
            </a:r>
            <a:r>
              <a:rPr kumimoji="0"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半闭框 1"/>
          <p:cNvSpPr/>
          <p:nvPr/>
        </p:nvSpPr>
        <p:spPr bwMode="auto">
          <a:xfrm rot="2777139">
            <a:off x="4357987" y="4722736"/>
            <a:ext cx="501174" cy="500159"/>
          </a:xfrm>
          <a:prstGeom prst="halfFrame">
            <a:avLst>
              <a:gd name="adj1" fmla="val 22299"/>
              <a:gd name="adj2" fmla="val 30016"/>
            </a:avLst>
          </a:prstGeom>
          <a:solidFill>
            <a:srgbClr val="FF0000"/>
          </a:solidFill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ench Script MT" pitchFamily="66" charset="0"/>
              <a:ea typeface="宋体" pitchFamily="2" charset="-122"/>
            </a:endParaRPr>
          </a:p>
        </p:txBody>
      </p:sp>
      <p:cxnSp>
        <p:nvCxnSpPr>
          <p:cNvPr id="25" name="直接连接符 24"/>
          <p:cNvCxnSpPr>
            <a:endCxn id="35" idx="1"/>
          </p:cNvCxnSpPr>
          <p:nvPr/>
        </p:nvCxnSpPr>
        <p:spPr bwMode="auto">
          <a:xfrm flipV="1">
            <a:off x="3549503" y="2636912"/>
            <a:ext cx="3556143" cy="166054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132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5" grpId="0" animBg="1"/>
      <p:bldP spid="37" grpId="0" animBg="1"/>
      <p:bldP spid="48" grpId="0" animBg="1"/>
      <p:bldP spid="58" grpId="0"/>
      <p:bldP spid="21" grpId="0" animBg="1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4656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itchFamily="18" charset="0"/>
              </a:rPr>
              <a:t>定性判断解集合的状况</a:t>
            </a:r>
            <a:r>
              <a:rPr lang="en-US" altLang="zh-CN" b="1" smtClean="0">
                <a:latin typeface="Times New Roman" pitchFamily="18" charset="0"/>
              </a:rPr>
              <a:t>:</a:t>
            </a:r>
            <a:endParaRPr lang="en-US" altLang="zh-CN" sz="3600" b="1" smtClean="0">
              <a:latin typeface="Times New Roman" pitchFamily="18" charset="0"/>
              <a:sym typeface="Wingdings" pitchFamily="2" charset="2"/>
            </a:endParaRPr>
          </a:p>
          <a:p>
            <a:pPr eaLnBrk="1" fontAlgn="ctr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              </a:t>
            </a:r>
            <a:r>
              <a:rPr lang="zh-CN" altLang="en-US" b="1" smtClean="0">
                <a:latin typeface="Times New Roman" pitchFamily="18" charset="0"/>
              </a:rPr>
              <a:t>无解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唯一解 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无穷多解</a:t>
            </a:r>
          </a:p>
          <a:p>
            <a:pPr eaLnBrk="1" fontAlgn="ctr" hangingPunct="1">
              <a:lnSpc>
                <a:spcPct val="130000"/>
              </a:lnSpc>
            </a:pPr>
            <a:endParaRPr lang="zh-CN" altLang="en-US" b="1" smtClean="0">
              <a:latin typeface="Times New Roman" pitchFamily="18" charset="0"/>
            </a:endParaRPr>
          </a:p>
          <a:p>
            <a:pPr eaLnBrk="1" fontAlgn="ctr" hangingPunct="1">
              <a:lnSpc>
                <a:spcPct val="130000"/>
              </a:lnSpc>
            </a:pPr>
            <a:r>
              <a:rPr lang="zh-CN" altLang="en-US" b="1" smtClean="0">
                <a:latin typeface="Times New Roman" pitchFamily="18" charset="0"/>
              </a:rPr>
              <a:t>如果有解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进一步精确描述解集合</a:t>
            </a:r>
            <a:endParaRPr lang="en-US" altLang="zh-CN" b="1" smtClean="0">
              <a:latin typeface="Times New Roman" pitchFamily="18" charset="0"/>
            </a:endParaRPr>
          </a:p>
        </p:txBody>
      </p:sp>
      <p:pic>
        <p:nvPicPr>
          <p:cNvPr id="11878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线性方程组的主要问题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例</a:t>
            </a:r>
            <a:r>
              <a:rPr lang="en-US" altLang="zh-CN" sz="4000" b="1" smtClean="0">
                <a:latin typeface="Times New Roman" pitchFamily="18" charset="0"/>
              </a:rPr>
              <a:t>: </a:t>
            </a:r>
            <a:r>
              <a:rPr lang="zh-CN" altLang="en-US" sz="4000" b="1" smtClean="0">
                <a:latin typeface="Times New Roman" pitchFamily="18" charset="0"/>
              </a:rPr>
              <a:t>求线性方程组的解集合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908175" y="2276475"/>
          <a:ext cx="51435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公式" r:id="rId3" imgW="1536480" imgH="711000" progId="Equation.3">
                  <p:embed/>
                </p:oleObj>
              </mc:Choice>
              <mc:Fallback>
                <p:oleObj name="公式" r:id="rId3" imgW="15364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5143500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解：</a:t>
            </a:r>
            <a:r>
              <a:rPr lang="zh-CN" altLang="en-US" sz="3600" b="1" smtClean="0">
                <a:latin typeface="Times New Roman" pitchFamily="18" charset="0"/>
              </a:rPr>
              <a:t>交换两个方程的位置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解集合不变</a:t>
            </a:r>
          </a:p>
        </p:txBody>
      </p:sp>
      <p:sp>
        <p:nvSpPr>
          <p:cNvPr id="2030608" name="Rectangle 16"/>
          <p:cNvSpPr>
            <a:spLocks noChangeArrowheads="1"/>
          </p:cNvSpPr>
          <p:nvPr/>
        </p:nvSpPr>
        <p:spPr bwMode="auto">
          <a:xfrm>
            <a:off x="684213" y="1700213"/>
            <a:ext cx="3671887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0609" name="Rectangle 17"/>
          <p:cNvSpPr>
            <a:spLocks noChangeArrowheads="1"/>
          </p:cNvSpPr>
          <p:nvPr/>
        </p:nvSpPr>
        <p:spPr bwMode="auto">
          <a:xfrm>
            <a:off x="5148263" y="3068638"/>
            <a:ext cx="3671887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0610" name="Rectangle 18"/>
          <p:cNvSpPr>
            <a:spLocks noChangeArrowheads="1"/>
          </p:cNvSpPr>
          <p:nvPr/>
        </p:nvSpPr>
        <p:spPr bwMode="auto">
          <a:xfrm>
            <a:off x="684213" y="3068638"/>
            <a:ext cx="3671887" cy="647700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0611" name="Rectangle 19"/>
          <p:cNvSpPr>
            <a:spLocks noChangeArrowheads="1"/>
          </p:cNvSpPr>
          <p:nvPr/>
        </p:nvSpPr>
        <p:spPr bwMode="auto">
          <a:xfrm>
            <a:off x="5148263" y="1700213"/>
            <a:ext cx="3671887" cy="647700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0613" name="Line 21"/>
          <p:cNvSpPr>
            <a:spLocks noChangeShapeType="1"/>
          </p:cNvSpPr>
          <p:nvPr/>
        </p:nvSpPr>
        <p:spPr bwMode="auto">
          <a:xfrm flipV="1">
            <a:off x="4356100" y="2060575"/>
            <a:ext cx="792163" cy="12969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0614" name="Line 22"/>
          <p:cNvSpPr>
            <a:spLocks noChangeShapeType="1"/>
          </p:cNvSpPr>
          <p:nvPr/>
        </p:nvSpPr>
        <p:spPr bwMode="auto">
          <a:xfrm>
            <a:off x="4356100" y="2133600"/>
            <a:ext cx="792163" cy="1223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18" name="Object 23"/>
          <p:cNvGraphicFramePr>
            <a:graphicFrameLocks noChangeAspect="1"/>
          </p:cNvGraphicFramePr>
          <p:nvPr/>
        </p:nvGraphicFramePr>
        <p:xfrm>
          <a:off x="395288" y="1700213"/>
          <a:ext cx="391636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公式" r:id="rId3" imgW="1358640" imgH="711000" progId="Equation.3">
                  <p:embed/>
                </p:oleObj>
              </mc:Choice>
              <mc:Fallback>
                <p:oleObj name="公式" r:id="rId3" imgW="1358640" imgH="711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3916362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24"/>
          <p:cNvGraphicFramePr>
            <a:graphicFrameLocks noChangeAspect="1"/>
          </p:cNvGraphicFramePr>
          <p:nvPr/>
        </p:nvGraphicFramePr>
        <p:xfrm>
          <a:off x="4859338" y="1700213"/>
          <a:ext cx="391636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公式" r:id="rId5" imgW="1358640" imgH="711000" progId="Equation.3">
                  <p:embed/>
                </p:oleObj>
              </mc:Choice>
              <mc:Fallback>
                <p:oleObj name="公式" r:id="rId5" imgW="1358640" imgH="711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700213"/>
                        <a:ext cx="3916362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061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68313" y="4292600"/>
            <a:ext cx="8229600" cy="2089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</a:rPr>
              <a:t>显然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满足其中一个方程组的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, 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baseline="-30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, … , 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baseline="-30000" dirty="0" err="1" smtClean="0">
                <a:latin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latin typeface="Times New Roman" pitchFamily="18" charset="0"/>
                <a:sym typeface="Wingdings" pitchFamily="2" charset="2"/>
              </a:rPr>
              <a:t>的</a:t>
            </a:r>
            <a:r>
              <a:rPr lang="zh-CN" altLang="en-US" b="1" dirty="0" smtClean="0">
                <a:latin typeface="Times New Roman" pitchFamily="18" charset="0"/>
              </a:rPr>
              <a:t>取值也能满足另一个方程组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3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3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3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3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3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3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3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30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30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3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3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30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30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03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3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3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30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30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3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3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0608" grpId="0" animBg="1"/>
      <p:bldP spid="2030609" grpId="0" animBg="1"/>
      <p:bldP spid="2030610" grpId="0" animBg="1"/>
      <p:bldP spid="2030611" grpId="0" animBg="1"/>
      <p:bldP spid="2030613" grpId="0" animBg="1"/>
      <p:bldP spid="20306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一行加上另一行的倍数呢？</a:t>
            </a:r>
          </a:p>
        </p:txBody>
      </p:sp>
      <p:sp>
        <p:nvSpPr>
          <p:cNvPr id="2045956" name="Rectangle 4"/>
          <p:cNvSpPr>
            <a:spLocks noChangeArrowheads="1"/>
          </p:cNvSpPr>
          <p:nvPr/>
        </p:nvSpPr>
        <p:spPr bwMode="auto">
          <a:xfrm>
            <a:off x="827088" y="2997200"/>
            <a:ext cx="3671887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5958" name="Rectangle 6"/>
          <p:cNvSpPr>
            <a:spLocks noChangeArrowheads="1"/>
          </p:cNvSpPr>
          <p:nvPr/>
        </p:nvSpPr>
        <p:spPr bwMode="auto">
          <a:xfrm>
            <a:off x="827088" y="1700213"/>
            <a:ext cx="3671887" cy="647700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2" name="Object 10"/>
          <p:cNvGraphicFramePr>
            <a:graphicFrameLocks noChangeAspect="1"/>
          </p:cNvGraphicFramePr>
          <p:nvPr/>
        </p:nvGraphicFramePr>
        <p:xfrm>
          <a:off x="539750" y="1700213"/>
          <a:ext cx="3916363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公式" r:id="rId3" imgW="1358640" imgH="711000" progId="Equation.3">
                  <p:embed/>
                </p:oleObj>
              </mc:Choice>
              <mc:Fallback>
                <p:oleObj name="公式" r:id="rId3" imgW="135864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3916363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59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8313" y="4292600"/>
            <a:ext cx="8229600" cy="2089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</a:t>
            </a:r>
            <a:r>
              <a:rPr lang="zh-CN" altLang="en-US" b="1" smtClean="0">
                <a:latin typeface="Times New Roman" pitchFamily="18" charset="0"/>
              </a:rPr>
              <a:t>满足左边方程组的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Wingdings" pitchFamily="2" charset="2"/>
              </a:rPr>
              <a:t> 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Wingdings" pitchFamily="2" charset="2"/>
              </a:rPr>
              <a:t> , … 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Wingdings" pitchFamily="2" charset="2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取值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也满足右方程组</a:t>
            </a:r>
          </a:p>
        </p:txBody>
      </p:sp>
      <p:graphicFrame>
        <p:nvGraphicFramePr>
          <p:cNvPr id="2045964" name="Object 12"/>
          <p:cNvGraphicFramePr>
            <a:graphicFrameLocks noChangeAspect="1"/>
          </p:cNvGraphicFramePr>
          <p:nvPr/>
        </p:nvGraphicFramePr>
        <p:xfrm>
          <a:off x="4859338" y="1700213"/>
          <a:ext cx="40989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公式" r:id="rId5" imgW="1422360" imgH="711000" progId="Equation.3">
                  <p:embed/>
                </p:oleObj>
              </mc:Choice>
              <mc:Fallback>
                <p:oleObj name="公式" r:id="rId5" imgW="142236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700213"/>
                        <a:ext cx="40989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5965" name="AutoShape 13"/>
          <p:cNvSpPr>
            <a:spLocks noChangeArrowheads="1"/>
          </p:cNvSpPr>
          <p:nvPr/>
        </p:nvSpPr>
        <p:spPr bwMode="auto">
          <a:xfrm>
            <a:off x="250825" y="1844675"/>
            <a:ext cx="588963" cy="1657350"/>
          </a:xfrm>
          <a:prstGeom prst="curvedRightArrow">
            <a:avLst>
              <a:gd name="adj1" fmla="val 56280"/>
              <a:gd name="adj2" fmla="val 112561"/>
              <a:gd name="adj3" fmla="val 33333"/>
            </a:avLst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5966" name="Text Box 14"/>
          <p:cNvSpPr txBox="1">
            <a:spLocks noChangeArrowheads="1"/>
          </p:cNvSpPr>
          <p:nvPr/>
        </p:nvSpPr>
        <p:spPr bwMode="auto">
          <a:xfrm>
            <a:off x="179388" y="1125538"/>
            <a:ext cx="1296987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2045968" name="Rectangle 16"/>
          <p:cNvSpPr>
            <a:spLocks noChangeArrowheads="1"/>
          </p:cNvSpPr>
          <p:nvPr/>
        </p:nvSpPr>
        <p:spPr bwMode="auto">
          <a:xfrm>
            <a:off x="5435600" y="2997200"/>
            <a:ext cx="3455988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5969" name="Line 17"/>
          <p:cNvSpPr>
            <a:spLocks noChangeShapeType="1"/>
          </p:cNvSpPr>
          <p:nvPr/>
        </p:nvSpPr>
        <p:spPr bwMode="auto">
          <a:xfrm>
            <a:off x="4500563" y="3357563"/>
            <a:ext cx="935037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5970" name="Line 18"/>
          <p:cNvSpPr>
            <a:spLocks noChangeShapeType="1"/>
          </p:cNvSpPr>
          <p:nvPr/>
        </p:nvSpPr>
        <p:spPr bwMode="auto">
          <a:xfrm>
            <a:off x="4500563" y="2060575"/>
            <a:ext cx="719137" cy="1296988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5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5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04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4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4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5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5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45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45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5956" grpId="0" animBg="1"/>
      <p:bldP spid="2045958" grpId="0" animBg="1"/>
      <p:bldP spid="2045965" grpId="0" animBg="1"/>
      <p:bldP spid="2045966" grpId="0" animBg="1"/>
      <p:bldP spid="2045968" grpId="0" animBg="1"/>
      <p:bldP spid="2045969" grpId="0" animBg="1"/>
      <p:bldP spid="204597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一行加另一行倍数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解集合也不变</a:t>
            </a:r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827088" y="2997200"/>
            <a:ext cx="3671887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6980" name="Rectangle 4"/>
          <p:cNvSpPr>
            <a:spLocks noChangeArrowheads="1"/>
          </p:cNvSpPr>
          <p:nvPr/>
        </p:nvSpPr>
        <p:spPr bwMode="auto">
          <a:xfrm>
            <a:off x="5219700" y="1700213"/>
            <a:ext cx="3671888" cy="647700"/>
          </a:xfrm>
          <a:prstGeom prst="rect">
            <a:avLst/>
          </a:prstGeom>
          <a:solidFill>
            <a:srgbClr val="FF00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539750" y="1700213"/>
          <a:ext cx="3916363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3" imgW="1358640" imgH="711000" progId="Equation.3">
                  <p:embed/>
                </p:oleObj>
              </mc:Choice>
              <mc:Fallback>
                <p:oleObj name="公式" r:id="rId3" imgW="135864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3916363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4292600"/>
            <a:ext cx="8229600" cy="2089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</a:t>
            </a:r>
            <a:r>
              <a:rPr lang="zh-CN" altLang="en-US" b="1" smtClean="0">
                <a:latin typeface="Times New Roman" pitchFamily="18" charset="0"/>
              </a:rPr>
              <a:t>反之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满足右方程组的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1</a:t>
            </a:r>
            <a:r>
              <a:rPr lang="en-US" altLang="zh-CN" b="1" smtClean="0">
                <a:latin typeface="Times New Roman" pitchFamily="18" charset="0"/>
                <a:sym typeface="Wingdings" pitchFamily="2" charset="2"/>
              </a:rPr>
              <a:t> 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  <a:sym typeface="Wingdings" pitchFamily="2" charset="2"/>
              </a:rPr>
              <a:t> , … ,  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baseline="-30000" smtClean="0">
                <a:latin typeface="Times New Roman" pitchFamily="18" charset="0"/>
              </a:rPr>
              <a:t>n</a:t>
            </a:r>
            <a:r>
              <a:rPr lang="en-US" altLang="zh-CN" b="1" smtClean="0">
                <a:latin typeface="Times New Roman" pitchFamily="18" charset="0"/>
                <a:sym typeface="Wingdings" pitchFamily="2" charset="2"/>
              </a:rPr>
              <a:t>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  <a:sym typeface="Wingdings" pitchFamily="2" charset="2"/>
              </a:rPr>
              <a:t>  </a:t>
            </a:r>
            <a:r>
              <a:rPr lang="zh-CN" altLang="en-US" b="1" smtClean="0">
                <a:latin typeface="Times New Roman" pitchFamily="18" charset="0"/>
              </a:rPr>
              <a:t>取值也满足左方程组</a:t>
            </a:r>
          </a:p>
        </p:txBody>
      </p:sp>
      <p:graphicFrame>
        <p:nvGraphicFramePr>
          <p:cNvPr id="36867" name="Object 7"/>
          <p:cNvGraphicFramePr>
            <a:graphicFrameLocks noChangeAspect="1"/>
          </p:cNvGraphicFramePr>
          <p:nvPr/>
        </p:nvGraphicFramePr>
        <p:xfrm>
          <a:off x="4859338" y="1700213"/>
          <a:ext cx="40989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公式" r:id="rId5" imgW="1422360" imgH="711000" progId="Equation.3">
                  <p:embed/>
                </p:oleObj>
              </mc:Choice>
              <mc:Fallback>
                <p:oleObj name="公式" r:id="rId5" imgW="14223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700213"/>
                        <a:ext cx="40989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6984" name="AutoShape 8"/>
          <p:cNvSpPr>
            <a:spLocks noChangeArrowheads="1"/>
          </p:cNvSpPr>
          <p:nvPr/>
        </p:nvSpPr>
        <p:spPr bwMode="auto">
          <a:xfrm>
            <a:off x="4787900" y="1916113"/>
            <a:ext cx="588963" cy="1657350"/>
          </a:xfrm>
          <a:prstGeom prst="curvedRightArrow">
            <a:avLst>
              <a:gd name="adj1" fmla="val 56280"/>
              <a:gd name="adj2" fmla="val 112561"/>
              <a:gd name="adj3" fmla="val 33333"/>
            </a:avLst>
          </a:prstGeom>
          <a:solidFill>
            <a:srgbClr val="FF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6985" name="Text Box 9"/>
          <p:cNvSpPr txBox="1">
            <a:spLocks noChangeArrowheads="1"/>
          </p:cNvSpPr>
          <p:nvPr/>
        </p:nvSpPr>
        <p:spPr bwMode="auto">
          <a:xfrm>
            <a:off x="4500563" y="1125538"/>
            <a:ext cx="1296987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2046986" name="Rectangle 10"/>
          <p:cNvSpPr>
            <a:spLocks noChangeArrowheads="1"/>
          </p:cNvSpPr>
          <p:nvPr/>
        </p:nvSpPr>
        <p:spPr bwMode="auto">
          <a:xfrm>
            <a:off x="5435600" y="2997200"/>
            <a:ext cx="3455988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6987" name="Line 11"/>
          <p:cNvSpPr>
            <a:spLocks noChangeShapeType="1"/>
          </p:cNvSpPr>
          <p:nvPr/>
        </p:nvSpPr>
        <p:spPr bwMode="auto">
          <a:xfrm>
            <a:off x="4500563" y="3357563"/>
            <a:ext cx="935037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6988" name="Line 12"/>
          <p:cNvSpPr>
            <a:spLocks noChangeShapeType="1"/>
          </p:cNvSpPr>
          <p:nvPr/>
        </p:nvSpPr>
        <p:spPr bwMode="auto">
          <a:xfrm flipV="1">
            <a:off x="4643438" y="1989138"/>
            <a:ext cx="576262" cy="129540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04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6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6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6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6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04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04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6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6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4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978" grpId="0"/>
      <p:bldP spid="2046979" grpId="0" animBg="1"/>
      <p:bldP spid="2046980" grpId="0" animBg="1"/>
      <p:bldP spid="2046984" grpId="0" animBg="1"/>
      <p:bldP spid="2046985" grpId="0" animBg="1"/>
      <p:bldP spid="2046986" grpId="0" animBg="1"/>
      <p:bldP spid="2046987" grpId="0" animBg="1"/>
      <p:bldP spid="204698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latin typeface="Times New Roman" pitchFamily="18" charset="0"/>
              </a:rPr>
              <a:t>一行乘以</a:t>
            </a:r>
            <a:r>
              <a:rPr lang="zh-CN" altLang="en-US" sz="3600" b="1" smtClean="0">
                <a:solidFill>
                  <a:schemeClr val="tx1"/>
                </a:solidFill>
                <a:latin typeface="Times New Roman" pitchFamily="18" charset="0"/>
              </a:rPr>
              <a:t>非零</a:t>
            </a:r>
            <a:r>
              <a:rPr lang="zh-CN" altLang="en-US" sz="3600" b="1" smtClean="0">
                <a:latin typeface="Times New Roman" pitchFamily="18" charset="0"/>
              </a:rPr>
              <a:t>的数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  <a:r>
              <a:rPr lang="zh-CN" altLang="en-US" sz="3600" b="1" smtClean="0">
                <a:latin typeface="Times New Roman" pitchFamily="18" charset="0"/>
              </a:rPr>
              <a:t>解集合不变</a:t>
            </a:r>
            <a:endParaRPr lang="zh-CN" altLang="en-US" sz="3200" b="1" smtClean="0">
              <a:latin typeface="Times New Roman" pitchFamily="18" charset="0"/>
            </a:endParaRPr>
          </a:p>
        </p:txBody>
      </p:sp>
      <p:sp>
        <p:nvSpPr>
          <p:cNvPr id="2048003" name="Rectangle 3"/>
          <p:cNvSpPr>
            <a:spLocks noChangeArrowheads="1"/>
          </p:cNvSpPr>
          <p:nvPr/>
        </p:nvSpPr>
        <p:spPr bwMode="auto">
          <a:xfrm>
            <a:off x="827088" y="2997200"/>
            <a:ext cx="3671887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0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4652963"/>
            <a:ext cx="8229600" cy="17287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       </a:t>
            </a:r>
            <a:r>
              <a:rPr lang="zh-CN" altLang="en-US" b="1" smtClean="0">
                <a:latin typeface="Times New Roman" pitchFamily="18" charset="0"/>
              </a:rPr>
              <a:t>如果某一行乘以 </a:t>
            </a:r>
            <a:r>
              <a:rPr lang="en-US" altLang="zh-CN" b="1" smtClean="0">
                <a:latin typeface="Times New Roman" pitchFamily="18" charset="0"/>
              </a:rPr>
              <a:t>0 , </a:t>
            </a:r>
            <a:r>
              <a:rPr lang="zh-CN" altLang="en-US" b="1" smtClean="0">
                <a:latin typeface="Times New Roman" pitchFamily="18" charset="0"/>
              </a:rPr>
              <a:t>方程组的解集合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smtClean="0">
                <a:latin typeface="Times New Roman" pitchFamily="18" charset="0"/>
              </a:rPr>
              <a:t>    可能会增大</a:t>
            </a:r>
          </a:p>
        </p:txBody>
      </p:sp>
      <p:graphicFrame>
        <p:nvGraphicFramePr>
          <p:cNvPr id="37890" name="Object 7"/>
          <p:cNvGraphicFramePr>
            <a:graphicFrameLocks noChangeAspect="1"/>
          </p:cNvGraphicFramePr>
          <p:nvPr/>
        </p:nvGraphicFramePr>
        <p:xfrm>
          <a:off x="395288" y="1700213"/>
          <a:ext cx="40989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公式" r:id="rId3" imgW="1422360" imgH="711000" progId="Equation.3">
                  <p:embed/>
                </p:oleObj>
              </mc:Choice>
              <mc:Fallback>
                <p:oleObj name="公式" r:id="rId3" imgW="14223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40989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09" name="Text Box 9"/>
          <p:cNvSpPr txBox="1">
            <a:spLocks noChangeArrowheads="1"/>
          </p:cNvSpPr>
          <p:nvPr/>
        </p:nvSpPr>
        <p:spPr bwMode="auto">
          <a:xfrm rot="1119869">
            <a:off x="1763713" y="3500438"/>
            <a:ext cx="1296987" cy="541337"/>
          </a:xfrm>
          <a:prstGeom prst="rect">
            <a:avLst/>
          </a:prstGeom>
          <a:solidFill>
            <a:srgbClr val="00FF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latin typeface="Times New Roman" pitchFamily="18" charset="0"/>
              </a:rPr>
              <a:t>乘 </a:t>
            </a:r>
            <a:r>
              <a:rPr kumimoji="0" lang="en-US" altLang="zh-CN" sz="2800">
                <a:latin typeface="Times New Roman" pitchFamily="18" charset="0"/>
              </a:rPr>
              <a:t>1/3</a:t>
            </a:r>
          </a:p>
        </p:txBody>
      </p:sp>
      <p:sp>
        <p:nvSpPr>
          <p:cNvPr id="2048010" name="Rectangle 10"/>
          <p:cNvSpPr>
            <a:spLocks noChangeArrowheads="1"/>
          </p:cNvSpPr>
          <p:nvPr/>
        </p:nvSpPr>
        <p:spPr bwMode="auto">
          <a:xfrm>
            <a:off x="5219700" y="2997200"/>
            <a:ext cx="3671888" cy="647700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1" name="Object 11"/>
          <p:cNvGraphicFramePr>
            <a:graphicFrameLocks noChangeAspect="1"/>
          </p:cNvGraphicFramePr>
          <p:nvPr/>
        </p:nvGraphicFramePr>
        <p:xfrm>
          <a:off x="4841875" y="1700213"/>
          <a:ext cx="3989388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公式" r:id="rId5" imgW="1384200" imgH="711000" progId="Equation.3">
                  <p:embed/>
                </p:oleObj>
              </mc:Choice>
              <mc:Fallback>
                <p:oleObj name="公式" r:id="rId5" imgW="138420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1700213"/>
                        <a:ext cx="3989388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>
                                <a:alpha val="67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13" name="Line 13"/>
          <p:cNvSpPr>
            <a:spLocks noChangeShapeType="1"/>
          </p:cNvSpPr>
          <p:nvPr/>
        </p:nvSpPr>
        <p:spPr bwMode="auto">
          <a:xfrm flipV="1">
            <a:off x="4500563" y="3357563"/>
            <a:ext cx="7921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4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3" grpId="0" animBg="1"/>
      <p:bldP spid="2048009" grpId="0" animBg="1"/>
      <p:bldP spid="2048010" grpId="0" animBg="1"/>
      <p:bldP spid="20480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52975"/>
          </a:xfrm>
        </p:spPr>
        <p:txBody>
          <a:bodyPr/>
          <a:lstStyle/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b="1" smtClean="0">
                <a:solidFill>
                  <a:schemeClr val="tx2"/>
                </a:solidFill>
                <a:latin typeface="Times New Roman" pitchFamily="18" charset="0"/>
              </a:rPr>
              <a:t>定理 </a:t>
            </a: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1   </a:t>
            </a:r>
            <a:r>
              <a:rPr lang="zh-CN" altLang="en-US" b="1" smtClean="0">
                <a:latin typeface="Times New Roman" pitchFamily="18" charset="0"/>
              </a:rPr>
              <a:t>以下变换保持方程组解集合不变：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）交换两个方程的位置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</a:t>
            </a:r>
            <a:r>
              <a:rPr lang="en-US" altLang="zh-CN" b="1" smtClean="0">
                <a:latin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</a:rPr>
              <a:t>）一个方程加上另一个方程的任意倍数</a:t>
            </a:r>
          </a:p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</a:t>
            </a:r>
            <a:r>
              <a:rPr lang="en-US" altLang="zh-CN" b="1" smtClean="0">
                <a:latin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</a:rPr>
              <a:t>）用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非零</a:t>
            </a:r>
            <a:r>
              <a:rPr lang="zh-CN" altLang="en-US" b="1" smtClean="0">
                <a:latin typeface="Times New Roman" pitchFamily="18" charset="0"/>
              </a:rPr>
              <a:t>的数乘某一方程</a:t>
            </a:r>
          </a:p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   </a:t>
            </a: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反复应用以上三种变换</a:t>
            </a:r>
            <a:r>
              <a:rPr lang="en-US" altLang="zh-CN" b="1" smtClean="0">
                <a:solidFill>
                  <a:srgbClr val="0000FF"/>
                </a:solidFill>
                <a:latin typeface="Times New Roman" pitchFamily="18" charset="0"/>
              </a:rPr>
              <a:t>,  </a:t>
            </a: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能把方程组</a:t>
            </a:r>
          </a:p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itchFamily="18" charset="0"/>
              </a:rPr>
              <a:t>                      简化成什么形式？</a:t>
            </a:r>
          </a:p>
        </p:txBody>
      </p:sp>
      <p:pic>
        <p:nvPicPr>
          <p:cNvPr id="119811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65187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</a:rPr>
              <a:t>              </a:t>
            </a:r>
            <a:r>
              <a:rPr lang="zh-CN" altLang="en-US" b="1" smtClean="0">
                <a:solidFill>
                  <a:schemeClr val="bg1"/>
                </a:solidFill>
              </a:rPr>
              <a:t>三种等解变换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3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3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3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3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3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3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3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3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第一章    线性方程组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>
                <a:solidFill>
                  <a:srgbClr val="FFFF00"/>
                </a:solidFill>
              </a:rPr>
              <a:t>  </a:t>
            </a:r>
            <a:r>
              <a:rPr lang="en-US" altLang="zh-CN" sz="3600" b="1" smtClean="0"/>
              <a:t>1  </a:t>
            </a:r>
            <a:r>
              <a:rPr lang="zh-CN" altLang="en-US" sz="3600" b="1" smtClean="0"/>
              <a:t>矩阵简介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/>
              <a:t>2  </a:t>
            </a:r>
            <a:r>
              <a:rPr lang="zh-CN" altLang="en-US" sz="3600" b="1" smtClean="0"/>
              <a:t>线性方程组的等解变换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>
                <a:solidFill>
                  <a:srgbClr val="FFFF00"/>
                </a:solidFill>
              </a:rPr>
              <a:t>3  Gauss </a:t>
            </a:r>
            <a:r>
              <a:rPr lang="zh-CN" altLang="en-US" sz="3600" b="1" smtClean="0">
                <a:solidFill>
                  <a:srgbClr val="FFFF00"/>
                </a:solidFill>
              </a:rPr>
              <a:t>消元法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3600" b="1" smtClean="0"/>
              <a:t>  </a:t>
            </a:r>
            <a:r>
              <a:rPr lang="en-US" altLang="zh-CN" sz="3600" b="1" smtClean="0"/>
              <a:t>4  </a:t>
            </a:r>
            <a:r>
              <a:rPr lang="zh-CN" altLang="en-US" sz="3600" b="1" smtClean="0"/>
              <a:t>线性方程组解的判定与表示</a:t>
            </a:r>
          </a:p>
          <a:p>
            <a:pPr eaLnBrk="1" hangingPunct="1">
              <a:buFontTx/>
              <a:buNone/>
            </a:pPr>
            <a:r>
              <a:rPr lang="zh-CN" altLang="en-US" sz="3600" b="1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52975"/>
          </a:xfrm>
        </p:spPr>
        <p:txBody>
          <a:bodyPr/>
          <a:lstStyle/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反复做以下等解变换</a:t>
            </a:r>
            <a:r>
              <a:rPr lang="en-US" altLang="zh-CN" b="1" smtClean="0">
                <a:latin typeface="Times New Roman" pitchFamily="18" charset="0"/>
              </a:rPr>
              <a:t>: </a:t>
            </a:r>
          </a:p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</a:rPr>
              <a:t>    1</a:t>
            </a:r>
            <a:r>
              <a:rPr lang="zh-CN" altLang="en-US" b="1" smtClean="0">
                <a:latin typeface="Times New Roman" pitchFamily="18" charset="0"/>
              </a:rPr>
              <a:t>）交换两个方程的位置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</a:t>
            </a:r>
            <a:r>
              <a:rPr lang="en-US" altLang="zh-CN" b="1" smtClean="0">
                <a:latin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</a:rPr>
              <a:t>）一个方程加上另一个方程的任意倍数</a:t>
            </a:r>
          </a:p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</a:t>
            </a:r>
            <a:r>
              <a:rPr lang="en-US" altLang="zh-CN" b="1" smtClean="0">
                <a:latin typeface="Times New Roman" pitchFamily="18" charset="0"/>
              </a:rPr>
              <a:t>3</a:t>
            </a:r>
            <a:r>
              <a:rPr lang="zh-CN" altLang="en-US" b="1" smtClean="0">
                <a:latin typeface="Times New Roman" pitchFamily="18" charset="0"/>
              </a:rPr>
              <a:t>）用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非零</a:t>
            </a:r>
            <a:r>
              <a:rPr lang="zh-CN" altLang="en-US" b="1" smtClean="0">
                <a:latin typeface="Times New Roman" pitchFamily="18" charset="0"/>
              </a:rPr>
              <a:t>的数乘某一方程</a:t>
            </a:r>
          </a:p>
          <a:p>
            <a:pPr eaLnBrk="1" fontAlgn="ctr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能把线性方程组简化成什么形式？</a:t>
            </a:r>
          </a:p>
          <a:p>
            <a:pPr eaLnBrk="1" fontAlgn="ctr" hangingPunct="1">
              <a:lnSpc>
                <a:spcPct val="115000"/>
              </a:lnSpc>
              <a:buFont typeface="Wingdings" pitchFamily="2" charset="2"/>
              <a:buNone/>
            </a:pPr>
            <a:endParaRPr lang="en-US" altLang="zh-CN" b="1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121859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5188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bg1"/>
                </a:solidFill>
              </a:rPr>
              <a:t>              Gauss </a:t>
            </a:r>
            <a:r>
              <a:rPr lang="zh-CN" altLang="en-US" b="1" smtClean="0">
                <a:solidFill>
                  <a:schemeClr val="bg1"/>
                </a:solidFill>
              </a:rPr>
              <a:t>消元法</a:t>
            </a:r>
          </a:p>
        </p:txBody>
      </p:sp>
      <p:sp>
        <p:nvSpPr>
          <p:cNvPr id="2040837" name="Rectangle 5"/>
          <p:cNvSpPr>
            <a:spLocks noChangeArrowheads="1"/>
          </p:cNvSpPr>
          <p:nvPr/>
        </p:nvSpPr>
        <p:spPr bwMode="auto">
          <a:xfrm>
            <a:off x="684213" y="4076700"/>
            <a:ext cx="5256212" cy="504825"/>
          </a:xfrm>
          <a:prstGeom prst="rect">
            <a:avLst/>
          </a:prstGeom>
          <a:solidFill>
            <a:schemeClr val="bg1">
              <a:alpha val="8117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08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4255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若 </a:t>
            </a:r>
            <a:r>
              <a:rPr lang="en-US" altLang="zh-CN" sz="3200" b="1" i="1" smtClean="0">
                <a:latin typeface="Times New Roman" pitchFamily="18" charset="0"/>
              </a:rPr>
              <a:t>x</a:t>
            </a:r>
            <a:r>
              <a:rPr lang="en-US" altLang="zh-CN" sz="3200" b="1" baseline="-3000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zh-CN" altLang="en-US" sz="3200" b="1" smtClean="0">
                <a:latin typeface="Times New Roman" pitchFamily="18" charset="0"/>
              </a:rPr>
              <a:t>的系数不全为 </a:t>
            </a:r>
            <a:r>
              <a:rPr lang="en-US" altLang="zh-CN" sz="3200" b="1" smtClean="0">
                <a:latin typeface="Times New Roman" pitchFamily="18" charset="0"/>
              </a:rPr>
              <a:t>0 ,  </a:t>
            </a:r>
            <a:r>
              <a:rPr lang="zh-CN" altLang="en-US" sz="3200" b="1" smtClean="0">
                <a:latin typeface="Times New Roman" pitchFamily="18" charset="0"/>
              </a:rPr>
              <a:t>选 </a:t>
            </a:r>
            <a:r>
              <a:rPr lang="zh-CN" altLang="en-US" sz="3200" b="1" smtClean="0"/>
              <a:t>“</a:t>
            </a:r>
            <a:r>
              <a:rPr lang="zh-CN" altLang="en-US" sz="3200" b="1" smtClean="0">
                <a:latin typeface="Times New Roman" pitchFamily="18" charset="0"/>
              </a:rPr>
              <a:t>好</a:t>
            </a:r>
            <a:r>
              <a:rPr lang="zh-CN" altLang="en-US" sz="3200" b="1" smtClean="0"/>
              <a:t>”</a:t>
            </a:r>
            <a:r>
              <a:rPr lang="zh-CN" altLang="en-US" sz="3200" b="1" smtClean="0">
                <a:latin typeface="Times New Roman" pitchFamily="18" charset="0"/>
              </a:rPr>
              <a:t> 的系数</a:t>
            </a:r>
            <a:r>
              <a:rPr lang="en-US" altLang="zh-CN" sz="3200" b="1" smtClean="0">
                <a:latin typeface="Times New Roman" pitchFamily="18" charset="0"/>
              </a:rPr>
              <a:t>, </a:t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 </a:t>
            </a:r>
            <a:r>
              <a:rPr lang="zh-CN" altLang="en-US" sz="3200" b="1" smtClean="0">
                <a:latin typeface="Times New Roman" pitchFamily="18" charset="0"/>
              </a:rPr>
              <a:t>比如 </a:t>
            </a:r>
            <a:r>
              <a:rPr lang="en-US" altLang="zh-CN" sz="3200" b="1" i="1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solidFill>
                  <a:schemeClr val="tx1"/>
                </a:solidFill>
                <a:latin typeface="Times New Roman" pitchFamily="18" charset="0"/>
              </a:rPr>
              <a:t>31 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</a:rPr>
              <a:t>≠ 0 ,</a:t>
            </a:r>
            <a:r>
              <a:rPr lang="en-US" altLang="zh-CN" sz="3200" b="1" smtClean="0">
                <a:latin typeface="Times New Roman" pitchFamily="18" charset="0"/>
              </a:rPr>
              <a:t>  </a:t>
            </a:r>
            <a:r>
              <a:rPr lang="zh-CN" altLang="en-US" sz="3200" b="1" smtClean="0">
                <a:latin typeface="Times New Roman" pitchFamily="18" charset="0"/>
              </a:rPr>
              <a:t>将第三行与第一行交换</a:t>
            </a:r>
            <a:r>
              <a:rPr lang="en-US" altLang="zh-CN" sz="3200" b="1" smtClean="0"/>
              <a:t>…</a:t>
            </a:r>
            <a:endParaRPr lang="en-US" altLang="zh-CN" sz="3200" b="1" smtClean="0">
              <a:latin typeface="Times New Roman" pitchFamily="18" charset="0"/>
            </a:endParaRPr>
          </a:p>
        </p:txBody>
      </p:sp>
      <p:sp>
        <p:nvSpPr>
          <p:cNvPr id="2052101" name="AutoShape 5"/>
          <p:cNvSpPr>
            <a:spLocks noChangeArrowheads="1"/>
          </p:cNvSpPr>
          <p:nvPr/>
        </p:nvSpPr>
        <p:spPr bwMode="auto">
          <a:xfrm rot="10800000">
            <a:off x="395288" y="2060575"/>
            <a:ext cx="698500" cy="1860550"/>
          </a:xfrm>
          <a:prstGeom prst="curvedLeftArrow">
            <a:avLst>
              <a:gd name="adj1" fmla="val 53273"/>
              <a:gd name="adj2" fmla="val 106545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02" name="AutoShape 6"/>
          <p:cNvSpPr>
            <a:spLocks noChangeArrowheads="1"/>
          </p:cNvSpPr>
          <p:nvPr/>
        </p:nvSpPr>
        <p:spPr bwMode="auto">
          <a:xfrm>
            <a:off x="7812088" y="2205038"/>
            <a:ext cx="647700" cy="2016125"/>
          </a:xfrm>
          <a:prstGeom prst="curvedLeftArrow">
            <a:avLst>
              <a:gd name="adj1" fmla="val 62255"/>
              <a:gd name="adj2" fmla="val 124510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03" name="Rectangle 7"/>
          <p:cNvSpPr>
            <a:spLocks noChangeArrowheads="1"/>
          </p:cNvSpPr>
          <p:nvPr/>
        </p:nvSpPr>
        <p:spPr bwMode="auto">
          <a:xfrm>
            <a:off x="2051050" y="3500438"/>
            <a:ext cx="5688013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04" name="Rectangle 8"/>
          <p:cNvSpPr>
            <a:spLocks noChangeArrowheads="1"/>
          </p:cNvSpPr>
          <p:nvPr/>
        </p:nvSpPr>
        <p:spPr bwMode="auto">
          <a:xfrm>
            <a:off x="1187450" y="1989138"/>
            <a:ext cx="6553200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05" name="Rectangle 9"/>
          <p:cNvSpPr>
            <a:spLocks noChangeArrowheads="1"/>
          </p:cNvSpPr>
          <p:nvPr/>
        </p:nvSpPr>
        <p:spPr bwMode="auto">
          <a:xfrm>
            <a:off x="1187450" y="1989138"/>
            <a:ext cx="863600" cy="374491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06" name="Rectangle 10"/>
          <p:cNvSpPr>
            <a:spLocks noChangeArrowheads="1"/>
          </p:cNvSpPr>
          <p:nvPr/>
        </p:nvSpPr>
        <p:spPr bwMode="auto">
          <a:xfrm>
            <a:off x="1187450" y="3500438"/>
            <a:ext cx="863600" cy="72072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238625"/>
          </a:xfrm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 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smtClean="0"/>
              <a:t>…</a:t>
            </a:r>
            <a:r>
              <a:rPr lang="en-US" altLang="zh-CN" sz="3600" b="1" smtClean="0">
                <a:latin typeface="Times New Roman" pitchFamily="18" charset="0"/>
              </a:rPr>
              <a:t> 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 n   </a:t>
            </a:r>
            <a:r>
              <a:rPr lang="en-US" altLang="zh-CN" sz="3600" b="1" smtClean="0">
                <a:latin typeface="Times New Roman" pitchFamily="18" charset="0"/>
              </a:rPr>
              <a:t>=  </a:t>
            </a:r>
            <a:r>
              <a:rPr lang="en-US" altLang="zh-CN" sz="3600" b="1" i="1" smtClean="0">
                <a:latin typeface="Times New Roman" pitchFamily="18" charset="0"/>
              </a:rPr>
              <a:t>b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21 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22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smtClean="0"/>
              <a:t>…</a:t>
            </a:r>
            <a:r>
              <a:rPr lang="en-US" altLang="zh-CN" sz="3600" b="1" smtClean="0">
                <a:latin typeface="Times New Roman" pitchFamily="18" charset="0"/>
              </a:rPr>
              <a:t> 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 n   </a:t>
            </a:r>
            <a:r>
              <a:rPr lang="en-US" altLang="zh-CN" sz="3600" b="1" smtClean="0">
                <a:latin typeface="Times New Roman" pitchFamily="18" charset="0"/>
              </a:rPr>
              <a:t>=  </a:t>
            </a:r>
            <a:r>
              <a:rPr lang="en-US" altLang="zh-CN" sz="3600" b="1" i="1" smtClean="0">
                <a:latin typeface="Times New Roman" pitchFamily="18" charset="0"/>
              </a:rPr>
              <a:t>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31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32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smtClean="0"/>
              <a:t>…</a:t>
            </a:r>
            <a:r>
              <a:rPr lang="en-US" altLang="zh-CN" sz="3600" b="1" smtClean="0">
                <a:latin typeface="Times New Roman" pitchFamily="18" charset="0"/>
              </a:rPr>
              <a:t> 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 n   </a:t>
            </a:r>
            <a:r>
              <a:rPr lang="en-US" altLang="zh-CN" sz="3600" b="1" smtClean="0">
                <a:latin typeface="Times New Roman" pitchFamily="18" charset="0"/>
              </a:rPr>
              <a:t>=  </a:t>
            </a:r>
            <a:r>
              <a:rPr lang="en-US" altLang="zh-CN" sz="3600" b="1" i="1" smtClean="0">
                <a:latin typeface="Times New Roman" pitchFamily="18" charset="0"/>
              </a:rPr>
              <a:t>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baseline="-30000" smtClean="0">
                <a:latin typeface="Times New Roman" pitchFamily="18" charset="0"/>
              </a:rPr>
              <a:t>                                  </a:t>
            </a:r>
            <a:r>
              <a:rPr lang="en-US" altLang="zh-CN" sz="3600" b="1" smtClean="0"/>
              <a:t>…</a:t>
            </a:r>
            <a:r>
              <a:rPr lang="en-US" altLang="zh-CN" sz="3600" b="1" smtClean="0">
                <a:latin typeface="Times New Roman" pitchFamily="18" charset="0"/>
              </a:rPr>
              <a:t>                    </a:t>
            </a:r>
            <a:r>
              <a:rPr lang="en-US" altLang="zh-CN" sz="3600" b="1" smtClean="0"/>
              <a:t>…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r1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r 2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</a:rPr>
              <a:t>+ </a:t>
            </a:r>
            <a:r>
              <a:rPr lang="en-US" altLang="zh-CN" sz="3600" b="1" smtClean="0"/>
              <a:t>…</a:t>
            </a:r>
            <a:r>
              <a:rPr lang="en-US" altLang="zh-CN" sz="3600" b="1" smtClean="0">
                <a:latin typeface="Times New Roman" pitchFamily="18" charset="0"/>
              </a:rPr>
              <a:t> +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 n  </a:t>
            </a:r>
            <a:r>
              <a:rPr lang="en-US" altLang="zh-CN" sz="3600" b="1" smtClean="0">
                <a:latin typeface="Times New Roman" pitchFamily="18" charset="0"/>
              </a:rPr>
              <a:t>=  </a:t>
            </a:r>
            <a:r>
              <a:rPr lang="en-US" altLang="zh-CN" sz="3600" b="1" i="1" smtClean="0">
                <a:latin typeface="Times New Roman" pitchFamily="18" charset="0"/>
              </a:rPr>
              <a:t>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5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205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5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05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05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098" grpId="0"/>
      <p:bldP spid="2052101" grpId="0" animBg="1"/>
      <p:bldP spid="2052102" grpId="0" animBg="1"/>
      <p:bldP spid="2052103" grpId="0" animBg="1"/>
      <p:bldP spid="2052104" grpId="0" animBg="1"/>
      <p:bldP spid="2052105" grpId="0" animBg="1"/>
      <p:bldP spid="2052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学习的几个阶段</a:t>
            </a:r>
          </a:p>
        </p:txBody>
      </p:sp>
      <p:sp>
        <p:nvSpPr>
          <p:cNvPr id="236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4708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FFFF00"/>
                </a:solidFill>
              </a:rPr>
              <a:t> 举例子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,  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做归纳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,  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提炼规律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2"/>
                </a:solidFill>
              </a:rPr>
              <a:t> 模式识别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-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套公式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(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机械式学习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</a:rPr>
              <a:t>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用已有的知识技能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 (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几何直观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)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驾驭</a:t>
            </a:r>
            <a:endParaRPr lang="en-US" altLang="zh-CN" sz="3600" b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新概念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;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优化模型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强化重要的定理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技巧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例子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2"/>
                </a:solidFill>
              </a:rPr>
              <a:t>思考更高层次的问题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6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6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6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6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6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以下设 </a:t>
            </a:r>
            <a:r>
              <a:rPr lang="en-US" altLang="zh-CN" sz="3200" b="1" i="1" smtClean="0"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latin typeface="Times New Roman" pitchFamily="18" charset="0"/>
              </a:rPr>
              <a:t>11</a:t>
            </a:r>
            <a:r>
              <a:rPr lang="en-US" altLang="zh-CN" sz="3200" b="1" smtClean="0">
                <a:latin typeface="Times New Roman" pitchFamily="18" charset="0"/>
              </a:rPr>
              <a:t>≠ 0 ,  </a:t>
            </a:r>
            <a:r>
              <a:rPr lang="zh-CN" altLang="en-US" sz="3200" b="1" smtClean="0">
                <a:latin typeface="Times New Roman" pitchFamily="18" charset="0"/>
              </a:rPr>
              <a:t>用第一行的倍数依次</a:t>
            </a:r>
            <a:br>
              <a:rPr lang="zh-CN" altLang="en-US" sz="3200" b="1" smtClean="0">
                <a:latin typeface="Times New Roman" pitchFamily="18" charset="0"/>
              </a:rPr>
            </a:br>
            <a:r>
              <a:rPr lang="zh-CN" altLang="en-US" sz="3200" b="1" smtClean="0">
                <a:latin typeface="Times New Roman" pitchFamily="18" charset="0"/>
              </a:rPr>
              <a:t>   去减下面的行</a:t>
            </a:r>
            <a:r>
              <a:rPr lang="en-US" altLang="zh-CN" sz="3200" b="1" smtClean="0">
                <a:latin typeface="Times New Roman" pitchFamily="18" charset="0"/>
              </a:rPr>
              <a:t>,  </a:t>
            </a:r>
            <a:r>
              <a:rPr lang="zh-CN" altLang="en-US" sz="3200" b="1" smtClean="0">
                <a:latin typeface="Times New Roman" pitchFamily="18" charset="0"/>
              </a:rPr>
              <a:t>消去其中的 </a:t>
            </a:r>
            <a:r>
              <a:rPr lang="en-US" altLang="zh-CN" sz="3200" b="1" i="1" smtClean="0">
                <a:latin typeface="Times New Roman" pitchFamily="18" charset="0"/>
              </a:rPr>
              <a:t>x</a:t>
            </a:r>
            <a:r>
              <a:rPr lang="en-US" altLang="zh-CN" sz="3200" b="1" baseline="-30000" smtClean="0">
                <a:latin typeface="Times New Roman" pitchFamily="18" charset="0"/>
              </a:rPr>
              <a:t>1 </a:t>
            </a:r>
            <a:r>
              <a:rPr lang="en-US" altLang="zh-CN" sz="3200" b="1" smtClean="0">
                <a:latin typeface="Times New Roman" pitchFamily="18" charset="0"/>
              </a:rPr>
              <a:t>…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21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31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r1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r2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123908" name="Rectangle 6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1623" name="AutoShape 7"/>
          <p:cNvSpPr>
            <a:spLocks noChangeArrowheads="1"/>
          </p:cNvSpPr>
          <p:nvPr/>
        </p:nvSpPr>
        <p:spPr bwMode="auto">
          <a:xfrm>
            <a:off x="250825" y="2349500"/>
            <a:ext cx="482600" cy="1008063"/>
          </a:xfrm>
          <a:prstGeom prst="curvedRightArrow">
            <a:avLst>
              <a:gd name="adj1" fmla="val 41776"/>
              <a:gd name="adj2" fmla="val 83553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1625" name="Rectangle 9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1626" name="Text Box 10"/>
          <p:cNvSpPr txBox="1">
            <a:spLocks noChangeArrowheads="1"/>
          </p:cNvSpPr>
          <p:nvPr/>
        </p:nvSpPr>
        <p:spPr bwMode="auto">
          <a:xfrm>
            <a:off x="179388" y="1484313"/>
            <a:ext cx="2303462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 i="1">
                <a:latin typeface="Times New Roman" pitchFamily="18" charset="0"/>
              </a:rPr>
              <a:t>a</a:t>
            </a:r>
            <a:r>
              <a:rPr kumimoji="0" lang="en-US" altLang="zh-CN" sz="2800" baseline="-30000">
                <a:latin typeface="Times New Roman" pitchFamily="18" charset="0"/>
              </a:rPr>
              <a:t>21</a:t>
            </a:r>
            <a:r>
              <a:rPr kumimoji="0" lang="en-US" altLang="zh-CN" sz="2800">
                <a:latin typeface="Times New Roman" pitchFamily="18" charset="0"/>
              </a:rPr>
              <a:t>/ </a:t>
            </a:r>
            <a:r>
              <a:rPr kumimoji="0" lang="en-US" altLang="zh-CN" sz="2800" i="1">
                <a:latin typeface="Times New Roman" pitchFamily="18" charset="0"/>
              </a:rPr>
              <a:t>a</a:t>
            </a:r>
            <a:r>
              <a:rPr kumimoji="0" lang="en-US" altLang="zh-CN" sz="2800" baseline="-30000">
                <a:latin typeface="Times New Roman" pitchFamily="18" charset="0"/>
              </a:rPr>
              <a:t>11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3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3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3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3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1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31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623" grpId="0" animBg="1"/>
      <p:bldP spid="2031625" grpId="0" animBg="1"/>
      <p:bldP spid="203162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以下设 </a:t>
            </a:r>
            <a:r>
              <a:rPr lang="en-US" altLang="zh-CN" sz="3200" b="1" i="1" smtClean="0"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latin typeface="Times New Roman" pitchFamily="18" charset="0"/>
              </a:rPr>
              <a:t>11</a:t>
            </a:r>
            <a:r>
              <a:rPr lang="en-US" altLang="zh-CN" sz="3200" b="1" smtClean="0">
                <a:latin typeface="Times New Roman" pitchFamily="18" charset="0"/>
              </a:rPr>
              <a:t>≠0 ,  </a:t>
            </a:r>
            <a:r>
              <a:rPr lang="zh-CN" altLang="en-US" sz="3200" b="1" smtClean="0">
                <a:latin typeface="Times New Roman" pitchFamily="18" charset="0"/>
              </a:rPr>
              <a:t>用第一行的倍数依次</a:t>
            </a:r>
            <a:br>
              <a:rPr lang="zh-CN" altLang="en-US" sz="3200" b="1" smtClean="0">
                <a:latin typeface="Times New Roman" pitchFamily="18" charset="0"/>
              </a:rPr>
            </a:br>
            <a:r>
              <a:rPr lang="zh-CN" altLang="en-US" sz="3200" b="1" smtClean="0">
                <a:latin typeface="Times New Roman" pitchFamily="18" charset="0"/>
              </a:rPr>
              <a:t>   去减下面的行</a:t>
            </a:r>
            <a:r>
              <a:rPr lang="en-US" altLang="zh-CN" sz="3200" b="1" smtClean="0">
                <a:latin typeface="Times New Roman" pitchFamily="18" charset="0"/>
              </a:rPr>
              <a:t>,  </a:t>
            </a:r>
            <a:r>
              <a:rPr lang="zh-CN" altLang="en-US" sz="3200" b="1" smtClean="0">
                <a:latin typeface="Times New Roman" pitchFamily="18" charset="0"/>
              </a:rPr>
              <a:t>消去其中的 </a:t>
            </a:r>
            <a:r>
              <a:rPr lang="en-US" altLang="zh-CN" sz="3200" b="1" i="1" smtClean="0">
                <a:latin typeface="Times New Roman" pitchFamily="18" charset="0"/>
              </a:rPr>
              <a:t>x</a:t>
            </a:r>
            <a:r>
              <a:rPr lang="en-US" altLang="zh-CN" sz="3200" b="1" baseline="-30000" smtClean="0">
                <a:latin typeface="Times New Roman" pitchFamily="18" charset="0"/>
              </a:rPr>
              <a:t>1 </a:t>
            </a:r>
            <a:r>
              <a:rPr lang="en-US" altLang="zh-CN" sz="3200" b="1" smtClean="0">
                <a:latin typeface="Times New Roman" pitchFamily="18" charset="0"/>
              </a:rPr>
              <a:t>…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31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r1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r2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149" name="AutoShape 5"/>
          <p:cNvSpPr>
            <a:spLocks noChangeArrowheads="1"/>
          </p:cNvSpPr>
          <p:nvPr/>
        </p:nvSpPr>
        <p:spPr bwMode="auto">
          <a:xfrm>
            <a:off x="250825" y="2349500"/>
            <a:ext cx="482600" cy="1800225"/>
          </a:xfrm>
          <a:prstGeom prst="curvedRightArrow">
            <a:avLst>
              <a:gd name="adj1" fmla="val 74605"/>
              <a:gd name="adj2" fmla="val 149211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150" name="Rectangle 6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151" name="Text Box 7"/>
          <p:cNvSpPr txBox="1">
            <a:spLocks noChangeArrowheads="1"/>
          </p:cNvSpPr>
          <p:nvPr/>
        </p:nvSpPr>
        <p:spPr bwMode="auto">
          <a:xfrm>
            <a:off x="179388" y="1484313"/>
            <a:ext cx="2303462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 i="1">
                <a:latin typeface="Times New Roman" pitchFamily="18" charset="0"/>
              </a:rPr>
              <a:t>a</a:t>
            </a:r>
            <a:r>
              <a:rPr kumimoji="0" lang="en-US" altLang="zh-CN" sz="2800" baseline="-30000">
                <a:latin typeface="Times New Roman" pitchFamily="18" charset="0"/>
              </a:rPr>
              <a:t>31</a:t>
            </a:r>
            <a:r>
              <a:rPr kumimoji="0" lang="en-US" altLang="zh-CN" sz="2800">
                <a:latin typeface="Times New Roman" pitchFamily="18" charset="0"/>
              </a:rPr>
              <a:t>/ </a:t>
            </a:r>
            <a:r>
              <a:rPr kumimoji="0" lang="en-US" altLang="zh-CN" sz="2800" i="1">
                <a:latin typeface="Times New Roman" pitchFamily="18" charset="0"/>
              </a:rPr>
              <a:t>a</a:t>
            </a:r>
            <a:r>
              <a:rPr kumimoji="0" lang="en-US" altLang="zh-CN" sz="2800" baseline="-30000">
                <a:latin typeface="Times New Roman" pitchFamily="18" charset="0"/>
              </a:rPr>
              <a:t>11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971550" y="5949950"/>
            <a:ext cx="705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2800"/>
              <a:t>注</a:t>
            </a:r>
            <a:r>
              <a:rPr kumimoji="0" lang="en-US" altLang="zh-CN" sz="2800"/>
              <a:t>: </a:t>
            </a:r>
            <a:r>
              <a:rPr kumimoji="0" lang="zh-CN" altLang="en-US" sz="2800"/>
              <a:t>为了书写的简单</a:t>
            </a:r>
            <a:r>
              <a:rPr kumimoji="0" lang="en-US" altLang="zh-CN" sz="2800"/>
              <a:t>, </a:t>
            </a:r>
            <a:r>
              <a:rPr kumimoji="0" lang="zh-CN" altLang="en-US" sz="2800"/>
              <a:t>还使用原来的符号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5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5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49" grpId="0" animBg="1"/>
      <p:bldP spid="2054150" grpId="0" animBg="1"/>
      <p:bldP spid="205415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以下设 </a:t>
            </a:r>
            <a:r>
              <a:rPr lang="en-US" altLang="zh-CN" sz="3200" b="1" i="1" smtClean="0"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latin typeface="Times New Roman" pitchFamily="18" charset="0"/>
              </a:rPr>
              <a:t>11</a:t>
            </a:r>
            <a:r>
              <a:rPr lang="en-US" altLang="zh-CN" sz="3200" b="1" smtClean="0">
                <a:latin typeface="Times New Roman" pitchFamily="18" charset="0"/>
              </a:rPr>
              <a:t>≠0 ,  </a:t>
            </a:r>
            <a:r>
              <a:rPr lang="zh-CN" altLang="en-US" sz="3200" b="1" smtClean="0">
                <a:latin typeface="Times New Roman" pitchFamily="18" charset="0"/>
              </a:rPr>
              <a:t>用第一行的倍数依次</a:t>
            </a:r>
            <a:br>
              <a:rPr lang="zh-CN" altLang="en-US" sz="3200" b="1" smtClean="0">
                <a:latin typeface="Times New Roman" pitchFamily="18" charset="0"/>
              </a:rPr>
            </a:br>
            <a:r>
              <a:rPr lang="zh-CN" altLang="en-US" sz="3200" b="1" smtClean="0">
                <a:latin typeface="Times New Roman" pitchFamily="18" charset="0"/>
              </a:rPr>
              <a:t>   去减下面的行</a:t>
            </a:r>
            <a:r>
              <a:rPr lang="en-US" altLang="zh-CN" sz="3200" b="1" smtClean="0">
                <a:latin typeface="Times New Roman" pitchFamily="18" charset="0"/>
              </a:rPr>
              <a:t>,  </a:t>
            </a:r>
            <a:r>
              <a:rPr lang="zh-CN" altLang="en-US" sz="3200" b="1" smtClean="0">
                <a:latin typeface="Times New Roman" pitchFamily="18" charset="0"/>
              </a:rPr>
              <a:t>消去其中的 </a:t>
            </a:r>
            <a:r>
              <a:rPr lang="en-US" altLang="zh-CN" sz="3200" b="1" i="1" smtClean="0">
                <a:latin typeface="Times New Roman" pitchFamily="18" charset="0"/>
              </a:rPr>
              <a:t>x</a:t>
            </a:r>
            <a:r>
              <a:rPr lang="en-US" altLang="zh-CN" sz="3200" b="1" baseline="-30000" smtClean="0">
                <a:latin typeface="Times New Roman" pitchFamily="18" charset="0"/>
              </a:rPr>
              <a:t>1 </a:t>
            </a:r>
            <a:r>
              <a:rPr lang="en-US" altLang="zh-CN" sz="3200" b="1" smtClean="0">
                <a:latin typeface="Times New Roman" pitchFamily="18" charset="0"/>
              </a:rPr>
              <a:t>…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a</a:t>
            </a:r>
            <a:r>
              <a:rPr lang="en-US" altLang="zh-CN" sz="3600" b="1" baseline="-30000" smtClean="0">
                <a:latin typeface="Times New Roman" pitchFamily="18" charset="0"/>
              </a:rPr>
              <a:t>r1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r2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173" name="AutoShape 5"/>
          <p:cNvSpPr>
            <a:spLocks noChangeArrowheads="1"/>
          </p:cNvSpPr>
          <p:nvPr/>
        </p:nvSpPr>
        <p:spPr bwMode="auto">
          <a:xfrm>
            <a:off x="250825" y="2349500"/>
            <a:ext cx="482600" cy="3455988"/>
          </a:xfrm>
          <a:prstGeom prst="curvedRightArrow">
            <a:avLst>
              <a:gd name="adj1" fmla="val 143224"/>
              <a:gd name="adj2" fmla="val 286447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174" name="Rectangle 6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175" name="Text Box 7"/>
          <p:cNvSpPr txBox="1">
            <a:spLocks noChangeArrowheads="1"/>
          </p:cNvSpPr>
          <p:nvPr/>
        </p:nvSpPr>
        <p:spPr bwMode="auto">
          <a:xfrm>
            <a:off x="179388" y="1484313"/>
            <a:ext cx="2303462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 i="1">
                <a:latin typeface="Times New Roman" pitchFamily="18" charset="0"/>
              </a:rPr>
              <a:t>a</a:t>
            </a:r>
            <a:r>
              <a:rPr kumimoji="0" lang="en-US" altLang="zh-CN" sz="2800" baseline="-30000">
                <a:latin typeface="Times New Roman" pitchFamily="18" charset="0"/>
              </a:rPr>
              <a:t>r1</a:t>
            </a:r>
            <a:r>
              <a:rPr kumimoji="0" lang="en-US" altLang="zh-CN" sz="2800">
                <a:latin typeface="Times New Roman" pitchFamily="18" charset="0"/>
              </a:rPr>
              <a:t>/ </a:t>
            </a:r>
            <a:r>
              <a:rPr kumimoji="0" lang="en-US" altLang="zh-CN" sz="2800" i="1">
                <a:latin typeface="Times New Roman" pitchFamily="18" charset="0"/>
              </a:rPr>
              <a:t>a</a:t>
            </a:r>
            <a:r>
              <a:rPr kumimoji="0" lang="en-US" altLang="zh-CN" sz="2800" baseline="-30000">
                <a:latin typeface="Times New Roman" pitchFamily="18" charset="0"/>
              </a:rPr>
              <a:t>11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5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5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3" grpId="0" animBg="1"/>
      <p:bldP spid="2055174" grpId="0" animBg="1"/>
      <p:bldP spid="205517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第一行暂不动</a:t>
            </a:r>
            <a:r>
              <a:rPr lang="en-US" altLang="zh-CN" sz="3200" b="1" smtClean="0">
                <a:latin typeface="Times New Roman" pitchFamily="18" charset="0"/>
              </a:rPr>
              <a:t>, </a:t>
            </a:r>
            <a:r>
              <a:rPr lang="zh-CN" altLang="en-US" sz="3200" b="1" smtClean="0">
                <a:latin typeface="Times New Roman" pitchFamily="18" charset="0"/>
              </a:rPr>
              <a:t>对下面的行重复以上操作</a:t>
            </a:r>
            <a:r>
              <a:rPr lang="en-US" altLang="zh-CN" sz="3200" b="1" smtClean="0"/>
              <a:t>…</a:t>
            </a:r>
            <a:endParaRPr lang="en-US" altLang="zh-CN" sz="3200" b="1" smtClean="0">
              <a:latin typeface="Times New Roman" pitchFamily="18" charset="0"/>
            </a:endParaRP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0" name="Rectangle 6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200" name="Rectangle 8"/>
          <p:cNvSpPr>
            <a:spLocks noChangeArrowheads="1"/>
          </p:cNvSpPr>
          <p:nvPr/>
        </p:nvSpPr>
        <p:spPr bwMode="auto">
          <a:xfrm>
            <a:off x="2195513" y="2852738"/>
            <a:ext cx="6480175" cy="2952750"/>
          </a:xfrm>
          <a:prstGeom prst="rect">
            <a:avLst/>
          </a:prstGeom>
          <a:noFill/>
          <a:ln w="508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r2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20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若 </a:t>
            </a:r>
            <a:r>
              <a:rPr lang="en-US" altLang="zh-CN" sz="3200" b="1" i="1" smtClean="0">
                <a:latin typeface="Times New Roman" pitchFamily="18" charset="0"/>
              </a:rPr>
              <a:t>x</a:t>
            </a:r>
            <a:r>
              <a:rPr lang="en-US" altLang="zh-CN" sz="3200" b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zh-CN" altLang="en-US" sz="3200" b="1" smtClean="0">
                <a:latin typeface="Times New Roman" pitchFamily="18" charset="0"/>
              </a:rPr>
              <a:t>的系数不全为 </a:t>
            </a:r>
            <a:r>
              <a:rPr lang="en-US" altLang="zh-CN" sz="3200" b="1" smtClean="0">
                <a:latin typeface="Times New Roman" pitchFamily="18" charset="0"/>
              </a:rPr>
              <a:t>0 ,  </a:t>
            </a:r>
            <a:r>
              <a:rPr lang="zh-CN" altLang="en-US" sz="3200" b="1" smtClean="0">
                <a:latin typeface="Times New Roman" pitchFamily="18" charset="0"/>
              </a:rPr>
              <a:t>选 </a:t>
            </a:r>
            <a:r>
              <a:rPr lang="zh-CN" altLang="en-US" sz="3200" b="1" smtClean="0"/>
              <a:t>“</a:t>
            </a:r>
            <a:r>
              <a:rPr lang="zh-CN" altLang="en-US" sz="3200" b="1" smtClean="0">
                <a:latin typeface="Times New Roman" pitchFamily="18" charset="0"/>
              </a:rPr>
              <a:t>好</a:t>
            </a:r>
            <a:r>
              <a:rPr lang="zh-CN" altLang="en-US" sz="3200" b="1" smtClean="0"/>
              <a:t>”</a:t>
            </a:r>
            <a:r>
              <a:rPr lang="zh-CN" altLang="en-US" sz="3200" b="1" smtClean="0">
                <a:latin typeface="Times New Roman" pitchFamily="18" charset="0"/>
              </a:rPr>
              <a:t> 的系数</a:t>
            </a:r>
            <a:r>
              <a:rPr lang="en-US" altLang="zh-CN" sz="3200" b="1" smtClean="0">
                <a:latin typeface="Times New Roman" pitchFamily="18" charset="0"/>
              </a:rPr>
              <a:t>, </a:t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 </a:t>
            </a:r>
            <a:r>
              <a:rPr lang="zh-CN" altLang="en-US" sz="3200" b="1" smtClean="0">
                <a:latin typeface="Times New Roman" pitchFamily="18" charset="0"/>
              </a:rPr>
              <a:t>交换到第 </a:t>
            </a:r>
            <a:r>
              <a:rPr lang="en-US" altLang="zh-CN" sz="3200" b="1" smtClean="0">
                <a:latin typeface="Times New Roman" pitchFamily="18" charset="0"/>
              </a:rPr>
              <a:t>2 </a:t>
            </a:r>
            <a:r>
              <a:rPr lang="zh-CN" altLang="en-US" sz="3200" b="1" smtClean="0">
                <a:latin typeface="Times New Roman" pitchFamily="18" charset="0"/>
              </a:rPr>
              <a:t>行</a:t>
            </a:r>
            <a:r>
              <a:rPr lang="en-US" altLang="zh-CN" sz="3200" b="1" smtClean="0"/>
              <a:t>…</a:t>
            </a:r>
            <a:endParaRPr lang="en-US" altLang="zh-CN" sz="3200" b="1" smtClean="0">
              <a:latin typeface="Times New Roman" pitchFamily="18" charset="0"/>
            </a:endParaRP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222" name="Rectangle 6"/>
          <p:cNvSpPr>
            <a:spLocks noChangeArrowheads="1"/>
          </p:cNvSpPr>
          <p:nvPr/>
        </p:nvSpPr>
        <p:spPr bwMode="auto">
          <a:xfrm>
            <a:off x="2195513" y="2852738"/>
            <a:ext cx="792162" cy="2881312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223" name="Rectangle 7"/>
          <p:cNvSpPr>
            <a:spLocks noChangeArrowheads="1"/>
          </p:cNvSpPr>
          <p:nvPr/>
        </p:nvSpPr>
        <p:spPr bwMode="auto">
          <a:xfrm>
            <a:off x="2195513" y="2852738"/>
            <a:ext cx="6480175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224" name="Rectangle 8"/>
          <p:cNvSpPr>
            <a:spLocks noChangeArrowheads="1"/>
          </p:cNvSpPr>
          <p:nvPr/>
        </p:nvSpPr>
        <p:spPr bwMode="auto">
          <a:xfrm>
            <a:off x="2195513" y="5013325"/>
            <a:ext cx="792162" cy="719138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225" name="Rectangle 9"/>
          <p:cNvSpPr>
            <a:spLocks noChangeArrowheads="1"/>
          </p:cNvSpPr>
          <p:nvPr/>
        </p:nvSpPr>
        <p:spPr bwMode="auto">
          <a:xfrm>
            <a:off x="2987675" y="5013325"/>
            <a:ext cx="5616575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226" name="AutoShape 10"/>
          <p:cNvSpPr>
            <a:spLocks noChangeArrowheads="1"/>
          </p:cNvSpPr>
          <p:nvPr/>
        </p:nvSpPr>
        <p:spPr bwMode="auto">
          <a:xfrm rot="10800000">
            <a:off x="1619250" y="2924175"/>
            <a:ext cx="482600" cy="2592388"/>
          </a:xfrm>
          <a:prstGeom prst="curvedLeftArrow">
            <a:avLst>
              <a:gd name="adj1" fmla="val 107434"/>
              <a:gd name="adj2" fmla="val 214868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227" name="AutoShape 11"/>
          <p:cNvSpPr>
            <a:spLocks noChangeArrowheads="1"/>
          </p:cNvSpPr>
          <p:nvPr/>
        </p:nvSpPr>
        <p:spPr bwMode="auto">
          <a:xfrm>
            <a:off x="8532813" y="3068638"/>
            <a:ext cx="431800" cy="2592387"/>
          </a:xfrm>
          <a:prstGeom prst="curvedLeftArrow">
            <a:avLst>
              <a:gd name="adj1" fmla="val 120074"/>
              <a:gd name="adj2" fmla="val 240147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1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r2 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05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205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05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5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05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222" grpId="0" animBg="1"/>
      <p:bldP spid="2057223" grpId="0" animBg="1"/>
      <p:bldP spid="2057224" grpId="0" animBg="1"/>
      <p:bldP spid="2057225" grpId="0" animBg="1"/>
      <p:bldP spid="2057226" grpId="0" animBg="1"/>
      <p:bldP spid="20572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以下设 </a:t>
            </a:r>
            <a:r>
              <a:rPr lang="en-US" altLang="zh-CN" sz="3200" b="1" i="1" smtClean="0"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latin typeface="Times New Roman" pitchFamily="18" charset="0"/>
              </a:rPr>
              <a:t>22</a:t>
            </a:r>
            <a:r>
              <a:rPr lang="en-US" altLang="zh-CN" sz="3200" b="1" smtClean="0">
                <a:latin typeface="Times New Roman" pitchFamily="18" charset="0"/>
              </a:rPr>
              <a:t>≠0 ,  </a:t>
            </a:r>
            <a:r>
              <a:rPr lang="zh-CN" altLang="en-US" sz="3200" b="1" smtClean="0">
                <a:latin typeface="Times New Roman" pitchFamily="18" charset="0"/>
              </a:rPr>
              <a:t>用第 </a:t>
            </a:r>
            <a:r>
              <a:rPr lang="en-US" altLang="zh-CN" sz="3200" b="1" smtClean="0">
                <a:latin typeface="Times New Roman" pitchFamily="18" charset="0"/>
              </a:rPr>
              <a:t>2 </a:t>
            </a:r>
            <a:r>
              <a:rPr lang="zh-CN" altLang="en-US" sz="3200" b="1" smtClean="0">
                <a:latin typeface="Times New Roman" pitchFamily="18" charset="0"/>
              </a:rPr>
              <a:t>行的倍数依次</a:t>
            </a:r>
            <a:br>
              <a:rPr lang="zh-CN" altLang="en-US" sz="3200" b="1" smtClean="0">
                <a:latin typeface="Times New Roman" pitchFamily="18" charset="0"/>
              </a:rPr>
            </a:br>
            <a:r>
              <a:rPr lang="zh-CN" altLang="en-US" sz="3200" b="1" smtClean="0">
                <a:latin typeface="Times New Roman" pitchFamily="18" charset="0"/>
              </a:rPr>
              <a:t>   去减下面的行</a:t>
            </a:r>
            <a:r>
              <a:rPr lang="en-US" altLang="zh-CN" sz="3200" b="1" smtClean="0">
                <a:latin typeface="Times New Roman" pitchFamily="18" charset="0"/>
              </a:rPr>
              <a:t>,  </a:t>
            </a:r>
            <a:r>
              <a:rPr lang="zh-CN" altLang="en-US" sz="3200" b="1" smtClean="0">
                <a:latin typeface="Times New Roman" pitchFamily="18" charset="0"/>
              </a:rPr>
              <a:t>消去其中的 </a:t>
            </a:r>
            <a:r>
              <a:rPr lang="en-US" altLang="zh-CN" sz="3200" b="1" i="1" smtClean="0">
                <a:latin typeface="Times New Roman" pitchFamily="18" charset="0"/>
              </a:rPr>
              <a:t>x</a:t>
            </a:r>
            <a:r>
              <a:rPr lang="en-US" altLang="zh-CN" sz="3200" b="1" baseline="-30000" smtClean="0">
                <a:latin typeface="Times New Roman" pitchFamily="18" charset="0"/>
              </a:rPr>
              <a:t>2 </a:t>
            </a:r>
            <a:r>
              <a:rPr lang="en-US" altLang="zh-CN" sz="3200" b="1" smtClean="0">
                <a:latin typeface="Times New Roman" pitchFamily="18" charset="0"/>
              </a:rPr>
              <a:t>…</a:t>
            </a:r>
          </a:p>
        </p:txBody>
      </p:sp>
      <p:sp>
        <p:nvSpPr>
          <p:cNvPr id="129027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247" name="Rectangle 7"/>
          <p:cNvSpPr>
            <a:spLocks noChangeArrowheads="1"/>
          </p:cNvSpPr>
          <p:nvPr/>
        </p:nvSpPr>
        <p:spPr bwMode="auto">
          <a:xfrm>
            <a:off x="2987675" y="2852738"/>
            <a:ext cx="5688013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0" name="Rectangle 12"/>
          <p:cNvSpPr>
            <a:spLocks noChangeArrowheads="1"/>
          </p:cNvSpPr>
          <p:nvPr/>
        </p:nvSpPr>
        <p:spPr bwMode="auto">
          <a:xfrm>
            <a:off x="2195513" y="2852738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253" name="AutoShape 13"/>
          <p:cNvSpPr>
            <a:spLocks noChangeArrowheads="1"/>
          </p:cNvSpPr>
          <p:nvPr/>
        </p:nvSpPr>
        <p:spPr bwMode="auto">
          <a:xfrm>
            <a:off x="1692275" y="3141663"/>
            <a:ext cx="482600" cy="1008062"/>
          </a:xfrm>
          <a:prstGeom prst="curvedRightArrow">
            <a:avLst>
              <a:gd name="adj1" fmla="val 41776"/>
              <a:gd name="adj2" fmla="val 83553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32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r2 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5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5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47" grpId="0" animBg="1"/>
      <p:bldP spid="205825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以下设 </a:t>
            </a:r>
            <a:r>
              <a:rPr lang="en-US" altLang="zh-CN" sz="3200" b="1" i="1" smtClean="0">
                <a:latin typeface="Times New Roman" pitchFamily="18" charset="0"/>
              </a:rPr>
              <a:t>a</a:t>
            </a:r>
            <a:r>
              <a:rPr lang="en-US" altLang="zh-CN" sz="3200" b="1" baseline="-30000" smtClean="0">
                <a:latin typeface="Times New Roman" pitchFamily="18" charset="0"/>
              </a:rPr>
              <a:t>22</a:t>
            </a:r>
            <a:r>
              <a:rPr lang="en-US" altLang="zh-CN" sz="3200" b="1" smtClean="0">
                <a:latin typeface="Times New Roman" pitchFamily="18" charset="0"/>
              </a:rPr>
              <a:t>≠0 ,  </a:t>
            </a:r>
            <a:r>
              <a:rPr lang="zh-CN" altLang="en-US" sz="3200" b="1" smtClean="0">
                <a:latin typeface="Times New Roman" pitchFamily="18" charset="0"/>
              </a:rPr>
              <a:t>用第 </a:t>
            </a:r>
            <a:r>
              <a:rPr lang="en-US" altLang="zh-CN" sz="3200" b="1" smtClean="0">
                <a:latin typeface="Times New Roman" pitchFamily="18" charset="0"/>
              </a:rPr>
              <a:t>2 </a:t>
            </a:r>
            <a:r>
              <a:rPr lang="zh-CN" altLang="en-US" sz="3200" b="1" smtClean="0">
                <a:latin typeface="Times New Roman" pitchFamily="18" charset="0"/>
              </a:rPr>
              <a:t>行的倍数依次</a:t>
            </a:r>
            <a:br>
              <a:rPr lang="zh-CN" altLang="en-US" sz="3200" b="1" smtClean="0">
                <a:latin typeface="Times New Roman" pitchFamily="18" charset="0"/>
              </a:rPr>
            </a:br>
            <a:r>
              <a:rPr lang="zh-CN" altLang="en-US" sz="3200" b="1" smtClean="0">
                <a:latin typeface="Times New Roman" pitchFamily="18" charset="0"/>
              </a:rPr>
              <a:t>   去减下面的行</a:t>
            </a:r>
            <a:r>
              <a:rPr lang="en-US" altLang="zh-CN" sz="3200" b="1" smtClean="0">
                <a:latin typeface="Times New Roman" pitchFamily="18" charset="0"/>
              </a:rPr>
              <a:t>,  </a:t>
            </a:r>
            <a:r>
              <a:rPr lang="zh-CN" altLang="en-US" sz="3200" b="1" smtClean="0">
                <a:latin typeface="Times New Roman" pitchFamily="18" charset="0"/>
              </a:rPr>
              <a:t>消去其中的 </a:t>
            </a:r>
            <a:r>
              <a:rPr lang="en-US" altLang="zh-CN" sz="3200" b="1" i="1" smtClean="0">
                <a:latin typeface="Times New Roman" pitchFamily="18" charset="0"/>
              </a:rPr>
              <a:t>x</a:t>
            </a:r>
            <a:r>
              <a:rPr lang="en-US" altLang="zh-CN" sz="3200" b="1" baseline="-30000" smtClean="0">
                <a:latin typeface="Times New Roman" pitchFamily="18" charset="0"/>
              </a:rPr>
              <a:t>2 </a:t>
            </a:r>
            <a:r>
              <a:rPr lang="en-US" altLang="zh-CN" sz="3200" b="1" smtClean="0">
                <a:latin typeface="Times New Roman" pitchFamily="18" charset="0"/>
              </a:rPr>
              <a:t>…</a:t>
            </a:r>
          </a:p>
        </p:txBody>
      </p:sp>
      <p:sp>
        <p:nvSpPr>
          <p:cNvPr id="130051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52" name="Rectangle 5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70" name="Rectangle 6"/>
          <p:cNvSpPr>
            <a:spLocks noChangeArrowheads="1"/>
          </p:cNvSpPr>
          <p:nvPr/>
        </p:nvSpPr>
        <p:spPr bwMode="auto">
          <a:xfrm>
            <a:off x="2987675" y="2852738"/>
            <a:ext cx="5688013" cy="720725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54" name="Rectangle 7"/>
          <p:cNvSpPr>
            <a:spLocks noChangeArrowheads="1"/>
          </p:cNvSpPr>
          <p:nvPr/>
        </p:nvSpPr>
        <p:spPr bwMode="auto">
          <a:xfrm>
            <a:off x="2195513" y="2852738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72" name="AutoShape 8"/>
          <p:cNvSpPr>
            <a:spLocks noChangeArrowheads="1"/>
          </p:cNvSpPr>
          <p:nvPr/>
        </p:nvSpPr>
        <p:spPr bwMode="auto">
          <a:xfrm>
            <a:off x="1692275" y="3141663"/>
            <a:ext cx="482600" cy="2663825"/>
          </a:xfrm>
          <a:prstGeom prst="curvedRightArrow">
            <a:avLst>
              <a:gd name="adj1" fmla="val 110395"/>
              <a:gd name="adj2" fmla="val 220789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5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r2 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5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05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270" grpId="0" animBg="1"/>
      <p:bldP spid="205927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itchFamily="18" charset="0"/>
              </a:rPr>
              <a:t>第 </a:t>
            </a:r>
            <a:r>
              <a:rPr lang="en-US" altLang="zh-CN" sz="3200" b="1" smtClean="0">
                <a:latin typeface="Times New Roman" pitchFamily="18" charset="0"/>
              </a:rPr>
              <a:t>1, 2 </a:t>
            </a:r>
            <a:r>
              <a:rPr lang="zh-CN" altLang="en-US" sz="3200" b="1" smtClean="0">
                <a:latin typeface="Times New Roman" pitchFamily="18" charset="0"/>
              </a:rPr>
              <a:t>行暂不动</a:t>
            </a:r>
            <a:r>
              <a:rPr lang="en-US" altLang="zh-CN" sz="3200" b="1" smtClean="0">
                <a:latin typeface="Times New Roman" pitchFamily="18" charset="0"/>
              </a:rPr>
              <a:t>, </a:t>
            </a:r>
            <a:r>
              <a:rPr lang="zh-CN" altLang="en-US" sz="3200" b="1" smtClean="0">
                <a:latin typeface="Times New Roman" pitchFamily="18" charset="0"/>
              </a:rPr>
              <a:t>下面的行重复以上操作</a:t>
            </a:r>
            <a:r>
              <a:rPr lang="en-US" altLang="zh-CN" sz="3200" b="1" smtClean="0"/>
              <a:t>…</a:t>
            </a:r>
            <a:endParaRPr lang="en-US" altLang="zh-CN" sz="3200" b="1" smtClean="0">
              <a:latin typeface="Times New Roman" pitchFamily="18" charset="0"/>
            </a:endParaRPr>
          </a:p>
        </p:txBody>
      </p:sp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755650" y="2060575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1547813" y="2060575"/>
            <a:ext cx="7127875" cy="720725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77" name="Rectangle 6"/>
          <p:cNvSpPr>
            <a:spLocks noChangeArrowheads="1"/>
          </p:cNvSpPr>
          <p:nvPr/>
        </p:nvSpPr>
        <p:spPr bwMode="auto">
          <a:xfrm>
            <a:off x="2987675" y="2852738"/>
            <a:ext cx="5688013" cy="720725"/>
          </a:xfrm>
          <a:prstGeom prst="rect">
            <a:avLst/>
          </a:pr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78" name="Rectangle 7"/>
          <p:cNvSpPr>
            <a:spLocks noChangeArrowheads="1"/>
          </p:cNvSpPr>
          <p:nvPr/>
        </p:nvSpPr>
        <p:spPr bwMode="auto">
          <a:xfrm>
            <a:off x="2195513" y="2852738"/>
            <a:ext cx="793750" cy="72072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0297" name="Rectangle 9"/>
          <p:cNvSpPr>
            <a:spLocks noChangeArrowheads="1"/>
          </p:cNvSpPr>
          <p:nvPr/>
        </p:nvSpPr>
        <p:spPr bwMode="auto">
          <a:xfrm>
            <a:off x="3708400" y="3644900"/>
            <a:ext cx="4967288" cy="2160588"/>
          </a:xfrm>
          <a:prstGeom prst="rect">
            <a:avLst/>
          </a:prstGeom>
          <a:noFill/>
          <a:ln w="508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8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56088"/>
          </a:xfrm>
          <a:noFill/>
        </p:spPr>
        <p:txBody>
          <a:bodyPr/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3600" b="1" i="1" smtClean="0">
                <a:latin typeface="Times New Roman" pitchFamily="18" charset="0"/>
              </a:rPr>
              <a:t>a</a:t>
            </a:r>
            <a:r>
              <a:rPr lang="en-US" altLang="zh-CN" sz="3600" b="1" baseline="-30000" smtClean="0">
                <a:latin typeface="Times New Roman" pitchFamily="18" charset="0"/>
              </a:rPr>
              <a:t>11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13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1n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    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22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a</a:t>
            </a:r>
            <a:r>
              <a:rPr lang="en-US" altLang="zh-CN" sz="3600" b="1" baseline="-30000" smtClean="0">
                <a:latin typeface="Times New Roman" pitchFamily="18" charset="0"/>
              </a:rPr>
              <a:t>23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2n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endParaRPr lang="en-US" altLang="zh-CN" sz="3600" i="1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33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3n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baseline="-30000" smtClean="0">
                <a:latin typeface="Times New Roman" pitchFamily="18" charset="0"/>
              </a:rPr>
              <a:t>                                                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/>
              <a:t>…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a</a:t>
            </a:r>
            <a:r>
              <a:rPr lang="en-US" altLang="zh-CN" sz="3600" b="1" baseline="-30000" smtClean="0">
                <a:latin typeface="Times New Roman" pitchFamily="18" charset="0"/>
              </a:rPr>
              <a:t>r 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+ </a:t>
            </a:r>
            <a:r>
              <a:rPr lang="en-US" altLang="zh-CN" sz="3600" b="1" i="1" smtClean="0"/>
              <a:t>…</a:t>
            </a:r>
            <a:r>
              <a:rPr lang="en-US" altLang="zh-CN" sz="3600" b="1" i="1" smtClean="0">
                <a:latin typeface="Times New Roman" pitchFamily="18" charset="0"/>
              </a:rPr>
              <a:t> + a</a:t>
            </a:r>
            <a:r>
              <a:rPr lang="en-US" altLang="zh-CN" sz="3600" b="1" baseline="-30000" smtClean="0">
                <a:latin typeface="Times New Roman" pitchFamily="18" charset="0"/>
              </a:rPr>
              <a:t>r n</a:t>
            </a:r>
            <a:r>
              <a:rPr lang="en-US" altLang="zh-CN" sz="3600" b="1" i="1" smtClean="0">
                <a:latin typeface="Times New Roman" pitchFamily="18" charset="0"/>
              </a:rPr>
              <a:t> x</a:t>
            </a:r>
            <a:r>
              <a:rPr lang="en-US" altLang="zh-CN" sz="3600" b="1" i="1" baseline="-30000" smtClean="0">
                <a:latin typeface="Times New Roman" pitchFamily="18" charset="0"/>
              </a:rPr>
              <a:t> </a:t>
            </a:r>
            <a:r>
              <a:rPr lang="en-US" altLang="zh-CN" sz="3600" b="1" baseline="-30000" smtClean="0">
                <a:latin typeface="Times New Roman" pitchFamily="18" charset="0"/>
              </a:rPr>
              <a:t>n</a:t>
            </a:r>
            <a:r>
              <a:rPr lang="en-US" altLang="zh-CN" sz="3600" b="1" i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=  b</a:t>
            </a:r>
            <a:r>
              <a:rPr lang="en-US" altLang="zh-CN" sz="3600" b="1" baseline="-30000" smtClean="0">
                <a:latin typeface="Times New Roman" pitchFamily="18" charset="0"/>
              </a:rPr>
              <a:t>r</a:t>
            </a:r>
            <a:endParaRPr lang="en-US" altLang="zh-CN" sz="3600" b="1" i="1" baseline="-30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29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</a:rPr>
              <a:t>    </a:t>
            </a:r>
            <a:r>
              <a:rPr lang="zh-CN" altLang="en-US" b="1" smtClean="0">
                <a:latin typeface="Times New Roman" pitchFamily="18" charset="0"/>
              </a:rPr>
              <a:t>为了避免不必要的麻烦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在本学期用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</a:t>
            </a:r>
            <a:r>
              <a:rPr lang="en-US" altLang="zh-CN" b="1" smtClean="0">
                <a:latin typeface="Times New Roman" pitchFamily="18" charset="0"/>
              </a:rPr>
              <a:t>Gauss </a:t>
            </a:r>
            <a:r>
              <a:rPr lang="zh-CN" altLang="en-US" b="1" smtClean="0">
                <a:latin typeface="Times New Roman" pitchFamily="18" charset="0"/>
              </a:rPr>
              <a:t>消元法解方程组时</a:t>
            </a:r>
            <a:r>
              <a:rPr lang="en-US" altLang="zh-CN" b="1" smtClean="0">
                <a:latin typeface="Times New Roman" pitchFamily="18" charset="0"/>
              </a:rPr>
              <a:t>,  </a:t>
            </a:r>
            <a:r>
              <a:rPr lang="zh-CN" altLang="en-US" b="1" smtClean="0">
                <a:latin typeface="Times New Roman" pitchFamily="18" charset="0"/>
              </a:rPr>
              <a:t>都约定按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从左至右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自上而下的次序消元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</a:rPr>
              <a:t>      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b="1" baseline="-30000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b="1" baseline="-30000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… </a:t>
            </a:r>
            <a:r>
              <a:rPr lang="en-US" altLang="zh-CN" sz="3600" b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 n</a:t>
            </a:r>
          </a:p>
        </p:txBody>
      </p:sp>
      <p:pic>
        <p:nvPicPr>
          <p:cNvPr id="132099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注：消元的次序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例</a:t>
            </a:r>
            <a:r>
              <a:rPr lang="en-US" altLang="zh-CN" sz="4000" b="1" smtClean="0">
                <a:latin typeface="Times New Roman" pitchFamily="18" charset="0"/>
              </a:rPr>
              <a:t>: </a:t>
            </a:r>
            <a:r>
              <a:rPr lang="zh-CN" altLang="en-US" sz="4000" b="1" smtClean="0">
                <a:latin typeface="Times New Roman" pitchFamily="18" charset="0"/>
              </a:rPr>
              <a:t>解线性方程组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        </a:t>
            </a:r>
            <a:r>
              <a:rPr lang="en-US" altLang="zh-CN" sz="3600" b="1" smtClean="0">
                <a:latin typeface="Times New Roman" pitchFamily="18" charset="0"/>
              </a:rPr>
              <a:t>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</a:rPr>
              <a:t>+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sz="3600" b="1" smtClean="0">
                <a:latin typeface="Times New Roman" pitchFamily="18" charset="0"/>
              </a:rPr>
              <a:t> 7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                      </a:t>
            </a:r>
            <a:r>
              <a:rPr lang="en-US" altLang="zh-CN" sz="3600" b="1" smtClean="0">
                <a:latin typeface="Times New Roman" pitchFamily="18" charset="0"/>
              </a:rPr>
              <a:t>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</a:rPr>
              <a:t>    +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  <p:sp>
        <p:nvSpPr>
          <p:cNvPr id="133124" name="AutoShape 25"/>
          <p:cNvSpPr>
            <a:spLocks/>
          </p:cNvSpPr>
          <p:nvPr/>
        </p:nvSpPr>
        <p:spPr bwMode="auto">
          <a:xfrm>
            <a:off x="900113" y="2276475"/>
            <a:ext cx="360362" cy="2881313"/>
          </a:xfrm>
          <a:prstGeom prst="leftBrace">
            <a:avLst>
              <a:gd name="adj1" fmla="val 66630"/>
              <a:gd name="adj2" fmla="val 50000"/>
            </a:avLst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怎样学好高等代数</a:t>
            </a:r>
            <a:r>
              <a:rPr lang="en-US" altLang="zh-CN" b="1" dirty="0" smtClean="0"/>
              <a:t>?</a:t>
            </a:r>
          </a:p>
        </p:txBody>
      </p:sp>
      <p:sp>
        <p:nvSpPr>
          <p:cNvPr id="237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29600" cy="4708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2"/>
                </a:solidFill>
              </a:rPr>
              <a:t>抽象思维要结合典型的例子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处理好</a:t>
            </a:r>
            <a:endParaRPr lang="en-US" altLang="zh-CN" sz="36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 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几何直观与严格的逻辑推理的关系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2"/>
                </a:solidFill>
              </a:rPr>
              <a:t>课上勤思考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课下看书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 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认真做习题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</a:rPr>
              <a:t>   运</a:t>
            </a:r>
            <a:r>
              <a:rPr lang="zh-CN" altLang="en-US" sz="3600" b="1" dirty="0">
                <a:solidFill>
                  <a:schemeClr val="tx2"/>
                </a:solidFill>
              </a:rPr>
              <a:t>算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要熟练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2"/>
                </a:solidFill>
              </a:rPr>
              <a:t>与同学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,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老师的交流</a:t>
            </a:r>
            <a:endParaRPr lang="en-US" altLang="zh-CN" sz="36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2"/>
                </a:solidFill>
              </a:rPr>
              <a:t>数学软件 </a:t>
            </a:r>
            <a:r>
              <a:rPr lang="en-US" altLang="zh-CN" sz="3600" b="1" dirty="0" err="1" smtClean="0">
                <a:solidFill>
                  <a:schemeClr val="tx2"/>
                </a:solidFill>
              </a:rPr>
              <a:t>Matlab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 , Maple 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7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7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7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7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7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7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选好非零系数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交换到第一行</a:t>
            </a:r>
          </a:p>
        </p:txBody>
      </p:sp>
      <p:sp>
        <p:nvSpPr>
          <p:cNvPr id="2186244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3095625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6245" name="Rectangle 5"/>
          <p:cNvSpPr>
            <a:spLocks noChangeArrowheads="1"/>
          </p:cNvSpPr>
          <p:nvPr/>
        </p:nvSpPr>
        <p:spPr bwMode="auto">
          <a:xfrm>
            <a:off x="1403350" y="2997200"/>
            <a:ext cx="1008063" cy="72072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6246" name="Rectangle 6"/>
          <p:cNvSpPr>
            <a:spLocks noChangeArrowheads="1"/>
          </p:cNvSpPr>
          <p:nvPr/>
        </p:nvSpPr>
        <p:spPr bwMode="auto">
          <a:xfrm>
            <a:off x="2411413" y="2997200"/>
            <a:ext cx="5832475" cy="71913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6247" name="Rectangle 7"/>
          <p:cNvSpPr>
            <a:spLocks noChangeArrowheads="1"/>
          </p:cNvSpPr>
          <p:nvPr/>
        </p:nvSpPr>
        <p:spPr bwMode="auto">
          <a:xfrm>
            <a:off x="1403350" y="2205038"/>
            <a:ext cx="6840538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6248" name="AutoShape 8"/>
          <p:cNvSpPr>
            <a:spLocks noChangeArrowheads="1"/>
          </p:cNvSpPr>
          <p:nvPr/>
        </p:nvSpPr>
        <p:spPr bwMode="auto">
          <a:xfrm rot="10800000">
            <a:off x="611188" y="2349500"/>
            <a:ext cx="698500" cy="1152525"/>
          </a:xfrm>
          <a:prstGeom prst="curvedLeftArrow">
            <a:avLst>
              <a:gd name="adj1" fmla="val 33000"/>
              <a:gd name="adj2" fmla="val 66000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6249" name="AutoShape 9"/>
          <p:cNvSpPr>
            <a:spLocks noChangeArrowheads="1"/>
          </p:cNvSpPr>
          <p:nvPr/>
        </p:nvSpPr>
        <p:spPr bwMode="auto">
          <a:xfrm>
            <a:off x="8172450" y="2420938"/>
            <a:ext cx="647700" cy="1081087"/>
          </a:xfrm>
          <a:prstGeom prst="curvedLeftArrow">
            <a:avLst>
              <a:gd name="adj1" fmla="val 33382"/>
              <a:gd name="adj2" fmla="val 66765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153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        </a:t>
            </a:r>
            <a:r>
              <a:rPr lang="en-US" altLang="zh-CN" sz="3600" b="1" smtClean="0">
                <a:latin typeface="Times New Roman" pitchFamily="18" charset="0"/>
              </a:rPr>
              <a:t>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</a:rPr>
              <a:t>+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sz="3600" b="1" smtClean="0">
                <a:latin typeface="Times New Roman" pitchFamily="18" charset="0"/>
              </a:rPr>
              <a:t> 7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                      </a:t>
            </a:r>
            <a:r>
              <a:rPr lang="en-US" altLang="zh-CN" sz="3600" b="1" smtClean="0">
                <a:latin typeface="Times New Roman" pitchFamily="18" charset="0"/>
              </a:rPr>
              <a:t>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</a:rPr>
              <a:t>    +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8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86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86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218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18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8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218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6244" grpId="0" animBg="1"/>
      <p:bldP spid="2186245" grpId="0" animBg="1"/>
      <p:bldP spid="2186246" grpId="0" animBg="1"/>
      <p:bldP spid="2186247" grpId="0" animBg="1"/>
      <p:bldP spid="2186248" grpId="0" animBg="1"/>
      <p:bldP spid="218624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第一列开始消元</a:t>
            </a:r>
          </a:p>
        </p:txBody>
      </p:sp>
      <p:sp>
        <p:nvSpPr>
          <p:cNvPr id="135171" name="Rectangle 5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7270" name="Rectangle 6"/>
          <p:cNvSpPr>
            <a:spLocks noChangeArrowheads="1"/>
          </p:cNvSpPr>
          <p:nvPr/>
        </p:nvSpPr>
        <p:spPr bwMode="auto">
          <a:xfrm>
            <a:off x="1403350" y="2997200"/>
            <a:ext cx="6840538" cy="71913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7271" name="Rectangle 7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7278" name="Text Box 14"/>
          <p:cNvSpPr txBox="1">
            <a:spLocks noChangeArrowheads="1"/>
          </p:cNvSpPr>
          <p:nvPr/>
        </p:nvSpPr>
        <p:spPr bwMode="auto">
          <a:xfrm>
            <a:off x="684213" y="1557338"/>
            <a:ext cx="1511300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3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2187279" name="AutoShape 15"/>
          <p:cNvSpPr>
            <a:spLocks noChangeArrowheads="1"/>
          </p:cNvSpPr>
          <p:nvPr/>
        </p:nvSpPr>
        <p:spPr bwMode="auto">
          <a:xfrm>
            <a:off x="755650" y="2420938"/>
            <a:ext cx="484188" cy="1008062"/>
          </a:xfrm>
          <a:prstGeom prst="curvedRightArrow">
            <a:avLst>
              <a:gd name="adj1" fmla="val 41639"/>
              <a:gd name="adj2" fmla="val 83279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176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</a:rPr>
              <a:t>+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</a:t>
            </a:r>
            <a:r>
              <a:rPr lang="en-US" altLang="zh-CN" sz="3600" b="1" smtClean="0">
                <a:latin typeface="Times New Roman" pitchFamily="18" charset="0"/>
              </a:rPr>
              <a:t> 7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                      </a:t>
            </a:r>
            <a:r>
              <a:rPr lang="en-US" altLang="zh-CN" sz="3600" b="1" smtClean="0">
                <a:latin typeface="Times New Roman" pitchFamily="18" charset="0"/>
              </a:rPr>
              <a:t>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</a:rPr>
              <a:t>    +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18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8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8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87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87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18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8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7270" grpId="0" animBg="1"/>
      <p:bldP spid="2187271" grpId="0" animBg="1"/>
      <p:bldP spid="2187278" grpId="0" animBg="1"/>
      <p:bldP spid="218727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第一列消元</a:t>
            </a:r>
          </a:p>
        </p:txBody>
      </p:sp>
      <p:sp>
        <p:nvSpPr>
          <p:cNvPr id="136195" name="Rectangle 5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8295" name="Rectangle 7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8300" name="Text Box 12"/>
          <p:cNvSpPr txBox="1">
            <a:spLocks noChangeArrowheads="1"/>
          </p:cNvSpPr>
          <p:nvPr/>
        </p:nvSpPr>
        <p:spPr bwMode="auto">
          <a:xfrm>
            <a:off x="684213" y="1557338"/>
            <a:ext cx="1511300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1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2188301" name="AutoShape 13"/>
          <p:cNvSpPr>
            <a:spLocks noChangeArrowheads="1"/>
          </p:cNvSpPr>
          <p:nvPr/>
        </p:nvSpPr>
        <p:spPr bwMode="auto">
          <a:xfrm>
            <a:off x="611188" y="2420938"/>
            <a:ext cx="628650" cy="2879725"/>
          </a:xfrm>
          <a:prstGeom prst="curvedRightArrow">
            <a:avLst>
              <a:gd name="adj1" fmla="val 91616"/>
              <a:gd name="adj2" fmla="val 183232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1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</a:t>
            </a:r>
            <a:r>
              <a:rPr lang="en-US" altLang="zh-CN" sz="3600" b="1" smtClean="0">
                <a:latin typeface="Times New Roman" pitchFamily="18" charset="0"/>
              </a:rPr>
              <a:t> 8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</a:t>
            </a:r>
            <a:r>
              <a:rPr lang="en-US" altLang="zh-CN" sz="3600" b="1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                      </a:t>
            </a:r>
            <a:r>
              <a:rPr lang="en-US" altLang="zh-CN" sz="3600" b="1" smtClean="0">
                <a:latin typeface="Times New Roman" pitchFamily="18" charset="0"/>
              </a:rPr>
              <a:t>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1</a:t>
            </a:r>
            <a:r>
              <a:rPr lang="en-US" altLang="zh-CN" sz="3600" b="1" smtClean="0">
                <a:latin typeface="Times New Roman" pitchFamily="18" charset="0"/>
              </a:rPr>
              <a:t>    +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3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18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8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8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8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8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18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8295" grpId="0" animBg="1"/>
      <p:bldP spid="2188300" grpId="0" animBg="1"/>
      <p:bldP spid="218830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第一行不动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下面的行重复以上过程</a:t>
            </a:r>
          </a:p>
        </p:txBody>
      </p:sp>
      <p:sp>
        <p:nvSpPr>
          <p:cNvPr id="137219" name="Rectangle 5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20" name="Rectangle 7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89326" name="Rectangle 14"/>
          <p:cNvSpPr>
            <a:spLocks noChangeArrowheads="1"/>
          </p:cNvSpPr>
          <p:nvPr/>
        </p:nvSpPr>
        <p:spPr bwMode="auto">
          <a:xfrm>
            <a:off x="2916238" y="2997200"/>
            <a:ext cx="5327650" cy="2303463"/>
          </a:xfrm>
          <a:prstGeom prst="rect">
            <a:avLst/>
          </a:prstGeom>
          <a:noFill/>
          <a:ln w="508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2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</a:t>
            </a:r>
            <a:r>
              <a:rPr lang="en-US" altLang="zh-CN" sz="3600" b="1" smtClean="0">
                <a:latin typeface="Times New Roman" pitchFamily="18" charset="0"/>
              </a:rPr>
              <a:t> 8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</a:t>
            </a:r>
            <a:r>
              <a:rPr lang="en-US" altLang="zh-CN" sz="3600" b="1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                      </a:t>
            </a:r>
            <a:r>
              <a:rPr lang="en-US" altLang="zh-CN" sz="3600" b="1" smtClean="0">
                <a:latin typeface="Times New Roman" pitchFamily="18" charset="0"/>
              </a:rPr>
              <a:t>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9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9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2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选好的系数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交换</a:t>
            </a:r>
          </a:p>
        </p:txBody>
      </p:sp>
      <p:sp>
        <p:nvSpPr>
          <p:cNvPr id="138243" name="Rectangle 5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0342" name="Rectangle 6"/>
          <p:cNvSpPr>
            <a:spLocks noChangeArrowheads="1"/>
          </p:cNvSpPr>
          <p:nvPr/>
        </p:nvSpPr>
        <p:spPr bwMode="auto">
          <a:xfrm>
            <a:off x="2916238" y="2997200"/>
            <a:ext cx="5327650" cy="71913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5" name="Rectangle 7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0344" name="Rectangle 8"/>
          <p:cNvSpPr>
            <a:spLocks noChangeArrowheads="1"/>
          </p:cNvSpPr>
          <p:nvPr/>
        </p:nvSpPr>
        <p:spPr bwMode="auto">
          <a:xfrm>
            <a:off x="2916238" y="2997200"/>
            <a:ext cx="1008062" cy="2303463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0349" name="Rectangle 13"/>
          <p:cNvSpPr>
            <a:spLocks noChangeArrowheads="1"/>
          </p:cNvSpPr>
          <p:nvPr/>
        </p:nvSpPr>
        <p:spPr bwMode="auto">
          <a:xfrm>
            <a:off x="2916238" y="3789363"/>
            <a:ext cx="1008062" cy="72072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0350" name="Rectangle 14"/>
          <p:cNvSpPr>
            <a:spLocks noChangeArrowheads="1"/>
          </p:cNvSpPr>
          <p:nvPr/>
        </p:nvSpPr>
        <p:spPr bwMode="auto">
          <a:xfrm>
            <a:off x="3924300" y="3789363"/>
            <a:ext cx="4319588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0351" name="AutoShape 15"/>
          <p:cNvSpPr>
            <a:spLocks noChangeArrowheads="1"/>
          </p:cNvSpPr>
          <p:nvPr/>
        </p:nvSpPr>
        <p:spPr bwMode="auto">
          <a:xfrm rot="10800000">
            <a:off x="2051050" y="3141663"/>
            <a:ext cx="698500" cy="1152525"/>
          </a:xfrm>
          <a:prstGeom prst="curvedLeftArrow">
            <a:avLst>
              <a:gd name="adj1" fmla="val 33000"/>
              <a:gd name="adj2" fmla="val 66000"/>
              <a:gd name="adj3" fmla="val 33333"/>
            </a:avLst>
          </a:prstGeom>
          <a:solidFill>
            <a:srgbClr val="FF66FF">
              <a:alpha val="6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0352" name="AutoShape 16"/>
          <p:cNvSpPr>
            <a:spLocks noChangeArrowheads="1"/>
          </p:cNvSpPr>
          <p:nvPr/>
        </p:nvSpPr>
        <p:spPr bwMode="auto">
          <a:xfrm>
            <a:off x="8243888" y="3213100"/>
            <a:ext cx="576262" cy="1081088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solidFill>
            <a:srgbClr val="FF66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5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</a:t>
            </a:r>
            <a:r>
              <a:rPr lang="en-US" altLang="zh-CN" sz="3600" b="1" smtClean="0">
                <a:latin typeface="Times New Roman" pitchFamily="18" charset="0"/>
              </a:rPr>
              <a:t> 8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</a:t>
            </a:r>
            <a:r>
              <a:rPr lang="en-US" altLang="zh-CN" sz="3600" b="1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                      </a:t>
            </a:r>
            <a:r>
              <a:rPr lang="en-US" altLang="zh-CN" sz="3600" b="1" smtClean="0">
                <a:latin typeface="Times New Roman" pitchFamily="18" charset="0"/>
              </a:rPr>
              <a:t>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9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90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0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219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19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19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19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342" grpId="0" animBg="1"/>
      <p:bldP spid="2190344" grpId="0" animBg="1"/>
      <p:bldP spid="2190349" grpId="0" animBg="1"/>
      <p:bldP spid="2190350" grpId="0" animBg="1"/>
      <p:bldP spid="2190351" grpId="0" animBg="1"/>
      <p:bldP spid="219035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再消元</a:t>
            </a:r>
          </a:p>
        </p:txBody>
      </p:sp>
      <p:sp>
        <p:nvSpPr>
          <p:cNvPr id="139267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1365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69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70" name="Rectangle 15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1376" name="AutoShape 16"/>
          <p:cNvSpPr>
            <a:spLocks noChangeArrowheads="1"/>
          </p:cNvSpPr>
          <p:nvPr/>
        </p:nvSpPr>
        <p:spPr bwMode="auto">
          <a:xfrm>
            <a:off x="2339975" y="3284538"/>
            <a:ext cx="484188" cy="1008062"/>
          </a:xfrm>
          <a:prstGeom prst="curvedRightArrow">
            <a:avLst>
              <a:gd name="adj1" fmla="val 41639"/>
              <a:gd name="adj2" fmla="val 83279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1377" name="Text Box 17"/>
          <p:cNvSpPr txBox="1">
            <a:spLocks noChangeArrowheads="1"/>
          </p:cNvSpPr>
          <p:nvPr/>
        </p:nvSpPr>
        <p:spPr bwMode="auto">
          <a:xfrm>
            <a:off x="755650" y="3141663"/>
            <a:ext cx="1511300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139273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                      </a:t>
            </a:r>
            <a:r>
              <a:rPr lang="en-US" altLang="zh-CN" sz="3600" b="1" smtClean="0">
                <a:latin typeface="Times New Roman" pitchFamily="18" charset="0"/>
              </a:rPr>
              <a:t>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</a:t>
            </a:r>
            <a:r>
              <a:rPr lang="en-US" altLang="zh-CN" sz="3600" b="1" smtClean="0">
                <a:latin typeface="Times New Roman" pitchFamily="18" charset="0"/>
              </a:rPr>
              <a:t> 8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</a:t>
            </a:r>
            <a:r>
              <a:rPr lang="en-US" altLang="zh-CN" sz="3600" b="1" smtClean="0">
                <a:latin typeface="Times New Roman" pitchFamily="18" charset="0"/>
              </a:rPr>
              <a:t>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19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9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9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9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9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65" grpId="0" animBg="1"/>
      <p:bldP spid="2191376" grpId="0" animBg="1"/>
      <p:bldP spid="219137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</a:rPr>
              <a:t>再消元</a:t>
            </a:r>
          </a:p>
        </p:txBody>
      </p:sp>
      <p:sp>
        <p:nvSpPr>
          <p:cNvPr id="140291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3413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293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294" name="Rectangle 11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3420" name="AutoShape 12"/>
          <p:cNvSpPr>
            <a:spLocks noChangeArrowheads="1"/>
          </p:cNvSpPr>
          <p:nvPr/>
        </p:nvSpPr>
        <p:spPr bwMode="auto">
          <a:xfrm>
            <a:off x="2339975" y="3284538"/>
            <a:ext cx="484188" cy="1873250"/>
          </a:xfrm>
          <a:prstGeom prst="curvedRightArrow">
            <a:avLst>
              <a:gd name="adj1" fmla="val 77377"/>
              <a:gd name="adj2" fmla="val 154754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3421" name="Text Box 13"/>
          <p:cNvSpPr txBox="1">
            <a:spLocks noChangeArrowheads="1"/>
          </p:cNvSpPr>
          <p:nvPr/>
        </p:nvSpPr>
        <p:spPr bwMode="auto">
          <a:xfrm>
            <a:off x="755650" y="3141663"/>
            <a:ext cx="1511300" cy="541337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1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14029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+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19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9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9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9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93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3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413" grpId="0" animBg="1"/>
      <p:bldP spid="2193420" grpId="0" animBg="1"/>
      <p:bldP spid="219342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第一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二行不动</a:t>
            </a:r>
            <a:r>
              <a:rPr lang="en-US" altLang="zh-CN" sz="4000" b="1" smtClean="0">
                <a:latin typeface="Times New Roman" pitchFamily="18" charset="0"/>
              </a:rPr>
              <a:t>, </a:t>
            </a:r>
            <a:r>
              <a:rPr lang="zh-CN" altLang="en-US" sz="4000" b="1" smtClean="0">
                <a:latin typeface="Times New Roman" pitchFamily="18" charset="0"/>
              </a:rPr>
              <a:t>下面的行消元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7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8" name="Rectangle 11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4446" name="Rectangle 14"/>
          <p:cNvSpPr>
            <a:spLocks noChangeArrowheads="1"/>
          </p:cNvSpPr>
          <p:nvPr/>
        </p:nvSpPr>
        <p:spPr bwMode="auto">
          <a:xfrm>
            <a:off x="4500563" y="3789363"/>
            <a:ext cx="3743325" cy="1511300"/>
          </a:xfrm>
          <a:prstGeom prst="rect">
            <a:avLst/>
          </a:prstGeom>
          <a:noFill/>
          <a:ln w="508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2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4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4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444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lang="zh-CN" altLang="en-US" sz="3600" b="1" smtClean="0">
                <a:latin typeface="Times New Roman" pitchFamily="18" charset="0"/>
              </a:rPr>
              <a:t>的系数全为 </a:t>
            </a:r>
            <a:r>
              <a:rPr lang="en-US" altLang="zh-CN" sz="3600" b="1" smtClean="0">
                <a:latin typeface="Times New Roman" pitchFamily="18" charset="0"/>
              </a:rPr>
              <a:t>0 ,  </a:t>
            </a:r>
            <a:r>
              <a:rPr lang="zh-CN" altLang="en-US" sz="3600" b="1" smtClean="0">
                <a:latin typeface="Times New Roman" pitchFamily="18" charset="0"/>
              </a:rPr>
              <a:t>看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lang="zh-CN" altLang="en-US" sz="3600" b="1" smtClean="0">
                <a:latin typeface="Times New Roman" pitchFamily="18" charset="0"/>
              </a:rPr>
              <a:t>的系数</a:t>
            </a:r>
          </a:p>
        </p:txBody>
      </p:sp>
      <p:sp>
        <p:nvSpPr>
          <p:cNvPr id="142339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340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341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9559" name="Rectangle 7"/>
          <p:cNvSpPr>
            <a:spLocks noChangeArrowheads="1"/>
          </p:cNvSpPr>
          <p:nvPr/>
        </p:nvSpPr>
        <p:spPr bwMode="auto">
          <a:xfrm>
            <a:off x="4500563" y="3789363"/>
            <a:ext cx="1008062" cy="1511300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343" name="Rectangle 10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34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9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55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Times New Roman" pitchFamily="18" charset="0"/>
              </a:rPr>
              <a:t>选好系数消元</a:t>
            </a: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>
            <a:off x="1403350" y="2205038"/>
            <a:ext cx="1008063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3924300" y="2997200"/>
            <a:ext cx="4319588" cy="719138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5" name="Rectangle 6"/>
          <p:cNvSpPr>
            <a:spLocks noChangeArrowheads="1"/>
          </p:cNvSpPr>
          <p:nvPr/>
        </p:nvSpPr>
        <p:spPr bwMode="auto">
          <a:xfrm>
            <a:off x="2411413" y="2205038"/>
            <a:ext cx="5832475" cy="719137"/>
          </a:xfrm>
          <a:prstGeom prst="rect">
            <a:avLst/>
          </a:prstGeom>
          <a:solidFill>
            <a:srgbClr val="80808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0584" name="Rectangle 8"/>
          <p:cNvSpPr>
            <a:spLocks noChangeArrowheads="1"/>
          </p:cNvSpPr>
          <p:nvPr/>
        </p:nvSpPr>
        <p:spPr bwMode="auto">
          <a:xfrm>
            <a:off x="6084888" y="3789363"/>
            <a:ext cx="1008062" cy="1511300"/>
          </a:xfrm>
          <a:prstGeom prst="rect">
            <a:avLst/>
          </a:prstGeom>
          <a:noFill/>
          <a:ln w="476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7" name="Rectangle 10"/>
          <p:cNvSpPr>
            <a:spLocks noChangeArrowheads="1"/>
          </p:cNvSpPr>
          <p:nvPr/>
        </p:nvSpPr>
        <p:spPr bwMode="auto">
          <a:xfrm>
            <a:off x="2916238" y="2997200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0587" name="Rectangle 11"/>
          <p:cNvSpPr>
            <a:spLocks noChangeArrowheads="1"/>
          </p:cNvSpPr>
          <p:nvPr/>
        </p:nvSpPr>
        <p:spPr bwMode="auto">
          <a:xfrm>
            <a:off x="7092950" y="3789363"/>
            <a:ext cx="1150938" cy="719137"/>
          </a:xfrm>
          <a:prstGeom prst="rect">
            <a:avLst/>
          </a:prstGeom>
          <a:solidFill>
            <a:srgbClr val="FF9900">
              <a:alpha val="3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0588" name="Rectangle 12"/>
          <p:cNvSpPr>
            <a:spLocks noChangeArrowheads="1"/>
          </p:cNvSpPr>
          <p:nvPr/>
        </p:nvSpPr>
        <p:spPr bwMode="auto">
          <a:xfrm>
            <a:off x="6084888" y="3789363"/>
            <a:ext cx="1008062" cy="720725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0589" name="AutoShape 13"/>
          <p:cNvSpPr>
            <a:spLocks noChangeArrowheads="1"/>
          </p:cNvSpPr>
          <p:nvPr/>
        </p:nvSpPr>
        <p:spPr bwMode="auto">
          <a:xfrm>
            <a:off x="5435600" y="4005263"/>
            <a:ext cx="484188" cy="1079500"/>
          </a:xfrm>
          <a:prstGeom prst="curvedRightArrow">
            <a:avLst>
              <a:gd name="adj1" fmla="val 44590"/>
              <a:gd name="adj2" fmla="val 89180"/>
              <a:gd name="adj3" fmla="val 33333"/>
            </a:avLst>
          </a:prstGeom>
          <a:solidFill>
            <a:srgbClr val="FF0000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0590" name="Text Box 14"/>
          <p:cNvSpPr txBox="1">
            <a:spLocks noChangeArrowheads="1"/>
          </p:cNvSpPr>
          <p:nvPr/>
        </p:nvSpPr>
        <p:spPr bwMode="auto">
          <a:xfrm>
            <a:off x="3851275" y="3933825"/>
            <a:ext cx="1511300" cy="541338"/>
          </a:xfrm>
          <a:prstGeom prst="rect">
            <a:avLst/>
          </a:prstGeom>
          <a:solidFill>
            <a:srgbClr val="FF00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French Script M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0">
                <a:sym typeface="MT Extra" pitchFamily="18" charset="2"/>
              </a:rPr>
              <a:t>–</a:t>
            </a:r>
            <a:r>
              <a:rPr kumimoji="0" lang="en-US" altLang="zh-CN" sz="2800">
                <a:sym typeface="Symbol" pitchFamily="18" charset="2"/>
              </a:rPr>
              <a:t> </a:t>
            </a:r>
            <a:r>
              <a:rPr kumimoji="0" lang="en-US" altLang="zh-CN" sz="2800">
                <a:latin typeface="Times New Roman" pitchFamily="18" charset="0"/>
              </a:rPr>
              <a:t>2 </a:t>
            </a:r>
            <a:r>
              <a:rPr kumimoji="0" lang="zh-CN" altLang="en-US" sz="2800">
                <a:latin typeface="Times New Roman" pitchFamily="18" charset="0"/>
              </a:rPr>
              <a:t>倍</a:t>
            </a:r>
          </a:p>
        </p:txBody>
      </p:sp>
      <p:sp>
        <p:nvSpPr>
          <p:cNvPr id="14337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x</a:t>
            </a:r>
            <a:r>
              <a:rPr lang="en-US" altLang="zh-CN" sz="3600" b="1" baseline="-30000" smtClean="0">
                <a:latin typeface="Times New Roman" pitchFamily="18" charset="0"/>
              </a:rPr>
              <a:t>1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</a:t>
            </a:r>
            <a:r>
              <a:rPr lang="en-US" altLang="zh-CN" sz="3600" b="1" smtClean="0">
                <a:latin typeface="Times New Roman" pitchFamily="18" charset="0"/>
              </a:rPr>
              <a:t>  5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</a:t>
            </a:r>
            <a:r>
              <a:rPr lang="en-US" altLang="zh-CN" sz="3600" b="1" smtClean="0">
                <a:latin typeface="Times New Roman" pitchFamily="18" charset="0"/>
              </a:rPr>
              <a:t>+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0</a:t>
            </a:r>
            <a:endParaRPr lang="en-US" altLang="zh-CN" sz="3600" b="1" baseline="-3000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2</a:t>
            </a:r>
            <a:r>
              <a:rPr lang="en-US" altLang="zh-CN" sz="3600" b="1" smtClean="0">
                <a:latin typeface="Times New Roman" pitchFamily="18" charset="0"/>
              </a:rPr>
              <a:t>   +  4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3      </a:t>
            </a:r>
            <a:r>
              <a:rPr lang="en-US" altLang="zh-CN" sz="3600" b="1" smtClean="0">
                <a:latin typeface="Times New Roman" pitchFamily="18" charset="0"/>
                <a:sym typeface="MT Extra" pitchFamily="18" charset="2"/>
              </a:rPr>
              <a:t>–   </a:t>
            </a:r>
            <a:r>
              <a:rPr lang="en-US" altLang="zh-CN" sz="3600" b="1" smtClean="0">
                <a:latin typeface="Times New Roman" pitchFamily="18" charset="0"/>
              </a:rPr>
              <a:t> 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i="1" smtClean="0">
                <a:latin typeface="Times New Roman" pitchFamily="18" charset="0"/>
              </a:rPr>
              <a:t>                                                     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                                            2 </a:t>
            </a:r>
            <a:r>
              <a:rPr lang="en-US" altLang="zh-CN" sz="3600" b="1" i="1" smtClean="0">
                <a:latin typeface="Times New Roman" pitchFamily="18" charset="0"/>
              </a:rPr>
              <a:t>x</a:t>
            </a:r>
            <a:r>
              <a:rPr lang="en-US" altLang="zh-CN" sz="3600" b="1" baseline="-30000" smtClean="0">
                <a:latin typeface="Times New Roman" pitchFamily="18" charset="0"/>
              </a:rPr>
              <a:t>4     </a:t>
            </a:r>
            <a:r>
              <a:rPr lang="en-US" altLang="zh-CN" sz="3600" b="1" smtClean="0">
                <a:latin typeface="Times New Roman" pitchFamily="18" charset="0"/>
              </a:rPr>
              <a:t>= 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0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00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0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2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20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0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0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00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00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584" grpId="0" animBg="1"/>
      <p:bldP spid="2200587" grpId="0" animBg="1"/>
      <p:bldP spid="2200588" grpId="0" animBg="1"/>
      <p:bldP spid="2200589" grpId="0" animBg="1"/>
      <p:bldP spid="2200590" grpId="0" animBg="1"/>
    </p:bld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Mountain Top">
  <a:themeElements>
    <a:clrScheme name="2_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2_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ench Script MT" pitchFamily="66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18379</TotalTime>
  <Words>7787</Words>
  <Application>Microsoft Office PowerPoint</Application>
  <PresentationFormat>全屏显示(4:3)</PresentationFormat>
  <Paragraphs>877</Paragraphs>
  <Slides>194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194</vt:i4>
      </vt:variant>
    </vt:vector>
  </HeadingPairs>
  <TitlesOfParts>
    <vt:vector size="204" baseType="lpstr">
      <vt:lpstr>Mountain Top</vt:lpstr>
      <vt:lpstr>Pixel</vt:lpstr>
      <vt:lpstr>默认设计模板</vt:lpstr>
      <vt:lpstr>Default Design</vt:lpstr>
      <vt:lpstr>1_默认设计模板</vt:lpstr>
      <vt:lpstr>2_Mountain Top</vt:lpstr>
      <vt:lpstr>1_Default Design</vt:lpstr>
      <vt:lpstr>3_默认设计模板</vt:lpstr>
      <vt:lpstr>2_默认设计模板</vt:lpstr>
      <vt:lpstr>公式</vt:lpstr>
      <vt:lpstr>高等代数  I 主讲教师 : 高 峡  理科楼 1473W   </vt:lpstr>
      <vt:lpstr>PowerPoint 演示文稿</vt:lpstr>
      <vt:lpstr>PowerPoint 演示文稿</vt:lpstr>
      <vt:lpstr>PowerPoint 演示文稿</vt:lpstr>
      <vt:lpstr>怎样学好高等代数 ?</vt:lpstr>
      <vt:lpstr>学习理论知识的几个阶段</vt:lpstr>
      <vt:lpstr>PowerPoint 演示文稿</vt:lpstr>
      <vt:lpstr>学习的几个阶段</vt:lpstr>
      <vt:lpstr>怎样学好高等代数?</vt:lpstr>
      <vt:lpstr>第一章    线性方程组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线性表出的概念</vt:lpstr>
      <vt:lpstr>PowerPoint 演示文稿</vt:lpstr>
      <vt:lpstr>PowerPoint 演示文稿</vt:lpstr>
      <vt:lpstr> 向量加法的几何意义 : 平行四边形法则</vt:lpstr>
      <vt:lpstr>     三维空间也有平行四边形法则</vt:lpstr>
      <vt:lpstr>  向量数乘的几何表示</vt:lpstr>
      <vt:lpstr>过原点的线段</vt:lpstr>
      <vt:lpstr>过原点的平面</vt:lpstr>
      <vt:lpstr> ,  张成的平行四边形</vt:lpstr>
      <vt:lpstr> ,  ,  张成的平行六面体</vt:lpstr>
      <vt:lpstr> 过原点直线的平移</vt:lpstr>
      <vt:lpstr>直线                   用向量表示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行  4 列 矩阵</vt:lpstr>
      <vt:lpstr>矩阵是一种记录、存储数据的自然形式</vt:lpstr>
      <vt:lpstr>便于观察 ,  易于检索…</vt:lpstr>
      <vt:lpstr>只有一行(一列)的矩阵称为行(列)向量</vt:lpstr>
      <vt:lpstr>PowerPoint 演示文稿</vt:lpstr>
      <vt:lpstr>PowerPoint 演示文稿</vt:lpstr>
      <vt:lpstr>矩阵的转置  (matrix transpose)</vt:lpstr>
      <vt:lpstr>   矩阵的行向量、列向量</vt:lpstr>
      <vt:lpstr>PowerPoint 演示文稿</vt:lpstr>
      <vt:lpstr>线性组合</vt:lpstr>
      <vt:lpstr>线性表出</vt:lpstr>
      <vt:lpstr>例2. 图像压缩试验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   9 月 26 日 交</vt:lpstr>
      <vt:lpstr>PowerPoint 演示文稿</vt:lpstr>
      <vt:lpstr>第一章    线性方程组</vt:lpstr>
      <vt:lpstr>PowerPoint 演示文稿</vt:lpstr>
      <vt:lpstr>n 元线性方程组</vt:lpstr>
      <vt:lpstr> 解集合</vt:lpstr>
      <vt:lpstr>线性方程组的主要问题</vt:lpstr>
      <vt:lpstr>例: 求线性方程组的解集合</vt:lpstr>
      <vt:lpstr>解：交换两个方程的位置,  解集合不变</vt:lpstr>
      <vt:lpstr>一行加上另一行的倍数呢？</vt:lpstr>
      <vt:lpstr>一行加另一行倍数,  解集合也不变</vt:lpstr>
      <vt:lpstr>一行乘以非零的数,  解集合不变</vt:lpstr>
      <vt:lpstr>              三种等解变换</vt:lpstr>
      <vt:lpstr>第一章    线性方程组</vt:lpstr>
      <vt:lpstr>              Gauss 消元法</vt:lpstr>
      <vt:lpstr>若 x1 的系数不全为 0 ,  选 “好” 的系数,   比如 a31 ≠ 0 ,  将第三行与第一行交换…</vt:lpstr>
      <vt:lpstr>以下设 a11≠ 0 ,  用第一行的倍数依次    去减下面的行,  消去其中的 x1 …</vt:lpstr>
      <vt:lpstr>以下设 a11≠0 ,  用第一行的倍数依次    去减下面的行,  消去其中的 x1 …</vt:lpstr>
      <vt:lpstr>以下设 a11≠0 ,  用第一行的倍数依次    去减下面的行,  消去其中的 x1 …</vt:lpstr>
      <vt:lpstr>第一行暂不动, 对下面的行重复以上操作…</vt:lpstr>
      <vt:lpstr>若 x2 的系数不全为 0 ,  选 “好” 的系数,   交换到第 2 行…</vt:lpstr>
      <vt:lpstr>以下设 a22≠0 ,  用第 2 行的倍数依次    去减下面的行,  消去其中的 x2 …</vt:lpstr>
      <vt:lpstr>以下设 a22≠0 ,  用第 2 行的倍数依次    去减下面的行,  消去其中的 x2 …</vt:lpstr>
      <vt:lpstr>第 1, 2 行暂不动, 下面的行重复以上操作…</vt:lpstr>
      <vt:lpstr>注：消元的次序</vt:lpstr>
      <vt:lpstr>例: 解线性方程组</vt:lpstr>
      <vt:lpstr>选好非零系数, 交换到第一行</vt:lpstr>
      <vt:lpstr>第一列开始消元</vt:lpstr>
      <vt:lpstr>第一列消元</vt:lpstr>
      <vt:lpstr>第一行不动, 下面的行重复以上过程</vt:lpstr>
      <vt:lpstr>选好的系数, 交换</vt:lpstr>
      <vt:lpstr>再消元</vt:lpstr>
      <vt:lpstr>再消元</vt:lpstr>
      <vt:lpstr>第一, 二行不动, 下面的行消元</vt:lpstr>
      <vt:lpstr>x3 的系数全为 0 ,  看 x4 的系数</vt:lpstr>
      <vt:lpstr>选好系数消元</vt:lpstr>
      <vt:lpstr>得到阶梯型方程组</vt:lpstr>
      <vt:lpstr>阶梯型方程组</vt:lpstr>
      <vt:lpstr>以下方程组不是阶梯型,  可用进一步简化</vt:lpstr>
      <vt:lpstr>现在是阶梯型了</vt:lpstr>
      <vt:lpstr>第一章    线性方程组</vt:lpstr>
      <vt:lpstr>PowerPoint 演示文稿</vt:lpstr>
      <vt:lpstr>若阶梯型方程组的主元都在等号左边</vt:lpstr>
      <vt:lpstr>可自下而上地消元</vt:lpstr>
      <vt:lpstr>将主元正上方都变成零</vt:lpstr>
      <vt:lpstr>将主元变为 1</vt:lpstr>
      <vt:lpstr>继续反向消元</vt:lpstr>
      <vt:lpstr>得到简化阶梯型矩阵</vt:lpstr>
      <vt:lpstr>PowerPoint 演示文稿</vt:lpstr>
      <vt:lpstr>若所有变量都是主变量</vt:lpstr>
      <vt:lpstr>主变量以外的变量称为自由变量</vt:lpstr>
      <vt:lpstr>自由变量部分移到等号右边 </vt:lpstr>
      <vt:lpstr>得到等解的方程组, 称为“解的公式”</vt:lpstr>
      <vt:lpstr>通解用向量表示</vt:lpstr>
      <vt:lpstr>通解用向量表示</vt:lpstr>
      <vt:lpstr>第一列选 ‘好’ 的非零元</vt:lpstr>
      <vt:lpstr>选好与第一行交换</vt:lpstr>
      <vt:lpstr>第一列消元</vt:lpstr>
      <vt:lpstr>第一列消元</vt:lpstr>
      <vt:lpstr>第一列消元</vt:lpstr>
      <vt:lpstr>第一列消元</vt:lpstr>
      <vt:lpstr>第一行不动, 下面的行重复以上操作</vt:lpstr>
      <vt:lpstr>第二列选 ‘好’ 的非零元, 交换</vt:lpstr>
      <vt:lpstr>第二列消元</vt:lpstr>
      <vt:lpstr>第二列消元</vt:lpstr>
      <vt:lpstr>第二列消元</vt:lpstr>
      <vt:lpstr>第一, 二行不动, 下面的行重复以上操作</vt:lpstr>
      <vt:lpstr>若第三列全是零, 看第四列</vt:lpstr>
      <vt:lpstr>若第四列也全是零, 看第五列</vt:lpstr>
      <vt:lpstr>若第四列也全是零, 看第五列</vt:lpstr>
      <vt:lpstr>选 ‘好’ 的非零元 , 交换</vt:lpstr>
      <vt:lpstr>消元</vt:lpstr>
      <vt:lpstr>消元</vt:lpstr>
      <vt:lpstr>找非零元</vt:lpstr>
      <vt:lpstr>找不到非零元, 看右边一列</vt:lpstr>
      <vt:lpstr>选好非零元, 交换</vt:lpstr>
      <vt:lpstr>消元</vt:lpstr>
      <vt:lpstr>消元</vt:lpstr>
      <vt:lpstr>常数列里找非零元</vt:lpstr>
      <vt:lpstr>如果常数列里有主元</vt:lpstr>
      <vt:lpstr>否则一定有解</vt:lpstr>
      <vt:lpstr>反方向消元</vt:lpstr>
      <vt:lpstr>反方向消元</vt:lpstr>
      <vt:lpstr>反方向消元</vt:lpstr>
      <vt:lpstr>反方向消元</vt:lpstr>
      <vt:lpstr>简化阶梯型</vt:lpstr>
      <vt:lpstr>得到解的公式</vt:lpstr>
      <vt:lpstr>PowerPoint 演示文稿</vt:lpstr>
      <vt:lpstr>如果常数列里有主元</vt:lpstr>
      <vt:lpstr>否则一定有解</vt:lpstr>
      <vt:lpstr>PowerPoint 演示文稿</vt:lpstr>
      <vt:lpstr>PowerPoint 演示文稿</vt:lpstr>
      <vt:lpstr>PowerPoint 演示文稿</vt:lpstr>
      <vt:lpstr>设 a11≠ 0 , 用第一行的倍数去减下面的行,   需  n (n - 1) 次乘法,  n - 1 次除法</vt:lpstr>
      <vt:lpstr>设 a22≠ 0 , 用第二行的倍数去减下面的行,   需 (n - 1) (n - 2) 次乘法,  n - 2 次除法</vt:lpstr>
      <vt:lpstr>PowerPoint 演示文稿</vt:lpstr>
      <vt:lpstr>PowerPoint 演示文稿</vt:lpstr>
      <vt:lpstr>PowerPoint 演示文稿</vt:lpstr>
      <vt:lpstr>若未知量都是主变量,      则有唯一解 ( 零解 ) </vt:lpstr>
      <vt:lpstr>若有自由变量, 则无穷多解 </vt:lpstr>
      <vt:lpstr>PowerPoint 演示文稿</vt:lpstr>
      <vt:lpstr>PowerPoint 演示文稿</vt:lpstr>
      <vt:lpstr>PowerPoint 演示文稿</vt:lpstr>
      <vt:lpstr>PowerPoint 演示文稿</vt:lpstr>
      <vt:lpstr>例：解齐次线性方程组</vt:lpstr>
      <vt:lpstr>解：写成矩阵形式</vt:lpstr>
      <vt:lpstr>对增广矩阵作初等行变换</vt:lpstr>
      <vt:lpstr>第一列选好非零元, 交换到第一行</vt:lpstr>
      <vt:lpstr>第一列消元</vt:lpstr>
      <vt:lpstr>第一列消元</vt:lpstr>
      <vt:lpstr>第一列消元</vt:lpstr>
      <vt:lpstr>选好非零元 , 交换</vt:lpstr>
      <vt:lpstr>消元</vt:lpstr>
      <vt:lpstr>消元</vt:lpstr>
      <vt:lpstr>找不到非零元, 再看右边一列</vt:lpstr>
      <vt:lpstr>选好非零元, 交换再消元</vt:lpstr>
      <vt:lpstr>得到阶梯型, 可以判定解的状况:</vt:lpstr>
      <vt:lpstr>反向消元,  化为简化阶梯型</vt:lpstr>
      <vt:lpstr> 简化阶梯型</vt:lpstr>
      <vt:lpstr> 自由变量移到等号右边, 得到解的公式</vt:lpstr>
      <vt:lpstr>PowerPoint 演示文稿</vt:lpstr>
      <vt:lpstr>第一章    线性方程组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See you        next time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线性代数（B）         Linear  Algebra</dc:title>
  <dc:creator>user</dc:creator>
  <cp:lastModifiedBy>admin</cp:lastModifiedBy>
  <cp:revision>467</cp:revision>
  <dcterms:created xsi:type="dcterms:W3CDTF">2006-07-01T03:17:13Z</dcterms:created>
  <dcterms:modified xsi:type="dcterms:W3CDTF">2018-09-21T03:25:19Z</dcterms:modified>
</cp:coreProperties>
</file>