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7" r:id="rId2"/>
    <p:sldMasterId id="2147484454" r:id="rId3"/>
    <p:sldMasterId id="2147484534" r:id="rId4"/>
    <p:sldMasterId id="2147484625" r:id="rId5"/>
    <p:sldMasterId id="2147484706" r:id="rId6"/>
  </p:sldMasterIdLst>
  <p:notesMasterIdLst>
    <p:notesMasterId r:id="rId134"/>
  </p:notesMasterIdLst>
  <p:sldIdLst>
    <p:sldId id="4927" r:id="rId7"/>
    <p:sldId id="4928" r:id="rId8"/>
    <p:sldId id="4929" r:id="rId9"/>
    <p:sldId id="4890" r:id="rId10"/>
    <p:sldId id="4956" r:id="rId11"/>
    <p:sldId id="4955" r:id="rId12"/>
    <p:sldId id="4869" r:id="rId13"/>
    <p:sldId id="4870" r:id="rId14"/>
    <p:sldId id="4872" r:id="rId15"/>
    <p:sldId id="4873" r:id="rId16"/>
    <p:sldId id="4874" r:id="rId17"/>
    <p:sldId id="4875" r:id="rId18"/>
    <p:sldId id="4876" r:id="rId19"/>
    <p:sldId id="4877" r:id="rId20"/>
    <p:sldId id="4952" r:id="rId21"/>
    <p:sldId id="4879" r:id="rId22"/>
    <p:sldId id="4882" r:id="rId23"/>
    <p:sldId id="4883" r:id="rId24"/>
    <p:sldId id="3435" r:id="rId25"/>
    <p:sldId id="3313" r:id="rId26"/>
    <p:sldId id="3237" r:id="rId27"/>
    <p:sldId id="3314" r:id="rId28"/>
    <p:sldId id="4941" r:id="rId29"/>
    <p:sldId id="4942" r:id="rId30"/>
    <p:sldId id="4936" r:id="rId31"/>
    <p:sldId id="3393" r:id="rId32"/>
    <p:sldId id="4945" r:id="rId33"/>
    <p:sldId id="4946" r:id="rId34"/>
    <p:sldId id="4560" r:id="rId35"/>
    <p:sldId id="4561" r:id="rId36"/>
    <p:sldId id="4774" r:id="rId37"/>
    <p:sldId id="4923" r:id="rId38"/>
    <p:sldId id="4926" r:id="rId39"/>
    <p:sldId id="4930" r:id="rId40"/>
    <p:sldId id="4931" r:id="rId41"/>
    <p:sldId id="4932" r:id="rId42"/>
    <p:sldId id="3250" r:id="rId43"/>
    <p:sldId id="3252" r:id="rId44"/>
    <p:sldId id="3253" r:id="rId45"/>
    <p:sldId id="3413" r:id="rId46"/>
    <p:sldId id="3414" r:id="rId47"/>
    <p:sldId id="3256" r:id="rId48"/>
    <p:sldId id="3257" r:id="rId49"/>
    <p:sldId id="3259" r:id="rId50"/>
    <p:sldId id="3422" r:id="rId51"/>
    <p:sldId id="3425" r:id="rId52"/>
    <p:sldId id="3424" r:id="rId53"/>
    <p:sldId id="4793" r:id="rId54"/>
    <p:sldId id="4794" r:id="rId55"/>
    <p:sldId id="4796" r:id="rId56"/>
    <p:sldId id="4797" r:id="rId57"/>
    <p:sldId id="4798" r:id="rId58"/>
    <p:sldId id="4799" r:id="rId59"/>
    <p:sldId id="4787" r:id="rId60"/>
    <p:sldId id="4788" r:id="rId61"/>
    <p:sldId id="4789" r:id="rId62"/>
    <p:sldId id="4790" r:id="rId63"/>
    <p:sldId id="4791" r:id="rId64"/>
    <p:sldId id="4106" r:id="rId65"/>
    <p:sldId id="4777" r:id="rId66"/>
    <p:sldId id="4960" r:id="rId67"/>
    <p:sldId id="4859" r:id="rId68"/>
    <p:sldId id="4110" r:id="rId69"/>
    <p:sldId id="4111" r:id="rId70"/>
    <p:sldId id="4852" r:id="rId71"/>
    <p:sldId id="4853" r:id="rId72"/>
    <p:sldId id="4854" r:id="rId73"/>
    <p:sldId id="4855" r:id="rId74"/>
    <p:sldId id="4856" r:id="rId75"/>
    <p:sldId id="4857" r:id="rId76"/>
    <p:sldId id="4831" r:id="rId77"/>
    <p:sldId id="4851" r:id="rId78"/>
    <p:sldId id="4503" r:id="rId79"/>
    <p:sldId id="4504" r:id="rId80"/>
    <p:sldId id="4811" r:id="rId81"/>
    <p:sldId id="4812" r:id="rId82"/>
    <p:sldId id="4913" r:id="rId83"/>
    <p:sldId id="4914" r:id="rId84"/>
    <p:sldId id="4507" r:id="rId85"/>
    <p:sldId id="4893" r:id="rId86"/>
    <p:sldId id="4915" r:id="rId87"/>
    <p:sldId id="4918" r:id="rId88"/>
    <p:sldId id="4919" r:id="rId89"/>
    <p:sldId id="4920" r:id="rId90"/>
    <p:sldId id="4921" r:id="rId91"/>
    <p:sldId id="4922" r:id="rId92"/>
    <p:sldId id="4596" r:id="rId93"/>
    <p:sldId id="4597" r:id="rId94"/>
    <p:sldId id="4598" r:id="rId95"/>
    <p:sldId id="4599" r:id="rId96"/>
    <p:sldId id="4600" r:id="rId97"/>
    <p:sldId id="4601" r:id="rId98"/>
    <p:sldId id="4602" r:id="rId99"/>
    <p:sldId id="4603" r:id="rId100"/>
    <p:sldId id="4604" r:id="rId101"/>
    <p:sldId id="4605" r:id="rId102"/>
    <p:sldId id="4606" r:id="rId103"/>
    <p:sldId id="4607" r:id="rId104"/>
    <p:sldId id="4076" r:id="rId105"/>
    <p:sldId id="4617" r:id="rId106"/>
    <p:sldId id="4727" r:id="rId107"/>
    <p:sldId id="4749" r:id="rId108"/>
    <p:sldId id="4750" r:id="rId109"/>
    <p:sldId id="4761" r:id="rId110"/>
    <p:sldId id="4765" r:id="rId111"/>
    <p:sldId id="4753" r:id="rId112"/>
    <p:sldId id="4754" r:id="rId113"/>
    <p:sldId id="4755" r:id="rId114"/>
    <p:sldId id="4756" r:id="rId115"/>
    <p:sldId id="4757" r:id="rId116"/>
    <p:sldId id="4758" r:id="rId117"/>
    <p:sldId id="4762" r:id="rId118"/>
    <p:sldId id="4766" r:id="rId119"/>
    <p:sldId id="4767" r:id="rId120"/>
    <p:sldId id="4768" r:id="rId121"/>
    <p:sldId id="4770" r:id="rId122"/>
    <p:sldId id="4814" r:id="rId123"/>
    <p:sldId id="4846" r:id="rId124"/>
    <p:sldId id="4961" r:id="rId125"/>
    <p:sldId id="4962" r:id="rId126"/>
    <p:sldId id="4963" r:id="rId127"/>
    <p:sldId id="4964" r:id="rId128"/>
    <p:sldId id="4965" r:id="rId129"/>
    <p:sldId id="4951" r:id="rId130"/>
    <p:sldId id="4953" r:id="rId131"/>
    <p:sldId id="4954" r:id="rId132"/>
    <p:sldId id="4959" r:id="rId1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00"/>
    <a:srgbClr val="FFFFFF"/>
    <a:srgbClr val="E20000"/>
    <a:srgbClr val="FF0066"/>
    <a:srgbClr val="FF66FF"/>
    <a:srgbClr val="FF33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1" autoAdjust="0"/>
    <p:restoredTop sz="99350" autoAdjust="0"/>
  </p:normalViewPr>
  <p:slideViewPr>
    <p:cSldViewPr>
      <p:cViewPr>
        <p:scale>
          <a:sx n="66" d="100"/>
          <a:sy n="66" d="100"/>
        </p:scale>
        <p:origin x="-78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766"/>
    </p:cViewPr>
  </p:sorterViewPr>
  <p:notesViewPr>
    <p:cSldViewPr>
      <p:cViewPr varScale="1">
        <p:scale>
          <a:sx n="57" d="100"/>
          <a:sy n="57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38" Type="http://schemas.openxmlformats.org/officeDocument/2006/relationships/tableStyles" Target="tableStyles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28" Type="http://schemas.openxmlformats.org/officeDocument/2006/relationships/slide" Target="slides/slide12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26" Type="http://schemas.openxmlformats.org/officeDocument/2006/relationships/slide" Target="slides/slide120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16" Type="http://schemas.openxmlformats.org/officeDocument/2006/relationships/slide" Target="slides/slide110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13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30" Type="http://schemas.openxmlformats.org/officeDocument/2006/relationships/slide" Target="slides/slide124.xml"/><Relationship Id="rId13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2.wmf"/><Relationship Id="rId5" Type="http://schemas.openxmlformats.org/officeDocument/2006/relationships/image" Target="../media/image73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9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124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12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6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56.wmf"/><Relationship Id="rId4" Type="http://schemas.openxmlformats.org/officeDocument/2006/relationships/image" Target="../media/image15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1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0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E4A226E-FC8D-4199-BB63-6B195FE7F77F}" type="datetimeFigureOut">
              <a:rPr lang="zh-CN" altLang="en-US"/>
              <a:pPr>
                <a:defRPr/>
              </a:pPr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22DBAED-DA3E-43C8-9B05-CC61716E7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DBAED-DA3E-43C8-9B05-CC61716E74B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7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967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967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A23-5599-4E50-B149-7794C9283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3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DE8D8-AB4D-46D0-AFFB-04D126A9B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0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43781-5948-4841-98F3-F262707B6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42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DB034-9965-409E-8E17-E5C17148D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B8F9C-2EB9-4908-BBB1-0A66FA770E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26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4777-8B0B-4761-B93D-36EEC2280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95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D4BD-90C6-4CE6-A6B3-77BAA82C7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7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9B85-919D-4C80-8D40-64FAEE373C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94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9825-AB4B-410C-AD48-879739DC2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469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18CFC-8394-46D8-A9C2-C6B118C69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211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65291-C747-4F61-9BD8-E1005B4F6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1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2DD2F-4297-4FD6-ACD6-7C80738F3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68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F5E4B-2CFE-46E5-83A0-D9D42D262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93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5D1C5-CDCD-4884-877B-32C453B9B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046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AB9D-58EC-42B1-9593-5291C906D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27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C3F81-AEC1-410C-97EE-02E55B967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557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F1EC1-D8F7-4B2D-82AA-8DE9EAF133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81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E7030-0151-481F-B77A-98D6091D5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5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17D5-F53D-4595-A1A4-4763FB18D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115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ABFAA-EC1D-4031-88A1-B4A77E8CA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836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21CBB-F079-47ED-ABBF-106924E23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40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6CEA5-63C3-4B75-886B-D98C9CEC2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A11E-9C63-4B4B-BD4D-FEC662190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206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CCB9B-F651-4CBF-9C8F-BB45A8876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654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0446E-2B6E-4CF6-A51A-CDD44877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39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D6DB-7926-47B6-B087-FD760E72E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710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ED13-A61B-4472-A456-9AD8139F7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491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2C77-07C7-4FBF-8630-AD971FB56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943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BFC7-97F4-48A2-A184-85ACC1419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706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6C43-73D8-4D55-B85A-FA2533296A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578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CF8C-2B17-4E49-84D3-244C5626D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664A0-0F86-4E79-B435-5ACDEB013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179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25B46-3A83-4740-9C8B-1F7746859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2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6DEEE-1D02-4C1D-935F-7442C7732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543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38F33-E2D8-45AA-934A-9B027264F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043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EBEB3-3FB6-48D6-BE76-136A085A6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442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4AF9E-86D6-43DF-8345-1DB5143AE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90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88470-6947-40E1-89BA-D79634886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30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0221-2EE1-4157-8DD5-8F19BA35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65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1941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1941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C3C8F-343C-4FF7-B792-D8E95C97C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4868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1E94C-C54B-4F4A-813F-06CCF7FBC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812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38E7-1387-458B-A04C-94FD2FEFC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739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D6FA7-6398-47F9-9044-6D4B603B3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801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2A33E-1628-4BA4-82CF-8F63D99D2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93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AE3C8-C5F0-46F7-BD0A-3FEF318B9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6513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14BC-0D25-4735-9C89-E5DB575CE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555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8207-89D8-4A0B-A2F7-780165060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9983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87B3C-A0D5-42C2-A619-3EF1AE7A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003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F92B-A864-4296-8ADE-BBA83C5DA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478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EDDBD-BE28-4736-8DBA-BCFB5D7B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3468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31CD-EC13-4CB9-87AF-9D1D62E82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3450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EE54-E25E-49E2-B251-77CE771F0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084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88BC-5593-4E41-979A-013C50456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915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CC072-3163-449B-8425-A14FE1E7E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3683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45184-DB64-4C1B-B242-3A8761E24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00907-B74F-45DC-B963-B2B3735A9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853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9FB3C-3099-404B-B130-8BF47C10F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957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FDBB6-5E7A-45D7-8960-C82E4CAB5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72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C61A-D351-4562-835E-AF5D0B440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281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063AE-2B80-4B07-8E2C-2613E0820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9288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3BF7F-A8F7-4B97-8077-7A81EBA83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6033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D0653-FC1E-473F-A907-789718A5A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585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AB2C7-5E0C-40A2-8E44-0649D75D4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5F52-7E2C-4E0A-954B-1EDF5CEC3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5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591C-25DC-49CF-B698-15FD9A727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2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D4EEC-9511-48DF-898C-8BD67A407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62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7863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863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86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86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BA7B504-63DE-437B-9FCE-D008D0122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16" r:id="rId1"/>
    <p:sldLayoutId id="2147485040" r:id="rId2"/>
    <p:sldLayoutId id="2147485041" r:id="rId3"/>
    <p:sldLayoutId id="2147485042" r:id="rId4"/>
    <p:sldLayoutId id="2147485043" r:id="rId5"/>
    <p:sldLayoutId id="2147485044" r:id="rId6"/>
    <p:sldLayoutId id="2147485045" r:id="rId7"/>
    <p:sldLayoutId id="2147485046" r:id="rId8"/>
    <p:sldLayoutId id="2147485047" r:id="rId9"/>
    <p:sldLayoutId id="2147485048" r:id="rId10"/>
    <p:sldLayoutId id="21474850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4921B31-3417-4A62-8ABD-80B05318C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2160F58-EC4F-4B00-ABB7-F61BD179E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76" r:id="rId4"/>
    <p:sldLayoutId id="2147485077" r:id="rId5"/>
    <p:sldLayoutId id="2147485078" r:id="rId6"/>
    <p:sldLayoutId id="2147485079" r:id="rId7"/>
    <p:sldLayoutId id="2147485080" r:id="rId8"/>
    <p:sldLayoutId id="2147485081" r:id="rId9"/>
    <p:sldLayoutId id="2147485082" r:id="rId10"/>
    <p:sldLayoutId id="2147485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EC9B608-B3D7-46C0-B545-89EC2ECFF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4" r:id="rId1"/>
    <p:sldLayoutId id="2147485085" r:id="rId2"/>
    <p:sldLayoutId id="2147485086" r:id="rId3"/>
    <p:sldLayoutId id="2147485087" r:id="rId4"/>
    <p:sldLayoutId id="2147485088" r:id="rId5"/>
    <p:sldLayoutId id="2147485089" r:id="rId6"/>
    <p:sldLayoutId id="2147485090" r:id="rId7"/>
    <p:sldLayoutId id="2147485091" r:id="rId8"/>
    <p:sldLayoutId id="2147485092" r:id="rId9"/>
    <p:sldLayoutId id="2147485093" r:id="rId10"/>
    <p:sldLayoutId id="21474850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6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837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614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581837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grpSp>
          <p:nvGrpSpPr>
            <p:cNvPr id="616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616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1838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614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615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1839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183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1839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1839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674CB1A-BE6C-4B57-A56C-4D32B3863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17" r:id="rId1"/>
    <p:sldLayoutId id="2147485095" r:id="rId2"/>
    <p:sldLayoutId id="2147485096" r:id="rId3"/>
    <p:sldLayoutId id="2147485097" r:id="rId4"/>
    <p:sldLayoutId id="2147485098" r:id="rId5"/>
    <p:sldLayoutId id="2147485099" r:id="rId6"/>
    <p:sldLayoutId id="2147485100" r:id="rId7"/>
    <p:sldLayoutId id="2147485101" r:id="rId8"/>
    <p:sldLayoutId id="2147485102" r:id="rId9"/>
    <p:sldLayoutId id="2147485103" r:id="rId10"/>
    <p:sldLayoutId id="214748510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D020575-1E6D-4FE3-AE40-D1E3ADE2F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5" r:id="rId1"/>
    <p:sldLayoutId id="2147485106" r:id="rId2"/>
    <p:sldLayoutId id="2147485107" r:id="rId3"/>
    <p:sldLayoutId id="2147485108" r:id="rId4"/>
    <p:sldLayoutId id="2147485109" r:id="rId5"/>
    <p:sldLayoutId id="2147485110" r:id="rId6"/>
    <p:sldLayoutId id="2147485111" r:id="rId7"/>
    <p:sldLayoutId id="2147485112" r:id="rId8"/>
    <p:sldLayoutId id="2147485113" r:id="rId9"/>
    <p:sldLayoutId id="2147485114" r:id="rId10"/>
    <p:sldLayoutId id="21474851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56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1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78.wmf"/><Relationship Id="rId11" Type="http://schemas.openxmlformats.org/officeDocument/2006/relationships/image" Target="../media/image180.wmf"/><Relationship Id="rId5" Type="http://schemas.openxmlformats.org/officeDocument/2006/relationships/oleObject" Target="../embeddings/oleObject217.bin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219.bin"/><Relationship Id="rId4" Type="http://schemas.openxmlformats.org/officeDocument/2006/relationships/image" Target="../media/image177.wmf"/><Relationship Id="rId9" Type="http://schemas.openxmlformats.org/officeDocument/2006/relationships/image" Target="../media/image1.jpeg"/><Relationship Id="rId14" Type="http://schemas.openxmlformats.org/officeDocument/2006/relationships/oleObject" Target="../embeddings/oleObject221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187.wmf"/><Relationship Id="rId3" Type="http://schemas.openxmlformats.org/officeDocument/2006/relationships/oleObject" Target="../embeddings/oleObject222.bin"/><Relationship Id="rId7" Type="http://schemas.openxmlformats.org/officeDocument/2006/relationships/image" Target="../media/image1.jpeg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18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28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84.wmf"/><Relationship Id="rId11" Type="http://schemas.openxmlformats.org/officeDocument/2006/relationships/image" Target="../media/image186.wmf"/><Relationship Id="rId5" Type="http://schemas.openxmlformats.org/officeDocument/2006/relationships/oleObject" Target="../embeddings/oleObject223.bin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225.bin"/><Relationship Id="rId4" Type="http://schemas.openxmlformats.org/officeDocument/2006/relationships/image" Target="../media/image183.wmf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227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90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92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93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94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jpe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196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40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03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5.png"/><Relationship Id="rId7" Type="http://schemas.openxmlformats.org/officeDocument/2006/relationships/image" Target="../media/image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0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0.png"/><Relationship Id="rId4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3" Type="http://schemas.openxmlformats.org/officeDocument/2006/relationships/image" Target="../media/image12.jpe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1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98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9.png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6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7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2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32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8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0.png"/><Relationship Id="rId4" Type="http://schemas.openxmlformats.org/officeDocument/2006/relationships/image" Target="../media/image14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39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39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7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7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40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50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51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1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5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53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5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5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3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0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99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04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66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67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70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73.wmf"/><Relationship Id="rId11" Type="http://schemas.openxmlformats.org/officeDocument/2006/relationships/image" Target="../media/image175.wmf"/><Relationship Id="rId5" Type="http://schemas.openxmlformats.org/officeDocument/2006/relationships/oleObject" Target="../embeddings/oleObject212.bin"/><Relationship Id="rId10" Type="http://schemas.openxmlformats.org/officeDocument/2006/relationships/oleObject" Target="../embeddings/oleObject214.bin"/><Relationship Id="rId4" Type="http://schemas.openxmlformats.org/officeDocument/2006/relationships/image" Target="../media/image172.wmf"/><Relationship Id="rId9" Type="http://schemas.openxmlformats.org/officeDocument/2006/relationships/image" Target="../media/image1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292600"/>
            <a:ext cx="7129462" cy="12239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4200" b="1" dirty="0" smtClean="0">
                <a:solidFill>
                  <a:schemeClr val="tx2"/>
                </a:solidFill>
                <a:latin typeface="Times New Roman" pitchFamily="18" charset="0"/>
              </a:rPr>
              <a:t>助教 </a:t>
            </a:r>
            <a:r>
              <a:rPr lang="en-US" altLang="zh-CN" sz="4200" b="1" dirty="0" smtClean="0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itchFamily="18" charset="0"/>
              </a:rPr>
              <a:t>朱果  贾晓东 </a:t>
            </a:r>
            <a:r>
              <a:rPr lang="zh-CN" altLang="en-US" sz="4000" dirty="0" smtClean="0"/>
              <a:t>邓</a:t>
            </a:r>
            <a:r>
              <a:rPr lang="zh-CN" altLang="en-US" sz="4000" dirty="0"/>
              <a:t>思圆</a:t>
            </a:r>
            <a:endParaRPr lang="zh-CN" altLang="en-US" sz="4000" b="1" dirty="0" smtClean="0">
              <a:solidFill>
                <a:schemeClr val="tx2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908050"/>
            <a:ext cx="8229600" cy="30257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4800" b="1" dirty="0" smtClean="0"/>
              <a:t>高等代数  </a:t>
            </a:r>
            <a:r>
              <a:rPr lang="en-US" altLang="zh-CN" sz="4800" b="1" dirty="0" smtClean="0"/>
              <a:t>I</a:t>
            </a:r>
            <a:br>
              <a:rPr lang="en-US" altLang="zh-CN" sz="4800" b="1" dirty="0" smtClean="0"/>
            </a:br>
            <a:r>
              <a:rPr lang="zh-CN" altLang="en-US" b="1" dirty="0" smtClean="0"/>
              <a:t>主讲教师 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高 峡 </a:t>
            </a:r>
            <a:r>
              <a:rPr lang="zh-CN" altLang="en-US" sz="6000" b="1" dirty="0" smtClean="0"/>
              <a:t/>
            </a:r>
            <a:br>
              <a:rPr lang="zh-CN" altLang="en-US" sz="6000" b="1" dirty="0" smtClean="0"/>
            </a:br>
            <a:r>
              <a:rPr lang="zh-CN" altLang="en-US" sz="6000" b="1" dirty="0" smtClean="0"/>
              <a:t> </a:t>
            </a:r>
            <a:r>
              <a:rPr lang="zh-CN" altLang="en-US" sz="3600" b="1" dirty="0" smtClean="0"/>
              <a:t>理科楼 </a:t>
            </a:r>
            <a:r>
              <a:rPr lang="en-US" altLang="zh-CN" sz="3600" b="1" dirty="0" smtClean="0"/>
              <a:t>1473W</a:t>
            </a:r>
            <a:r>
              <a:rPr lang="en-US" altLang="zh-CN" b="1" dirty="0" smtClean="0"/>
              <a:t>   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989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 rot="-1051524">
            <a:off x="4787900" y="37163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>
            <a:off x="4284663" y="981075"/>
            <a:ext cx="0" cy="52562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187450" y="692150"/>
          <a:ext cx="22701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公式" r:id="rId5" imgW="774364" imgH="253890" progId="Equation.3">
                  <p:embed/>
                </p:oleObj>
              </mc:Choice>
              <mc:Fallback>
                <p:oleObj name="公式" r:id="rId5" imgW="774364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22701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047" name="Line 7"/>
          <p:cNvSpPr>
            <a:spLocks noChangeShapeType="1"/>
          </p:cNvSpPr>
          <p:nvPr/>
        </p:nvSpPr>
        <p:spPr bwMode="auto">
          <a:xfrm flipV="1">
            <a:off x="2124075" y="2349500"/>
            <a:ext cx="4968875" cy="33829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048" name="Line 8"/>
          <p:cNvSpPr>
            <a:spLocks noChangeShapeType="1"/>
          </p:cNvSpPr>
          <p:nvPr/>
        </p:nvSpPr>
        <p:spPr bwMode="auto">
          <a:xfrm flipH="1" flipV="1">
            <a:off x="1908175" y="1916113"/>
            <a:ext cx="4176713" cy="41052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 rot="-1051524">
            <a:off x="5003800" y="39322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 rot="-1051524">
            <a:off x="2916238" y="32845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 rot="-1051524">
            <a:off x="5435600" y="43640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 rot="-1051524">
            <a:off x="4932363" y="45085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 rot="-1051524">
            <a:off x="4427538" y="40052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 rot="-1051524">
            <a:off x="5651500" y="35004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 rot="-1051524">
            <a:off x="5940425" y="35734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 rot="-1051524">
            <a:off x="3924300" y="47974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 rot="-1051524">
            <a:off x="3276600" y="45085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 rot="-1051524">
            <a:off x="4859338" y="5013325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 rot="-1051524">
            <a:off x="2916238" y="27813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 rot="-1051524">
            <a:off x="3924300" y="42211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 rot="-1051524">
            <a:off x="3635375" y="537368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 rot="-1051524">
            <a:off x="2843213" y="50847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 rot="-1051524">
            <a:off x="3348038" y="48688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 rot="-1051524">
            <a:off x="3995738" y="45085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 rot="-1051524">
            <a:off x="3132138" y="29972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 rot="-1051524">
            <a:off x="3635375" y="50133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 rot="-1051524">
            <a:off x="3563938" y="34290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 rot="-1051524">
            <a:off x="3779838" y="36449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 rot="-1051524">
            <a:off x="5508625" y="37893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 rot="-1051524">
            <a:off x="4211638" y="40767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 rot="-1051524">
            <a:off x="4427538" y="42926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 rot="-1051524">
            <a:off x="4643438" y="45085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 rot="-1051524">
            <a:off x="4859338" y="47244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 rot="-1051524">
            <a:off x="5075238" y="49403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 rot="-1051524">
            <a:off x="5291138" y="51562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 rot="-1051524">
            <a:off x="5507038" y="53721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 rot="-1051524">
            <a:off x="5722938" y="55880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 rot="-1051524">
            <a:off x="5938838" y="58039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 rot="-1051524">
            <a:off x="6154738" y="60198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 rot="-1051524">
            <a:off x="2268538" y="573405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 rot="-1051524">
            <a:off x="6370638" y="62357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 rot="-1051524">
            <a:off x="2195513" y="2276475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 rot="-1051524">
            <a:off x="5435600" y="38608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 rot="-1051524">
            <a:off x="3203575" y="36449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 rot="-1051524">
            <a:off x="6372225" y="292417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 rot="-1051524">
            <a:off x="2627313" y="26368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 rot="-1051524">
            <a:off x="3059113" y="37893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 rot="-1051524">
            <a:off x="3203575" y="45815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 rot="-1051524">
            <a:off x="3276600" y="52292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 rot="-1051524">
            <a:off x="3419475" y="39322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 rot="-1051524">
            <a:off x="3635375" y="41481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 rot="-1051524">
            <a:off x="3851275" y="43640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 rot="-1051524">
            <a:off x="4067175" y="45799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 rot="-1051524">
            <a:off x="4283075" y="47958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 rot="-1051524">
            <a:off x="4498975" y="50117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 rot="-1051524">
            <a:off x="3563938" y="40052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 rot="-1051524">
            <a:off x="3276600" y="50133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 rot="-1051524">
            <a:off x="5219700" y="515778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 rot="-1051524">
            <a:off x="5362575" y="58753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 rot="-1051524">
            <a:off x="5651500" y="594995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1" name="Oval 61"/>
          <p:cNvSpPr>
            <a:spLocks noChangeArrowheads="1"/>
          </p:cNvSpPr>
          <p:nvPr/>
        </p:nvSpPr>
        <p:spPr bwMode="auto">
          <a:xfrm rot="-1051524">
            <a:off x="2700338" y="537368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 rot="-1051524">
            <a:off x="1835150" y="594995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3" name="Oval 63"/>
          <p:cNvSpPr>
            <a:spLocks noChangeArrowheads="1"/>
          </p:cNvSpPr>
          <p:nvPr/>
        </p:nvSpPr>
        <p:spPr bwMode="auto">
          <a:xfrm rot="-1051524">
            <a:off x="6588125" y="292417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 rot="-1051524">
            <a:off x="6227763" y="32845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 rot="-1051524">
            <a:off x="6084888" y="30686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 rot="-1051524">
            <a:off x="1908175" y="24209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 rot="-1051524">
            <a:off x="2124075" y="26368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 rot="-1051524">
            <a:off x="6732588" y="25654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49" name="Oval 69"/>
          <p:cNvSpPr>
            <a:spLocks noChangeArrowheads="1"/>
          </p:cNvSpPr>
          <p:nvPr/>
        </p:nvSpPr>
        <p:spPr bwMode="auto">
          <a:xfrm rot="-1051524">
            <a:off x="6084888" y="26368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 rot="-1051524">
            <a:off x="2771775" y="32845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1" name="Oval 71"/>
          <p:cNvSpPr>
            <a:spLocks noChangeArrowheads="1"/>
          </p:cNvSpPr>
          <p:nvPr/>
        </p:nvSpPr>
        <p:spPr bwMode="auto">
          <a:xfrm rot="-1051524">
            <a:off x="2987675" y="35004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 rot="-1051524">
            <a:off x="4067175" y="37893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 rot="-1051524">
            <a:off x="3419475" y="39322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 rot="-1051524">
            <a:off x="3635375" y="41481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5" name="Oval 75"/>
          <p:cNvSpPr>
            <a:spLocks noChangeArrowheads="1"/>
          </p:cNvSpPr>
          <p:nvPr/>
        </p:nvSpPr>
        <p:spPr bwMode="auto">
          <a:xfrm rot="-1051524">
            <a:off x="3851275" y="43640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6" name="Oval 76"/>
          <p:cNvSpPr>
            <a:spLocks noChangeArrowheads="1"/>
          </p:cNvSpPr>
          <p:nvPr/>
        </p:nvSpPr>
        <p:spPr bwMode="auto">
          <a:xfrm rot="-1051524">
            <a:off x="4067175" y="45799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7" name="Oval 77"/>
          <p:cNvSpPr>
            <a:spLocks noChangeArrowheads="1"/>
          </p:cNvSpPr>
          <p:nvPr/>
        </p:nvSpPr>
        <p:spPr bwMode="auto">
          <a:xfrm rot="-1051524">
            <a:off x="4283075" y="47958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8" name="Oval 78"/>
          <p:cNvSpPr>
            <a:spLocks noChangeArrowheads="1"/>
          </p:cNvSpPr>
          <p:nvPr/>
        </p:nvSpPr>
        <p:spPr bwMode="auto">
          <a:xfrm rot="-1051524">
            <a:off x="4498975" y="50117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59" name="Oval 79"/>
          <p:cNvSpPr>
            <a:spLocks noChangeArrowheads="1"/>
          </p:cNvSpPr>
          <p:nvPr/>
        </p:nvSpPr>
        <p:spPr bwMode="auto">
          <a:xfrm rot="-1051524">
            <a:off x="4500563" y="4797425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0" name="Oval 80"/>
          <p:cNvSpPr>
            <a:spLocks noChangeArrowheads="1"/>
          </p:cNvSpPr>
          <p:nvPr/>
        </p:nvSpPr>
        <p:spPr bwMode="auto">
          <a:xfrm rot="-1051524">
            <a:off x="4930775" y="54435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1" name="Oval 81"/>
          <p:cNvSpPr>
            <a:spLocks noChangeArrowheads="1"/>
          </p:cNvSpPr>
          <p:nvPr/>
        </p:nvSpPr>
        <p:spPr bwMode="auto">
          <a:xfrm rot="-1051524">
            <a:off x="2700338" y="55165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2" name="Oval 82"/>
          <p:cNvSpPr>
            <a:spLocks noChangeArrowheads="1"/>
          </p:cNvSpPr>
          <p:nvPr/>
        </p:nvSpPr>
        <p:spPr bwMode="auto">
          <a:xfrm rot="-1051524">
            <a:off x="5003800" y="48688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3" name="Oval 83"/>
          <p:cNvSpPr>
            <a:spLocks noChangeArrowheads="1"/>
          </p:cNvSpPr>
          <p:nvPr/>
        </p:nvSpPr>
        <p:spPr bwMode="auto">
          <a:xfrm rot="-1051524">
            <a:off x="3492500" y="522922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4" name="Oval 84"/>
          <p:cNvSpPr>
            <a:spLocks noChangeArrowheads="1"/>
          </p:cNvSpPr>
          <p:nvPr/>
        </p:nvSpPr>
        <p:spPr bwMode="auto">
          <a:xfrm rot="-1051524">
            <a:off x="2484438" y="19891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5" name="Oval 85"/>
          <p:cNvSpPr>
            <a:spLocks noChangeArrowheads="1"/>
          </p:cNvSpPr>
          <p:nvPr/>
        </p:nvSpPr>
        <p:spPr bwMode="auto">
          <a:xfrm rot="-1051524">
            <a:off x="5651500" y="40052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6" name="Oval 86"/>
          <p:cNvSpPr>
            <a:spLocks noChangeArrowheads="1"/>
          </p:cNvSpPr>
          <p:nvPr/>
        </p:nvSpPr>
        <p:spPr bwMode="auto">
          <a:xfrm rot="-1051524">
            <a:off x="2916238" y="24209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7" name="Oval 87"/>
          <p:cNvSpPr>
            <a:spLocks noChangeArrowheads="1"/>
          </p:cNvSpPr>
          <p:nvPr/>
        </p:nvSpPr>
        <p:spPr bwMode="auto">
          <a:xfrm rot="-1051524">
            <a:off x="6659563" y="25654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8" name="Oval 88"/>
          <p:cNvSpPr>
            <a:spLocks noChangeArrowheads="1"/>
          </p:cNvSpPr>
          <p:nvPr/>
        </p:nvSpPr>
        <p:spPr bwMode="auto">
          <a:xfrm rot="-1051524">
            <a:off x="3348038" y="28527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69" name="Oval 89"/>
          <p:cNvSpPr>
            <a:spLocks noChangeArrowheads="1"/>
          </p:cNvSpPr>
          <p:nvPr/>
        </p:nvSpPr>
        <p:spPr bwMode="auto">
          <a:xfrm rot="-1051524">
            <a:off x="7524750" y="19891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0" name="Oval 90"/>
          <p:cNvSpPr>
            <a:spLocks noChangeArrowheads="1"/>
          </p:cNvSpPr>
          <p:nvPr/>
        </p:nvSpPr>
        <p:spPr bwMode="auto">
          <a:xfrm rot="-1051524">
            <a:off x="3132138" y="5445125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1" name="Oval 91"/>
          <p:cNvSpPr>
            <a:spLocks noChangeArrowheads="1"/>
          </p:cNvSpPr>
          <p:nvPr/>
        </p:nvSpPr>
        <p:spPr bwMode="auto">
          <a:xfrm rot="-1051524">
            <a:off x="3995738" y="35004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2" name="Oval 92"/>
          <p:cNvSpPr>
            <a:spLocks noChangeArrowheads="1"/>
          </p:cNvSpPr>
          <p:nvPr/>
        </p:nvSpPr>
        <p:spPr bwMode="auto">
          <a:xfrm rot="-1051524">
            <a:off x="4211638" y="37163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3" name="Oval 93"/>
          <p:cNvSpPr>
            <a:spLocks noChangeArrowheads="1"/>
          </p:cNvSpPr>
          <p:nvPr/>
        </p:nvSpPr>
        <p:spPr bwMode="auto">
          <a:xfrm rot="-1051524">
            <a:off x="4427538" y="39322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4" name="Oval 94"/>
          <p:cNvSpPr>
            <a:spLocks noChangeArrowheads="1"/>
          </p:cNvSpPr>
          <p:nvPr/>
        </p:nvSpPr>
        <p:spPr bwMode="auto">
          <a:xfrm rot="-1051524">
            <a:off x="4643438" y="41481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5" name="Oval 95"/>
          <p:cNvSpPr>
            <a:spLocks noChangeArrowheads="1"/>
          </p:cNvSpPr>
          <p:nvPr/>
        </p:nvSpPr>
        <p:spPr bwMode="auto">
          <a:xfrm rot="-1051524">
            <a:off x="4859338" y="43640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6" name="Oval 96"/>
          <p:cNvSpPr>
            <a:spLocks noChangeArrowheads="1"/>
          </p:cNvSpPr>
          <p:nvPr/>
        </p:nvSpPr>
        <p:spPr bwMode="auto">
          <a:xfrm rot="-1051524">
            <a:off x="5075238" y="45799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7" name="Oval 97"/>
          <p:cNvSpPr>
            <a:spLocks noChangeArrowheads="1"/>
          </p:cNvSpPr>
          <p:nvPr/>
        </p:nvSpPr>
        <p:spPr bwMode="auto">
          <a:xfrm rot="-1051524">
            <a:off x="3203575" y="350043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8" name="Oval 98"/>
          <p:cNvSpPr>
            <a:spLocks noChangeArrowheads="1"/>
          </p:cNvSpPr>
          <p:nvPr/>
        </p:nvSpPr>
        <p:spPr bwMode="auto">
          <a:xfrm rot="-1051524">
            <a:off x="5507038" y="50117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79" name="Oval 99"/>
          <p:cNvSpPr>
            <a:spLocks noChangeArrowheads="1"/>
          </p:cNvSpPr>
          <p:nvPr/>
        </p:nvSpPr>
        <p:spPr bwMode="auto">
          <a:xfrm rot="-1051524">
            <a:off x="4211638" y="45085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0" name="Oval 100"/>
          <p:cNvSpPr>
            <a:spLocks noChangeArrowheads="1"/>
          </p:cNvSpPr>
          <p:nvPr/>
        </p:nvSpPr>
        <p:spPr bwMode="auto">
          <a:xfrm rot="-1051524">
            <a:off x="3563938" y="4581525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1" name="Oval 101"/>
          <p:cNvSpPr>
            <a:spLocks noChangeArrowheads="1"/>
          </p:cNvSpPr>
          <p:nvPr/>
        </p:nvSpPr>
        <p:spPr bwMode="auto">
          <a:xfrm rot="-1051524">
            <a:off x="5292725" y="35734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2" name="Oval 102"/>
          <p:cNvSpPr>
            <a:spLocks noChangeArrowheads="1"/>
          </p:cNvSpPr>
          <p:nvPr/>
        </p:nvSpPr>
        <p:spPr bwMode="auto">
          <a:xfrm rot="-1051524">
            <a:off x="6154738" y="5659438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3" name="Oval 103"/>
          <p:cNvSpPr>
            <a:spLocks noChangeArrowheads="1"/>
          </p:cNvSpPr>
          <p:nvPr/>
        </p:nvSpPr>
        <p:spPr bwMode="auto">
          <a:xfrm rot="-1051524">
            <a:off x="4932363" y="35734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4" name="Oval 104"/>
          <p:cNvSpPr>
            <a:spLocks noChangeArrowheads="1"/>
          </p:cNvSpPr>
          <p:nvPr/>
        </p:nvSpPr>
        <p:spPr bwMode="auto">
          <a:xfrm rot="-1051524">
            <a:off x="2051050" y="1844675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5" name="Oval 105"/>
          <p:cNvSpPr>
            <a:spLocks noChangeArrowheads="1"/>
          </p:cNvSpPr>
          <p:nvPr/>
        </p:nvSpPr>
        <p:spPr bwMode="auto">
          <a:xfrm rot="-1051524">
            <a:off x="4427538" y="3357563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6" name="Oval 106"/>
          <p:cNvSpPr>
            <a:spLocks noChangeArrowheads="1"/>
          </p:cNvSpPr>
          <p:nvPr/>
        </p:nvSpPr>
        <p:spPr bwMode="auto">
          <a:xfrm rot="-1051524">
            <a:off x="2987675" y="47244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7" name="Oval 107"/>
          <p:cNvSpPr>
            <a:spLocks noChangeArrowheads="1"/>
          </p:cNvSpPr>
          <p:nvPr/>
        </p:nvSpPr>
        <p:spPr bwMode="auto">
          <a:xfrm rot="-1051524">
            <a:off x="2987675" y="537368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8" name="Oval 108"/>
          <p:cNvSpPr>
            <a:spLocks noChangeArrowheads="1"/>
          </p:cNvSpPr>
          <p:nvPr/>
        </p:nvSpPr>
        <p:spPr bwMode="auto">
          <a:xfrm rot="-1051524">
            <a:off x="5219700" y="33575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89" name="Oval 109"/>
          <p:cNvSpPr>
            <a:spLocks noChangeArrowheads="1"/>
          </p:cNvSpPr>
          <p:nvPr/>
        </p:nvSpPr>
        <p:spPr bwMode="auto">
          <a:xfrm rot="-1051524">
            <a:off x="3275013" y="42926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0" name="Oval 110"/>
          <p:cNvSpPr>
            <a:spLocks noChangeArrowheads="1"/>
          </p:cNvSpPr>
          <p:nvPr/>
        </p:nvSpPr>
        <p:spPr bwMode="auto">
          <a:xfrm rot="-1051524">
            <a:off x="3276600" y="32131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1" name="Oval 111"/>
          <p:cNvSpPr>
            <a:spLocks noChangeArrowheads="1"/>
          </p:cNvSpPr>
          <p:nvPr/>
        </p:nvSpPr>
        <p:spPr bwMode="auto">
          <a:xfrm rot="-1051524">
            <a:off x="3706813" y="47244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2" name="Oval 112"/>
          <p:cNvSpPr>
            <a:spLocks noChangeArrowheads="1"/>
          </p:cNvSpPr>
          <p:nvPr/>
        </p:nvSpPr>
        <p:spPr bwMode="auto">
          <a:xfrm rot="-1051524">
            <a:off x="3922713" y="49403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3" name="Oval 113"/>
          <p:cNvSpPr>
            <a:spLocks noChangeArrowheads="1"/>
          </p:cNvSpPr>
          <p:nvPr/>
        </p:nvSpPr>
        <p:spPr bwMode="auto">
          <a:xfrm rot="-1051524">
            <a:off x="3708400" y="4005263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4" name="Oval 114"/>
          <p:cNvSpPr>
            <a:spLocks noChangeArrowheads="1"/>
          </p:cNvSpPr>
          <p:nvPr/>
        </p:nvSpPr>
        <p:spPr bwMode="auto">
          <a:xfrm rot="-1051524">
            <a:off x="4500563" y="36449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5" name="Oval 115"/>
          <p:cNvSpPr>
            <a:spLocks noChangeArrowheads="1"/>
          </p:cNvSpPr>
          <p:nvPr/>
        </p:nvSpPr>
        <p:spPr bwMode="auto">
          <a:xfrm rot="-1051524">
            <a:off x="5292725" y="5589588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6" name="Oval 116"/>
          <p:cNvSpPr>
            <a:spLocks noChangeArrowheads="1"/>
          </p:cNvSpPr>
          <p:nvPr/>
        </p:nvSpPr>
        <p:spPr bwMode="auto">
          <a:xfrm rot="-1051524">
            <a:off x="2555875" y="2781300"/>
            <a:ext cx="87313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597" name="Oval 117"/>
          <p:cNvSpPr>
            <a:spLocks noChangeArrowheads="1"/>
          </p:cNvSpPr>
          <p:nvPr/>
        </p:nvSpPr>
        <p:spPr bwMode="auto">
          <a:xfrm rot="-1051524">
            <a:off x="5580063" y="2997200"/>
            <a:ext cx="87312" cy="825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47" grpId="0" animBg="1"/>
      <p:bldP spid="738304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1. </a:t>
            </a:r>
            <a:r>
              <a:rPr lang="zh-CN" altLang="en-US" b="1" smtClean="0">
                <a:latin typeface="Times New Roman" pitchFamily="18" charset="0"/>
              </a:rPr>
              <a:t>证明：对角分块方阵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可对角化当且仅当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可对角化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2. </a:t>
            </a:r>
            <a:r>
              <a:rPr lang="zh-CN" altLang="en-US" b="1" smtClean="0">
                <a:latin typeface="Times New Roman" pitchFamily="18" charset="0"/>
              </a:rPr>
              <a:t>若方阵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都可对角化</a:t>
            </a:r>
            <a:r>
              <a:rPr lang="en-US" altLang="zh-CN" b="1" smtClean="0">
                <a:latin typeface="Times New Roman" pitchFamily="18" charset="0"/>
              </a:rPr>
              <a:t>,  AB </a:t>
            </a:r>
            <a:r>
              <a:rPr lang="zh-CN" altLang="en-US" b="1" smtClean="0">
                <a:latin typeface="Times New Roman" pitchFamily="18" charset="0"/>
              </a:rPr>
              <a:t>是否一定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能对角化？请给出证明或反例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627313" y="1628775"/>
          <a:ext cx="30511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公式" r:id="rId3" imgW="1091726" imgH="558558" progId="Equation.3">
                  <p:embed/>
                </p:oleObj>
              </mc:Choice>
              <mc:Fallback>
                <p:oleObj name="公式" r:id="rId3" imgW="1091726" imgH="55855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30511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推论：若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n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阶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实矩阵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有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n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个实特征值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         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则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(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正交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相似于上三角矩阵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证：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 设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是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的实特征值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是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的特征向量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不妨设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||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|| = 1 . 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将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扩充成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的一组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标准正交基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 …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并记  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P =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[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…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]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3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3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3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3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例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舒尔引理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.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复数域上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任何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矩阵都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       相似于上三角矩阵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证：对矩阵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的阶数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用归纳法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设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是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的复特征值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是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的特征向量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将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扩充成向量空间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的一组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基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  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 …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zh-CN" b="1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并记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U =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[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…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]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.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则有</a:t>
            </a: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0242" name="Object 2"/>
          <p:cNvGraphicFramePr>
            <a:graphicFrameLocks noChangeAspect="1"/>
          </p:cNvGraphicFramePr>
          <p:nvPr/>
        </p:nvGraphicFramePr>
        <p:xfrm>
          <a:off x="4067175" y="692150"/>
          <a:ext cx="46370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3" name="公式" r:id="rId3" imgW="1371600" imgH="215900" progId="Equation.3">
                  <p:embed/>
                </p:oleObj>
              </mc:Choice>
              <mc:Fallback>
                <p:oleObj name="公式" r:id="rId3" imgW="13716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92150"/>
                        <a:ext cx="46370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243" name="Rectangle 3"/>
          <p:cNvSpPr>
            <a:spLocks noChangeArrowheads="1"/>
          </p:cNvSpPr>
          <p:nvPr/>
        </p:nvSpPr>
        <p:spPr bwMode="auto">
          <a:xfrm>
            <a:off x="5867400" y="2492375"/>
            <a:ext cx="2159000" cy="2016125"/>
          </a:xfrm>
          <a:prstGeom prst="rect">
            <a:avLst/>
          </a:prstGeom>
          <a:solidFill>
            <a:srgbClr val="FFCC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690244" name="Object 4"/>
          <p:cNvGraphicFramePr>
            <a:graphicFrameLocks noChangeAspect="1"/>
          </p:cNvGraphicFramePr>
          <p:nvPr/>
        </p:nvGraphicFramePr>
        <p:xfrm>
          <a:off x="1619250" y="1700213"/>
          <a:ext cx="6624638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4" name="公式" r:id="rId5" imgW="2006600" imgH="914400" progId="Equation.3">
                  <p:embed/>
                </p:oleObj>
              </mc:Choice>
              <mc:Fallback>
                <p:oleObj name="公式" r:id="rId5" imgW="2006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0213"/>
                        <a:ext cx="6624638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245" name="Object 5" descr="花束"/>
          <p:cNvGraphicFramePr>
            <a:graphicFrameLocks noChangeAspect="1"/>
          </p:cNvGraphicFramePr>
          <p:nvPr/>
        </p:nvGraphicFramePr>
        <p:xfrm>
          <a:off x="6659563" y="3141663"/>
          <a:ext cx="7588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5" name="公式" r:id="rId7" imgW="215619" imgH="215619" progId="Equation.3">
                  <p:embed/>
                </p:oleObj>
              </mc:Choice>
              <mc:Fallback>
                <p:oleObj name="公式" r:id="rId7" imgW="215619" imgH="215619" progId="Equation.3">
                  <p:embed/>
                  <p:pic>
                    <p:nvPicPr>
                      <p:cNvPr id="0" name="Object 5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141663"/>
                        <a:ext cx="7588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539750" y="692150"/>
          <a:ext cx="34559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6" name="公式" r:id="rId10" imgW="990170" imgH="215806" progId="Equation.3">
                  <p:embed/>
                </p:oleObj>
              </mc:Choice>
              <mc:Fallback>
                <p:oleObj name="公式" r:id="rId10" imgW="99017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34559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250" name="AutoShape 10"/>
          <p:cNvSpPr>
            <a:spLocks/>
          </p:cNvSpPr>
          <p:nvPr/>
        </p:nvSpPr>
        <p:spPr bwMode="auto">
          <a:xfrm rot="-5400000">
            <a:off x="2375694" y="296069"/>
            <a:ext cx="287337" cy="2663825"/>
          </a:xfrm>
          <a:prstGeom prst="leftBrace">
            <a:avLst>
              <a:gd name="adj1" fmla="val 51933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690251" name="Object 11" descr="花束"/>
          <p:cNvGraphicFramePr>
            <a:graphicFrameLocks noChangeAspect="1"/>
          </p:cNvGraphicFramePr>
          <p:nvPr/>
        </p:nvGraphicFramePr>
        <p:xfrm>
          <a:off x="2212975" y="1911350"/>
          <a:ext cx="5810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7" name="公式" r:id="rId12" imgW="164814" imgH="177492" progId="Equation.3">
                  <p:embed/>
                </p:oleObj>
              </mc:Choice>
              <mc:Fallback>
                <p:oleObj name="公式" r:id="rId12" imgW="164814" imgH="177492" progId="Equation.3">
                  <p:embed/>
                  <p:pic>
                    <p:nvPicPr>
                      <p:cNvPr id="0" name="Object 11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911350"/>
                        <a:ext cx="5810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252" name="Rectangle 12" descr="花束"/>
          <p:cNvSpPr>
            <a:spLocks noChangeArrowheads="1"/>
          </p:cNvSpPr>
          <p:nvPr/>
        </p:nvSpPr>
        <p:spPr bwMode="auto">
          <a:xfrm>
            <a:off x="827088" y="450850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即 </a:t>
            </a:r>
          </a:p>
        </p:txBody>
      </p:sp>
      <p:graphicFrame>
        <p:nvGraphicFramePr>
          <p:cNvPr id="7690253" name="Object 13"/>
          <p:cNvGraphicFramePr>
            <a:graphicFrameLocks noChangeAspect="1"/>
          </p:cNvGraphicFramePr>
          <p:nvPr/>
        </p:nvGraphicFramePr>
        <p:xfrm>
          <a:off x="2124075" y="4868863"/>
          <a:ext cx="436086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8" name="公式" r:id="rId14" imgW="1320227" imgH="482391" progId="Equation.3">
                  <p:embed/>
                </p:oleObj>
              </mc:Choice>
              <mc:Fallback>
                <p:oleObj name="公式" r:id="rId14" imgW="1320227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68863"/>
                        <a:ext cx="4360863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9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9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9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9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9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9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9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9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9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9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9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9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69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9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9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9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9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43" grpId="0" animBg="1"/>
      <p:bldP spid="7690250" grpId="0" animBg="1"/>
      <p:bldP spid="769025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1514" name="Object 10"/>
          <p:cNvGraphicFramePr>
            <a:graphicFrameLocks noChangeAspect="1"/>
          </p:cNvGraphicFramePr>
          <p:nvPr/>
        </p:nvGraphicFramePr>
        <p:xfrm>
          <a:off x="1619250" y="1989138"/>
          <a:ext cx="561816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6" name="公式" r:id="rId3" imgW="1701800" imgH="482600" progId="Equation.3">
                  <p:embed/>
                </p:oleObj>
              </mc:Choice>
              <mc:Fallback>
                <p:oleObj name="公式" r:id="rId3" imgW="17018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5618163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Rectangle 11" descr="花束"/>
          <p:cNvSpPr>
            <a:spLocks noChangeArrowheads="1"/>
          </p:cNvSpPr>
          <p:nvPr/>
        </p:nvSpPr>
        <p:spPr bwMode="auto">
          <a:xfrm>
            <a:off x="323850" y="404813"/>
            <a:ext cx="2808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由归纳假设 </a:t>
            </a:r>
            <a:r>
              <a:rPr kumimoji="0" lang="en-US" altLang="zh-CN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graphicFrame>
        <p:nvGraphicFramePr>
          <p:cNvPr id="117764" name="Object 12" descr="花束"/>
          <p:cNvGraphicFramePr>
            <a:graphicFrameLocks noChangeAspect="1"/>
          </p:cNvGraphicFramePr>
          <p:nvPr/>
        </p:nvGraphicFramePr>
        <p:xfrm>
          <a:off x="1547813" y="981075"/>
          <a:ext cx="28813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7" name="公式" r:id="rId5" imgW="927100" imgH="241300" progId="Equation.3">
                  <p:embed/>
                </p:oleObj>
              </mc:Choice>
              <mc:Fallback>
                <p:oleObj name="公式" r:id="rId5" imgW="927100" imgH="241300" progId="Equation.3">
                  <p:embed/>
                  <p:pic>
                    <p:nvPicPr>
                      <p:cNvPr id="0" name="Object 12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28813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13" descr="花束"/>
          <p:cNvGraphicFramePr>
            <a:graphicFrameLocks noChangeAspect="1"/>
          </p:cNvGraphicFramePr>
          <p:nvPr/>
        </p:nvGraphicFramePr>
        <p:xfrm>
          <a:off x="4572000" y="1052513"/>
          <a:ext cx="26050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8" name="公式" r:id="rId8" imgW="837836" imgH="215806" progId="Equation.3">
                  <p:embed/>
                </p:oleObj>
              </mc:Choice>
              <mc:Fallback>
                <p:oleObj name="公式" r:id="rId8" imgW="837836" imgH="215806" progId="Equation.3">
                  <p:embed/>
                  <p:pic>
                    <p:nvPicPr>
                      <p:cNvPr id="0" name="Object 13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52513"/>
                        <a:ext cx="26050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1518" name="Object 14"/>
          <p:cNvGraphicFramePr>
            <a:graphicFrameLocks noChangeAspect="1"/>
          </p:cNvGraphicFramePr>
          <p:nvPr/>
        </p:nvGraphicFramePr>
        <p:xfrm>
          <a:off x="468313" y="3716338"/>
          <a:ext cx="834548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9" name="公式" r:id="rId10" imgW="2527300" imgH="482600" progId="Equation.3">
                  <p:embed/>
                </p:oleObj>
              </mc:Choice>
              <mc:Fallback>
                <p:oleObj name="公式" r:id="rId10" imgW="25273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6338"/>
                        <a:ext cx="8345487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1519" name="Rectangle 15" descr="花束"/>
          <p:cNvSpPr>
            <a:spLocks noChangeArrowheads="1"/>
          </p:cNvSpPr>
          <p:nvPr/>
        </p:nvSpPr>
        <p:spPr bwMode="auto">
          <a:xfrm>
            <a:off x="323850" y="19891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于是</a:t>
            </a:r>
            <a:r>
              <a:rPr kumimoji="0" lang="en-US" altLang="zh-CN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sp>
        <p:nvSpPr>
          <p:cNvPr id="7701520" name="AutoShape 16"/>
          <p:cNvSpPr>
            <a:spLocks/>
          </p:cNvSpPr>
          <p:nvPr/>
        </p:nvSpPr>
        <p:spPr bwMode="auto">
          <a:xfrm rot="-5400000">
            <a:off x="4426744" y="4366419"/>
            <a:ext cx="217487" cy="2232025"/>
          </a:xfrm>
          <a:prstGeom prst="leftBrace">
            <a:avLst>
              <a:gd name="adj1" fmla="val 5749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01521" name="Object 17" descr="花束"/>
          <p:cNvGraphicFramePr>
            <a:graphicFrameLocks noChangeAspect="1"/>
          </p:cNvGraphicFramePr>
          <p:nvPr/>
        </p:nvGraphicFramePr>
        <p:xfrm>
          <a:off x="3779838" y="5734050"/>
          <a:ext cx="16176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0" name="公式" r:id="rId12" imgW="520474" imgH="203112" progId="Equation.3">
                  <p:embed/>
                </p:oleObj>
              </mc:Choice>
              <mc:Fallback>
                <p:oleObj name="公式" r:id="rId12" imgW="520474" imgH="203112" progId="Equation.3">
                  <p:embed/>
                  <p:pic>
                    <p:nvPicPr>
                      <p:cNvPr id="0" name="Object 17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734050"/>
                        <a:ext cx="16176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1522" name="AutoShape 18"/>
          <p:cNvSpPr>
            <a:spLocks/>
          </p:cNvSpPr>
          <p:nvPr/>
        </p:nvSpPr>
        <p:spPr bwMode="auto">
          <a:xfrm rot="-5400000">
            <a:off x="1907382" y="4366419"/>
            <a:ext cx="217487" cy="2232025"/>
          </a:xfrm>
          <a:prstGeom prst="leftBrace">
            <a:avLst>
              <a:gd name="adj1" fmla="val 5749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01523" name="Object 19" descr="花束"/>
          <p:cNvGraphicFramePr>
            <a:graphicFrameLocks noChangeAspect="1"/>
          </p:cNvGraphicFramePr>
          <p:nvPr/>
        </p:nvGraphicFramePr>
        <p:xfrm>
          <a:off x="1719263" y="5661025"/>
          <a:ext cx="5905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1" name="公式" r:id="rId14" imgW="190417" imgH="203112" progId="Equation.3">
                  <p:embed/>
                </p:oleObj>
              </mc:Choice>
              <mc:Fallback>
                <p:oleObj name="公式" r:id="rId14" imgW="190417" imgH="203112" progId="Equation.3">
                  <p:embed/>
                  <p:pic>
                    <p:nvPicPr>
                      <p:cNvPr id="0" name="Object 19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661025"/>
                        <a:ext cx="5905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1524" name="AutoShape 20"/>
          <p:cNvSpPr>
            <a:spLocks/>
          </p:cNvSpPr>
          <p:nvPr/>
        </p:nvSpPr>
        <p:spPr bwMode="auto">
          <a:xfrm rot="-5400000">
            <a:off x="7092157" y="4221956"/>
            <a:ext cx="215900" cy="2519363"/>
          </a:xfrm>
          <a:prstGeom prst="leftBrace">
            <a:avLst>
              <a:gd name="adj1" fmla="val 65369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01525" name="Object 21" descr="花束"/>
          <p:cNvGraphicFramePr>
            <a:graphicFrameLocks noChangeAspect="1"/>
          </p:cNvGraphicFramePr>
          <p:nvPr/>
        </p:nvGraphicFramePr>
        <p:xfrm>
          <a:off x="6732588" y="5589588"/>
          <a:ext cx="9842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2" name="公式" r:id="rId16" imgW="317225" imgH="241091" progId="Equation.3">
                  <p:embed/>
                </p:oleObj>
              </mc:Choice>
              <mc:Fallback>
                <p:oleObj name="公式" r:id="rId16" imgW="317225" imgH="241091" progId="Equation.3">
                  <p:embed/>
                  <p:pic>
                    <p:nvPicPr>
                      <p:cNvPr id="0" name="Object 21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589588"/>
                        <a:ext cx="9842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0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0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0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70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01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0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0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0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0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01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0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0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0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0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701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70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0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519" grpId="0"/>
      <p:bldP spid="7701520" grpId="0" animBg="1"/>
      <p:bldP spid="7701522" grpId="0" animBg="1"/>
      <p:bldP spid="770152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推论</a:t>
            </a:r>
            <a:r>
              <a:rPr lang="en-US" altLang="zh-CN" b="1" smtClean="0">
                <a:latin typeface="Times New Roman" pitchFamily="18" charset="0"/>
              </a:rPr>
              <a:t>:   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设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(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不一定互异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是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级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矩阵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在复数域上的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个特征值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x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是任意复系数多项式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则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, 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,  … , 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是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A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在复数域上的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个特征值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|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A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|  =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…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AutoNum type="arabicPeriod" startAt="6"/>
            </a:pP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例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若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级矩阵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满足条件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0,    k = 1, 2,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…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, n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则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n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= 0 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什么矩阵的特征值全为零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证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: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由舒尔引理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在复数域上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相似于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ea typeface="华文楷体" pitchFamily="2" charset="-122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ea typeface="华文楷体" pitchFamily="2" charset="-122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         故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相似于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3492500" y="1341438"/>
          <a:ext cx="30734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公式" r:id="rId3" imgW="1257300" imgH="939800" progId="Equation.3">
                  <p:embed/>
                </p:oleObj>
              </mc:Choice>
              <mc:Fallback>
                <p:oleObj name="公式" r:id="rId3" imgW="12573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341438"/>
                        <a:ext cx="30734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3851275" y="3789363"/>
          <a:ext cx="3165475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公式" r:id="rId5" imgW="1295400" imgH="965200" progId="Equation.3">
                  <p:embed/>
                </p:oleObj>
              </mc:Choice>
              <mc:Fallback>
                <p:oleObj name="公式" r:id="rId5" imgW="12954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89363"/>
                        <a:ext cx="3165475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证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: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于是有 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0,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0,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        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…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      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…</a:t>
            </a: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将相同的特征值合并在一起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不妨设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是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在复数域上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互异的特征值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的代数重数记为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则有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0,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0,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        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…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             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…</a:t>
            </a:r>
            <a:endParaRPr lang="en-US" altLang="zh-CN" b="1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  tr(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s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) = 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s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s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s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= 0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非线性分布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700213"/>
            <a:ext cx="4392612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写成矩阵形式</a:t>
            </a:r>
          </a:p>
        </p:txBody>
      </p:sp>
      <p:sp>
        <p:nvSpPr>
          <p:cNvPr id="7697412" name="AutoShape 4"/>
          <p:cNvSpPr>
            <a:spLocks/>
          </p:cNvSpPr>
          <p:nvPr/>
        </p:nvSpPr>
        <p:spPr bwMode="auto">
          <a:xfrm rot="-5400000">
            <a:off x="3059907" y="3069431"/>
            <a:ext cx="215900" cy="4392613"/>
          </a:xfrm>
          <a:prstGeom prst="leftBrace">
            <a:avLst>
              <a:gd name="adj1" fmla="val 113973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697413" name="Rectangle 5"/>
          <p:cNvSpPr>
            <a:spLocks noChangeArrowheads="1"/>
          </p:cNvSpPr>
          <p:nvPr/>
        </p:nvSpPr>
        <p:spPr bwMode="auto">
          <a:xfrm>
            <a:off x="2268538" y="5516563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</a:t>
            </a:r>
            <a:r>
              <a:rPr kumimoji="0" lang="zh-CN" altLang="en-US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可逆</a:t>
            </a:r>
          </a:p>
        </p:txBody>
      </p:sp>
      <p:sp>
        <p:nvSpPr>
          <p:cNvPr id="7697414" name="Rectangle 6"/>
          <p:cNvSpPr>
            <a:spLocks noChangeArrowheads="1"/>
          </p:cNvSpPr>
          <p:nvPr/>
        </p:nvSpPr>
        <p:spPr bwMode="auto">
          <a:xfrm>
            <a:off x="4140200" y="5445125"/>
            <a:ext cx="4537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    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= 0 ,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 = 1, …, s </a:t>
            </a:r>
          </a:p>
        </p:txBody>
      </p:sp>
      <p:sp>
        <p:nvSpPr>
          <p:cNvPr id="7697415" name="AutoShape 7"/>
          <p:cNvSpPr>
            <a:spLocks noChangeArrowheads="1"/>
          </p:cNvSpPr>
          <p:nvPr/>
        </p:nvSpPr>
        <p:spPr bwMode="auto">
          <a:xfrm>
            <a:off x="1116013" y="2205038"/>
            <a:ext cx="4248150" cy="57626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123911" name="Object 8"/>
          <p:cNvGraphicFramePr>
            <a:graphicFrameLocks noChangeAspect="1"/>
          </p:cNvGraphicFramePr>
          <p:nvPr/>
        </p:nvGraphicFramePr>
        <p:xfrm>
          <a:off x="755650" y="1412875"/>
          <a:ext cx="7519988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9" name="公式" r:id="rId3" imgW="2425700" imgH="1168400" progId="Equation.3">
                  <p:embed/>
                </p:oleObj>
              </mc:Choice>
              <mc:Fallback>
                <p:oleObj name="公式" r:id="rId3" imgW="24257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519988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3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7418" name="Rectangle 10" descr="花束"/>
          <p:cNvSpPr>
            <a:spLocks noChangeArrowheads="1"/>
          </p:cNvSpPr>
          <p:nvPr/>
        </p:nvSpPr>
        <p:spPr bwMode="auto">
          <a:xfrm>
            <a:off x="0" y="2205038"/>
            <a:ext cx="993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互异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9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9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9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9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9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9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9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7412" grpId="0" animBg="1"/>
      <p:bldP spid="7697413" grpId="0"/>
      <p:bldP spid="7697414" grpId="0"/>
      <p:bldP spid="7697415" grpId="0" animBg="1"/>
      <p:bldP spid="76974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于是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在复数域上的特征值都为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0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.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           A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相似于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而 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n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= 0,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故</a:t>
            </a:r>
            <a:r>
              <a:rPr lang="zh-CN" altLang="en-US" sz="3600" smtClean="0">
                <a:sym typeface="Symbol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n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= 0 .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3779838" y="1700213"/>
          <a:ext cx="3713162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公式" r:id="rId3" imgW="1308100" imgH="914400" progId="Equation.3">
                  <p:embed/>
                </p:oleObj>
              </mc:Choice>
              <mc:Fallback>
                <p:oleObj name="公式" r:id="rId3" imgW="1308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3713162" cy="257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3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496887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设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r>
              <a:rPr lang="en-US" altLang="zh-CN" b="1" smtClean="0">
                <a:latin typeface="Times New Roman" pitchFamily="18" charset="0"/>
              </a:rPr>
              <a:t>3 </a:t>
            </a:r>
            <a:r>
              <a:rPr lang="zh-CN" altLang="en-US" b="1" smtClean="0">
                <a:latin typeface="Times New Roman" pitchFamily="18" charset="0"/>
              </a:rPr>
              <a:t>阶正交矩阵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且 </a:t>
            </a:r>
            <a:r>
              <a:rPr lang="en-US" altLang="zh-CN" b="1" smtClean="0">
                <a:latin typeface="Times New Roman" pitchFamily="18" charset="0"/>
              </a:rPr>
              <a:t>| A | = 1 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 </a:t>
            </a:r>
            <a:r>
              <a:rPr lang="zh-CN" altLang="en-US" b="1" smtClean="0">
                <a:latin typeface="Times New Roman" pitchFamily="18" charset="0"/>
              </a:rPr>
              <a:t>线性变换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mtClean="0">
                <a:sym typeface="MT Extra" pitchFamily="18" charset="2"/>
              </a:rPr>
              <a:t> </a:t>
            </a:r>
            <a:r>
              <a:rPr lang="en-US" altLang="zh-CN" b="1" smtClean="0">
                <a:latin typeface="Times New Roman" pitchFamily="18" charset="0"/>
              </a:rPr>
              <a:t>A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一定是绕某一条</a:t>
            </a:r>
            <a:endParaRPr lang="en-US" altLang="zh-CN" b="1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过原点直线的旋转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即存在正交矩阵 </a:t>
            </a:r>
            <a:r>
              <a:rPr lang="en-US" altLang="zh-CN" b="1" smtClean="0">
                <a:latin typeface="Times New Roman" pitchFamily="18" charset="0"/>
              </a:rPr>
              <a:t>P , 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</p:txBody>
      </p:sp>
      <p:graphicFrame>
        <p:nvGraphicFramePr>
          <p:cNvPr id="7702531" name="Object 3"/>
          <p:cNvGraphicFramePr>
            <a:graphicFrameLocks noChangeAspect="1"/>
          </p:cNvGraphicFramePr>
          <p:nvPr/>
        </p:nvGraphicFramePr>
        <p:xfrm>
          <a:off x="1908175" y="3644900"/>
          <a:ext cx="5233988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2" name="公式" r:id="rId3" imgW="1778000" imgH="711200" progId="Equation.3">
                  <p:embed/>
                </p:oleObj>
              </mc:Choice>
              <mc:Fallback>
                <p:oleObj name="公式" r:id="rId3" imgW="1778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4900"/>
                        <a:ext cx="5233988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 descr="羊皮纸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zh-CN" altLang="en-US" sz="3600" b="1" smtClean="0"/>
              <a:t>用</a:t>
            </a:r>
            <a:r>
              <a:rPr lang="zh-CN" altLang="en-US" sz="3600" smtClean="0"/>
              <a:t> </a:t>
            </a:r>
            <a:r>
              <a:rPr lang="en-US" altLang="zh-CN" sz="3600" smtClean="0"/>
              <a:t>Matlab</a:t>
            </a:r>
            <a:r>
              <a:rPr lang="en-US" altLang="zh-CN" sz="4000" smtClean="0"/>
              <a:t> </a:t>
            </a:r>
            <a:r>
              <a:rPr lang="zh-CN" altLang="en-US" sz="4000" b="1" smtClean="0"/>
              <a:t>计算特征值与特征向量</a:t>
            </a:r>
          </a:p>
        </p:txBody>
      </p:sp>
      <p:sp>
        <p:nvSpPr>
          <p:cNvPr id="77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953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&gt;&gt; A = [ 1, -2, -4;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             -2, 4, -2;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             -4, -2, 1 ]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A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     1    -2    -4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    -2     4    -2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000" smtClean="0"/>
              <a:t>    -4    -2     1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altLang="zh-CN" sz="200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000" smtClean="0"/>
              <a:t>&gt;&gt; </a:t>
            </a:r>
            <a:r>
              <a:rPr lang="pt-BR" altLang="zh-CN" sz="2000" smtClean="0"/>
              <a:t> [ U, D ] = eig( A )</a:t>
            </a:r>
          </a:p>
          <a:p>
            <a:pPr eaLnBrk="1" hangingPunct="1">
              <a:buFontTx/>
              <a:buNone/>
            </a:pPr>
            <a:r>
              <a:rPr lang="pl-PL" altLang="zh-CN" sz="2000" smtClean="0"/>
              <a:t>U =</a:t>
            </a:r>
          </a:p>
          <a:p>
            <a:pPr eaLnBrk="1" hangingPunct="1">
              <a:buFontTx/>
              <a:buNone/>
            </a:pPr>
            <a:r>
              <a:rPr lang="pl-PL" altLang="zh-CN" sz="2000" smtClean="0"/>
              <a:t>    0.6667   -0.3431   -0.6617</a:t>
            </a:r>
          </a:p>
          <a:p>
            <a:pPr eaLnBrk="1" hangingPunct="1">
              <a:buFontTx/>
              <a:buNone/>
            </a:pPr>
            <a:r>
              <a:rPr lang="pl-PL" altLang="zh-CN" sz="2000" smtClean="0"/>
              <a:t>    0.3333    0.9313   -0.1470</a:t>
            </a:r>
          </a:p>
          <a:p>
            <a:pPr eaLnBrk="1" hangingPunct="1">
              <a:buFontTx/>
              <a:buNone/>
            </a:pPr>
            <a:r>
              <a:rPr lang="pl-PL" altLang="zh-CN" sz="2000" smtClean="0"/>
              <a:t>    0.6667   -0.1225    0.7352</a:t>
            </a:r>
            <a:endParaRPr lang="en-US" altLang="zh-CN" sz="2000" smtClean="0"/>
          </a:p>
        </p:txBody>
      </p:sp>
      <p:sp>
        <p:nvSpPr>
          <p:cNvPr id="7706628" name="Rectangle 4"/>
          <p:cNvSpPr>
            <a:spLocks noChangeArrowheads="1"/>
          </p:cNvSpPr>
          <p:nvPr/>
        </p:nvSpPr>
        <p:spPr bwMode="auto">
          <a:xfrm>
            <a:off x="4800600" y="1600200"/>
            <a:ext cx="4038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pl-PL" altLang="zh-CN" sz="2000" b="0"/>
              <a:t>D =</a:t>
            </a:r>
          </a:p>
          <a:p>
            <a:pPr eaLnBrk="1" hangingPunct="1">
              <a:buFontTx/>
              <a:buNone/>
            </a:pPr>
            <a:r>
              <a:rPr kumimoji="0" lang="pl-PL" altLang="zh-CN" sz="2000" b="0"/>
              <a:t> </a:t>
            </a:r>
            <a:r>
              <a:rPr kumimoji="0" lang="en-US" altLang="zh-CN" sz="2000" b="0"/>
              <a:t>    </a:t>
            </a:r>
            <a:r>
              <a:rPr kumimoji="0" lang="pl-PL" altLang="zh-CN" sz="2000" b="0"/>
              <a:t>-4.0000         0       </a:t>
            </a:r>
            <a:r>
              <a:rPr kumimoji="0" lang="en-US" altLang="zh-CN" sz="2000" b="0"/>
              <a:t>    </a:t>
            </a:r>
            <a:r>
              <a:rPr kumimoji="0" lang="pl-PL" altLang="zh-CN" sz="2000" b="0"/>
              <a:t>  0</a:t>
            </a:r>
          </a:p>
          <a:p>
            <a:pPr eaLnBrk="1" hangingPunct="1">
              <a:buFontTx/>
              <a:buNone/>
            </a:pPr>
            <a:r>
              <a:rPr kumimoji="0" lang="pl-PL" altLang="zh-CN" sz="2000" b="0"/>
              <a:t>         </a:t>
            </a:r>
            <a:r>
              <a:rPr kumimoji="0" lang="en-US" altLang="zh-CN" sz="2000" b="0"/>
              <a:t>  </a:t>
            </a:r>
            <a:r>
              <a:rPr kumimoji="0" lang="pl-PL" altLang="zh-CN" sz="2000" b="0"/>
              <a:t>0    </a:t>
            </a:r>
            <a:r>
              <a:rPr kumimoji="0" lang="en-US" altLang="zh-CN" sz="2000" b="0"/>
              <a:t>    </a:t>
            </a:r>
            <a:r>
              <a:rPr kumimoji="0" lang="pl-PL" altLang="zh-CN" sz="2000" b="0"/>
              <a:t>5.0000         0</a:t>
            </a:r>
          </a:p>
          <a:p>
            <a:pPr eaLnBrk="1" hangingPunct="1">
              <a:buFontTx/>
              <a:buNone/>
            </a:pPr>
            <a:r>
              <a:rPr kumimoji="0" lang="en-US" altLang="zh-CN" sz="2000" b="0"/>
              <a:t> </a:t>
            </a:r>
            <a:r>
              <a:rPr kumimoji="0" lang="pl-PL" altLang="zh-CN" sz="2000" b="0"/>
              <a:t>        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 0       </a:t>
            </a:r>
            <a:r>
              <a:rPr kumimoji="0" lang="en-US" altLang="zh-CN" sz="2000" b="0"/>
              <a:t>    </a:t>
            </a:r>
            <a:r>
              <a:rPr kumimoji="0" lang="pl-PL" altLang="zh-CN" sz="2000" b="0"/>
              <a:t>  0   </a:t>
            </a:r>
            <a:r>
              <a:rPr kumimoji="0" lang="en-US" altLang="zh-CN" sz="2000" b="0"/>
              <a:t>    </a:t>
            </a:r>
            <a:r>
              <a:rPr kumimoji="0" lang="pl-PL" altLang="zh-CN" sz="2000" b="0"/>
              <a:t> 5.0000</a:t>
            </a:r>
            <a:endParaRPr kumimoji="0" lang="en-US" altLang="zh-CN" sz="2000" b="0"/>
          </a:p>
          <a:p>
            <a:pPr eaLnBrk="1" hangingPunct="1">
              <a:buFontTx/>
              <a:buNone/>
            </a:pPr>
            <a:endParaRPr kumimoji="0" lang="en-US" altLang="zh-CN" sz="2000" b="0"/>
          </a:p>
          <a:p>
            <a:pPr eaLnBrk="1" hangingPunct="1">
              <a:buFontTx/>
              <a:buNone/>
            </a:pPr>
            <a:r>
              <a:rPr kumimoji="0" lang="pl-PL" altLang="zh-CN" sz="2000" b="0"/>
              <a:t>&gt;&gt; 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U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*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D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*</a:t>
            </a:r>
            <a:r>
              <a:rPr kumimoji="0" lang="en-US" altLang="zh-CN" sz="2000" b="0"/>
              <a:t> </a:t>
            </a:r>
            <a:r>
              <a:rPr kumimoji="0" lang="pl-PL" altLang="zh-CN" sz="2000" b="0"/>
              <a:t>U^(-1)</a:t>
            </a:r>
          </a:p>
          <a:p>
            <a:pPr eaLnBrk="1" hangingPunct="1">
              <a:buFontTx/>
              <a:buNone/>
            </a:pPr>
            <a:r>
              <a:rPr kumimoji="0" lang="en-US" altLang="zh-CN" sz="2000" b="0"/>
              <a:t>    </a:t>
            </a:r>
            <a:r>
              <a:rPr kumimoji="0" lang="pl-PL" altLang="zh-CN" sz="2000" b="0"/>
              <a:t>1.0000   -2.0000   -4.0000</a:t>
            </a:r>
          </a:p>
          <a:p>
            <a:pPr eaLnBrk="1" hangingPunct="1">
              <a:buFontTx/>
              <a:buNone/>
            </a:pPr>
            <a:r>
              <a:rPr kumimoji="0" lang="pl-PL" altLang="zh-CN" sz="2000" b="0"/>
              <a:t>   -2.0000    4.0000   -2.0000</a:t>
            </a:r>
          </a:p>
          <a:p>
            <a:pPr eaLnBrk="1" hangingPunct="1">
              <a:buFontTx/>
              <a:buNone/>
            </a:pPr>
            <a:r>
              <a:rPr kumimoji="0" lang="pl-PL" altLang="zh-CN" sz="2000" b="0"/>
              <a:t>   -4.0000   -2.0000    1.0000</a:t>
            </a:r>
            <a:endParaRPr kumimoji="0" lang="en-US" altLang="zh-CN" sz="2000" b="0"/>
          </a:p>
          <a:p>
            <a:pPr eaLnBrk="1" hangingPunct="1">
              <a:buFontTx/>
              <a:buNone/>
            </a:pPr>
            <a:r>
              <a:rPr kumimoji="0" lang="pl-PL" altLang="zh-CN" sz="2000" b="0"/>
              <a:t>&gt;&gt;</a:t>
            </a:r>
            <a:r>
              <a:rPr kumimoji="0" lang="fr-FR" altLang="zh-CN" sz="2000" b="0"/>
              <a:t>  U * U'</a:t>
            </a:r>
          </a:p>
          <a:p>
            <a:pPr eaLnBrk="1" hangingPunct="1">
              <a:buFontTx/>
              <a:buNone/>
            </a:pPr>
            <a:r>
              <a:rPr kumimoji="0" lang="fr-FR" altLang="zh-CN" sz="2000" b="0"/>
              <a:t>     1.0000   -0.0000             0</a:t>
            </a:r>
          </a:p>
          <a:p>
            <a:pPr eaLnBrk="1" hangingPunct="1">
              <a:buFontTx/>
              <a:buNone/>
            </a:pPr>
            <a:r>
              <a:rPr kumimoji="0" lang="fr-FR" altLang="zh-CN" sz="2000" b="0"/>
              <a:t>    -0.0000    1.0000             0 </a:t>
            </a:r>
          </a:p>
          <a:p>
            <a:pPr eaLnBrk="1" hangingPunct="1">
              <a:buFontTx/>
              <a:buNone/>
            </a:pPr>
            <a:r>
              <a:rPr kumimoji="0" lang="fr-FR" altLang="zh-CN" sz="2000" b="0"/>
              <a:t>              0             0     1.0000</a:t>
            </a:r>
            <a:endParaRPr kumimoji="0" lang="en-US" altLang="zh-CN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7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7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7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70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0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0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0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0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0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70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0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0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70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0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0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770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70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70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0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70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70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70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70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0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0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770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0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0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0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70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0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0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70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0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70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346325" y="404813"/>
          <a:ext cx="4892675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公式" r:id="rId3" imgW="2235200" imgH="1701800" progId="Equation.3">
                  <p:embed/>
                </p:oleObj>
              </mc:Choice>
              <mc:Fallback>
                <p:oleObj name="公式" r:id="rId3" imgW="2235200" imgH="170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04813"/>
                        <a:ext cx="4892675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7651" name="AutoShape 3"/>
          <p:cNvSpPr>
            <a:spLocks/>
          </p:cNvSpPr>
          <p:nvPr/>
        </p:nvSpPr>
        <p:spPr bwMode="auto">
          <a:xfrm rot="-5400000">
            <a:off x="4964906" y="2459832"/>
            <a:ext cx="295275" cy="3817938"/>
          </a:xfrm>
          <a:prstGeom prst="leftBrace">
            <a:avLst>
              <a:gd name="adj1" fmla="val 10775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07652" name="Object 4"/>
          <p:cNvGraphicFramePr>
            <a:graphicFrameLocks noChangeAspect="1"/>
          </p:cNvGraphicFramePr>
          <p:nvPr/>
        </p:nvGraphicFramePr>
        <p:xfrm>
          <a:off x="4140200" y="4581525"/>
          <a:ext cx="21415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Equation" r:id="rId5" imgW="761669" imgH="203112" progId="Equation.DSMT4">
                  <p:embed/>
                </p:oleObj>
              </mc:Choice>
              <mc:Fallback>
                <p:oleObj name="Equation" r:id="rId5" imgW="761669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81525"/>
                        <a:ext cx="21415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7653" name="Object 5"/>
          <p:cNvGraphicFramePr>
            <a:graphicFrameLocks noChangeAspect="1"/>
          </p:cNvGraphicFramePr>
          <p:nvPr/>
        </p:nvGraphicFramePr>
        <p:xfrm>
          <a:off x="1547813" y="5516563"/>
          <a:ext cx="5961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7" imgW="2120900" imgH="203200" progId="Equation.DSMT4">
                  <p:embed/>
                </p:oleObj>
              </mc:Choice>
              <mc:Fallback>
                <p:oleObj name="Equation" r:id="rId7" imgW="2120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59610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539750" y="549275"/>
            <a:ext cx="1687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例</a:t>
            </a: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设</a:t>
            </a:r>
          </a:p>
        </p:txBody>
      </p:sp>
      <p:sp>
        <p:nvSpPr>
          <p:cNvPr id="7707655" name="Line 7"/>
          <p:cNvSpPr>
            <a:spLocks noChangeShapeType="1"/>
          </p:cNvSpPr>
          <p:nvPr/>
        </p:nvSpPr>
        <p:spPr bwMode="auto">
          <a:xfrm>
            <a:off x="3276600" y="620713"/>
            <a:ext cx="3527425" cy="34559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07656" name="Line 8"/>
          <p:cNvSpPr>
            <a:spLocks noChangeShapeType="1"/>
          </p:cNvSpPr>
          <p:nvPr/>
        </p:nvSpPr>
        <p:spPr bwMode="auto">
          <a:xfrm>
            <a:off x="3924300" y="692150"/>
            <a:ext cx="2808288" cy="27368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70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0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0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0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0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0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0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7651" grpId="0" animBg="1"/>
      <p:bldP spid="7707655" grpId="0" animBg="1"/>
      <p:bldP spid="770765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8674" name="Object 2"/>
          <p:cNvGraphicFramePr>
            <a:graphicFrameLocks noChangeAspect="1"/>
          </p:cNvGraphicFramePr>
          <p:nvPr/>
        </p:nvGraphicFramePr>
        <p:xfrm>
          <a:off x="5724525" y="2997200"/>
          <a:ext cx="1662113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2" name="公式" r:id="rId3" imgW="545863" imgH="914003" progId="Equation.3">
                  <p:embed/>
                </p:oleObj>
              </mc:Choice>
              <mc:Fallback>
                <p:oleObj name="公式" r:id="rId3" imgW="545863" imgH="91400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997200"/>
                        <a:ext cx="1662113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323850" y="404813"/>
          <a:ext cx="8161338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3" name="公式" r:id="rId5" imgW="3454400" imgH="1422400" progId="Equation.3">
                  <p:embed/>
                </p:oleObj>
              </mc:Choice>
              <mc:Fallback>
                <p:oleObj name="公式" r:id="rId5" imgW="3454400" imgH="142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161338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8676" name="Object 4"/>
          <p:cNvGraphicFramePr>
            <a:graphicFrameLocks noChangeAspect="1"/>
          </p:cNvGraphicFramePr>
          <p:nvPr/>
        </p:nvGraphicFramePr>
        <p:xfrm>
          <a:off x="1476375" y="4076700"/>
          <a:ext cx="39385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4" name="公式" r:id="rId7" imgW="1536033" imgH="253890" progId="Equation.3">
                  <p:embed/>
                </p:oleObj>
              </mc:Choice>
              <mc:Fallback>
                <p:oleObj name="公式" r:id="rId7" imgW="1536033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39385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8677" name="Object 5"/>
          <p:cNvGraphicFramePr>
            <a:graphicFrameLocks noChangeAspect="1"/>
          </p:cNvGraphicFramePr>
          <p:nvPr/>
        </p:nvGraphicFramePr>
        <p:xfrm>
          <a:off x="1908175" y="5876925"/>
          <a:ext cx="5354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5" name="公式" r:id="rId9" imgW="2235200" imgH="241300" progId="Equation.3">
                  <p:embed/>
                </p:oleObj>
              </mc:Choice>
              <mc:Fallback>
                <p:oleObj name="公式" r:id="rId9" imgW="223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6925"/>
                        <a:ext cx="53546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0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0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0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22" name="Rectangle 2"/>
          <p:cNvSpPr>
            <a:spLocks noChangeArrowheads="1"/>
          </p:cNvSpPr>
          <p:nvPr/>
        </p:nvSpPr>
        <p:spPr bwMode="auto">
          <a:xfrm>
            <a:off x="3132138" y="1484313"/>
            <a:ext cx="2376487" cy="1944687"/>
          </a:xfrm>
          <a:prstGeom prst="rect">
            <a:avLst/>
          </a:prstGeom>
          <a:solidFill>
            <a:srgbClr val="FFCC00">
              <a:alpha val="39999"/>
            </a:srgbClr>
          </a:solidFill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10723" name="Rectangle 3"/>
          <p:cNvSpPr>
            <a:spLocks noChangeArrowheads="1"/>
          </p:cNvSpPr>
          <p:nvPr/>
        </p:nvSpPr>
        <p:spPr bwMode="auto">
          <a:xfrm>
            <a:off x="6372225" y="4076700"/>
            <a:ext cx="1800225" cy="1296988"/>
          </a:xfrm>
          <a:prstGeom prst="rect">
            <a:avLst/>
          </a:prstGeom>
          <a:solidFill>
            <a:srgbClr val="FFCC00">
              <a:alpha val="39999"/>
            </a:srgbClr>
          </a:solidFill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10724" name="Rectangle 4"/>
          <p:cNvSpPr>
            <a:spLocks noChangeArrowheads="1"/>
          </p:cNvSpPr>
          <p:nvPr/>
        </p:nvSpPr>
        <p:spPr bwMode="auto">
          <a:xfrm>
            <a:off x="5508625" y="3429000"/>
            <a:ext cx="863600" cy="647700"/>
          </a:xfrm>
          <a:prstGeom prst="rect">
            <a:avLst/>
          </a:prstGeom>
          <a:solidFill>
            <a:srgbClr val="FFCC00">
              <a:alpha val="39999"/>
            </a:srgbClr>
          </a:solidFill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10725" name="Object 5"/>
          <p:cNvGraphicFramePr>
            <a:graphicFrameLocks noChangeAspect="1"/>
          </p:cNvGraphicFramePr>
          <p:nvPr/>
        </p:nvGraphicFramePr>
        <p:xfrm>
          <a:off x="1042988" y="981075"/>
          <a:ext cx="801687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9" name="公式" r:id="rId3" imgW="190500" imgH="1104900" progId="Equation.3">
                  <p:embed/>
                </p:oleObj>
              </mc:Choice>
              <mc:Fallback>
                <p:oleObj name="公式" r:id="rId3" imgW="190500" imgH="1104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801687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059113" y="1484313"/>
          <a:ext cx="5224462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0" name="公式" r:id="rId5" imgW="1854200" imgH="1397000" progId="Equation.3">
                  <p:embed/>
                </p:oleObj>
              </mc:Choice>
              <mc:Fallback>
                <p:oleObj name="公式" r:id="rId5" imgW="1854200" imgH="13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5224462" cy="392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1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1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1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1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71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22" grpId="0" animBg="1"/>
      <p:bldP spid="7710723" grpId="0" animBg="1"/>
      <p:bldP spid="771072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定理 </a:t>
            </a:r>
            <a:r>
              <a:rPr lang="en-US" altLang="zh-CN" b="1" smtClean="0">
                <a:latin typeface="Times New Roman" pitchFamily="18" charset="0"/>
              </a:rPr>
              <a:t>1:  </a:t>
            </a:r>
            <a:r>
              <a:rPr lang="zh-CN" altLang="en-US" b="1" smtClean="0">
                <a:latin typeface="Times New Roman" pitchFamily="18" charset="0"/>
              </a:rPr>
              <a:t>若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r>
              <a:rPr lang="en-US" altLang="zh-CN" b="1" smtClean="0">
                <a:latin typeface="Times New Roman" pitchFamily="18" charset="0"/>
              </a:rPr>
              <a:t>m×n </a:t>
            </a:r>
            <a:r>
              <a:rPr lang="zh-CN" altLang="en-US" b="1" smtClean="0">
                <a:latin typeface="Times New Roman" pitchFamily="18" charset="0"/>
              </a:rPr>
              <a:t>实矩阵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则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1)   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l-GR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的特征值都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是非负实数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   2)  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l-GR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秩 </a:t>
            </a:r>
            <a:r>
              <a:rPr lang="en-US" altLang="zh-CN" b="1" smtClean="0">
                <a:latin typeface="Times New Roman" pitchFamily="18" charset="0"/>
              </a:rPr>
              <a:t>= A </a:t>
            </a:r>
            <a:r>
              <a:rPr lang="zh-CN" altLang="en-US" b="1" smtClean="0">
                <a:latin typeface="Times New Roman" pitchFamily="18" charset="0"/>
              </a:rPr>
              <a:t>秩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l-GR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1" smtClean="0">
                <a:latin typeface="Times New Roman" pitchFamily="18" charset="0"/>
              </a:rPr>
              <a:t>秩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新宋体" pitchFamily="49" charset="-122"/>
              </a:rPr>
              <a:t>作业：</a:t>
            </a:r>
            <a:r>
              <a:rPr lang="zh-CN" altLang="en-US" b="1" smtClean="0"/>
              <a:t>   </a:t>
            </a:r>
            <a:r>
              <a:rPr lang="en-US" altLang="zh-CN" b="1" smtClean="0"/>
              <a:t>12 </a:t>
            </a:r>
            <a:r>
              <a:rPr lang="zh-CN" altLang="en-US" b="1" smtClean="0"/>
              <a:t>月 </a:t>
            </a:r>
            <a:r>
              <a:rPr lang="en-US" altLang="zh-CN" b="1" smtClean="0"/>
              <a:t>24 </a:t>
            </a:r>
            <a:r>
              <a:rPr lang="zh-CN" altLang="en-US" b="1" smtClean="0"/>
              <a:t>日 交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752975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§5.7    1,   2,   3,   4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§6.1    1,   2,   3(1)(4),   6,   7,   8,   11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: §6.1  1 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求二次型 </a:t>
            </a:r>
            <a:r>
              <a:rPr lang="en-US" altLang="zh-CN" sz="3600" b="1" i="1" smtClean="0">
                <a:latin typeface="Times New Roman" pitchFamily="18" charset="0"/>
              </a:rPr>
              <a:t>f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在单位球面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      </a:t>
            </a:r>
            <a:r>
              <a:rPr lang="zh-CN" altLang="en-US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|| </a:t>
            </a:r>
            <a:r>
              <a:rPr lang="en-US" altLang="zh-CN" sz="3600" b="1" smtClean="0">
                <a:latin typeface="Times New Roman" pitchFamily="18" charset="0"/>
              </a:rPr>
              <a:t>X </a:t>
            </a:r>
            <a:r>
              <a:rPr lang="en-US" altLang="zh-CN" sz="3600" b="1" i="1" smtClean="0">
                <a:latin typeface="Times New Roman" pitchFamily="18" charset="0"/>
              </a:rPr>
              <a:t>||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= 1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上能取到的最大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最小值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, 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   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在何处取到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?  </a:t>
            </a:r>
            <a:endParaRPr lang="en-US" altLang="zh-CN" sz="4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620713"/>
                <a:ext cx="8229600" cy="5505450"/>
              </a:xfrm>
              <a:solidFill>
                <a:schemeClr val="bg1">
                  <a:alpha val="70195"/>
                </a:schemeClr>
              </a:solidFill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例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是实对称矩阵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𝐀</m:t>
                    </m:r>
                  </m:oMath>
                </a14:m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一个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实特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征值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华文楷体" pitchFamily="2" charset="-122"/>
                    <a:ea typeface="华文楷体" pitchFamily="2" charset="-122"/>
                    <a:cs typeface="Times New Roman" pitchFamily="18" charset="0"/>
                  </a:rPr>
                  <a:t>    直</a:t>
                </a:r>
                <a:r>
                  <a:rPr lang="zh-CN" altLang="en-US" b="1" dirty="0">
                    <a:solidFill>
                      <a:srgbClr val="000000"/>
                    </a:solidFill>
                    <a:latin typeface="华文楷体" pitchFamily="2" charset="-122"/>
                    <a:ea typeface="华文楷体" pitchFamily="2" charset="-122"/>
                    <a:cs typeface="Times New Roman" pitchFamily="18" charset="0"/>
                  </a:rPr>
                  <a:t>接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证明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: 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几何重数等于代数重数 </a:t>
                </a: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. 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en-US" altLang="zh-CN" b="1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512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620713"/>
                <a:ext cx="8229600" cy="550545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3" descr="花束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例：在欧氏空间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中给定一组点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, … ,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求一条过原点直线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使得在所有过原点的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直线中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点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, … ,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到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距离的平方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和最小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（直线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称为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,…,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的主方向 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54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提示</a:t>
                </a: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: </a:t>
                </a: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  取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的特征子空间的一组标准正交基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, 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, ⋯, 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;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再将其扩充成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  <m:t>𝐑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的标准正交基      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, ⋯,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, ⋯, 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/>
                              <a:ea typeface="华文楷体" pitchFamily="2" charset="-122"/>
                            </a:rPr>
                            <m:t>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华文楷体" pitchFamily="2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华文楷体" pitchFamily="2" charset="-122"/>
                        </a:rPr>
                        <m:t> ;</m:t>
                      </m:r>
                    </m:oMath>
                  </m:oMathPara>
                </a14:m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 则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𝐏</m:t>
                    </m:r>
                    <m:r>
                      <a:rPr lang="en-US" altLang="zh-CN" b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⋯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是正交矩阵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</a:t>
                </a:r>
                <a:endParaRPr lang="en-US" altLang="zh-CN" b="1" baseline="30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  </a:t>
                </a:r>
                <a:r>
                  <a:rPr lang="zh-CN" altLang="en-US" sz="3600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     </a:t>
                </a:r>
                <a:endParaRPr lang="en-US" altLang="zh-CN" sz="3600" b="1" dirty="0" smtClean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6354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2559" y="729569"/>
                <a:ext cx="36470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0" smtClean="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⋯</m:t>
                              </m:r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9" y="729569"/>
                <a:ext cx="364702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2837" y="909160"/>
                <a:ext cx="8100294" cy="2877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⋯</m:t>
                              </m:r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1" i="0" smtClean="0">
                                    <a:latin typeface="Cambria Math"/>
                                  </a:rPr>
                                  <m:t>𝛌</m:t>
                                </m:r>
                              </m:e>
                              <m:e/>
                              <m:e/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b="1" i="0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3200" b="1" i="0" smtClean="0">
                                    <a:latin typeface="Cambria Math"/>
                                  </a:rPr>
                                  <m:t>𝛌</m:t>
                                </m:r>
                              </m:e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b="1" i="0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b="1" i="0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7" y="909160"/>
                <a:ext cx="8100294" cy="2877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1845" y="4005064"/>
                <a:ext cx="7113165" cy="103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𝐀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3200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sz="3200" b="1" i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zh-CN" altLang="en-US" sz="3200">
                                            <a:latin typeface="Cambria Math"/>
                                          </a:rPr>
                                          <m:t>𝛌</m:t>
                                        </m:r>
                                      </m:e>
                                    </m:d>
                                    <m:r>
                                      <a:rPr lang="en-US" altLang="zh-CN" sz="32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3200">
                                        <a:latin typeface="Cambria Math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0" smtClean="0">
                                        <a:latin typeface="Cambria Math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45" y="4005064"/>
                <a:ext cx="7113165" cy="10371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 bwMode="auto">
          <a:xfrm>
            <a:off x="6588224" y="909160"/>
            <a:ext cx="1944216" cy="1438567"/>
          </a:xfrm>
          <a:prstGeom prst="rect">
            <a:avLst/>
          </a:prstGeom>
          <a:solidFill>
            <a:schemeClr val="bg2">
              <a:lumMod val="40000"/>
              <a:lumOff val="60000"/>
              <a:alpha val="54118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588224" y="2405555"/>
            <a:ext cx="1944216" cy="1438567"/>
          </a:xfrm>
          <a:prstGeom prst="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7244156" y="2704064"/>
                <a:ext cx="695745" cy="648512"/>
              </a:xfrm>
              <a:prstGeom prst="rect">
                <a:avLst/>
              </a:prstGeom>
              <a:solidFill>
                <a:srgbClr val="FFC000"/>
              </a:solidFill>
              <a:ln w="508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kumimoji="0" lang="en-US" altLang="zh-CN" sz="36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kumimoji="0" lang="en-US" altLang="zh-CN" sz="3600" b="1" dirty="0" smtClean="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156" y="2704064"/>
                <a:ext cx="695745" cy="6485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08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7257059" y="1304187"/>
                <a:ext cx="758666" cy="648512"/>
              </a:xfrm>
              <a:prstGeom prst="rect">
                <a:avLst/>
              </a:prstGeom>
              <a:solidFill>
                <a:srgbClr val="FFC000"/>
              </a:solidFill>
              <a:ln w="508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kumimoji="0" lang="en-US" altLang="zh-CN" sz="3600" b="1" i="1" dirty="0">
                          <a:solidFill>
                            <a:srgbClr val="002060"/>
                          </a:solidFill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kumimoji="0" lang="en-US" altLang="zh-CN" sz="3600" dirty="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7059" y="1304187"/>
                <a:ext cx="758666" cy="6485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508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9832" y="5229200"/>
                <a:ext cx="48092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  <m:r>
                            <m:rPr>
                              <m:brk m:alnAt="7"/>
                            </m:rPr>
                            <a:rPr lang="en-US" altLang="zh-CN" sz="32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>
                              <a:latin typeface="Cambria Math"/>
                            </a:rPr>
                            <m:t>𝐁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229200"/>
                <a:ext cx="480920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90508" y="5957991"/>
                <a:ext cx="4755854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/>
                  <a:t>只需证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zh-CN" altLang="en-US" sz="3200">
                            <a:latin typeface="Cambria Math"/>
                          </a:rPr>
                          <m:t>𝛌</m:t>
                        </m:r>
                        <m:r>
                          <m:rPr>
                            <m:brk m:alnAt="7"/>
                          </m:rPr>
                          <a:rPr lang="en-US" altLang="zh-CN" sz="32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−</m:t>
                        </m:r>
                        <m:r>
                          <a:rPr lang="en-US" altLang="zh-CN" sz="3200">
                            <a:latin typeface="Cambria Math"/>
                          </a:rPr>
                          <m:t>𝐁</m:t>
                        </m:r>
                        <m:r>
                          <a:rPr lang="en-US" altLang="zh-CN" sz="3200" b="1" i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3200" b="1" i="1" smtClean="0">
                        <a:latin typeface="Cambria Math"/>
                      </a:rPr>
                      <m:t> 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08" y="5957991"/>
                <a:ext cx="4755854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3205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10"/>
          <p:cNvSpPr>
            <a:spLocks/>
          </p:cNvSpPr>
          <p:nvPr/>
        </p:nvSpPr>
        <p:spPr bwMode="auto">
          <a:xfrm rot="16200000">
            <a:off x="2560133" y="1572078"/>
            <a:ext cx="360363" cy="2650990"/>
          </a:xfrm>
          <a:prstGeom prst="leftBrace">
            <a:avLst>
              <a:gd name="adj1" fmla="val 57903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1" descr="花束"/>
              <p:cNvSpPr>
                <a:spLocks noChangeArrowheads="1"/>
              </p:cNvSpPr>
              <p:nvPr/>
            </p:nvSpPr>
            <p:spPr bwMode="auto">
              <a:xfrm>
                <a:off x="1552070" y="3195915"/>
                <a:ext cx="2376487" cy="586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b="1" dirty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正交矩阵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𝐏</m:t>
                    </m:r>
                  </m:oMath>
                </a14:m>
                <a:endParaRPr kumimoji="0" lang="en-US" altLang="zh-CN" dirty="0">
                  <a:latin typeface="Times New Roman" pitchFamily="18" charset="0"/>
                  <a:ea typeface="华文楷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Rectangle 11" descr="花束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2070" y="3195915"/>
                <a:ext cx="2376487" cy="586957"/>
              </a:xfrm>
              <a:prstGeom prst="rect">
                <a:avLst/>
              </a:prstGeom>
              <a:blipFill rotWithShape="1">
                <a:blip r:embed="rId9"/>
                <a:stretch>
                  <a:fillRect l="-2314" t="-13402" b="-319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 animBg="1"/>
      <p:bldP spid="6" grpId="0" animBg="1"/>
      <p:bldP spid="7" grpId="0"/>
      <p:bldP spid="22" grpId="0" animBg="1"/>
      <p:bldP spid="11" grpId="0" animBg="1"/>
      <p:bldP spid="1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0332" y="2420888"/>
                <a:ext cx="6497713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200">
                              <a:latin typeface="Cambria Math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>
                              <a:latin typeface="Cambria Math"/>
                            </a:rPr>
                            <m:t>𝐀</m:t>
                          </m:r>
                          <m:r>
                            <a:rPr lang="en-US" altLang="zh-CN" sz="320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>
                          <a:latin typeface="Cambria Math"/>
                        </a:rPr>
                        <m:t> </m:t>
                      </m:r>
                      <m:r>
                        <a:rPr lang="en-US" altLang="zh-CN" sz="3200">
                          <a:latin typeface="Cambria Math"/>
                        </a:rPr>
                        <m:t>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>
                                    <a:latin typeface="Cambria Math"/>
                                  </a:rPr>
                                  <m:t>𝛌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>
                                        <a:latin typeface="Cambria Math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>
                                    <a:latin typeface="Cambria Math"/>
                                  </a:rPr>
                                  <m:t>𝐁</m:t>
                                </m:r>
                              </m:e>
                            </m:mr>
                          </m:m>
                          <m:r>
                            <a:rPr kumimoji="0" lang="en-US" altLang="zh-CN" sz="32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2" y="2420888"/>
                <a:ext cx="6497713" cy="996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398" y="693251"/>
                <a:ext cx="5477053" cy="93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/>
                          </a:rPr>
                          <m:t>𝐏</m:t>
                        </m:r>
                      </m:e>
                      <m:sup>
                        <m:r>
                          <a:rPr lang="en-US" altLang="zh-CN" sz="320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CN" sz="3200">
                        <a:latin typeface="Cambria Math"/>
                      </a:rPr>
                      <m:t>𝐀</m:t>
                    </m:r>
                    <m:r>
                      <a:rPr lang="en-US" altLang="zh-CN" sz="3200">
                        <a:latin typeface="Cambria Math"/>
                      </a:rPr>
                      <m:t> </m:t>
                    </m:r>
                    <m:r>
                      <a:rPr lang="en-US" altLang="zh-CN" sz="3200">
                        <a:latin typeface="Cambria Math"/>
                      </a:rPr>
                      <m:t>𝐏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200" b="1" i="0" smtClean="0">
                                  <a:latin typeface="Cambria Math"/>
                                </a:rPr>
                                <m:t>𝛌</m:t>
                              </m:r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0" smtClean="0">
                                      <a:latin typeface="Cambria Math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CN" sz="3200" b="1" i="0" smtClean="0"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</m:mr>
                        </m:m>
                        <m:r>
                          <a:rPr kumimoji="0" lang="en-US" altLang="zh-CN" sz="32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实对称</a:t>
                </a:r>
                <a:endPara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8" y="693251"/>
                <a:ext cx="5477053" cy="935192"/>
              </a:xfrm>
              <a:prstGeom prst="rect">
                <a:avLst/>
              </a:prstGeom>
              <a:blipFill rotWithShape="1">
                <a:blip r:embed="rId3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51720" y="3933055"/>
                <a:ext cx="61044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zh-CN" altLang="en-US" sz="3200">
                            <a:latin typeface="Cambria Math"/>
                          </a:rPr>
                          <m:t>𝛌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−</m:t>
                        </m:r>
                        <m:r>
                          <a:rPr lang="en-US" altLang="zh-CN" sz="3200">
                            <a:latin typeface="Cambria Math"/>
                          </a:rPr>
                          <m:t>𝐀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ea typeface="华文楷体" panose="02010600040101010101" pitchFamily="2" charset="-122"/>
                  </a:rPr>
                  <a:t>秩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/>
                      </a:rPr>
                      <m:t> </m:t>
                    </m:r>
                    <m:r>
                      <a:rPr lang="en-US" altLang="zh-CN" sz="3200" b="1" i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zh-CN" altLang="en-US" sz="3200" b="1" i="0">
                            <a:latin typeface="Cambria Math"/>
                          </a:rPr>
                          <m:t>𝛌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b="1" i="0">
                                <a:latin typeface="Cambria Math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3200" b="1" i="0">
                            <a:latin typeface="Cambria Math"/>
                          </a:rPr>
                          <m:t>−</m:t>
                        </m:r>
                        <m:r>
                          <a:rPr lang="en-US" altLang="zh-CN" sz="3200" b="1" i="0">
                            <a:latin typeface="Cambria Math"/>
                          </a:rPr>
                          <m:t>𝐁</m:t>
                        </m:r>
                        <m:r>
                          <a:rPr lang="en-US" altLang="zh-CN" sz="3200" b="1" i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秩 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33055"/>
                <a:ext cx="6104495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80112" y="868459"/>
                <a:ext cx="20479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3200" i="1">
                          <a:latin typeface="Cambria Math"/>
                          <a:ea typeface="华文楷体" panose="02010600040101010101" pitchFamily="2" charset="-122"/>
                        </a:rPr>
                        <m:t>  </m:t>
                      </m:r>
                      <m:r>
                        <a:rPr lang="en-US" altLang="zh-CN" sz="3200">
                          <a:latin typeface="Cambria Math"/>
                          <a:ea typeface="华文楷体" panose="02010600040101010101" pitchFamily="2" charset="-122"/>
                        </a:rPr>
                        <m:t>𝐂</m:t>
                      </m:r>
                      <m:r>
                        <a:rPr lang="en-US" altLang="zh-CN" sz="32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  <a:ea typeface="华文楷体" panose="02010600040101010101" pitchFamily="2" charset="-122"/>
                        </a:rPr>
                        <m:t>𝟎</m:t>
                      </m:r>
                      <m:r>
                        <a:rPr lang="en-US" altLang="zh-CN" sz="3200" i="1">
                          <a:latin typeface="Cambria Math"/>
                          <a:ea typeface="华文楷体" panose="02010600040101010101" pitchFamily="2" charset="-122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868459"/>
                <a:ext cx="204793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608" y="3933056"/>
                <a:ext cx="177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>
                          <a:latin typeface="Cambria Math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3200" i="1" dirty="0">
                          <a:latin typeface="Cambria Math"/>
                          <a:ea typeface="华文楷体" panose="02010600040101010101" pitchFamily="2" charset="-122"/>
                        </a:rPr>
                        <m:t>𝒏</m:t>
                      </m:r>
                      <m:r>
                        <a:rPr lang="en-US" altLang="zh-CN" sz="3200" i="1" dirty="0">
                          <a:latin typeface="Cambria Math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3200" i="1" dirty="0">
                          <a:latin typeface="Cambria Math"/>
                          <a:ea typeface="华文楷体" panose="02010600040101010101" pitchFamily="2" charset="-122"/>
                        </a:rPr>
                        <m:t>𝒓</m:t>
                      </m:r>
                      <m:r>
                        <a:rPr lang="en-US" altLang="zh-CN" sz="3200" b="1" i="1" dirty="0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8" y="3933056"/>
                <a:ext cx="1771447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195736" y="5217660"/>
                <a:ext cx="41256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  ( </m:t>
                    </m:r>
                    <m:r>
                      <m:rPr>
                        <m:brk m:alnAt="7"/>
                      </m:rPr>
                      <a:rPr lang="zh-CN" altLang="en-US" sz="3200" b="1">
                        <a:latin typeface="Cambria Math"/>
                      </a:rPr>
                      <m:t>𝛌</m:t>
                    </m:r>
                    <m:sSub>
                      <m:sSubPr>
                        <m:ctrlPr>
                          <a:rPr lang="en-US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/>
                          </a:rPr>
                          <m:t>𝐈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𝒏</m:t>
                        </m:r>
                        <m:r>
                          <a:rPr lang="en-US" altLang="zh-CN" sz="3200" i="1">
                            <a:latin typeface="Cambria Math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−</m:t>
                    </m:r>
                    <m:r>
                      <a:rPr lang="en-US" altLang="zh-CN" sz="3200">
                        <a:latin typeface="Cambria Math"/>
                      </a:rPr>
                      <m:t>𝐁</m:t>
                    </m:r>
                    <m:r>
                      <a:rPr lang="en-US" altLang="zh-CN" sz="3200" b="1" i="1" smtClean="0">
                        <a:latin typeface="Cambria Math"/>
                      </a:rPr>
                      <m:t> )</m:t>
                    </m:r>
                    <m:r>
                      <a:rPr lang="en-US" altLang="zh-CN" sz="3200" b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满秩</a:t>
                </a:r>
                <a:endPara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217660"/>
                <a:ext cx="4125681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3542" r="-325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5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  <p:bldP spid="7" grpId="0"/>
      <p:bldP spid="10" grpId="0"/>
      <p:bldP spid="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54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定理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3 :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实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</a:rPr>
                  <a:t>对称矩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阵能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</a:rPr>
                  <a:t>在实数域上对角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化</a:t>
                </a:r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证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: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由于 </a:t>
                </a: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n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级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</a:rPr>
                  <a:t>实对称矩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阵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𝐀</m:t>
                    </m:r>
                  </m:oMath>
                </a14:m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b="1" dirty="0">
                    <a:latin typeface="华文楷体" pitchFamily="2" charset="-122"/>
                    <a:ea typeface="华文楷体" pitchFamily="2" charset="-122"/>
                  </a:rPr>
                  <a:t>(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</a:rPr>
                  <a:t>算代数重数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)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有 </a:t>
                </a: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n 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个实特征值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只需证明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𝐀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的任一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特征值 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的几何重数等于代数重数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6354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4621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620713"/>
                <a:ext cx="8229600" cy="5545137"/>
              </a:xfrm>
            </p:spPr>
            <p:txBody>
              <a:bodyPr/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每个特征子空间中取基，正交化、单位化</a:t>
                </a: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   后得到标准正交基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;</a:t>
                </a:r>
              </a:p>
              <a:p>
                <a:pPr eaLnBrk="1" hangingPunct="1">
                  <a:lnSpc>
                    <a:spcPct val="115000"/>
                  </a:lnSpc>
                </a:pP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将各个特征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子空间的标准正交基并在一起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,</a:t>
                </a: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 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得到欧氏空间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  <m:t>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  <a:sym typeface="Symbol" pitchFamily="18" charset="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的标准正交基及正交</a:t>
                </a: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   矩阵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则有</a:t>
                </a:r>
                <a:r>
                  <a:rPr lang="zh-CN" altLang="en-US" b="1" dirty="0" smtClean="0">
                    <a:latin typeface="Times New Roman" pitchFamily="18" charset="0"/>
                  </a:rPr>
                  <a:t>          </a:t>
                </a: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/>
                        </a:rPr>
                        <m:t>𝐀</m:t>
                      </m:r>
                      <m:r>
                        <a:rPr lang="en-US" altLang="zh-CN" b="1" i="1" dirty="0">
                          <a:latin typeface="Cambria Math"/>
                        </a:rPr>
                        <m:t>=</m:t>
                      </m:r>
                      <m:r>
                        <a:rPr lang="en-US" altLang="zh-CN" b="1" dirty="0">
                          <a:latin typeface="Cambria Math"/>
                        </a:rPr>
                        <m:t>𝐏</m:t>
                      </m:r>
                      <m:r>
                        <a:rPr lang="en-US" altLang="zh-CN" b="1" dirty="0">
                          <a:latin typeface="Cambria Math"/>
                        </a:rPr>
                        <m:t> </m:t>
                      </m:r>
                      <m:r>
                        <a:rPr lang="en-US" altLang="zh-CN" b="1" dirty="0">
                          <a:latin typeface="Cambria Math"/>
                        </a:rPr>
                        <m:t>𝐃</m:t>
                      </m:r>
                      <m:r>
                        <a:rPr lang="en-US" altLang="zh-CN" b="1" dirty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dirty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b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dirty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dirty="0">
                          <a:latin typeface="Cambria Math"/>
                        </a:rPr>
                        <m:t>=</m:t>
                      </m:r>
                      <m:r>
                        <a:rPr lang="en-US" altLang="zh-CN" b="1" dirty="0">
                          <a:latin typeface="Cambria Math"/>
                        </a:rPr>
                        <m:t>𝐏</m:t>
                      </m:r>
                      <m:r>
                        <a:rPr lang="en-US" altLang="zh-CN" b="1" dirty="0">
                          <a:latin typeface="Cambria Math"/>
                        </a:rPr>
                        <m:t> </m:t>
                      </m:r>
                      <m:r>
                        <a:rPr lang="en-US" altLang="zh-CN" b="1" dirty="0">
                          <a:latin typeface="Cambria Math"/>
                        </a:rPr>
                        <m:t>𝐃</m:t>
                      </m:r>
                      <m:r>
                        <a:rPr lang="en-US" altLang="zh-CN" b="1" dirty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dirty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b="1" dirty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altLang="zh-CN" b="1" dirty="0" smtClean="0">
                  <a:latin typeface="Times New Roman" pitchFamily="18" charset="0"/>
                  <a:ea typeface="华文楷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𝐃</m:t>
                    </m:r>
                  </m:oMath>
                </a14:m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是实对角矩阵，对角线上依次是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的</a:t>
                </a:r>
                <a:endParaRPr lang="en-US" altLang="zh-CN" b="1" dirty="0" smtClean="0">
                  <a:latin typeface="华文楷体" pitchFamily="2" charset="-122"/>
                  <a:ea typeface="华文楷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ct val="115000"/>
                  </a:lnSpc>
                  <a:buFontTx/>
                  <a:buNone/>
                </a:pPr>
                <a:r>
                  <a:rPr lang="en-US" altLang="zh-CN" b="1" dirty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 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列向量的特征值</a:t>
                </a:r>
              </a:p>
            </p:txBody>
          </p:sp>
        </mc:Choice>
        <mc:Fallback xmlns="">
          <p:sp>
            <p:nvSpPr>
              <p:cNvPr id="76462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620713"/>
                <a:ext cx="8229600" cy="5545137"/>
              </a:xfrm>
              <a:blipFill rotWithShape="1">
                <a:blip r:embed="rId2"/>
                <a:stretch>
                  <a:fillRect l="-1630" t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新宋体" pitchFamily="49" charset="-122"/>
              </a:rPr>
              <a:t>作业：</a:t>
            </a:r>
            <a:r>
              <a:rPr lang="zh-CN" altLang="en-US" b="1" smtClean="0"/>
              <a:t>   </a:t>
            </a:r>
            <a:r>
              <a:rPr lang="en-US" altLang="zh-CN" b="1" smtClean="0"/>
              <a:t>12 </a:t>
            </a:r>
            <a:r>
              <a:rPr lang="zh-CN" altLang="en-US" b="1" smtClean="0"/>
              <a:t>月 </a:t>
            </a:r>
            <a:r>
              <a:rPr lang="en-US" altLang="zh-CN" b="1" smtClean="0"/>
              <a:t>20 </a:t>
            </a:r>
            <a:r>
              <a:rPr lang="zh-CN" altLang="en-US" b="1" smtClean="0"/>
              <a:t>日 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08513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  <a:cs typeface="Times New Roman" pitchFamily="18" charset="0"/>
              </a:rPr>
              <a:t>§6.7     2,    11,  12,  17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  <a:cs typeface="Times New Roman" pitchFamily="18" charset="0"/>
              </a:rPr>
              <a:t>§8.5     1(1)(3),    5,    7,    8,    13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endParaRPr lang="en-US" altLang="zh-CN" sz="4000" b="1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endParaRPr lang="en-US" altLang="zh-CN" sz="4000" b="1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en-US" altLang="zh-CN" sz="44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7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79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定理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在数域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K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上，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n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级方阵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可对角化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   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有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个线性无关的特征向量</a:t>
            </a:r>
            <a:endParaRPr lang="en-US" altLang="zh-CN" sz="3600" b="1" dirty="0" smtClean="0"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   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特征子空间的维数和等于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n</a:t>
            </a:r>
            <a:endParaRPr lang="zh-CN" altLang="en-US" sz="36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    </a:t>
            </a:r>
            <a:endParaRPr lang="zh-CN" altLang="en-US" sz="3600" b="1" dirty="0" smtClean="0">
              <a:sym typeface="Symbol" pitchFamily="18" charset="2"/>
            </a:endParaRPr>
          </a:p>
        </p:txBody>
      </p: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 flipV="1">
            <a:off x="6011863" y="1412875"/>
            <a:ext cx="2663825" cy="215900"/>
          </a:xfrm>
          <a:prstGeom prst="straightConnector1">
            <a:avLst/>
          </a:prstGeom>
          <a:noFill/>
          <a:ln w="5715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0" name="直接箭头连接符 7"/>
          <p:cNvCxnSpPr>
            <a:cxnSpLocks noChangeShapeType="1"/>
          </p:cNvCxnSpPr>
          <p:nvPr/>
        </p:nvCxnSpPr>
        <p:spPr bwMode="auto">
          <a:xfrm flipV="1">
            <a:off x="6516688" y="476250"/>
            <a:ext cx="1655762" cy="1944688"/>
          </a:xfrm>
          <a:prstGeom prst="straightConnector1">
            <a:avLst/>
          </a:prstGeom>
          <a:noFill/>
          <a:ln w="5715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H="1" flipV="1">
            <a:off x="6588125" y="476250"/>
            <a:ext cx="1368425" cy="2016125"/>
          </a:xfrm>
          <a:prstGeom prst="straightConnector1">
            <a:avLst/>
          </a:prstGeom>
          <a:noFill/>
          <a:ln w="5715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flipV="1">
            <a:off x="6011863" y="1412875"/>
            <a:ext cx="2663825" cy="2159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V="1">
            <a:off x="6516688" y="476250"/>
            <a:ext cx="1655762" cy="194468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6588125" y="476250"/>
            <a:ext cx="1368425" cy="201612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16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6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6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6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2018" name="Line 2"/>
          <p:cNvSpPr>
            <a:spLocks noChangeShapeType="1"/>
          </p:cNvSpPr>
          <p:nvPr/>
        </p:nvSpPr>
        <p:spPr bwMode="auto">
          <a:xfrm flipV="1">
            <a:off x="1979613" y="3213100"/>
            <a:ext cx="4968875" cy="20161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82019" name="Object 3"/>
          <p:cNvGraphicFramePr>
            <a:graphicFrameLocks noChangeAspect="1"/>
          </p:cNvGraphicFramePr>
          <p:nvPr/>
        </p:nvGraphicFramePr>
        <p:xfrm>
          <a:off x="1238250" y="1539875"/>
          <a:ext cx="19367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公式" r:id="rId3" imgW="660113" imgH="203112" progId="Equation.3">
                  <p:embed/>
                </p:oleObj>
              </mc:Choice>
              <mc:Fallback>
                <p:oleObj name="公式" r:id="rId3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39875"/>
                        <a:ext cx="19367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2020" name="Oval 4"/>
          <p:cNvSpPr>
            <a:spLocks noChangeArrowheads="1"/>
          </p:cNvSpPr>
          <p:nvPr/>
        </p:nvSpPr>
        <p:spPr bwMode="auto">
          <a:xfrm rot="-1051524">
            <a:off x="4787900" y="32131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4284663" y="981075"/>
            <a:ext cx="0" cy="52562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公式" r:id="rId5" imgW="139639" imgH="152334" progId="Equation.3">
                  <p:embed/>
                </p:oleObj>
              </mc:Choice>
              <mc:Fallback>
                <p:oleObj name="公式" r:id="rId5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2025" name="Oval 9"/>
          <p:cNvSpPr>
            <a:spLocks noChangeArrowheads="1"/>
          </p:cNvSpPr>
          <p:nvPr/>
        </p:nvSpPr>
        <p:spPr bwMode="auto">
          <a:xfrm rot="-1051524">
            <a:off x="3059113" y="41497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26" name="Oval 10"/>
          <p:cNvSpPr>
            <a:spLocks noChangeArrowheads="1"/>
          </p:cNvSpPr>
          <p:nvPr/>
        </p:nvSpPr>
        <p:spPr bwMode="auto">
          <a:xfrm rot="-1051524">
            <a:off x="2700338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27" name="Oval 11"/>
          <p:cNvSpPr>
            <a:spLocks noChangeArrowheads="1"/>
          </p:cNvSpPr>
          <p:nvPr/>
        </p:nvSpPr>
        <p:spPr bwMode="auto">
          <a:xfrm rot="-1051524">
            <a:off x="4932363" y="42211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28" name="Oval 12"/>
          <p:cNvSpPr>
            <a:spLocks noChangeArrowheads="1"/>
          </p:cNvSpPr>
          <p:nvPr/>
        </p:nvSpPr>
        <p:spPr bwMode="auto">
          <a:xfrm rot="-1051524">
            <a:off x="5724525" y="35734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29" name="Oval 13"/>
          <p:cNvSpPr>
            <a:spLocks noChangeArrowheads="1"/>
          </p:cNvSpPr>
          <p:nvPr/>
        </p:nvSpPr>
        <p:spPr bwMode="auto">
          <a:xfrm rot="-1051524">
            <a:off x="4067175" y="45085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0" name="Oval 14"/>
          <p:cNvSpPr>
            <a:spLocks noChangeArrowheads="1"/>
          </p:cNvSpPr>
          <p:nvPr/>
        </p:nvSpPr>
        <p:spPr bwMode="auto">
          <a:xfrm rot="-1051524">
            <a:off x="3924300" y="40052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1" name="Oval 15"/>
          <p:cNvSpPr>
            <a:spLocks noChangeArrowheads="1"/>
          </p:cNvSpPr>
          <p:nvPr/>
        </p:nvSpPr>
        <p:spPr bwMode="auto">
          <a:xfrm rot="-1051524">
            <a:off x="3995738" y="36449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2" name="Oval 16"/>
          <p:cNvSpPr>
            <a:spLocks noChangeArrowheads="1"/>
          </p:cNvSpPr>
          <p:nvPr/>
        </p:nvSpPr>
        <p:spPr bwMode="auto">
          <a:xfrm rot="-1051524">
            <a:off x="2268538" y="50847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3" name="Oval 17"/>
          <p:cNvSpPr>
            <a:spLocks noChangeArrowheads="1"/>
          </p:cNvSpPr>
          <p:nvPr/>
        </p:nvSpPr>
        <p:spPr bwMode="auto">
          <a:xfrm rot="-1051524">
            <a:off x="4356100" y="37893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4" name="Oval 18"/>
          <p:cNvSpPr>
            <a:spLocks noChangeArrowheads="1"/>
          </p:cNvSpPr>
          <p:nvPr/>
        </p:nvSpPr>
        <p:spPr bwMode="auto">
          <a:xfrm rot="-1051524">
            <a:off x="6227763" y="30686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5" name="Oval 19"/>
          <p:cNvSpPr>
            <a:spLocks noChangeArrowheads="1"/>
          </p:cNvSpPr>
          <p:nvPr/>
        </p:nvSpPr>
        <p:spPr bwMode="auto">
          <a:xfrm rot="-1051524">
            <a:off x="4932363" y="37893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6" name="Oval 20"/>
          <p:cNvSpPr>
            <a:spLocks noChangeArrowheads="1"/>
          </p:cNvSpPr>
          <p:nvPr/>
        </p:nvSpPr>
        <p:spPr bwMode="auto">
          <a:xfrm rot="-1051524">
            <a:off x="5508625" y="38608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7" name="Oval 21"/>
          <p:cNvSpPr>
            <a:spLocks noChangeArrowheads="1"/>
          </p:cNvSpPr>
          <p:nvPr/>
        </p:nvSpPr>
        <p:spPr bwMode="auto">
          <a:xfrm rot="-1051524">
            <a:off x="3419475" y="33575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8" name="Oval 22"/>
          <p:cNvSpPr>
            <a:spLocks noChangeArrowheads="1"/>
          </p:cNvSpPr>
          <p:nvPr/>
        </p:nvSpPr>
        <p:spPr bwMode="auto">
          <a:xfrm rot="-1051524">
            <a:off x="4716463" y="50847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39" name="Oval 23"/>
          <p:cNvSpPr>
            <a:spLocks noChangeArrowheads="1"/>
          </p:cNvSpPr>
          <p:nvPr/>
        </p:nvSpPr>
        <p:spPr bwMode="auto">
          <a:xfrm rot="-1051524">
            <a:off x="2627313" y="45815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0" name="Oval 24"/>
          <p:cNvSpPr>
            <a:spLocks noChangeArrowheads="1"/>
          </p:cNvSpPr>
          <p:nvPr/>
        </p:nvSpPr>
        <p:spPr bwMode="auto">
          <a:xfrm rot="-1051524">
            <a:off x="4140200" y="35004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1" name="Oval 25"/>
          <p:cNvSpPr>
            <a:spLocks noChangeArrowheads="1"/>
          </p:cNvSpPr>
          <p:nvPr/>
        </p:nvSpPr>
        <p:spPr bwMode="auto">
          <a:xfrm rot="-1051524">
            <a:off x="3492500" y="44370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2" name="Oval 26"/>
          <p:cNvSpPr>
            <a:spLocks noChangeArrowheads="1"/>
          </p:cNvSpPr>
          <p:nvPr/>
        </p:nvSpPr>
        <p:spPr bwMode="auto">
          <a:xfrm rot="-1051524">
            <a:off x="4284663" y="47244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3" name="Oval 27"/>
          <p:cNvSpPr>
            <a:spLocks noChangeArrowheads="1"/>
          </p:cNvSpPr>
          <p:nvPr/>
        </p:nvSpPr>
        <p:spPr bwMode="auto">
          <a:xfrm rot="-1051524">
            <a:off x="3563938" y="494188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4" name="Line 28"/>
          <p:cNvSpPr>
            <a:spLocks noChangeShapeType="1"/>
          </p:cNvSpPr>
          <p:nvPr/>
        </p:nvSpPr>
        <p:spPr bwMode="auto">
          <a:xfrm flipH="1" flipV="1">
            <a:off x="3276600" y="3213100"/>
            <a:ext cx="2087563" cy="2160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2045" name="Oval 29"/>
          <p:cNvSpPr>
            <a:spLocks noChangeArrowheads="1"/>
          </p:cNvSpPr>
          <p:nvPr/>
        </p:nvSpPr>
        <p:spPr bwMode="auto">
          <a:xfrm rot="-1051524">
            <a:off x="6372225" y="32845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6" name="Oval 30"/>
          <p:cNvSpPr>
            <a:spLocks noChangeArrowheads="1"/>
          </p:cNvSpPr>
          <p:nvPr/>
        </p:nvSpPr>
        <p:spPr bwMode="auto">
          <a:xfrm rot="-1051524">
            <a:off x="2987675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7" name="Oval 31"/>
          <p:cNvSpPr>
            <a:spLocks noChangeArrowheads="1"/>
          </p:cNvSpPr>
          <p:nvPr/>
        </p:nvSpPr>
        <p:spPr bwMode="auto">
          <a:xfrm rot="-1051524">
            <a:off x="5148263" y="52292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8" name="Oval 32"/>
          <p:cNvSpPr>
            <a:spLocks noChangeArrowheads="1"/>
          </p:cNvSpPr>
          <p:nvPr/>
        </p:nvSpPr>
        <p:spPr bwMode="auto">
          <a:xfrm rot="-1051524">
            <a:off x="3563938" y="37163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49" name="Oval 33"/>
          <p:cNvSpPr>
            <a:spLocks noChangeArrowheads="1"/>
          </p:cNvSpPr>
          <p:nvPr/>
        </p:nvSpPr>
        <p:spPr bwMode="auto">
          <a:xfrm rot="-1051524">
            <a:off x="4716463" y="35734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0" name="Oval 34"/>
          <p:cNvSpPr>
            <a:spLocks noChangeArrowheads="1"/>
          </p:cNvSpPr>
          <p:nvPr/>
        </p:nvSpPr>
        <p:spPr bwMode="auto">
          <a:xfrm rot="-1051524">
            <a:off x="2051050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1" name="Oval 35"/>
          <p:cNvSpPr>
            <a:spLocks noChangeArrowheads="1"/>
          </p:cNvSpPr>
          <p:nvPr/>
        </p:nvSpPr>
        <p:spPr bwMode="auto">
          <a:xfrm rot="-1051524">
            <a:off x="5148263" y="44370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2" name="Oval 36"/>
          <p:cNvSpPr>
            <a:spLocks noChangeArrowheads="1"/>
          </p:cNvSpPr>
          <p:nvPr/>
        </p:nvSpPr>
        <p:spPr bwMode="auto">
          <a:xfrm rot="-1051524">
            <a:off x="4572000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3" name="Oval 37"/>
          <p:cNvSpPr>
            <a:spLocks noChangeArrowheads="1"/>
          </p:cNvSpPr>
          <p:nvPr/>
        </p:nvSpPr>
        <p:spPr bwMode="auto">
          <a:xfrm rot="-1051524">
            <a:off x="3563938" y="28527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4" name="Oval 38"/>
          <p:cNvSpPr>
            <a:spLocks noChangeArrowheads="1"/>
          </p:cNvSpPr>
          <p:nvPr/>
        </p:nvSpPr>
        <p:spPr bwMode="auto">
          <a:xfrm rot="-1051524">
            <a:off x="5003800" y="47244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5" name="Oval 39"/>
          <p:cNvSpPr>
            <a:spLocks noChangeArrowheads="1"/>
          </p:cNvSpPr>
          <p:nvPr/>
        </p:nvSpPr>
        <p:spPr bwMode="auto">
          <a:xfrm rot="-1051524">
            <a:off x="5364163" y="46529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6" name="Oval 40"/>
          <p:cNvSpPr>
            <a:spLocks noChangeArrowheads="1"/>
          </p:cNvSpPr>
          <p:nvPr/>
        </p:nvSpPr>
        <p:spPr bwMode="auto">
          <a:xfrm rot="-1051524">
            <a:off x="5508625" y="42926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7" name="Oval 41"/>
          <p:cNvSpPr>
            <a:spLocks noChangeArrowheads="1"/>
          </p:cNvSpPr>
          <p:nvPr/>
        </p:nvSpPr>
        <p:spPr bwMode="auto">
          <a:xfrm rot="-1051524">
            <a:off x="2843213" y="37893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8" name="Oval 42"/>
          <p:cNvSpPr>
            <a:spLocks noChangeArrowheads="1"/>
          </p:cNvSpPr>
          <p:nvPr/>
        </p:nvSpPr>
        <p:spPr bwMode="auto">
          <a:xfrm rot="-1051524">
            <a:off x="3276600" y="53006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59" name="Oval 43"/>
          <p:cNvSpPr>
            <a:spLocks noChangeArrowheads="1"/>
          </p:cNvSpPr>
          <p:nvPr/>
        </p:nvSpPr>
        <p:spPr bwMode="auto">
          <a:xfrm rot="-1051524">
            <a:off x="4716463" y="26368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60" name="Oval 44"/>
          <p:cNvSpPr>
            <a:spLocks noChangeArrowheads="1"/>
          </p:cNvSpPr>
          <p:nvPr/>
        </p:nvSpPr>
        <p:spPr bwMode="auto">
          <a:xfrm rot="-1051524">
            <a:off x="6156325" y="39338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61" name="Oval 45"/>
          <p:cNvSpPr>
            <a:spLocks noChangeArrowheads="1"/>
          </p:cNvSpPr>
          <p:nvPr/>
        </p:nvSpPr>
        <p:spPr bwMode="auto">
          <a:xfrm rot="-1051524">
            <a:off x="3708400" y="52292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2062" name="Oval 46"/>
          <p:cNvSpPr>
            <a:spLocks noChangeArrowheads="1"/>
          </p:cNvSpPr>
          <p:nvPr/>
        </p:nvSpPr>
        <p:spPr bwMode="auto">
          <a:xfrm rot="-1340542">
            <a:off x="2339975" y="3141663"/>
            <a:ext cx="3786188" cy="2233612"/>
          </a:xfrm>
          <a:prstGeom prst="ellipse">
            <a:avLst/>
          </a:prstGeom>
          <a:solidFill>
            <a:srgbClr val="00FF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8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8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8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8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8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8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8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8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8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8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82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82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8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8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8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8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8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8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8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8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8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8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8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8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8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8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8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8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8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8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8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8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38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8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8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8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8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8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8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8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8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8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8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8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8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8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8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8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8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8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8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8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8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8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8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8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8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8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8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8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8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8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38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38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8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38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38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38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8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8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8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8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38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38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000"/>
                                        <p:tgtEl>
                                          <p:spTgt spid="738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2000"/>
                                        <p:tgtEl>
                                          <p:spTgt spid="738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38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38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2018" grpId="0" animBg="1"/>
      <p:bldP spid="7382020" grpId="0" animBg="1"/>
      <p:bldP spid="7382025" grpId="0" animBg="1"/>
      <p:bldP spid="7382026" grpId="0" animBg="1"/>
      <p:bldP spid="7382027" grpId="0" animBg="1"/>
      <p:bldP spid="7382028" grpId="0" animBg="1"/>
      <p:bldP spid="7382029" grpId="0" animBg="1"/>
      <p:bldP spid="7382030" grpId="0" animBg="1"/>
      <p:bldP spid="7382031" grpId="0" animBg="1"/>
      <p:bldP spid="7382032" grpId="0" animBg="1"/>
      <p:bldP spid="7382033" grpId="0" animBg="1"/>
      <p:bldP spid="7382034" grpId="0" animBg="1"/>
      <p:bldP spid="7382035" grpId="0" animBg="1"/>
      <p:bldP spid="7382036" grpId="0" animBg="1"/>
      <p:bldP spid="7382037" grpId="0" animBg="1"/>
      <p:bldP spid="7382038" grpId="0" animBg="1"/>
      <p:bldP spid="7382039" grpId="0" animBg="1"/>
      <p:bldP spid="7382040" grpId="0" animBg="1"/>
      <p:bldP spid="7382041" grpId="0" animBg="1"/>
      <p:bldP spid="7382042" grpId="0" animBg="1"/>
      <p:bldP spid="7382043" grpId="0" animBg="1"/>
      <p:bldP spid="7382044" grpId="0" animBg="1"/>
      <p:bldP spid="7382045" grpId="0" animBg="1"/>
      <p:bldP spid="7382046" grpId="0" animBg="1"/>
      <p:bldP spid="7382047" grpId="0" animBg="1"/>
      <p:bldP spid="7382048" grpId="0" animBg="1"/>
      <p:bldP spid="7382049" grpId="0" animBg="1"/>
      <p:bldP spid="7382050" grpId="0" animBg="1"/>
      <p:bldP spid="7382051" grpId="0" animBg="1"/>
      <p:bldP spid="7382052" grpId="0" animBg="1"/>
      <p:bldP spid="7382053" grpId="0" animBg="1"/>
      <p:bldP spid="7382054" grpId="0" animBg="1"/>
      <p:bldP spid="7382055" grpId="0" animBg="1"/>
      <p:bldP spid="7382056" grpId="0" animBg="1"/>
      <p:bldP spid="7382057" grpId="0" animBg="1"/>
      <p:bldP spid="7382058" grpId="0" animBg="1"/>
      <p:bldP spid="7382059" grpId="0" animBg="1"/>
      <p:bldP spid="7382060" grpId="0" animBg="1"/>
      <p:bldP spid="7382061" grpId="0" animBg="1"/>
      <p:bldP spid="73820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090" name="Line 2"/>
          <p:cNvSpPr>
            <a:spLocks noChangeShapeType="1"/>
          </p:cNvSpPr>
          <p:nvPr/>
        </p:nvSpPr>
        <p:spPr bwMode="auto">
          <a:xfrm flipV="1">
            <a:off x="971550" y="2636838"/>
            <a:ext cx="7273925" cy="29987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H="1">
            <a:off x="4284663" y="1773238"/>
            <a:ext cx="0" cy="4464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Oval 7"/>
          <p:cNvSpPr>
            <a:spLocks noChangeArrowheads="1"/>
          </p:cNvSpPr>
          <p:nvPr/>
        </p:nvSpPr>
        <p:spPr bwMode="auto">
          <a:xfrm rot="-1051524">
            <a:off x="5148263" y="2781300"/>
            <a:ext cx="131762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5096" name="Line 8"/>
          <p:cNvSpPr>
            <a:spLocks noChangeShapeType="1"/>
          </p:cNvSpPr>
          <p:nvPr/>
        </p:nvSpPr>
        <p:spPr bwMode="auto">
          <a:xfrm flipH="1" flipV="1">
            <a:off x="5219700" y="2852738"/>
            <a:ext cx="576263" cy="79216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1051524">
            <a:off x="3419475" y="3644900"/>
            <a:ext cx="131763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5098" name="Line 10"/>
          <p:cNvSpPr>
            <a:spLocks noChangeShapeType="1"/>
          </p:cNvSpPr>
          <p:nvPr/>
        </p:nvSpPr>
        <p:spPr bwMode="auto">
          <a:xfrm flipH="1" flipV="1">
            <a:off x="3492500" y="3716338"/>
            <a:ext cx="0" cy="865187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099" name="Line 11"/>
          <p:cNvSpPr>
            <a:spLocks noChangeShapeType="1"/>
          </p:cNvSpPr>
          <p:nvPr/>
        </p:nvSpPr>
        <p:spPr bwMode="auto">
          <a:xfrm flipH="1" flipV="1">
            <a:off x="5076825" y="3933825"/>
            <a:ext cx="1223963" cy="57467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1051524">
            <a:off x="6227763" y="4437063"/>
            <a:ext cx="131762" cy="100012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1051524">
            <a:off x="2916238" y="4365625"/>
            <a:ext cx="131762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5102" name="Line 14"/>
          <p:cNvSpPr>
            <a:spLocks noChangeShapeType="1"/>
          </p:cNvSpPr>
          <p:nvPr/>
        </p:nvSpPr>
        <p:spPr bwMode="auto">
          <a:xfrm flipH="1" flipV="1">
            <a:off x="2987675" y="4437063"/>
            <a:ext cx="215900" cy="287337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1051524">
            <a:off x="6516688" y="3573463"/>
            <a:ext cx="131762" cy="100012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5104" name="Line 16"/>
          <p:cNvSpPr>
            <a:spLocks noChangeShapeType="1"/>
          </p:cNvSpPr>
          <p:nvPr/>
        </p:nvSpPr>
        <p:spPr bwMode="auto">
          <a:xfrm flipH="1" flipV="1">
            <a:off x="6588125" y="3357563"/>
            <a:ext cx="0" cy="28575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05" name="Rectangle 17" descr="花束"/>
          <p:cNvSpPr>
            <a:spLocks noChangeArrowheads="1"/>
          </p:cNvSpPr>
          <p:nvPr/>
        </p:nvSpPr>
        <p:spPr bwMode="auto">
          <a:xfrm>
            <a:off x="7451725" y="2997200"/>
            <a:ext cx="140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主方向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908175" y="692150"/>
            <a:ext cx="5256213" cy="7254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使距离平方和最小的直线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3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3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7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38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73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090" grpId="0" animBg="1"/>
      <p:bldP spid="7385096" grpId="0" animBg="1"/>
      <p:bldP spid="7385098" grpId="0" animBg="1"/>
      <p:bldP spid="7385099" grpId="0" animBg="1"/>
      <p:bldP spid="7385102" grpId="0" animBg="1"/>
      <p:bldP spid="7385104" grpId="0" animBg="1"/>
      <p:bldP spid="7385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4284663" y="1700213"/>
            <a:ext cx="0" cy="4537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684213" y="4292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908175" y="692150"/>
            <a:ext cx="5256213" cy="7254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使距离平方和最小的平面</a:t>
            </a:r>
          </a:p>
        </p:txBody>
      </p:sp>
      <p:sp>
        <p:nvSpPr>
          <p:cNvPr id="7386119" name="Rectangle 7" descr="花束"/>
          <p:cNvSpPr>
            <a:spLocks noChangeArrowheads="1"/>
          </p:cNvSpPr>
          <p:nvPr/>
        </p:nvSpPr>
        <p:spPr bwMode="auto">
          <a:xfrm>
            <a:off x="7235825" y="4365625"/>
            <a:ext cx="140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主平面</a:t>
            </a:r>
          </a:p>
        </p:txBody>
      </p:sp>
      <p:sp>
        <p:nvSpPr>
          <p:cNvPr id="7386120" name="Line 8"/>
          <p:cNvSpPr>
            <a:spLocks noChangeShapeType="1"/>
          </p:cNvSpPr>
          <p:nvPr/>
        </p:nvSpPr>
        <p:spPr bwMode="auto">
          <a:xfrm flipV="1">
            <a:off x="1258888" y="2997200"/>
            <a:ext cx="6192837" cy="2519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21" name="Line 9"/>
          <p:cNvSpPr>
            <a:spLocks noChangeShapeType="1"/>
          </p:cNvSpPr>
          <p:nvPr/>
        </p:nvSpPr>
        <p:spPr bwMode="auto">
          <a:xfrm flipH="1" flipV="1">
            <a:off x="3419475" y="3429000"/>
            <a:ext cx="1800225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22" name="Freeform 10"/>
          <p:cNvSpPr>
            <a:spLocks/>
          </p:cNvSpPr>
          <p:nvPr/>
        </p:nvSpPr>
        <p:spPr bwMode="auto">
          <a:xfrm>
            <a:off x="250825" y="2276475"/>
            <a:ext cx="8208963" cy="4176713"/>
          </a:xfrm>
          <a:custGeom>
            <a:avLst/>
            <a:gdLst>
              <a:gd name="T0" fmla="*/ 0 w 5171"/>
              <a:gd name="T1" fmla="*/ 2147483647 h 2631"/>
              <a:gd name="T2" fmla="*/ 2147483647 w 5171"/>
              <a:gd name="T3" fmla="*/ 0 h 2631"/>
              <a:gd name="T4" fmla="*/ 2147483647 w 5171"/>
              <a:gd name="T5" fmla="*/ 2147483647 h 2631"/>
              <a:gd name="T6" fmla="*/ 2147483647 w 5171"/>
              <a:gd name="T7" fmla="*/ 2147483647 h 2631"/>
              <a:gd name="T8" fmla="*/ 0 w 5171"/>
              <a:gd name="T9" fmla="*/ 2147483647 h 26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1"/>
              <a:gd name="T16" fmla="*/ 0 h 2631"/>
              <a:gd name="T17" fmla="*/ 5171 w 5171"/>
              <a:gd name="T18" fmla="*/ 2631 h 26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1" h="2631">
                <a:moveTo>
                  <a:pt x="0" y="1406"/>
                </a:moveTo>
                <a:lnTo>
                  <a:pt x="3991" y="0"/>
                </a:lnTo>
                <a:lnTo>
                  <a:pt x="5171" y="907"/>
                </a:lnTo>
                <a:lnTo>
                  <a:pt x="1225" y="2631"/>
                </a:lnTo>
                <a:lnTo>
                  <a:pt x="0" y="1406"/>
                </a:lnTo>
                <a:close/>
              </a:path>
            </a:pathLst>
          </a:custGeom>
          <a:solidFill>
            <a:srgbClr val="8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851275" y="4797425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003800" y="42926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3059113" y="3068638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6732588" y="3357563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411413" y="5516563"/>
            <a:ext cx="122237" cy="1222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211638" y="3573463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5580063" y="3284538"/>
            <a:ext cx="122237" cy="1222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6130" name="Line 18"/>
          <p:cNvSpPr>
            <a:spLocks noChangeShapeType="1"/>
          </p:cNvSpPr>
          <p:nvPr/>
        </p:nvSpPr>
        <p:spPr bwMode="auto">
          <a:xfrm flipH="1">
            <a:off x="5003800" y="4365625"/>
            <a:ext cx="73025" cy="3603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1" name="Line 19"/>
          <p:cNvSpPr>
            <a:spLocks noChangeShapeType="1"/>
          </p:cNvSpPr>
          <p:nvPr/>
        </p:nvSpPr>
        <p:spPr bwMode="auto">
          <a:xfrm flipH="1">
            <a:off x="4211638" y="3644900"/>
            <a:ext cx="73025" cy="5048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2" name="Line 20"/>
          <p:cNvSpPr>
            <a:spLocks noChangeShapeType="1"/>
          </p:cNvSpPr>
          <p:nvPr/>
        </p:nvSpPr>
        <p:spPr bwMode="auto">
          <a:xfrm flipH="1">
            <a:off x="5651500" y="2924175"/>
            <a:ext cx="73025" cy="35877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3" name="Line 21"/>
          <p:cNvSpPr>
            <a:spLocks noChangeShapeType="1"/>
          </p:cNvSpPr>
          <p:nvPr/>
        </p:nvSpPr>
        <p:spPr bwMode="auto">
          <a:xfrm flipH="1">
            <a:off x="6732588" y="3429000"/>
            <a:ext cx="71437" cy="28733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4" name="Line 22"/>
          <p:cNvSpPr>
            <a:spLocks noChangeShapeType="1"/>
          </p:cNvSpPr>
          <p:nvPr/>
        </p:nvSpPr>
        <p:spPr bwMode="auto">
          <a:xfrm flipH="1">
            <a:off x="3059113" y="3213100"/>
            <a:ext cx="73025" cy="7921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5" name="Line 23"/>
          <p:cNvSpPr>
            <a:spLocks noChangeShapeType="1"/>
          </p:cNvSpPr>
          <p:nvPr/>
        </p:nvSpPr>
        <p:spPr bwMode="auto">
          <a:xfrm flipH="1">
            <a:off x="3851275" y="4868863"/>
            <a:ext cx="73025" cy="36036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6" name="Line 24"/>
          <p:cNvSpPr>
            <a:spLocks noChangeShapeType="1"/>
          </p:cNvSpPr>
          <p:nvPr/>
        </p:nvSpPr>
        <p:spPr bwMode="auto">
          <a:xfrm flipH="1">
            <a:off x="2484438" y="4941888"/>
            <a:ext cx="144462" cy="6477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3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38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738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738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38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38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738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738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6119" grpId="0"/>
      <p:bldP spid="7386120" grpId="0" animBg="1"/>
      <p:bldP spid="7386121" grpId="0" animBg="1"/>
      <p:bldP spid="7386122" grpId="0" animBg="1"/>
      <p:bldP spid="7386130" grpId="0" animBg="1"/>
      <p:bldP spid="7386131" grpId="0" animBg="1"/>
      <p:bldP spid="7386132" grpId="0" animBg="1"/>
      <p:bldP spid="7386133" grpId="0" animBg="1"/>
      <p:bldP spid="7386134" grpId="0" animBg="1"/>
      <p:bldP spid="7386135" grpId="0" animBg="1"/>
      <p:bldP spid="73861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318125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⋯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</a:rPr>
                      <m:t>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dirty="0" smtClean="0">
                        <a:latin typeface="Cambria Math"/>
                        <a:ea typeface="华文楷体" pitchFamily="2" charset="-122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实矩阵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/>
                      </a:rPr>
                      <m:t>𝐀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altLang="zh-CN" b="1" i="0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</a:rPr>
                      <m:t>𝒎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级实对称矩阵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于是存在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   正交矩阵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𝐏</m:t>
                    </m:r>
                    <m:r>
                      <a:rPr lang="en-US" altLang="zh-CN" b="1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使得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880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3181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29321" y="2746085"/>
                <a:ext cx="8124725" cy="2023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smtClean="0">
                          <a:latin typeface="Cambria Math"/>
                        </a:rPr>
                        <m:t>𝐀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altLang="zh-CN" sz="320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0" smtClean="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0" smtClean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200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1" y="2746085"/>
                <a:ext cx="8124725" cy="2023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"/>
          <p:cNvSpPr>
            <a:spLocks/>
          </p:cNvSpPr>
          <p:nvPr/>
        </p:nvSpPr>
        <p:spPr bwMode="auto">
          <a:xfrm rot="16200000">
            <a:off x="3197171" y="3134163"/>
            <a:ext cx="359915" cy="2389747"/>
          </a:xfrm>
          <a:prstGeom prst="leftBrace">
            <a:avLst>
              <a:gd name="adj1" fmla="val 49590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82254" y="4581128"/>
                <a:ext cx="23791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>
                    <a:latin typeface="Times New Roman" pitchFamily="18" charset="0"/>
                    <a:ea typeface="华文楷体" pitchFamily="2" charset="-122"/>
                  </a:rPr>
                  <a:t>正交矩阵 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/>
                      </a:rPr>
                      <m:t>𝐏</m:t>
                    </m:r>
                    <m:r>
                      <a:rPr lang="en-US" altLang="zh-CN" sz="3200" dirty="0">
                        <a:latin typeface="Cambria Math"/>
                      </a:rPr>
                      <m:t> 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54" y="4581128"/>
                <a:ext cx="2379177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6154" t="-15625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0265" y="5559138"/>
                <a:ext cx="75823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≥⋯≥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=⋯=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5" y="5559138"/>
                <a:ext cx="758233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定理</a:t>
            </a:r>
            <a:r>
              <a:rPr lang="zh-CN" altLang="en-US" sz="3600" b="1" dirty="0" smtClean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</a:rPr>
              <a:t>(PCA) :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设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= [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 … </a:t>
            </a:r>
            <a:r>
              <a:rPr lang="en-US" altLang="zh-CN" sz="36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] .</a:t>
            </a:r>
            <a:endParaRPr lang="en-US" altLang="zh-CN" sz="3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向量 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是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, … ,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的主方向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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是属于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AA</a:t>
            </a:r>
            <a:r>
              <a:rPr lang="el-GR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T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的最大特征值 </a:t>
            </a:r>
            <a:r>
              <a:rPr lang="el-GR" altLang="zh-CN" sz="3600" b="1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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的特征向量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    </a:t>
            </a:r>
            <a:endParaRPr lang="el-GR" altLang="zh-CN" sz="3600" b="1" dirty="0" smtClean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6627" name="Rectangle 3" descr="水滴"/>
          <p:cNvSpPr>
            <a:spLocks noChangeArrowheads="1"/>
          </p:cNvSpPr>
          <p:nvPr/>
        </p:nvSpPr>
        <p:spPr bwMode="auto">
          <a:xfrm>
            <a:off x="468313" y="476250"/>
            <a:ext cx="82296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>
                <a:solidFill>
                  <a:srgbClr val="000000"/>
                </a:solidFill>
                <a:latin typeface="Times New Roman" pitchFamily="18" charset="0"/>
              </a:rPr>
              <a:t>Principal Component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412875"/>
                <a:ext cx="8229600" cy="4824413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定理</a:t>
                </a:r>
                <a:r>
                  <a:rPr lang="zh-CN" altLang="en-US" b="1" dirty="0" smtClean="0">
                    <a:latin typeface="Times New Roman" pitchFamily="18" charset="0"/>
                  </a:rPr>
                  <a:t> </a:t>
                </a:r>
                <a:r>
                  <a:rPr lang="en-US" altLang="zh-CN" b="1" dirty="0" smtClean="0">
                    <a:latin typeface="Times New Roman" pitchFamily="18" charset="0"/>
                  </a:rPr>
                  <a:t>:  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在欧氏空间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/>
                            <a:ea typeface="华文楷体" pitchFamily="2" charset="-122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的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所有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 维子空间中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,      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点列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⋯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 到子空间 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zh-CN" altLang="en-US" b="1" i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  <m:t>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,⋯,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  <m:t>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  <a:sym typeface="Symbol" pitchFamily="18" charset="2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&gt;</m:t>
                    </m:r>
                  </m:oMath>
                </a14:m>
                <a:endParaRPr lang="en-US" altLang="zh-CN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的距离平方和最小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, 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此最小值为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                    </a:t>
                </a:r>
                <a:endParaRPr lang="el-GR" altLang="zh-CN" b="1" dirty="0" smtClean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76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412875"/>
                <a:ext cx="8229600" cy="4824413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Rectangle 3" descr="蓝色面巾纸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主子空间的计算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7584" y="5048158"/>
                <a:ext cx="441762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/>
                      </a:rPr>
                      <m:t>𝐭𝐫</m:t>
                    </m:r>
                    <m:d>
                      <m:d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>
                                <a:latin typeface="Cambria Math"/>
                              </a:rPr>
                              <m:t>𝐀</m:t>
                            </m:r>
                            <m:r>
                              <a:rPr lang="en-US" altLang="zh-CN" sz="3200" b="1" i="0">
                                <a:latin typeface="Cambria Math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3200" b="1" i="0">
                                <a:latin typeface="Cambria Math"/>
                              </a:rPr>
                              <m:t>𝐓</m:t>
                            </m:r>
                          </m:sup>
                        </m:sSup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 b="1" i="0" smtClean="0">
                            <a:latin typeface="Cambria Math"/>
                          </a:rPr>
                          <m:t>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−⋯−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>
                            <a:latin typeface="Cambria Math"/>
                          </a:rPr>
                          <m:t>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48158"/>
                <a:ext cx="4417620" cy="6481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04048" y="5050018"/>
                <a:ext cx="33822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 b="1" i="0" smtClean="0">
                            <a:latin typeface="Cambria Math"/>
                          </a:rPr>
                          <m:t>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>
                            <a:latin typeface="Cambria Math"/>
                          </a:rPr>
                          <m:t>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3600" dirty="0" smtClean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050018"/>
                <a:ext cx="338220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4284663" y="1916113"/>
            <a:ext cx="0" cy="43211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66" name="Rectangle 6" descr="花束"/>
          <p:cNvSpPr>
            <a:spLocks noChangeArrowheads="1"/>
          </p:cNvSpPr>
          <p:nvPr/>
        </p:nvSpPr>
        <p:spPr bwMode="auto">
          <a:xfrm>
            <a:off x="6732588" y="3500438"/>
            <a:ext cx="1987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kumimoji="0" lang="en-US" altLang="zh-CN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772167" name="Line 7"/>
          <p:cNvSpPr>
            <a:spLocks noChangeShapeType="1"/>
          </p:cNvSpPr>
          <p:nvPr/>
        </p:nvSpPr>
        <p:spPr bwMode="auto">
          <a:xfrm flipV="1">
            <a:off x="1258888" y="2997200"/>
            <a:ext cx="6192837" cy="2519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168" name="Line 8"/>
          <p:cNvSpPr>
            <a:spLocks noChangeShapeType="1"/>
          </p:cNvSpPr>
          <p:nvPr/>
        </p:nvSpPr>
        <p:spPr bwMode="auto">
          <a:xfrm flipH="1" flipV="1">
            <a:off x="3419475" y="3429000"/>
            <a:ext cx="1800225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169" name="Freeform 9"/>
          <p:cNvSpPr>
            <a:spLocks/>
          </p:cNvSpPr>
          <p:nvPr/>
        </p:nvSpPr>
        <p:spPr bwMode="auto">
          <a:xfrm>
            <a:off x="250825" y="2276475"/>
            <a:ext cx="8208963" cy="4176713"/>
          </a:xfrm>
          <a:custGeom>
            <a:avLst/>
            <a:gdLst>
              <a:gd name="T0" fmla="*/ 0 w 5171"/>
              <a:gd name="T1" fmla="*/ 2147483647 h 2631"/>
              <a:gd name="T2" fmla="*/ 2147483647 w 5171"/>
              <a:gd name="T3" fmla="*/ 0 h 2631"/>
              <a:gd name="T4" fmla="*/ 2147483647 w 5171"/>
              <a:gd name="T5" fmla="*/ 2147483647 h 2631"/>
              <a:gd name="T6" fmla="*/ 2147483647 w 5171"/>
              <a:gd name="T7" fmla="*/ 2147483647 h 2631"/>
              <a:gd name="T8" fmla="*/ 0 w 5171"/>
              <a:gd name="T9" fmla="*/ 2147483647 h 26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1"/>
              <a:gd name="T16" fmla="*/ 0 h 2631"/>
              <a:gd name="T17" fmla="*/ 5171 w 5171"/>
              <a:gd name="T18" fmla="*/ 2631 h 26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1" h="2631">
                <a:moveTo>
                  <a:pt x="0" y="1406"/>
                </a:moveTo>
                <a:lnTo>
                  <a:pt x="3991" y="0"/>
                </a:lnTo>
                <a:lnTo>
                  <a:pt x="5171" y="907"/>
                </a:lnTo>
                <a:lnTo>
                  <a:pt x="1225" y="2631"/>
                </a:lnTo>
                <a:lnTo>
                  <a:pt x="0" y="1406"/>
                </a:lnTo>
                <a:close/>
              </a:path>
            </a:pathLst>
          </a:custGeom>
          <a:solidFill>
            <a:srgbClr val="8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003800" y="42926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772171" name="Oval 11"/>
          <p:cNvSpPr>
            <a:spLocks noChangeArrowheads="1"/>
          </p:cNvSpPr>
          <p:nvPr/>
        </p:nvSpPr>
        <p:spPr bwMode="auto">
          <a:xfrm>
            <a:off x="3059113" y="2781300"/>
            <a:ext cx="122237" cy="1222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588125" y="34290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011863" y="3068638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772174" name="Line 14"/>
          <p:cNvSpPr>
            <a:spLocks noChangeShapeType="1"/>
          </p:cNvSpPr>
          <p:nvPr/>
        </p:nvSpPr>
        <p:spPr bwMode="auto">
          <a:xfrm flipH="1">
            <a:off x="5003800" y="4365625"/>
            <a:ext cx="73025" cy="3603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5" name="Line 15"/>
          <p:cNvSpPr>
            <a:spLocks noChangeShapeType="1"/>
          </p:cNvSpPr>
          <p:nvPr/>
        </p:nvSpPr>
        <p:spPr bwMode="auto">
          <a:xfrm flipH="1">
            <a:off x="6011863" y="3213100"/>
            <a:ext cx="73025" cy="431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6" name="Line 16"/>
          <p:cNvSpPr>
            <a:spLocks noChangeShapeType="1"/>
          </p:cNvSpPr>
          <p:nvPr/>
        </p:nvSpPr>
        <p:spPr bwMode="auto">
          <a:xfrm flipH="1">
            <a:off x="6659563" y="3573463"/>
            <a:ext cx="0" cy="14287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7" name="Line 17"/>
          <p:cNvSpPr>
            <a:spLocks noChangeShapeType="1"/>
          </p:cNvSpPr>
          <p:nvPr/>
        </p:nvSpPr>
        <p:spPr bwMode="auto">
          <a:xfrm flipH="1">
            <a:off x="3059113" y="2924175"/>
            <a:ext cx="73025" cy="10810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8" name="Rectangle 18" descr="花束"/>
          <p:cNvSpPr>
            <a:spLocks noChangeArrowheads="1"/>
          </p:cNvSpPr>
          <p:nvPr/>
        </p:nvSpPr>
        <p:spPr bwMode="auto">
          <a:xfrm>
            <a:off x="7618413" y="2492375"/>
            <a:ext cx="69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French Script MT" pitchFamily="66" charset="0"/>
                <a:sym typeface="Symbol" pitchFamily="18" charset="2"/>
              </a:rPr>
              <a:t></a:t>
            </a:r>
            <a:r>
              <a:rPr kumimoji="0" lang="el-GR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0" lang="en-US" altLang="zh-CN" baseline="-30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72179" name="Rectangle 19" descr="花束"/>
          <p:cNvSpPr>
            <a:spLocks noChangeArrowheads="1"/>
          </p:cNvSpPr>
          <p:nvPr/>
        </p:nvSpPr>
        <p:spPr bwMode="auto">
          <a:xfrm>
            <a:off x="5335588" y="4941888"/>
            <a:ext cx="676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French Script MT" pitchFamily="66" charset="0"/>
                <a:sym typeface="Symbol" pitchFamily="18" charset="2"/>
              </a:rPr>
              <a:t>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72180" name="Oval 20"/>
          <p:cNvSpPr>
            <a:spLocks noChangeArrowheads="1"/>
          </p:cNvSpPr>
          <p:nvPr/>
        </p:nvSpPr>
        <p:spPr bwMode="auto">
          <a:xfrm rot="-1034443">
            <a:off x="5580063" y="3284538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772181" name="Oval 21"/>
          <p:cNvSpPr>
            <a:spLocks noChangeArrowheads="1"/>
          </p:cNvSpPr>
          <p:nvPr/>
        </p:nvSpPr>
        <p:spPr bwMode="auto">
          <a:xfrm rot="-1034443">
            <a:off x="6156325" y="3429000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772182" name="Oval 22"/>
          <p:cNvSpPr>
            <a:spLocks noChangeArrowheads="1"/>
          </p:cNvSpPr>
          <p:nvPr/>
        </p:nvSpPr>
        <p:spPr bwMode="auto">
          <a:xfrm rot="-1034443">
            <a:off x="4500563" y="4437063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908175" y="404813"/>
            <a:ext cx="5040313" cy="13589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向主子空间作正交投影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降维 </a:t>
            </a:r>
            <a:r>
              <a:rPr kumimoji="0"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m </a:t>
            </a:r>
            <a:r>
              <a:rPr kumimoji="0" lang="en-US" altLang="zh-CN" dirty="0">
                <a:solidFill>
                  <a:srgbClr val="000000"/>
                </a:solidFill>
                <a:latin typeface="French Script MT" pitchFamily="66" charset="0"/>
              </a:rPr>
              <a:t>→ </a:t>
            </a: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kumimoji="0" lang="en-US" altLang="zh-CN" dirty="0">
              <a:solidFill>
                <a:srgbClr val="000000"/>
              </a:solidFill>
              <a:latin typeface="French Script MT" pitchFamily="66" charset="0"/>
              <a:ea typeface="华文楷体" pitchFamily="2" charset="-122"/>
            </a:endParaRPr>
          </a:p>
        </p:txBody>
      </p:sp>
      <p:sp>
        <p:nvSpPr>
          <p:cNvPr id="7772184" name="AutoShape 24"/>
          <p:cNvSpPr>
            <a:spLocks/>
          </p:cNvSpPr>
          <p:nvPr/>
        </p:nvSpPr>
        <p:spPr bwMode="auto">
          <a:xfrm rot="236429">
            <a:off x="2555875" y="2852738"/>
            <a:ext cx="360363" cy="1152525"/>
          </a:xfrm>
          <a:prstGeom prst="leftBrace">
            <a:avLst>
              <a:gd name="adj1" fmla="val 2665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7772185" name="Object 25"/>
          <p:cNvGraphicFramePr>
            <a:graphicFrameLocks noChangeAspect="1"/>
          </p:cNvGraphicFramePr>
          <p:nvPr/>
        </p:nvGraphicFramePr>
        <p:xfrm>
          <a:off x="468313" y="3068638"/>
          <a:ext cx="18907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公式" r:id="rId5" imgW="787400" imgH="228600" progId="Equation.3">
                  <p:embed/>
                </p:oleObj>
              </mc:Choice>
              <mc:Fallback>
                <p:oleObj name="公式" r:id="rId5" imgW="7874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18907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86" name="Line 26"/>
          <p:cNvSpPr>
            <a:spLocks noChangeShapeType="1"/>
          </p:cNvSpPr>
          <p:nvPr/>
        </p:nvSpPr>
        <p:spPr bwMode="auto">
          <a:xfrm flipV="1">
            <a:off x="3059113" y="3573463"/>
            <a:ext cx="2952750" cy="431800"/>
          </a:xfrm>
          <a:prstGeom prst="line">
            <a:avLst/>
          </a:prstGeom>
          <a:noFill/>
          <a:ln w="508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72187" name="Object 27"/>
          <p:cNvGraphicFramePr>
            <a:graphicFrameLocks noChangeAspect="1"/>
          </p:cNvGraphicFramePr>
          <p:nvPr/>
        </p:nvGraphicFramePr>
        <p:xfrm>
          <a:off x="3741738" y="3043238"/>
          <a:ext cx="13112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公式" r:id="rId7" imgW="545626" imgH="215713" progId="Equation.3">
                  <p:embed/>
                </p:oleObj>
              </mc:Choice>
              <mc:Fallback>
                <p:oleObj name="公式" r:id="rId7" imgW="545626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043238"/>
                        <a:ext cx="13112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88" name="Oval 28"/>
          <p:cNvSpPr>
            <a:spLocks noChangeArrowheads="1"/>
          </p:cNvSpPr>
          <p:nvPr/>
        </p:nvSpPr>
        <p:spPr bwMode="auto">
          <a:xfrm>
            <a:off x="5219700" y="4076700"/>
            <a:ext cx="122238" cy="1222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772189" name="Line 29"/>
          <p:cNvSpPr>
            <a:spLocks noChangeShapeType="1"/>
          </p:cNvSpPr>
          <p:nvPr/>
        </p:nvSpPr>
        <p:spPr bwMode="auto">
          <a:xfrm flipH="1">
            <a:off x="5219700" y="4221163"/>
            <a:ext cx="73025" cy="576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90" name="Rectangle 30"/>
          <p:cNvSpPr>
            <a:spLocks noChangeArrowheads="1"/>
          </p:cNvSpPr>
          <p:nvPr/>
        </p:nvSpPr>
        <p:spPr bwMode="auto">
          <a:xfrm>
            <a:off x="3059113" y="5734050"/>
            <a:ext cx="5832475" cy="7254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样本点到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距离平方和很小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7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77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77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77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77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777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777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77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77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000"/>
                                        <p:tgtEl>
                                          <p:spTgt spid="777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66" grpId="0"/>
      <p:bldP spid="7772167" grpId="0" animBg="1"/>
      <p:bldP spid="7772168" grpId="0" animBg="1"/>
      <p:bldP spid="7772169" grpId="0" animBg="1"/>
      <p:bldP spid="7772171" grpId="0" animBg="1"/>
      <p:bldP spid="7772174" grpId="0" animBg="1"/>
      <p:bldP spid="7772175" grpId="0" animBg="1"/>
      <p:bldP spid="7772176" grpId="0" animBg="1"/>
      <p:bldP spid="7772177" grpId="0" animBg="1"/>
      <p:bldP spid="7772178" grpId="0"/>
      <p:bldP spid="7772179" grpId="0"/>
      <p:bldP spid="7772180" grpId="0" animBg="1"/>
      <p:bldP spid="7772181" grpId="0" animBg="1"/>
      <p:bldP spid="7772182" grpId="0" animBg="1"/>
      <p:bldP spid="7772184" grpId="0" animBg="1"/>
      <p:bldP spid="7772186" grpId="0" animBg="1"/>
      <p:bldP spid="7772188" grpId="0" animBg="1"/>
      <p:bldP spid="7772189" grpId="0" animBg="1"/>
      <p:bldP spid="77721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第五章 </a:t>
            </a:r>
            <a:r>
              <a:rPr lang="zh-CN" altLang="en-US" b="1" smtClean="0">
                <a:solidFill>
                  <a:srgbClr val="66FFFF"/>
                </a:solidFill>
                <a:latin typeface="Times New Roman" pitchFamily="18" charset="0"/>
              </a:rPr>
              <a:t>矩阵的相似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</a:t>
            </a:r>
            <a:r>
              <a:rPr lang="en-US" altLang="zh-CN" sz="3600" b="1" smtClean="0">
                <a:latin typeface="Times New Roman" pitchFamily="18" charset="0"/>
              </a:rPr>
              <a:t>1. </a:t>
            </a:r>
            <a:r>
              <a:rPr lang="zh-CN" altLang="en-US" sz="3600" b="1" smtClean="0">
                <a:latin typeface="Times New Roman" pitchFamily="18" charset="0"/>
              </a:rPr>
              <a:t>线性变换及其矩阵表示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</a:t>
            </a:r>
            <a:r>
              <a:rPr lang="en-US" altLang="zh-CN" sz="3600" b="1" smtClean="0">
                <a:latin typeface="Times New Roman" pitchFamily="18" charset="0"/>
              </a:rPr>
              <a:t>2. </a:t>
            </a:r>
            <a:r>
              <a:rPr lang="zh-CN" altLang="en-US" sz="3600" b="1" smtClean="0">
                <a:latin typeface="Times New Roman" pitchFamily="18" charset="0"/>
              </a:rPr>
              <a:t>矩阵的相似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</a:t>
            </a:r>
            <a:r>
              <a:rPr lang="en-US" altLang="zh-CN" sz="3600" b="1" smtClean="0">
                <a:latin typeface="Times New Roman" pitchFamily="18" charset="0"/>
              </a:rPr>
              <a:t>3. </a:t>
            </a:r>
            <a:r>
              <a:rPr lang="zh-CN" altLang="en-US" sz="3600" b="1" smtClean="0">
                <a:latin typeface="Times New Roman" pitchFamily="18" charset="0"/>
              </a:rPr>
              <a:t>矩阵的特征值与特征向量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</a:t>
            </a:r>
            <a:r>
              <a:rPr lang="en-US" altLang="zh-CN" sz="3600" b="1" smtClean="0">
                <a:latin typeface="Times New Roman" pitchFamily="18" charset="0"/>
              </a:rPr>
              <a:t>4. </a:t>
            </a:r>
            <a:r>
              <a:rPr lang="zh-CN" altLang="en-US" sz="3600" b="1" smtClean="0">
                <a:latin typeface="Times New Roman" pitchFamily="18" charset="0"/>
              </a:rPr>
              <a:t>矩阵对角化的条件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</a:t>
            </a:r>
            <a:r>
              <a:rPr lang="en-US" altLang="zh-CN" sz="3600" b="1" smtClean="0">
                <a:solidFill>
                  <a:srgbClr val="FFFF00"/>
                </a:solidFill>
                <a:latin typeface="Times New Roman" pitchFamily="18" charset="0"/>
              </a:rPr>
              <a:t>5. 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itchFamily="18" charset="0"/>
              </a:rPr>
              <a:t>实对称矩阵对角化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itchFamily="18" charset="0"/>
              </a:rPr>
              <a:t>教材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《</a:t>
            </a:r>
            <a:r>
              <a:rPr lang="zh-CN" altLang="en-US" b="1" smtClean="0"/>
              <a:t>高等代数</a:t>
            </a:r>
            <a:r>
              <a:rPr lang="en-US" altLang="zh-CN" b="1" smtClean="0"/>
              <a:t>》</a:t>
            </a:r>
            <a:r>
              <a:rPr lang="zh-CN" altLang="en-US" b="1" smtClean="0"/>
              <a:t>，丘维声著</a:t>
            </a:r>
            <a:r>
              <a:rPr lang="en-US" altLang="zh-CN" b="1" smtClean="0"/>
              <a:t>,   </a:t>
            </a:r>
            <a:r>
              <a:rPr lang="zh-CN" altLang="en-US" b="1" smtClean="0"/>
              <a:t>科学出版社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itchFamily="18" charset="0"/>
              </a:rPr>
              <a:t>参考材料 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《</a:t>
            </a:r>
            <a:r>
              <a:rPr lang="zh-CN" altLang="en-US" b="1" smtClean="0">
                <a:latin typeface="Times New Roman" pitchFamily="18" charset="0"/>
              </a:rPr>
              <a:t>线性代数讲稿</a:t>
            </a:r>
            <a:r>
              <a:rPr lang="en-US" altLang="zh-CN" b="1" smtClean="0">
                <a:latin typeface="Times New Roman" pitchFamily="18" charset="0"/>
              </a:rPr>
              <a:t>》,    </a:t>
            </a:r>
            <a:r>
              <a:rPr lang="zh-CN" altLang="en-US" b="1" smtClean="0">
                <a:latin typeface="Times New Roman" pitchFamily="18" charset="0"/>
              </a:rPr>
              <a:t>施光燕著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《</a:t>
            </a:r>
            <a:r>
              <a:rPr lang="zh-CN" altLang="en-US" b="1" smtClean="0"/>
              <a:t>高等代数学</a:t>
            </a:r>
            <a:r>
              <a:rPr lang="en-US" altLang="zh-CN" b="1" smtClean="0">
                <a:latin typeface="Times New Roman" pitchFamily="18" charset="0"/>
              </a:rPr>
              <a:t>》,        </a:t>
            </a:r>
            <a:r>
              <a:rPr lang="zh-CN" altLang="en-US" b="1" smtClean="0">
                <a:latin typeface="Times New Roman" pitchFamily="18" charset="0"/>
              </a:rPr>
              <a:t>张贤科著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《 Linear  Algebra 》,    by  Gilbert  Strang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</a:t>
            </a:r>
            <a:r>
              <a:rPr lang="zh-CN" altLang="en-US" b="1" smtClean="0">
                <a:latin typeface="Times New Roman" pitchFamily="18" charset="0"/>
              </a:rPr>
              <a:t>（ 麻省理工开放课程教学影片）</a:t>
            </a:r>
            <a:r>
              <a:rPr lang="zh-CN" altLang="en-US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定理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1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实对称矩阵在复数域上的特征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值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都是实数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.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   (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实对称矩阵特征多项式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复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根</a:t>
            </a:r>
            <a:endParaRPr lang="en-US" altLang="zh-CN" sz="3600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都分布在实轴上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7635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549275"/>
                <a:ext cx="8229600" cy="5832475"/>
              </a:xfrm>
            </p:spPr>
            <p:txBody>
              <a:bodyPr/>
              <a:lstStyle/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证</a:t>
                </a:r>
                <a:r>
                  <a:rPr lang="en-US" altLang="zh-CN" b="1" dirty="0" smtClean="0">
                    <a:latin typeface="Times New Roman" pitchFamily="18" charset="0"/>
                  </a:rPr>
                  <a:t>: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是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实对称矩阵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  <a:sym typeface="Symbol" pitchFamily="18" charset="2"/>
                      </a:rPr>
                      <m:t>𝐀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的复特征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值 </a:t>
                </a:r>
                <a:r>
                  <a:rPr lang="en-US" altLang="zh-CN" b="1" dirty="0" smtClean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altLang="zh-CN" sz="2800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/>
                        <a:sym typeface="Symbol" pitchFamily="18" charset="2"/>
                      </a:rPr>
                      <m:t>𝛂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是属于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的复特征向量</a:t>
                </a:r>
                <a:r>
                  <a:rPr lang="en-US" altLang="zh-CN" b="1" dirty="0" smtClean="0">
                    <a:latin typeface="Times New Roman" pitchFamily="18" charset="0"/>
                    <a:sym typeface="Symbol" pitchFamily="18" charset="2"/>
                  </a:rPr>
                  <a:t>,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即</a:t>
                </a: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en-US" altLang="zh-CN" b="1" dirty="0" smtClean="0">
                    <a:sym typeface="Symbol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𝐀</m:t>
                    </m:r>
                    <m:r>
                      <a:rPr lang="zh-CN" altLang="en-US" b="1">
                        <a:latin typeface="Cambria Math"/>
                        <a:sym typeface="Symbol" pitchFamily="18" charset="2"/>
                      </a:rPr>
                      <m:t>𝛂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zh-CN" altLang="en-US" b="1">
                        <a:latin typeface="Cambria Math"/>
                        <a:ea typeface="华文楷体" pitchFamily="2" charset="-122"/>
                      </a:rPr>
                      <m:t>𝛌</m:t>
                    </m:r>
                    <m:r>
                      <a:rPr lang="zh-CN" altLang="en-US" b="1">
                        <a:latin typeface="Cambria Math"/>
                        <a:sym typeface="Symbol" pitchFamily="18" charset="2"/>
                      </a:rPr>
                      <m:t>𝛂</m:t>
                    </m:r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   </m:t>
                    </m:r>
                    <m:r>
                      <a:rPr lang="zh-CN" altLang="en-US" b="1">
                        <a:latin typeface="Cambria Math"/>
                        <a:sym typeface="Symbol" pitchFamily="18" charset="2"/>
                      </a:rPr>
                      <m:t>𝛂</m:t>
                    </m:r>
                    <m:r>
                      <a:rPr lang="zh-CN" altLang="en-US" b="1" i="1" smtClean="0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 </a:t>
                </a:r>
                <a:endParaRPr lang="en-US" altLang="zh-CN" b="1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 求复共轭 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并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作转置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得  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zh-CN" altLang="en-US" b="1">
                                <a:latin typeface="Cambria Math"/>
                                <a:sym typeface="Symbol" pitchFamily="18" charset="2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US" altLang="zh-CN" b="1" i="0" smtClean="0">
                            <a:latin typeface="Cambria Math"/>
                            <a:sym typeface="Symbol" pitchFamily="18" charset="2"/>
                          </a:rPr>
                          <m:t>𝐓</m:t>
                        </m:r>
                      </m:sup>
                    </m:sSup>
                    <m:r>
                      <a:rPr lang="en-US" altLang="zh-CN" b="1">
                        <a:latin typeface="Cambria Math"/>
                        <a:sym typeface="Symbol" pitchFamily="18" charset="2"/>
                      </a:rPr>
                      <m:t>𝐀</m:t>
                    </m:r>
                    <m:r>
                      <a:rPr lang="en-US" altLang="zh-CN" b="1" i="1">
                        <a:latin typeface="Cambria Math"/>
                        <a:sym typeface="Symbol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zh-CN" altLang="en-US" b="1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</m:acc>
                    <m:r>
                      <a:rPr lang="en-US" altLang="zh-CN" b="1" i="0" smtClean="0">
                        <a:latin typeface="Cambria Math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zh-CN" altLang="en-US" b="1">
                                <a:latin typeface="Cambria Math"/>
                                <a:sym typeface="Symbol" pitchFamily="18" charset="2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US" altLang="zh-CN" b="1">
                            <a:latin typeface="Cambria Math"/>
                            <a:sym typeface="Symbol" pitchFamily="18" charset="2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latin typeface="Times New Roman" pitchFamily="18" charset="0"/>
                    <a:sym typeface="Symbol" pitchFamily="18" charset="2"/>
                  </a:rPr>
                  <a:t>.</a:t>
                </a: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 右边乘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sym typeface="Symbol" pitchFamily="18" charset="2"/>
                      </a:rPr>
                      <m:t>𝛂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得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endParaRPr lang="en-US" altLang="zh-CN" b="1" dirty="0">
                  <a:latin typeface="Times New Roman" pitchFamily="18" charset="0"/>
                  <a:ea typeface="华文楷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ct val="135000"/>
                  </a:lnSpc>
                  <a:buFontTx/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由 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/>
                        <a:sym typeface="Symbol" pitchFamily="18" charset="2"/>
                      </a:rPr>
                      <m:t>𝛂</m:t>
                    </m:r>
                    <m:r>
                      <a:rPr lang="zh-CN" altLang="en-US" b="1" i="1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altLang="zh-CN" b="1" i="1">
                        <a:latin typeface="Cambria Math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 知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zh-CN" altLang="en-US">
                                <a:latin typeface="Cambria Math"/>
                                <a:sym typeface="Symbol" pitchFamily="18" charset="2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/>
                            <a:sym typeface="Symbol" pitchFamily="18" charset="2"/>
                          </a:rPr>
                          <m:t>𝐓</m:t>
                        </m:r>
                      </m:sup>
                    </m:sSup>
                    <m:r>
                      <a:rPr lang="zh-CN" altLang="en-US">
                        <a:latin typeface="Cambria Math"/>
                        <a:sym typeface="Symbol" pitchFamily="18" charset="2"/>
                      </a:rPr>
                      <m:t>𝛂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故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华文楷体" pitchFamily="2" charset="-122"/>
                      </a:rPr>
                      <m:t>𝛌</m:t>
                    </m:r>
                    <m:r>
                      <a:rPr lang="en-US" altLang="zh-CN" b="0" i="1" smtClean="0">
                        <a:latin typeface="Cambria Math"/>
                        <a:ea typeface="华文楷体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  <a:ea typeface="华文楷体" pitchFamily="2" charset="-122"/>
                      </a:rPr>
                      <m:t> 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是实数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4763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549275"/>
                <a:ext cx="8229600" cy="5832475"/>
              </a:xfrm>
              <a:blipFill rotWithShape="1">
                <a:blip r:embed="rId3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16016" y="4437112"/>
                <a:ext cx="3412344" cy="597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  <a:sym typeface="Symbol" pitchFamily="18" charset="2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3200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zh-CN" altLang="en-US" sz="3200">
                                  <a:latin typeface="Cambria Math"/>
                                  <a:sym typeface="Symbol" pitchFamily="18" charset="2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>
                              <a:latin typeface="Cambria Math"/>
                              <a:sym typeface="Symbol" pitchFamily="18" charset="2"/>
                            </a:rPr>
                            <m:t>𝐓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  <a:sym typeface="Symbol" pitchFamily="18" charset="2"/>
                        </a:rPr>
                        <m:t>𝐀</m:t>
                      </m:r>
                      <m:r>
                        <a:rPr lang="en-US" altLang="zh-CN" sz="3200" b="1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  <m:r>
                        <a:rPr lang="en-US" altLang="zh-CN" sz="3200" b="1" i="0" smtClean="0">
                          <a:latin typeface="Cambria Math"/>
                          <a:sym typeface="Symbol" pitchFamily="18" charset="2"/>
                        </a:rPr>
                        <m:t> </m:t>
                      </m:r>
                      <m:r>
                        <a:rPr lang="zh-CN" altLang="en-US" sz="3200">
                          <a:latin typeface="Cambria Math"/>
                          <a:sym typeface="Symbol" pitchFamily="18" charset="2"/>
                        </a:rPr>
                        <m:t>𝛂</m:t>
                      </m:r>
                      <m:r>
                        <a:rPr lang="en-US" altLang="zh-CN" sz="3200" i="1">
                          <a:latin typeface="Cambria Math"/>
                          <a:sym typeface="Symbol" pitchFamily="18" charset="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i="1">
                              <a:latin typeface="Cambria Math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zh-CN" altLang="en-US" sz="3200">
                              <a:latin typeface="Cambria Math"/>
                              <a:ea typeface="华文楷体" pitchFamily="2" charset="-122"/>
                            </a:rPr>
                            <m:t>𝛌</m:t>
                          </m:r>
                        </m:e>
                      </m:acc>
                      <m:r>
                        <a:rPr lang="en-US" altLang="zh-CN" sz="3200">
                          <a:latin typeface="Cambria Math"/>
                          <a:sym typeface="Symbol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3200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zh-CN" altLang="en-US" sz="3200">
                                  <a:latin typeface="Cambria Math"/>
                                  <a:sym typeface="Symbol" pitchFamily="18" charset="2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>
                              <a:latin typeface="Cambria Math"/>
                              <a:sym typeface="Symbol" pitchFamily="18" charset="2"/>
                            </a:rPr>
                            <m:t>𝐓</m:t>
                          </m:r>
                        </m:sup>
                      </m:sSup>
                      <m:r>
                        <a:rPr lang="zh-CN" altLang="en-US" sz="3200">
                          <a:latin typeface="Cambria Math"/>
                          <a:sym typeface="Symbol" pitchFamily="18" charset="2"/>
                        </a:rPr>
                        <m:t>𝛂</m:t>
                      </m:r>
                      <m:r>
                        <a:rPr lang="en-US" altLang="zh-CN" sz="3200">
                          <a:latin typeface="Cambria Math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437112"/>
                <a:ext cx="3412344" cy="5973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99792" y="4452530"/>
                <a:ext cx="2151166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3200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zh-CN" altLang="en-US" sz="3200">
                                  <a:latin typeface="Cambria Math"/>
                                  <a:sym typeface="Symbol" pitchFamily="18" charset="2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>
                              <a:latin typeface="Cambria Math"/>
                              <a:sym typeface="Symbol" pitchFamily="18" charset="2"/>
                            </a:rPr>
                            <m:t>𝐓</m:t>
                          </m:r>
                        </m:sup>
                      </m:sSup>
                      <m:r>
                        <a:rPr lang="en-US" altLang="zh-CN" sz="3200" i="1"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altLang="zh-CN" sz="3200">
                          <a:latin typeface="Cambria Math"/>
                          <a:sym typeface="Symbol" pitchFamily="18" charset="2"/>
                        </a:rPr>
                        <m:t>𝐀</m:t>
                      </m:r>
                      <m:r>
                        <a:rPr lang="en-US" altLang="zh-CN" sz="3200">
                          <a:latin typeface="Cambria Math"/>
                          <a:sym typeface="Symbol" pitchFamily="18" charset="2"/>
                        </a:rPr>
                        <m:t> </m:t>
                      </m:r>
                      <m:r>
                        <a:rPr lang="zh-CN" altLang="en-US" sz="3200">
                          <a:latin typeface="Cambria Math"/>
                          <a:sym typeface="Symbol" pitchFamily="18" charset="2"/>
                        </a:rPr>
                        <m:t>𝛂</m:t>
                      </m:r>
                      <m:r>
                        <a:rPr lang="en-US" altLang="zh-CN" sz="3200" b="1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  <m:r>
                        <a:rPr lang="en-US" altLang="zh-CN" sz="3200" i="1">
                          <a:latin typeface="Cambria Math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52530"/>
                <a:ext cx="2151166" cy="5936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4468722"/>
                <a:ext cx="1764842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latin typeface="Cambria Math"/>
                          <a:ea typeface="华文楷体" pitchFamily="2" charset="-122"/>
                        </a:rPr>
                        <m:t>𝛌</m:t>
                      </m:r>
                      <m:r>
                        <a:rPr lang="en-US" altLang="zh-CN" sz="3200" b="1" i="1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3200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zh-CN" altLang="en-US" sz="3200">
                                  <a:latin typeface="Cambria Math"/>
                                  <a:sym typeface="Symbol" pitchFamily="18" charset="2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>
                              <a:latin typeface="Cambria Math"/>
                              <a:sym typeface="Symbol" pitchFamily="18" charset="2"/>
                            </a:rPr>
                            <m:t>𝐓</m:t>
                          </m:r>
                        </m:sup>
                      </m:sSup>
                      <m:r>
                        <a:rPr lang="zh-CN" altLang="en-US" sz="3200">
                          <a:latin typeface="Cambria Math"/>
                          <a:sym typeface="Symbol" pitchFamily="18" charset="2"/>
                        </a:rPr>
                        <m:t>𝛂</m:t>
                      </m:r>
                      <m:r>
                        <a:rPr lang="en-US" altLang="zh-CN" sz="3200" b="1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68722"/>
                <a:ext cx="1764842" cy="5936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7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7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7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7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7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7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7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定理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1 :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n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级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实对称矩阵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算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代数重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数</a:t>
            </a:r>
            <a:r>
              <a:rPr lang="en-US" altLang="zh-CN" sz="36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有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n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个实特征值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以下的讨论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求特征向量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对角化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都可在实数域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在欧氏空间中进行</a:t>
            </a:r>
            <a:endParaRPr lang="zh-CN" altLang="en-US" sz="3600" b="1" dirty="0" smtClean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0351" y="513546"/>
            <a:ext cx="4673649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用到代</a:t>
            </a:r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数学基本定理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引理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若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是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n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阶实对称矩阵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zh-CN" altLang="en-US" sz="3600" b="1" dirty="0" smtClean="0">
                <a:sym typeface="Symbol" pitchFamily="18" charset="2"/>
              </a:rPr>
              <a:t>、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 </a:t>
            </a:r>
            <a:r>
              <a:rPr lang="zh-CN" altLang="en-US" b="1" dirty="0" smtClean="0"/>
              <a:t> </a:t>
            </a:r>
            <a:r>
              <a:rPr lang="en-US" altLang="zh-CN" sz="3600" b="1" dirty="0" smtClean="0">
                <a:latin typeface="Times New Roman" pitchFamily="18" charset="0"/>
                <a:sym typeface="Euclid Math One" pitchFamily="18" charset="2"/>
              </a:rPr>
              <a:t>R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600" b="1" dirty="0" smtClean="0">
                <a:latin typeface="Times New Roman" pitchFamily="18" charset="0"/>
              </a:rPr>
              <a:t>,</a:t>
            </a:r>
            <a:r>
              <a:rPr lang="en-US" altLang="zh-CN" sz="36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则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    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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  =  (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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         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            ( 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) 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=  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 )</a:t>
            </a:r>
            <a:endParaRPr lang="en-US" altLang="zh-CN" sz="3600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7428100" name="Text Box 4"/>
          <p:cNvSpPr txBox="1">
            <a:spLocks noChangeArrowheads="1"/>
          </p:cNvSpPr>
          <p:nvPr/>
        </p:nvSpPr>
        <p:spPr bwMode="auto">
          <a:xfrm rot="-5400000">
            <a:off x="2685257" y="4020343"/>
            <a:ext cx="565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428101" name="Text Box 5"/>
          <p:cNvSpPr txBox="1">
            <a:spLocks noChangeArrowheads="1"/>
          </p:cNvSpPr>
          <p:nvPr/>
        </p:nvSpPr>
        <p:spPr bwMode="auto">
          <a:xfrm rot="-5400000">
            <a:off x="5206207" y="4020343"/>
            <a:ext cx="565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932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8100" grpId="0"/>
      <p:bldP spid="7428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定理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2 :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实对称矩阵属于不同特征值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的特征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向量彼此正交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.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证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:  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设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是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的不同特征值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且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      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=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 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=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en-US" altLang="zh-CN" sz="3600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由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引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理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  =  (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得       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  =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故           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3600" b="1" dirty="0" smtClean="0"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)  =  0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8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8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8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8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8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8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8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8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8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8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8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8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8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54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定理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3 : 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实对称矩阵 都可写成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sz="3600" b="1" dirty="0" smtClean="0">
                    <a:latin typeface="Times New Roman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/>
                      </a:rPr>
                      <m:t> </m:t>
                    </m:r>
                    <m:r>
                      <a:rPr lang="en-US" altLang="zh-CN" sz="3600" b="1" i="1" dirty="0">
                        <a:latin typeface="Cambria Math"/>
                      </a:rPr>
                      <m:t>𝐀</m:t>
                    </m:r>
                    <m:r>
                      <a:rPr lang="en-US" altLang="zh-CN" sz="36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𝐏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 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𝐃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36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1" i="0" dirty="0" smtClean="0">
                            <a:latin typeface="Cambria Math"/>
                          </a:rPr>
                          <m:t>𝐏</m:t>
                        </m:r>
                      </m:e>
                      <m:sup>
                        <m:r>
                          <a:rPr lang="en-US" altLang="zh-CN" sz="3600" b="1" i="0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3600" b="1" i="0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3600" b="1" i="0" dirty="0" smtClean="0">
                        <a:latin typeface="Cambria Math"/>
                      </a:rPr>
                      <m:t>=</m:t>
                    </m:r>
                    <m:r>
                      <a:rPr lang="en-US" altLang="zh-CN" sz="3600" b="1" i="0" dirty="0">
                        <a:latin typeface="Cambria Math"/>
                      </a:rPr>
                      <m:t>𝐏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 </m:t>
                    </m:r>
                    <m:r>
                      <a:rPr lang="en-US" altLang="zh-CN" sz="3600" b="1" i="0" dirty="0">
                        <a:latin typeface="Cambria Math"/>
                      </a:rPr>
                      <m:t>𝐃</m:t>
                    </m:r>
                    <m:r>
                      <a:rPr lang="en-US" altLang="zh-CN" sz="3600" b="1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36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1" i="0" dirty="0">
                            <a:latin typeface="Cambria Math"/>
                          </a:rPr>
                          <m:t>𝐏</m:t>
                        </m:r>
                      </m:e>
                      <m:sup>
                        <m:r>
                          <a:rPr lang="en-US" altLang="zh-CN" sz="3600" b="1" i="0" dirty="0" smtClean="0">
                            <a:latin typeface="Cambria Math"/>
                          </a:rPr>
                          <m:t>𝐓</m:t>
                        </m:r>
                      </m:sup>
                    </m:sSup>
                  </m:oMath>
                </a14:m>
                <a:endParaRPr lang="en-US" altLang="zh-CN" sz="4000" b="1" baseline="30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  </a:t>
                </a:r>
                <a:r>
                  <a:rPr lang="zh-CN" altLang="en-US" sz="3600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 其中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是正交矩阵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latin typeface="Cambria Math"/>
                      </a:rPr>
                      <m:t>𝐃</m:t>
                    </m:r>
                  </m:oMath>
                </a14:m>
                <a:r>
                  <a:rPr lang="en-US" altLang="zh-CN" sz="3600" b="1" dirty="0" smtClean="0">
                    <a:latin typeface="Times New Roman" pitchFamily="18" charset="0"/>
                  </a:rPr>
                  <a:t>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实对角矩阵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    </a:t>
                </a:r>
                <a:endParaRPr lang="en-US" altLang="zh-CN" sz="3600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3600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(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反之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,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能写成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latin typeface="Cambria Math"/>
                      </a:rPr>
                      <m:t>𝐏</m:t>
                    </m:r>
                    <m:r>
                      <a:rPr lang="en-US" altLang="zh-CN" sz="3600" b="1" dirty="0">
                        <a:latin typeface="Cambria Math"/>
                      </a:rPr>
                      <m:t> </m:t>
                    </m:r>
                    <m:r>
                      <a:rPr lang="en-US" altLang="zh-CN" sz="3600" b="1" dirty="0">
                        <a:latin typeface="Cambria Math"/>
                      </a:rPr>
                      <m:t>𝐃</m:t>
                    </m:r>
                    <m:r>
                      <a:rPr lang="en-US" altLang="zh-CN" sz="3600" b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36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1" dirty="0">
                            <a:latin typeface="Cambria Math"/>
                          </a:rPr>
                          <m:t>𝐏</m:t>
                        </m:r>
                      </m:e>
                      <m:sup>
                        <m:r>
                          <a:rPr lang="en-US" altLang="zh-CN" sz="3600" b="1" dirty="0">
                            <a:latin typeface="Cambria Math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的矩阵都实对称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6354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759450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272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404813"/>
                <a:ext cx="8229600" cy="59039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用归纳</a:t>
                </a:r>
                <a:r>
                  <a:rPr lang="zh-CN" altLang="en-US" b="1" dirty="0">
                    <a:latin typeface="Times New Roman" pitchFamily="18" charset="0"/>
                    <a:ea typeface="华文楷体" pitchFamily="2" charset="-122"/>
                  </a:rPr>
                  <a:t>法证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：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假设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n – 1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阶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实对称矩阵都</a:t>
                </a:r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可</a:t>
                </a:r>
                <a:r>
                  <a:rPr lang="zh-CN" altLang="zh-CN" b="1" dirty="0" smtClean="0">
                    <a:latin typeface="华文楷体" pitchFamily="2" charset="-122"/>
                    <a:ea typeface="华文楷体" pitchFamily="2" charset="-122"/>
                  </a:rPr>
                  <a:t>正交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对角化 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考察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n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阶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实对称矩阵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A :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设 </a:t>
                </a:r>
                <a:r>
                  <a:rPr lang="zh-CN" altLang="en-US" b="1" dirty="0" smtClean="0">
                    <a:latin typeface="Times New Roman" pitchFamily="18" charset="0"/>
                    <a:sym typeface="Symbol" pitchFamily="18" charset="2"/>
                  </a:rPr>
                  <a:t></a:t>
                </a:r>
                <a:r>
                  <a:rPr lang="en-US" altLang="zh-CN" b="1" baseline="-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A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的实特征值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:r>
                  <a:rPr lang="en-US" altLang="zh-CN" b="1" dirty="0" smtClean="0">
                    <a:latin typeface="Times New Roman" pitchFamily="18" charset="0"/>
                    <a:sym typeface="Symbol" pitchFamily="18" charset="2"/>
                  </a:rPr>
                  <a:t></a:t>
                </a:r>
                <a:r>
                  <a:rPr lang="en-US" altLang="zh-CN" b="1" baseline="-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:r>
                  <a:rPr lang="zh-CN" altLang="en-US" b="1" dirty="0" smtClean="0">
                    <a:latin typeface="Times New Roman" pitchFamily="18" charset="0"/>
                    <a:sym typeface="Symbol" pitchFamily="18" charset="2"/>
                  </a:rPr>
                  <a:t></a:t>
                </a:r>
                <a:r>
                  <a:rPr lang="en-US" altLang="zh-CN" b="1" baseline="-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单位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特征</a:t>
                </a:r>
                <a:endParaRPr lang="en-US" altLang="zh-CN" b="1" dirty="0" smtClean="0">
                  <a:latin typeface="Times New Roman" pitchFamily="18" charset="0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向量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.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将 </a:t>
                </a:r>
                <a:r>
                  <a:rPr lang="zh-CN" altLang="en-US" b="1" dirty="0" smtClean="0">
                    <a:latin typeface="Times New Roman" pitchFamily="18" charset="0"/>
                    <a:sym typeface="Symbol" pitchFamily="18" charset="2"/>
                  </a:rPr>
                  <a:t></a:t>
                </a:r>
                <a:r>
                  <a:rPr lang="en-US" altLang="zh-CN" b="1" baseline="-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扩充成 </a:t>
                </a:r>
                <a:r>
                  <a: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R</a:t>
                </a:r>
                <a:r>
                  <a:rPr lang="en-US" altLang="zh-CN" sz="4000" b="1" baseline="30000" dirty="0" smtClean="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n</a:t>
                </a:r>
                <a:r>
                  <a:rPr lang="en-US" altLang="zh-CN" sz="3600" b="1" baseline="30000" dirty="0" smtClean="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的一组基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再 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Schmidt 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正交化、单位化得到标准正交基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 ,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 ⋯ 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,</m:t>
                        </m:r>
                        <m:r>
                          <a:rPr lang="zh-CN" altLang="en-US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dirty="0" smtClean="0">
                  <a:latin typeface="华文楷体" pitchFamily="2" charset="-122"/>
                  <a:ea typeface="华文楷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排成正交矩阵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𝐏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⋯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  <a:sym typeface="Symbol" pitchFamily="18" charset="2"/>
                  </a:rPr>
                  <a:t> .</a:t>
                </a:r>
              </a:p>
            </p:txBody>
          </p:sp>
        </mc:Choice>
        <mc:Fallback xmlns="">
          <p:sp>
            <p:nvSpPr>
              <p:cNvPr id="5727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04813"/>
                <a:ext cx="8229600" cy="5903912"/>
              </a:xfrm>
              <a:blipFill rotWithShape="1">
                <a:blip r:embed="rId2"/>
                <a:stretch>
                  <a:fillRect l="-1852" r="-1926" b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2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2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729569"/>
                <a:ext cx="3757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0" smtClean="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29569"/>
                <a:ext cx="375705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10"/>
          <p:cNvSpPr>
            <a:spLocks/>
          </p:cNvSpPr>
          <p:nvPr/>
        </p:nvSpPr>
        <p:spPr bwMode="auto">
          <a:xfrm rot="16200000">
            <a:off x="3282349" y="1503896"/>
            <a:ext cx="360363" cy="2650990"/>
          </a:xfrm>
          <a:prstGeom prst="leftBrace">
            <a:avLst>
              <a:gd name="adj1" fmla="val 57903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 descr="花束"/>
              <p:cNvSpPr>
                <a:spLocks noChangeArrowheads="1"/>
              </p:cNvSpPr>
              <p:nvPr/>
            </p:nvSpPr>
            <p:spPr bwMode="auto">
              <a:xfrm>
                <a:off x="2346071" y="3077755"/>
                <a:ext cx="2376487" cy="586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dirty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正交矩阵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𝐏</m:t>
                    </m:r>
                  </m:oMath>
                </a14:m>
                <a:endParaRPr kumimoji="0" lang="en-US" altLang="zh-CN" dirty="0">
                  <a:latin typeface="Times New Roman" pitchFamily="18" charset="0"/>
                  <a:ea typeface="华文楷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Rectangle 11" descr="花束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71" y="3077755"/>
                <a:ext cx="2376487" cy="586957"/>
              </a:xfrm>
              <a:prstGeom prst="rect">
                <a:avLst/>
              </a:prstGeom>
              <a:blipFill rotWithShape="1">
                <a:blip r:embed="rId5"/>
                <a:stretch>
                  <a:fillRect l="-2308" t="-13542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736057" y="5947794"/>
            <a:ext cx="2520950" cy="579438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>
                <a:latin typeface="French Script MT" pitchFamily="66" charset="0"/>
                <a:ea typeface="华文楷体" pitchFamily="2" charset="-122"/>
              </a:rPr>
              <a:t>实对称矩阵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156176" y="1844824"/>
            <a:ext cx="2038111" cy="1438567"/>
          </a:xfrm>
          <a:prstGeom prst="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56176" y="1196752"/>
            <a:ext cx="2038111" cy="576064"/>
          </a:xfrm>
          <a:prstGeom prst="rect">
            <a:avLst/>
          </a:prstGeom>
          <a:solidFill>
            <a:schemeClr val="bg1">
              <a:lumMod val="85000"/>
              <a:alpha val="54118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cxnSp>
        <p:nvCxnSpPr>
          <p:cNvPr id="22" name="AutoShape 16"/>
          <p:cNvCxnSpPr>
            <a:cxnSpLocks noChangeShapeType="1"/>
            <a:stCxn id="23" idx="2"/>
            <a:endCxn id="17" idx="0"/>
          </p:cNvCxnSpPr>
          <p:nvPr/>
        </p:nvCxnSpPr>
        <p:spPr bwMode="auto">
          <a:xfrm rot="16200000" flipH="1">
            <a:off x="2031711" y="4982972"/>
            <a:ext cx="966523" cy="963119"/>
          </a:xfrm>
          <a:prstGeom prst="curvedConnector3">
            <a:avLst>
              <a:gd name="adj1" fmla="val 50000"/>
            </a:avLst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圆角矩形 5"/>
          <p:cNvSpPr/>
          <p:nvPr/>
        </p:nvSpPr>
        <p:spPr bwMode="auto">
          <a:xfrm>
            <a:off x="1259707" y="4300639"/>
            <a:ext cx="1416928" cy="609212"/>
          </a:xfrm>
          <a:prstGeom prst="round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59707" y="4325001"/>
                <a:ext cx="15474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600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altLang="zh-CN" sz="36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07" y="4325001"/>
                <a:ext cx="1547411" cy="656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 bwMode="auto">
          <a:xfrm>
            <a:off x="4286655" y="4605245"/>
            <a:ext cx="573377" cy="609212"/>
          </a:xfrm>
          <a:prstGeom prst="round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3312" y="1196752"/>
                <a:ext cx="7323223" cy="2170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0" smtClean="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1" i="0" smtClean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600" b="1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</m:m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196752"/>
                <a:ext cx="7323223" cy="21707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827019" y="2239851"/>
                <a:ext cx="720079" cy="648512"/>
              </a:xfrm>
              <a:prstGeom prst="rect">
                <a:avLst/>
              </a:prstGeom>
              <a:solidFill>
                <a:srgbClr val="FFC000"/>
              </a:solidFill>
              <a:ln w="508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kumimoji="0" lang="en-US" altLang="zh-CN" sz="36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kumimoji="0" lang="en-US" altLang="zh-CN" sz="3600" dirty="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019" y="2239851"/>
                <a:ext cx="720079" cy="6485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508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807725" y="1191305"/>
                <a:ext cx="758666" cy="586957"/>
              </a:xfrm>
              <a:prstGeom prst="rect">
                <a:avLst/>
              </a:prstGeom>
              <a:solidFill>
                <a:srgbClr val="FFC000"/>
              </a:solidFill>
              <a:ln w="508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kumimoji="0" lang="en-US" altLang="zh-CN" sz="3200" b="1" i="1" dirty="0">
                          <a:solidFill>
                            <a:srgbClr val="002060"/>
                          </a:solidFill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kumimoji="0" lang="en-US" altLang="zh-CN" sz="3200" dirty="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725" y="1191305"/>
                <a:ext cx="758666" cy="5869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508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76635" y="4064957"/>
                <a:ext cx="2564100" cy="104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</m:mr>
                          </m:m>
                          <m:r>
                            <a:rPr kumimoji="0" lang="en-US" altLang="zh-CN" sz="36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35" y="4064957"/>
                <a:ext cx="2564100" cy="10404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AutoShape 17"/>
          <p:cNvCxnSpPr>
            <a:cxnSpLocks noChangeShapeType="1"/>
            <a:stCxn id="17" idx="3"/>
            <a:endCxn id="25" idx="2"/>
          </p:cNvCxnSpPr>
          <p:nvPr/>
        </p:nvCxnSpPr>
        <p:spPr bwMode="auto">
          <a:xfrm flipV="1">
            <a:off x="4257007" y="5214457"/>
            <a:ext cx="316337" cy="1023056"/>
          </a:xfrm>
          <a:prstGeom prst="curvedConnector2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292070" y="4066179"/>
                <a:ext cx="557665" cy="586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1" i="1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  <m:r>
                        <a:rPr kumimoji="0" lang="en-US" altLang="zh-CN" b="1" i="1" smtClean="0">
                          <a:latin typeface="Cambria Math"/>
                          <a:ea typeface="华文楷体" pitchFamily="2" charset="-122"/>
                        </a:rPr>
                        <m:t>𝟎</m:t>
                      </m:r>
                    </m:oMath>
                  </m:oMathPara>
                </a14:m>
                <a:endParaRPr kumimoji="0" lang="en-US" altLang="zh-CN" sz="3600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6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070" y="4066179"/>
                <a:ext cx="557665" cy="58695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6156176" y="1160527"/>
                <a:ext cx="2038111" cy="648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1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  <m:r>
                        <a:rPr kumimoji="0" lang="en-US" altLang="zh-CN" sz="3600" b="1" i="1" smtClean="0">
                          <a:latin typeface="Cambria Math"/>
                          <a:ea typeface="华文楷体" pitchFamily="2" charset="-122"/>
                        </a:rPr>
                        <m:t>𝟎</m:t>
                      </m:r>
                      <m:r>
                        <a:rPr kumimoji="0" lang="en-US" altLang="zh-CN" sz="3600" b="1" i="1" smtClean="0">
                          <a:latin typeface="Cambria Math"/>
                          <a:ea typeface="华文楷体" pitchFamily="2" charset="-122"/>
                        </a:rPr>
                        <m:t> ⋯ </m:t>
                      </m:r>
                      <m:r>
                        <a:rPr kumimoji="0" lang="en-US" altLang="zh-CN" sz="3600" b="1" i="1" smtClean="0">
                          <a:latin typeface="Cambria Math"/>
                          <a:ea typeface="华文楷体" pitchFamily="2" charset="-122"/>
                        </a:rPr>
                        <m:t>𝟎</m:t>
                      </m:r>
                      <m:r>
                        <a:rPr kumimoji="0" lang="en-US" altLang="zh-CN" sz="3600" b="1" i="1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</m:oMath>
                  </m:oMathPara>
                </a14:m>
                <a:endParaRPr kumimoji="0" lang="en-US" altLang="zh-CN" sz="4000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7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1160527"/>
                <a:ext cx="2038111" cy="6485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94800" y="3942659"/>
                <a:ext cx="4018536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 b="1" i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3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0">
                                            <a:latin typeface="Cambria Math"/>
                                          </a:rPr>
                                          <m:t>𝐏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1" i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𝐓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kumimoji="0" lang="en-US" altLang="zh-CN" sz="36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00" y="3942659"/>
                <a:ext cx="4018536" cy="13251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63937" y="5432506"/>
            <a:ext cx="1888371" cy="586957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French Script MT" pitchFamily="66" charset="0"/>
                <a:ea typeface="华文楷体" pitchFamily="2" charset="-122"/>
              </a:rPr>
              <a:t>归纳假设</a:t>
            </a:r>
            <a:endParaRPr kumimoji="0" lang="zh-CN" altLang="en-US" dirty="0">
              <a:latin typeface="French Script MT" pitchFamily="66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6" grpId="0" animBg="1"/>
      <p:bldP spid="5" grpId="0" animBg="1"/>
      <p:bldP spid="6" grpId="0" animBg="1"/>
      <p:bldP spid="23" grpId="0"/>
      <p:bldP spid="25" grpId="0" animBg="1"/>
      <p:bldP spid="26" grpId="0"/>
      <p:bldP spid="31" grpId="0"/>
      <p:bldP spid="36" grpId="0" animBg="1"/>
      <p:bldP spid="37" grpId="0" animBg="1"/>
      <p:bldP spid="38" grpId="0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35508" y="260648"/>
                <a:ext cx="5759334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𝐏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3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>
                                            <a:latin typeface="Cambria Math"/>
                                          </a:rPr>
                                          <m:t>𝐏</m:t>
                                        </m:r>
                                      </m:e>
                                      <m:sub>
                                        <m:r>
                                          <a:rPr lang="en-US" altLang="zh-CN" sz="360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𝐓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kumimoji="0" lang="en-US" altLang="zh-CN" sz="36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36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6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kumimoji="0" lang="en-US" altLang="zh-CN" sz="36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08" y="260648"/>
                <a:ext cx="5759334" cy="13251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736057" y="5947794"/>
            <a:ext cx="2520950" cy="579438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>
                <a:latin typeface="French Script MT" pitchFamily="66" charset="0"/>
                <a:ea typeface="华文楷体" pitchFamily="2" charset="-122"/>
              </a:rPr>
              <a:t>实对称矩阵</a:t>
            </a:r>
          </a:p>
        </p:txBody>
      </p:sp>
      <p:cxnSp>
        <p:nvCxnSpPr>
          <p:cNvPr id="22" name="AutoShape 16"/>
          <p:cNvCxnSpPr>
            <a:cxnSpLocks noChangeShapeType="1"/>
            <a:stCxn id="23" idx="2"/>
            <a:endCxn id="17" idx="0"/>
          </p:cNvCxnSpPr>
          <p:nvPr/>
        </p:nvCxnSpPr>
        <p:spPr bwMode="auto">
          <a:xfrm rot="16200000" flipH="1">
            <a:off x="2031711" y="4982972"/>
            <a:ext cx="966523" cy="963119"/>
          </a:xfrm>
          <a:prstGeom prst="curvedConnector3">
            <a:avLst>
              <a:gd name="adj1" fmla="val 50000"/>
            </a:avLst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圆角矩形 5"/>
          <p:cNvSpPr/>
          <p:nvPr/>
        </p:nvSpPr>
        <p:spPr bwMode="auto">
          <a:xfrm>
            <a:off x="1259707" y="4300639"/>
            <a:ext cx="1416928" cy="609212"/>
          </a:xfrm>
          <a:prstGeom prst="round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59707" y="4325001"/>
                <a:ext cx="15474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600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altLang="zh-CN" sz="36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𝐏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07" y="4325001"/>
                <a:ext cx="1547411" cy="656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 bwMode="auto">
          <a:xfrm>
            <a:off x="4286655" y="4605245"/>
            <a:ext cx="573377" cy="609212"/>
          </a:xfrm>
          <a:prstGeom prst="roundRect">
            <a:avLst/>
          </a:prstGeom>
          <a:solidFill>
            <a:srgbClr val="92D050">
              <a:alpha val="54118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76635" y="4064957"/>
                <a:ext cx="2564100" cy="104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</m:mr>
                          </m:m>
                          <m:r>
                            <a:rPr kumimoji="0" lang="en-US" altLang="zh-CN" sz="36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35" y="4064957"/>
                <a:ext cx="2564100" cy="10404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AutoShape 17"/>
          <p:cNvCxnSpPr>
            <a:cxnSpLocks noChangeShapeType="1"/>
            <a:stCxn id="17" idx="3"/>
            <a:endCxn id="25" idx="2"/>
          </p:cNvCxnSpPr>
          <p:nvPr/>
        </p:nvCxnSpPr>
        <p:spPr bwMode="auto">
          <a:xfrm flipV="1">
            <a:off x="4257007" y="5214457"/>
            <a:ext cx="316337" cy="1023056"/>
          </a:xfrm>
          <a:prstGeom prst="curvedConnector2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292070" y="4066179"/>
                <a:ext cx="557665" cy="586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1" i="1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  <m:r>
                        <a:rPr kumimoji="0" lang="en-US" altLang="zh-CN" b="1" i="1" smtClean="0">
                          <a:latin typeface="Cambria Math"/>
                          <a:ea typeface="华文楷体" pitchFamily="2" charset="-122"/>
                        </a:rPr>
                        <m:t>𝟎</m:t>
                      </m:r>
                    </m:oMath>
                  </m:oMathPara>
                </a14:m>
                <a:endParaRPr kumimoji="0" lang="en-US" altLang="zh-CN" sz="3600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6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070" y="4066179"/>
                <a:ext cx="557665" cy="5869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94800" y="3942659"/>
                <a:ext cx="4018536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 b="1" i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3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3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0">
                                            <a:latin typeface="Cambria Math"/>
                                          </a:rPr>
                                          <m:t>𝐏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1" i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3600" b="1" i="0" smtClean="0">
                                        <a:latin typeface="Cambria Math"/>
                                      </a:rPr>
                                      <m:t>𝐓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kumimoji="0" lang="en-US" altLang="zh-CN" sz="36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00" y="3942659"/>
                <a:ext cx="4018536" cy="13251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63937" y="5432506"/>
            <a:ext cx="1888371" cy="586957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French Script MT" pitchFamily="66" charset="0"/>
                <a:ea typeface="华文楷体" pitchFamily="2" charset="-122"/>
              </a:rPr>
              <a:t>归纳假设</a:t>
            </a:r>
            <a:endParaRPr kumimoji="0" lang="zh-CN" altLang="en-US" dirty="0">
              <a:latin typeface="French Script MT" pitchFamily="66" charset="0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5624" y="1916832"/>
                <a:ext cx="8696803" cy="114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kumimoji="0" lang="en-US" altLang="zh-CN" sz="36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36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6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kumimoji="0" lang="en-US" altLang="zh-CN" sz="36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36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36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0" lang="en-US" altLang="zh-CN" sz="36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latin typeface="Cambria Math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60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3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>
                                                <a:latin typeface="Cambria Math"/>
                                              </a:rPr>
                                              <m:t>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3600">
                                            <a:latin typeface="Cambria Math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kumimoji="0" lang="en-US" altLang="zh-CN" sz="36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36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600">
                                  <a:latin typeface="Cambria Math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0" lang="en-US" altLang="zh-CN" sz="36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24" y="1916832"/>
                <a:ext cx="8696803" cy="11449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23985" y="3212976"/>
            <a:ext cx="1888371" cy="586957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French Script MT" pitchFamily="66" charset="0"/>
                <a:ea typeface="华文楷体" pitchFamily="2" charset="-122"/>
              </a:rPr>
              <a:t>正交矩阵</a:t>
            </a:r>
            <a:endParaRPr kumimoji="0" lang="zh-CN" altLang="en-US" dirty="0">
              <a:latin typeface="French Script MT" pitchFamily="66" charset="0"/>
              <a:ea typeface="华文楷体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594299" y="3212976"/>
            <a:ext cx="1558844" cy="586957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French Script MT" pitchFamily="66" charset="0"/>
                <a:ea typeface="华文楷体" pitchFamily="2" charset="-122"/>
              </a:rPr>
              <a:t>实对角</a:t>
            </a:r>
            <a:endParaRPr kumimoji="0" lang="zh-CN" altLang="en-US" dirty="0">
              <a:latin typeface="French Script MT" pitchFamily="66" charset="0"/>
              <a:ea typeface="华文楷体" pitchFamily="2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324646" y="3212976"/>
            <a:ext cx="1919762" cy="586957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French Script MT" pitchFamily="66" charset="0"/>
                <a:ea typeface="华文楷体" pitchFamily="2" charset="-122"/>
              </a:rPr>
              <a:t>正交的逆</a:t>
            </a:r>
            <a:endParaRPr kumimoji="0" lang="zh-CN" altLang="en-US" dirty="0">
              <a:latin typeface="French Script MT" pitchFamily="66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482" name="Oval 2"/>
          <p:cNvSpPr>
            <a:spLocks noChangeArrowheads="1"/>
          </p:cNvSpPr>
          <p:nvPr/>
        </p:nvSpPr>
        <p:spPr bwMode="auto">
          <a:xfrm>
            <a:off x="1258888" y="3789363"/>
            <a:ext cx="1776412" cy="1778000"/>
          </a:xfrm>
          <a:prstGeom prst="ellipse">
            <a:avLst/>
          </a:prstGeom>
          <a:solidFill>
            <a:srgbClr val="FFCC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44483" name="Oval 3"/>
          <p:cNvSpPr>
            <a:spLocks noChangeArrowheads="1"/>
          </p:cNvSpPr>
          <p:nvPr/>
        </p:nvSpPr>
        <p:spPr bwMode="auto">
          <a:xfrm rot="8159448">
            <a:off x="5795963" y="4005263"/>
            <a:ext cx="2808287" cy="1441450"/>
          </a:xfrm>
          <a:prstGeom prst="ellipse">
            <a:avLst/>
          </a:prstGeom>
          <a:solidFill>
            <a:srgbClr val="FFCC99"/>
          </a:solidFill>
          <a:ln w="508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827088" y="4724400"/>
            <a:ext cx="273685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5795963" y="4724400"/>
            <a:ext cx="2808287" cy="15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2124075" y="3357563"/>
            <a:ext cx="0" cy="23764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487" name="Line 7"/>
          <p:cNvSpPr>
            <a:spLocks noChangeShapeType="1"/>
          </p:cNvSpPr>
          <p:nvPr/>
        </p:nvSpPr>
        <p:spPr bwMode="auto">
          <a:xfrm>
            <a:off x="7164388" y="4724400"/>
            <a:ext cx="503237" cy="57626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44488" name="Line 8"/>
          <p:cNvSpPr>
            <a:spLocks noChangeShapeType="1"/>
          </p:cNvSpPr>
          <p:nvPr/>
        </p:nvSpPr>
        <p:spPr bwMode="auto">
          <a:xfrm flipV="1">
            <a:off x="7165975" y="3716338"/>
            <a:ext cx="1006475" cy="10080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4444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11938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49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55428">
            <a:off x="6300788" y="692150"/>
            <a:ext cx="240506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4491" name="Freeform 11"/>
          <p:cNvSpPr>
            <a:spLocks/>
          </p:cNvSpPr>
          <p:nvPr/>
        </p:nvSpPr>
        <p:spPr bwMode="auto">
          <a:xfrm rot="212786">
            <a:off x="2484438" y="1125538"/>
            <a:ext cx="3887787" cy="358775"/>
          </a:xfrm>
          <a:custGeom>
            <a:avLst/>
            <a:gdLst>
              <a:gd name="T0" fmla="*/ 0 w 2449"/>
              <a:gd name="T1" fmla="*/ 2147483647 h 506"/>
              <a:gd name="T2" fmla="*/ 2147483647 w 2449"/>
              <a:gd name="T3" fmla="*/ 2147483647 h 506"/>
              <a:gd name="T4" fmla="*/ 2147483647 w 2449"/>
              <a:gd name="T5" fmla="*/ 2147483647 h 506"/>
              <a:gd name="T6" fmla="*/ 0 60000 65536"/>
              <a:gd name="T7" fmla="*/ 0 60000 65536"/>
              <a:gd name="T8" fmla="*/ 0 60000 65536"/>
              <a:gd name="T9" fmla="*/ 0 w 2449"/>
              <a:gd name="T10" fmla="*/ 0 h 506"/>
              <a:gd name="T11" fmla="*/ 2449 w 2449"/>
              <a:gd name="T12" fmla="*/ 506 h 5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9" h="506">
                <a:moveTo>
                  <a:pt x="0" y="506"/>
                </a:moveTo>
                <a:cubicBezTo>
                  <a:pt x="385" y="306"/>
                  <a:pt x="771" y="106"/>
                  <a:pt x="1179" y="53"/>
                </a:cubicBezTo>
                <a:cubicBezTo>
                  <a:pt x="1587" y="0"/>
                  <a:pt x="2018" y="94"/>
                  <a:pt x="2449" y="189"/>
                </a:cubicBezTo>
              </a:path>
            </a:pathLst>
          </a:custGeom>
          <a:noFill/>
          <a:ln w="5080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7164388" y="3357563"/>
            <a:ext cx="0" cy="26638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495" name="Line 15"/>
          <p:cNvSpPr>
            <a:spLocks noChangeShapeType="1"/>
          </p:cNvSpPr>
          <p:nvPr/>
        </p:nvSpPr>
        <p:spPr bwMode="auto">
          <a:xfrm>
            <a:off x="2124075" y="4724400"/>
            <a:ext cx="576263" cy="6477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44496" name="Line 16"/>
          <p:cNvSpPr>
            <a:spLocks noChangeShapeType="1"/>
          </p:cNvSpPr>
          <p:nvPr/>
        </p:nvSpPr>
        <p:spPr bwMode="auto">
          <a:xfrm flipV="1">
            <a:off x="2124075" y="4076700"/>
            <a:ext cx="647700" cy="6477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44497" name="Object 17"/>
          <p:cNvGraphicFramePr>
            <a:graphicFrameLocks noChangeAspect="1"/>
          </p:cNvGraphicFramePr>
          <p:nvPr/>
        </p:nvGraphicFramePr>
        <p:xfrm>
          <a:off x="2700338" y="5300663"/>
          <a:ext cx="523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2" name="公式" r:id="rId4" imgW="177569" imgH="215619" progId="Equation.3">
                  <p:embed/>
                </p:oleObj>
              </mc:Choice>
              <mc:Fallback>
                <p:oleObj name="公式" r:id="rId4" imgW="177569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5238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498" name="Object 18"/>
          <p:cNvGraphicFramePr>
            <a:graphicFrameLocks noChangeAspect="1"/>
          </p:cNvGraphicFramePr>
          <p:nvPr/>
        </p:nvGraphicFramePr>
        <p:xfrm>
          <a:off x="2916238" y="3644900"/>
          <a:ext cx="542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44900"/>
                        <a:ext cx="5429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499" name="Object 19"/>
          <p:cNvGraphicFramePr>
            <a:graphicFrameLocks noChangeAspect="1"/>
          </p:cNvGraphicFramePr>
          <p:nvPr/>
        </p:nvGraphicFramePr>
        <p:xfrm>
          <a:off x="7956550" y="3141663"/>
          <a:ext cx="9271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公式" r:id="rId8" imgW="330057" imgH="215806" progId="Equation.3">
                  <p:embed/>
                </p:oleObj>
              </mc:Choice>
              <mc:Fallback>
                <p:oleObj name="公式" r:id="rId8" imgW="330057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141663"/>
                        <a:ext cx="9271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00" name="Object 20"/>
          <p:cNvGraphicFramePr>
            <a:graphicFrameLocks noChangeAspect="1"/>
          </p:cNvGraphicFramePr>
          <p:nvPr/>
        </p:nvGraphicFramePr>
        <p:xfrm>
          <a:off x="7566025" y="5280025"/>
          <a:ext cx="8937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公式" r:id="rId10" imgW="317087" imgH="215619" progId="Equation.3">
                  <p:embed/>
                </p:oleObj>
              </mc:Choice>
              <mc:Fallback>
                <p:oleObj name="公式" r:id="rId10" imgW="317087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5280025"/>
                        <a:ext cx="8937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05" name="Object 25"/>
          <p:cNvGraphicFramePr>
            <a:graphicFrameLocks noChangeAspect="1"/>
          </p:cNvGraphicFramePr>
          <p:nvPr/>
        </p:nvGraphicFramePr>
        <p:xfrm>
          <a:off x="1763713" y="2708275"/>
          <a:ext cx="1822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6" name="公式" r:id="rId12" imgW="634449" imgH="215713" progId="Equation.3">
                  <p:embed/>
                </p:oleObj>
              </mc:Choice>
              <mc:Fallback>
                <p:oleObj name="公式" r:id="rId12" imgW="634449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08275"/>
                        <a:ext cx="18224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06" name="Object 26"/>
          <p:cNvGraphicFramePr>
            <a:graphicFrameLocks noChangeAspect="1"/>
          </p:cNvGraphicFramePr>
          <p:nvPr/>
        </p:nvGraphicFramePr>
        <p:xfrm>
          <a:off x="3635375" y="2349500"/>
          <a:ext cx="34559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7" name="公式" r:id="rId14" imgW="1218671" imgH="482391" progId="Equation.3">
                  <p:embed/>
                </p:oleObj>
              </mc:Choice>
              <mc:Fallback>
                <p:oleObj name="公式" r:id="rId14" imgW="1218671" imgH="4823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49500"/>
                        <a:ext cx="345598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508" name="Rectangle 28" descr="花束"/>
          <p:cNvSpPr>
            <a:spLocks noChangeArrowheads="1"/>
          </p:cNvSpPr>
          <p:nvPr/>
        </p:nvSpPr>
        <p:spPr bwMode="auto">
          <a:xfrm>
            <a:off x="2268538" y="6021388"/>
            <a:ext cx="489585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直来直去</a:t>
            </a:r>
            <a:r>
              <a:rPr kumimoji="0" lang="en-US" altLang="zh-CN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可</a:t>
            </a:r>
            <a:r>
              <a:rPr kumimoji="0" lang="zh-CN" altLang="zh-CN" dirty="0">
                <a:latin typeface="华文楷体" pitchFamily="2" charset="-122"/>
                <a:ea typeface="华文楷体" pitchFamily="2" charset="-122"/>
              </a:rPr>
              <a:t>正交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对角化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3177" y="1491675"/>
                <a:ext cx="20172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𝐗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 ↦</m:t>
                      </m:r>
                      <m:r>
                        <a:rPr lang="en-US" altLang="zh-CN" sz="32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US" altLang="zh-CN" sz="32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  <a:ea typeface="Cambria Math"/>
                        </a:rPr>
                        <m:t>𝐗</m:t>
                      </m:r>
                      <m:r>
                        <a:rPr lang="en-US" altLang="zh-CN" sz="3200" b="1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1491675"/>
                <a:ext cx="2017284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8" descr="花束"/>
          <p:cNvSpPr>
            <a:spLocks noChangeArrowheads="1"/>
          </p:cNvSpPr>
          <p:nvPr/>
        </p:nvSpPr>
        <p:spPr bwMode="auto">
          <a:xfrm>
            <a:off x="2310959" y="291421"/>
            <a:ext cx="40686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实对称矩阵的变换</a:t>
            </a:r>
            <a:endParaRPr kumimoji="0"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44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4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4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44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4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4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44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4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4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44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44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4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44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44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4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44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44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44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44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4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4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4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4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4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4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4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4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44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44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44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482" grpId="0" animBg="1"/>
      <p:bldP spid="7444483" grpId="0" animBg="1"/>
      <p:bldP spid="7444487" grpId="0" animBg="1"/>
      <p:bldP spid="7444488" grpId="0" animBg="1"/>
      <p:bldP spid="7444491" grpId="0" animBg="1"/>
      <p:bldP spid="7444495" grpId="0" animBg="1"/>
      <p:bldP spid="7444496" grpId="0" animBg="1"/>
      <p:bldP spid="74445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593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latin typeface="Times New Roman" pitchFamily="18" charset="0"/>
              </a:rPr>
              <a:t>大课 </a:t>
            </a:r>
            <a:r>
              <a:rPr lang="en-US" altLang="zh-CN" sz="3600" b="1" dirty="0" smtClean="0">
                <a:latin typeface="Times New Roman" pitchFamily="18" charset="0"/>
              </a:rPr>
              <a:t>:   </a:t>
            </a:r>
            <a:r>
              <a:rPr lang="zh-CN" altLang="en-US" sz="3600" b="1" dirty="0" smtClean="0">
                <a:latin typeface="Times New Roman" pitchFamily="18" charset="0"/>
              </a:rPr>
              <a:t>周二   </a:t>
            </a:r>
            <a:r>
              <a:rPr lang="en-US" altLang="zh-CN" sz="3600" b="1" dirty="0" smtClean="0">
                <a:latin typeface="Times New Roman" pitchFamily="18" charset="0"/>
              </a:rPr>
              <a:t>3 , 4 </a:t>
            </a:r>
            <a:r>
              <a:rPr lang="zh-CN" altLang="en-US" sz="3600" b="1" dirty="0" smtClean="0">
                <a:latin typeface="Times New Roman" pitchFamily="18" charset="0"/>
              </a:rPr>
              <a:t>节    周四   </a:t>
            </a:r>
            <a:r>
              <a:rPr lang="en-US" altLang="zh-CN" sz="3600" b="1" dirty="0" smtClean="0">
                <a:latin typeface="Times New Roman" pitchFamily="18" charset="0"/>
              </a:rPr>
              <a:t>5 , 6 </a:t>
            </a:r>
            <a:r>
              <a:rPr lang="zh-CN" altLang="en-US" sz="3600" b="1" dirty="0" smtClean="0">
                <a:latin typeface="Times New Roman" pitchFamily="18" charset="0"/>
              </a:rPr>
              <a:t>节</a:t>
            </a:r>
            <a:endParaRPr lang="en-US" altLang="zh-CN" sz="3600" b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</a:rPr>
              <a:t>                           一教  </a:t>
            </a:r>
            <a:r>
              <a:rPr lang="en-US" altLang="zh-CN" sz="3600" b="1" dirty="0" smtClean="0">
                <a:latin typeface="Times New Roman" pitchFamily="18" charset="0"/>
              </a:rPr>
              <a:t>101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36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latin typeface="Times New Roman" pitchFamily="18" charset="0"/>
              </a:rPr>
              <a:t>习题课 </a:t>
            </a:r>
            <a:r>
              <a:rPr lang="en-US" altLang="zh-CN" sz="3600" b="1" dirty="0" smtClean="0">
                <a:latin typeface="Times New Roman" pitchFamily="18" charset="0"/>
              </a:rPr>
              <a:t>:       </a:t>
            </a:r>
            <a:r>
              <a:rPr lang="zh-CN" altLang="en-US" sz="3600" b="1" dirty="0" smtClean="0">
                <a:latin typeface="Times New Roman" pitchFamily="18" charset="0"/>
              </a:rPr>
              <a:t>周三  </a:t>
            </a:r>
            <a:r>
              <a:rPr lang="en-US" altLang="zh-CN" sz="3600" b="1" dirty="0" smtClean="0">
                <a:latin typeface="Times New Roman" pitchFamily="18" charset="0"/>
              </a:rPr>
              <a:t>10 ,  11</a:t>
            </a:r>
            <a:r>
              <a:rPr lang="zh-CN" altLang="en-US" sz="3600" b="1" dirty="0" smtClean="0">
                <a:latin typeface="Times New Roman" pitchFamily="18" charset="0"/>
              </a:rPr>
              <a:t>节</a:t>
            </a:r>
            <a:endParaRPr lang="en-US" altLang="zh-CN" sz="3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3600" dirty="0" smtClean="0"/>
              <a:t>     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三教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，三教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103 ,  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三教 </a:t>
            </a:r>
            <a:r>
              <a:rPr lang="en-US" altLang="zh-CN" sz="3600" b="1" dirty="0" smtClean="0">
                <a:latin typeface="Times New Roman" pitchFamily="18" charset="0"/>
                <a:cs typeface="Times New Roman" panose="02020603050405020304" pitchFamily="18" charset="0"/>
              </a:rPr>
              <a:t>105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</a:rPr>
              <a:t> </a:t>
            </a:r>
            <a:endParaRPr lang="zh-CN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674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ea typeface="华文楷体" pitchFamily="2" charset="-122"/>
              </a:rPr>
              <a:t/>
            </a:r>
            <a:br>
              <a:rPr lang="en-US" altLang="zh-CN" sz="4000" b="1" smtClean="0">
                <a:ea typeface="华文楷体" pitchFamily="2" charset="-122"/>
              </a:rPr>
            </a:br>
            <a:endParaRPr lang="en-US" altLang="zh-CN" sz="4000" b="1" smtClean="0">
              <a:ea typeface="华文楷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求满足条件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             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+ 3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I = 0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 的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所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有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级实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对称矩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阵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ea typeface="华文楷体" pitchFamily="2" charset="-122"/>
              </a:rPr>
              <a:t/>
            </a:r>
            <a:br>
              <a:rPr lang="en-US" altLang="zh-CN" sz="4000" b="1" smtClean="0">
                <a:ea typeface="华文楷体" pitchFamily="2" charset="-122"/>
              </a:rPr>
            </a:br>
            <a:endParaRPr lang="en-US" altLang="zh-CN" sz="4000" b="1" smtClean="0">
              <a:ea typeface="华文楷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证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实对称矩阵</a:t>
            </a:r>
            <a:r>
              <a:rPr lang="en-US" altLang="zh-CN" sz="3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与实对角矩阵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D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相</a:t>
            </a:r>
            <a:r>
              <a:rPr lang="zh-CN" altLang="en-US" sz="3600" b="1" dirty="0">
                <a:latin typeface="华文楷体" pitchFamily="2" charset="-122"/>
                <a:ea typeface="华文楷体" pitchFamily="2" charset="-122"/>
              </a:rPr>
              <a:t>似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则 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D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+ 3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D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I = 0 . </a:t>
            </a:r>
            <a:endParaRPr lang="en-US" altLang="zh-CN" sz="36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故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D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对角元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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都是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            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f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( x ) = x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+ 3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x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1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的实根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由于 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f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( x ) = 5 x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+ 3 &gt; 0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知</a:t>
            </a:r>
            <a:endParaRPr lang="en-US" altLang="zh-CN" sz="36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    f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( x )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在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R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上递增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有唯一实根 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故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=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D =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I ,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于是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A =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I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9937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:  </a:t>
            </a:r>
            <a:r>
              <a:rPr lang="zh-CN" altLang="en-US" b="1" smtClean="0">
                <a:latin typeface="Times New Roman" pitchFamily="18" charset="0"/>
              </a:rPr>
              <a:t>将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级实对称矩阵对角化</a:t>
            </a:r>
          </a:p>
        </p:txBody>
      </p:sp>
      <p:sp>
        <p:nvSpPr>
          <p:cNvPr id="44035" name="Rectangle 7" descr="花束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66060" y="2204864"/>
                <a:ext cx="5786648" cy="263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6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/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en-US" altLang="zh-CN" sz="3600" b="1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60" y="2204864"/>
                <a:ext cx="5786648" cy="2639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22451"/>
            <a:ext cx="4598775" cy="993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itchFamily="18" charset="0"/>
              </a:rPr>
              <a:t>先求特征多项式</a:t>
            </a:r>
          </a:p>
        </p:txBody>
      </p:sp>
      <p:sp>
        <p:nvSpPr>
          <p:cNvPr id="44035" name="Rectangle 7" descr="花束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3293" y="1340768"/>
                <a:ext cx="7456336" cy="2356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𝐈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𝐀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93" y="1340768"/>
                <a:ext cx="7456336" cy="2356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5548064"/>
                <a:ext cx="87129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3200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3200" b="1" i="1" smtClean="0">
                              <a:latin typeface="Cambria Math"/>
                            </a:rPr>
                            <m:t>𝜽</m:t>
                          </m:r>
                        </m:e>
                      </m:func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  <m:r>
                        <a:rPr lang="en-US" altLang="zh-CN" sz="3200" b="1" i="1">
                          <a:latin typeface="Cambria Math"/>
                        </a:rPr>
                        <m:t>(</m:t>
                      </m:r>
                      <m:r>
                        <a:rPr lang="en-US" altLang="zh-CN" sz="3200" b="1" i="1">
                          <a:latin typeface="Cambria Math"/>
                        </a:rPr>
                        <m:t>𝒙</m:t>
                      </m:r>
                      <m:r>
                        <a:rPr lang="en-US" altLang="zh-CN" sz="3200" b="1" i="1">
                          <a:latin typeface="Cambria Math"/>
                        </a:rPr>
                        <m:t>−</m:t>
                      </m:r>
                      <m:r>
                        <a:rPr lang="en-US" altLang="zh-CN" sz="3200" b="1" i="1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3200" b="1" i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3200" b="1" i="1" smtClean="0">
                              <a:latin typeface="Cambria Math"/>
                            </a:rPr>
                            <m:t>𝜽</m:t>
                          </m:r>
                        </m:e>
                      </m:func>
                      <m:r>
                        <a:rPr lang="en-US" altLang="zh-CN" sz="3200" b="1" i="1">
                          <a:latin typeface="Cambria Math"/>
                        </a:rPr>
                        <m:t>)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⋯</m:t>
                      </m:r>
                      <m:r>
                        <a:rPr lang="en-US" altLang="zh-CN" sz="3200" b="1" i="1">
                          <a:latin typeface="Cambria Math"/>
                        </a:rPr>
                        <m:t>(</m:t>
                      </m:r>
                      <m:r>
                        <a:rPr lang="en-US" altLang="zh-CN" sz="3200" b="1" i="1">
                          <a:latin typeface="Cambria Math"/>
                        </a:rPr>
                        <m:t>𝒙</m:t>
                      </m:r>
                      <m:r>
                        <a:rPr lang="en-US" altLang="zh-CN" sz="3200" b="1" i="1">
                          <a:latin typeface="Cambria Math"/>
                        </a:rPr>
                        <m:t>−</m:t>
                      </m:r>
                      <m:r>
                        <a:rPr lang="en-US" altLang="zh-CN" sz="3200" b="1" i="1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3200" b="1" i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zh-CN" altLang="en-US" sz="3200" b="1" i="1" smtClean="0">
                              <a:latin typeface="Cambria Math"/>
                            </a:rPr>
                            <m:t>𝜽</m:t>
                          </m:r>
                        </m:e>
                      </m:func>
                      <m:r>
                        <a:rPr lang="en-US" altLang="zh-CN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48064"/>
                <a:ext cx="871296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+mn-ea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1" i="1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latin typeface="Cambria Math"/>
                            <a:ea typeface="+mn-ea"/>
                          </a:rPr>
                          <m:t>𝝅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286" t="-19767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02937" y="3861296"/>
                <a:ext cx="4154150" cy="132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 = 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latin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937" y="3861296"/>
                <a:ext cx="4154150" cy="13217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4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51325" y="204519"/>
                <a:ext cx="4824731" cy="993775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3600" b="1" dirty="0" smtClean="0">
                    <a:latin typeface="Times New Roman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3600" b="1" i="0"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altLang="zh-CN" sz="3600" b="1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3600" b="1" i="0"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altLang="zh-CN" sz="3600" b="1" i="0">
                            <a:latin typeface="Cambria Math"/>
                          </a:rPr>
                          <m:t>𝐣</m:t>
                        </m:r>
                        <m:r>
                          <a:rPr lang="zh-CN" altLang="en-US" sz="3600" b="1" i="0">
                            <a:latin typeface="Cambria Math"/>
                          </a:rPr>
                          <m:t>𝛉</m:t>
                        </m:r>
                      </m:e>
                    </m:func>
                  </m:oMath>
                </a14:m>
                <a:r>
                  <a:rPr lang="zh-CN" altLang="en-US" sz="3600" b="1" dirty="0" smtClean="0">
                    <a:latin typeface="Times New Roman" pitchFamily="18" charset="0"/>
                  </a:rPr>
                  <a:t> 的特征</a:t>
                </a:r>
                <a:r>
                  <a:rPr lang="zh-CN" altLang="en-US" sz="3600" b="1" dirty="0">
                    <a:latin typeface="Times New Roman" pitchFamily="18" charset="0"/>
                  </a:rPr>
                  <a:t>向</a:t>
                </a:r>
                <a:r>
                  <a:rPr lang="zh-CN" altLang="en-US" sz="3600" b="1" dirty="0" smtClean="0">
                    <a:latin typeface="Times New Roman" pitchFamily="18" charset="0"/>
                  </a:rPr>
                  <a:t>量</a:t>
                </a:r>
              </a:p>
            </p:txBody>
          </p:sp>
        </mc:Choice>
        <mc:Fallback xmlns="">
          <p:sp>
            <p:nvSpPr>
              <p:cNvPr id="440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325" y="204519"/>
                <a:ext cx="4824731" cy="993775"/>
              </a:xfrm>
              <a:blipFill rotWithShape="1">
                <a:blip r:embed="rId2"/>
                <a:stretch>
                  <a:fillRect l="-2904" r="-2778" b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7" descr="花束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3684" y="1268760"/>
                <a:ext cx="3990643" cy="2356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200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84" y="1268760"/>
                <a:ext cx="3990643" cy="2356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28858" y="1136929"/>
                <a:ext cx="1904624" cy="248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3200" b="0" i="0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nj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8" y="1136929"/>
                <a:ext cx="1904624" cy="248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203" y="3933056"/>
                <a:ext cx="4085414" cy="248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CN" sz="3200" b="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altLang="zh-CN" sz="3200" b="0" i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3200" b="0" i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altLang="zh-CN" sz="3200" b="0" i="0"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CN" sz="3200" b="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altLang="zh-CN" sz="3200" b="0" i="0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>
                                            <a:latin typeface="Cambria Math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3200" b="0" i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3200" b="0" i="0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3" y="3933056"/>
                <a:ext cx="4085414" cy="2489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8126" y="3933056"/>
                <a:ext cx="3666581" cy="248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zh-CN" altLang="en-US" sz="3200" b="0" i="0" smtClean="0">
                              <a:latin typeface="Cambria Math"/>
                            </a:rPr>
                            <m:t>θ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jθ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3200" b="0" i="0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/>
                                      </a:rPr>
                                      <m:t>nj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b="0" i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3933056"/>
                <a:ext cx="3666581" cy="24855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+mn-ea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1" i="1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latin typeface="Cambria Math"/>
                            <a:ea typeface="+mn-ea"/>
                          </a:rPr>
                          <m:t>𝝅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286" t="-19767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5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59688"/>
            <a:ext cx="4737450" cy="993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itchFamily="18" charset="0"/>
              </a:rPr>
              <a:t>正弦正交矩阵</a:t>
            </a:r>
          </a:p>
        </p:txBody>
      </p:sp>
      <p:sp>
        <p:nvSpPr>
          <p:cNvPr id="44035" name="Rectangle 7" descr="花束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0413" y="4042336"/>
                <a:ext cx="8120685" cy="190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/>
                      </a:rPr>
                      <m:t>𝐀</m:t>
                    </m:r>
                    <m:r>
                      <a:rPr lang="en-US" altLang="zh-CN" sz="3200" b="1" i="0" smtClean="0">
                        <a:latin typeface="Cambria Math"/>
                      </a:rPr>
                      <m:t>=</m:t>
                    </m:r>
                    <m:r>
                      <a:rPr lang="en-US" altLang="zh-CN" sz="3200" b="1" i="0" smtClean="0">
                        <a:latin typeface="Cambria Math"/>
                      </a:rPr>
                      <m:t>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200" b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3200" b="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200" b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3200" b="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3200" b="0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200" b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zh-CN" altLang="en-US" sz="3200" b="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  <m:r>
                          <a:rPr lang="en-US" altLang="zh-CN" sz="3200" i="1">
                            <a:latin typeface="Cambria Math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/>
                          </a:rPr>
                          <m:t>𝐏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3" y="4042336"/>
                <a:ext cx="8120685" cy="1906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4248" y="1604098"/>
                <a:ext cx="8384282" cy="190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3200" b="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3200" b="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3200" b="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3200" b="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48" y="1604098"/>
                <a:ext cx="8384282" cy="19065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+mn-ea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1" i="1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latin typeface="Cambria Math"/>
                            <a:ea typeface="+mn-ea"/>
                          </a:rPr>
                          <m:t>𝝅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286" t="-19767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7" descr="花束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645" y="3789040"/>
                <a:ext cx="8803372" cy="169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𝟐𝐜𝐨𝐬</m:t>
                                    </m:r>
                                  </m:fName>
                                  <m:e>
                                    <m:r>
                                      <a:rPr lang="zh-CN" altLang="en-US" b="1" i="0"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𝟐𝐜𝐨𝐬</m:t>
                                    </m:r>
                                  </m:fName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zh-CN" altLang="en-US" b="1" i="0"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𝟐𝐜𝐨𝐬</m:t>
                                    </m:r>
                                  </m:fName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zh-CN" altLang="en-US" b="1" i="0"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5" y="3789040"/>
                <a:ext cx="8803372" cy="1697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6221" y="980728"/>
                <a:ext cx="5984779" cy="2356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𝐈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+</m:t>
                      </m:r>
                      <m:r>
                        <a:rPr lang="en-US" altLang="zh-CN" sz="3200">
                          <a:latin typeface="Cambria Math"/>
                        </a:rPr>
                        <m:t>𝐀</m:t>
                      </m:r>
                      <m:r>
                        <a:rPr lang="en-US" altLang="zh-CN" sz="3200" i="1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/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21" y="980728"/>
                <a:ext cx="5984779" cy="2356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+mn-ea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1" i="1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latin typeface="Cambria Math"/>
                            <a:ea typeface="+mn-ea"/>
                          </a:rPr>
                          <m:t>𝝅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37" y="341137"/>
                <a:ext cx="320466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286" t="-19767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 rot="900000">
            <a:off x="5795963" y="620713"/>
            <a:ext cx="2808287" cy="1143000"/>
          </a:xfrm>
          <a:solidFill>
            <a:srgbClr val="FF0000"/>
          </a:solidFill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考试题型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3600" b="1" smtClean="0">
                <a:latin typeface="Times New Roman" pitchFamily="18" charset="0"/>
              </a:rPr>
              <a:t>: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设</a:t>
            </a:r>
          </a:p>
          <a:p>
            <a:pPr eaLnBrk="1" hangingPunct="1">
              <a:lnSpc>
                <a:spcPct val="120000"/>
              </a:lnSpc>
            </a:pP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求正交矩阵</a:t>
            </a:r>
            <a:r>
              <a:rPr lang="zh-CN" altLang="en-US" sz="3600" b="1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及实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对角矩阵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D 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使得</a:t>
            </a:r>
            <a:r>
              <a:rPr lang="zh-CN" altLang="en-US" sz="3600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         </a:t>
            </a:r>
            <a:r>
              <a:rPr lang="en-US" altLang="zh-CN" sz="3600" b="1" smtClean="0">
                <a:latin typeface="Times New Roman" pitchFamily="18" charset="0"/>
              </a:rPr>
              <a:t>A =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3600" b="1" smtClean="0">
                <a:latin typeface="Times New Roman" pitchFamily="18" charset="0"/>
              </a:rPr>
              <a:t> D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4400" b="1" baseline="3000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4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3600" b="1" smtClean="0">
                <a:latin typeface="Times New Roman" pitchFamily="18" charset="0"/>
              </a:rPr>
              <a:t> D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b="1" smtClean="0"/>
              <a:t>.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195513" y="1989138"/>
          <a:ext cx="4432300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公式" r:id="rId3" imgW="1701800" imgH="850900" progId="Equation.3">
                  <p:embed/>
                </p:oleObj>
              </mc:Choice>
              <mc:Fallback>
                <p:oleObj name="公式" r:id="rId3" imgW="17018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432300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9750" y="549275"/>
          <a:ext cx="498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公式" r:id="rId3" imgW="2070100" imgH="254000" progId="Equation.3">
                  <p:embed/>
                </p:oleObj>
              </mc:Choice>
              <mc:Fallback>
                <p:oleObj name="公式" r:id="rId3" imgW="2070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49831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1717" name="AutoShape 5"/>
          <p:cNvSpPr>
            <a:spLocks noChangeArrowheads="1"/>
          </p:cNvSpPr>
          <p:nvPr/>
        </p:nvSpPr>
        <p:spPr bwMode="auto">
          <a:xfrm>
            <a:off x="3276600" y="2349500"/>
            <a:ext cx="517525" cy="1079500"/>
          </a:xfrm>
          <a:prstGeom prst="curvedRightArrow">
            <a:avLst>
              <a:gd name="adj1" fmla="val 41718"/>
              <a:gd name="adj2" fmla="val 83436"/>
              <a:gd name="adj3" fmla="val 33333"/>
            </a:avLst>
          </a:prstGeom>
          <a:solidFill>
            <a:srgbClr val="FF0000">
              <a:alpha val="9215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1718" name="AutoShape 6"/>
          <p:cNvSpPr>
            <a:spLocks noChangeArrowheads="1"/>
          </p:cNvSpPr>
          <p:nvPr/>
        </p:nvSpPr>
        <p:spPr bwMode="auto">
          <a:xfrm rot="5400000">
            <a:off x="5995988" y="5246687"/>
            <a:ext cx="503238" cy="2341563"/>
          </a:xfrm>
          <a:prstGeom prst="curvedLeftArrow">
            <a:avLst>
              <a:gd name="adj1" fmla="val 93060"/>
              <a:gd name="adj2" fmla="val 186120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1719" name="Rectangle 7"/>
          <p:cNvSpPr>
            <a:spLocks noChangeArrowheads="1"/>
          </p:cNvSpPr>
          <p:nvPr/>
        </p:nvSpPr>
        <p:spPr bwMode="auto">
          <a:xfrm>
            <a:off x="3779838" y="2133600"/>
            <a:ext cx="3600450" cy="647700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1720" name="Text Box 8"/>
          <p:cNvSpPr txBox="1">
            <a:spLocks noChangeArrowheads="1"/>
          </p:cNvSpPr>
          <p:nvPr/>
        </p:nvSpPr>
        <p:spPr bwMode="auto">
          <a:xfrm>
            <a:off x="7451725" y="2133600"/>
            <a:ext cx="1368425" cy="617538"/>
          </a:xfrm>
          <a:prstGeom prst="rect">
            <a:avLst/>
          </a:prstGeom>
          <a:solidFill>
            <a:srgbClr val="FF6600">
              <a:alpha val="38000"/>
            </a:srgbClr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>
                <a:latin typeface="Times New Roman" pitchFamily="18" charset="0"/>
                <a:ea typeface="隶书" pitchFamily="49" charset="-122"/>
                <a:sym typeface="Symbol" pitchFamily="18" charset="2"/>
              </a:rPr>
              <a:t></a:t>
            </a:r>
            <a:r>
              <a:rPr kumimoji="0" lang="en-US" altLang="zh-CN" sz="32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0" lang="en-US" altLang="zh-CN" sz="3200"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r>
              <a:rPr kumimoji="0" lang="en-US" altLang="zh-CN" sz="32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0"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5491721" name="Rectangle 9"/>
          <p:cNvSpPr>
            <a:spLocks noChangeArrowheads="1"/>
          </p:cNvSpPr>
          <p:nvPr/>
        </p:nvSpPr>
        <p:spPr bwMode="auto">
          <a:xfrm>
            <a:off x="6659563" y="4149725"/>
            <a:ext cx="1225550" cy="2089150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1722" name="Text Box 10"/>
          <p:cNvSpPr txBox="1">
            <a:spLocks noChangeArrowheads="1"/>
          </p:cNvSpPr>
          <p:nvPr/>
        </p:nvSpPr>
        <p:spPr bwMode="auto">
          <a:xfrm>
            <a:off x="6732588" y="3500438"/>
            <a:ext cx="1081087" cy="617537"/>
          </a:xfrm>
          <a:prstGeom prst="rect">
            <a:avLst/>
          </a:prstGeom>
          <a:solidFill>
            <a:srgbClr val="FF6600">
              <a:alpha val="38000"/>
            </a:srgbClr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</a:p>
        </p:txBody>
      </p:sp>
      <p:graphicFrame>
        <p:nvGraphicFramePr>
          <p:cNvPr id="49161" name="Object 11"/>
          <p:cNvGraphicFramePr>
            <a:graphicFrameLocks noChangeAspect="1"/>
          </p:cNvGraphicFramePr>
          <p:nvPr/>
        </p:nvGraphicFramePr>
        <p:xfrm>
          <a:off x="1271588" y="1412875"/>
          <a:ext cx="6357937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公式" r:id="rId5" imgW="2438400" imgH="850900" progId="Equation.3">
                  <p:embed/>
                </p:oleObj>
              </mc:Choice>
              <mc:Fallback>
                <p:oleObj name="公式" r:id="rId5" imgW="2438400" imgH="850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412875"/>
                        <a:ext cx="6357937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1724" name="Object 12"/>
          <p:cNvGraphicFramePr>
            <a:graphicFrameLocks noChangeAspect="1"/>
          </p:cNvGraphicFramePr>
          <p:nvPr/>
        </p:nvGraphicFramePr>
        <p:xfrm>
          <a:off x="2508250" y="4076700"/>
          <a:ext cx="5565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公式" r:id="rId7" imgW="2133600" imgH="850900" progId="Equation.3">
                  <p:embed/>
                </p:oleObj>
              </mc:Choice>
              <mc:Fallback>
                <p:oleObj name="公式" r:id="rId7" imgW="2133600" imgH="850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076700"/>
                        <a:ext cx="5565775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91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91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549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49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49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9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9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9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9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49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49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1717" grpId="0" animBg="1"/>
      <p:bldP spid="5491718" grpId="0" animBg="1"/>
      <p:bldP spid="5491719" grpId="0" animBg="1"/>
      <p:bldP spid="5491720" grpId="0" animBg="1"/>
      <p:bldP spid="5491721" grpId="0" animBg="1"/>
      <p:bldP spid="54917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539750" y="549275"/>
          <a:ext cx="498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公式" r:id="rId3" imgW="2070100" imgH="254000" progId="Equation.3">
                  <p:embed/>
                </p:oleObj>
              </mc:Choice>
              <mc:Fallback>
                <p:oleObj name="公式" r:id="rId3" imgW="2070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49831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2740" name="Rectangle 4"/>
          <p:cNvSpPr>
            <a:spLocks noChangeArrowheads="1"/>
          </p:cNvSpPr>
          <p:nvPr/>
        </p:nvSpPr>
        <p:spPr bwMode="auto">
          <a:xfrm>
            <a:off x="3708400" y="5516563"/>
            <a:ext cx="3600450" cy="649287"/>
          </a:xfrm>
          <a:prstGeom prst="rect">
            <a:avLst/>
          </a:prstGeom>
          <a:solidFill>
            <a:srgbClr val="FF00FF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2741" name="Rectangle 5"/>
          <p:cNvSpPr>
            <a:spLocks noChangeArrowheads="1"/>
          </p:cNvSpPr>
          <p:nvPr/>
        </p:nvSpPr>
        <p:spPr bwMode="auto">
          <a:xfrm>
            <a:off x="3708400" y="3933825"/>
            <a:ext cx="2232025" cy="1511300"/>
          </a:xfrm>
          <a:prstGeom prst="rect">
            <a:avLst/>
          </a:prstGeom>
          <a:solidFill>
            <a:srgbClr val="FFCC00">
              <a:alpha val="39999"/>
            </a:srgbClr>
          </a:solidFill>
          <a:ln w="508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2742" name="Rectangle 6"/>
          <p:cNvSpPr>
            <a:spLocks noChangeArrowheads="1"/>
          </p:cNvSpPr>
          <p:nvPr/>
        </p:nvSpPr>
        <p:spPr bwMode="auto">
          <a:xfrm>
            <a:off x="6011863" y="5516563"/>
            <a:ext cx="1296987" cy="647700"/>
          </a:xfrm>
          <a:prstGeom prst="rect">
            <a:avLst/>
          </a:prstGeom>
          <a:solidFill>
            <a:srgbClr val="FFCC00">
              <a:alpha val="39999"/>
            </a:srgbClr>
          </a:solidFill>
          <a:ln w="508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50182" name="Object 8"/>
          <p:cNvGraphicFramePr>
            <a:graphicFrameLocks noChangeAspect="1"/>
          </p:cNvGraphicFramePr>
          <p:nvPr/>
        </p:nvGraphicFramePr>
        <p:xfrm>
          <a:off x="1271588" y="1412875"/>
          <a:ext cx="6357937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公式" r:id="rId5" imgW="2438400" imgH="850900" progId="Equation.3">
                  <p:embed/>
                </p:oleObj>
              </mc:Choice>
              <mc:Fallback>
                <p:oleObj name="公式" r:id="rId5" imgW="2438400" imgH="850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412875"/>
                        <a:ext cx="6357937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2987675" y="3990975"/>
          <a:ext cx="444023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公式" r:id="rId7" imgW="1638300" imgH="850900" progId="Equation.3">
                  <p:embed/>
                </p:oleObj>
              </mc:Choice>
              <mc:Fallback>
                <p:oleObj name="公式" r:id="rId7" imgW="1638300" imgH="85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90975"/>
                        <a:ext cx="4440238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9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9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9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9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9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2740" grpId="0" animBg="1"/>
      <p:bldP spid="5492741" grpId="0" animBg="1"/>
      <p:bldP spid="54927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679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  不论在理论上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还是在实际问题里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</a:t>
            </a:r>
            <a:endParaRPr lang="zh-CN" altLang="en-US" sz="3600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  实对称矩阵都有大量应用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.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实对称矩阵</a:t>
            </a:r>
            <a:endParaRPr lang="en-US" altLang="zh-CN" sz="3600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可以用彼此正交的特征向量对角化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,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与实对角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矩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阵仅差一个直角坐标变换 </a:t>
            </a:r>
            <a:endParaRPr lang="en-US" altLang="zh-CN" sz="3600" b="1" dirty="0" smtClean="0">
              <a:latin typeface="Times New Roman" pitchFamily="18" charset="0"/>
              <a:ea typeface="华文楷体" pitchFamily="2" charset="-122"/>
            </a:endParaRPr>
          </a:p>
        </p:txBody>
      </p:sp>
      <p:pic>
        <p:nvPicPr>
          <p:cNvPr id="15363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rPr>
              <a:t>实对称矩阵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539750" y="549275"/>
          <a:ext cx="498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公式" r:id="rId3" imgW="2070100" imgH="254000" progId="Equation.3">
                  <p:embed/>
                </p:oleObj>
              </mc:Choice>
              <mc:Fallback>
                <p:oleObj name="公式" r:id="rId3" imgW="2070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49831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708400" y="5516563"/>
            <a:ext cx="3600450" cy="649287"/>
          </a:xfrm>
          <a:prstGeom prst="rect">
            <a:avLst/>
          </a:prstGeom>
          <a:solidFill>
            <a:srgbClr val="FF00FF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708400" y="3933825"/>
            <a:ext cx="2232025" cy="1511300"/>
          </a:xfrm>
          <a:prstGeom prst="rect">
            <a:avLst/>
          </a:prstGeom>
          <a:solidFill>
            <a:srgbClr val="FFCC00">
              <a:alpha val="39999"/>
            </a:srgbClr>
          </a:solidFill>
          <a:ln w="508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6011863" y="5516563"/>
            <a:ext cx="1296987" cy="647700"/>
          </a:xfrm>
          <a:prstGeom prst="rect">
            <a:avLst/>
          </a:prstGeom>
          <a:solidFill>
            <a:srgbClr val="FFCC00">
              <a:alpha val="39999"/>
            </a:srgbClr>
          </a:solidFill>
          <a:ln w="508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51206" name="Object 8"/>
          <p:cNvGraphicFramePr>
            <a:graphicFrameLocks noChangeAspect="1"/>
          </p:cNvGraphicFramePr>
          <p:nvPr/>
        </p:nvGraphicFramePr>
        <p:xfrm>
          <a:off x="1258888" y="2205038"/>
          <a:ext cx="2217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公式" r:id="rId5" imgW="850531" imgH="241195" progId="Equation.3">
                  <p:embed/>
                </p:oleObj>
              </mc:Choice>
              <mc:Fallback>
                <p:oleObj name="公式" r:id="rId5" imgW="850531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22177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9769" name="Object 9"/>
          <p:cNvGraphicFramePr>
            <a:graphicFrameLocks noChangeAspect="1"/>
          </p:cNvGraphicFramePr>
          <p:nvPr/>
        </p:nvGraphicFramePr>
        <p:xfrm>
          <a:off x="3563938" y="1773238"/>
          <a:ext cx="3957637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公式" r:id="rId7" imgW="1435100" imgH="558800" progId="Equation.3">
                  <p:embed/>
                </p:oleObj>
              </mc:Choice>
              <mc:Fallback>
                <p:oleObj name="公式" r:id="rId7" imgW="14351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3238"/>
                        <a:ext cx="3957637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2987675" y="3990975"/>
          <a:ext cx="444023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公式" r:id="rId9" imgW="1638300" imgH="850900" progId="Equation.3">
                  <p:embed/>
                </p:oleObj>
              </mc:Choice>
              <mc:Fallback>
                <p:oleObj name="公式" r:id="rId9" imgW="1638300" imgH="85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90975"/>
                        <a:ext cx="4440238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4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4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539750" y="549275"/>
          <a:ext cx="498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8" name="公式" r:id="rId3" imgW="2070100" imgH="254000" progId="Equation.3">
                  <p:embed/>
                </p:oleObj>
              </mc:Choice>
              <mc:Fallback>
                <p:oleObj name="公式" r:id="rId3" imgW="2070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49831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7"/>
          <p:cNvGraphicFramePr>
            <a:graphicFrameLocks noChangeAspect="1"/>
          </p:cNvGraphicFramePr>
          <p:nvPr/>
        </p:nvGraphicFramePr>
        <p:xfrm>
          <a:off x="1258888" y="2205038"/>
          <a:ext cx="2217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name="公式" r:id="rId5" imgW="850531" imgH="241195" progId="Equation.3">
                  <p:embed/>
                </p:oleObj>
              </mc:Choice>
              <mc:Fallback>
                <p:oleObj name="公式" r:id="rId5" imgW="85053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22177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8"/>
          <p:cNvGraphicFramePr>
            <a:graphicFrameLocks noChangeAspect="1"/>
          </p:cNvGraphicFramePr>
          <p:nvPr/>
        </p:nvGraphicFramePr>
        <p:xfrm>
          <a:off x="3563938" y="1773238"/>
          <a:ext cx="3957637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0" name="公式" r:id="rId7" imgW="1435100" imgH="558800" progId="Equation.3">
                  <p:embed/>
                </p:oleObj>
              </mc:Choice>
              <mc:Fallback>
                <p:oleObj name="公式" r:id="rId7" imgW="14351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3238"/>
                        <a:ext cx="3957637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0793" name="Object 9"/>
          <p:cNvGraphicFramePr>
            <a:graphicFrameLocks noChangeAspect="1"/>
          </p:cNvGraphicFramePr>
          <p:nvPr/>
        </p:nvGraphicFramePr>
        <p:xfrm>
          <a:off x="2900363" y="3557588"/>
          <a:ext cx="47736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1" name="公式" r:id="rId9" imgW="1828800" imgH="304800" progId="Equation.3">
                  <p:embed/>
                </p:oleObj>
              </mc:Choice>
              <mc:Fallback>
                <p:oleObj name="公式" r:id="rId9" imgW="18288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557588"/>
                        <a:ext cx="477361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0794" name="Object 10"/>
          <p:cNvGraphicFramePr>
            <a:graphicFrameLocks noChangeAspect="1"/>
          </p:cNvGraphicFramePr>
          <p:nvPr/>
        </p:nvGraphicFramePr>
        <p:xfrm>
          <a:off x="3059113" y="4581525"/>
          <a:ext cx="34115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2" name="公式" r:id="rId11" imgW="1307532" imgH="304668" progId="Equation.3">
                  <p:embed/>
                </p:oleObj>
              </mc:Choice>
              <mc:Fallback>
                <p:oleObj name="公式" r:id="rId11" imgW="1307532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581525"/>
                        <a:ext cx="341153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0795" name="Object 11"/>
          <p:cNvGraphicFramePr>
            <a:graphicFrameLocks noChangeAspect="1"/>
          </p:cNvGraphicFramePr>
          <p:nvPr/>
        </p:nvGraphicFramePr>
        <p:xfrm>
          <a:off x="900113" y="5661025"/>
          <a:ext cx="7275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3" name="公式" r:id="rId13" imgW="3022600" imgH="254000" progId="Equation.3">
                  <p:embed/>
                </p:oleObj>
              </mc:Choice>
              <mc:Fallback>
                <p:oleObj name="公式" r:id="rId13" imgW="30226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7275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5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5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5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5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5750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68313" y="404813"/>
          <a:ext cx="57388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公式" r:id="rId3" imgW="2260600" imgH="254000" progId="Equation.3">
                  <p:embed/>
                </p:oleObj>
              </mc:Choice>
              <mc:Fallback>
                <p:oleObj name="公式" r:id="rId3" imgW="2260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57388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5811" name="Object 3"/>
          <p:cNvGraphicFramePr>
            <a:graphicFrameLocks noChangeAspect="1"/>
          </p:cNvGraphicFramePr>
          <p:nvPr/>
        </p:nvGraphicFramePr>
        <p:xfrm>
          <a:off x="539750" y="3429000"/>
          <a:ext cx="7788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公式" r:id="rId5" imgW="3162300" imgH="254000" progId="Equation.3">
                  <p:embed/>
                </p:oleObj>
              </mc:Choice>
              <mc:Fallback>
                <p:oleObj name="公式" r:id="rId5" imgW="31623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7788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835150" y="1196975"/>
          <a:ext cx="5942013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公式" r:id="rId7" imgW="2527300" imgH="850900" progId="Equation.3">
                  <p:embed/>
                </p:oleObj>
              </mc:Choice>
              <mc:Fallback>
                <p:oleObj name="公式" r:id="rId7" imgW="25273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5942013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5813" name="Rectangle 5"/>
          <p:cNvSpPr>
            <a:spLocks noChangeArrowheads="1"/>
          </p:cNvSpPr>
          <p:nvPr/>
        </p:nvSpPr>
        <p:spPr bwMode="auto">
          <a:xfrm>
            <a:off x="5364163" y="1196975"/>
            <a:ext cx="576262" cy="576263"/>
          </a:xfrm>
          <a:prstGeom prst="rect">
            <a:avLst/>
          </a:prstGeom>
          <a:solidFill>
            <a:srgbClr val="FF0000">
              <a:alpha val="39999"/>
            </a:srgbClr>
          </a:solidFill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5814" name="Rectangle 6"/>
          <p:cNvSpPr>
            <a:spLocks noChangeArrowheads="1"/>
          </p:cNvSpPr>
          <p:nvPr/>
        </p:nvSpPr>
        <p:spPr bwMode="auto">
          <a:xfrm>
            <a:off x="6011863" y="1196975"/>
            <a:ext cx="1582737" cy="576263"/>
          </a:xfrm>
          <a:prstGeom prst="rect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5816" name="Rectangle 8"/>
          <p:cNvSpPr>
            <a:spLocks noChangeArrowheads="1"/>
          </p:cNvSpPr>
          <p:nvPr/>
        </p:nvSpPr>
        <p:spPr bwMode="auto">
          <a:xfrm>
            <a:off x="3851275" y="4365625"/>
            <a:ext cx="1296988" cy="2016125"/>
          </a:xfrm>
          <a:prstGeom prst="rect">
            <a:avLst/>
          </a:prstGeom>
          <a:solidFill>
            <a:srgbClr val="FFCC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495817" name="Rectangle 9"/>
          <p:cNvSpPr>
            <a:spLocks noChangeArrowheads="1"/>
          </p:cNvSpPr>
          <p:nvPr/>
        </p:nvSpPr>
        <p:spPr bwMode="auto">
          <a:xfrm>
            <a:off x="6156325" y="4365625"/>
            <a:ext cx="1008063" cy="2016125"/>
          </a:xfrm>
          <a:prstGeom prst="rect">
            <a:avLst/>
          </a:prstGeom>
          <a:solidFill>
            <a:srgbClr val="FFCC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5495818" name="Object 10"/>
          <p:cNvGraphicFramePr>
            <a:graphicFrameLocks noChangeAspect="1"/>
          </p:cNvGraphicFramePr>
          <p:nvPr/>
        </p:nvGraphicFramePr>
        <p:xfrm>
          <a:off x="1822450" y="4365625"/>
          <a:ext cx="543401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公式" r:id="rId9" imgW="2184400" imgH="850900" progId="Equation.3">
                  <p:embed/>
                </p:oleObj>
              </mc:Choice>
              <mc:Fallback>
                <p:oleObj name="公式" r:id="rId9" imgW="2184400" imgH="85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365625"/>
                        <a:ext cx="5434013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07167" y="1807585"/>
                <a:ext cx="854721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/>
                        </a:rPr>
                        <m:t> </m:t>
                      </m:r>
                      <m:r>
                        <a:rPr lang="zh-CN" altLang="en-US" sz="400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67" y="1807585"/>
                <a:ext cx="854721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49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95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9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9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95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95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9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9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9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5813" grpId="0" animBg="1"/>
      <p:bldP spid="5495814" grpId="0" animBg="1"/>
      <p:bldP spid="5495816" grpId="0" animBg="1"/>
      <p:bldP spid="54958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627313" y="1125538"/>
          <a:ext cx="412115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公式" r:id="rId3" imgW="1727200" imgH="850900" progId="Equation.3">
                  <p:embed/>
                </p:oleObj>
              </mc:Choice>
              <mc:Fallback>
                <p:oleObj name="公式" r:id="rId3" imgW="1727200" imgH="850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25538"/>
                        <a:ext cx="4121150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684213" y="342900"/>
          <a:ext cx="52371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公式" r:id="rId5" imgW="2070100" imgH="254000" progId="Equation.3">
                  <p:embed/>
                </p:oleObj>
              </mc:Choice>
              <mc:Fallback>
                <p:oleObj name="公式" r:id="rId5" imgW="2070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"/>
                        <a:ext cx="52371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6836" name="Object 4"/>
          <p:cNvGraphicFramePr>
            <a:graphicFrameLocks noChangeAspect="1"/>
          </p:cNvGraphicFramePr>
          <p:nvPr/>
        </p:nvGraphicFramePr>
        <p:xfrm>
          <a:off x="468313" y="3429000"/>
          <a:ext cx="79121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公式" r:id="rId7" imgW="3225800" imgH="254000" progId="Equation.3">
                  <p:embed/>
                </p:oleObj>
              </mc:Choice>
              <mc:Fallback>
                <p:oleObj name="公式" r:id="rId7" imgW="3225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79121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6837" name="Object 5"/>
          <p:cNvGraphicFramePr>
            <a:graphicFrameLocks noChangeAspect="1"/>
          </p:cNvGraphicFramePr>
          <p:nvPr/>
        </p:nvGraphicFramePr>
        <p:xfrm>
          <a:off x="827088" y="4221163"/>
          <a:ext cx="1069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4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10699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6838" name="Object 6"/>
          <p:cNvGraphicFramePr>
            <a:graphicFrameLocks noChangeAspect="1"/>
          </p:cNvGraphicFramePr>
          <p:nvPr/>
        </p:nvGraphicFramePr>
        <p:xfrm>
          <a:off x="3635375" y="4221163"/>
          <a:ext cx="1965325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5" name="公式" r:id="rId11" imgW="812447" imgH="850531" progId="Equation.3">
                  <p:embed/>
                </p:oleObj>
              </mc:Choice>
              <mc:Fallback>
                <p:oleObj name="公式" r:id="rId11" imgW="812447" imgH="85053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1965325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96839" name="AutoShape 7"/>
          <p:cNvCxnSpPr>
            <a:cxnSpLocks noChangeShapeType="1"/>
          </p:cNvCxnSpPr>
          <p:nvPr/>
        </p:nvCxnSpPr>
        <p:spPr bwMode="auto">
          <a:xfrm flipH="1">
            <a:off x="5600700" y="2143125"/>
            <a:ext cx="1147763" cy="3109913"/>
          </a:xfrm>
          <a:prstGeom prst="curvedConnector3">
            <a:avLst>
              <a:gd name="adj1" fmla="val -79532"/>
            </a:avLst>
          </a:prstGeom>
          <a:noFill/>
          <a:ln w="79375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96841" name="Rectangle 9"/>
          <p:cNvSpPr>
            <a:spLocks noChangeArrowheads="1"/>
          </p:cNvSpPr>
          <p:nvPr/>
        </p:nvSpPr>
        <p:spPr bwMode="auto">
          <a:xfrm>
            <a:off x="5580063" y="3213100"/>
            <a:ext cx="3240087" cy="1066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不同特征</a:t>
            </a:r>
            <a:r>
              <a:rPr kumimoji="0" lang="zh-CN" altLang="en-US">
                <a:latin typeface="华文楷体" pitchFamily="2" charset="-122"/>
                <a:ea typeface="华文楷体" pitchFamily="2" charset="-122"/>
                <a:sym typeface="Symbol" pitchFamily="18" charset="2"/>
              </a:rPr>
              <a:t>子空间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的向量彼此正交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9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9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9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9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9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9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96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96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9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9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549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68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68313" y="333375"/>
          <a:ext cx="639762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公式" r:id="rId3" imgW="2730500" imgH="850900" progId="Equation.3">
                  <p:embed/>
                </p:oleObj>
              </mc:Choice>
              <mc:Fallback>
                <p:oleObj name="公式" r:id="rId3" imgW="2730500" imgH="850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6397625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883" name="Object 3"/>
          <p:cNvGraphicFramePr>
            <a:graphicFrameLocks noChangeAspect="1"/>
          </p:cNvGraphicFramePr>
          <p:nvPr/>
        </p:nvGraphicFramePr>
        <p:xfrm>
          <a:off x="179388" y="3789363"/>
          <a:ext cx="40481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公式" r:id="rId5" imgW="1548728" imgH="520474" progId="Equation.3">
                  <p:embed/>
                </p:oleObj>
              </mc:Choice>
              <mc:Fallback>
                <p:oleObj name="公式" r:id="rId5" imgW="1548728" imgH="5204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89363"/>
                        <a:ext cx="404812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27088" y="2708275"/>
          <a:ext cx="22812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公式" r:id="rId7" imgW="875920" imgH="253890" progId="Equation.3">
                  <p:embed/>
                </p:oleObj>
              </mc:Choice>
              <mc:Fallback>
                <p:oleObj name="公式" r:id="rId7" imgW="87592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22812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886" name="Object 6"/>
          <p:cNvGraphicFramePr>
            <a:graphicFrameLocks noChangeAspect="1"/>
          </p:cNvGraphicFramePr>
          <p:nvPr/>
        </p:nvGraphicFramePr>
        <p:xfrm>
          <a:off x="4211638" y="3429000"/>
          <a:ext cx="316547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公式" r:id="rId9" imgW="1320227" imgH="850531" progId="Equation.3">
                  <p:embed/>
                </p:oleObj>
              </mc:Choice>
              <mc:Fallback>
                <p:oleObj name="公式" r:id="rId9" imgW="1320227" imgH="85053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3165475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887" name="Object 7"/>
          <p:cNvGraphicFramePr>
            <a:graphicFrameLocks noChangeAspect="1"/>
          </p:cNvGraphicFramePr>
          <p:nvPr/>
        </p:nvGraphicFramePr>
        <p:xfrm>
          <a:off x="7164388" y="3429000"/>
          <a:ext cx="178752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公式" r:id="rId11" imgW="736600" imgH="850900" progId="Equation.3">
                  <p:embed/>
                </p:oleObj>
              </mc:Choice>
              <mc:Fallback>
                <p:oleObj name="公式" r:id="rId11" imgW="736600" imgH="850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429000"/>
                        <a:ext cx="178752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9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9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9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9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9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9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68313" y="476250"/>
          <a:ext cx="24177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公式" r:id="rId3" imgW="939392" imgH="253890" progId="Equation.3">
                  <p:embed/>
                </p:oleObj>
              </mc:Choice>
              <mc:Fallback>
                <p:oleObj name="公式" r:id="rId3" imgW="93939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24177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8979" name="Object 3"/>
          <p:cNvGraphicFramePr>
            <a:graphicFrameLocks noChangeAspect="1"/>
          </p:cNvGraphicFramePr>
          <p:nvPr/>
        </p:nvGraphicFramePr>
        <p:xfrm>
          <a:off x="3105150" y="260350"/>
          <a:ext cx="45577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公式" r:id="rId5" imgW="1879600" imgH="850900" progId="Equation.3">
                  <p:embed/>
                </p:oleObj>
              </mc:Choice>
              <mc:Fallback>
                <p:oleObj name="公式" r:id="rId5" imgW="1879600" imgH="85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60350"/>
                        <a:ext cx="4557713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8980" name="Object 4"/>
          <p:cNvGraphicFramePr>
            <a:graphicFrameLocks noChangeAspect="1"/>
          </p:cNvGraphicFramePr>
          <p:nvPr/>
        </p:nvGraphicFramePr>
        <p:xfrm>
          <a:off x="2700338" y="2349500"/>
          <a:ext cx="49053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公式" r:id="rId7" imgW="1993900" imgH="850900" progId="Equation.3">
                  <p:embed/>
                </p:oleObj>
              </mc:Choice>
              <mc:Fallback>
                <p:oleObj name="公式" r:id="rId7" imgW="19939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4905375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8981" name="Object 5"/>
          <p:cNvGraphicFramePr>
            <a:graphicFrameLocks noChangeAspect="1"/>
          </p:cNvGraphicFramePr>
          <p:nvPr/>
        </p:nvGraphicFramePr>
        <p:xfrm>
          <a:off x="3235325" y="4437063"/>
          <a:ext cx="427037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公式" r:id="rId9" imgW="1727200" imgH="850900" progId="Equation.3">
                  <p:embed/>
                </p:oleObj>
              </mc:Choice>
              <mc:Fallback>
                <p:oleObj name="公式" r:id="rId9" imgW="1727200" imgH="85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437063"/>
                        <a:ext cx="427037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5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5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5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5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5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5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5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5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5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644525" y="476250"/>
          <a:ext cx="8088313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公式" r:id="rId3" imgW="3124200" imgH="850900" progId="Equation.3">
                  <p:embed/>
                </p:oleObj>
              </mc:Choice>
              <mc:Fallback>
                <p:oleObj name="公式" r:id="rId3" imgW="3124200" imgH="85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76250"/>
                        <a:ext cx="8088313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2053" name="Rectangle 5"/>
          <p:cNvSpPr>
            <a:spLocks noChangeArrowheads="1"/>
          </p:cNvSpPr>
          <p:nvPr/>
        </p:nvSpPr>
        <p:spPr bwMode="auto">
          <a:xfrm>
            <a:off x="5508625" y="404813"/>
            <a:ext cx="647700" cy="719137"/>
          </a:xfrm>
          <a:prstGeom prst="rect">
            <a:avLst/>
          </a:prstGeom>
          <a:solidFill>
            <a:srgbClr val="FF0000">
              <a:alpha val="30196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2058" name="Rectangle 10"/>
          <p:cNvSpPr>
            <a:spLocks noChangeArrowheads="1"/>
          </p:cNvSpPr>
          <p:nvPr/>
        </p:nvSpPr>
        <p:spPr bwMode="auto">
          <a:xfrm>
            <a:off x="6227763" y="1125538"/>
            <a:ext cx="647700" cy="719137"/>
          </a:xfrm>
          <a:prstGeom prst="rect">
            <a:avLst/>
          </a:prstGeom>
          <a:solidFill>
            <a:srgbClr val="FF0000">
              <a:alpha val="30196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2059" name="Rectangle 11"/>
          <p:cNvSpPr>
            <a:spLocks noChangeArrowheads="1"/>
          </p:cNvSpPr>
          <p:nvPr/>
        </p:nvSpPr>
        <p:spPr bwMode="auto">
          <a:xfrm>
            <a:off x="7019925" y="1916113"/>
            <a:ext cx="863600" cy="719137"/>
          </a:xfrm>
          <a:prstGeom prst="rect">
            <a:avLst/>
          </a:prstGeom>
          <a:solidFill>
            <a:srgbClr val="FF0000">
              <a:alpha val="30196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2061" name="Rectangle 13"/>
          <p:cNvSpPr>
            <a:spLocks noChangeArrowheads="1"/>
          </p:cNvSpPr>
          <p:nvPr/>
        </p:nvSpPr>
        <p:spPr bwMode="auto">
          <a:xfrm>
            <a:off x="4356100" y="3141663"/>
            <a:ext cx="1150938" cy="3382962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2062" name="Rectangle 14"/>
          <p:cNvSpPr>
            <a:spLocks noChangeArrowheads="1"/>
          </p:cNvSpPr>
          <p:nvPr/>
        </p:nvSpPr>
        <p:spPr bwMode="auto">
          <a:xfrm>
            <a:off x="5580063" y="3141663"/>
            <a:ext cx="1441450" cy="3382962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2063" name="Rectangle 15"/>
          <p:cNvSpPr>
            <a:spLocks noChangeArrowheads="1"/>
          </p:cNvSpPr>
          <p:nvPr/>
        </p:nvSpPr>
        <p:spPr bwMode="auto">
          <a:xfrm>
            <a:off x="7092950" y="3141663"/>
            <a:ext cx="863600" cy="3382962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5762064" name="Object 16"/>
          <p:cNvGraphicFramePr>
            <a:graphicFrameLocks noChangeAspect="1"/>
          </p:cNvGraphicFramePr>
          <p:nvPr/>
        </p:nvGraphicFramePr>
        <p:xfrm>
          <a:off x="841375" y="3141663"/>
          <a:ext cx="7194550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公式" r:id="rId5" imgW="3086100" imgH="1447800" progId="Equation.3">
                  <p:embed/>
                </p:oleObj>
              </mc:Choice>
              <mc:Fallback>
                <p:oleObj name="公式" r:id="rId5" imgW="3086100" imgH="144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141663"/>
                        <a:ext cx="7194550" cy="337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6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6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6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76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6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6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76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6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6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76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6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6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2053" grpId="0" animBg="1"/>
      <p:bldP spid="5762058" grpId="0" animBg="1"/>
      <p:bldP spid="5762059" grpId="0" animBg="1"/>
      <p:bldP spid="5762061" grpId="0" animBg="1"/>
      <p:bldP spid="5762062" grpId="0" animBg="1"/>
      <p:bldP spid="576206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026" name="Line 2"/>
          <p:cNvSpPr>
            <a:spLocks noChangeShapeType="1"/>
          </p:cNvSpPr>
          <p:nvPr/>
        </p:nvSpPr>
        <p:spPr bwMode="auto">
          <a:xfrm>
            <a:off x="4352925" y="3644900"/>
            <a:ext cx="434975" cy="2016125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1" name="Freeform 5"/>
          <p:cNvSpPr>
            <a:spLocks/>
          </p:cNvSpPr>
          <p:nvPr/>
        </p:nvSpPr>
        <p:spPr bwMode="auto">
          <a:xfrm>
            <a:off x="1763713" y="2133600"/>
            <a:ext cx="5256212" cy="3168650"/>
          </a:xfrm>
          <a:custGeom>
            <a:avLst/>
            <a:gdLst>
              <a:gd name="T0" fmla="*/ 0 w 3311"/>
              <a:gd name="T1" fmla="*/ 2147483647 h 1996"/>
              <a:gd name="T2" fmla="*/ 2147483647 w 3311"/>
              <a:gd name="T3" fmla="*/ 0 h 1996"/>
              <a:gd name="T4" fmla="*/ 2147483647 w 3311"/>
              <a:gd name="T5" fmla="*/ 2147483647 h 1996"/>
              <a:gd name="T6" fmla="*/ 2147483647 w 3311"/>
              <a:gd name="T7" fmla="*/ 2147483647 h 1996"/>
              <a:gd name="T8" fmla="*/ 0 w 3311"/>
              <a:gd name="T9" fmla="*/ 2147483647 h 1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11"/>
              <a:gd name="T16" fmla="*/ 0 h 1996"/>
              <a:gd name="T17" fmla="*/ 3311 w 3311"/>
              <a:gd name="T18" fmla="*/ 1996 h 1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11" h="1996">
                <a:moveTo>
                  <a:pt x="0" y="1134"/>
                </a:moveTo>
                <a:lnTo>
                  <a:pt x="1723" y="0"/>
                </a:lnTo>
                <a:lnTo>
                  <a:pt x="3311" y="680"/>
                </a:lnTo>
                <a:lnTo>
                  <a:pt x="1406" y="1996"/>
                </a:lnTo>
                <a:lnTo>
                  <a:pt x="0" y="1134"/>
                </a:lnTo>
                <a:close/>
              </a:path>
            </a:pathLst>
          </a:custGeom>
          <a:solidFill>
            <a:srgbClr val="FFCC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72" name="Object 6"/>
          <p:cNvGraphicFramePr>
            <a:graphicFrameLocks noChangeAspect="1"/>
          </p:cNvGraphicFramePr>
          <p:nvPr/>
        </p:nvGraphicFramePr>
        <p:xfrm>
          <a:off x="3779838" y="3284538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1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84538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1031" name="Object 7"/>
          <p:cNvGraphicFramePr>
            <a:graphicFrameLocks noChangeAspect="1"/>
          </p:cNvGraphicFramePr>
          <p:nvPr/>
        </p:nvGraphicFramePr>
        <p:xfrm>
          <a:off x="6227763" y="4149725"/>
          <a:ext cx="2289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2" name="公式" r:id="rId5" imgW="850531" imgH="253890" progId="Equation.3">
                  <p:embed/>
                </p:oleObj>
              </mc:Choice>
              <mc:Fallback>
                <p:oleObj name="公式" r:id="rId5" imgW="850531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149725"/>
                        <a:ext cx="22891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1032" name="Object 8"/>
          <p:cNvGraphicFramePr>
            <a:graphicFrameLocks noChangeAspect="1"/>
          </p:cNvGraphicFramePr>
          <p:nvPr/>
        </p:nvGraphicFramePr>
        <p:xfrm>
          <a:off x="3995738" y="5805488"/>
          <a:ext cx="2803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3" name="公式" r:id="rId7" imgW="1040948" imgH="253890" progId="Equation.3">
                  <p:embed/>
                </p:oleObj>
              </mc:Choice>
              <mc:Fallback>
                <p:oleObj name="公式" r:id="rId7" imgW="1040948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05488"/>
                        <a:ext cx="2803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1033" name="Object 9"/>
          <p:cNvGraphicFramePr>
            <a:graphicFrameLocks noChangeAspect="1"/>
          </p:cNvGraphicFramePr>
          <p:nvPr/>
        </p:nvGraphicFramePr>
        <p:xfrm>
          <a:off x="755650" y="5445125"/>
          <a:ext cx="2359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4" name="公式" r:id="rId9" imgW="875920" imgH="253890" progId="Equation.3">
                  <p:embed/>
                </p:oleObj>
              </mc:Choice>
              <mc:Fallback>
                <p:oleObj name="公式" r:id="rId9" imgW="875920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45125"/>
                        <a:ext cx="23590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1034" name="Oval 10"/>
          <p:cNvSpPr>
            <a:spLocks noChangeArrowheads="1"/>
          </p:cNvSpPr>
          <p:nvPr/>
        </p:nvSpPr>
        <p:spPr bwMode="auto">
          <a:xfrm rot="3735629">
            <a:off x="4032250" y="3176588"/>
            <a:ext cx="574675" cy="936625"/>
          </a:xfrm>
          <a:prstGeom prst="ellipse">
            <a:avLst/>
          </a:prstGeom>
          <a:solidFill>
            <a:srgbClr val="FF00FF">
              <a:alpha val="38039"/>
            </a:srgbClr>
          </a:solidFill>
          <a:ln w="31750" algn="ctr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1037" name="Line 13"/>
          <p:cNvSpPr>
            <a:spLocks noChangeShapeType="1"/>
          </p:cNvSpPr>
          <p:nvPr/>
        </p:nvSpPr>
        <p:spPr bwMode="auto">
          <a:xfrm>
            <a:off x="4356100" y="3644900"/>
            <a:ext cx="1152525" cy="144463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1038" name="Line 14"/>
          <p:cNvSpPr>
            <a:spLocks noChangeShapeType="1"/>
          </p:cNvSpPr>
          <p:nvPr/>
        </p:nvSpPr>
        <p:spPr bwMode="auto">
          <a:xfrm flipH="1">
            <a:off x="3924300" y="3644900"/>
            <a:ext cx="431800" cy="8636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1039" name="Line 15"/>
          <p:cNvSpPr>
            <a:spLocks noChangeShapeType="1"/>
          </p:cNvSpPr>
          <p:nvPr/>
        </p:nvSpPr>
        <p:spPr bwMode="auto">
          <a:xfrm>
            <a:off x="4356100" y="3644900"/>
            <a:ext cx="2663825" cy="360363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1040" name="Line 16"/>
          <p:cNvSpPr>
            <a:spLocks noChangeShapeType="1"/>
          </p:cNvSpPr>
          <p:nvPr/>
        </p:nvSpPr>
        <p:spPr bwMode="auto">
          <a:xfrm flipH="1">
            <a:off x="3276600" y="3644900"/>
            <a:ext cx="1079500" cy="208915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1042" name="Oval 18"/>
          <p:cNvSpPr>
            <a:spLocks noChangeArrowheads="1"/>
          </p:cNvSpPr>
          <p:nvPr/>
        </p:nvSpPr>
        <p:spPr bwMode="auto">
          <a:xfrm rot="4323261">
            <a:off x="3308350" y="1957388"/>
            <a:ext cx="2092325" cy="3308350"/>
          </a:xfrm>
          <a:prstGeom prst="ellipse">
            <a:avLst/>
          </a:prstGeom>
          <a:solidFill>
            <a:srgbClr val="0000FF">
              <a:alpha val="30196"/>
            </a:srgbClr>
          </a:solidFill>
          <a:ln w="31750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5761043" name="Line 19"/>
          <p:cNvSpPr>
            <a:spLocks noChangeShapeType="1"/>
          </p:cNvSpPr>
          <p:nvPr/>
        </p:nvSpPr>
        <p:spPr bwMode="auto">
          <a:xfrm flipH="1" flipV="1">
            <a:off x="4140200" y="2636838"/>
            <a:ext cx="215900" cy="1008062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83" name="Object 20"/>
          <p:cNvGraphicFramePr>
            <a:graphicFrameLocks noChangeAspect="1"/>
          </p:cNvGraphicFramePr>
          <p:nvPr/>
        </p:nvGraphicFramePr>
        <p:xfrm>
          <a:off x="684213" y="3789363"/>
          <a:ext cx="1762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5" name="公式" r:id="rId11" imgW="748975" imgH="203112" progId="Equation.3">
                  <p:embed/>
                </p:oleObj>
              </mc:Choice>
              <mc:Fallback>
                <p:oleObj name="公式" r:id="rId11" imgW="748975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1762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1045" name="Object 21"/>
          <p:cNvGraphicFramePr>
            <a:graphicFrameLocks noChangeAspect="1"/>
          </p:cNvGraphicFramePr>
          <p:nvPr/>
        </p:nvGraphicFramePr>
        <p:xfrm>
          <a:off x="2555875" y="1557338"/>
          <a:ext cx="2211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公式" r:id="rId13" imgW="939392" imgH="241195" progId="Equation.3">
                  <p:embed/>
                </p:oleObj>
              </mc:Choice>
              <mc:Fallback>
                <p:oleObj name="公式" r:id="rId13" imgW="939392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22113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6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76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6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6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6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76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6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6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6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6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6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576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6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6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576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6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6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1026" grpId="0" animBg="1"/>
      <p:bldP spid="5761034" grpId="0" animBg="1"/>
      <p:bldP spid="5761037" grpId="0" animBg="1"/>
      <p:bldP spid="5761038" grpId="0" animBg="1"/>
      <p:bldP spid="5761039" grpId="0" animBg="1"/>
      <p:bldP spid="5761040" grpId="0" animBg="1"/>
      <p:bldP spid="5761042" grpId="0" animBg="1"/>
      <p:bldP spid="57610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3600" b="1" smtClean="0">
                <a:latin typeface="Times New Roman" pitchFamily="18" charset="0"/>
              </a:rPr>
              <a:t>: </a:t>
            </a:r>
            <a:r>
              <a:rPr lang="zh-CN" altLang="en-US" sz="3600" b="1" smtClean="0">
                <a:ea typeface="华文楷体" pitchFamily="2" charset="-122"/>
              </a:rPr>
              <a:t>求二次齐次函数</a:t>
            </a:r>
            <a:r>
              <a:rPr lang="zh-CN" altLang="en-US" sz="3600" b="1" smtClean="0"/>
              <a:t> </a:t>
            </a:r>
            <a:r>
              <a:rPr lang="en-US" altLang="zh-CN" sz="3600" b="1" smtClean="0"/>
              <a:t>(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二次型</a:t>
            </a:r>
            <a:r>
              <a:rPr lang="en-US" altLang="zh-CN" sz="3600" b="1" smtClean="0"/>
              <a:t>)</a:t>
            </a:r>
            <a:endParaRPr lang="en-US" altLang="zh-CN" sz="3600" b="1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3600" b="1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3600" b="1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ea typeface="华文楷体" pitchFamily="2" charset="-122"/>
              </a:rPr>
              <a:t> </a:t>
            </a:r>
            <a:r>
              <a:rPr lang="zh-CN" altLang="en-US" sz="3600" b="1" smtClean="0">
                <a:ea typeface="华文楷体" pitchFamily="2" charset="-122"/>
              </a:rPr>
              <a:t>在单位球面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= 1</a:t>
            </a:r>
            <a:r>
              <a:rPr lang="en-US" altLang="zh-CN" sz="3600" b="1" smtClean="0"/>
              <a:t> </a:t>
            </a:r>
            <a:r>
              <a:rPr lang="zh-CN" altLang="en-US" sz="3600" b="1" smtClean="0">
                <a:ea typeface="华文楷体" pitchFamily="2" charset="-122"/>
              </a:rPr>
              <a:t>上的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ea typeface="华文楷体" pitchFamily="2" charset="-122"/>
              </a:rPr>
              <a:t> 最大</a:t>
            </a:r>
            <a:r>
              <a:rPr lang="zh-CN" altLang="en-US" sz="3600" b="1" smtClean="0">
                <a:sym typeface="Symbol" pitchFamily="18" charset="2"/>
              </a:rPr>
              <a:t>、</a:t>
            </a:r>
            <a:r>
              <a:rPr lang="zh-CN" altLang="en-US" sz="3600" b="1" smtClean="0">
                <a:ea typeface="华文楷体" pitchFamily="2" charset="-122"/>
              </a:rPr>
              <a:t>最小值</a:t>
            </a:r>
            <a:r>
              <a:rPr lang="zh-CN" altLang="en-US" sz="3600" b="1" smtClean="0"/>
              <a:t> 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  <a:r>
              <a:rPr lang="zh-CN" altLang="en-US" sz="3600" b="1" smtClean="0">
                <a:ea typeface="华文楷体" pitchFamily="2" charset="-122"/>
              </a:rPr>
              <a:t>在何处取到</a:t>
            </a:r>
            <a:r>
              <a:rPr lang="zh-CN" altLang="en-US" sz="3600" b="1" smtClean="0"/>
              <a:t> </a:t>
            </a:r>
            <a:r>
              <a:rPr lang="en-US" altLang="zh-CN" sz="3600" b="1" smtClean="0">
                <a:latin typeface="Times New Roman" pitchFamily="18" charset="0"/>
              </a:rPr>
              <a:t>? </a:t>
            </a:r>
          </a:p>
        </p:txBody>
      </p:sp>
      <p:graphicFrame>
        <p:nvGraphicFramePr>
          <p:cNvPr id="59395" name="Object 5"/>
          <p:cNvGraphicFramePr>
            <a:graphicFrameLocks noChangeAspect="1"/>
          </p:cNvGraphicFramePr>
          <p:nvPr/>
        </p:nvGraphicFramePr>
        <p:xfrm>
          <a:off x="971550" y="1700213"/>
          <a:ext cx="53308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公式" r:id="rId3" imgW="1981200" imgH="266700" progId="Equation.3">
                  <p:embed/>
                </p:oleObj>
              </mc:Choice>
              <mc:Fallback>
                <p:oleObj name="公式" r:id="rId3" imgW="19812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533082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7"/>
          <p:cNvGraphicFramePr>
            <a:graphicFrameLocks noChangeAspect="1"/>
          </p:cNvGraphicFramePr>
          <p:nvPr/>
        </p:nvGraphicFramePr>
        <p:xfrm>
          <a:off x="3563938" y="2636838"/>
          <a:ext cx="4203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公式" r:id="rId5" imgW="1562100" imgH="228600" progId="Equation.3">
                  <p:embed/>
                </p:oleObj>
              </mc:Choice>
              <mc:Fallback>
                <p:oleObj name="公式" r:id="rId5" imgW="1562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42037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endParaRPr lang="en-US" altLang="zh-CN" sz="3600" b="1" smtClean="0">
              <a:latin typeface="Times New Roman" pitchFamily="18" charset="0"/>
            </a:endParaRPr>
          </a:p>
        </p:txBody>
      </p:sp>
      <p:graphicFrame>
        <p:nvGraphicFramePr>
          <p:cNvPr id="60419" name="Object 6"/>
          <p:cNvGraphicFramePr>
            <a:graphicFrameLocks noChangeAspect="1"/>
          </p:cNvGraphicFramePr>
          <p:nvPr/>
        </p:nvGraphicFramePr>
        <p:xfrm>
          <a:off x="1331913" y="1557338"/>
          <a:ext cx="69738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公式" r:id="rId3" imgW="2336800" imgH="711200" progId="Equation.3">
                  <p:embed/>
                </p:oleObj>
              </mc:Choice>
              <mc:Fallback>
                <p:oleObj name="公式" r:id="rId3" imgW="2336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6973887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8615" name="Rectangle 7"/>
          <p:cNvSpPr>
            <a:spLocks noChangeArrowheads="1"/>
          </p:cNvSpPr>
          <p:nvPr/>
        </p:nvSpPr>
        <p:spPr bwMode="auto">
          <a:xfrm>
            <a:off x="4140200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16" name="AutoShape 8"/>
          <p:cNvSpPr>
            <a:spLocks noChangeArrowheads="1"/>
          </p:cNvSpPr>
          <p:nvPr/>
        </p:nvSpPr>
        <p:spPr bwMode="auto">
          <a:xfrm>
            <a:off x="1403350" y="549275"/>
            <a:ext cx="2809875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17" name="Rectangle 9"/>
          <p:cNvSpPr>
            <a:spLocks noChangeArrowheads="1"/>
          </p:cNvSpPr>
          <p:nvPr/>
        </p:nvSpPr>
        <p:spPr bwMode="auto">
          <a:xfrm>
            <a:off x="5148263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18" name="Rectangle 10"/>
          <p:cNvSpPr>
            <a:spLocks noChangeArrowheads="1"/>
          </p:cNvSpPr>
          <p:nvPr/>
        </p:nvSpPr>
        <p:spPr bwMode="auto">
          <a:xfrm>
            <a:off x="6156325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19" name="AutoShape 11"/>
          <p:cNvSpPr>
            <a:spLocks noChangeArrowheads="1"/>
          </p:cNvSpPr>
          <p:nvPr/>
        </p:nvSpPr>
        <p:spPr bwMode="auto">
          <a:xfrm>
            <a:off x="4284663" y="549275"/>
            <a:ext cx="4175125" cy="7921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0" name="Rectangle 12"/>
          <p:cNvSpPr>
            <a:spLocks noChangeArrowheads="1"/>
          </p:cNvSpPr>
          <p:nvPr/>
        </p:nvSpPr>
        <p:spPr bwMode="auto">
          <a:xfrm>
            <a:off x="5148263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1" name="Rectangle 13"/>
          <p:cNvSpPr>
            <a:spLocks noChangeArrowheads="1"/>
          </p:cNvSpPr>
          <p:nvPr/>
        </p:nvSpPr>
        <p:spPr bwMode="auto">
          <a:xfrm>
            <a:off x="4140200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2" name="Rectangle 14"/>
          <p:cNvSpPr>
            <a:spLocks noChangeArrowheads="1"/>
          </p:cNvSpPr>
          <p:nvPr/>
        </p:nvSpPr>
        <p:spPr bwMode="auto">
          <a:xfrm>
            <a:off x="6156325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3" name="Rectangle 15"/>
          <p:cNvSpPr>
            <a:spLocks noChangeArrowheads="1"/>
          </p:cNvSpPr>
          <p:nvPr/>
        </p:nvSpPr>
        <p:spPr bwMode="auto">
          <a:xfrm>
            <a:off x="4140200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4" name="Rectangle 16"/>
          <p:cNvSpPr>
            <a:spLocks noChangeArrowheads="1"/>
          </p:cNvSpPr>
          <p:nvPr/>
        </p:nvSpPr>
        <p:spPr bwMode="auto">
          <a:xfrm>
            <a:off x="6156325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25" name="Rectangle 17"/>
          <p:cNvSpPr>
            <a:spLocks noChangeArrowheads="1"/>
          </p:cNvSpPr>
          <p:nvPr/>
        </p:nvSpPr>
        <p:spPr bwMode="auto">
          <a:xfrm>
            <a:off x="5148263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60431" name="Object 18"/>
          <p:cNvGraphicFramePr>
            <a:graphicFrameLocks noChangeAspect="1"/>
          </p:cNvGraphicFramePr>
          <p:nvPr/>
        </p:nvGraphicFramePr>
        <p:xfrm>
          <a:off x="684213" y="549275"/>
          <a:ext cx="7800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6" name="公式" r:id="rId5" imgW="2832100" imgH="266700" progId="Equation.3">
                  <p:embed/>
                </p:oleObj>
              </mc:Choice>
              <mc:Fallback>
                <p:oleObj name="公式" r:id="rId5" imgW="28321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800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8630" name="AutoShape 22"/>
          <p:cNvSpPr>
            <a:spLocks noChangeArrowheads="1"/>
          </p:cNvSpPr>
          <p:nvPr/>
        </p:nvSpPr>
        <p:spPr bwMode="auto">
          <a:xfrm>
            <a:off x="1547813" y="4581525"/>
            <a:ext cx="2663825" cy="792163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8631" name="AutoShape 23"/>
          <p:cNvSpPr>
            <a:spLocks noChangeArrowheads="1"/>
          </p:cNvSpPr>
          <p:nvPr/>
        </p:nvSpPr>
        <p:spPr bwMode="auto">
          <a:xfrm>
            <a:off x="6804025" y="3933825"/>
            <a:ext cx="1728788" cy="2232025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48632" name="Object 24"/>
          <p:cNvGraphicFramePr>
            <a:graphicFrameLocks noChangeAspect="1"/>
          </p:cNvGraphicFramePr>
          <p:nvPr/>
        </p:nvGraphicFramePr>
        <p:xfrm>
          <a:off x="1116013" y="4724400"/>
          <a:ext cx="2611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7" name="公式" r:id="rId7" imgW="889000" imgH="228600" progId="Equation.3">
                  <p:embed/>
                </p:oleObj>
              </mc:Choice>
              <mc:Fallback>
                <p:oleObj name="公式" r:id="rId7" imgW="8890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114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8633" name="Object 25"/>
          <p:cNvGraphicFramePr>
            <a:graphicFrameLocks noChangeAspect="1"/>
          </p:cNvGraphicFramePr>
          <p:nvPr/>
        </p:nvGraphicFramePr>
        <p:xfrm>
          <a:off x="7451725" y="4005263"/>
          <a:ext cx="10810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8" name="公式" r:id="rId9" imgW="368300" imgH="711200" progId="Equation.3">
                  <p:embed/>
                </p:oleObj>
              </mc:Choice>
              <mc:Fallback>
                <p:oleObj name="公式" r:id="rId9" imgW="3683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05263"/>
                        <a:ext cx="10810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8634" name="Object 26"/>
          <p:cNvGraphicFramePr>
            <a:graphicFrameLocks noChangeAspect="1"/>
          </p:cNvGraphicFramePr>
          <p:nvPr/>
        </p:nvGraphicFramePr>
        <p:xfrm>
          <a:off x="3779838" y="4005263"/>
          <a:ext cx="36544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9" name="公式" r:id="rId11" imgW="1244600" imgH="711200" progId="Equation.3">
                  <p:embed/>
                </p:oleObj>
              </mc:Choice>
              <mc:Fallback>
                <p:oleObj name="公式" r:id="rId11" imgW="1244600" imgH="71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6544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8636" name="Object 28"/>
          <p:cNvGraphicFramePr>
            <a:graphicFrameLocks noChangeAspect="1"/>
          </p:cNvGraphicFramePr>
          <p:nvPr/>
        </p:nvGraphicFramePr>
        <p:xfrm>
          <a:off x="179388" y="5805488"/>
          <a:ext cx="28082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0" name="公式" r:id="rId13" imgW="876300" imgH="228600" progId="Equation.3">
                  <p:embed/>
                </p:oleObj>
              </mc:Choice>
              <mc:Fallback>
                <p:oleObj name="公式" r:id="rId13" imgW="8763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8082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8637" name="Line 29"/>
          <p:cNvSpPr>
            <a:spLocks noChangeShapeType="1"/>
          </p:cNvSpPr>
          <p:nvPr/>
        </p:nvSpPr>
        <p:spPr bwMode="auto">
          <a:xfrm flipV="1">
            <a:off x="2987675" y="5445125"/>
            <a:ext cx="360363" cy="720725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74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74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7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7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74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74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7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7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74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74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7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7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7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74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74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7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7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7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7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74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74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748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748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74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74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74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74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74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7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748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748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74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774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748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748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7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7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748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4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4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7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77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4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4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4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4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748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7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7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7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8615" grpId="0" animBg="1"/>
      <p:bldP spid="7748616" grpId="0" animBg="1"/>
      <p:bldP spid="7748617" grpId="0" animBg="1"/>
      <p:bldP spid="7748618" grpId="0" animBg="1"/>
      <p:bldP spid="7748619" grpId="0" animBg="1"/>
      <p:bldP spid="7748620" grpId="0" animBg="1"/>
      <p:bldP spid="7748621" grpId="0" animBg="1"/>
      <p:bldP spid="7748622" grpId="0" animBg="1"/>
      <p:bldP spid="7748623" grpId="0" animBg="1"/>
      <p:bldP spid="7748624" grpId="0" animBg="1"/>
      <p:bldP spid="7748625" grpId="0" animBg="1"/>
      <p:bldP spid="7748630" grpId="0" animBg="1"/>
      <p:bldP spid="7748631" grpId="0" animBg="1"/>
      <p:bldP spid="77486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995738" y="4292600"/>
          <a:ext cx="4095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92600"/>
                        <a:ext cx="4095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Line 3"/>
          <p:cNvSpPr>
            <a:spLocks noChangeShapeType="1"/>
          </p:cNvSpPr>
          <p:nvPr/>
        </p:nvSpPr>
        <p:spPr bwMode="auto">
          <a:xfrm flipH="1">
            <a:off x="4427538" y="2492895"/>
            <a:ext cx="0" cy="3384029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1141980" y="4292600"/>
            <a:ext cx="648096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94059"/>
              </p:ext>
            </p:extLst>
          </p:nvPr>
        </p:nvGraphicFramePr>
        <p:xfrm>
          <a:off x="388463" y="2117438"/>
          <a:ext cx="28797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公式" r:id="rId5" imgW="977900" imgH="558800" progId="Equation.3">
                  <p:embed/>
                </p:oleObj>
              </mc:Choice>
              <mc:Fallback>
                <p:oleObj name="公式" r:id="rId5" imgW="977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3" y="2117438"/>
                        <a:ext cx="287972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2776" name="Line 8"/>
          <p:cNvSpPr>
            <a:spLocks noChangeShapeType="1"/>
          </p:cNvSpPr>
          <p:nvPr/>
        </p:nvSpPr>
        <p:spPr bwMode="auto">
          <a:xfrm>
            <a:off x="4427538" y="4292600"/>
            <a:ext cx="1008062" cy="1008063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12777" name="Line 9"/>
          <p:cNvSpPr>
            <a:spLocks noChangeShapeType="1"/>
          </p:cNvSpPr>
          <p:nvPr/>
        </p:nvSpPr>
        <p:spPr bwMode="auto">
          <a:xfrm>
            <a:off x="4427538" y="4292600"/>
            <a:ext cx="1008062" cy="10080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1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5174"/>
              </p:ext>
            </p:extLst>
          </p:nvPr>
        </p:nvGraphicFramePr>
        <p:xfrm>
          <a:off x="4968081" y="4768842"/>
          <a:ext cx="21796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name="公式" r:id="rId7" imgW="660400" imgH="457200" progId="Equation.3">
                  <p:embed/>
                </p:oleObj>
              </mc:Choice>
              <mc:Fallback>
                <p:oleObj name="公式" r:id="rId7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081" y="4768842"/>
                        <a:ext cx="21796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2779" name="Line 11"/>
          <p:cNvSpPr>
            <a:spLocks noChangeShapeType="1"/>
          </p:cNvSpPr>
          <p:nvPr/>
        </p:nvSpPr>
        <p:spPr bwMode="auto">
          <a:xfrm flipV="1">
            <a:off x="4427538" y="3213100"/>
            <a:ext cx="1081087" cy="1077913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1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897828"/>
              </p:ext>
            </p:extLst>
          </p:nvPr>
        </p:nvGraphicFramePr>
        <p:xfrm>
          <a:off x="5580112" y="2687103"/>
          <a:ext cx="17780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8" name="公式" r:id="rId9" imgW="545863" imgH="457002" progId="Equation.3">
                  <p:embed/>
                </p:oleObj>
              </mc:Choice>
              <mc:Fallback>
                <p:oleObj name="公式" r:id="rId9" imgW="545863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687103"/>
                        <a:ext cx="177800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8659"/>
              </p:ext>
            </p:extLst>
          </p:nvPr>
        </p:nvGraphicFramePr>
        <p:xfrm>
          <a:off x="6420644" y="624331"/>
          <a:ext cx="22082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9" name="公式" r:id="rId11" imgW="685502" imgH="215806" progId="Equation.3">
                  <p:embed/>
                </p:oleObj>
              </mc:Choice>
              <mc:Fallback>
                <p:oleObj name="公式" r:id="rId11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644" y="624331"/>
                        <a:ext cx="22082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2785" name="Line 17"/>
          <p:cNvSpPr>
            <a:spLocks noChangeShapeType="1"/>
          </p:cNvSpPr>
          <p:nvPr/>
        </p:nvSpPr>
        <p:spPr bwMode="auto">
          <a:xfrm flipV="1">
            <a:off x="4427538" y="1341438"/>
            <a:ext cx="3097212" cy="2951162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12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173907"/>
              </p:ext>
            </p:extLst>
          </p:nvPr>
        </p:nvGraphicFramePr>
        <p:xfrm>
          <a:off x="3449276" y="5148262"/>
          <a:ext cx="15001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0" name="公式" r:id="rId13" imgW="444114" imgH="215713" progId="Equation.3">
                  <p:embed/>
                </p:oleObj>
              </mc:Choice>
              <mc:Fallback>
                <p:oleObj name="公式" r:id="rId13" imgW="44411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276" y="5148262"/>
                        <a:ext cx="150018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27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17044"/>
              </p:ext>
            </p:extLst>
          </p:nvPr>
        </p:nvGraphicFramePr>
        <p:xfrm>
          <a:off x="324644" y="260648"/>
          <a:ext cx="56515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1" name="公式" r:id="rId15" imgW="1714500" imgH="457200" progId="Equation.3">
                  <p:embed/>
                </p:oleObj>
              </mc:Choice>
              <mc:Fallback>
                <p:oleObj name="公式" r:id="rId15" imgW="1714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4" y="260648"/>
                        <a:ext cx="56515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7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1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1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1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1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1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7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1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1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771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12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12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12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1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1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2776" grpId="0" animBg="1"/>
      <p:bldP spid="7712777" grpId="0" animBg="1"/>
      <p:bldP spid="7712779" grpId="0" animBg="1"/>
      <p:bldP spid="77127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作变量替换                            后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1547813" y="4581525"/>
            <a:ext cx="2663825" cy="792163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6804025" y="3933825"/>
            <a:ext cx="1728788" cy="2232025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116013" y="4724400"/>
          <a:ext cx="2611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公式" r:id="rId3" imgW="889000" imgH="228600" progId="Equation.3">
                  <p:embed/>
                </p:oleObj>
              </mc:Choice>
              <mc:Fallback>
                <p:oleObj name="公式" r:id="rId3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114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7451725" y="4005263"/>
          <a:ext cx="10810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7" name="公式" r:id="rId5" imgW="368300" imgH="711200" progId="Equation.3">
                  <p:embed/>
                </p:oleObj>
              </mc:Choice>
              <mc:Fallback>
                <p:oleObj name="公式" r:id="rId5" imgW="368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05263"/>
                        <a:ext cx="10810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779838" y="4005263"/>
          <a:ext cx="36544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8" name="公式" r:id="rId7" imgW="1244600" imgH="711200" progId="Equation.3">
                  <p:embed/>
                </p:oleObj>
              </mc:Choice>
              <mc:Fallback>
                <p:oleObj name="公式" r:id="rId7" imgW="12446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6544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79388" y="5805488"/>
          <a:ext cx="28082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9" name="公式" r:id="rId9" imgW="876300" imgH="228600" progId="Equation.3">
                  <p:embed/>
                </p:oleObj>
              </mc:Choice>
              <mc:Fallback>
                <p:oleObj name="公式" r:id="rId9" imgW="876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8082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2987675" y="5445125"/>
            <a:ext cx="360363" cy="720725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771775" y="-26988"/>
          <a:ext cx="2808288" cy="193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0" name="公式" r:id="rId11" imgW="1028254" imgH="710891" progId="Equation.3">
                  <p:embed/>
                </p:oleObj>
              </mc:Choice>
              <mc:Fallback>
                <p:oleObj name="公式" r:id="rId11" imgW="1028254" imgH="7108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-26988"/>
                        <a:ext cx="2808288" cy="1933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3"/>
          <p:cNvGraphicFramePr>
            <a:graphicFrameLocks noChangeAspect="1"/>
          </p:cNvGraphicFramePr>
          <p:nvPr/>
        </p:nvGraphicFramePr>
        <p:xfrm>
          <a:off x="684213" y="4797425"/>
          <a:ext cx="455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1" name="公式" r:id="rId13" imgW="164957" imgH="203024" progId="Equation.3">
                  <p:embed/>
                </p:oleObj>
              </mc:Choice>
              <mc:Fallback>
                <p:oleObj name="公式" r:id="rId13" imgW="164957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4556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0670" name="Object 14"/>
          <p:cNvGraphicFramePr>
            <a:graphicFrameLocks noChangeAspect="1"/>
          </p:cNvGraphicFramePr>
          <p:nvPr/>
        </p:nvGraphicFramePr>
        <p:xfrm>
          <a:off x="1835150" y="1773238"/>
          <a:ext cx="58134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2" name="公式" r:id="rId15" imgW="1968500" imgH="711200" progId="Equation.3">
                  <p:embed/>
                </p:oleObj>
              </mc:Choice>
              <mc:Fallback>
                <p:oleObj name="公式" r:id="rId15" imgW="19685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58134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0676" name="Freeform 20"/>
          <p:cNvSpPr>
            <a:spLocks/>
          </p:cNvSpPr>
          <p:nvPr/>
        </p:nvSpPr>
        <p:spPr bwMode="auto">
          <a:xfrm>
            <a:off x="5364163" y="692150"/>
            <a:ext cx="2663825" cy="3241675"/>
          </a:xfrm>
          <a:custGeom>
            <a:avLst/>
            <a:gdLst>
              <a:gd name="T0" fmla="*/ 0 w 1678"/>
              <a:gd name="T1" fmla="*/ 0 h 2042"/>
              <a:gd name="T2" fmla="*/ 2147483647 w 1678"/>
              <a:gd name="T3" fmla="*/ 2147483647 h 2042"/>
              <a:gd name="T4" fmla="*/ 2147483647 w 1678"/>
              <a:gd name="T5" fmla="*/ 2147483647 h 2042"/>
              <a:gd name="T6" fmla="*/ 2147483647 w 1678"/>
              <a:gd name="T7" fmla="*/ 2147483647 h 2042"/>
              <a:gd name="T8" fmla="*/ 2147483647 w 1678"/>
              <a:gd name="T9" fmla="*/ 2147483647 h 20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8"/>
              <a:gd name="T16" fmla="*/ 0 h 2042"/>
              <a:gd name="T17" fmla="*/ 1678 w 1678"/>
              <a:gd name="T18" fmla="*/ 2042 h 20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8" h="2042">
                <a:moveTo>
                  <a:pt x="0" y="0"/>
                </a:moveTo>
                <a:cubicBezTo>
                  <a:pt x="208" y="7"/>
                  <a:pt x="416" y="15"/>
                  <a:pt x="635" y="91"/>
                </a:cubicBezTo>
                <a:cubicBezTo>
                  <a:pt x="854" y="167"/>
                  <a:pt x="1149" y="250"/>
                  <a:pt x="1315" y="454"/>
                </a:cubicBezTo>
                <a:cubicBezTo>
                  <a:pt x="1481" y="658"/>
                  <a:pt x="1588" y="1051"/>
                  <a:pt x="1633" y="1316"/>
                </a:cubicBezTo>
                <a:cubicBezTo>
                  <a:pt x="1678" y="1581"/>
                  <a:pt x="1633" y="1811"/>
                  <a:pt x="1588" y="2042"/>
                </a:cubicBezTo>
              </a:path>
            </a:pathLst>
          </a:custGeom>
          <a:noFill/>
          <a:ln w="666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5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50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5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5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067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1547813" y="4581525"/>
            <a:ext cx="2663825" cy="792163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6804025" y="3933825"/>
            <a:ext cx="1728788" cy="2232025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116013" y="4724400"/>
          <a:ext cx="2611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1" name="公式" r:id="rId3" imgW="889000" imgH="228600" progId="Equation.3">
                  <p:embed/>
                </p:oleObj>
              </mc:Choice>
              <mc:Fallback>
                <p:oleObj name="公式" r:id="rId3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114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7451725" y="4005263"/>
          <a:ext cx="10810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2" name="公式" r:id="rId5" imgW="368300" imgH="711200" progId="Equation.3">
                  <p:embed/>
                </p:oleObj>
              </mc:Choice>
              <mc:Fallback>
                <p:oleObj name="公式" r:id="rId5" imgW="368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05263"/>
                        <a:ext cx="10810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779838" y="4005263"/>
          <a:ext cx="36544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3" name="公式" r:id="rId7" imgW="1244600" imgH="711200" progId="Equation.3">
                  <p:embed/>
                </p:oleObj>
              </mc:Choice>
              <mc:Fallback>
                <p:oleObj name="公式" r:id="rId7" imgW="12446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6544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1"/>
          <p:cNvGraphicFramePr>
            <a:graphicFrameLocks noChangeAspect="1"/>
          </p:cNvGraphicFramePr>
          <p:nvPr/>
        </p:nvGraphicFramePr>
        <p:xfrm>
          <a:off x="684213" y="4797425"/>
          <a:ext cx="455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4" name="公式" r:id="rId9" imgW="164957" imgH="203024" progId="Equation.3">
                  <p:embed/>
                </p:oleObj>
              </mc:Choice>
              <mc:Fallback>
                <p:oleObj name="公式" r:id="rId9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4556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3"/>
          <p:cNvGraphicFramePr>
            <a:graphicFrameLocks noChangeAspect="1"/>
          </p:cNvGraphicFramePr>
          <p:nvPr/>
        </p:nvGraphicFramePr>
        <p:xfrm>
          <a:off x="1403350" y="692150"/>
          <a:ext cx="55848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5" name="公式" r:id="rId11" imgW="2070100" imgH="254000" progId="Equation.3">
                  <p:embed/>
                </p:oleObj>
              </mc:Choice>
              <mc:Fallback>
                <p:oleObj name="公式" r:id="rId11" imgW="20701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55848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4"/>
          <p:cNvGraphicFramePr>
            <a:graphicFrameLocks noChangeAspect="1"/>
          </p:cNvGraphicFramePr>
          <p:nvPr/>
        </p:nvGraphicFramePr>
        <p:xfrm>
          <a:off x="1835150" y="1773238"/>
          <a:ext cx="58134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公式" r:id="rId13" imgW="1968500" imgH="711200" progId="Equation.3">
                  <p:embed/>
                </p:oleObj>
              </mc:Choice>
              <mc:Fallback>
                <p:oleObj name="公式" r:id="rId13" imgW="19685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58134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       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楷体" pitchFamily="2" charset="-122"/>
              </a:rPr>
              <a:t>   </a:t>
            </a:r>
            <a:r>
              <a:rPr lang="zh-CN" altLang="en-US" b="1" smtClean="0">
                <a:ea typeface="华文楷体" pitchFamily="2" charset="-122"/>
              </a:rPr>
              <a:t>做正交替换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相当于取新的直角坐标系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Y 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en-US" altLang="zh-CN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2051050" y="6165850"/>
            <a:ext cx="4535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588125" y="6021388"/>
          <a:ext cx="3667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7" name="公式" r:id="rId3" imgW="190417" imgH="241195" progId="Equation.3">
                  <p:embed/>
                </p:oleObj>
              </mc:Choice>
              <mc:Fallback>
                <p:oleObj name="公式" r:id="rId3" imgW="19041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6021388"/>
                        <a:ext cx="3667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Line 6"/>
          <p:cNvSpPr>
            <a:spLocks noChangeShapeType="1"/>
          </p:cNvSpPr>
          <p:nvPr/>
        </p:nvSpPr>
        <p:spPr bwMode="auto">
          <a:xfrm flipV="1">
            <a:off x="3635375" y="4941888"/>
            <a:ext cx="2016125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4211638" y="4292600"/>
            <a:ext cx="0" cy="230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5651500" y="4724400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8" name="公式" r:id="rId5" imgW="203112" imgH="241195" progId="Equation.3">
                  <p:embed/>
                </p:oleObj>
              </mc:Choice>
              <mc:Fallback>
                <p:oleObj name="公式" r:id="rId5" imgW="203112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24400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721100" y="4076700"/>
          <a:ext cx="401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9" name="公式" r:id="rId7" imgW="203024" imgH="253780" progId="Equation.3">
                  <p:embed/>
                </p:oleObj>
              </mc:Choice>
              <mc:Fallback>
                <p:oleObj name="公式" r:id="rId7" imgW="203024" imgH="253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076700"/>
                        <a:ext cx="401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714" name="Line 10"/>
          <p:cNvSpPr>
            <a:spLocks noChangeShapeType="1"/>
          </p:cNvSpPr>
          <p:nvPr/>
        </p:nvSpPr>
        <p:spPr bwMode="auto">
          <a:xfrm flipV="1">
            <a:off x="4211638" y="5516563"/>
            <a:ext cx="1800225" cy="647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52715" name="Object 11"/>
          <p:cNvGraphicFramePr>
            <a:graphicFrameLocks noChangeAspect="1"/>
          </p:cNvGraphicFramePr>
          <p:nvPr/>
        </p:nvGraphicFramePr>
        <p:xfrm>
          <a:off x="6156325" y="5300663"/>
          <a:ext cx="38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0" name="公式" r:id="rId9" imgW="203024" imgH="253780" progId="Equation.3">
                  <p:embed/>
                </p:oleObj>
              </mc:Choice>
              <mc:Fallback>
                <p:oleObj name="公式" r:id="rId9" imgW="203024" imgH="2537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00663"/>
                        <a:ext cx="381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716" name="Line 12"/>
          <p:cNvSpPr>
            <a:spLocks noChangeShapeType="1"/>
          </p:cNvSpPr>
          <p:nvPr/>
        </p:nvSpPr>
        <p:spPr bwMode="auto">
          <a:xfrm flipV="1">
            <a:off x="4211638" y="4724400"/>
            <a:ext cx="360362" cy="14398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52717" name="Object 13"/>
          <p:cNvGraphicFramePr>
            <a:graphicFrameLocks noChangeAspect="1"/>
          </p:cNvGraphicFramePr>
          <p:nvPr/>
        </p:nvGraphicFramePr>
        <p:xfrm>
          <a:off x="4643438" y="4437063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1" name="公式" r:id="rId11" imgW="215713" imgH="253780" progId="Equation.3">
                  <p:embed/>
                </p:oleObj>
              </mc:Choice>
              <mc:Fallback>
                <p:oleObj name="公式" r:id="rId11" imgW="215713" imgH="253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718" name="Line 14"/>
          <p:cNvSpPr>
            <a:spLocks noChangeShapeType="1"/>
          </p:cNvSpPr>
          <p:nvPr/>
        </p:nvSpPr>
        <p:spPr bwMode="auto">
          <a:xfrm flipH="1" flipV="1">
            <a:off x="3132138" y="5084763"/>
            <a:ext cx="1079500" cy="10810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52719" name="Object 15"/>
          <p:cNvGraphicFramePr>
            <a:graphicFrameLocks noChangeAspect="1"/>
          </p:cNvGraphicFramePr>
          <p:nvPr/>
        </p:nvGraphicFramePr>
        <p:xfrm>
          <a:off x="2760663" y="4652963"/>
          <a:ext cx="4206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2" name="公式" r:id="rId13" imgW="215713" imgH="253780" progId="Equation.3">
                  <p:embed/>
                </p:oleObj>
              </mc:Choice>
              <mc:Fallback>
                <p:oleObj name="公式" r:id="rId13" imgW="215713" imgH="2537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652963"/>
                        <a:ext cx="4206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3708400" y="6165850"/>
          <a:ext cx="447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3" name="公式" r:id="rId15" imgW="139639" imgH="152334" progId="Equation.3">
                  <p:embed/>
                </p:oleObj>
              </mc:Choice>
              <mc:Fallback>
                <p:oleObj name="公式" r:id="rId15" imgW="139639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165850"/>
                        <a:ext cx="447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721" name="Rectangle 17"/>
          <p:cNvSpPr>
            <a:spLocks noChangeArrowheads="1"/>
          </p:cNvSpPr>
          <p:nvPr/>
        </p:nvSpPr>
        <p:spPr bwMode="auto">
          <a:xfrm>
            <a:off x="4284663" y="1196975"/>
            <a:ext cx="935037" cy="295275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2722" name="Rectangle 18"/>
          <p:cNvSpPr>
            <a:spLocks noChangeArrowheads="1"/>
          </p:cNvSpPr>
          <p:nvPr/>
        </p:nvSpPr>
        <p:spPr bwMode="auto">
          <a:xfrm>
            <a:off x="5364163" y="1196975"/>
            <a:ext cx="1223962" cy="295275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2723" name="Rectangle 19"/>
          <p:cNvSpPr>
            <a:spLocks noChangeArrowheads="1"/>
          </p:cNvSpPr>
          <p:nvPr/>
        </p:nvSpPr>
        <p:spPr bwMode="auto">
          <a:xfrm>
            <a:off x="6659563" y="1196975"/>
            <a:ext cx="647700" cy="295275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1555750" y="1125538"/>
          <a:ext cx="67437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4" name="公式" r:id="rId17" imgW="2654300" imgH="1219200" progId="Equation.3">
                  <p:embed/>
                </p:oleObj>
              </mc:Choice>
              <mc:Fallback>
                <p:oleObj name="公式" r:id="rId17" imgW="2654300" imgH="1219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125538"/>
                        <a:ext cx="67437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5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775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5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5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7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77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5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5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75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775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5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5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714" grpId="0" animBg="1"/>
      <p:bldP spid="7752716" grpId="0" animBg="1"/>
      <p:bldP spid="7752718" grpId="0" animBg="1"/>
      <p:bldP spid="7752721" grpId="0" animBg="1"/>
      <p:bldP spid="7752722" grpId="0" animBg="1"/>
      <p:bldP spid="77527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 descr="花束"/>
          <p:cNvSpPr>
            <a:spLocks noChangeArrowheads="1"/>
          </p:cNvSpPr>
          <p:nvPr/>
        </p:nvSpPr>
        <p:spPr bwMode="auto">
          <a:xfrm>
            <a:off x="468313" y="333375"/>
            <a:ext cx="44640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由于</a:t>
            </a:r>
            <a:r>
              <a:rPr kumimoji="0" lang="zh-CN" altLang="en-US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</a:rPr>
              <a:t>P </a:t>
            </a: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是正交矩阵</a:t>
            </a:r>
            <a:r>
              <a:rPr kumimoji="0" lang="en-US" altLang="zh-CN">
                <a:latin typeface="Times New Roman" pitchFamily="18" charset="0"/>
              </a:rPr>
              <a:t>,  </a:t>
            </a:r>
            <a:endParaRPr kumimoji="0" lang="en-US" altLang="zh-CN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5651500" y="333375"/>
          <a:ext cx="27384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公式" r:id="rId3" imgW="977900" imgH="711200" progId="Equation.3">
                  <p:embed/>
                </p:oleObj>
              </mc:Choice>
              <mc:Fallback>
                <p:oleObj name="公式" r:id="rId3" imgW="977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3375"/>
                        <a:ext cx="27384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468313" y="1557338"/>
          <a:ext cx="44227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公式" r:id="rId5" imgW="1638300" imgH="228600" progId="Equation.3">
                  <p:embed/>
                </p:oleObj>
              </mc:Choice>
              <mc:Fallback>
                <p:oleObj name="公式" r:id="rId5" imgW="1638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44227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3733" name="Object 5"/>
          <p:cNvGraphicFramePr>
            <a:graphicFrameLocks noChangeAspect="1"/>
          </p:cNvGraphicFramePr>
          <p:nvPr/>
        </p:nvGraphicFramePr>
        <p:xfrm>
          <a:off x="1258888" y="3068638"/>
          <a:ext cx="67183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公式" r:id="rId7" imgW="2489200" imgH="711200" progId="Equation.3">
                  <p:embed/>
                </p:oleObj>
              </mc:Choice>
              <mc:Fallback>
                <p:oleObj name="公式" r:id="rId7" imgW="2489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68638"/>
                        <a:ext cx="67183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3734" name="Object 6"/>
          <p:cNvGraphicFramePr>
            <a:graphicFrameLocks noChangeAspect="1"/>
          </p:cNvGraphicFramePr>
          <p:nvPr/>
        </p:nvGraphicFramePr>
        <p:xfrm>
          <a:off x="2268538" y="5373688"/>
          <a:ext cx="44894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7" name="公式" r:id="rId9" imgW="1663700" imgH="254000" progId="Equation.3">
                  <p:embed/>
                </p:oleObj>
              </mc:Choice>
              <mc:Fallback>
                <p:oleObj name="公式" r:id="rId9" imgW="1663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73688"/>
                        <a:ext cx="44894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7" descr="花束"/>
          <p:cNvSpPr>
            <a:spLocks noChangeArrowheads="1"/>
          </p:cNvSpPr>
          <p:nvPr/>
        </p:nvSpPr>
        <p:spPr bwMode="auto">
          <a:xfrm>
            <a:off x="323850" y="2565400"/>
            <a:ext cx="18002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kumimoji="0" lang="zh-CN" altLang="en-US">
                <a:latin typeface="Times New Roman" pitchFamily="18" charset="0"/>
                <a:ea typeface="华文楷体" pitchFamily="2" charset="-122"/>
              </a:rPr>
              <a:t>我们有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3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5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53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5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5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1442" name="Object 2"/>
          <p:cNvGraphicFramePr>
            <a:graphicFrameLocks noChangeAspect="1"/>
          </p:cNvGraphicFramePr>
          <p:nvPr/>
        </p:nvGraphicFramePr>
        <p:xfrm>
          <a:off x="2195513" y="2349500"/>
          <a:ext cx="37449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公式" r:id="rId3" imgW="1485255" imgH="253890" progId="Equation.3">
                  <p:embed/>
                </p:oleObj>
              </mc:Choice>
              <mc:Fallback>
                <p:oleObj name="公式" r:id="rId3" imgW="1485255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37449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43" name="Object 3"/>
          <p:cNvGraphicFramePr>
            <a:graphicFrameLocks noChangeAspect="1"/>
          </p:cNvGraphicFramePr>
          <p:nvPr/>
        </p:nvGraphicFramePr>
        <p:xfrm>
          <a:off x="2314575" y="3314700"/>
          <a:ext cx="595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公式" r:id="rId5" imgW="241091" imgH="177646" progId="Equation.3">
                  <p:embed/>
                </p:oleObj>
              </mc:Choice>
              <mc:Fallback>
                <p:oleObj name="公式" r:id="rId5" imgW="241091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14700"/>
                        <a:ext cx="595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44" name="Object 4"/>
          <p:cNvGraphicFramePr>
            <a:graphicFrameLocks noChangeAspect="1"/>
          </p:cNvGraphicFramePr>
          <p:nvPr/>
        </p:nvGraphicFramePr>
        <p:xfrm>
          <a:off x="2051050" y="4321175"/>
          <a:ext cx="475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2" name="公式" r:id="rId7" imgW="1752600" imgH="228600" progId="Equation.3">
                  <p:embed/>
                </p:oleObj>
              </mc:Choice>
              <mc:Fallback>
                <p:oleObj name="公式" r:id="rId7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21175"/>
                        <a:ext cx="47529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974725" y="476250"/>
          <a:ext cx="7032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公式" r:id="rId9" imgW="2794000" imgH="266700" progId="Equation.3">
                  <p:embed/>
                </p:oleObj>
              </mc:Choice>
              <mc:Fallback>
                <p:oleObj name="公式" r:id="rId9" imgW="27940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76250"/>
                        <a:ext cx="70326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46" name="Object 6"/>
          <p:cNvGraphicFramePr>
            <a:graphicFrameLocks noChangeAspect="1"/>
          </p:cNvGraphicFramePr>
          <p:nvPr/>
        </p:nvGraphicFramePr>
        <p:xfrm>
          <a:off x="2268538" y="1412875"/>
          <a:ext cx="29733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4" name="公式" r:id="rId11" imgW="1155700" imgH="254000" progId="Equation.3">
                  <p:embed/>
                </p:oleObj>
              </mc:Choice>
              <mc:Fallback>
                <p:oleObj name="公式" r:id="rId11" imgW="1155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29733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47" name="Object 7"/>
          <p:cNvGraphicFramePr>
            <a:graphicFrameLocks noChangeAspect="1"/>
          </p:cNvGraphicFramePr>
          <p:nvPr/>
        </p:nvGraphicFramePr>
        <p:xfrm>
          <a:off x="1403350" y="5373688"/>
          <a:ext cx="59055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name="公式" r:id="rId13" imgW="2273300" imgH="254000" progId="Equation.3">
                  <p:embed/>
                </p:oleObj>
              </mc:Choice>
              <mc:Fallback>
                <p:oleObj name="公式" r:id="rId13" imgW="22733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59055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4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4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4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4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4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4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4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4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4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4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4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23850" y="476250"/>
          <a:ext cx="48244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9" name="公式" r:id="rId3" imgW="1943100" imgH="228600" progId="Equation.3">
                  <p:embed/>
                </p:oleObj>
              </mc:Choice>
              <mc:Fallback>
                <p:oleObj name="公式" r:id="rId3" imgW="1943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48244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2468" name="Rectangle 4"/>
          <p:cNvSpPr>
            <a:spLocks noChangeArrowheads="1"/>
          </p:cNvSpPr>
          <p:nvPr/>
        </p:nvSpPr>
        <p:spPr bwMode="auto">
          <a:xfrm>
            <a:off x="2124075" y="1268413"/>
            <a:ext cx="863600" cy="324008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42469" name="Rectangle 5"/>
          <p:cNvSpPr>
            <a:spLocks noChangeArrowheads="1"/>
          </p:cNvSpPr>
          <p:nvPr/>
        </p:nvSpPr>
        <p:spPr bwMode="auto">
          <a:xfrm>
            <a:off x="3132138" y="1268413"/>
            <a:ext cx="1079500" cy="324008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42470" name="Object 6"/>
          <p:cNvGraphicFramePr>
            <a:graphicFrameLocks noChangeAspect="1"/>
          </p:cNvGraphicFramePr>
          <p:nvPr/>
        </p:nvGraphicFramePr>
        <p:xfrm>
          <a:off x="684213" y="5805488"/>
          <a:ext cx="424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公式" r:id="rId5" imgW="1586811" imgH="203112" progId="Equation.3">
                  <p:embed/>
                </p:oleObj>
              </mc:Choice>
              <mc:Fallback>
                <p:oleObj name="公式" r:id="rId5" imgW="158681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4248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2471" name="Object 7"/>
          <p:cNvGraphicFramePr>
            <a:graphicFrameLocks noChangeAspect="1"/>
          </p:cNvGraphicFramePr>
          <p:nvPr/>
        </p:nvGraphicFramePr>
        <p:xfrm>
          <a:off x="827088" y="1341438"/>
          <a:ext cx="7031037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1" name="公式" r:id="rId7" imgW="2743200" imgH="1193800" progId="Equation.3">
                  <p:embed/>
                </p:oleObj>
              </mc:Choice>
              <mc:Fallback>
                <p:oleObj name="公式" r:id="rId7" imgW="27432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031037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8"/>
          <p:cNvGraphicFramePr>
            <a:graphicFrameLocks noChangeAspect="1"/>
          </p:cNvGraphicFramePr>
          <p:nvPr/>
        </p:nvGraphicFramePr>
        <p:xfrm>
          <a:off x="6156325" y="188913"/>
          <a:ext cx="27384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2" name="公式" r:id="rId9" imgW="977900" imgH="711200" progId="Equation.3">
                  <p:embed/>
                </p:oleObj>
              </mc:Choice>
              <mc:Fallback>
                <p:oleObj name="公式" r:id="rId9" imgW="9779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8913"/>
                        <a:ext cx="27384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2473" name="Object 9"/>
          <p:cNvGraphicFramePr>
            <a:graphicFrameLocks noChangeAspect="1"/>
          </p:cNvGraphicFramePr>
          <p:nvPr/>
        </p:nvGraphicFramePr>
        <p:xfrm>
          <a:off x="1187450" y="5084763"/>
          <a:ext cx="6191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3" name="公式" r:id="rId11" imgW="2273300" imgH="203200" progId="Equation.3">
                  <p:embed/>
                </p:oleObj>
              </mc:Choice>
              <mc:Fallback>
                <p:oleObj name="公式" r:id="rId11" imgW="22733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61912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4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4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7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4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4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4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4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4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4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2468" grpId="0" animBg="1"/>
      <p:bldP spid="774246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539750" y="549275"/>
          <a:ext cx="55975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8" name="公式" r:id="rId3" imgW="2273300" imgH="254000" progId="Equation.3">
                  <p:embed/>
                </p:oleObj>
              </mc:Choice>
              <mc:Fallback>
                <p:oleObj name="公式" r:id="rId3" imgW="22733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55975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3491" name="Object 3"/>
          <p:cNvGraphicFramePr>
            <a:graphicFrameLocks noChangeAspect="1"/>
          </p:cNvGraphicFramePr>
          <p:nvPr/>
        </p:nvGraphicFramePr>
        <p:xfrm>
          <a:off x="2268538" y="4437063"/>
          <a:ext cx="9350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9" name="公式" r:id="rId5" imgW="342751" imgH="203112" progId="Equation.3">
                  <p:embed/>
                </p:oleObj>
              </mc:Choice>
              <mc:Fallback>
                <p:oleObj name="公式" r:id="rId5" imgW="34275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9350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3492" name="Object 4"/>
          <p:cNvGraphicFramePr>
            <a:graphicFrameLocks noChangeAspect="1"/>
          </p:cNvGraphicFramePr>
          <p:nvPr/>
        </p:nvGraphicFramePr>
        <p:xfrm>
          <a:off x="611188" y="5318125"/>
          <a:ext cx="5905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0" name="公式" r:id="rId7" imgW="2057400" imgH="215900" progId="Equation.3">
                  <p:embed/>
                </p:oleObj>
              </mc:Choice>
              <mc:Fallback>
                <p:oleObj name="公式" r:id="rId7" imgW="2057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18125"/>
                        <a:ext cx="5905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3493" name="Object 5"/>
          <p:cNvGraphicFramePr>
            <a:graphicFrameLocks noChangeAspect="1"/>
          </p:cNvGraphicFramePr>
          <p:nvPr/>
        </p:nvGraphicFramePr>
        <p:xfrm>
          <a:off x="2268538" y="3500438"/>
          <a:ext cx="5472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1" name="公式" r:id="rId9" imgW="1993900" imgH="254000" progId="Equation.3">
                  <p:embed/>
                </p:oleObj>
              </mc:Choice>
              <mc:Fallback>
                <p:oleObj name="公式" r:id="rId9" imgW="1993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0438"/>
                        <a:ext cx="54721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331913" y="1628775"/>
          <a:ext cx="63611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2" name="公式" r:id="rId11" imgW="2527300" imgH="266700" progId="Equation.3">
                  <p:embed/>
                </p:oleObj>
              </mc:Choice>
              <mc:Fallback>
                <p:oleObj name="公式" r:id="rId11" imgW="25273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3611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3495" name="Object 7"/>
          <p:cNvGraphicFramePr>
            <a:graphicFrameLocks noChangeAspect="1"/>
          </p:cNvGraphicFramePr>
          <p:nvPr/>
        </p:nvGraphicFramePr>
        <p:xfrm>
          <a:off x="2268538" y="2565400"/>
          <a:ext cx="29733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3" name="公式" r:id="rId13" imgW="1155700" imgH="254000" progId="Equation.3">
                  <p:embed/>
                </p:oleObj>
              </mc:Choice>
              <mc:Fallback>
                <p:oleObj name="公式" r:id="rId13" imgW="11557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65400"/>
                        <a:ext cx="29733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3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4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4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774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74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4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4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4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4514" name="Object 2"/>
          <p:cNvGraphicFramePr>
            <a:graphicFrameLocks noChangeAspect="1"/>
          </p:cNvGraphicFramePr>
          <p:nvPr/>
        </p:nvGraphicFramePr>
        <p:xfrm>
          <a:off x="1260475" y="4724400"/>
          <a:ext cx="6915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公式" r:id="rId3" imgW="2387600" imgH="203200" progId="Equation.3">
                  <p:embed/>
                </p:oleObj>
              </mc:Choice>
              <mc:Fallback>
                <p:oleObj name="公式" r:id="rId3" imgW="2387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724400"/>
                        <a:ext cx="69151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4515" name="Object 3"/>
          <p:cNvGraphicFramePr>
            <a:graphicFrameLocks noChangeAspect="1"/>
          </p:cNvGraphicFramePr>
          <p:nvPr/>
        </p:nvGraphicFramePr>
        <p:xfrm>
          <a:off x="827088" y="5661025"/>
          <a:ext cx="47720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0" name="公式" r:id="rId5" imgW="1651000" imgH="203200" progId="Equation.3">
                  <p:embed/>
                </p:oleObj>
              </mc:Choice>
              <mc:Fallback>
                <p:oleObj name="公式" r:id="rId5" imgW="1651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47720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4516" name="Rectangle 4"/>
          <p:cNvSpPr>
            <a:spLocks noChangeArrowheads="1"/>
          </p:cNvSpPr>
          <p:nvPr/>
        </p:nvSpPr>
        <p:spPr bwMode="auto">
          <a:xfrm>
            <a:off x="4932363" y="1557338"/>
            <a:ext cx="574675" cy="2663825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44517" name="Object 5"/>
          <p:cNvGraphicFramePr>
            <a:graphicFrameLocks noChangeAspect="1"/>
          </p:cNvGraphicFramePr>
          <p:nvPr/>
        </p:nvGraphicFramePr>
        <p:xfrm>
          <a:off x="1692275" y="1412875"/>
          <a:ext cx="5756275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1" name="公式" r:id="rId7" imgW="2349500" imgH="1193800" progId="Equation.3">
                  <p:embed/>
                </p:oleObj>
              </mc:Choice>
              <mc:Fallback>
                <p:oleObj name="公式" r:id="rId7" imgW="2349500" imgH="119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12875"/>
                        <a:ext cx="5756275" cy="294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539750" y="476250"/>
          <a:ext cx="5905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2" name="公式" r:id="rId9" imgW="2057400" imgH="215900" progId="Equation.3">
                  <p:embed/>
                </p:oleObj>
              </mc:Choice>
              <mc:Fallback>
                <p:oleObj name="公式" r:id="rId9" imgW="20574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5905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4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4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7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4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4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4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4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4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4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45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5538" name="Object 2"/>
          <p:cNvGraphicFramePr>
            <a:graphicFrameLocks noChangeAspect="1"/>
          </p:cNvGraphicFramePr>
          <p:nvPr/>
        </p:nvGraphicFramePr>
        <p:xfrm>
          <a:off x="3492500" y="4724400"/>
          <a:ext cx="5032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4" name="公式" r:id="rId3" imgW="215713" imgH="253780" progId="Equation.3">
                  <p:embed/>
                </p:oleObj>
              </mc:Choice>
              <mc:Fallback>
                <p:oleObj name="公式" r:id="rId3" imgW="215713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24400"/>
                        <a:ext cx="5032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5539" name="Object 3"/>
          <p:cNvGraphicFramePr>
            <a:graphicFrameLocks noChangeAspect="1"/>
          </p:cNvGraphicFramePr>
          <p:nvPr/>
        </p:nvGraphicFramePr>
        <p:xfrm>
          <a:off x="5292725" y="5229225"/>
          <a:ext cx="4730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5" name="公式" r:id="rId5" imgW="203024" imgH="253780" progId="Equation.3">
                  <p:embed/>
                </p:oleObj>
              </mc:Choice>
              <mc:Fallback>
                <p:oleObj name="公式" r:id="rId5" imgW="203024" imgH="2537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29225"/>
                        <a:ext cx="4730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5540" name="Object 4"/>
          <p:cNvGraphicFramePr>
            <a:graphicFrameLocks noChangeAspect="1"/>
          </p:cNvGraphicFramePr>
          <p:nvPr/>
        </p:nvGraphicFramePr>
        <p:xfrm>
          <a:off x="5148263" y="3573463"/>
          <a:ext cx="5016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6" name="公式" r:id="rId7" imgW="215713" imgH="253780" progId="Equation.3">
                  <p:embed/>
                </p:oleObj>
              </mc:Choice>
              <mc:Fallback>
                <p:oleObj name="公式" r:id="rId7" imgW="215713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73463"/>
                        <a:ext cx="5016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2843213" y="2924175"/>
            <a:ext cx="2857500" cy="271462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8243888" y="4437063"/>
          <a:ext cx="342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7" name="公式" r:id="rId9" imgW="139639" imgH="152334" progId="Equation.3">
                  <p:embed/>
                </p:oleObj>
              </mc:Choice>
              <mc:Fallback>
                <p:oleObj name="公式" r:id="rId9" imgW="139639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437063"/>
                        <a:ext cx="342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6659563" y="2349500"/>
          <a:ext cx="373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8" name="公式" r:id="rId11" imgW="152334" imgH="190417" progId="Equation.3">
                  <p:embed/>
                </p:oleObj>
              </mc:Choice>
              <mc:Fallback>
                <p:oleObj name="公式" r:id="rId11" imgW="152334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349500"/>
                        <a:ext cx="3730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356100" y="1628775"/>
          <a:ext cx="342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9" name="公式" r:id="rId13" imgW="139700" imgH="139700" progId="Equation.3">
                  <p:embed/>
                </p:oleObj>
              </mc:Choice>
              <mc:Fallback>
                <p:oleObj name="公式" r:id="rId13" imgW="139700" imgH="13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28775"/>
                        <a:ext cx="3429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5545" name="Oval 9"/>
          <p:cNvSpPr>
            <a:spLocks noChangeArrowheads="1"/>
          </p:cNvSpPr>
          <p:nvPr/>
        </p:nvSpPr>
        <p:spPr bwMode="auto">
          <a:xfrm rot="2402449">
            <a:off x="2843213" y="3573463"/>
            <a:ext cx="2808287" cy="1441450"/>
          </a:xfrm>
          <a:prstGeom prst="ellipse">
            <a:avLst/>
          </a:prstGeom>
          <a:solidFill>
            <a:srgbClr val="FFCC99"/>
          </a:solidFill>
          <a:ln w="508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V="1">
            <a:off x="1042988" y="4292600"/>
            <a:ext cx="73453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268538" y="2276475"/>
            <a:ext cx="4391025" cy="36718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4284663" y="1557338"/>
            <a:ext cx="0" cy="48244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5549" name="Line 13"/>
          <p:cNvSpPr>
            <a:spLocks noChangeShapeType="1"/>
          </p:cNvSpPr>
          <p:nvPr/>
        </p:nvSpPr>
        <p:spPr bwMode="auto">
          <a:xfrm>
            <a:off x="4284663" y="4292600"/>
            <a:ext cx="1079500" cy="9366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45550" name="Line 14"/>
          <p:cNvSpPr>
            <a:spLocks noChangeShapeType="1"/>
          </p:cNvSpPr>
          <p:nvPr/>
        </p:nvSpPr>
        <p:spPr bwMode="auto">
          <a:xfrm flipH="1">
            <a:off x="3779838" y="4292600"/>
            <a:ext cx="504825" cy="5762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45551" name="Line 15"/>
          <p:cNvSpPr>
            <a:spLocks noChangeShapeType="1"/>
          </p:cNvSpPr>
          <p:nvPr/>
        </p:nvSpPr>
        <p:spPr bwMode="auto">
          <a:xfrm flipV="1">
            <a:off x="4284663" y="3573463"/>
            <a:ext cx="935037" cy="7207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45552" name="Object 16"/>
          <p:cNvGraphicFramePr>
            <a:graphicFrameLocks noChangeAspect="1"/>
          </p:cNvGraphicFramePr>
          <p:nvPr/>
        </p:nvGraphicFramePr>
        <p:xfrm>
          <a:off x="1187450" y="3068638"/>
          <a:ext cx="1873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0" name="公式" r:id="rId15" imgW="647419" imgH="203112" progId="Equation.3">
                  <p:embed/>
                </p:oleObj>
              </mc:Choice>
              <mc:Fallback>
                <p:oleObj name="公式" r:id="rId15" imgW="64741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1873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5553" name="Object 17"/>
          <p:cNvGraphicFramePr>
            <a:graphicFrameLocks noChangeAspect="1"/>
          </p:cNvGraphicFramePr>
          <p:nvPr/>
        </p:nvGraphicFramePr>
        <p:xfrm>
          <a:off x="5508625" y="3213100"/>
          <a:ext cx="1981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1" name="公式" r:id="rId17" imgW="748975" imgH="203112" progId="Equation.3">
                  <p:embed/>
                </p:oleObj>
              </mc:Choice>
              <mc:Fallback>
                <p:oleObj name="公式" r:id="rId17" imgW="748975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13100"/>
                        <a:ext cx="1981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5554" name="Object 18"/>
          <p:cNvGraphicFramePr>
            <a:graphicFrameLocks noChangeAspect="1"/>
          </p:cNvGraphicFramePr>
          <p:nvPr/>
        </p:nvGraphicFramePr>
        <p:xfrm>
          <a:off x="466725" y="620713"/>
          <a:ext cx="32305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2" name="公式" r:id="rId19" imgW="1117115" imgH="203112" progId="Equation.3">
                  <p:embed/>
                </p:oleObj>
              </mc:Choice>
              <mc:Fallback>
                <p:oleObj name="公式" r:id="rId19" imgW="111711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620713"/>
                        <a:ext cx="32305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5555" name="Freeform 19"/>
          <p:cNvSpPr>
            <a:spLocks/>
          </p:cNvSpPr>
          <p:nvPr/>
        </p:nvSpPr>
        <p:spPr bwMode="auto">
          <a:xfrm>
            <a:off x="1979613" y="1196975"/>
            <a:ext cx="1800225" cy="2016125"/>
          </a:xfrm>
          <a:custGeom>
            <a:avLst/>
            <a:gdLst>
              <a:gd name="T0" fmla="*/ 0 w 1134"/>
              <a:gd name="T1" fmla="*/ 0 h 1270"/>
              <a:gd name="T2" fmla="*/ 2147483647 w 1134"/>
              <a:gd name="T3" fmla="*/ 2147483647 h 1270"/>
              <a:gd name="T4" fmla="*/ 2147483647 w 1134"/>
              <a:gd name="T5" fmla="*/ 2147483647 h 1270"/>
              <a:gd name="T6" fmla="*/ 2147483647 w 1134"/>
              <a:gd name="T7" fmla="*/ 2147483647 h 1270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1270"/>
              <a:gd name="T14" fmla="*/ 1134 w 1134"/>
              <a:gd name="T15" fmla="*/ 1270 h 1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1270">
                <a:moveTo>
                  <a:pt x="0" y="0"/>
                </a:moveTo>
                <a:cubicBezTo>
                  <a:pt x="60" y="185"/>
                  <a:pt x="121" y="371"/>
                  <a:pt x="272" y="499"/>
                </a:cubicBezTo>
                <a:cubicBezTo>
                  <a:pt x="423" y="627"/>
                  <a:pt x="763" y="642"/>
                  <a:pt x="907" y="771"/>
                </a:cubicBezTo>
                <a:cubicBezTo>
                  <a:pt x="1051" y="900"/>
                  <a:pt x="1092" y="1085"/>
                  <a:pt x="1134" y="1270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45556" name="Object 20"/>
          <p:cNvGraphicFramePr>
            <a:graphicFrameLocks noChangeAspect="1"/>
          </p:cNvGraphicFramePr>
          <p:nvPr/>
        </p:nvGraphicFramePr>
        <p:xfrm>
          <a:off x="5237163" y="549275"/>
          <a:ext cx="3559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3" name="公式" r:id="rId21" imgW="1231366" imgH="203112" progId="Equation.3">
                  <p:embed/>
                </p:oleObj>
              </mc:Choice>
              <mc:Fallback>
                <p:oleObj name="公式" r:id="rId21" imgW="1231366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549275"/>
                        <a:ext cx="3559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5557" name="Freeform 21" descr="花束"/>
          <p:cNvSpPr>
            <a:spLocks/>
          </p:cNvSpPr>
          <p:nvPr/>
        </p:nvSpPr>
        <p:spPr bwMode="auto">
          <a:xfrm>
            <a:off x="5208588" y="1196975"/>
            <a:ext cx="1668462" cy="2376488"/>
          </a:xfrm>
          <a:custGeom>
            <a:avLst/>
            <a:gdLst>
              <a:gd name="T0" fmla="*/ 2147483647 w 1051"/>
              <a:gd name="T1" fmla="*/ 0 h 1497"/>
              <a:gd name="T2" fmla="*/ 2147483647 w 1051"/>
              <a:gd name="T3" fmla="*/ 2147483647 h 1497"/>
              <a:gd name="T4" fmla="*/ 2147483647 w 1051"/>
              <a:gd name="T5" fmla="*/ 2147483647 h 1497"/>
              <a:gd name="T6" fmla="*/ 2147483647 w 1051"/>
              <a:gd name="T7" fmla="*/ 2147483647 h 1497"/>
              <a:gd name="T8" fmla="*/ 2147483647 w 1051"/>
              <a:gd name="T9" fmla="*/ 2147483647 h 1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1"/>
              <a:gd name="T16" fmla="*/ 0 h 1497"/>
              <a:gd name="T17" fmla="*/ 1051 w 1051"/>
              <a:gd name="T18" fmla="*/ 1497 h 14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1" h="1497">
                <a:moveTo>
                  <a:pt x="1051" y="0"/>
                </a:moveTo>
                <a:cubicBezTo>
                  <a:pt x="975" y="193"/>
                  <a:pt x="899" y="386"/>
                  <a:pt x="778" y="499"/>
                </a:cubicBezTo>
                <a:cubicBezTo>
                  <a:pt x="657" y="612"/>
                  <a:pt x="446" y="605"/>
                  <a:pt x="325" y="680"/>
                </a:cubicBezTo>
                <a:cubicBezTo>
                  <a:pt x="204" y="755"/>
                  <a:pt x="106" y="816"/>
                  <a:pt x="53" y="952"/>
                </a:cubicBezTo>
                <a:cubicBezTo>
                  <a:pt x="0" y="1088"/>
                  <a:pt x="3" y="1292"/>
                  <a:pt x="7" y="1497"/>
                </a:cubicBezTo>
              </a:path>
            </a:pathLst>
          </a:custGeom>
          <a:noFill/>
          <a:ln w="508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4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4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74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74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4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4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45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4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4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4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4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4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4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4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4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745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4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4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74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5545" grpId="0" animBg="1"/>
      <p:bldP spid="7745549" grpId="0" animBg="1"/>
      <p:bldP spid="7745550" grpId="0" animBg="1"/>
      <p:bldP spid="7745551" grpId="0" animBg="1"/>
      <p:bldP spid="7745555" grpId="0" animBg="1"/>
      <p:bldP spid="77455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65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4969" y="562881"/>
                <a:ext cx="8229600" cy="5832475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𝐀</m:t>
                    </m:r>
                  </m:oMath>
                </a14:m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是实对称矩阵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华文楷体" pitchFamily="2" charset="-122"/>
                    <a:ea typeface="华文楷体" pitchFamily="2" charset="-122"/>
                  </a:rPr>
                  <a:t>且  </a:t>
                </a: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endParaRPr lang="zh-CN" altLang="en-US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endParaRPr lang="zh-CN" altLang="en-US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endParaRPr lang="zh-CN" altLang="en-US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endParaRPr lang="zh-CN" altLang="en-US" b="1" dirty="0" smtClean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706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4969" y="562881"/>
                <a:ext cx="8229600" cy="58324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2" name="Rectangle 7" descr="花束"/>
          <p:cNvSpPr>
            <a:spLocks noChangeArrowheads="1"/>
          </p:cNvSpPr>
          <p:nvPr/>
        </p:nvSpPr>
        <p:spPr bwMode="auto">
          <a:xfrm>
            <a:off x="2267744" y="4019664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正交矩阵  </a:t>
            </a:r>
            <a:r>
              <a:rPr kumimoji="0" lang="en-US" altLang="zh-CN" sz="28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4691" y="1602970"/>
                <a:ext cx="33579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0" smtClean="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91" y="1602970"/>
                <a:ext cx="335790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05848" y="2028029"/>
                <a:ext cx="6886885" cy="199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zh-CN" altLang="en-US" sz="3200" b="1" i="0" smtClean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48" y="2028029"/>
                <a:ext cx="6886885" cy="1991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6"/>
          <p:cNvSpPr>
            <a:spLocks/>
          </p:cNvSpPr>
          <p:nvPr/>
        </p:nvSpPr>
        <p:spPr bwMode="auto">
          <a:xfrm rot="16200000">
            <a:off x="3275695" y="2471169"/>
            <a:ext cx="360362" cy="2376264"/>
          </a:xfrm>
          <a:prstGeom prst="leftBrace">
            <a:avLst>
              <a:gd name="adj1" fmla="val 57903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37559" y="5229200"/>
                <a:ext cx="55660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=⋯=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⋯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59" y="5229200"/>
                <a:ext cx="556601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6096" y="1009346"/>
                <a:ext cx="240642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𝐀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𝐏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𝐃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0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200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009346"/>
                <a:ext cx="2406428" cy="5936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53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00214"/>
                <a:ext cx="8229600" cy="4753122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1)  n</a:t>
                </a:r>
                <a:r>
                  <a:rPr lang="en-US" altLang="zh-CN" sz="3600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en-US" sz="3600" b="1" dirty="0">
                    <a:latin typeface="华文楷体" pitchFamily="2" charset="-122"/>
                    <a:ea typeface="华文楷体" pitchFamily="2" charset="-122"/>
                  </a:rPr>
                  <a:t>级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</a:rPr>
                  <a:t>实对称矩阵有 </a:t>
                </a: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n 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个实特征值 </a:t>
                </a:r>
                <a:r>
                  <a:rPr lang="en-US" altLang="zh-CN" sz="3600" b="1" dirty="0" smtClean="0">
                    <a:latin typeface="华文楷体" pitchFamily="2" charset="-122"/>
                    <a:ea typeface="华文楷体" pitchFamily="2" charset="-122"/>
                  </a:rPr>
                  <a:t>;</a:t>
                </a:r>
                <a:endParaRPr lang="zh-CN" altLang="en-US" sz="3600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2) 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</a:rPr>
                  <a:t>属于不同特征值的特征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向量彼此正交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3600" b="1" dirty="0" smtClean="0">
                    <a:latin typeface="华文楷体" pitchFamily="2" charset="-122"/>
                    <a:ea typeface="华文楷体" pitchFamily="2" charset="-122"/>
                  </a:rPr>
                  <a:t>;</a:t>
                </a:r>
                <a:endParaRPr lang="zh-CN" altLang="en-US" sz="3600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3600" b="1" dirty="0" smtClean="0">
                    <a:latin typeface="Times New Roman" pitchFamily="18" charset="0"/>
                    <a:ea typeface="华文楷体" pitchFamily="2" charset="-122"/>
                  </a:rPr>
                  <a:t>3) 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</a:rPr>
                  <a:t>实对称矩阵都能</a:t>
                </a:r>
                <a:r>
                  <a:rPr lang="zh-CN" altLang="en-US" sz="3600" b="1" dirty="0">
                    <a:latin typeface="华文楷体" pitchFamily="2" charset="-122"/>
                    <a:ea typeface="华文楷体" pitchFamily="2" charset="-122"/>
                  </a:rPr>
                  <a:t>正交</a:t>
                </a:r>
                <a:r>
                  <a:rPr lang="zh-CN" altLang="en-US" sz="3600" b="1" dirty="0" smtClean="0">
                    <a:latin typeface="华文楷体" pitchFamily="2" charset="-122"/>
                    <a:ea typeface="华文楷体" pitchFamily="2" charset="-122"/>
                  </a:rPr>
                  <a:t>对角化</a:t>
                </a:r>
                <a:endParaRPr lang="en-US" altLang="zh-CN" sz="3600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dirty="0">
                          <a:latin typeface="Cambria Math"/>
                        </a:rPr>
                        <m:t>𝐀</m:t>
                      </m:r>
                      <m:r>
                        <a:rPr lang="en-US" altLang="zh-CN" sz="3600" b="1" i="1" dirty="0">
                          <a:latin typeface="Cambria Math"/>
                        </a:rPr>
                        <m:t>=</m:t>
                      </m:r>
                      <m:r>
                        <a:rPr lang="en-US" altLang="zh-CN" sz="3600" b="1" dirty="0">
                          <a:latin typeface="Cambria Math"/>
                        </a:rPr>
                        <m:t>𝐏</m:t>
                      </m:r>
                      <m:r>
                        <a:rPr lang="en-US" altLang="zh-CN" sz="3600" b="1" dirty="0">
                          <a:latin typeface="Cambria Math"/>
                        </a:rPr>
                        <m:t> </m:t>
                      </m:r>
                      <m:r>
                        <a:rPr lang="en-US" altLang="zh-CN" sz="3600" b="1" dirty="0">
                          <a:latin typeface="Cambria Math"/>
                        </a:rPr>
                        <m:t>𝐃</m:t>
                      </m:r>
                      <m:r>
                        <a:rPr lang="en-US" altLang="zh-CN" sz="3600" b="1" dirty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1" dirty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600" b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600" b="1" dirty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3600" b="1" dirty="0">
                          <a:latin typeface="Cambria Math"/>
                        </a:rPr>
                        <m:t>=</m:t>
                      </m:r>
                      <m:r>
                        <a:rPr lang="en-US" altLang="zh-CN" sz="3600" b="1" dirty="0">
                          <a:latin typeface="Cambria Math"/>
                        </a:rPr>
                        <m:t>𝐏</m:t>
                      </m:r>
                      <m:r>
                        <a:rPr lang="en-US" altLang="zh-CN" sz="3600" b="1" dirty="0">
                          <a:latin typeface="Cambria Math"/>
                        </a:rPr>
                        <m:t> </m:t>
                      </m:r>
                      <m:r>
                        <a:rPr lang="en-US" altLang="zh-CN" sz="3600" b="1" dirty="0">
                          <a:latin typeface="Cambria Math"/>
                        </a:rPr>
                        <m:t>𝐃</m:t>
                      </m:r>
                      <m:r>
                        <a:rPr lang="en-US" altLang="zh-CN" sz="3600" b="1" dirty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1" dirty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600" b="1" dirty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altLang="zh-CN" sz="3600" b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3600" b="1" dirty="0">
                    <a:latin typeface="Times New Roman" pitchFamily="18" charset="0"/>
                    <a:ea typeface="华文楷体" pitchFamily="2" charset="-122"/>
                  </a:rPr>
                  <a:t>  </a:t>
                </a:r>
                <a:r>
                  <a:rPr lang="zh-CN" altLang="en-US" sz="3600" b="1" dirty="0">
                    <a:latin typeface="Times New Roman" pitchFamily="18" charset="0"/>
                    <a:ea typeface="华文楷体" pitchFamily="2" charset="-122"/>
                  </a:rPr>
                  <a:t>  其中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altLang="zh-CN" sz="3600" b="1" dirty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sz="3600" b="1" dirty="0">
                    <a:latin typeface="Times New Roman" pitchFamily="18" charset="0"/>
                    <a:ea typeface="华文楷体" pitchFamily="2" charset="-122"/>
                  </a:rPr>
                  <a:t>是正交矩阵 </a:t>
                </a:r>
                <a:r>
                  <a:rPr lang="en-US" altLang="zh-CN" sz="3600" b="1" dirty="0">
                    <a:latin typeface="Times New Roman" pitchFamily="18" charset="0"/>
                    <a:ea typeface="华文楷体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latin typeface="Cambria Math"/>
                      </a:rPr>
                      <m:t>𝐃</m:t>
                    </m:r>
                  </m:oMath>
                </a14:m>
                <a:r>
                  <a:rPr lang="en-US" altLang="zh-CN" sz="3600" b="1" dirty="0">
                    <a:latin typeface="Times New Roman" pitchFamily="18" charset="0"/>
                  </a:rPr>
                  <a:t> </a:t>
                </a:r>
                <a:r>
                  <a:rPr lang="zh-CN" altLang="en-US" sz="3600" b="1" dirty="0">
                    <a:latin typeface="Times New Roman" pitchFamily="18" charset="0"/>
                    <a:ea typeface="华文楷体" pitchFamily="2" charset="-122"/>
                  </a:rPr>
                  <a:t>实对角矩</a:t>
                </a:r>
                <a:r>
                  <a:rPr lang="zh-CN" altLang="en-US" sz="3600" b="1" dirty="0" smtClean="0">
                    <a:latin typeface="Times New Roman" pitchFamily="18" charset="0"/>
                    <a:ea typeface="华文楷体" pitchFamily="2" charset="-122"/>
                  </a:rPr>
                  <a:t>阵</a:t>
                </a:r>
                <a:endParaRPr lang="zh-CN" altLang="en-US" sz="3600" b="1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6353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00214"/>
                <a:ext cx="8229600" cy="4753122"/>
              </a:xfrm>
              <a:blipFill rotWithShape="1">
                <a:blip r:embed="rId2"/>
                <a:stretch>
                  <a:fillRect l="-2222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3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7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实对称矩阵的主要定理</a:t>
            </a:r>
          </a:p>
        </p:txBody>
      </p:sp>
    </p:spTree>
    <p:extLst>
      <p:ext uri="{BB962C8B-B14F-4D97-AF65-F5344CB8AC3E}">
        <p14:creationId xmlns:p14="http://schemas.microsoft.com/office/powerpoint/2010/main" val="2550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5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5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3714110" y="1412776"/>
            <a:ext cx="1150937" cy="64928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 bwMode="auto">
              <a:xfrm>
                <a:off x="457200" y="549275"/>
                <a:ext cx="8229600" cy="583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kumimoji="0" lang="zh-CN" altLang="en-US" b="1" kern="0" dirty="0" smtClean="0">
                    <a:latin typeface="华文楷体" pitchFamily="2" charset="-122"/>
                    <a:ea typeface="华文楷体" pitchFamily="2" charset="-122"/>
                  </a:rPr>
                  <a:t>若   </a:t>
                </a:r>
                <a14:m>
                  <m:oMath xmlns:m="http://schemas.openxmlformats.org/officeDocument/2006/math"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smtClea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+⋯+</m:t>
                    </m:r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smtClea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𝐧</m:t>
                        </m:r>
                      </m:sub>
                    </m:sSub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=</m:t>
                    </m:r>
                  </m:oMath>
                </a14:m>
                <a:r>
                  <a:rPr kumimoji="0" lang="en-US" altLang="zh-CN" b="1" kern="0" dirty="0"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𝐏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𝐘</m:t>
                    </m:r>
                  </m:oMath>
                </a14:m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,   </a:t>
                </a:r>
                <a:r>
                  <a:rPr kumimoji="0" lang="zh-CN" altLang="en-US" b="1" kern="0" dirty="0" smtClean="0">
                    <a:latin typeface="华文楷体" pitchFamily="2" charset="-122"/>
                    <a:ea typeface="华文楷体" pitchFamily="2" charset="-122"/>
                  </a:rPr>
                  <a:t>则</a:t>
                </a: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𝐗</m:t>
                        </m:r>
                      </m:e>
                      <m:sup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𝐀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 = </m:t>
                    </m:r>
                    <m:sSup>
                      <m:sSup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𝐘</m:t>
                        </m:r>
                      </m:e>
                      <m:sup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sSup>
                      <m:sSup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 </m:t>
                        </m:r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𝐏</m:t>
                        </m:r>
                      </m:e>
                      <m:sup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𝐀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𝐏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𝐘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= </m:t>
                    </m:r>
                    <m:sSup>
                      <m:sSupPr>
                        <m:ctrlPr>
                          <a:rPr kumimoji="0" lang="en-US" altLang="zh-CN" b="1" i="1" ker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b="1" kern="0">
                            <a:latin typeface="Cambria Math"/>
                            <a:ea typeface="华文楷体" pitchFamily="2" charset="-122"/>
                          </a:rPr>
                          <m:t>𝐘</m:t>
                        </m:r>
                      </m:e>
                      <m:sup>
                        <m:r>
                          <a:rPr kumimoji="0" lang="en-US" altLang="zh-CN" b="1" ker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𝐃</m:t>
                    </m:r>
                    <m:r>
                      <a:rPr kumimoji="0" lang="en-US" altLang="zh-CN" b="1" i="1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𝐘</m:t>
                    </m:r>
                  </m:oMath>
                </a14:m>
                <a:endParaRPr kumimoji="0" lang="zh-CN" altLang="en-US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kumimoji="0" lang="en-US" altLang="zh-CN" b="1" kern="0" dirty="0">
                        <a:latin typeface="Cambria Math"/>
                        <a:ea typeface="华文楷体" pitchFamily="2" charset="-122"/>
                      </a:rPr>
                      <m:t>=</m:t>
                    </m:r>
                    <m:r>
                      <a:rPr kumimoji="0" lang="en-US" altLang="zh-CN" b="1" kern="0" dirty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dirty="0" smtClean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  <m:r>
                      <a:rPr kumimoji="0" lang="en-US" altLang="zh-CN" b="1" i="1" kern="0" dirty="0" smtClean="0">
                        <a:latin typeface="Cambria Math"/>
                        <a:ea typeface="华文楷体" pitchFamily="2" charset="-122"/>
                      </a:rPr>
                      <m:t>+⋯ +</m:t>
                    </m:r>
                    <m:sSub>
                      <m:sSubPr>
                        <m:ctrlP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𝒏</m:t>
                        </m:r>
                      </m:sub>
                    </m:sSub>
                    <m:sSubSup>
                      <m:sSubSupPr>
                        <m:ctrlP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</m:oMath>
                </a14:m>
                <a:endParaRPr kumimoji="0" lang="en-US" altLang="zh-CN" b="1" i="1" kern="0" dirty="0" smtClean="0">
                  <a:latin typeface="Cambria Math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1" kern="0" dirty="0" smtClean="0">
                          <a:latin typeface="Cambria Math"/>
                          <a:ea typeface="华文楷体" pitchFamily="2" charset="-122"/>
                        </a:rPr>
                        <m:t> </m:t>
                      </m:r>
                      <m:r>
                        <a:rPr kumimoji="0" lang="en-US" altLang="zh-CN" b="1" kern="0" dirty="0">
                          <a:latin typeface="Cambria Math"/>
                          <a:ea typeface="华文楷体" pitchFamily="2" charset="-122"/>
                        </a:rPr>
                        <m:t>= </m:t>
                      </m:r>
                      <m:sSub>
                        <m:sSubPr>
                          <m:ctrlP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</m:ctrlPr>
                        </m:sSubPr>
                        <m:e>
                          <m:r>
                            <a:rPr kumimoji="0" lang="zh-CN" altLang="en-US" b="1" kern="0" dirty="0">
                              <a:latin typeface="Cambria Math"/>
                              <a:ea typeface="华文楷体" pitchFamily="2" charset="-122"/>
                            </a:rPr>
                            <m:t>𝛌</m:t>
                          </m:r>
                        </m:e>
                        <m:sub>
                          <m: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kern="0" dirty="0" smtClean="0">
                                  <a:latin typeface="Cambria Math"/>
                                  <a:ea typeface="华文楷体" pitchFamily="2" charset="-122"/>
                                </a:rPr>
                                <m:t>(</m:t>
                              </m:r>
                              <m: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  <m:t>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  <m:t>𝟐</m:t>
                          </m:r>
                        </m:sup>
                      </m:sSubSup>
                      <m:r>
                        <a:rPr kumimoji="0" lang="en-US" altLang="zh-CN" b="1" i="1" kern="0" dirty="0">
                          <a:latin typeface="Cambria Math"/>
                          <a:ea typeface="华文楷体" pitchFamily="2" charset="-122"/>
                        </a:rPr>
                        <m:t>+⋯ +</m:t>
                      </m:r>
                      <m:sSubSup>
                        <m:sSubSupPr>
                          <m:ctrlP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zh-CN" b="1" i="1" kern="0" dirty="0">
                                  <a:latin typeface="Cambria Math"/>
                                  <a:ea typeface="华文楷体" pitchFamily="2" charset="-122"/>
                                </a:rPr>
                                <m:t>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kumimoji="0" lang="en-US" altLang="zh-CN" b="1" i="1" kern="0" dirty="0">
                              <a:latin typeface="Cambria Math"/>
                              <a:ea typeface="华文楷体" pitchFamily="2" charset="-122"/>
                            </a:rPr>
                            <m:t>𝟐</m:t>
                          </m:r>
                        </m:sup>
                      </m:sSubSup>
                      <m:r>
                        <a:rPr kumimoji="0" lang="en-US" altLang="zh-CN" b="1" i="1" kern="0" dirty="0" smtClean="0">
                          <a:latin typeface="Cambria Math"/>
                          <a:ea typeface="华文楷体" pitchFamily="2" charset="-122"/>
                        </a:rPr>
                        <m:t>)</m:t>
                      </m:r>
                    </m:oMath>
                  </m:oMathPara>
                </a14:m>
                <a:endParaRPr kumimoji="0" lang="zh-CN" altLang="en-US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CN" b="1" i="1" kern="0" smtClean="0">
                        <a:latin typeface="Cambria Math"/>
                        <a:ea typeface="华文楷体" pitchFamily="2" charset="-122"/>
                      </a:rPr>
                      <m:t> − </m:t>
                    </m:r>
                    <m:d>
                      <m:dPr>
                        <m:ctrlP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zh-CN" altLang="en-US" b="1" kern="0" dirty="0">
                                <a:latin typeface="Cambria Math"/>
                                <a:ea typeface="华文楷体" pitchFamily="2" charset="-122"/>
                              </a:rPr>
                              <m:t>𝛌</m:t>
                            </m:r>
                          </m:e>
                          <m:sub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zh-CN" altLang="en-US" b="1" kern="0" dirty="0">
                                <a:latin typeface="Cambria Math"/>
                                <a:ea typeface="华文楷体" pitchFamily="2" charset="-122"/>
                              </a:rPr>
                              <m:t>𝛌</m:t>
                            </m:r>
                          </m:e>
                          <m:sub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𝒔</m:t>
                            </m:r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+</m:t>
                            </m:r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𝒔</m:t>
                            </m:r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+</m:t>
                            </m:r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  <m:r>
                      <a:rPr kumimoji="0" lang="en-US" altLang="zh-CN" b="1" i="1" kern="0" smtClean="0">
                        <a:latin typeface="Cambria Math"/>
                        <a:ea typeface="华文楷体" pitchFamily="2" charset="-122"/>
                      </a:rPr>
                      <m:t>−⋯−</m:t>
                    </m:r>
                  </m:oMath>
                </a14:m>
                <a:r>
                  <a:rPr kumimoji="0" lang="en-US" altLang="zh-CN" b="1" kern="0" dirty="0"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b="1" i="1" kern="0">
                            <a:latin typeface="Cambria Math"/>
                            <a:ea typeface="华文楷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zh-CN" altLang="en-US" b="1" kern="0" dirty="0">
                                <a:latin typeface="Cambria Math"/>
                                <a:ea typeface="华文楷体" pitchFamily="2" charset="-122"/>
                              </a:rPr>
                              <m:t>𝛌</m:t>
                            </m:r>
                          </m:e>
                          <m:sub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b="1" i="1" kern="0">
                            <a:latin typeface="Cambria Math"/>
                            <a:ea typeface="华文楷体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zh-CN" altLang="en-US" b="1" kern="0" dirty="0">
                                <a:latin typeface="Cambria Math"/>
                                <a:ea typeface="华文楷体" pitchFamily="2" charset="-122"/>
                              </a:rPr>
                              <m:t>𝛌</m:t>
                            </m:r>
                          </m:e>
                          <m:sub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𝒏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</m:oMath>
                </a14:m>
                <a:endParaRPr kumimoji="0" lang="en-US" altLang="zh-CN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kumimoji="0" lang="en-US" altLang="zh-CN" b="1" i="1" kern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(</m:t>
                            </m:r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  <m:r>
                      <a:rPr kumimoji="0" lang="en-US" altLang="zh-CN" b="1" i="1" kern="0" dirty="0">
                        <a:latin typeface="Cambria Math"/>
                        <a:ea typeface="华文楷体" pitchFamily="2" charset="-122"/>
                      </a:rPr>
                      <m:t>+⋯ +</m:t>
                    </m:r>
                    <m:sSubSup>
                      <m:sSubSup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b="1" i="1" kern="0" dirty="0">
                                <a:latin typeface="Cambria Math"/>
                                <a:ea typeface="华文楷体" pitchFamily="2" charset="-122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bSup>
                    <m:r>
                      <a:rPr kumimoji="0" lang="en-US" altLang="zh-CN" b="1" i="1" kern="0" dirty="0">
                        <a:latin typeface="Cambria Math"/>
                        <a:ea typeface="华文楷体" pitchFamily="2" charset="-122"/>
                      </a:rPr>
                      <m:t>)</m:t>
                    </m:r>
                    <m:r>
                      <a:rPr kumimoji="0" lang="en-US" altLang="zh-CN" b="1" i="1" kern="0" dirty="0" smtClean="0">
                        <a:latin typeface="Cambria Math"/>
                        <a:ea typeface="华文楷体" pitchFamily="2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1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</m:ctrlPr>
                          </m:dPr>
                          <m:e>
                            <m:r>
                              <a:rPr kumimoji="0" lang="en-US" altLang="zh-CN" b="1" i="1" kern="0" dirty="0" smtClean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b="1" kern="0" dirty="0" smtClean="0">
                                <a:latin typeface="Cambria Math"/>
                                <a:ea typeface="华文楷体" pitchFamily="2" charset="-122"/>
                              </a:rPr>
                              <m:t>𝐗</m:t>
                            </m:r>
                            <m:r>
                              <a:rPr kumimoji="0" lang="en-US" altLang="zh-CN" b="1" kern="0" dirty="0" smtClean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kumimoji="0" lang="en-US" altLang="zh-CN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buFontTx/>
                  <a:buNone/>
                </a:pPr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       等号成立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华文楷体" pitchFamily="2" charset="-122"/>
                      </a:rPr>
                      <m:t>⟺</m:t>
                    </m:r>
                    <m:r>
                      <a:rPr lang="en-US" altLang="zh-CN" b="1" i="1" smtClean="0">
                        <a:latin typeface="Cambria Math"/>
                        <a:ea typeface="华文楷体" pitchFamily="2" charset="-122"/>
                      </a:rPr>
                      <m:t> 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华文楷体" pitchFamily="2" charset="-122"/>
                      </a:rPr>
                      <m:t>=⋯=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华文楷体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华文楷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华文楷体" pitchFamily="2" charset="-122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  <a:ea typeface="华文楷体" pitchFamily="2" charset="-122"/>
                      </a:rPr>
                      <m:t> </m:t>
                    </m:r>
                  </m:oMath>
                </a14:m>
                <a:endParaRPr kumimoji="0" lang="en-US" altLang="zh-CN" b="1" kern="0" dirty="0" smtClean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9275"/>
                <a:ext cx="8229600" cy="5832475"/>
              </a:xfrm>
              <a:prstGeom prst="rect">
                <a:avLst/>
              </a:prstGeom>
              <a:blipFill rotWithShape="1">
                <a:blip r:embed="rId2"/>
                <a:stretch>
                  <a:fillRect l="-1852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981944" y="4005064"/>
            <a:ext cx="7704856" cy="720725"/>
          </a:xfrm>
          <a:prstGeom prst="roundRect">
            <a:avLst>
              <a:gd name="adj" fmla="val 16667"/>
            </a:avLst>
          </a:prstGeom>
          <a:solidFill>
            <a:srgbClr val="80808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 bwMode="auto">
              <a:xfrm>
                <a:off x="457200" y="549275"/>
                <a:ext cx="8229600" cy="583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kumimoji="0" lang="zh-CN" altLang="en-US" b="1" kern="0" dirty="0" smtClean="0">
                    <a:latin typeface="华文楷体" pitchFamily="2" charset="-122"/>
                    <a:ea typeface="华文楷体" pitchFamily="2" charset="-122"/>
                  </a:rPr>
                  <a:t>若   </a:t>
                </a:r>
                <a14:m>
                  <m:oMath xmlns:m="http://schemas.openxmlformats.org/officeDocument/2006/math"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smtClea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+⋯+</m:t>
                    </m:r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b="1" kern="0" smtClea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𝐧</m:t>
                        </m:r>
                      </m:sub>
                    </m:sSub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=</m:t>
                    </m:r>
                  </m:oMath>
                </a14:m>
                <a:r>
                  <a:rPr kumimoji="0" lang="en-US" altLang="zh-CN" b="1" kern="0" dirty="0"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𝐏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>
                        <a:latin typeface="Cambria Math"/>
                        <a:ea typeface="华文楷体" pitchFamily="2" charset="-122"/>
                      </a:rPr>
                      <m:t>𝐘</m:t>
                    </m:r>
                  </m:oMath>
                </a14:m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,   </a:t>
                </a:r>
                <a:r>
                  <a:rPr kumimoji="0" lang="zh-CN" altLang="en-US" b="1" kern="0" dirty="0" smtClean="0">
                    <a:latin typeface="华文楷体" pitchFamily="2" charset="-122"/>
                    <a:ea typeface="华文楷体" pitchFamily="2" charset="-122"/>
                  </a:rPr>
                  <a:t>则有</a:t>
                </a:r>
                <a:endParaRPr kumimoji="0" lang="zh-CN" altLang="en-US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</a:t>
                </a:r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𝐗</m:t>
                        </m:r>
                      </m:e>
                      <m:sup>
                        <m:r>
                          <a:rPr kumimoji="0" lang="en-US" altLang="zh-CN" b="1" kern="0" smtClea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𝐀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b="1" kern="0" smtClea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b="1" i="0" kern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i="1" ker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kumimoji="0" lang="zh-CN" altLang="en-US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i="1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kumimoji="0" lang="en-US" altLang="zh-CN" i="1" kern="0" dirty="0" smtClea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dPr>
                          <m:e>
                            <m:r>
                              <a:rPr kumimoji="0" lang="en-US" altLang="zh-CN" i="1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kern="0" dirty="0">
                                <a:latin typeface="Cambria Math"/>
                                <a:ea typeface="华文楷体" pitchFamily="2" charset="-122"/>
                              </a:rPr>
                              <m:t>𝐗</m:t>
                            </m:r>
                            <m:r>
                              <a:rPr kumimoji="0" lang="en-US" altLang="zh-CN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zh-CN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kumimoji="0" lang="en-US" altLang="zh-CN" b="1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   等号成立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华文楷体" pitchFamily="2" charset="-122"/>
                      </a:rPr>
                      <m:t>⟺</m:t>
                    </m:r>
                    <m:r>
                      <a:rPr lang="en-US" altLang="zh-CN" b="1" i="0" smtClean="0">
                        <a:latin typeface="Cambria Math"/>
                        <a:ea typeface="华文楷体" pitchFamily="2" charset="-122"/>
                      </a:rPr>
                      <m:t>   </m:t>
                    </m:r>
                    <m:r>
                      <a:rPr kumimoji="0" lang="en-US" altLang="zh-CN" ker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kern="0">
                        <a:latin typeface="Cambria Math"/>
                        <a:ea typeface="华文楷体" pitchFamily="2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ker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ker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kern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kern="0">
                        <a:latin typeface="Cambria Math"/>
                        <a:ea typeface="华文楷体" pitchFamily="2" charset="-122"/>
                      </a:rPr>
                      <m:t>+⋯+</m:t>
                    </m:r>
                    <m:sSub>
                      <m:sSubPr>
                        <m:ctrlP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  <m:t>𝒚</m:t>
                        </m:r>
                      </m:e>
                      <m:sub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kumimoji="0" lang="en-US" altLang="zh-CN" i="1" kern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kern="0">
                            <a:latin typeface="Cambria Math"/>
                            <a:ea typeface="华文楷体" pitchFamily="2" charset="-122"/>
                          </a:rPr>
                          <m:t>𝛂</m:t>
                        </m:r>
                      </m:e>
                      <m:sub>
                        <m:r>
                          <a:rPr kumimoji="0" lang="en-US" altLang="zh-CN" b="1" i="1" kern="0" smtClean="0">
                            <a:latin typeface="Cambria Math"/>
                            <a:ea typeface="华文楷体" pitchFamily="2" charset="-122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0" lang="en-US" altLang="zh-CN" b="1" kern="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   即 </a:t>
                </a:r>
                <a14:m>
                  <m:oMath xmlns:m="http://schemas.openxmlformats.org/officeDocument/2006/math">
                    <m:r>
                      <a:rPr kumimoji="0" lang="en-US" altLang="zh-CN" kern="0">
                        <a:latin typeface="Cambria Math"/>
                        <a:ea typeface="华文楷体" pitchFamily="2" charset="-122"/>
                      </a:rPr>
                      <m:t>𝐗</m:t>
                    </m:r>
                  </m:oMath>
                </a14:m>
                <a:r>
                  <a:rPr lang="zh-CN" altLang="en-US" dirty="0" smtClean="0">
                    <a:sym typeface="Symbol" pitchFamily="18" charset="2"/>
                  </a:rPr>
                  <a:t> </a:t>
                </a:r>
                <a:r>
                  <a:rPr lang="zh-CN" altLang="en-US" dirty="0">
                    <a:latin typeface="华文楷体" pitchFamily="2" charset="-122"/>
                    <a:ea typeface="华文楷体" pitchFamily="2" charset="-122"/>
                  </a:rPr>
                  <a:t>落在最大特征值 </a:t>
                </a:r>
                <a:r>
                  <a:rPr lang="zh-CN" altLang="en-US" dirty="0">
                    <a:latin typeface="Times New Roman" pitchFamily="18" charset="0"/>
                    <a:sym typeface="Symbol" pitchFamily="18" charset="2"/>
                  </a:rPr>
                  <a:t></a:t>
                </a:r>
                <a:r>
                  <a:rPr lang="en-US" altLang="zh-CN" baseline="-30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dirty="0">
                    <a:latin typeface="华文楷体" pitchFamily="2" charset="-122"/>
                    <a:ea typeface="华文楷体" pitchFamily="2" charset="-122"/>
                  </a:rPr>
                  <a:t>的特征子空间</a:t>
                </a:r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内</a:t>
                </a:r>
                <a:endParaRPr lang="en-US" altLang="zh-CN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endParaRPr lang="zh-CN" altLang="en-US" dirty="0">
                  <a:latin typeface="华文楷体" pitchFamily="2" charset="-122"/>
                  <a:ea typeface="华文楷体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endParaRPr kumimoji="0" lang="en-US" altLang="zh-CN" b="1" kern="0" dirty="0" smtClean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9275"/>
                <a:ext cx="8229600" cy="5832475"/>
              </a:xfrm>
              <a:prstGeom prst="rect">
                <a:avLst/>
              </a:prstGeom>
              <a:blipFill rotWithShape="1">
                <a:blip r:embed="rId2"/>
                <a:stretch>
                  <a:fillRect l="-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/>
              <p:cNvSpPr txBox="1">
                <a:spLocks noChangeArrowheads="1"/>
              </p:cNvSpPr>
              <p:nvPr/>
            </p:nvSpPr>
            <p:spPr bwMode="auto">
              <a:xfrm>
                <a:off x="427301" y="549274"/>
                <a:ext cx="8229600" cy="5832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en-US" altLang="zh-CN" sz="3200" i="1" kern="0" dirty="0" smtClean="0">
                    <a:latin typeface="Times New Roman" pitchFamily="18" charset="0"/>
                    <a:ea typeface="+mn-ea"/>
                  </a:rPr>
                  <a:t> </a:t>
                </a:r>
                <a:r>
                  <a:rPr kumimoji="0" lang="zh-CN" altLang="en-US" sz="3600" kern="0" dirty="0">
                    <a:latin typeface="Times New Roman" pitchFamily="18" charset="0"/>
                    <a:ea typeface="华文楷体" pitchFamily="2" charset="-122"/>
                  </a:rPr>
                  <a:t>推论</a:t>
                </a:r>
                <a:r>
                  <a:rPr kumimoji="0" lang="zh-CN" altLang="en-US" sz="3600" kern="0" dirty="0">
                    <a:latin typeface="Times New Roman" pitchFamily="18" charset="0"/>
                    <a:ea typeface="+mn-ea"/>
                  </a:rPr>
                  <a:t>：</a:t>
                </a:r>
              </a:p>
              <a:p>
                <a:pPr marL="342900" indent="-342900" algn="l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对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任意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列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向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量 </a:t>
                </a:r>
                <a14:m>
                  <m:oMath xmlns:m="http://schemas.openxmlformats.org/officeDocument/2006/math">
                    <m:r>
                      <a:rPr kumimoji="0" lang="en-US" altLang="zh-CN" sz="3200" b="1" i="0" kern="0" dirty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sz="3200" b="1" i="0" kern="0" dirty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sz="3200" b="1" i="0" kern="0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kumimoji="0" lang="en-US" altLang="zh-CN" sz="3200" kern="0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kumimoji="0" lang="en-US" altLang="zh-CN" sz="3200" b="1" i="0" kern="0" dirty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p>
                        <m:r>
                          <a:rPr kumimoji="0" lang="en-US" altLang="zh-CN" sz="3200" b="1" i="0" kern="0" dirty="0" smtClean="0">
                            <a:latin typeface="Cambria Math"/>
                            <a:ea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kumimoji="0" lang="zh-CN" altLang="en-US" sz="3200" kern="0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，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 有</a:t>
                </a:r>
                <a:endParaRPr kumimoji="0" lang="en-US" altLang="zh-CN" sz="3200" kern="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 marL="342900" indent="-342900" algn="l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en-US" altLang="zh-CN" sz="3200" kern="0" dirty="0" smtClean="0">
                    <a:ea typeface="华文楷体" pitchFamily="2" charset="-12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zh-CN" altLang="en-US" sz="320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sz="3200" b="1" i="1" kern="0" dirty="0" smtClean="0">
                            <a:latin typeface="Cambria Math"/>
                            <a:ea typeface="华文楷体" pitchFamily="2" charset="-122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3200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dPr>
                          <m:e>
                            <m:r>
                              <a:rPr kumimoji="0" lang="en-US" altLang="zh-CN" sz="3200" i="1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sz="3200" kern="0" dirty="0">
                                <a:latin typeface="Cambria Math"/>
                                <a:ea typeface="华文楷体" pitchFamily="2" charset="-122"/>
                              </a:rPr>
                              <m:t>𝐗</m:t>
                            </m:r>
                            <m:r>
                              <a:rPr kumimoji="0" lang="en-US" altLang="zh-CN" sz="3200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p>
                    <m:r>
                      <a:rPr kumimoji="0" lang="en-US" altLang="zh-CN" sz="3200" b="1" i="1" kern="0" dirty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sz="3200" i="1" kern="0">
                        <a:latin typeface="Cambria Math"/>
                        <a:ea typeface="Cambria Math"/>
                      </a:rPr>
                      <m:t>≤ </m:t>
                    </m:r>
                    <m:sSup>
                      <m:sSupPr>
                        <m:ctrlPr>
                          <a:rPr kumimoji="0" lang="en-US" altLang="zh-CN" sz="3200" i="1" kern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kumimoji="0" lang="en-US" altLang="zh-CN" sz="3200" kern="0">
                            <a:latin typeface="Cambria Math"/>
                            <a:ea typeface="华文楷体" pitchFamily="2" charset="-122"/>
                          </a:rPr>
                          <m:t>𝐗</m:t>
                        </m:r>
                      </m:e>
                      <m:sup>
                        <m:r>
                          <a:rPr kumimoji="0" lang="en-US" altLang="zh-CN" sz="3200" kern="0">
                            <a:latin typeface="Cambria Math"/>
                            <a:ea typeface="华文楷体" pitchFamily="2" charset="-122"/>
                          </a:rPr>
                          <m:t>𝐓</m:t>
                        </m:r>
                      </m:sup>
                    </m:sSup>
                    <m:r>
                      <a:rPr kumimoji="0" lang="en-US" altLang="zh-CN" sz="3200" kern="0">
                        <a:latin typeface="Cambria Math"/>
                        <a:ea typeface="华文楷体" pitchFamily="2" charset="-122"/>
                      </a:rPr>
                      <m:t>𝐀</m:t>
                    </m:r>
                    <m:r>
                      <a:rPr kumimoji="0" lang="en-US" altLang="zh-CN" sz="3200" ker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sz="3200" kern="0">
                        <a:latin typeface="Cambria Math"/>
                        <a:ea typeface="华文楷体" pitchFamily="2" charset="-122"/>
                      </a:rPr>
                      <m:t>𝐗</m:t>
                    </m:r>
                    <m:r>
                      <a:rPr kumimoji="0" lang="en-US" altLang="zh-CN" sz="3200" kern="0">
                        <a:latin typeface="Cambria Math"/>
                        <a:ea typeface="华文楷体" pitchFamily="2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3200" i="1" ker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kumimoji="0" lang="en-US" altLang="zh-CN" sz="3200" b="1" i="0" kern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kumimoji="0" lang="zh-CN" altLang="en-US" sz="320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3200" i="1" kern="0" dirty="0">
                                <a:latin typeface="Cambria Math"/>
                                <a:ea typeface="华文楷体" pitchFamily="2" charset="-122"/>
                              </a:rPr>
                            </m:ctrlPr>
                          </m:dPr>
                          <m:e>
                            <m:r>
                              <a:rPr kumimoji="0" lang="en-US" altLang="zh-CN" sz="3200" i="1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  <m:r>
                              <a:rPr kumimoji="0" lang="en-US" altLang="zh-CN" sz="3200" kern="0" dirty="0">
                                <a:latin typeface="Cambria Math"/>
                                <a:ea typeface="华文楷体" pitchFamily="2" charset="-122"/>
                              </a:rPr>
                              <m:t>𝐗</m:t>
                            </m:r>
                            <m:r>
                              <a:rPr kumimoji="0" lang="en-US" altLang="zh-CN" sz="3200" kern="0" dirty="0">
                                <a:latin typeface="Cambria Math"/>
                                <a:ea typeface="华文楷体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kumimoji="0" lang="en-US" altLang="zh-CN" sz="3200" kern="0" dirty="0">
                  <a:latin typeface="华文楷体" pitchFamily="2" charset="-122"/>
                  <a:ea typeface="华文楷体" pitchFamily="2" charset="-122"/>
                </a:endParaRPr>
              </a:p>
              <a:p>
                <a:pPr marL="342900" indent="-342900" algn="l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  等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号成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立 当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且仅当  </a:t>
                </a:r>
                <a:r>
                  <a:rPr kumimoji="0" lang="en-US" altLang="zh-CN" sz="3200" kern="0" dirty="0">
                    <a:latin typeface="Times New Roman" pitchFamily="18" charset="0"/>
                    <a:ea typeface="+mn-ea"/>
                  </a:rPr>
                  <a:t>X 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落在最大 </a:t>
                </a:r>
                <a:r>
                  <a:rPr kumimoji="0" lang="en-US" altLang="zh-CN" sz="3200" kern="0" dirty="0" smtClean="0">
                    <a:latin typeface="华文楷体" pitchFamily="2" charset="-122"/>
                    <a:ea typeface="华文楷体" pitchFamily="2" charset="-122"/>
                    <a:sym typeface="Symbol" pitchFamily="18" charset="2"/>
                  </a:rPr>
                  <a:t>, 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最小</a:t>
                </a:r>
                <a:endParaRPr kumimoji="0" lang="zh-CN" altLang="en-US" sz="3200" kern="0" dirty="0">
                  <a:latin typeface="华文楷体" pitchFamily="2" charset="-122"/>
                  <a:ea typeface="华文楷体" pitchFamily="2" charset="-122"/>
                </a:endParaRPr>
              </a:p>
              <a:p>
                <a:pPr marL="342900" indent="-342900" algn="l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en-US" altLang="zh-CN" sz="3200" kern="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kumimoji="0" lang="en-US" altLang="zh-CN" sz="3200" kern="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特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征值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3200" b="1" i="1" kern="0" dirty="0" smtClean="0">
                            <a:latin typeface="Cambria Math"/>
                            <a:ea typeface="华文楷体" pitchFamily="2" charset="-122"/>
                          </a:rPr>
                          <m:t> </m:t>
                        </m:r>
                        <m:r>
                          <a:rPr kumimoji="0" lang="zh-CN" altLang="en-US" sz="320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3200" b="1" i="0" kern="0" dirty="0" smtClean="0"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kumimoji="0" lang="en-US" altLang="zh-CN" sz="3200" b="1" i="1" kern="0" dirty="0" smtClean="0">
                        <a:latin typeface="Cambria Math"/>
                        <a:ea typeface="华文楷体" pitchFamily="2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3200" i="1" kern="0" dirty="0">
                            <a:latin typeface="Cambria Math"/>
                            <a:ea typeface="华文楷体" pitchFamily="2" charset="-122"/>
                          </a:rPr>
                          <m:t> </m:t>
                        </m:r>
                        <m:r>
                          <a:rPr kumimoji="0" lang="zh-CN" altLang="en-US" sz="320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sz="3200" b="1" i="1" kern="0" dirty="0" smtClean="0">
                            <a:latin typeface="Cambria Math"/>
                            <a:ea typeface="华文楷体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zh-CN" altLang="en-US" sz="3200" kern="0" dirty="0" smtClean="0">
                    <a:latin typeface="华文楷体" pitchFamily="2" charset="-122"/>
                    <a:ea typeface="华文楷体" pitchFamily="2" charset="-122"/>
                  </a:rPr>
                  <a:t> 的</a:t>
                </a:r>
                <a:r>
                  <a:rPr kumimoji="0" lang="zh-CN" altLang="en-US" sz="3200" kern="0" dirty="0">
                    <a:latin typeface="华文楷体" pitchFamily="2" charset="-122"/>
                    <a:ea typeface="华文楷体" pitchFamily="2" charset="-122"/>
                  </a:rPr>
                  <a:t>特征子空间内</a:t>
                </a:r>
                <a:r>
                  <a:rPr kumimoji="0" lang="en-US" altLang="zh-CN" sz="3200" kern="0" dirty="0">
                    <a:latin typeface="华文楷体" pitchFamily="2" charset="-122"/>
                    <a:ea typeface="华文楷体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01" y="549274"/>
                <a:ext cx="8229600" cy="5832475"/>
              </a:xfrm>
              <a:prstGeom prst="rect">
                <a:avLst/>
              </a:prstGeom>
              <a:blipFill rotWithShape="1">
                <a:blip r:embed="rId2"/>
                <a:stretch>
                  <a:fillRect l="-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803959" y="237673"/>
                <a:ext cx="2053383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kern="0" dirty="0" smtClean="0">
                    <a:solidFill>
                      <a:srgbClr val="000000"/>
                    </a:solidFill>
                    <a:latin typeface="Times New Roman" pitchFamily="18" charset="0"/>
                    <a:ea typeface="宋体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i="0" kern="0" dirty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𝐀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𝐗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0" ker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kumimoji="0" lang="zh-CN" altLang="en-US" b="1" i="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0" kern="0" dirty="0">
                            <a:latin typeface="Cambria Math"/>
                            <a:ea typeface="华文楷体" pitchFamily="2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𝐗</m:t>
                    </m:r>
                  </m:oMath>
                </a14:m>
                <a:r>
                  <a:rPr kumimoji="0" lang="en-US" altLang="zh-CN" kern="0" dirty="0" smtClean="0">
                    <a:solidFill>
                      <a:srgbClr val="000000"/>
                    </a:solidFill>
                    <a:latin typeface="Times New Roman" pitchFamily="18" charset="0"/>
                    <a:ea typeface="宋体"/>
                    <a:cs typeface="Times New Roman" pitchFamily="18" charset="0"/>
                  </a:rPr>
                  <a:t> </a:t>
                </a:r>
                <a:endParaRPr lang="zh-CN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59" y="237673"/>
                <a:ext cx="205338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 bwMode="auto">
          <a:xfrm>
            <a:off x="5568950" y="768148"/>
            <a:ext cx="0" cy="1724747"/>
          </a:xfrm>
          <a:prstGeom prst="straightConnector1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05361" y="226788"/>
                <a:ext cx="2136740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kern="0" dirty="0" smtClean="0">
                    <a:solidFill>
                      <a:srgbClr val="000000"/>
                    </a:solidFill>
                    <a:latin typeface="Times New Roman" pitchFamily="18" charset="0"/>
                    <a:ea typeface="宋体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i="0" kern="0" dirty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𝐀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𝐗</m:t>
                    </m:r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kern="0" dirty="0">
                            <a:latin typeface="Cambria Math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0" ker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kumimoji="0" lang="zh-CN" altLang="en-US" b="1" i="0" kern="0" dirty="0">
                            <a:latin typeface="Cambria Math"/>
                            <a:ea typeface="华文楷体" pitchFamily="2" charset="-122"/>
                          </a:rPr>
                          <m:t>𝛌</m:t>
                        </m:r>
                      </m:e>
                      <m:sub>
                        <m:r>
                          <a:rPr kumimoji="0" lang="en-US" altLang="zh-CN" b="1" i="1" kern="0" dirty="0" smtClean="0">
                            <a:latin typeface="Cambria Math"/>
                            <a:ea typeface="华文楷体" pitchFamily="2" charset="-122"/>
                          </a:rPr>
                          <m:t>𝒏</m:t>
                        </m:r>
                      </m:sub>
                    </m:sSub>
                    <m:r>
                      <a:rPr kumimoji="0" lang="en-US" altLang="zh-CN" b="1" i="0" kern="0" dirty="0" smtClean="0">
                        <a:solidFill>
                          <a:srgbClr val="000000"/>
                        </a:solidFill>
                        <a:latin typeface="Cambria Math"/>
                        <a:ea typeface="宋体"/>
                        <a:cs typeface="Times New Roman" pitchFamily="18" charset="0"/>
                      </a:rPr>
                      <m:t>𝐗</m:t>
                    </m:r>
                  </m:oMath>
                </a14:m>
                <a:r>
                  <a:rPr kumimoji="0" lang="en-US" altLang="zh-CN" kern="0" dirty="0" smtClean="0">
                    <a:solidFill>
                      <a:srgbClr val="000000"/>
                    </a:solidFill>
                    <a:latin typeface="Times New Roman" pitchFamily="18" charset="0"/>
                    <a:ea typeface="宋体"/>
                    <a:cs typeface="Times New Roman" pitchFamily="18" charset="0"/>
                  </a:rPr>
                  <a:t> </a:t>
                </a:r>
                <a:endParaRPr lang="zh-CN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61" y="226788"/>
                <a:ext cx="213674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 bwMode="auto">
          <a:xfrm>
            <a:off x="3707904" y="768148"/>
            <a:ext cx="0" cy="1724747"/>
          </a:xfrm>
          <a:prstGeom prst="straightConnector1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b="1" i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实二次型</a:t>
            </a:r>
            <a:r>
              <a:rPr lang="zh-CN" altLang="en-US" b="1" i="1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 ( </a:t>
            </a:r>
            <a:r>
              <a:rPr lang="en-US" altLang="zh-CN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b="1" smtClean="0">
                <a:latin typeface="Times New Roman" pitchFamily="18" charset="0"/>
              </a:rPr>
              <a:t>, y )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="1" smtClean="0">
                <a:latin typeface="Times New Roman" pitchFamily="18" charset="0"/>
              </a:rPr>
              <a:t>  2 x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y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在单位圆  </a:t>
            </a:r>
            <a:r>
              <a:rPr lang="en-US" altLang="zh-CN" b="1" smtClean="0">
                <a:latin typeface="Times New Roman" pitchFamily="18" charset="0"/>
              </a:rPr>
              <a:t>x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smtClean="0">
                <a:latin typeface="Times New Roman" pitchFamily="18" charset="0"/>
              </a:rPr>
              <a:t> y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上的最大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最小值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pic>
        <p:nvPicPr>
          <p:cNvPr id="75779" name="Picture 3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b="1" i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实二次型</a:t>
            </a:r>
            <a:r>
              <a:rPr lang="zh-CN" altLang="en-US" b="1" i="1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 ( </a:t>
            </a:r>
            <a:r>
              <a:rPr lang="en-US" altLang="zh-CN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b="1" smtClean="0">
                <a:latin typeface="Times New Roman" pitchFamily="18" charset="0"/>
              </a:rPr>
              <a:t>, y )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="1" smtClean="0">
                <a:latin typeface="Times New Roman" pitchFamily="18" charset="0"/>
              </a:rPr>
              <a:t>  2 x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smtClean="0">
                <a:latin typeface="Times New Roman" pitchFamily="18" charset="0"/>
              </a:rPr>
              <a:t> y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在单位圆  </a:t>
            </a:r>
            <a:r>
              <a:rPr lang="en-US" altLang="zh-CN" b="1" smtClean="0">
                <a:latin typeface="Times New Roman" pitchFamily="18" charset="0"/>
              </a:rPr>
              <a:t>x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smtClean="0">
                <a:latin typeface="Times New Roman" pitchFamily="18" charset="0"/>
              </a:rPr>
              <a:t> y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上的最大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最小值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pic>
        <p:nvPicPr>
          <p:cNvPr id="76803" name="Picture 3" descr="花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4959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二次曲面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S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在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X-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坐标下的方程为</a:t>
            </a:r>
          </a:p>
          <a:p>
            <a:pPr eaLnBrk="1" hangingPunct="1">
              <a:lnSpc>
                <a:spcPct val="120000"/>
              </a:lnSpc>
            </a:pPr>
            <a:endParaRPr lang="zh-CN" altLang="en-US" sz="3600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这是一个什么曲面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?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椭球面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?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抛物面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?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还是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双曲面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?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思路：做直角坐标变换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468313" y="1989138"/>
          <a:ext cx="80438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公式" r:id="rId3" imgW="3340100" imgH="292100" progId="Equation.3">
                  <p:embed/>
                </p:oleObj>
              </mc:Choice>
              <mc:Fallback>
                <p:oleObj name="公式" r:id="rId3" imgW="33401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89138"/>
                        <a:ext cx="80438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5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5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5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endParaRPr lang="en-US" altLang="zh-CN" sz="3600" b="1" smtClean="0">
              <a:latin typeface="Times New Roman" pitchFamily="18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331913" y="1557338"/>
          <a:ext cx="69738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7" name="公式" r:id="rId3" imgW="2336800" imgH="711200" progId="Equation.3">
                  <p:embed/>
                </p:oleObj>
              </mc:Choice>
              <mc:Fallback>
                <p:oleObj name="公式" r:id="rId3" imgW="23368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6973887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9876" name="Rectangle 4"/>
          <p:cNvSpPr>
            <a:spLocks noChangeArrowheads="1"/>
          </p:cNvSpPr>
          <p:nvPr/>
        </p:nvSpPr>
        <p:spPr bwMode="auto">
          <a:xfrm>
            <a:off x="4140200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77" name="AutoShape 5"/>
          <p:cNvSpPr>
            <a:spLocks noChangeArrowheads="1"/>
          </p:cNvSpPr>
          <p:nvPr/>
        </p:nvSpPr>
        <p:spPr bwMode="auto">
          <a:xfrm>
            <a:off x="1403350" y="549275"/>
            <a:ext cx="2809875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78" name="Rectangle 6"/>
          <p:cNvSpPr>
            <a:spLocks noChangeArrowheads="1"/>
          </p:cNvSpPr>
          <p:nvPr/>
        </p:nvSpPr>
        <p:spPr bwMode="auto">
          <a:xfrm>
            <a:off x="5148263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79" name="Rectangle 7"/>
          <p:cNvSpPr>
            <a:spLocks noChangeArrowheads="1"/>
          </p:cNvSpPr>
          <p:nvPr/>
        </p:nvSpPr>
        <p:spPr bwMode="auto">
          <a:xfrm>
            <a:off x="6156325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0" name="AutoShape 8"/>
          <p:cNvSpPr>
            <a:spLocks noChangeArrowheads="1"/>
          </p:cNvSpPr>
          <p:nvPr/>
        </p:nvSpPr>
        <p:spPr bwMode="auto">
          <a:xfrm>
            <a:off x="4284663" y="549275"/>
            <a:ext cx="4175125" cy="7921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1" name="Rectangle 9"/>
          <p:cNvSpPr>
            <a:spLocks noChangeArrowheads="1"/>
          </p:cNvSpPr>
          <p:nvPr/>
        </p:nvSpPr>
        <p:spPr bwMode="auto">
          <a:xfrm>
            <a:off x="5148263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2" name="Rectangle 10"/>
          <p:cNvSpPr>
            <a:spLocks noChangeArrowheads="1"/>
          </p:cNvSpPr>
          <p:nvPr/>
        </p:nvSpPr>
        <p:spPr bwMode="auto">
          <a:xfrm>
            <a:off x="4140200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3" name="Rectangle 11"/>
          <p:cNvSpPr>
            <a:spLocks noChangeArrowheads="1"/>
          </p:cNvSpPr>
          <p:nvPr/>
        </p:nvSpPr>
        <p:spPr bwMode="auto">
          <a:xfrm>
            <a:off x="6156325" y="1557338"/>
            <a:ext cx="936625" cy="5762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4" name="Rectangle 12"/>
          <p:cNvSpPr>
            <a:spLocks noChangeArrowheads="1"/>
          </p:cNvSpPr>
          <p:nvPr/>
        </p:nvSpPr>
        <p:spPr bwMode="auto">
          <a:xfrm>
            <a:off x="4140200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5" name="Rectangle 13"/>
          <p:cNvSpPr>
            <a:spLocks noChangeArrowheads="1"/>
          </p:cNvSpPr>
          <p:nvPr/>
        </p:nvSpPr>
        <p:spPr bwMode="auto">
          <a:xfrm>
            <a:off x="6156325" y="2276475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6" name="Rectangle 14"/>
          <p:cNvSpPr>
            <a:spLocks noChangeArrowheads="1"/>
          </p:cNvSpPr>
          <p:nvPr/>
        </p:nvSpPr>
        <p:spPr bwMode="auto">
          <a:xfrm>
            <a:off x="5148263" y="2997200"/>
            <a:ext cx="936625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1403350" y="549275"/>
          <a:ext cx="7067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8" name="公式" r:id="rId5" imgW="2565400" imgH="266700" progId="Equation.3">
                  <p:embed/>
                </p:oleObj>
              </mc:Choice>
              <mc:Fallback>
                <p:oleObj name="公式" r:id="rId5" imgW="2565400" imgH="26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7067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9888" name="AutoShape 16"/>
          <p:cNvSpPr>
            <a:spLocks noChangeArrowheads="1"/>
          </p:cNvSpPr>
          <p:nvPr/>
        </p:nvSpPr>
        <p:spPr bwMode="auto">
          <a:xfrm>
            <a:off x="1547813" y="4581525"/>
            <a:ext cx="2663825" cy="792163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59889" name="AutoShape 17"/>
          <p:cNvSpPr>
            <a:spLocks noChangeArrowheads="1"/>
          </p:cNvSpPr>
          <p:nvPr/>
        </p:nvSpPr>
        <p:spPr bwMode="auto">
          <a:xfrm>
            <a:off x="6804025" y="3933825"/>
            <a:ext cx="1728788" cy="2232025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59890" name="Object 18"/>
          <p:cNvGraphicFramePr>
            <a:graphicFrameLocks noChangeAspect="1"/>
          </p:cNvGraphicFramePr>
          <p:nvPr/>
        </p:nvGraphicFramePr>
        <p:xfrm>
          <a:off x="1116013" y="4724400"/>
          <a:ext cx="2611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9" name="公式" r:id="rId7" imgW="889000" imgH="228600" progId="Equation.3">
                  <p:embed/>
                </p:oleObj>
              </mc:Choice>
              <mc:Fallback>
                <p:oleObj name="公式" r:id="rId7" imgW="889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114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9891" name="Object 19"/>
          <p:cNvGraphicFramePr>
            <a:graphicFrameLocks noChangeAspect="1"/>
          </p:cNvGraphicFramePr>
          <p:nvPr/>
        </p:nvGraphicFramePr>
        <p:xfrm>
          <a:off x="7451725" y="4005263"/>
          <a:ext cx="10810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0" name="公式" r:id="rId9" imgW="368300" imgH="711200" progId="Equation.3">
                  <p:embed/>
                </p:oleObj>
              </mc:Choice>
              <mc:Fallback>
                <p:oleObj name="公式" r:id="rId9" imgW="368300" imgH="71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05263"/>
                        <a:ext cx="10810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9892" name="Object 20"/>
          <p:cNvGraphicFramePr>
            <a:graphicFrameLocks noChangeAspect="1"/>
          </p:cNvGraphicFramePr>
          <p:nvPr/>
        </p:nvGraphicFramePr>
        <p:xfrm>
          <a:off x="3779838" y="4005263"/>
          <a:ext cx="36544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1" name="公式" r:id="rId11" imgW="1244600" imgH="711200" progId="Equation.3">
                  <p:embed/>
                </p:oleObj>
              </mc:Choice>
              <mc:Fallback>
                <p:oleObj name="公式" r:id="rId11" imgW="1244600" imgH="71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6544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9893" name="Object 21"/>
          <p:cNvGraphicFramePr>
            <a:graphicFrameLocks noChangeAspect="1"/>
          </p:cNvGraphicFramePr>
          <p:nvPr/>
        </p:nvGraphicFramePr>
        <p:xfrm>
          <a:off x="179388" y="5805488"/>
          <a:ext cx="28082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2" name="公式" r:id="rId13" imgW="876300" imgH="228600" progId="Equation.3">
                  <p:embed/>
                </p:oleObj>
              </mc:Choice>
              <mc:Fallback>
                <p:oleObj name="公式" r:id="rId13" imgW="8763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8082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9894" name="Line 22"/>
          <p:cNvSpPr>
            <a:spLocks noChangeShapeType="1"/>
          </p:cNvSpPr>
          <p:nvPr/>
        </p:nvSpPr>
        <p:spPr bwMode="auto">
          <a:xfrm flipV="1">
            <a:off x="2987675" y="5445125"/>
            <a:ext cx="360363" cy="720725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5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75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75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75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75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75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75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75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75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75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75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75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75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75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75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75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75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75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75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75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75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75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75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75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75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75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75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75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75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75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75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75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75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775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75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75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75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75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5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759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5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5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75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775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5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5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5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5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759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75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75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75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9876" grpId="0" animBg="1"/>
      <p:bldP spid="7759877" grpId="0" animBg="1"/>
      <p:bldP spid="7759878" grpId="0" animBg="1"/>
      <p:bldP spid="7759879" grpId="0" animBg="1"/>
      <p:bldP spid="7759880" grpId="0" animBg="1"/>
      <p:bldP spid="7759881" grpId="0" animBg="1"/>
      <p:bldP spid="7759882" grpId="0" animBg="1"/>
      <p:bldP spid="7759883" grpId="0" animBg="1"/>
      <p:bldP spid="7759884" grpId="0" animBg="1"/>
      <p:bldP spid="7759885" grpId="0" animBg="1"/>
      <p:bldP spid="7759886" grpId="0" animBg="1"/>
      <p:bldP spid="7759888" grpId="0" animBg="1"/>
      <p:bldP spid="7759889" grpId="0" animBg="1"/>
      <p:bldP spid="775989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作变量替换                            后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sp>
        <p:nvSpPr>
          <p:cNvPr id="79875" name="AutoShape 3"/>
          <p:cNvSpPr>
            <a:spLocks noChangeArrowheads="1"/>
          </p:cNvSpPr>
          <p:nvPr/>
        </p:nvSpPr>
        <p:spPr bwMode="auto">
          <a:xfrm>
            <a:off x="1547813" y="4581525"/>
            <a:ext cx="2663825" cy="792163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6804025" y="3933825"/>
            <a:ext cx="1728788" cy="2232025"/>
          </a:xfrm>
          <a:prstGeom prst="roundRect">
            <a:avLst>
              <a:gd name="adj" fmla="val 1262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116013" y="4724400"/>
          <a:ext cx="2611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公式" r:id="rId3" imgW="889000" imgH="228600" progId="Equation.3">
                  <p:embed/>
                </p:oleObj>
              </mc:Choice>
              <mc:Fallback>
                <p:oleObj name="公式" r:id="rId3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114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7451725" y="4005263"/>
          <a:ext cx="10810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公式" r:id="rId5" imgW="368300" imgH="711200" progId="Equation.3">
                  <p:embed/>
                </p:oleObj>
              </mc:Choice>
              <mc:Fallback>
                <p:oleObj name="公式" r:id="rId5" imgW="368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05263"/>
                        <a:ext cx="10810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3779838" y="4005263"/>
          <a:ext cx="36544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公式" r:id="rId7" imgW="1244600" imgH="711200" progId="Equation.3">
                  <p:embed/>
                </p:oleObj>
              </mc:Choice>
              <mc:Fallback>
                <p:oleObj name="公式" r:id="rId7" imgW="12446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6544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79388" y="5805488"/>
          <a:ext cx="28082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0" name="公式" r:id="rId9" imgW="876300" imgH="228600" progId="Equation.3">
                  <p:embed/>
                </p:oleObj>
              </mc:Choice>
              <mc:Fallback>
                <p:oleObj name="公式" r:id="rId9" imgW="876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8082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2987675" y="5445125"/>
            <a:ext cx="360363" cy="720725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60906" name="Object 10"/>
          <p:cNvGraphicFramePr>
            <a:graphicFrameLocks noChangeAspect="1"/>
          </p:cNvGraphicFramePr>
          <p:nvPr/>
        </p:nvGraphicFramePr>
        <p:xfrm>
          <a:off x="7235825" y="1700213"/>
          <a:ext cx="10001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公式" r:id="rId11" imgW="330057" imgH="710891" progId="Equation.3">
                  <p:embed/>
                </p:oleObj>
              </mc:Choice>
              <mc:Fallback>
                <p:oleObj name="公式" r:id="rId11" imgW="330057" imgH="7108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700213"/>
                        <a:ext cx="100012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0908" name="Object 12"/>
          <p:cNvGraphicFramePr>
            <a:graphicFrameLocks noChangeAspect="1"/>
          </p:cNvGraphicFramePr>
          <p:nvPr/>
        </p:nvGraphicFramePr>
        <p:xfrm>
          <a:off x="1116013" y="2781300"/>
          <a:ext cx="31178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2" name="公式" r:id="rId13" imgW="1155700" imgH="254000" progId="Equation.3">
                  <p:embed/>
                </p:oleObj>
              </mc:Choice>
              <mc:Fallback>
                <p:oleObj name="公式" r:id="rId13" imgW="11557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31178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2786063" y="0"/>
          <a:ext cx="26352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3" name="公式" r:id="rId15" imgW="965200" imgH="711200" progId="Equation.3">
                  <p:embed/>
                </p:oleObj>
              </mc:Choice>
              <mc:Fallback>
                <p:oleObj name="公式" r:id="rId15" imgW="9652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0"/>
                        <a:ext cx="26352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60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6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6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60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6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6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       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楷体" pitchFamily="2" charset="-122"/>
              </a:rPr>
              <a:t>   </a:t>
            </a:r>
            <a:r>
              <a:rPr lang="zh-CN" altLang="en-US" b="1" smtClean="0">
                <a:ea typeface="华文楷体" pitchFamily="2" charset="-122"/>
              </a:rPr>
              <a:t>做正交替换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相当于取新的直角坐标系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Y 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en-US" altLang="zh-CN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2051050" y="6165850"/>
            <a:ext cx="4535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6588125" y="6021388"/>
          <a:ext cx="3667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5" name="公式" r:id="rId3" imgW="190417" imgH="241195" progId="Equation.3">
                  <p:embed/>
                </p:oleObj>
              </mc:Choice>
              <mc:Fallback>
                <p:oleObj name="公式" r:id="rId3" imgW="19041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6021388"/>
                        <a:ext cx="3667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3635375" y="4941888"/>
            <a:ext cx="2016125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V="1">
            <a:off x="4211638" y="4292600"/>
            <a:ext cx="0" cy="230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651500" y="4724400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公式" r:id="rId5" imgW="203112" imgH="241195" progId="Equation.3">
                  <p:embed/>
                </p:oleObj>
              </mc:Choice>
              <mc:Fallback>
                <p:oleObj name="公式" r:id="rId5" imgW="203112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24400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3721100" y="4076700"/>
          <a:ext cx="401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" name="公式" r:id="rId7" imgW="203024" imgH="253780" progId="Equation.3">
                  <p:embed/>
                </p:oleObj>
              </mc:Choice>
              <mc:Fallback>
                <p:oleObj name="公式" r:id="rId7" imgW="203024" imgH="253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076700"/>
                        <a:ext cx="401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30" name="Line 10"/>
          <p:cNvSpPr>
            <a:spLocks noChangeShapeType="1"/>
          </p:cNvSpPr>
          <p:nvPr/>
        </p:nvSpPr>
        <p:spPr bwMode="auto">
          <a:xfrm flipV="1">
            <a:off x="4211638" y="5516563"/>
            <a:ext cx="1800225" cy="647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61931" name="Object 11"/>
          <p:cNvGraphicFramePr>
            <a:graphicFrameLocks noChangeAspect="1"/>
          </p:cNvGraphicFramePr>
          <p:nvPr/>
        </p:nvGraphicFramePr>
        <p:xfrm>
          <a:off x="6156325" y="5300663"/>
          <a:ext cx="38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公式" r:id="rId9" imgW="203024" imgH="253780" progId="Equation.3">
                  <p:embed/>
                </p:oleObj>
              </mc:Choice>
              <mc:Fallback>
                <p:oleObj name="公式" r:id="rId9" imgW="203024" imgH="2537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00663"/>
                        <a:ext cx="381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32" name="Line 12"/>
          <p:cNvSpPr>
            <a:spLocks noChangeShapeType="1"/>
          </p:cNvSpPr>
          <p:nvPr/>
        </p:nvSpPr>
        <p:spPr bwMode="auto">
          <a:xfrm flipV="1">
            <a:off x="4211638" y="4724400"/>
            <a:ext cx="360362" cy="14398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61933" name="Object 13"/>
          <p:cNvGraphicFramePr>
            <a:graphicFrameLocks noChangeAspect="1"/>
          </p:cNvGraphicFramePr>
          <p:nvPr/>
        </p:nvGraphicFramePr>
        <p:xfrm>
          <a:off x="4643438" y="4437063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公式" r:id="rId11" imgW="215713" imgH="253780" progId="Equation.3">
                  <p:embed/>
                </p:oleObj>
              </mc:Choice>
              <mc:Fallback>
                <p:oleObj name="公式" r:id="rId11" imgW="215713" imgH="253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34" name="Line 14"/>
          <p:cNvSpPr>
            <a:spLocks noChangeShapeType="1"/>
          </p:cNvSpPr>
          <p:nvPr/>
        </p:nvSpPr>
        <p:spPr bwMode="auto">
          <a:xfrm flipH="1" flipV="1">
            <a:off x="3132138" y="5084763"/>
            <a:ext cx="1079500" cy="10810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61935" name="Object 15"/>
          <p:cNvGraphicFramePr>
            <a:graphicFrameLocks noChangeAspect="1"/>
          </p:cNvGraphicFramePr>
          <p:nvPr/>
        </p:nvGraphicFramePr>
        <p:xfrm>
          <a:off x="2760663" y="4652963"/>
          <a:ext cx="4206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公式" r:id="rId13" imgW="215713" imgH="253780" progId="Equation.3">
                  <p:embed/>
                </p:oleObj>
              </mc:Choice>
              <mc:Fallback>
                <p:oleObj name="公式" r:id="rId13" imgW="215713" imgH="2537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652963"/>
                        <a:ext cx="4206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3708400" y="6165850"/>
          <a:ext cx="447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公式" r:id="rId15" imgW="139639" imgH="152334" progId="Equation.3">
                  <p:embed/>
                </p:oleObj>
              </mc:Choice>
              <mc:Fallback>
                <p:oleObj name="公式" r:id="rId15" imgW="139639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165850"/>
                        <a:ext cx="447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37" name="Rectangle 17"/>
          <p:cNvSpPr>
            <a:spLocks noChangeArrowheads="1"/>
          </p:cNvSpPr>
          <p:nvPr/>
        </p:nvSpPr>
        <p:spPr bwMode="auto">
          <a:xfrm>
            <a:off x="4284663" y="1196975"/>
            <a:ext cx="935037" cy="295275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61938" name="Rectangle 18"/>
          <p:cNvSpPr>
            <a:spLocks noChangeArrowheads="1"/>
          </p:cNvSpPr>
          <p:nvPr/>
        </p:nvSpPr>
        <p:spPr bwMode="auto">
          <a:xfrm>
            <a:off x="5364163" y="1196975"/>
            <a:ext cx="1223962" cy="295275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61939" name="Rectangle 19"/>
          <p:cNvSpPr>
            <a:spLocks noChangeArrowheads="1"/>
          </p:cNvSpPr>
          <p:nvPr/>
        </p:nvSpPr>
        <p:spPr bwMode="auto">
          <a:xfrm>
            <a:off x="6659563" y="1196975"/>
            <a:ext cx="647700" cy="295275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1555750" y="1125538"/>
          <a:ext cx="67437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公式" r:id="rId17" imgW="2654300" imgH="1219200" progId="Equation.3">
                  <p:embed/>
                </p:oleObj>
              </mc:Choice>
              <mc:Fallback>
                <p:oleObj name="公式" r:id="rId17" imgW="2654300" imgH="1219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125538"/>
                        <a:ext cx="67437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6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776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6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6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76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77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6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6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76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776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6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6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30" grpId="0" animBg="1"/>
      <p:bldP spid="7761932" grpId="0" animBg="1"/>
      <p:bldP spid="7761934" grpId="0" animBg="1"/>
      <p:bldP spid="7761937" grpId="0" animBg="1"/>
      <p:bldP spid="7761938" grpId="0" animBg="1"/>
      <p:bldP spid="77619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4959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二次曲面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S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在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X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坐标下方程为</a:t>
            </a:r>
          </a:p>
          <a:p>
            <a:pPr eaLnBrk="1" hangingPunct="1">
              <a:lnSpc>
                <a:spcPct val="120000"/>
              </a:lnSpc>
            </a:pPr>
            <a:endParaRPr lang="zh-CN" altLang="en-US" sz="3600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b="1" smtClean="0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7762947" name="Object 3"/>
          <p:cNvGraphicFramePr>
            <a:graphicFrameLocks noChangeAspect="1"/>
          </p:cNvGraphicFramePr>
          <p:nvPr/>
        </p:nvGraphicFramePr>
        <p:xfrm>
          <a:off x="323850" y="3284538"/>
          <a:ext cx="81867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公式" r:id="rId3" imgW="2946400" imgH="228600" progId="Equation.3">
                  <p:embed/>
                </p:oleObj>
              </mc:Choice>
              <mc:Fallback>
                <p:oleObj name="公式" r:id="rId3" imgW="2946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84538"/>
                        <a:ext cx="81867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2948" name="Object 4"/>
          <p:cNvGraphicFramePr>
            <a:graphicFrameLocks noChangeAspect="1"/>
          </p:cNvGraphicFramePr>
          <p:nvPr/>
        </p:nvGraphicFramePr>
        <p:xfrm>
          <a:off x="2484438" y="4437063"/>
          <a:ext cx="40925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公式" r:id="rId5" imgW="1701800" imgH="292100" progId="Equation.3">
                  <p:embed/>
                </p:oleObj>
              </mc:Choice>
              <mc:Fallback>
                <p:oleObj name="公式" r:id="rId5" imgW="1701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40925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68313" y="2060575"/>
          <a:ext cx="80438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公式" r:id="rId7" imgW="3340100" imgH="292100" progId="Equation.3">
                  <p:embed/>
                </p:oleObj>
              </mc:Choice>
              <mc:Fallback>
                <p:oleObj name="公式" r:id="rId7" imgW="33401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80438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62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6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6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6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6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6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68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问题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: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在欧氏空间 </a:t>
            </a:r>
            <a:r>
              <a:rPr lang="en-US" altLang="zh-CN" b="1" dirty="0" smtClean="0">
                <a:latin typeface="Times New Roman" pitchFamily="18" charset="0"/>
                <a:sym typeface="Euclid Math One" pitchFamily="18" charset="2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中研究一组样本点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  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的分布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第一步：向量中心化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   记</a:t>
            </a: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以下假定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已中心化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13415" y="2780928"/>
                <a:ext cx="5117170" cy="1295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  <m:r>
                            <a:rPr lang="en-US" altLang="zh-CN" sz="3200" b="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3200" b="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0" i="1">
                          <a:latin typeface="Cambria Math"/>
                        </a:rPr>
                        <m:t>+</m:t>
                      </m:r>
                      <m:r>
                        <a:rPr lang="en-US" altLang="zh-CN" sz="3200" i="1">
                          <a:latin typeface="Cambria Math"/>
                        </a:rPr>
                        <m:t>⋯ 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>
                              <a:latin typeface="Cambria Math"/>
                            </a:rPr>
                            <m:t>+</m:t>
                          </m:r>
                          <m:r>
                            <a:rPr lang="zh-CN" altLang="en-US" sz="320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0" i="1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zh-CN" altLang="en-US" sz="3200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15" y="2780928"/>
                <a:ext cx="5117170" cy="12950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23422" y="4076026"/>
                <a:ext cx="5268686" cy="73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𝛂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3200">
                              <a:latin typeface="Cambria Math"/>
                            </a:rPr>
                            <m:t>𝛂</m:t>
                          </m:r>
                        </m:e>
                      </m:acc>
                      <m:r>
                        <a:rPr lang="en-US" altLang="zh-CN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  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𝒊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,⋯,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zh-CN" altLang="en-US" sz="3200" dirty="0">
                  <a:latin typeface="Times New Roman" pitchFamily="18" charset="0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22" y="4076026"/>
                <a:ext cx="5268686" cy="7325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3970" name="Object 2"/>
          <p:cNvGraphicFramePr>
            <a:graphicFrameLocks noChangeAspect="1"/>
          </p:cNvGraphicFramePr>
          <p:nvPr/>
        </p:nvGraphicFramePr>
        <p:xfrm>
          <a:off x="1979613" y="333375"/>
          <a:ext cx="5076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1" name="公式" r:id="rId3" imgW="1676400" imgH="203200" progId="Equation.3">
                  <p:embed/>
                </p:oleObj>
              </mc:Choice>
              <mc:Fallback>
                <p:oleObj name="公式" r:id="rId3" imgW="16764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3375"/>
                        <a:ext cx="5076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1403350" y="4365625"/>
            <a:ext cx="655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V="1">
            <a:off x="2484438" y="2852738"/>
            <a:ext cx="4392612" cy="28082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V="1">
            <a:off x="4500563" y="1916113"/>
            <a:ext cx="0" cy="44656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7945438" y="4437063"/>
          <a:ext cx="3698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name="公式" r:id="rId5" imgW="203024" imgH="253780" progId="Equation.3">
                  <p:embed/>
                </p:oleObj>
              </mc:Choice>
              <mc:Fallback>
                <p:oleObj name="公式" r:id="rId5" imgW="203024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437063"/>
                        <a:ext cx="3698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997700" y="2708275"/>
          <a:ext cx="3921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name="公式" r:id="rId7" imgW="215713" imgH="253780" progId="Equation.3">
                  <p:embed/>
                </p:oleObj>
              </mc:Choice>
              <mc:Fallback>
                <p:oleObj name="公式" r:id="rId7" imgW="215713" imgH="253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708275"/>
                        <a:ext cx="3921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913188" y="184467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公式" r:id="rId9" imgW="215713" imgH="253780" progId="Equation.3">
                  <p:embed/>
                </p:oleObj>
              </mc:Choice>
              <mc:Fallback>
                <p:oleObj name="公式" r:id="rId9" imgW="215713" imgH="2537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184467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3977" name="Oval 9"/>
          <p:cNvSpPr>
            <a:spLocks noChangeArrowheads="1"/>
          </p:cNvSpPr>
          <p:nvPr/>
        </p:nvSpPr>
        <p:spPr bwMode="auto">
          <a:xfrm>
            <a:off x="3635375" y="4005263"/>
            <a:ext cx="1728788" cy="698500"/>
          </a:xfrm>
          <a:prstGeom prst="ellipse">
            <a:avLst/>
          </a:prstGeom>
          <a:solidFill>
            <a:srgbClr val="FFCC00">
              <a:alpha val="38039"/>
            </a:srgbClr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63978" name="Oval 10"/>
          <p:cNvSpPr>
            <a:spLocks noChangeArrowheads="1"/>
          </p:cNvSpPr>
          <p:nvPr/>
        </p:nvSpPr>
        <p:spPr bwMode="auto">
          <a:xfrm>
            <a:off x="3203575" y="2349500"/>
            <a:ext cx="2590800" cy="914400"/>
          </a:xfrm>
          <a:prstGeom prst="ellipse">
            <a:avLst/>
          </a:prstGeom>
          <a:solidFill>
            <a:srgbClr val="FFCC00">
              <a:alpha val="38039"/>
            </a:srgbClr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63979" name="Oval 11"/>
          <p:cNvSpPr>
            <a:spLocks noChangeArrowheads="1"/>
          </p:cNvSpPr>
          <p:nvPr/>
        </p:nvSpPr>
        <p:spPr bwMode="auto">
          <a:xfrm>
            <a:off x="3059113" y="5373688"/>
            <a:ext cx="2879725" cy="914400"/>
          </a:xfrm>
          <a:prstGeom prst="ellipse">
            <a:avLst/>
          </a:prstGeom>
          <a:solidFill>
            <a:srgbClr val="FFCC00">
              <a:alpha val="38039"/>
            </a:srgbClr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63980" name="Freeform 12"/>
          <p:cNvSpPr>
            <a:spLocks/>
          </p:cNvSpPr>
          <p:nvPr/>
        </p:nvSpPr>
        <p:spPr bwMode="auto">
          <a:xfrm>
            <a:off x="5327650" y="2492375"/>
            <a:ext cx="900113" cy="3744913"/>
          </a:xfrm>
          <a:custGeom>
            <a:avLst/>
            <a:gdLst>
              <a:gd name="T0" fmla="*/ 2147483647 w 567"/>
              <a:gd name="T1" fmla="*/ 0 h 2359"/>
              <a:gd name="T2" fmla="*/ 2147483647 w 567"/>
              <a:gd name="T3" fmla="*/ 2147483647 h 2359"/>
              <a:gd name="T4" fmla="*/ 2147483647 w 567"/>
              <a:gd name="T5" fmla="*/ 2147483647 h 2359"/>
              <a:gd name="T6" fmla="*/ 0 60000 65536"/>
              <a:gd name="T7" fmla="*/ 0 60000 65536"/>
              <a:gd name="T8" fmla="*/ 0 60000 65536"/>
              <a:gd name="T9" fmla="*/ 0 w 567"/>
              <a:gd name="T10" fmla="*/ 0 h 2359"/>
              <a:gd name="T11" fmla="*/ 567 w 567"/>
              <a:gd name="T12" fmla="*/ 2359 h 23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7" h="2359">
                <a:moveTo>
                  <a:pt x="431" y="0"/>
                </a:moveTo>
                <a:cubicBezTo>
                  <a:pt x="215" y="393"/>
                  <a:pt x="0" y="787"/>
                  <a:pt x="23" y="1180"/>
                </a:cubicBezTo>
                <a:cubicBezTo>
                  <a:pt x="46" y="1573"/>
                  <a:pt x="306" y="1966"/>
                  <a:pt x="567" y="2359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63981" name="Freeform 13"/>
          <p:cNvSpPr>
            <a:spLocks/>
          </p:cNvSpPr>
          <p:nvPr/>
        </p:nvSpPr>
        <p:spPr bwMode="auto">
          <a:xfrm>
            <a:off x="2843213" y="2492375"/>
            <a:ext cx="828675" cy="3600450"/>
          </a:xfrm>
          <a:custGeom>
            <a:avLst/>
            <a:gdLst>
              <a:gd name="T0" fmla="*/ 2147483647 w 522"/>
              <a:gd name="T1" fmla="*/ 0 h 2268"/>
              <a:gd name="T2" fmla="*/ 2147483647 w 522"/>
              <a:gd name="T3" fmla="*/ 2147483647 h 2268"/>
              <a:gd name="T4" fmla="*/ 0 w 522"/>
              <a:gd name="T5" fmla="*/ 2147483647 h 2268"/>
              <a:gd name="T6" fmla="*/ 0 60000 65536"/>
              <a:gd name="T7" fmla="*/ 0 60000 65536"/>
              <a:gd name="T8" fmla="*/ 0 60000 65536"/>
              <a:gd name="T9" fmla="*/ 0 w 522"/>
              <a:gd name="T10" fmla="*/ 0 h 2268"/>
              <a:gd name="T11" fmla="*/ 522 w 522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2268">
                <a:moveTo>
                  <a:pt x="136" y="0"/>
                </a:moveTo>
                <a:cubicBezTo>
                  <a:pt x="329" y="401"/>
                  <a:pt x="522" y="802"/>
                  <a:pt x="499" y="1180"/>
                </a:cubicBezTo>
                <a:cubicBezTo>
                  <a:pt x="476" y="1558"/>
                  <a:pt x="238" y="1913"/>
                  <a:pt x="0" y="2268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2700338" y="1052513"/>
          <a:ext cx="39385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公式" r:id="rId11" imgW="1332921" imgH="266584" progId="Equation.3">
                  <p:embed/>
                </p:oleObj>
              </mc:Choice>
              <mc:Fallback>
                <p:oleObj name="公式" r:id="rId11" imgW="1332921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39385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3983" name="Freeform 15"/>
          <p:cNvSpPr>
            <a:spLocks/>
          </p:cNvSpPr>
          <p:nvPr/>
        </p:nvSpPr>
        <p:spPr bwMode="auto">
          <a:xfrm>
            <a:off x="3563938" y="2708275"/>
            <a:ext cx="468312" cy="3673475"/>
          </a:xfrm>
          <a:custGeom>
            <a:avLst/>
            <a:gdLst>
              <a:gd name="T0" fmla="*/ 2147483647 w 522"/>
              <a:gd name="T1" fmla="*/ 0 h 2268"/>
              <a:gd name="T2" fmla="*/ 2147483647 w 522"/>
              <a:gd name="T3" fmla="*/ 2147483647 h 2268"/>
              <a:gd name="T4" fmla="*/ 0 w 522"/>
              <a:gd name="T5" fmla="*/ 2147483647 h 2268"/>
              <a:gd name="T6" fmla="*/ 0 60000 65536"/>
              <a:gd name="T7" fmla="*/ 0 60000 65536"/>
              <a:gd name="T8" fmla="*/ 0 60000 65536"/>
              <a:gd name="T9" fmla="*/ 0 w 522"/>
              <a:gd name="T10" fmla="*/ 0 h 2268"/>
              <a:gd name="T11" fmla="*/ 522 w 522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2268">
                <a:moveTo>
                  <a:pt x="136" y="0"/>
                </a:moveTo>
                <a:cubicBezTo>
                  <a:pt x="329" y="401"/>
                  <a:pt x="522" y="802"/>
                  <a:pt x="499" y="1180"/>
                </a:cubicBezTo>
                <a:cubicBezTo>
                  <a:pt x="476" y="1558"/>
                  <a:pt x="238" y="1913"/>
                  <a:pt x="0" y="2268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63984" name="Freeform 16"/>
          <p:cNvSpPr>
            <a:spLocks/>
          </p:cNvSpPr>
          <p:nvPr/>
        </p:nvSpPr>
        <p:spPr bwMode="auto">
          <a:xfrm>
            <a:off x="4932363" y="2636838"/>
            <a:ext cx="431800" cy="3744912"/>
          </a:xfrm>
          <a:custGeom>
            <a:avLst/>
            <a:gdLst>
              <a:gd name="T0" fmla="*/ 2147483647 w 567"/>
              <a:gd name="T1" fmla="*/ 0 h 2359"/>
              <a:gd name="T2" fmla="*/ 2147483647 w 567"/>
              <a:gd name="T3" fmla="*/ 2147483647 h 2359"/>
              <a:gd name="T4" fmla="*/ 2147483647 w 567"/>
              <a:gd name="T5" fmla="*/ 2147483647 h 2359"/>
              <a:gd name="T6" fmla="*/ 0 60000 65536"/>
              <a:gd name="T7" fmla="*/ 0 60000 65536"/>
              <a:gd name="T8" fmla="*/ 0 60000 65536"/>
              <a:gd name="T9" fmla="*/ 0 w 567"/>
              <a:gd name="T10" fmla="*/ 0 h 2359"/>
              <a:gd name="T11" fmla="*/ 567 w 567"/>
              <a:gd name="T12" fmla="*/ 2359 h 23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7" h="2359">
                <a:moveTo>
                  <a:pt x="431" y="0"/>
                </a:moveTo>
                <a:cubicBezTo>
                  <a:pt x="215" y="393"/>
                  <a:pt x="0" y="787"/>
                  <a:pt x="23" y="1180"/>
                </a:cubicBezTo>
                <a:cubicBezTo>
                  <a:pt x="46" y="1573"/>
                  <a:pt x="306" y="1966"/>
                  <a:pt x="567" y="2359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6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6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6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6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6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6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6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6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6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6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6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3977" grpId="0" animBg="1"/>
      <p:bldP spid="7763978" grpId="0" animBg="1"/>
      <p:bldP spid="7763979" grpId="0" animBg="1"/>
      <p:bldP spid="7763980" grpId="0" animBg="1"/>
      <p:bldP spid="7763981" grpId="0" animBg="1"/>
      <p:bldP spid="7763983" grpId="0" animBg="1"/>
      <p:bldP spid="776398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b="1" smtClean="0">
                <a:solidFill>
                  <a:srgbClr val="FFFF00"/>
                </a:solidFill>
                <a:latin typeface="Times New Roman" pitchFamily="18" charset="0"/>
              </a:rPr>
              <a:t>实矩阵的分析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4000" b="1" smtClean="0">
                <a:latin typeface="Times New Roman" pitchFamily="18" charset="0"/>
              </a:rPr>
              <a:t>1.  </a:t>
            </a:r>
            <a:r>
              <a:rPr lang="el-GR" altLang="zh-CN" sz="4000" b="1" smtClean="0">
                <a:latin typeface="Times New Roman" pitchFamily="18" charset="0"/>
              </a:rPr>
              <a:t>A</a:t>
            </a:r>
            <a:r>
              <a:rPr lang="el-GR" altLang="zh-CN" sz="4000" b="1" baseline="30000" smtClean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el-GR" altLang="zh-CN" sz="4000" b="1" smtClean="0">
                <a:latin typeface="Times New Roman" pitchFamily="18" charset="0"/>
              </a:rPr>
              <a:t>A</a:t>
            </a:r>
            <a:r>
              <a:rPr lang="en-US" altLang="zh-CN" b="1" smtClean="0">
                <a:sym typeface="Symbol" pitchFamily="18" charset="2"/>
              </a:rPr>
              <a:t> </a:t>
            </a:r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的特征值与特征向量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4000" b="1" smtClean="0">
                <a:solidFill>
                  <a:srgbClr val="FFFF00"/>
                </a:solidFill>
                <a:latin typeface="Times New Roman" pitchFamily="18" charset="0"/>
              </a:rPr>
              <a:t>2.  </a:t>
            </a:r>
            <a:r>
              <a:rPr lang="el-GR" altLang="zh-CN" sz="4000" b="1" smtClean="0">
                <a:solidFill>
                  <a:srgbClr val="FFFF00"/>
                </a:solidFill>
                <a:latin typeface="Times New Roman" pitchFamily="18" charset="0"/>
              </a:rPr>
              <a:t>AA</a:t>
            </a:r>
            <a:r>
              <a:rPr lang="el-GR" altLang="zh-CN" sz="4000" b="1" baseline="3000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T </a:t>
            </a:r>
            <a:r>
              <a:rPr lang="zh-CN" altLang="en-US" sz="4000" b="1" smtClean="0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特征向量的几何意义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4000" b="1" smtClean="0">
                <a:latin typeface="Times New Roman" pitchFamily="18" charset="0"/>
              </a:rPr>
              <a:t>3.  </a:t>
            </a:r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应用 </a:t>
            </a:r>
            <a:r>
              <a:rPr lang="en-US" altLang="zh-CN" sz="4000" b="1" smtClean="0">
                <a:latin typeface="华文楷体" pitchFamily="2" charset="-122"/>
                <a:ea typeface="华文楷体" pitchFamily="2" charset="-122"/>
              </a:rPr>
              <a:t>—</a:t>
            </a:r>
            <a:r>
              <a:rPr lang="en-US" altLang="zh-CN" sz="4000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人脸识别</a:t>
            </a:r>
            <a:r>
              <a:rPr lang="en-US" altLang="zh-CN" sz="4000" b="1" smtClean="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文本分析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例：在欧氏空间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中给定一组点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, … 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  <a:endParaRPr lang="en-US" altLang="zh-CN" b="1" baseline="-300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求一条过原点直线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使得在所有过原点的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直线中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点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, … 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到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距离的平方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和最小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（直线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称为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,…,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的主方向 ）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090" name="Line 2"/>
          <p:cNvSpPr>
            <a:spLocks noChangeShapeType="1"/>
          </p:cNvSpPr>
          <p:nvPr/>
        </p:nvSpPr>
        <p:spPr bwMode="auto">
          <a:xfrm flipV="1">
            <a:off x="971550" y="2636838"/>
            <a:ext cx="7273925" cy="29987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 flipH="1">
            <a:off x="4284663" y="1773238"/>
            <a:ext cx="0" cy="4464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Oval 7"/>
          <p:cNvSpPr>
            <a:spLocks noChangeArrowheads="1"/>
          </p:cNvSpPr>
          <p:nvPr/>
        </p:nvSpPr>
        <p:spPr bwMode="auto">
          <a:xfrm rot="-1051524">
            <a:off x="5148263" y="2781300"/>
            <a:ext cx="131762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385096" name="Line 8"/>
          <p:cNvSpPr>
            <a:spLocks noChangeShapeType="1"/>
          </p:cNvSpPr>
          <p:nvPr/>
        </p:nvSpPr>
        <p:spPr bwMode="auto">
          <a:xfrm flipH="1" flipV="1">
            <a:off x="5219700" y="2852738"/>
            <a:ext cx="576263" cy="79216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 rot="-1051524">
            <a:off x="3419475" y="3644900"/>
            <a:ext cx="131763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385098" name="Line 10"/>
          <p:cNvSpPr>
            <a:spLocks noChangeShapeType="1"/>
          </p:cNvSpPr>
          <p:nvPr/>
        </p:nvSpPr>
        <p:spPr bwMode="auto">
          <a:xfrm flipH="1" flipV="1">
            <a:off x="3492500" y="3716338"/>
            <a:ext cx="0" cy="865187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099" name="Line 11"/>
          <p:cNvSpPr>
            <a:spLocks noChangeShapeType="1"/>
          </p:cNvSpPr>
          <p:nvPr/>
        </p:nvSpPr>
        <p:spPr bwMode="auto">
          <a:xfrm flipH="1" flipV="1">
            <a:off x="5076825" y="3933825"/>
            <a:ext cx="1223963" cy="57467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 rot="-1051524">
            <a:off x="6227763" y="4437063"/>
            <a:ext cx="131762" cy="100012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 rot="-1051524">
            <a:off x="2916238" y="4365625"/>
            <a:ext cx="131762" cy="100013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385102" name="Line 14"/>
          <p:cNvSpPr>
            <a:spLocks noChangeShapeType="1"/>
          </p:cNvSpPr>
          <p:nvPr/>
        </p:nvSpPr>
        <p:spPr bwMode="auto">
          <a:xfrm flipH="1" flipV="1">
            <a:off x="2987675" y="4437063"/>
            <a:ext cx="215900" cy="287337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 rot="-1051524">
            <a:off x="6516688" y="3573463"/>
            <a:ext cx="131762" cy="100012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385104" name="Line 16"/>
          <p:cNvSpPr>
            <a:spLocks noChangeShapeType="1"/>
          </p:cNvSpPr>
          <p:nvPr/>
        </p:nvSpPr>
        <p:spPr bwMode="auto">
          <a:xfrm flipH="1" flipV="1">
            <a:off x="6588125" y="3357563"/>
            <a:ext cx="0" cy="28575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5105" name="Rectangle 17" descr="花束"/>
          <p:cNvSpPr>
            <a:spLocks noChangeArrowheads="1"/>
          </p:cNvSpPr>
          <p:nvPr/>
        </p:nvSpPr>
        <p:spPr bwMode="auto">
          <a:xfrm>
            <a:off x="7451725" y="2997200"/>
            <a:ext cx="140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主方向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1908175" y="692150"/>
            <a:ext cx="5256213" cy="7254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使距离平方和最小的直线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8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3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3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7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38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73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090" grpId="0" animBg="1"/>
      <p:bldP spid="7385096" grpId="0" animBg="1"/>
      <p:bldP spid="7385098" grpId="0" animBg="1"/>
      <p:bldP spid="7385099" grpId="0" animBg="1"/>
      <p:bldP spid="7385102" grpId="0" animBg="1"/>
      <p:bldP spid="7385104" grpId="0" animBg="1"/>
      <p:bldP spid="738510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 flipH="1">
            <a:off x="4284663" y="1700213"/>
            <a:ext cx="0" cy="4537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 flipV="1">
            <a:off x="684213" y="4292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908175" y="692150"/>
            <a:ext cx="5256213" cy="7254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使距离平方和最小的平面</a:t>
            </a:r>
          </a:p>
        </p:txBody>
      </p:sp>
      <p:sp>
        <p:nvSpPr>
          <p:cNvPr id="7386119" name="Rectangle 7" descr="花束"/>
          <p:cNvSpPr>
            <a:spLocks noChangeArrowheads="1"/>
          </p:cNvSpPr>
          <p:nvPr/>
        </p:nvSpPr>
        <p:spPr bwMode="auto">
          <a:xfrm>
            <a:off x="7235825" y="4365625"/>
            <a:ext cx="140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主平面</a:t>
            </a:r>
          </a:p>
        </p:txBody>
      </p:sp>
      <p:sp>
        <p:nvSpPr>
          <p:cNvPr id="7386120" name="Line 8"/>
          <p:cNvSpPr>
            <a:spLocks noChangeShapeType="1"/>
          </p:cNvSpPr>
          <p:nvPr/>
        </p:nvSpPr>
        <p:spPr bwMode="auto">
          <a:xfrm flipV="1">
            <a:off x="1258888" y="2997200"/>
            <a:ext cx="6192837" cy="2519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21" name="Line 9"/>
          <p:cNvSpPr>
            <a:spLocks noChangeShapeType="1"/>
          </p:cNvSpPr>
          <p:nvPr/>
        </p:nvSpPr>
        <p:spPr bwMode="auto">
          <a:xfrm flipH="1" flipV="1">
            <a:off x="3419475" y="3429000"/>
            <a:ext cx="1800225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6122" name="Freeform 10"/>
          <p:cNvSpPr>
            <a:spLocks/>
          </p:cNvSpPr>
          <p:nvPr/>
        </p:nvSpPr>
        <p:spPr bwMode="auto">
          <a:xfrm>
            <a:off x="250825" y="2276475"/>
            <a:ext cx="8208963" cy="4176713"/>
          </a:xfrm>
          <a:custGeom>
            <a:avLst/>
            <a:gdLst>
              <a:gd name="T0" fmla="*/ 0 w 5171"/>
              <a:gd name="T1" fmla="*/ 2147483647 h 2631"/>
              <a:gd name="T2" fmla="*/ 2147483647 w 5171"/>
              <a:gd name="T3" fmla="*/ 0 h 2631"/>
              <a:gd name="T4" fmla="*/ 2147483647 w 5171"/>
              <a:gd name="T5" fmla="*/ 2147483647 h 2631"/>
              <a:gd name="T6" fmla="*/ 2147483647 w 5171"/>
              <a:gd name="T7" fmla="*/ 2147483647 h 2631"/>
              <a:gd name="T8" fmla="*/ 0 w 5171"/>
              <a:gd name="T9" fmla="*/ 2147483647 h 26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1"/>
              <a:gd name="T16" fmla="*/ 0 h 2631"/>
              <a:gd name="T17" fmla="*/ 5171 w 5171"/>
              <a:gd name="T18" fmla="*/ 2631 h 26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1" h="2631">
                <a:moveTo>
                  <a:pt x="0" y="1406"/>
                </a:moveTo>
                <a:lnTo>
                  <a:pt x="3991" y="0"/>
                </a:lnTo>
                <a:lnTo>
                  <a:pt x="5171" y="907"/>
                </a:lnTo>
                <a:lnTo>
                  <a:pt x="1225" y="2631"/>
                </a:lnTo>
                <a:lnTo>
                  <a:pt x="0" y="1406"/>
                </a:lnTo>
                <a:close/>
              </a:path>
            </a:pathLst>
          </a:custGeom>
          <a:solidFill>
            <a:srgbClr val="8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3851275" y="4797425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5003800" y="42926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3059113" y="3068638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732588" y="3357563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5" name="Oval 15"/>
          <p:cNvSpPr>
            <a:spLocks noChangeArrowheads="1"/>
          </p:cNvSpPr>
          <p:nvPr/>
        </p:nvSpPr>
        <p:spPr bwMode="auto">
          <a:xfrm>
            <a:off x="2411413" y="5516563"/>
            <a:ext cx="122237" cy="1222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4211638" y="3573463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5580063" y="3284538"/>
            <a:ext cx="122237" cy="1222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386130" name="Line 18"/>
          <p:cNvSpPr>
            <a:spLocks noChangeShapeType="1"/>
          </p:cNvSpPr>
          <p:nvPr/>
        </p:nvSpPr>
        <p:spPr bwMode="auto">
          <a:xfrm flipH="1">
            <a:off x="5003800" y="4365625"/>
            <a:ext cx="73025" cy="3603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1" name="Line 19"/>
          <p:cNvSpPr>
            <a:spLocks noChangeShapeType="1"/>
          </p:cNvSpPr>
          <p:nvPr/>
        </p:nvSpPr>
        <p:spPr bwMode="auto">
          <a:xfrm flipH="1">
            <a:off x="4211638" y="3644900"/>
            <a:ext cx="73025" cy="5048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2" name="Line 20"/>
          <p:cNvSpPr>
            <a:spLocks noChangeShapeType="1"/>
          </p:cNvSpPr>
          <p:nvPr/>
        </p:nvSpPr>
        <p:spPr bwMode="auto">
          <a:xfrm flipH="1">
            <a:off x="5651500" y="2924175"/>
            <a:ext cx="73025" cy="35877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3" name="Line 21"/>
          <p:cNvSpPr>
            <a:spLocks noChangeShapeType="1"/>
          </p:cNvSpPr>
          <p:nvPr/>
        </p:nvSpPr>
        <p:spPr bwMode="auto">
          <a:xfrm flipH="1">
            <a:off x="6732588" y="3429000"/>
            <a:ext cx="71437" cy="28733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4" name="Line 22"/>
          <p:cNvSpPr>
            <a:spLocks noChangeShapeType="1"/>
          </p:cNvSpPr>
          <p:nvPr/>
        </p:nvSpPr>
        <p:spPr bwMode="auto">
          <a:xfrm flipH="1">
            <a:off x="3059113" y="3213100"/>
            <a:ext cx="73025" cy="7921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5" name="Line 23"/>
          <p:cNvSpPr>
            <a:spLocks noChangeShapeType="1"/>
          </p:cNvSpPr>
          <p:nvPr/>
        </p:nvSpPr>
        <p:spPr bwMode="auto">
          <a:xfrm flipH="1">
            <a:off x="3851275" y="4868863"/>
            <a:ext cx="73025" cy="36036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6136" name="Line 24"/>
          <p:cNvSpPr>
            <a:spLocks noChangeShapeType="1"/>
          </p:cNvSpPr>
          <p:nvPr/>
        </p:nvSpPr>
        <p:spPr bwMode="auto">
          <a:xfrm flipH="1">
            <a:off x="2484438" y="4941888"/>
            <a:ext cx="144462" cy="6477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3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8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8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38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738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738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38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38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738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738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6119" grpId="0"/>
      <p:bldP spid="7386120" grpId="0" animBg="1"/>
      <p:bldP spid="7386121" grpId="0" animBg="1"/>
      <p:bldP spid="7386122" grpId="0" animBg="1"/>
      <p:bldP spid="7386130" grpId="0" animBg="1"/>
      <p:bldP spid="7386131" grpId="0" animBg="1"/>
      <p:bldP spid="7386132" grpId="0" animBg="1"/>
      <p:bldP spid="7386133" grpId="0" animBg="1"/>
      <p:bldP spid="7386134" grpId="0" animBg="1"/>
      <p:bldP spid="7386135" grpId="0" animBg="1"/>
      <p:bldP spid="738613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318125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buNone/>
                </a:pP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⋯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</a:rPr>
                      <m:t>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dirty="0" smtClean="0">
                        <a:latin typeface="Cambria Math"/>
                        <a:ea typeface="华文楷体" pitchFamily="2" charset="-122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实矩阵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/>
                      </a:rPr>
                      <m:t>𝐀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altLang="zh-CN" b="1" i="0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华文楷体" pitchFamily="2" charset="-122"/>
                      </a:rPr>
                      <m:t>𝒎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级实对称矩阵</a:t>
                </a:r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于是存在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    正交矩阵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𝐏</m:t>
                    </m:r>
                    <m:r>
                      <a:rPr lang="en-US" altLang="zh-CN" b="1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  <a:ea typeface="华文楷体" pitchFamily="2" charset="-122"/>
                  </a:rPr>
                  <a:t>,  </a:t>
                </a:r>
                <a:r>
                  <a:rPr lang="zh-CN" altLang="en-US" b="1" dirty="0" smtClean="0">
                    <a:latin typeface="Times New Roman" pitchFamily="18" charset="0"/>
                    <a:ea typeface="华文楷体" pitchFamily="2" charset="-122"/>
                  </a:rPr>
                  <a:t>使得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endParaRPr lang="en-US" altLang="zh-CN" b="1" dirty="0" smtClean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880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9275"/>
                <a:ext cx="8229600" cy="53181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6676" y="2746085"/>
                <a:ext cx="8490016" cy="2023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smtClean="0">
                          <a:latin typeface="Cambria Math"/>
                        </a:rPr>
                        <m:t>𝐀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altLang="zh-CN" sz="320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0" smtClean="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zh-CN" altLang="en-US" sz="320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⋯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>
                                  <a:latin typeface="Cambria Math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b="1" i="0" smtClean="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>
                                        <a:latin typeface="Cambria Math"/>
                                      </a:rPr>
                                      <m:t>𝛌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en-US" altLang="zh-CN" sz="32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0" smtClean="0">
                              <a:latin typeface="Cambria Math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3200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6" y="2746085"/>
                <a:ext cx="8490016" cy="2023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"/>
          <p:cNvSpPr>
            <a:spLocks/>
          </p:cNvSpPr>
          <p:nvPr/>
        </p:nvSpPr>
        <p:spPr bwMode="auto">
          <a:xfrm rot="16200000">
            <a:off x="3197171" y="3134163"/>
            <a:ext cx="359915" cy="2389747"/>
          </a:xfrm>
          <a:prstGeom prst="leftBrace">
            <a:avLst>
              <a:gd name="adj1" fmla="val 49590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82254" y="4581128"/>
                <a:ext cx="23791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>
                    <a:latin typeface="Times New Roman" pitchFamily="18" charset="0"/>
                    <a:ea typeface="华文楷体" pitchFamily="2" charset="-122"/>
                  </a:rPr>
                  <a:t>正交矩阵 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/>
                      </a:rPr>
                      <m:t>𝐏</m:t>
                    </m:r>
                    <m:r>
                      <a:rPr lang="en-US" altLang="zh-CN" sz="3200" dirty="0">
                        <a:latin typeface="Cambria Math"/>
                      </a:rPr>
                      <m:t> 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54" y="4581128"/>
                <a:ext cx="2379177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6154" t="-15625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0265" y="5559138"/>
                <a:ext cx="75823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≥⋯≥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=⋯=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3200">
                              <a:latin typeface="Cambria Math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5" y="5559138"/>
                <a:ext cx="758233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定理</a:t>
            </a:r>
            <a:r>
              <a:rPr lang="zh-CN" altLang="en-US" sz="3600" b="1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(PCA) :  </a:t>
            </a: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设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= [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 … 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] .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向量 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 是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,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 , … ,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的主方向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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是属于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l-GR" altLang="zh-CN" sz="36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l-GR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T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的最大特征值  </a:t>
            </a:r>
            <a:r>
              <a:rPr lang="el-GR" altLang="zh-CN" sz="3600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</a:t>
            </a:r>
            <a:r>
              <a:rPr lang="el-GR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en-US" sz="3600" b="1" smtClean="0">
                <a:latin typeface="Times New Roman" pitchFamily="18" charset="0"/>
                <a:ea typeface="华文楷体" pitchFamily="2" charset="-122"/>
              </a:rPr>
              <a:t>的特征向量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</a:rPr>
              <a:t>.    </a:t>
            </a:r>
            <a:endParaRPr lang="el-GR" altLang="zh-CN" sz="3600" b="1" smtClean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89091" name="Rectangle 3" descr="水滴"/>
          <p:cNvSpPr>
            <a:spLocks noChangeArrowheads="1"/>
          </p:cNvSpPr>
          <p:nvPr/>
        </p:nvSpPr>
        <p:spPr bwMode="auto">
          <a:xfrm>
            <a:off x="468313" y="476250"/>
            <a:ext cx="82296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>
                <a:latin typeface="Times New Roman" pitchFamily="18" charset="0"/>
              </a:rPr>
              <a:t>P</a:t>
            </a:r>
            <a:r>
              <a:rPr kumimoji="0" lang="en-US" altLang="zh-CN" sz="4400">
                <a:solidFill>
                  <a:schemeClr val="tx2"/>
                </a:solidFill>
                <a:latin typeface="Times New Roman" pitchFamily="18" charset="0"/>
              </a:rPr>
              <a:t>rincipal Component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/>
          <p:cNvSpPr>
            <a:spLocks noChangeShapeType="1"/>
          </p:cNvSpPr>
          <p:nvPr/>
        </p:nvSpPr>
        <p:spPr bwMode="auto">
          <a:xfrm flipV="1">
            <a:off x="5003800" y="5300663"/>
            <a:ext cx="2735263" cy="8620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7812088" y="5084763"/>
          <a:ext cx="387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8" name="公式" r:id="rId3" imgW="126835" imgH="202936" progId="Equation.3">
                  <p:embed/>
                </p:oleObj>
              </mc:Choice>
              <mc:Fallback>
                <p:oleObj name="公式" r:id="rId3" imgW="126835" imgH="202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084763"/>
                        <a:ext cx="387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5"/>
          <p:cNvGraphicFramePr>
            <a:graphicFrameLocks noChangeAspect="1"/>
          </p:cNvGraphicFramePr>
          <p:nvPr/>
        </p:nvGraphicFramePr>
        <p:xfrm>
          <a:off x="4643438" y="6021388"/>
          <a:ext cx="3159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9" name="公式" r:id="rId5" imgW="177569" imgH="202936" progId="Equation.3">
                  <p:embed/>
                </p:oleObj>
              </mc:Choice>
              <mc:Fallback>
                <p:oleObj name="公式" r:id="rId5" imgW="177569" imgH="2029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021388"/>
                        <a:ext cx="3159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Line 6"/>
          <p:cNvSpPr>
            <a:spLocks noChangeShapeType="1"/>
          </p:cNvSpPr>
          <p:nvPr/>
        </p:nvSpPr>
        <p:spPr bwMode="auto">
          <a:xfrm flipV="1">
            <a:off x="5003800" y="4292600"/>
            <a:ext cx="1152525" cy="187007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18" name="Object 7"/>
          <p:cNvGraphicFramePr>
            <a:graphicFrameLocks noChangeAspect="1"/>
          </p:cNvGraphicFramePr>
          <p:nvPr/>
        </p:nvGraphicFramePr>
        <p:xfrm>
          <a:off x="5076825" y="4292600"/>
          <a:ext cx="5984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0" name="公式" r:id="rId7" imgW="190417" imgH="241195" progId="Equation.3">
                  <p:embed/>
                </p:oleObj>
              </mc:Choice>
              <mc:Fallback>
                <p:oleObj name="公式" r:id="rId7" imgW="190417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92600"/>
                        <a:ext cx="5984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7048" name="Line 8"/>
          <p:cNvSpPr>
            <a:spLocks noChangeShapeType="1"/>
          </p:cNvSpPr>
          <p:nvPr/>
        </p:nvSpPr>
        <p:spPr bwMode="auto">
          <a:xfrm flipV="1">
            <a:off x="5003800" y="5661025"/>
            <a:ext cx="1582738" cy="50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67049" name="Line 9"/>
          <p:cNvSpPr>
            <a:spLocks noChangeShapeType="1"/>
          </p:cNvSpPr>
          <p:nvPr/>
        </p:nvSpPr>
        <p:spPr bwMode="auto">
          <a:xfrm flipH="1" flipV="1">
            <a:off x="6084888" y="4292600"/>
            <a:ext cx="504825" cy="136525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67050" name="Object 10"/>
          <p:cNvGraphicFramePr>
            <a:graphicFrameLocks noChangeAspect="1"/>
          </p:cNvGraphicFramePr>
          <p:nvPr/>
        </p:nvGraphicFramePr>
        <p:xfrm>
          <a:off x="5508625" y="5876925"/>
          <a:ext cx="16938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1" name="公式" r:id="rId9" imgW="558558" imgH="215806" progId="Equation.3">
                  <p:embed/>
                </p:oleObj>
              </mc:Choice>
              <mc:Fallback>
                <p:oleObj name="公式" r:id="rId9" imgW="55855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876925"/>
                        <a:ext cx="16938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7051" name="Object 11"/>
          <p:cNvGraphicFramePr>
            <a:graphicFrameLocks noChangeAspect="1"/>
          </p:cNvGraphicFramePr>
          <p:nvPr/>
        </p:nvGraphicFramePr>
        <p:xfrm>
          <a:off x="6413500" y="4365625"/>
          <a:ext cx="273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2" name="公式" r:id="rId11" imgW="850531" imgH="241195" progId="Equation.3">
                  <p:embed/>
                </p:oleObj>
              </mc:Choice>
              <mc:Fallback>
                <p:oleObj name="公式" r:id="rId11" imgW="85053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365625"/>
                        <a:ext cx="273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7053" name="Object 13"/>
          <p:cNvGraphicFramePr>
            <a:graphicFrameLocks noChangeAspect="1"/>
          </p:cNvGraphicFramePr>
          <p:nvPr/>
        </p:nvGraphicFramePr>
        <p:xfrm>
          <a:off x="23813" y="298450"/>
          <a:ext cx="9074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3" name="公式" r:id="rId13" imgW="2959100" imgH="431800" progId="Equation.3">
                  <p:embed/>
                </p:oleObj>
              </mc:Choice>
              <mc:Fallback>
                <p:oleObj name="公式" r:id="rId13" imgW="29591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298450"/>
                        <a:ext cx="9074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7054" name="Rectangle 14"/>
          <p:cNvSpPr>
            <a:spLocks noChangeArrowheads="1"/>
          </p:cNvSpPr>
          <p:nvPr/>
        </p:nvSpPr>
        <p:spPr bwMode="auto">
          <a:xfrm>
            <a:off x="1331913" y="0"/>
            <a:ext cx="2532062" cy="5794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勾股定理</a:t>
            </a:r>
          </a:p>
        </p:txBody>
      </p:sp>
      <p:sp>
        <p:nvSpPr>
          <p:cNvPr id="90125" name="Rectangle 15" descr="花束"/>
          <p:cNvSpPr>
            <a:spLocks noChangeArrowheads="1"/>
          </p:cNvSpPr>
          <p:nvPr/>
        </p:nvSpPr>
        <p:spPr bwMode="auto">
          <a:xfrm>
            <a:off x="1187450" y="5157788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不妨设 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|| 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|| = 1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79388" y="333375"/>
            <a:ext cx="647700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27538" y="333375"/>
            <a:ext cx="649287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092950" y="333375"/>
            <a:ext cx="647700" cy="1366838"/>
          </a:xfrm>
          <a:prstGeom prst="rect">
            <a:avLst/>
          </a:prstGeom>
          <a:solidFill>
            <a:srgbClr val="FFFFFF"/>
          </a:solidFill>
          <a:ln w="50800" algn="ctr">
            <a:solidFill>
              <a:srgbClr val="FFFFFF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 rot="-5400000">
            <a:off x="1835150" y="-26987"/>
            <a:ext cx="323850" cy="3492500"/>
          </a:xfrm>
          <a:prstGeom prst="leftBrace">
            <a:avLst>
              <a:gd name="adj1" fmla="val 5437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0" name="Rectangle 3" descr="花束"/>
          <p:cNvSpPr>
            <a:spLocks noChangeArrowheads="1"/>
          </p:cNvSpPr>
          <p:nvPr/>
        </p:nvSpPr>
        <p:spPr bwMode="auto">
          <a:xfrm>
            <a:off x="179388" y="1916113"/>
            <a:ext cx="31686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垂线平方和</a:t>
            </a:r>
            <a:endParaRPr kumimoji="0" lang="en-US" altLang="zh-CN" sz="360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1" name="AutoShape 7"/>
          <p:cNvSpPr>
            <a:spLocks/>
          </p:cNvSpPr>
          <p:nvPr/>
        </p:nvSpPr>
        <p:spPr bwMode="auto">
          <a:xfrm rot="-5400000">
            <a:off x="5220494" y="621507"/>
            <a:ext cx="323850" cy="2195512"/>
          </a:xfrm>
          <a:prstGeom prst="leftBrace">
            <a:avLst>
              <a:gd name="adj1" fmla="val 5436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22" name="Rectangle 3" descr="花束"/>
          <p:cNvSpPr>
            <a:spLocks noChangeArrowheads="1"/>
          </p:cNvSpPr>
          <p:nvPr/>
        </p:nvSpPr>
        <p:spPr bwMode="auto">
          <a:xfrm>
            <a:off x="3348038" y="1916113"/>
            <a:ext cx="38877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正交投影平方和</a:t>
            </a:r>
            <a:endParaRPr kumimoji="0" lang="en-US" altLang="zh-CN" sz="360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3" name="AutoShape 7"/>
          <p:cNvSpPr>
            <a:spLocks/>
          </p:cNvSpPr>
          <p:nvPr/>
        </p:nvSpPr>
        <p:spPr bwMode="auto">
          <a:xfrm rot="-5400000">
            <a:off x="7739857" y="837406"/>
            <a:ext cx="323850" cy="1763713"/>
          </a:xfrm>
          <a:prstGeom prst="leftBrace">
            <a:avLst>
              <a:gd name="adj1" fmla="val 54360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308850" y="1897063"/>
          <a:ext cx="1835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4" name="公式" r:id="rId15" imgW="634725" imgH="228501" progId="Equation.3">
                  <p:embed/>
                </p:oleObj>
              </mc:Choice>
              <mc:Fallback>
                <p:oleObj name="公式" r:id="rId15" imgW="6347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897063"/>
                        <a:ext cx="18351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 descr="花束"/>
          <p:cNvSpPr>
            <a:spLocks noChangeArrowheads="1"/>
          </p:cNvSpPr>
          <p:nvPr/>
        </p:nvSpPr>
        <p:spPr bwMode="auto">
          <a:xfrm>
            <a:off x="250825" y="2781300"/>
            <a:ext cx="7416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欲使垂线平方和 取最小 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只需让</a:t>
            </a:r>
            <a:endParaRPr kumimoji="0" lang="en-US" altLang="zh-CN" sz="3600">
              <a:solidFill>
                <a:srgbClr val="000000"/>
              </a:solidFill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正交投影平方和 取最大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endParaRPr kumimoji="0" lang="zh-CN" altLang="el-GR" sz="360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6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67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67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76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6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6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6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76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7048" grpId="0" animBg="1"/>
      <p:bldP spid="7767049" grpId="0" animBg="1"/>
      <p:bldP spid="776705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 descr="花束"/>
          <p:cNvSpPr>
            <a:spLocks noChangeArrowheads="1"/>
          </p:cNvSpPr>
          <p:nvPr/>
        </p:nvSpPr>
        <p:spPr bwMode="auto">
          <a:xfrm>
            <a:off x="179388" y="1916113"/>
            <a:ext cx="31686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垂线平方和</a:t>
            </a:r>
            <a:endParaRPr kumimoji="0" lang="en-US" altLang="zh-CN" sz="360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91139" name="Rectangle 3" descr="花束"/>
          <p:cNvSpPr>
            <a:spLocks noChangeArrowheads="1"/>
          </p:cNvSpPr>
          <p:nvPr/>
        </p:nvSpPr>
        <p:spPr bwMode="auto">
          <a:xfrm>
            <a:off x="3348038" y="1916113"/>
            <a:ext cx="38877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正交投影平方和</a:t>
            </a:r>
            <a:endParaRPr kumimoji="0" lang="en-US" altLang="zh-CN" sz="360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91140" name="AutoShape 7"/>
          <p:cNvSpPr>
            <a:spLocks/>
          </p:cNvSpPr>
          <p:nvPr/>
        </p:nvSpPr>
        <p:spPr bwMode="auto">
          <a:xfrm rot="-5400000">
            <a:off x="1835150" y="-26987"/>
            <a:ext cx="323850" cy="3492500"/>
          </a:xfrm>
          <a:prstGeom prst="leftBrace">
            <a:avLst>
              <a:gd name="adj1" fmla="val 5437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91141" name="AutoShape 7"/>
          <p:cNvSpPr>
            <a:spLocks/>
          </p:cNvSpPr>
          <p:nvPr/>
        </p:nvSpPr>
        <p:spPr bwMode="auto">
          <a:xfrm rot="-5400000">
            <a:off x="5220494" y="621507"/>
            <a:ext cx="323850" cy="2195512"/>
          </a:xfrm>
          <a:prstGeom prst="leftBrace">
            <a:avLst>
              <a:gd name="adj1" fmla="val 5436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7308850" y="1897063"/>
          <a:ext cx="1835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3" name="公式" r:id="rId3" imgW="634725" imgH="228501" progId="Equation.3">
                  <p:embed/>
                </p:oleObj>
              </mc:Choice>
              <mc:Fallback>
                <p:oleObj name="公式" r:id="rId3" imgW="6347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897063"/>
                        <a:ext cx="18351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AutoShape 7"/>
          <p:cNvSpPr>
            <a:spLocks/>
          </p:cNvSpPr>
          <p:nvPr/>
        </p:nvSpPr>
        <p:spPr bwMode="auto">
          <a:xfrm rot="-5400000">
            <a:off x="7739857" y="837406"/>
            <a:ext cx="323850" cy="1763713"/>
          </a:xfrm>
          <a:prstGeom prst="leftBrace">
            <a:avLst>
              <a:gd name="adj1" fmla="val 54360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91144" name="Object 4"/>
          <p:cNvGraphicFramePr>
            <a:graphicFrameLocks noChangeAspect="1"/>
          </p:cNvGraphicFramePr>
          <p:nvPr/>
        </p:nvGraphicFramePr>
        <p:xfrm>
          <a:off x="971550" y="2924175"/>
          <a:ext cx="66198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4" name="公式" r:id="rId5" imgW="2159000" imgH="431800" progId="Equation.3">
                  <p:embed/>
                </p:oleObj>
              </mc:Choice>
              <mc:Fallback>
                <p:oleObj name="公式" r:id="rId5" imgW="2159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6198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 descr="花束"/>
          <p:cNvSpPr>
            <a:spLocks noChangeArrowheads="1"/>
          </p:cNvSpPr>
          <p:nvPr/>
        </p:nvSpPr>
        <p:spPr bwMode="auto">
          <a:xfrm>
            <a:off x="6011863" y="4221163"/>
            <a:ext cx="2449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|| 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|| = 1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203575" y="4221163"/>
          <a:ext cx="99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5" name="公式" r:id="rId7" imgW="317087" imgH="215619" progId="Equation.3">
                  <p:embed/>
                </p:oleObj>
              </mc:Choice>
              <mc:Fallback>
                <p:oleObj name="公式" r:id="rId7" imgW="317087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21163"/>
                        <a:ext cx="9906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 descr="花束"/>
          <p:cNvSpPr>
            <a:spLocks noChangeArrowheads="1"/>
          </p:cNvSpPr>
          <p:nvPr/>
        </p:nvSpPr>
        <p:spPr bwMode="auto">
          <a:xfrm>
            <a:off x="468313" y="5157788"/>
            <a:ext cx="82804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 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取等号  </a:t>
            </a:r>
            <a:r>
              <a:rPr kumimoji="0" lang="zh-CN" altLang="en-US" sz="2800">
                <a:solidFill>
                  <a:srgbClr val="000000"/>
                </a:solidFill>
                <a:latin typeface="French Script MT" pitchFamily="66" charset="0"/>
                <a:sym typeface="Symbol" pitchFamily="18" charset="2"/>
              </a:rPr>
              <a:t>   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是属于</a:t>
            </a:r>
            <a:r>
              <a:rPr kumimoji="0" lang="zh-CN" altLang="en-US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l-GR" altLang="zh-CN" sz="360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</a:t>
            </a:r>
            <a:r>
              <a:rPr kumimoji="0" lang="el-GR" altLang="zh-CN" sz="3600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3600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36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的特征向量</a:t>
            </a:r>
            <a:endParaRPr kumimoji="0" lang="zh-CN" altLang="el-GR" sz="360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91148" name="Object 13"/>
          <p:cNvGraphicFramePr>
            <a:graphicFrameLocks noChangeAspect="1"/>
          </p:cNvGraphicFramePr>
          <p:nvPr/>
        </p:nvGraphicFramePr>
        <p:xfrm>
          <a:off x="23813" y="298450"/>
          <a:ext cx="9074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6" name="公式" r:id="rId9" imgW="2959100" imgH="431800" progId="Equation.3">
                  <p:embed/>
                </p:oleObj>
              </mc:Choice>
              <mc:Fallback>
                <p:oleObj name="公式" r:id="rId9" imgW="29591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298450"/>
                        <a:ext cx="9074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244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定理</a:t>
            </a:r>
            <a:r>
              <a:rPr lang="zh-CN" altLang="en-US" sz="3600" b="1" dirty="0" smtClean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</a:rPr>
              <a:t>:   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在欧氏空间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40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</a:rPr>
              <a:t>所有</a:t>
            </a:r>
            <a:r>
              <a:rPr lang="zh-CN" altLang="en-US" sz="3600" b="1" i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</a:rPr>
              <a:t>k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维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子空间中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,  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, …, </a:t>
            </a:r>
            <a:r>
              <a:rPr lang="el-GR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到子空间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3600" b="1" dirty="0" err="1" smtClean="0">
                <a:latin typeface="Times New Roman" pitchFamily="18" charset="0"/>
                <a:ea typeface="华文楷体" pitchFamily="2" charset="-122"/>
              </a:rPr>
              <a:t>V</a:t>
            </a:r>
            <a:r>
              <a:rPr lang="en-US" altLang="zh-CN" sz="3600" b="1" baseline="-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 = &lt;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 </a:t>
            </a:r>
            <a:r>
              <a:rPr lang="el-GR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, …,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</a:rPr>
              <a:t>&gt;</a:t>
            </a: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距离的平方和最小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此最小值为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                     </a:t>
            </a:r>
            <a:endParaRPr lang="el-GR" altLang="zh-CN" b="1" dirty="0" smtClean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92163" name="Rectangle 3" descr="蓝色面巾纸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  <a:ea typeface="华文楷体" pitchFamily="2" charset="-122"/>
              </a:rPr>
              <a:t>主子空间的计算</a:t>
            </a:r>
          </a:p>
        </p:txBody>
      </p:sp>
      <p:graphicFrame>
        <p:nvGraphicFramePr>
          <p:cNvPr id="7389188" name="Object 4"/>
          <p:cNvGraphicFramePr>
            <a:graphicFrameLocks noChangeAspect="1"/>
          </p:cNvGraphicFramePr>
          <p:nvPr/>
        </p:nvGraphicFramePr>
        <p:xfrm>
          <a:off x="1044575" y="5318125"/>
          <a:ext cx="69865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公式" r:id="rId4" imgW="2476500" imgH="241300" progId="Equation.3">
                  <p:embed/>
                </p:oleObj>
              </mc:Choice>
              <mc:Fallback>
                <p:oleObj name="公式" r:id="rId4" imgW="2476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318125"/>
                        <a:ext cx="69865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8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8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0994" name="Line 2"/>
          <p:cNvSpPr>
            <a:spLocks noChangeShapeType="1"/>
          </p:cNvSpPr>
          <p:nvPr/>
        </p:nvSpPr>
        <p:spPr bwMode="auto">
          <a:xfrm flipV="1">
            <a:off x="971550" y="2565400"/>
            <a:ext cx="7345363" cy="3070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80995" name="Object 3"/>
          <p:cNvGraphicFramePr>
            <a:graphicFrameLocks noChangeAspect="1"/>
          </p:cNvGraphicFramePr>
          <p:nvPr/>
        </p:nvGraphicFramePr>
        <p:xfrm>
          <a:off x="1455738" y="1684338"/>
          <a:ext cx="1901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公式" r:id="rId3" imgW="647419" imgH="203112" progId="Equation.3">
                  <p:embed/>
                </p:oleObj>
              </mc:Choice>
              <mc:Fallback>
                <p:oleObj name="公式" r:id="rId3" imgW="64741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684338"/>
                        <a:ext cx="1901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996" name="Oval 4"/>
          <p:cNvSpPr>
            <a:spLocks noChangeArrowheads="1"/>
          </p:cNvSpPr>
          <p:nvPr/>
        </p:nvSpPr>
        <p:spPr bwMode="auto">
          <a:xfrm rot="-1051524">
            <a:off x="7451725" y="27813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284663" y="981075"/>
            <a:ext cx="0" cy="52562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公式" r:id="rId5" imgW="139639" imgH="152334" progId="Equation.3">
                  <p:embed/>
                </p:oleObj>
              </mc:Choice>
              <mc:Fallback>
                <p:oleObj name="公式" r:id="rId5" imgW="139639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001" name="Oval 9"/>
          <p:cNvSpPr>
            <a:spLocks noChangeArrowheads="1"/>
          </p:cNvSpPr>
          <p:nvPr/>
        </p:nvSpPr>
        <p:spPr bwMode="auto">
          <a:xfrm rot="-1051524">
            <a:off x="2987675" y="45085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2" name="Oval 10"/>
          <p:cNvSpPr>
            <a:spLocks noChangeArrowheads="1"/>
          </p:cNvSpPr>
          <p:nvPr/>
        </p:nvSpPr>
        <p:spPr bwMode="auto">
          <a:xfrm rot="-1051524">
            <a:off x="2700338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3" name="Oval 11"/>
          <p:cNvSpPr>
            <a:spLocks noChangeArrowheads="1"/>
          </p:cNvSpPr>
          <p:nvPr/>
        </p:nvSpPr>
        <p:spPr bwMode="auto">
          <a:xfrm rot="-1051524">
            <a:off x="4932363" y="42211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4" name="Oval 12"/>
          <p:cNvSpPr>
            <a:spLocks noChangeArrowheads="1"/>
          </p:cNvSpPr>
          <p:nvPr/>
        </p:nvSpPr>
        <p:spPr bwMode="auto">
          <a:xfrm rot="-1051524">
            <a:off x="5724525" y="35734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5" name="Oval 13"/>
          <p:cNvSpPr>
            <a:spLocks noChangeArrowheads="1"/>
          </p:cNvSpPr>
          <p:nvPr/>
        </p:nvSpPr>
        <p:spPr bwMode="auto">
          <a:xfrm rot="-1051524">
            <a:off x="4067175" y="45085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6" name="Oval 14"/>
          <p:cNvSpPr>
            <a:spLocks noChangeArrowheads="1"/>
          </p:cNvSpPr>
          <p:nvPr/>
        </p:nvSpPr>
        <p:spPr bwMode="auto">
          <a:xfrm rot="-1051524">
            <a:off x="4140200" y="40767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7" name="Oval 15"/>
          <p:cNvSpPr>
            <a:spLocks noChangeArrowheads="1"/>
          </p:cNvSpPr>
          <p:nvPr/>
        </p:nvSpPr>
        <p:spPr bwMode="auto">
          <a:xfrm rot="-1051524">
            <a:off x="3995738" y="36449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8" name="Oval 16"/>
          <p:cNvSpPr>
            <a:spLocks noChangeArrowheads="1"/>
          </p:cNvSpPr>
          <p:nvPr/>
        </p:nvSpPr>
        <p:spPr bwMode="auto">
          <a:xfrm rot="-1051524">
            <a:off x="2124075" y="515778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09" name="Oval 17"/>
          <p:cNvSpPr>
            <a:spLocks noChangeArrowheads="1"/>
          </p:cNvSpPr>
          <p:nvPr/>
        </p:nvSpPr>
        <p:spPr bwMode="auto">
          <a:xfrm rot="-1051524">
            <a:off x="1403350" y="53006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0" name="Oval 18"/>
          <p:cNvSpPr>
            <a:spLocks noChangeArrowheads="1"/>
          </p:cNvSpPr>
          <p:nvPr/>
        </p:nvSpPr>
        <p:spPr bwMode="auto">
          <a:xfrm rot="-1051524">
            <a:off x="3419475" y="41497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1" name="Oval 19"/>
          <p:cNvSpPr>
            <a:spLocks noChangeArrowheads="1"/>
          </p:cNvSpPr>
          <p:nvPr/>
        </p:nvSpPr>
        <p:spPr bwMode="auto">
          <a:xfrm rot="-1051524">
            <a:off x="4932363" y="37893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2" name="Oval 20"/>
          <p:cNvSpPr>
            <a:spLocks noChangeArrowheads="1"/>
          </p:cNvSpPr>
          <p:nvPr/>
        </p:nvSpPr>
        <p:spPr bwMode="auto">
          <a:xfrm rot="-1051524">
            <a:off x="4500563" y="3716338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3" name="Oval 21"/>
          <p:cNvSpPr>
            <a:spLocks noChangeArrowheads="1"/>
          </p:cNvSpPr>
          <p:nvPr/>
        </p:nvSpPr>
        <p:spPr bwMode="auto">
          <a:xfrm rot="-1051524">
            <a:off x="5364163" y="37893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4" name="Oval 22"/>
          <p:cNvSpPr>
            <a:spLocks noChangeArrowheads="1"/>
          </p:cNvSpPr>
          <p:nvPr/>
        </p:nvSpPr>
        <p:spPr bwMode="auto">
          <a:xfrm rot="-1051524">
            <a:off x="6877050" y="32131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5" name="Oval 23"/>
          <p:cNvSpPr>
            <a:spLocks noChangeArrowheads="1"/>
          </p:cNvSpPr>
          <p:nvPr/>
        </p:nvSpPr>
        <p:spPr bwMode="auto">
          <a:xfrm rot="-1051524">
            <a:off x="2627313" y="45815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6" name="Oval 24"/>
          <p:cNvSpPr>
            <a:spLocks noChangeArrowheads="1"/>
          </p:cNvSpPr>
          <p:nvPr/>
        </p:nvSpPr>
        <p:spPr bwMode="auto">
          <a:xfrm rot="-1051524">
            <a:off x="5940425" y="33575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7" name="Oval 25"/>
          <p:cNvSpPr>
            <a:spLocks noChangeArrowheads="1"/>
          </p:cNvSpPr>
          <p:nvPr/>
        </p:nvSpPr>
        <p:spPr bwMode="auto">
          <a:xfrm rot="-1051524">
            <a:off x="3492500" y="4437063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8" name="Oval 26"/>
          <p:cNvSpPr>
            <a:spLocks noChangeArrowheads="1"/>
          </p:cNvSpPr>
          <p:nvPr/>
        </p:nvSpPr>
        <p:spPr bwMode="auto">
          <a:xfrm rot="-1051524">
            <a:off x="5219700" y="3860800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7381019" name="Oval 27"/>
          <p:cNvSpPr>
            <a:spLocks noChangeArrowheads="1"/>
          </p:cNvSpPr>
          <p:nvPr/>
        </p:nvSpPr>
        <p:spPr bwMode="auto">
          <a:xfrm rot="-1051524">
            <a:off x="2987675" y="4797425"/>
            <a:ext cx="203200" cy="1714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pic>
        <p:nvPicPr>
          <p:cNvPr id="7381020" name="Picture 28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3333">
            <a:off x="827088" y="3716338"/>
            <a:ext cx="73453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8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8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8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8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81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81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8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8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8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8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8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8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8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8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8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8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8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8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8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8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8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8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8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8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8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8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8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8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8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8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8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8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38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8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8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8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8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8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73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80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80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38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38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994" grpId="0" animBg="1"/>
      <p:bldP spid="7380996" grpId="0" animBg="1"/>
      <p:bldP spid="7381001" grpId="0" animBg="1"/>
      <p:bldP spid="7381002" grpId="0" animBg="1"/>
      <p:bldP spid="7381003" grpId="0" animBg="1"/>
      <p:bldP spid="7381004" grpId="0" animBg="1"/>
      <p:bldP spid="7381005" grpId="0" animBg="1"/>
      <p:bldP spid="7381006" grpId="0" animBg="1"/>
      <p:bldP spid="7381007" grpId="0" animBg="1"/>
      <p:bldP spid="7381008" grpId="0" animBg="1"/>
      <p:bldP spid="7381009" grpId="0" animBg="1"/>
      <p:bldP spid="7381010" grpId="0" animBg="1"/>
      <p:bldP spid="7381011" grpId="0" animBg="1"/>
      <p:bldP spid="7381012" grpId="0" animBg="1"/>
      <p:bldP spid="7381013" grpId="0" animBg="1"/>
      <p:bldP spid="7381014" grpId="0" animBg="1"/>
      <p:bldP spid="7381015" grpId="0" animBg="1"/>
      <p:bldP spid="7381016" grpId="0" animBg="1"/>
      <p:bldP spid="7381017" grpId="0" animBg="1"/>
      <p:bldP spid="7381018" grpId="0" animBg="1"/>
      <p:bldP spid="73810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证：设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一个 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维线性子空间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… ,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的一组标准正交基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 = [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…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,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 =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在子空间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上的正交投影为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)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Euclid Math One" pitchFamily="18" charset="2"/>
              </a:rPr>
              <a:t> + … +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)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  = (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Euclid Math One" pitchFamily="18" charset="2"/>
              </a:rPr>
              <a:t>+ … +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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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= B B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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endParaRPr lang="el-GR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由勾股定理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||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||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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||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 B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||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+ 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||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i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mtClean="0">
                <a:cs typeface="Times New Roman" pitchFamily="18" charset="0"/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B B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T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i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||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2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 </a:t>
            </a:r>
            <a:endParaRPr lang="en-US" altLang="zh-CN" b="1" smtClean="0">
              <a:latin typeface="Times New Roman" pitchFamily="18" charset="0"/>
              <a:ea typeface="华文楷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欲使垂线平方和取最小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, 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只需让正交投影</a:t>
            </a:r>
            <a:endParaRPr lang="en-US" altLang="zh-CN" b="1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平方和取最大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 </a:t>
            </a:r>
            <a:endParaRPr lang="en-US" altLang="zh-CN" b="1" smtClean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baseline="-3000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9750" y="1690688"/>
            <a:ext cx="503238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11413" y="1700213"/>
            <a:ext cx="50482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19700" y="1773238"/>
            <a:ext cx="50482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 rot="-5400000">
            <a:off x="1151732" y="1880394"/>
            <a:ext cx="287337" cy="1368425"/>
          </a:xfrm>
          <a:prstGeom prst="leftBrace">
            <a:avLst>
              <a:gd name="adj1" fmla="val 54503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39750" y="2852738"/>
          <a:ext cx="16192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5" name="公式" r:id="rId3" imgW="634725" imgH="228501" progId="Equation.3">
                  <p:embed/>
                </p:oleObj>
              </mc:Choice>
              <mc:Fallback>
                <p:oleObj name="公式" r:id="rId3" imgW="6347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16192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/>
          <p:cNvSpPr>
            <a:spLocks/>
          </p:cNvSpPr>
          <p:nvPr/>
        </p:nvSpPr>
        <p:spPr bwMode="auto">
          <a:xfrm rot="-5400000">
            <a:off x="3491707" y="1485106"/>
            <a:ext cx="323850" cy="2195513"/>
          </a:xfrm>
          <a:prstGeom prst="leftBrace">
            <a:avLst>
              <a:gd name="adj1" fmla="val 5436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9" name="Rectangle 3" descr="花束"/>
          <p:cNvSpPr>
            <a:spLocks noChangeArrowheads="1"/>
          </p:cNvSpPr>
          <p:nvPr/>
        </p:nvSpPr>
        <p:spPr bwMode="auto">
          <a:xfrm>
            <a:off x="2268538" y="2781300"/>
            <a:ext cx="33115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正交投影平方和</a:t>
            </a:r>
            <a:endParaRPr kumimoji="0" lang="en-US" altLang="zh-CN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-5400000">
            <a:off x="6768307" y="1161256"/>
            <a:ext cx="360362" cy="2879725"/>
          </a:xfrm>
          <a:prstGeom prst="leftBrace">
            <a:avLst>
              <a:gd name="adj1" fmla="val 54311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1" name="Rectangle 3" descr="花束"/>
          <p:cNvSpPr>
            <a:spLocks noChangeArrowheads="1"/>
          </p:cNvSpPr>
          <p:nvPr/>
        </p:nvSpPr>
        <p:spPr bwMode="auto">
          <a:xfrm>
            <a:off x="5580063" y="2781300"/>
            <a:ext cx="28082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垂线平方和</a:t>
            </a:r>
            <a:endParaRPr kumimoji="0" lang="en-US" altLang="zh-CN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3575" y="765175"/>
            <a:ext cx="36337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 </a:t>
            </a:r>
            <a:r>
              <a:rPr kumimoji="0" lang="en-US" altLang="zh-CN" sz="3200" kern="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1 , … , n </a:t>
            </a:r>
            <a:r>
              <a:rPr kumimoji="0" lang="zh-CN" altLang="en-US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求和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50825" y="3500438"/>
          <a:ext cx="191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公式" r:id="rId5" imgW="749300" imgH="228600" progId="Equation.3">
                  <p:embed/>
                </p:oleObj>
              </mc:Choice>
              <mc:Fallback>
                <p:oleObj name="公式" r:id="rId5" imgW="749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191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051050" y="3500438"/>
            <a:ext cx="2881313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= </a:t>
            </a:r>
            <a:r>
              <a:rPr kumimoji="0" lang="el-GR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λ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1</a:t>
            </a:r>
            <a:r>
              <a:rPr kumimoji="0" lang="el-GR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 … +</a:t>
            </a:r>
            <a:r>
              <a:rPr kumimoji="0" lang="el-GR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l-GR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λ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/>
      <p:bldP spid="12" grpId="0"/>
      <p:bldP spid="1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以下证明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, …,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到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的正交投影长度的平方和</a:t>
            </a:r>
            <a:endParaRPr lang="en-US" altLang="zh-CN" b="1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       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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+ 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+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…+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等号可在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&lt;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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, 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, …, 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取到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  </a:t>
            </a:r>
            <a:r>
              <a:rPr lang="el-GR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k+1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则等号只在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取到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l-GR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, …, </a:t>
            </a:r>
            <a:r>
              <a:rPr lang="el-GR" altLang="zh-CN" b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到 </a:t>
            </a:r>
            <a:r>
              <a:rPr lang="en-US" altLang="zh-CN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的正交投影长度的平方和</a:t>
            </a:r>
            <a:endParaRPr lang="en-US" altLang="zh-CN" b="1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08175" y="1700213"/>
          <a:ext cx="4805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3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0213"/>
                        <a:ext cx="48053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3708400" y="2492375"/>
            <a:ext cx="1079500" cy="6492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0800" algn="ctr">
            <a:solidFill>
              <a:srgbClr val="FFFFFF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French Script MT" pitchFamily="66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08175" y="2492375"/>
          <a:ext cx="41036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4" name="公式" r:id="rId5" imgW="1435100" imgH="228600" progId="Equation.3">
                  <p:embed/>
                </p:oleObj>
              </mc:Choice>
              <mc:Fallback>
                <p:oleObj name="公式" r:id="rId5" imgW="1435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41036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908175" y="3284538"/>
          <a:ext cx="31607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5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31607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908175" y="4005263"/>
          <a:ext cx="31607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6" name="公式" r:id="rId9" imgW="1104900" imgH="228600" progId="Equation.3">
                  <p:embed/>
                </p:oleObj>
              </mc:Choice>
              <mc:Fallback>
                <p:oleObj name="公式" r:id="rId9" imgW="1104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31607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1908175" y="4724400"/>
          <a:ext cx="34051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7" name="公式" r:id="rId11" imgW="1168400" imgH="228600" progId="Equation.3">
                  <p:embed/>
                </p:oleObj>
              </mc:Choice>
              <mc:Fallback>
                <p:oleObj name="公式" r:id="rId11" imgW="1168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34051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1908175" y="5445125"/>
          <a:ext cx="33718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8" name="公式" r:id="rId13" imgW="1181100" imgH="228600" progId="Equation.3">
                  <p:embed/>
                </p:oleObj>
              </mc:Choice>
              <mc:Fallback>
                <p:oleObj name="公式" r:id="rId13" imgW="1181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33718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543550" y="4005263"/>
            <a:ext cx="3600450" cy="1471612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 P </a:t>
            </a:r>
            <a:r>
              <a:rPr kumimoji="0" lang="zh-CN" altLang="en-US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正交矩阵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,  D = 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  </a:t>
            </a:r>
            <a:r>
              <a:rPr kumimoji="0" lang="en-US" altLang="zh-CN" sz="3200" kern="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diag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{ </a:t>
            </a:r>
            <a:r>
              <a:rPr kumimoji="0" lang="el-GR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λ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1 </a:t>
            </a:r>
            <a:r>
              <a:rPr lang="en-US" altLang="zh-CN" sz="32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l-GR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sz="32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l-GR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l-GR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λ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kumimoji="0" lang="en-US" altLang="zh-CN" sz="3200" kern="0" baseline="-3000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}</a:t>
            </a:r>
            <a:endParaRPr kumimoji="0" lang="zh-CN" altLang="en-US" sz="3200" kern="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048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记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=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B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.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C =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P P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B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</a:t>
            </a:r>
            <a:r>
              <a:rPr lang="en-US" altLang="zh-CN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知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的列也由两两正交的单位向量组成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于是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的列组可扩充成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的标准正交基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即存在矩阵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[ C | 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是正交矩阵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于是有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[ C | 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[ C | 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 C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+ 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048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由此看出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 C </a:t>
            </a:r>
            <a:r>
              <a:rPr lang="en-US" altLang="zh-CN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对角元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… ,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满足 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  0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 c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 1,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+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…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tr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lang="en-US" altLang="zh-CN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lang="en-US" altLang="zh-CN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  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 B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P D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=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C 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=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…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+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lang="el-GR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m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     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+ </a:t>
            </a:r>
            <a:r>
              <a:rPr lang="el-GR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+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…+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l-GR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λ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k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等号可在 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 = [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lang="el-GR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… 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, C =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时取到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23953"/>
              </p:ext>
            </p:extLst>
          </p:nvPr>
        </p:nvGraphicFramePr>
        <p:xfrm>
          <a:off x="7092280" y="3789040"/>
          <a:ext cx="189547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公式" r:id="rId3" imgW="723900" imgH="914400" progId="Equation.3">
                  <p:embed/>
                </p:oleObj>
              </mc:Choice>
              <mc:Fallback>
                <p:oleObj name="公式" r:id="rId3" imgW="7239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789040"/>
                        <a:ext cx="1895475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/>
          <p:cNvSpPr>
            <a:spLocks noChangeShapeType="1"/>
          </p:cNvSpPr>
          <p:nvPr/>
        </p:nvSpPr>
        <p:spPr bwMode="auto">
          <a:xfrm flipH="1">
            <a:off x="4284663" y="1916113"/>
            <a:ext cx="0" cy="43211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 flipV="1">
            <a:off x="395288" y="4292600"/>
            <a:ext cx="83534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V="1">
            <a:off x="1763713" y="2420938"/>
            <a:ext cx="4752975" cy="3959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4284663" y="4292600"/>
          <a:ext cx="404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7" name="公式" r:id="rId3" imgW="139639" imgH="152334" progId="Equation.3">
                  <p:embed/>
                </p:oleObj>
              </mc:Choice>
              <mc:Fallback>
                <p:oleObj name="公式" r:id="rId3" imgW="139639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92600"/>
                        <a:ext cx="404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66" name="Rectangle 6" descr="花束"/>
          <p:cNvSpPr>
            <a:spLocks noChangeArrowheads="1"/>
          </p:cNvSpPr>
          <p:nvPr/>
        </p:nvSpPr>
        <p:spPr bwMode="auto">
          <a:xfrm>
            <a:off x="6732588" y="3500438"/>
            <a:ext cx="1987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kumimoji="0" lang="en-US" altLang="zh-CN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772167" name="Line 7"/>
          <p:cNvSpPr>
            <a:spLocks noChangeShapeType="1"/>
          </p:cNvSpPr>
          <p:nvPr/>
        </p:nvSpPr>
        <p:spPr bwMode="auto">
          <a:xfrm flipV="1">
            <a:off x="1258888" y="2997200"/>
            <a:ext cx="6192837" cy="2519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168" name="Line 8"/>
          <p:cNvSpPr>
            <a:spLocks noChangeShapeType="1"/>
          </p:cNvSpPr>
          <p:nvPr/>
        </p:nvSpPr>
        <p:spPr bwMode="auto">
          <a:xfrm flipH="1" flipV="1">
            <a:off x="3419475" y="3429000"/>
            <a:ext cx="1800225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169" name="Freeform 9"/>
          <p:cNvSpPr>
            <a:spLocks/>
          </p:cNvSpPr>
          <p:nvPr/>
        </p:nvSpPr>
        <p:spPr bwMode="auto">
          <a:xfrm>
            <a:off x="250825" y="2276475"/>
            <a:ext cx="8208963" cy="4176713"/>
          </a:xfrm>
          <a:custGeom>
            <a:avLst/>
            <a:gdLst>
              <a:gd name="T0" fmla="*/ 0 w 5171"/>
              <a:gd name="T1" fmla="*/ 2147483647 h 2631"/>
              <a:gd name="T2" fmla="*/ 2147483647 w 5171"/>
              <a:gd name="T3" fmla="*/ 0 h 2631"/>
              <a:gd name="T4" fmla="*/ 2147483647 w 5171"/>
              <a:gd name="T5" fmla="*/ 2147483647 h 2631"/>
              <a:gd name="T6" fmla="*/ 2147483647 w 5171"/>
              <a:gd name="T7" fmla="*/ 2147483647 h 2631"/>
              <a:gd name="T8" fmla="*/ 0 w 5171"/>
              <a:gd name="T9" fmla="*/ 2147483647 h 26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1"/>
              <a:gd name="T16" fmla="*/ 0 h 2631"/>
              <a:gd name="T17" fmla="*/ 5171 w 5171"/>
              <a:gd name="T18" fmla="*/ 2631 h 26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1" h="2631">
                <a:moveTo>
                  <a:pt x="0" y="1406"/>
                </a:moveTo>
                <a:lnTo>
                  <a:pt x="3991" y="0"/>
                </a:lnTo>
                <a:lnTo>
                  <a:pt x="5171" y="907"/>
                </a:lnTo>
                <a:lnTo>
                  <a:pt x="1225" y="2631"/>
                </a:lnTo>
                <a:lnTo>
                  <a:pt x="0" y="1406"/>
                </a:lnTo>
                <a:close/>
              </a:path>
            </a:pathLst>
          </a:custGeom>
          <a:solidFill>
            <a:srgbClr val="8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5003800" y="42926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72171" name="Oval 11"/>
          <p:cNvSpPr>
            <a:spLocks noChangeArrowheads="1"/>
          </p:cNvSpPr>
          <p:nvPr/>
        </p:nvSpPr>
        <p:spPr bwMode="auto">
          <a:xfrm>
            <a:off x="3059113" y="2781300"/>
            <a:ext cx="122237" cy="1222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6588125" y="3429000"/>
            <a:ext cx="122238" cy="1222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6011863" y="3068638"/>
            <a:ext cx="122237" cy="1222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72174" name="Line 14"/>
          <p:cNvSpPr>
            <a:spLocks noChangeShapeType="1"/>
          </p:cNvSpPr>
          <p:nvPr/>
        </p:nvSpPr>
        <p:spPr bwMode="auto">
          <a:xfrm flipH="1">
            <a:off x="5003800" y="4365625"/>
            <a:ext cx="73025" cy="3603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5" name="Line 15"/>
          <p:cNvSpPr>
            <a:spLocks noChangeShapeType="1"/>
          </p:cNvSpPr>
          <p:nvPr/>
        </p:nvSpPr>
        <p:spPr bwMode="auto">
          <a:xfrm flipH="1">
            <a:off x="6011863" y="3213100"/>
            <a:ext cx="73025" cy="431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6" name="Line 16"/>
          <p:cNvSpPr>
            <a:spLocks noChangeShapeType="1"/>
          </p:cNvSpPr>
          <p:nvPr/>
        </p:nvSpPr>
        <p:spPr bwMode="auto">
          <a:xfrm flipH="1">
            <a:off x="6659563" y="3573463"/>
            <a:ext cx="0" cy="14287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7" name="Line 17"/>
          <p:cNvSpPr>
            <a:spLocks noChangeShapeType="1"/>
          </p:cNvSpPr>
          <p:nvPr/>
        </p:nvSpPr>
        <p:spPr bwMode="auto">
          <a:xfrm flipH="1">
            <a:off x="3059113" y="2924175"/>
            <a:ext cx="73025" cy="10810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78" name="Rectangle 18" descr="花束"/>
          <p:cNvSpPr>
            <a:spLocks noChangeArrowheads="1"/>
          </p:cNvSpPr>
          <p:nvPr/>
        </p:nvSpPr>
        <p:spPr bwMode="auto">
          <a:xfrm>
            <a:off x="7618413" y="2492375"/>
            <a:ext cx="69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French Script MT" pitchFamily="66" charset="0"/>
                <a:sym typeface="Symbol" pitchFamily="18" charset="2"/>
              </a:rPr>
              <a:t></a:t>
            </a:r>
            <a:r>
              <a:rPr kumimoji="0" lang="el-GR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0" lang="en-US" altLang="zh-CN" baseline="-30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72179" name="Rectangle 19" descr="花束"/>
          <p:cNvSpPr>
            <a:spLocks noChangeArrowheads="1"/>
          </p:cNvSpPr>
          <p:nvPr/>
        </p:nvSpPr>
        <p:spPr bwMode="auto">
          <a:xfrm>
            <a:off x="5335588" y="4941888"/>
            <a:ext cx="676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French Script MT" pitchFamily="66" charset="0"/>
                <a:sym typeface="Symbol" pitchFamily="18" charset="2"/>
              </a:rPr>
              <a:t>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72180" name="Oval 20"/>
          <p:cNvSpPr>
            <a:spLocks noChangeArrowheads="1"/>
          </p:cNvSpPr>
          <p:nvPr/>
        </p:nvSpPr>
        <p:spPr bwMode="auto">
          <a:xfrm rot="-1034443">
            <a:off x="5580063" y="3284538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72181" name="Oval 21"/>
          <p:cNvSpPr>
            <a:spLocks noChangeArrowheads="1"/>
          </p:cNvSpPr>
          <p:nvPr/>
        </p:nvSpPr>
        <p:spPr bwMode="auto">
          <a:xfrm rot="-1034443">
            <a:off x="6156325" y="3429000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72182" name="Oval 22"/>
          <p:cNvSpPr>
            <a:spLocks noChangeArrowheads="1"/>
          </p:cNvSpPr>
          <p:nvPr/>
        </p:nvSpPr>
        <p:spPr bwMode="auto">
          <a:xfrm rot="-1034443">
            <a:off x="4500563" y="4437063"/>
            <a:ext cx="936625" cy="504825"/>
          </a:xfrm>
          <a:prstGeom prst="ellipse">
            <a:avLst/>
          </a:prstGeom>
          <a:solidFill>
            <a:srgbClr val="FFCC99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1908175" y="404813"/>
            <a:ext cx="5040313" cy="13589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向主子空间作正交投影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降维 </a:t>
            </a:r>
            <a:r>
              <a:rPr kumimoji="0" lang="en-US" altLang="zh-CN">
                <a:latin typeface="华文楷体" pitchFamily="2" charset="-122"/>
                <a:ea typeface="华文楷体" pitchFamily="2" charset="-122"/>
              </a:rPr>
              <a:t>:  </a:t>
            </a:r>
            <a:r>
              <a:rPr kumimoji="0" lang="en-US" altLang="zh-CN">
                <a:latin typeface="Times New Roman" pitchFamily="18" charset="0"/>
                <a:ea typeface="华文楷体" pitchFamily="2" charset="-122"/>
              </a:rPr>
              <a:t>m </a:t>
            </a:r>
            <a:r>
              <a:rPr kumimoji="0" lang="en-US" altLang="zh-CN">
                <a:latin typeface="French Script MT" pitchFamily="66" charset="0"/>
              </a:rPr>
              <a:t>→ </a:t>
            </a:r>
            <a:r>
              <a:rPr kumimoji="0" lang="en-US" altLang="zh-CN">
                <a:latin typeface="Times New Roman" pitchFamily="18" charset="0"/>
              </a:rPr>
              <a:t>k</a:t>
            </a:r>
            <a:endParaRPr kumimoji="0" lang="en-US" altLang="zh-CN">
              <a:latin typeface="French Script MT" pitchFamily="66" charset="0"/>
              <a:ea typeface="华文楷体" pitchFamily="2" charset="-122"/>
            </a:endParaRPr>
          </a:p>
        </p:txBody>
      </p:sp>
      <p:sp>
        <p:nvSpPr>
          <p:cNvPr id="7772184" name="AutoShape 24"/>
          <p:cNvSpPr>
            <a:spLocks/>
          </p:cNvSpPr>
          <p:nvPr/>
        </p:nvSpPr>
        <p:spPr bwMode="auto">
          <a:xfrm rot="236429">
            <a:off x="2555875" y="2852738"/>
            <a:ext cx="360363" cy="1152525"/>
          </a:xfrm>
          <a:prstGeom prst="leftBrace">
            <a:avLst>
              <a:gd name="adj1" fmla="val 2665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772185" name="Object 25"/>
          <p:cNvGraphicFramePr>
            <a:graphicFrameLocks noChangeAspect="1"/>
          </p:cNvGraphicFramePr>
          <p:nvPr/>
        </p:nvGraphicFramePr>
        <p:xfrm>
          <a:off x="468313" y="3068638"/>
          <a:ext cx="18907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公式" r:id="rId5" imgW="787400" imgH="228600" progId="Equation.3">
                  <p:embed/>
                </p:oleObj>
              </mc:Choice>
              <mc:Fallback>
                <p:oleObj name="公式" r:id="rId5" imgW="7874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18907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86" name="Line 26"/>
          <p:cNvSpPr>
            <a:spLocks noChangeShapeType="1"/>
          </p:cNvSpPr>
          <p:nvPr/>
        </p:nvSpPr>
        <p:spPr bwMode="auto">
          <a:xfrm flipV="1">
            <a:off x="3059113" y="3573463"/>
            <a:ext cx="2952750" cy="431800"/>
          </a:xfrm>
          <a:prstGeom prst="line">
            <a:avLst/>
          </a:prstGeom>
          <a:noFill/>
          <a:ln w="508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72187" name="Object 27"/>
          <p:cNvGraphicFramePr>
            <a:graphicFrameLocks noChangeAspect="1"/>
          </p:cNvGraphicFramePr>
          <p:nvPr/>
        </p:nvGraphicFramePr>
        <p:xfrm>
          <a:off x="3741738" y="3043238"/>
          <a:ext cx="13112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" name="公式" r:id="rId7" imgW="545626" imgH="215713" progId="Equation.3">
                  <p:embed/>
                </p:oleObj>
              </mc:Choice>
              <mc:Fallback>
                <p:oleObj name="公式" r:id="rId7" imgW="545626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043238"/>
                        <a:ext cx="13112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72188" name="Oval 28"/>
          <p:cNvSpPr>
            <a:spLocks noChangeArrowheads="1"/>
          </p:cNvSpPr>
          <p:nvPr/>
        </p:nvSpPr>
        <p:spPr bwMode="auto">
          <a:xfrm>
            <a:off x="5219700" y="4076700"/>
            <a:ext cx="122238" cy="1222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772189" name="Line 29"/>
          <p:cNvSpPr>
            <a:spLocks noChangeShapeType="1"/>
          </p:cNvSpPr>
          <p:nvPr/>
        </p:nvSpPr>
        <p:spPr bwMode="auto">
          <a:xfrm flipH="1">
            <a:off x="5219700" y="4221163"/>
            <a:ext cx="73025" cy="576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190" name="Rectangle 30"/>
          <p:cNvSpPr>
            <a:spLocks noChangeArrowheads="1"/>
          </p:cNvSpPr>
          <p:nvPr/>
        </p:nvSpPr>
        <p:spPr bwMode="auto">
          <a:xfrm>
            <a:off x="2987675" y="5732463"/>
            <a:ext cx="5832475" cy="7350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样本点到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0" lang="zh-CN" altLang="en-US">
                <a:latin typeface="华文楷体" pitchFamily="2" charset="-122"/>
                <a:ea typeface="华文楷体" pitchFamily="2" charset="-122"/>
              </a:rPr>
              <a:t>距离平方和最小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7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77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77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77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7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77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7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777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7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777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7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7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7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77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7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7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77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7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77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000"/>
                                        <p:tgtEl>
                                          <p:spTgt spid="777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66" grpId="0"/>
      <p:bldP spid="7772167" grpId="0" animBg="1"/>
      <p:bldP spid="7772168" grpId="0" animBg="1"/>
      <p:bldP spid="7772169" grpId="0" animBg="1"/>
      <p:bldP spid="7772171" grpId="0" animBg="1"/>
      <p:bldP spid="7772174" grpId="0" animBg="1"/>
      <p:bldP spid="7772175" grpId="0" animBg="1"/>
      <p:bldP spid="7772176" grpId="0" animBg="1"/>
      <p:bldP spid="7772177" grpId="0" animBg="1"/>
      <p:bldP spid="7772178" grpId="0"/>
      <p:bldP spid="7772179" grpId="0"/>
      <p:bldP spid="7772180" grpId="0" animBg="1"/>
      <p:bldP spid="7772181" grpId="0" animBg="1"/>
      <p:bldP spid="7772182" grpId="0" animBg="1"/>
      <p:bldP spid="7772184" grpId="0" animBg="1"/>
      <p:bldP spid="7772186" grpId="0" animBg="1"/>
      <p:bldP spid="7772188" grpId="0" animBg="1"/>
      <p:bldP spid="7772189" grpId="0" animBg="1"/>
      <p:bldP spid="777219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Review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1.   </a:t>
            </a:r>
            <a:r>
              <a:rPr lang="zh-CN" altLang="en-US" b="1" smtClean="0">
                <a:latin typeface="Times New Roman" pitchFamily="18" charset="0"/>
              </a:rPr>
              <a:t>已知 </a:t>
            </a:r>
            <a:r>
              <a:rPr lang="en-US" altLang="zh-CN" b="1" smtClean="0">
                <a:latin typeface="Times New Roman" pitchFamily="18" charset="0"/>
              </a:rPr>
              <a:t>3 </a:t>
            </a:r>
            <a:r>
              <a:rPr lang="zh-CN" altLang="en-US" b="1" smtClean="0">
                <a:latin typeface="Times New Roman" pitchFamily="18" charset="0"/>
              </a:rPr>
              <a:t>阶矩阵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latin typeface="Times New Roman" pitchFamily="18" charset="0"/>
              </a:rPr>
              <a:t>特征值为 </a:t>
            </a:r>
            <a:r>
              <a:rPr lang="en-US" altLang="zh-CN" b="1" smtClean="0">
                <a:latin typeface="Times New Roman" pitchFamily="18" charset="0"/>
              </a:rPr>
              <a:t>0, -1, 1, </a:t>
            </a:r>
            <a:r>
              <a:rPr lang="zh-CN" altLang="en-US" b="1" smtClean="0">
                <a:latin typeface="Times New Roman" pitchFamily="18" charset="0"/>
              </a:rPr>
              <a:t>对应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的特征向量为 </a:t>
            </a:r>
            <a:r>
              <a:rPr lang="en-US" altLang="zh-CN" b="1" smtClean="0">
                <a:latin typeface="Times New Roman" pitchFamily="18" charset="0"/>
              </a:rPr>
              <a:t>( 1,0,0 )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, ( 0,1,0 )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, ( -1,0,1 )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求 </a:t>
            </a:r>
            <a:r>
              <a:rPr lang="en-US" altLang="zh-CN" b="1" smtClean="0">
                <a:latin typeface="Times New Roman" pitchFamily="18" charset="0"/>
              </a:rPr>
              <a:t>A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smtClean="0">
                <a:latin typeface="Times New Roman" pitchFamily="18" charset="0"/>
              </a:rPr>
              <a:t> .</a:t>
            </a:r>
          </a:p>
        </p:txBody>
      </p:sp>
      <p:graphicFrame>
        <p:nvGraphicFramePr>
          <p:cNvPr id="7484420" name="Object 4"/>
          <p:cNvGraphicFramePr>
            <a:graphicFrameLocks noChangeAspect="1"/>
          </p:cNvGraphicFramePr>
          <p:nvPr/>
        </p:nvGraphicFramePr>
        <p:xfrm>
          <a:off x="611188" y="4365625"/>
          <a:ext cx="779462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公式" r:id="rId3" imgW="3340100" imgH="901700" progId="Equation.3">
                  <p:embed/>
                </p:oleObj>
              </mc:Choice>
              <mc:Fallback>
                <p:oleObj name="公式" r:id="rId3" imgW="33401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7794625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84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84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5442" name="Object 2"/>
          <p:cNvGraphicFramePr>
            <a:graphicFrameLocks noChangeAspect="1"/>
          </p:cNvGraphicFramePr>
          <p:nvPr/>
        </p:nvGraphicFramePr>
        <p:xfrm>
          <a:off x="250825" y="188913"/>
          <a:ext cx="87137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公式" r:id="rId3" imgW="3733800" imgH="901700" progId="Equation.3">
                  <p:embed/>
                </p:oleObj>
              </mc:Choice>
              <mc:Fallback>
                <p:oleObj name="公式" r:id="rId3" imgW="37338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871378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43" name="Object 3"/>
          <p:cNvGraphicFramePr>
            <a:graphicFrameLocks noChangeAspect="1"/>
          </p:cNvGraphicFramePr>
          <p:nvPr/>
        </p:nvGraphicFramePr>
        <p:xfrm>
          <a:off x="1476375" y="2349500"/>
          <a:ext cx="5751513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0" name="公式" r:id="rId5" imgW="2463800" imgH="850900" progId="Equation.3">
                  <p:embed/>
                </p:oleObj>
              </mc:Choice>
              <mc:Fallback>
                <p:oleObj name="公式" r:id="rId5" imgW="2463800" imgH="85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5751513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11188" y="4365625"/>
          <a:ext cx="779462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name="公式" r:id="rId7" imgW="3340100" imgH="901700" progId="Equation.3">
                  <p:embed/>
                </p:oleObj>
              </mc:Choice>
              <mc:Fallback>
                <p:oleObj name="公式" r:id="rId7" imgW="33401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7794625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85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8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8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8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8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85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85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50825" y="188913"/>
          <a:ext cx="87137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3" name="公式" r:id="rId3" imgW="3733800" imgH="901700" progId="Equation.3">
                  <p:embed/>
                </p:oleObj>
              </mc:Choice>
              <mc:Fallback>
                <p:oleObj name="公式" r:id="rId3" imgW="37338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871378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476375" y="2349500"/>
          <a:ext cx="5751513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4" name="公式" r:id="rId5" imgW="2463800" imgH="850900" progId="Equation.3">
                  <p:embed/>
                </p:oleObj>
              </mc:Choice>
              <mc:Fallback>
                <p:oleObj name="公式" r:id="rId5" imgW="2463800" imgH="85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5751513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468" name="Object 4"/>
          <p:cNvGraphicFramePr>
            <a:graphicFrameLocks noChangeAspect="1"/>
          </p:cNvGraphicFramePr>
          <p:nvPr/>
        </p:nvGraphicFramePr>
        <p:xfrm>
          <a:off x="2627313" y="4437063"/>
          <a:ext cx="364648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5" name="公式" r:id="rId7" imgW="1562100" imgH="850900" progId="Equation.3">
                  <p:embed/>
                </p:oleObj>
              </mc:Choice>
              <mc:Fallback>
                <p:oleObj name="公式" r:id="rId7" imgW="15621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3646487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8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8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8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花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04813"/>
            <a:ext cx="9169400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solidFill>
            <a:schemeClr val="bg1"/>
          </a:solidFill>
          <a:ln w="50800" algn="ctr">
            <a:solidFill>
              <a:srgbClr val="FFFFFF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50800" algn="ctr">
            <a:solidFill>
              <a:srgbClr val="FFFFFF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French Script MT" pitchFamily="66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015716" y="2267690"/>
            <a:ext cx="5112568" cy="1685251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3515184" y="2067316"/>
            <a:ext cx="2088232" cy="208599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85391" y="383271"/>
            <a:ext cx="2833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  <a:ea typeface="华文楷体" pitchFamily="2" charset="-122"/>
              </a:rPr>
              <a:t>饼状分</a:t>
            </a:r>
            <a:r>
              <a:rPr lang="zh-CN" altLang="en-US" sz="3600" dirty="0">
                <a:latin typeface="Times New Roman" pitchFamily="18" charset="0"/>
                <a:ea typeface="华文楷体" pitchFamily="2" charset="-122"/>
              </a:rPr>
              <a:t>布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2. </a:t>
            </a:r>
            <a:r>
              <a:rPr lang="zh-CN" altLang="en-US" b="1" smtClean="0">
                <a:latin typeface="Times New Roman" pitchFamily="18" charset="0"/>
              </a:rPr>
              <a:t>证明：对角分块方阵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可对角化当且仅当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可对角化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700338" y="1627188"/>
          <a:ext cx="30511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0" name="公式" r:id="rId3" imgW="1091726" imgH="558558" progId="Equation.3">
                  <p:embed/>
                </p:oleObj>
              </mc:Choice>
              <mc:Fallback>
                <p:oleObj name="公式" r:id="rId3" imgW="1091726" imgH="55855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27188"/>
                        <a:ext cx="30511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7492" name="AutoShape 4"/>
          <p:cNvSpPr>
            <a:spLocks/>
          </p:cNvSpPr>
          <p:nvPr/>
        </p:nvSpPr>
        <p:spPr bwMode="auto">
          <a:xfrm rot="-5400000">
            <a:off x="4067969" y="2924969"/>
            <a:ext cx="215900" cy="649288"/>
          </a:xfrm>
          <a:prstGeom prst="leftBrace">
            <a:avLst>
              <a:gd name="adj1" fmla="val 2506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487493" name="Object 5"/>
          <p:cNvGraphicFramePr>
            <a:graphicFrameLocks noChangeAspect="1"/>
          </p:cNvGraphicFramePr>
          <p:nvPr/>
        </p:nvGraphicFramePr>
        <p:xfrm>
          <a:off x="4043363" y="3502025"/>
          <a:ext cx="449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1" name="公式" r:id="rId5" imgW="177415" imgH="126725" progId="Equation.3">
                  <p:embed/>
                </p:oleObj>
              </mc:Choice>
              <mc:Fallback>
                <p:oleObj name="公式" r:id="rId5" imgW="177415" imgH="126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502025"/>
                        <a:ext cx="4492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7494" name="AutoShape 6"/>
          <p:cNvSpPr>
            <a:spLocks/>
          </p:cNvSpPr>
          <p:nvPr/>
        </p:nvSpPr>
        <p:spPr bwMode="auto">
          <a:xfrm rot="10800000">
            <a:off x="5724525" y="1773238"/>
            <a:ext cx="287338" cy="1295400"/>
          </a:xfrm>
          <a:prstGeom prst="leftBrace">
            <a:avLst>
              <a:gd name="adj1" fmla="val 3756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487495" name="Object 7"/>
          <p:cNvGraphicFramePr>
            <a:graphicFrameLocks noChangeAspect="1"/>
          </p:cNvGraphicFramePr>
          <p:nvPr/>
        </p:nvGraphicFramePr>
        <p:xfrm>
          <a:off x="6188075" y="2236788"/>
          <a:ext cx="3206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2" name="公式" r:id="rId7" imgW="126725" imgH="126725" progId="Equation.3">
                  <p:embed/>
                </p:oleObj>
              </mc:Choice>
              <mc:Fallback>
                <p:oleObj name="公式" r:id="rId7" imgW="126725" imgH="126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236788"/>
                        <a:ext cx="3206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87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87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87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87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87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87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7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87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7492" grpId="0" animBg="1"/>
      <p:bldP spid="748749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71588" y="1125538"/>
          <a:ext cx="3101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8" name="公式" r:id="rId3" imgW="1016000" imgH="241300" progId="Equation.3">
                  <p:embed/>
                </p:oleObj>
              </mc:Choice>
              <mc:Fallback>
                <p:oleObj name="公式" r:id="rId3" imgW="1016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125538"/>
                        <a:ext cx="3101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5148263" y="1125538"/>
          <a:ext cx="313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9" name="公式" r:id="rId5" imgW="1040948" imgH="241195" progId="Equation.3">
                  <p:embed/>
                </p:oleObj>
              </mc:Choice>
              <mc:Fallback>
                <p:oleObj name="公式" r:id="rId5" imgW="1040948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25538"/>
                        <a:ext cx="31384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8516" name="Object 4"/>
          <p:cNvGraphicFramePr>
            <a:graphicFrameLocks noChangeAspect="1"/>
          </p:cNvGraphicFramePr>
          <p:nvPr/>
        </p:nvGraphicFramePr>
        <p:xfrm>
          <a:off x="1042988" y="4437063"/>
          <a:ext cx="67230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0" name="公式" r:id="rId7" imgW="2286000" imgH="508000" progId="Equation.3">
                  <p:embed/>
                </p:oleObj>
              </mc:Choice>
              <mc:Fallback>
                <p:oleObj name="公式" r:id="rId7" imgW="2286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672306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 descr="花束"/>
          <p:cNvGraphicFramePr>
            <a:graphicFrameLocks noChangeAspect="1"/>
          </p:cNvGraphicFramePr>
          <p:nvPr/>
        </p:nvGraphicFramePr>
        <p:xfrm>
          <a:off x="2195513" y="2636838"/>
          <a:ext cx="2160587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1" name="公式" r:id="rId9" imgW="863225" imgH="558558" progId="Equation.3">
                  <p:embed/>
                </p:oleObj>
              </mc:Choice>
              <mc:Fallback>
                <p:oleObj name="公式" r:id="rId9" imgW="863225" imgH="558558" progId="Equation.3">
                  <p:embed/>
                  <p:pic>
                    <p:nvPicPr>
                      <p:cNvPr id="0" name="Object 5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2160587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 descr="花束"/>
          <p:cNvSpPr>
            <a:spLocks noChangeArrowheads="1"/>
          </p:cNvSpPr>
          <p:nvPr/>
        </p:nvSpPr>
        <p:spPr bwMode="auto">
          <a:xfrm>
            <a:off x="395288" y="476250"/>
            <a:ext cx="719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chemeClr val="tx2"/>
                </a:solidFill>
                <a:latin typeface="French Script MT" pitchFamily="66" charset="0"/>
              </a:rPr>
              <a:t>若</a:t>
            </a:r>
          </a:p>
        </p:txBody>
      </p:sp>
      <p:sp>
        <p:nvSpPr>
          <p:cNvPr id="104455" name="Rectangle 7" descr="花束"/>
          <p:cNvSpPr>
            <a:spLocks noChangeArrowheads="1"/>
          </p:cNvSpPr>
          <p:nvPr/>
        </p:nvSpPr>
        <p:spPr bwMode="auto">
          <a:xfrm>
            <a:off x="468313" y="2205038"/>
            <a:ext cx="719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chemeClr val="tx2"/>
                </a:solidFill>
                <a:latin typeface="French Script MT" pitchFamily="66" charset="0"/>
              </a:rPr>
              <a:t>则</a:t>
            </a:r>
          </a:p>
        </p:txBody>
      </p:sp>
      <p:graphicFrame>
        <p:nvGraphicFramePr>
          <p:cNvPr id="7488520" name="Object 8" descr="花束"/>
          <p:cNvGraphicFramePr>
            <a:graphicFrameLocks noChangeAspect="1"/>
          </p:cNvGraphicFramePr>
          <p:nvPr/>
        </p:nvGraphicFramePr>
        <p:xfrm>
          <a:off x="5292725" y="2543175"/>
          <a:ext cx="21002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2" name="公式" r:id="rId12" imgW="672808" imgH="482391" progId="Equation.3">
                  <p:embed/>
                </p:oleObj>
              </mc:Choice>
              <mc:Fallback>
                <p:oleObj name="公式" r:id="rId12" imgW="672808" imgH="482391" progId="Equation.3">
                  <p:embed/>
                  <p:pic>
                    <p:nvPicPr>
                      <p:cNvPr id="0" name="Object 8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43175"/>
                        <a:ext cx="210026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8521" name="Rectangle 9" descr="花束"/>
          <p:cNvSpPr>
            <a:spLocks noChangeArrowheads="1"/>
          </p:cNvSpPr>
          <p:nvPr/>
        </p:nvSpPr>
        <p:spPr bwMode="auto">
          <a:xfrm>
            <a:off x="4500563" y="2852738"/>
            <a:ext cx="690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>
                <a:latin typeface="Times New Roman" pitchFamily="18" charset="0"/>
                <a:sym typeface="Symbol" pitchFamily="18" charset="2"/>
              </a:rPr>
              <a:t>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88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8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8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48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8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8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85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9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反之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若                         可对角化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则存在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个线性无关的特征向量           </a:t>
            </a:r>
            <a:r>
              <a:rPr lang="en-US" altLang="zh-CN" b="1" smtClean="0">
                <a:latin typeface="Times New Roman" pitchFamily="18" charset="0"/>
              </a:rPr>
              <a:t>,  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smtClean="0">
                <a:latin typeface="Times New Roman" pitchFamily="18" charset="0"/>
              </a:rPr>
              <a:t> i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smtClean="0">
                <a:latin typeface="Times New Roman" pitchFamily="18" charset="0"/>
              </a:rPr>
              <a:t> n 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</a:t>
            </a:r>
            <a:r>
              <a:rPr lang="zh-CN" altLang="en-US" b="1" smtClean="0">
                <a:latin typeface="Times New Roman" pitchFamily="18" charset="0"/>
              </a:rPr>
              <a:t>于是   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 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195513" y="620713"/>
          <a:ext cx="25479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4" name="公式" r:id="rId3" imgW="1091726" imgH="558558" progId="Equation.3">
                  <p:embed/>
                </p:oleObj>
              </mc:Choice>
              <mc:Fallback>
                <p:oleObj name="公式" r:id="rId3" imgW="1091726" imgH="55855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25479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9540" name="Object 4"/>
          <p:cNvGraphicFramePr>
            <a:graphicFrameLocks noChangeAspect="1"/>
          </p:cNvGraphicFramePr>
          <p:nvPr/>
        </p:nvGraphicFramePr>
        <p:xfrm>
          <a:off x="2268538" y="3429000"/>
          <a:ext cx="42354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5" name="公式" r:id="rId5" imgW="1816100" imgH="558800" progId="Equation.3">
                  <p:embed/>
                </p:oleObj>
              </mc:Choice>
              <mc:Fallback>
                <p:oleObj name="公式" r:id="rId5" imgW="18161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29000"/>
                        <a:ext cx="42354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076825" y="1916113"/>
          <a:ext cx="88900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6" name="公式" r:id="rId7" imgW="381000" imgH="558800" progId="Equation.3">
                  <p:embed/>
                </p:oleObj>
              </mc:Choice>
              <mc:Fallback>
                <p:oleObj name="公式" r:id="rId7" imgW="3810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16113"/>
                        <a:ext cx="88900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9542" name="AutoShape 6"/>
          <p:cNvSpPr>
            <a:spLocks/>
          </p:cNvSpPr>
          <p:nvPr/>
        </p:nvSpPr>
        <p:spPr bwMode="auto">
          <a:xfrm rot="10800000">
            <a:off x="6516688" y="3429000"/>
            <a:ext cx="215900" cy="649288"/>
          </a:xfrm>
          <a:prstGeom prst="leftBrace">
            <a:avLst>
              <a:gd name="adj1" fmla="val 2506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graphicFrame>
        <p:nvGraphicFramePr>
          <p:cNvPr id="7489543" name="Object 7"/>
          <p:cNvGraphicFramePr>
            <a:graphicFrameLocks noChangeAspect="1"/>
          </p:cNvGraphicFramePr>
          <p:nvPr/>
        </p:nvGraphicFramePr>
        <p:xfrm>
          <a:off x="6877050" y="3573463"/>
          <a:ext cx="449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7" name="公式" r:id="rId9" imgW="177415" imgH="126725" progId="Equation.3">
                  <p:embed/>
                </p:oleObj>
              </mc:Choice>
              <mc:Fallback>
                <p:oleObj name="公式" r:id="rId9" imgW="177415" imgH="126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573463"/>
                        <a:ext cx="4492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8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8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8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8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8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8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54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0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注意到                                     行向量线性无关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 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[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smtClean="0">
                <a:sym typeface="Symbol" pitchFamily="18" charset="2"/>
              </a:rPr>
              <a:t>…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] </a:t>
            </a:r>
            <a:r>
              <a:rPr lang="zh-CN" altLang="en-US" b="1" smtClean="0">
                <a:latin typeface="Times New Roman" pitchFamily="18" charset="0"/>
              </a:rPr>
              <a:t>的秩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zh-CN" altLang="en-US" b="1" smtClean="0">
                <a:latin typeface="Times New Roman" pitchFamily="18" charset="0"/>
              </a:rPr>
              <a:t>行数 </a:t>
            </a:r>
            <a:r>
              <a:rPr lang="en-US" altLang="zh-CN" b="1" smtClean="0">
                <a:latin typeface="Times New Roman" pitchFamily="18" charset="0"/>
              </a:rPr>
              <a:t>=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b="1" smtClean="0">
                <a:latin typeface="Times New Roman" pitchFamily="18" charset="0"/>
              </a:rPr>
              <a:t> A </a:t>
            </a:r>
            <a:r>
              <a:rPr lang="zh-CN" altLang="en-US" b="1" smtClean="0">
                <a:latin typeface="Times New Roman" pitchFamily="18" charset="0"/>
              </a:rPr>
              <a:t>有 </a:t>
            </a:r>
            <a:r>
              <a:rPr lang="en-US" altLang="zh-CN" b="1" smtClean="0">
                <a:latin typeface="Times New Roman" pitchFamily="18" charset="0"/>
              </a:rPr>
              <a:t>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个线性无关的特征向量 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  </a:t>
            </a:r>
            <a:r>
              <a:rPr lang="zh-CN" altLang="en-US" b="1" smtClean="0">
                <a:latin typeface="Times New Roman" pitchFamily="18" charset="0"/>
              </a:rPr>
              <a:t>可对角化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类似的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可以证明 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也可对角化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b="1" baseline="-30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908175" y="549275"/>
          <a:ext cx="35544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公式" r:id="rId3" imgW="1524000" imgH="558800" progId="Equation.3">
                  <p:embed/>
                </p:oleObj>
              </mc:Choice>
              <mc:Fallback>
                <p:oleObj name="公式" r:id="rId3" imgW="15240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9275"/>
                        <a:ext cx="3554413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3. </a:t>
            </a:r>
            <a:r>
              <a:rPr lang="zh-CN" altLang="en-US" b="1" smtClean="0">
                <a:latin typeface="Times New Roman" pitchFamily="18" charset="0"/>
              </a:rPr>
              <a:t>若方阵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都可对角化</a:t>
            </a:r>
            <a:r>
              <a:rPr lang="en-US" altLang="zh-CN" b="1" smtClean="0">
                <a:latin typeface="Times New Roman" pitchFamily="18" charset="0"/>
              </a:rPr>
              <a:t>,  AB </a:t>
            </a:r>
            <a:r>
              <a:rPr lang="zh-CN" altLang="en-US" b="1" smtClean="0">
                <a:latin typeface="Times New Roman" pitchFamily="18" charset="0"/>
              </a:rPr>
              <a:t>是否一定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能对角化？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</a:t>
            </a:r>
          </a:p>
        </p:txBody>
      </p:sp>
      <p:graphicFrame>
        <p:nvGraphicFramePr>
          <p:cNvPr id="7491588" name="Object 4"/>
          <p:cNvGraphicFramePr>
            <a:graphicFrameLocks noChangeAspect="1"/>
          </p:cNvGraphicFramePr>
          <p:nvPr/>
        </p:nvGraphicFramePr>
        <p:xfrm>
          <a:off x="1187450" y="3213100"/>
          <a:ext cx="24892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5" name="公式" r:id="rId3" imgW="1066800" imgH="558800" progId="Equation.3">
                  <p:embed/>
                </p:oleObj>
              </mc:Choice>
              <mc:Fallback>
                <p:oleObj name="公式" r:id="rId3" imgW="10668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24892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1589" name="Object 5"/>
          <p:cNvGraphicFramePr>
            <a:graphicFrameLocks noChangeAspect="1"/>
          </p:cNvGraphicFramePr>
          <p:nvPr/>
        </p:nvGraphicFramePr>
        <p:xfrm>
          <a:off x="4787900" y="3213100"/>
          <a:ext cx="24606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name="公式" r:id="rId5" imgW="1054100" imgH="558800" progId="Equation.3">
                  <p:embed/>
                </p:oleObj>
              </mc:Choice>
              <mc:Fallback>
                <p:oleObj name="公式" r:id="rId5" imgW="10541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24606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1590" name="Object 6"/>
          <p:cNvGraphicFramePr>
            <a:graphicFrameLocks noChangeAspect="1"/>
          </p:cNvGraphicFramePr>
          <p:nvPr/>
        </p:nvGraphicFramePr>
        <p:xfrm>
          <a:off x="2843213" y="4868863"/>
          <a:ext cx="2519362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7" name="公式" r:id="rId7" imgW="1079500" imgH="558800" progId="Equation.3">
                  <p:embed/>
                </p:oleObj>
              </mc:Choice>
              <mc:Fallback>
                <p:oleObj name="公式" r:id="rId7" imgW="10795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868863"/>
                        <a:ext cx="2519362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9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9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9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9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Review</a:t>
            </a:r>
          </a:p>
        </p:txBody>
      </p:sp>
      <p:sp>
        <p:nvSpPr>
          <p:cNvPr id="74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4.  </a:t>
            </a:r>
            <a:r>
              <a:rPr lang="zh-CN" altLang="en-US" b="1" smtClean="0">
                <a:latin typeface="Times New Roman" pitchFamily="18" charset="0"/>
              </a:rPr>
              <a:t>若方阵 </a:t>
            </a:r>
            <a:r>
              <a:rPr lang="en-US" altLang="zh-CN" b="1" smtClean="0">
                <a:latin typeface="Times New Roman" pitchFamily="18" charset="0"/>
              </a:rPr>
              <a:t>A 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B </a:t>
            </a:r>
            <a:r>
              <a:rPr lang="zh-CN" altLang="en-US" b="1" smtClean="0">
                <a:latin typeface="Times New Roman" pitchFamily="18" charset="0"/>
              </a:rPr>
              <a:t>都可对角化，且 </a:t>
            </a:r>
            <a:r>
              <a:rPr lang="en-US" altLang="zh-CN" b="1" smtClean="0">
                <a:latin typeface="Times New Roman" pitchFamily="18" charset="0"/>
              </a:rPr>
              <a:t>AB = BA 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zh-CN" altLang="en-US" b="1" smtClean="0">
                <a:latin typeface="Times New Roman" pitchFamily="18" charset="0"/>
              </a:rPr>
              <a:t>问 </a:t>
            </a:r>
            <a:r>
              <a:rPr lang="en-US" altLang="zh-CN" b="1" smtClean="0">
                <a:latin typeface="Times New Roman" pitchFamily="18" charset="0"/>
              </a:rPr>
              <a:t>AB </a:t>
            </a:r>
            <a:r>
              <a:rPr lang="zh-CN" altLang="en-US" b="1" smtClean="0">
                <a:latin typeface="Times New Roman" pitchFamily="18" charset="0"/>
              </a:rPr>
              <a:t>是否一定能对角化？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结论： </a:t>
            </a:r>
            <a:r>
              <a:rPr lang="en-US" altLang="zh-CN" b="1" smtClean="0">
                <a:latin typeface="Times New Roman" pitchFamily="18" charset="0"/>
              </a:rPr>
              <a:t>AB </a:t>
            </a:r>
            <a:r>
              <a:rPr lang="zh-CN" altLang="en-US" b="1" smtClean="0">
                <a:latin typeface="Times New Roman" pitchFamily="18" charset="0"/>
              </a:rPr>
              <a:t>可对角化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A </a:t>
            </a:r>
            <a:r>
              <a:rPr lang="zh-CN" altLang="en-US" b="1" smtClean="0">
                <a:latin typeface="Times New Roman" pitchFamily="18" charset="0"/>
              </a:rPr>
              <a:t>可写成 </a:t>
            </a:r>
            <a:r>
              <a:rPr lang="en-US" altLang="zh-CN" b="1" smtClean="0">
                <a:latin typeface="Times New Roman" pitchFamily="18" charset="0"/>
              </a:rPr>
              <a:t>U D U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， </a:t>
            </a:r>
            <a:r>
              <a:rPr lang="en-US" altLang="zh-CN" b="1" smtClean="0">
                <a:latin typeface="Times New Roman" pitchFamily="18" charset="0"/>
              </a:rPr>
              <a:t>U </a:t>
            </a:r>
            <a:r>
              <a:rPr lang="zh-CN" altLang="en-US" b="1" smtClean="0">
                <a:latin typeface="Times New Roman" pitchFamily="18" charset="0"/>
              </a:rPr>
              <a:t>可逆 </a:t>
            </a:r>
            <a:r>
              <a:rPr lang="en-US" altLang="zh-CN" b="1" smtClean="0">
                <a:latin typeface="Times New Roman" pitchFamily="18" charset="0"/>
              </a:rPr>
              <a:t>,  D </a:t>
            </a:r>
            <a:r>
              <a:rPr lang="zh-CN" altLang="en-US" b="1" smtClean="0">
                <a:latin typeface="Times New Roman" pitchFamily="18" charset="0"/>
              </a:rPr>
              <a:t>对角 </a:t>
            </a:r>
            <a:r>
              <a:rPr lang="en-US" altLang="zh-CN" b="1" smtClean="0">
                <a:latin typeface="Times New Roman" pitchFamily="18" charset="0"/>
              </a:rPr>
              <a:t>.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记  </a:t>
            </a:r>
            <a:r>
              <a:rPr lang="en-US" altLang="zh-CN" b="1" smtClean="0">
                <a:latin typeface="Times New Roman" pitchFamily="18" charset="0"/>
              </a:rPr>
              <a:t>C </a:t>
            </a:r>
            <a:r>
              <a:rPr lang="zh-CN" altLang="en-US" b="1" smtClean="0">
                <a:latin typeface="Times New Roman" pitchFamily="18" charset="0"/>
              </a:rPr>
              <a:t>＝ </a:t>
            </a:r>
            <a:r>
              <a:rPr lang="en-US" altLang="zh-CN" b="1" smtClean="0">
                <a:latin typeface="Times New Roman" pitchFamily="18" charset="0"/>
              </a:rPr>
              <a:t>U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altLang="zh-CN" b="1" smtClean="0">
                <a:latin typeface="Times New Roman" pitchFamily="18" charset="0"/>
              </a:rPr>
              <a:t>B U </a:t>
            </a:r>
            <a:r>
              <a:rPr lang="zh-CN" altLang="en-US" b="1" smtClean="0">
                <a:latin typeface="Times New Roman" pitchFamily="18" charset="0"/>
              </a:rPr>
              <a:t>．则   </a:t>
            </a:r>
            <a:r>
              <a:rPr lang="en-US" altLang="zh-CN" b="1" smtClean="0">
                <a:latin typeface="Times New Roman" pitchFamily="18" charset="0"/>
              </a:rPr>
              <a:t>AB = U D C U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且   </a:t>
            </a:r>
            <a:r>
              <a:rPr lang="en-US" altLang="zh-CN" b="1" smtClean="0">
                <a:latin typeface="Times New Roman" pitchFamily="18" charset="0"/>
              </a:rPr>
              <a:t>C D = U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B A U = U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b="1" smtClean="0">
                <a:latin typeface="Times New Roman" pitchFamily="18" charset="0"/>
              </a:rPr>
              <a:t>A B U = D C </a:t>
            </a:r>
            <a:r>
              <a:rPr lang="zh-CN" altLang="en-US" b="1" smtClean="0">
                <a:latin typeface="Times New Roman" pitchFamily="18" charset="0"/>
              </a:rPr>
              <a:t>．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问题归结为证明 </a:t>
            </a:r>
            <a:r>
              <a:rPr lang="en-US" altLang="zh-CN" b="1" smtClean="0">
                <a:latin typeface="Times New Roman" pitchFamily="18" charset="0"/>
              </a:rPr>
              <a:t>C D </a:t>
            </a:r>
            <a:r>
              <a:rPr lang="zh-CN" altLang="en-US" b="1" smtClean="0">
                <a:latin typeface="Times New Roman" pitchFamily="18" charset="0"/>
              </a:rPr>
              <a:t>可对角化．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4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4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4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将对角矩阵 </a:t>
            </a:r>
            <a:r>
              <a:rPr lang="en-US" altLang="zh-CN" b="1" smtClean="0">
                <a:latin typeface="Times New Roman" pitchFamily="18" charset="0"/>
              </a:rPr>
              <a:t>D </a:t>
            </a:r>
            <a:r>
              <a:rPr lang="zh-CN" altLang="en-US" b="1" smtClean="0">
                <a:latin typeface="Times New Roman" pitchFamily="18" charset="0"/>
              </a:rPr>
              <a:t>写成对角分块形式 </a:t>
            </a:r>
            <a:r>
              <a:rPr lang="en-US" altLang="zh-CN" b="1" smtClean="0">
                <a:latin typeface="Times New Roman" pitchFamily="18" charset="0"/>
              </a:rPr>
              <a:t>,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 </a:t>
            </a:r>
            <a:r>
              <a:rPr lang="zh-CN" altLang="en-US" b="1" smtClean="0">
                <a:latin typeface="Times New Roman" pitchFamily="18" charset="0"/>
              </a:rPr>
              <a:t>互异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将 </a:t>
            </a:r>
            <a:r>
              <a:rPr lang="en-US" altLang="zh-CN" b="1" smtClean="0">
                <a:latin typeface="Times New Roman" pitchFamily="18" charset="0"/>
              </a:rPr>
              <a:t>C </a:t>
            </a:r>
            <a:r>
              <a:rPr lang="zh-CN" altLang="en-US" b="1" smtClean="0">
                <a:latin typeface="Times New Roman" pitchFamily="18" charset="0"/>
              </a:rPr>
              <a:t>也写成相应的分块矩阵形式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1979613" y="981075"/>
          <a:ext cx="4929187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公式" r:id="rId3" imgW="1968500" imgH="939800" progId="Equation.3">
                  <p:embed/>
                </p:oleObj>
              </mc:Choice>
              <mc:Fallback>
                <p:oleObj name="公式" r:id="rId3" imgW="19685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4929187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3636" name="Object 4"/>
          <p:cNvGraphicFramePr>
            <a:graphicFrameLocks noChangeAspect="1"/>
          </p:cNvGraphicFramePr>
          <p:nvPr/>
        </p:nvGraphicFramePr>
        <p:xfrm>
          <a:off x="1979613" y="3933825"/>
          <a:ext cx="48783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6" name="公式" r:id="rId5" imgW="1663700" imgH="939800" progId="Equation.3">
                  <p:embed/>
                </p:oleObj>
              </mc:Choice>
              <mc:Fallback>
                <p:oleObj name="公式" r:id="rId5" imgW="1663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33825"/>
                        <a:ext cx="4878387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9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9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9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</a:t>
            </a:r>
          </a:p>
        </p:txBody>
      </p:sp>
      <p:graphicFrame>
        <p:nvGraphicFramePr>
          <p:cNvPr id="7494659" name="Object 3"/>
          <p:cNvGraphicFramePr>
            <a:graphicFrameLocks noChangeAspect="1"/>
          </p:cNvGraphicFramePr>
          <p:nvPr/>
        </p:nvGraphicFramePr>
        <p:xfrm>
          <a:off x="2411413" y="476250"/>
          <a:ext cx="58880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6" name="公式" r:id="rId3" imgW="2438400" imgH="1143000" progId="Equation.3">
                  <p:embed/>
                </p:oleObj>
              </mc:Choice>
              <mc:Fallback>
                <p:oleObj name="公式" r:id="rId3" imgW="24384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6250"/>
                        <a:ext cx="5888037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4660" name="Object 4"/>
          <p:cNvGraphicFramePr>
            <a:graphicFrameLocks noChangeAspect="1"/>
          </p:cNvGraphicFramePr>
          <p:nvPr/>
        </p:nvGraphicFramePr>
        <p:xfrm>
          <a:off x="2484438" y="3429000"/>
          <a:ext cx="5795962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7" name="公式" r:id="rId5" imgW="2400300" imgH="1143000" progId="Equation.3">
                  <p:embed/>
                </p:oleObj>
              </mc:Choice>
              <mc:Fallback>
                <p:oleObj name="公式" r:id="rId5" imgW="24003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5795962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 descr="花束"/>
          <p:cNvGraphicFramePr>
            <a:graphicFrameLocks noChangeAspect="1"/>
          </p:cNvGraphicFramePr>
          <p:nvPr/>
        </p:nvGraphicFramePr>
        <p:xfrm>
          <a:off x="525463" y="1341438"/>
          <a:ext cx="16859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8" name="公式" r:id="rId7" imgW="495085" imgH="241195" progId="Equation.3">
                  <p:embed/>
                </p:oleObj>
              </mc:Choice>
              <mc:Fallback>
                <p:oleObj name="公式" r:id="rId7" imgW="495085" imgH="241195" progId="Equation.3">
                  <p:embed/>
                  <p:pic>
                    <p:nvPicPr>
                      <p:cNvPr id="0" name="Object 5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341438"/>
                        <a:ext cx="16859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 descr="花束"/>
          <p:cNvGraphicFramePr>
            <a:graphicFrameLocks noChangeAspect="1"/>
          </p:cNvGraphicFramePr>
          <p:nvPr/>
        </p:nvGraphicFramePr>
        <p:xfrm>
          <a:off x="468313" y="4292600"/>
          <a:ext cx="17764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9" name="公式" r:id="rId10" imgW="533169" imgH="241195" progId="Equation.3">
                  <p:embed/>
                </p:oleObj>
              </mc:Choice>
              <mc:Fallback>
                <p:oleObj name="公式" r:id="rId10" imgW="533169" imgH="241195" progId="Equation.3">
                  <p:embed/>
                  <p:pic>
                    <p:nvPicPr>
                      <p:cNvPr id="0" name="Object 6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92600"/>
                        <a:ext cx="17764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/>
          <p:cNvSpPr txBox="1">
            <a:spLocks noChangeArrowheads="1"/>
          </p:cNvSpPr>
          <p:nvPr/>
        </p:nvSpPr>
        <p:spPr bwMode="auto">
          <a:xfrm rot="-5400000">
            <a:off x="562769" y="2469357"/>
            <a:ext cx="8540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7200" b="0">
                <a:latin typeface="楷体_GB2312" pitchFamily="49" charset="-122"/>
                <a:ea typeface="楷体_GB2312" pitchFamily="49" charset="-122"/>
              </a:rPr>
              <a:t>=</a:t>
            </a:r>
          </a:p>
        </p:txBody>
      </p:sp>
      <p:sp>
        <p:nvSpPr>
          <p:cNvPr id="7494664" name="Rectangle 8"/>
          <p:cNvSpPr>
            <a:spLocks noChangeArrowheads="1"/>
          </p:cNvSpPr>
          <p:nvPr/>
        </p:nvSpPr>
        <p:spPr bwMode="auto">
          <a:xfrm>
            <a:off x="2627313" y="1125538"/>
            <a:ext cx="1368425" cy="719137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65" name="Rectangle 9"/>
          <p:cNvSpPr>
            <a:spLocks noChangeArrowheads="1"/>
          </p:cNvSpPr>
          <p:nvPr/>
        </p:nvSpPr>
        <p:spPr bwMode="auto">
          <a:xfrm>
            <a:off x="2700338" y="4076700"/>
            <a:ext cx="1368425" cy="719138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66" name="Rectangle 10"/>
          <p:cNvSpPr>
            <a:spLocks noChangeArrowheads="1"/>
          </p:cNvSpPr>
          <p:nvPr/>
        </p:nvSpPr>
        <p:spPr bwMode="auto">
          <a:xfrm>
            <a:off x="2627313" y="112553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67" name="Rectangle 11"/>
          <p:cNvSpPr>
            <a:spLocks noChangeArrowheads="1"/>
          </p:cNvSpPr>
          <p:nvPr/>
        </p:nvSpPr>
        <p:spPr bwMode="auto">
          <a:xfrm>
            <a:off x="2700338" y="4076700"/>
            <a:ext cx="1368425" cy="719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68" name="Rectangle 12"/>
          <p:cNvSpPr>
            <a:spLocks noChangeArrowheads="1"/>
          </p:cNvSpPr>
          <p:nvPr/>
        </p:nvSpPr>
        <p:spPr bwMode="auto">
          <a:xfrm>
            <a:off x="2627313" y="2420938"/>
            <a:ext cx="1368425" cy="719137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69" name="Rectangle 13"/>
          <p:cNvSpPr>
            <a:spLocks noChangeArrowheads="1"/>
          </p:cNvSpPr>
          <p:nvPr/>
        </p:nvSpPr>
        <p:spPr bwMode="auto">
          <a:xfrm>
            <a:off x="2627313" y="5373688"/>
            <a:ext cx="1368425" cy="719137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0" name="Rectangle 14"/>
          <p:cNvSpPr>
            <a:spLocks noChangeArrowheads="1"/>
          </p:cNvSpPr>
          <p:nvPr/>
        </p:nvSpPr>
        <p:spPr bwMode="auto">
          <a:xfrm>
            <a:off x="4284663" y="404813"/>
            <a:ext cx="1368425" cy="719137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1" name="Rectangle 15"/>
          <p:cNvSpPr>
            <a:spLocks noChangeArrowheads="1"/>
          </p:cNvSpPr>
          <p:nvPr/>
        </p:nvSpPr>
        <p:spPr bwMode="auto">
          <a:xfrm>
            <a:off x="4284663" y="3357563"/>
            <a:ext cx="1368425" cy="719137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2" name="Rectangle 16"/>
          <p:cNvSpPr>
            <a:spLocks noChangeArrowheads="1"/>
          </p:cNvSpPr>
          <p:nvPr/>
        </p:nvSpPr>
        <p:spPr bwMode="auto">
          <a:xfrm>
            <a:off x="2627313" y="242093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3" name="Rectangle 17"/>
          <p:cNvSpPr>
            <a:spLocks noChangeArrowheads="1"/>
          </p:cNvSpPr>
          <p:nvPr/>
        </p:nvSpPr>
        <p:spPr bwMode="auto">
          <a:xfrm>
            <a:off x="2627313" y="537368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4" name="Rectangle 18"/>
          <p:cNvSpPr>
            <a:spLocks noChangeArrowheads="1"/>
          </p:cNvSpPr>
          <p:nvPr/>
        </p:nvSpPr>
        <p:spPr bwMode="auto">
          <a:xfrm>
            <a:off x="4284663" y="404813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5" name="Rectangle 19"/>
          <p:cNvSpPr>
            <a:spLocks noChangeArrowheads="1"/>
          </p:cNvSpPr>
          <p:nvPr/>
        </p:nvSpPr>
        <p:spPr bwMode="auto">
          <a:xfrm>
            <a:off x="4284663" y="3357563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6" name="Rectangle 20"/>
          <p:cNvSpPr>
            <a:spLocks noChangeArrowheads="1"/>
          </p:cNvSpPr>
          <p:nvPr/>
        </p:nvSpPr>
        <p:spPr bwMode="auto">
          <a:xfrm>
            <a:off x="2700338" y="177323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7" name="Rectangle 21"/>
          <p:cNvSpPr>
            <a:spLocks noChangeArrowheads="1"/>
          </p:cNvSpPr>
          <p:nvPr/>
        </p:nvSpPr>
        <p:spPr bwMode="auto">
          <a:xfrm>
            <a:off x="2771775" y="4724400"/>
            <a:ext cx="1368425" cy="719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8" name="Rectangle 22"/>
          <p:cNvSpPr>
            <a:spLocks noChangeArrowheads="1"/>
          </p:cNvSpPr>
          <p:nvPr/>
        </p:nvSpPr>
        <p:spPr bwMode="auto">
          <a:xfrm>
            <a:off x="4284663" y="1773238"/>
            <a:ext cx="13684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79" name="Rectangle 23"/>
          <p:cNvSpPr>
            <a:spLocks noChangeArrowheads="1"/>
          </p:cNvSpPr>
          <p:nvPr/>
        </p:nvSpPr>
        <p:spPr bwMode="auto">
          <a:xfrm>
            <a:off x="4284663" y="4724400"/>
            <a:ext cx="13684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0" name="Rectangle 24"/>
          <p:cNvSpPr>
            <a:spLocks noChangeArrowheads="1"/>
          </p:cNvSpPr>
          <p:nvPr/>
        </p:nvSpPr>
        <p:spPr bwMode="auto">
          <a:xfrm>
            <a:off x="5940425" y="549275"/>
            <a:ext cx="2087563" cy="122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1" name="Rectangle 25"/>
          <p:cNvSpPr>
            <a:spLocks noChangeArrowheads="1"/>
          </p:cNvSpPr>
          <p:nvPr/>
        </p:nvSpPr>
        <p:spPr bwMode="auto">
          <a:xfrm>
            <a:off x="5940425" y="3429000"/>
            <a:ext cx="2087563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2" name="Rectangle 26"/>
          <p:cNvSpPr>
            <a:spLocks noChangeArrowheads="1"/>
          </p:cNvSpPr>
          <p:nvPr/>
        </p:nvSpPr>
        <p:spPr bwMode="auto">
          <a:xfrm>
            <a:off x="5435600" y="242093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3" name="Rectangle 27"/>
          <p:cNvSpPr>
            <a:spLocks noChangeArrowheads="1"/>
          </p:cNvSpPr>
          <p:nvPr/>
        </p:nvSpPr>
        <p:spPr bwMode="auto">
          <a:xfrm>
            <a:off x="5364163" y="5373688"/>
            <a:ext cx="1368425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4" name="Rectangle 28"/>
          <p:cNvSpPr>
            <a:spLocks noChangeArrowheads="1"/>
          </p:cNvSpPr>
          <p:nvPr/>
        </p:nvSpPr>
        <p:spPr bwMode="auto">
          <a:xfrm>
            <a:off x="7092950" y="1700213"/>
            <a:ext cx="935038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7494685" name="Rectangle 29"/>
          <p:cNvSpPr>
            <a:spLocks noChangeArrowheads="1"/>
          </p:cNvSpPr>
          <p:nvPr/>
        </p:nvSpPr>
        <p:spPr bwMode="auto">
          <a:xfrm>
            <a:off x="7019925" y="4652963"/>
            <a:ext cx="935038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4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4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9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9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94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94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9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9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9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9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9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9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9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9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9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9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49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9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9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9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9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9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9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9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9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9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494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494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49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49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49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9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9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9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9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49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49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49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9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9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49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49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94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494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9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9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94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494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4664" grpId="0" animBg="1"/>
      <p:bldP spid="7494665" grpId="0" animBg="1"/>
      <p:bldP spid="7494666" grpId="0" animBg="1"/>
      <p:bldP spid="7494667" grpId="0" animBg="1"/>
      <p:bldP spid="7494668" grpId="0" animBg="1"/>
      <p:bldP spid="7494669" grpId="0" animBg="1"/>
      <p:bldP spid="7494670" grpId="0" animBg="1"/>
      <p:bldP spid="7494671" grpId="0" animBg="1"/>
      <p:bldP spid="7494672" grpId="0" animBg="1"/>
      <p:bldP spid="7494673" grpId="0" animBg="1"/>
      <p:bldP spid="7494674" grpId="0" animBg="1"/>
      <p:bldP spid="7494675" grpId="0" animBg="1"/>
      <p:bldP spid="7494676" grpId="0" animBg="1"/>
      <p:bldP spid="7494677" grpId="0" animBg="1"/>
      <p:bldP spid="7494678" grpId="0" animBg="1"/>
      <p:bldP spid="7494679" grpId="0" animBg="1"/>
      <p:bldP spid="7494680" grpId="0" animBg="1"/>
      <p:bldP spid="7494681" grpId="0" animBg="1"/>
      <p:bldP spid="7494682" grpId="0" animBg="1"/>
      <p:bldP spid="7494683" grpId="0" animBg="1"/>
      <p:bldP spid="7494684" grpId="0" animBg="1"/>
      <p:bldP spid="749468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由 </a:t>
            </a:r>
            <a:r>
              <a:rPr lang="en-US" altLang="zh-CN" b="1" smtClean="0">
                <a:latin typeface="Times New Roman" pitchFamily="18" charset="0"/>
              </a:rPr>
              <a:t>C D = D C </a:t>
            </a:r>
            <a:r>
              <a:rPr lang="zh-CN" altLang="en-US" b="1" smtClean="0">
                <a:latin typeface="Times New Roman" pitchFamily="18" charset="0"/>
              </a:rPr>
              <a:t>可推出 </a:t>
            </a:r>
            <a:r>
              <a:rPr lang="en-US" altLang="zh-CN" b="1" smtClean="0">
                <a:latin typeface="Times New Roman" pitchFamily="18" charset="0"/>
              </a:rPr>
              <a:t>C </a:t>
            </a:r>
            <a:r>
              <a:rPr lang="zh-CN" altLang="en-US" b="1" smtClean="0">
                <a:latin typeface="Times New Roman" pitchFamily="18" charset="0"/>
              </a:rPr>
              <a:t>是对角分块矩阵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对角块为 </a:t>
            </a:r>
            <a:r>
              <a:rPr lang="en-US" altLang="zh-CN" b="1" smtClean="0">
                <a:latin typeface="Times New Roman" pitchFamily="18" charset="0"/>
              </a:rPr>
              <a:t>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11 </a:t>
            </a:r>
            <a:r>
              <a:rPr lang="en-US" altLang="zh-CN" b="1" smtClean="0">
                <a:latin typeface="Times New Roman" pitchFamily="18" charset="0"/>
              </a:rPr>
              <a:t>, 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b="1" smtClean="0">
                <a:latin typeface="Times New Roman" pitchFamily="18" charset="0"/>
              </a:rPr>
              <a:t> , … , 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ss 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利用第 </a:t>
            </a:r>
            <a:r>
              <a:rPr lang="en-US" altLang="zh-CN" b="1" smtClean="0">
                <a:latin typeface="Times New Roman" pitchFamily="18" charset="0"/>
              </a:rPr>
              <a:t>2 </a:t>
            </a:r>
            <a:r>
              <a:rPr lang="zh-CN" altLang="en-US" b="1" smtClean="0">
                <a:latin typeface="Times New Roman" pitchFamily="18" charset="0"/>
              </a:rPr>
              <a:t>题的结论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C </a:t>
            </a:r>
            <a:r>
              <a:rPr lang="zh-CN" altLang="en-US" b="1" smtClean="0">
                <a:latin typeface="Times New Roman" pitchFamily="18" charset="0"/>
              </a:rPr>
              <a:t>可对角化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   每个</a:t>
            </a:r>
            <a:r>
              <a:rPr lang="zh-CN" altLang="en-US" b="1" smtClean="0">
                <a:latin typeface="Times New Roman" pitchFamily="18" charset="0"/>
              </a:rPr>
              <a:t>对角块 </a:t>
            </a:r>
            <a:r>
              <a:rPr lang="en-US" altLang="zh-CN" b="1" smtClean="0">
                <a:latin typeface="Times New Roman" pitchFamily="18" charset="0"/>
              </a:rPr>
              <a:t>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ii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可对角化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   每个  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</a:rPr>
              <a:t>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ii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可对角化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      </a:t>
            </a:r>
            <a:r>
              <a:rPr lang="en-US" altLang="zh-CN" b="1" smtClean="0">
                <a:latin typeface="Times New Roman" pitchFamily="18" charset="0"/>
              </a:rPr>
              <a:t>C D </a:t>
            </a:r>
            <a:r>
              <a:rPr lang="zh-CN" altLang="en-US" b="1" smtClean="0">
                <a:latin typeface="Times New Roman" pitchFamily="18" charset="0"/>
              </a:rPr>
              <a:t>可对角化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9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9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9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9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9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9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9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9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9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4482" name="Freeform 2"/>
          <p:cNvSpPr>
            <a:spLocks/>
          </p:cNvSpPr>
          <p:nvPr/>
        </p:nvSpPr>
        <p:spPr bwMode="auto">
          <a:xfrm>
            <a:off x="382588" y="1016000"/>
            <a:ext cx="7945437" cy="5461000"/>
          </a:xfrm>
          <a:custGeom>
            <a:avLst/>
            <a:gdLst>
              <a:gd name="T0" fmla="*/ 2147483647 w 5005"/>
              <a:gd name="T1" fmla="*/ 2147483647 h 3440"/>
              <a:gd name="T2" fmla="*/ 2147483647 w 5005"/>
              <a:gd name="T3" fmla="*/ 2147483647 h 3440"/>
              <a:gd name="T4" fmla="*/ 2147483647 w 5005"/>
              <a:gd name="T5" fmla="*/ 2147483647 h 3440"/>
              <a:gd name="T6" fmla="*/ 2147483647 w 5005"/>
              <a:gd name="T7" fmla="*/ 2147483647 h 3440"/>
              <a:gd name="T8" fmla="*/ 2147483647 w 5005"/>
              <a:gd name="T9" fmla="*/ 2147483647 h 3440"/>
              <a:gd name="T10" fmla="*/ 2147483647 w 5005"/>
              <a:gd name="T11" fmla="*/ 2147483647 h 3440"/>
              <a:gd name="T12" fmla="*/ 2147483647 w 5005"/>
              <a:gd name="T13" fmla="*/ 2147483647 h 3440"/>
              <a:gd name="T14" fmla="*/ 2147483647 w 5005"/>
              <a:gd name="T15" fmla="*/ 2147483647 h 3440"/>
              <a:gd name="T16" fmla="*/ 2147483647 w 5005"/>
              <a:gd name="T17" fmla="*/ 2147483647 h 3440"/>
              <a:gd name="T18" fmla="*/ 2147483647 w 5005"/>
              <a:gd name="T19" fmla="*/ 2147483647 h 3440"/>
              <a:gd name="T20" fmla="*/ 2147483647 w 5005"/>
              <a:gd name="T21" fmla="*/ 2147483647 h 3440"/>
              <a:gd name="T22" fmla="*/ 2147483647 w 5005"/>
              <a:gd name="T23" fmla="*/ 2147483647 h 3440"/>
              <a:gd name="T24" fmla="*/ 2147483647 w 5005"/>
              <a:gd name="T25" fmla="*/ 2147483647 h 3440"/>
              <a:gd name="T26" fmla="*/ 2147483647 w 5005"/>
              <a:gd name="T27" fmla="*/ 2147483647 h 3440"/>
              <a:gd name="T28" fmla="*/ 2147483647 w 5005"/>
              <a:gd name="T29" fmla="*/ 2147483647 h 3440"/>
              <a:gd name="T30" fmla="*/ 2147483647 w 5005"/>
              <a:gd name="T31" fmla="*/ 2147483647 h 3440"/>
              <a:gd name="T32" fmla="*/ 2147483647 w 5005"/>
              <a:gd name="T33" fmla="*/ 2147483647 h 3440"/>
              <a:gd name="T34" fmla="*/ 2147483647 w 5005"/>
              <a:gd name="T35" fmla="*/ 2147483647 h 3440"/>
              <a:gd name="T36" fmla="*/ 2147483647 w 5005"/>
              <a:gd name="T37" fmla="*/ 2147483647 h 3440"/>
              <a:gd name="T38" fmla="*/ 2147483647 w 5005"/>
              <a:gd name="T39" fmla="*/ 2147483647 h 3440"/>
              <a:gd name="T40" fmla="*/ 2147483647 w 5005"/>
              <a:gd name="T41" fmla="*/ 2147483647 h 3440"/>
              <a:gd name="T42" fmla="*/ 2147483647 w 5005"/>
              <a:gd name="T43" fmla="*/ 2147483647 h 3440"/>
              <a:gd name="T44" fmla="*/ 2147483647 w 5005"/>
              <a:gd name="T45" fmla="*/ 2147483647 h 344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005"/>
              <a:gd name="T70" fmla="*/ 0 h 3440"/>
              <a:gd name="T71" fmla="*/ 5005 w 5005"/>
              <a:gd name="T72" fmla="*/ 3440 h 344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005" h="3440">
                <a:moveTo>
                  <a:pt x="552" y="2654"/>
                </a:moveTo>
                <a:cubicBezTo>
                  <a:pt x="552" y="2284"/>
                  <a:pt x="0" y="1459"/>
                  <a:pt x="643" y="1066"/>
                </a:cubicBezTo>
                <a:cubicBezTo>
                  <a:pt x="1286" y="673"/>
                  <a:pt x="3811" y="0"/>
                  <a:pt x="4408" y="295"/>
                </a:cubicBezTo>
                <a:cubicBezTo>
                  <a:pt x="5005" y="590"/>
                  <a:pt x="4280" y="2366"/>
                  <a:pt x="4227" y="2835"/>
                </a:cubicBezTo>
                <a:cubicBezTo>
                  <a:pt x="4174" y="3304"/>
                  <a:pt x="4106" y="3115"/>
                  <a:pt x="4091" y="3108"/>
                </a:cubicBezTo>
                <a:cubicBezTo>
                  <a:pt x="4076" y="3101"/>
                  <a:pt x="4091" y="3085"/>
                  <a:pt x="4136" y="2790"/>
                </a:cubicBezTo>
                <a:cubicBezTo>
                  <a:pt x="4181" y="2495"/>
                  <a:pt x="4348" y="1543"/>
                  <a:pt x="4363" y="1339"/>
                </a:cubicBezTo>
                <a:cubicBezTo>
                  <a:pt x="4378" y="1135"/>
                  <a:pt x="4152" y="1437"/>
                  <a:pt x="4227" y="1565"/>
                </a:cubicBezTo>
                <a:cubicBezTo>
                  <a:pt x="4302" y="1693"/>
                  <a:pt x="4733" y="2012"/>
                  <a:pt x="4816" y="2110"/>
                </a:cubicBezTo>
                <a:cubicBezTo>
                  <a:pt x="4899" y="2208"/>
                  <a:pt x="4870" y="2231"/>
                  <a:pt x="4726" y="2155"/>
                </a:cubicBezTo>
                <a:cubicBezTo>
                  <a:pt x="4582" y="2079"/>
                  <a:pt x="4120" y="1769"/>
                  <a:pt x="3954" y="1656"/>
                </a:cubicBezTo>
                <a:cubicBezTo>
                  <a:pt x="3788" y="1543"/>
                  <a:pt x="3788" y="1460"/>
                  <a:pt x="3728" y="1475"/>
                </a:cubicBezTo>
                <a:cubicBezTo>
                  <a:pt x="3668" y="1490"/>
                  <a:pt x="3653" y="1498"/>
                  <a:pt x="3592" y="1747"/>
                </a:cubicBezTo>
                <a:cubicBezTo>
                  <a:pt x="3531" y="1996"/>
                  <a:pt x="3403" y="2730"/>
                  <a:pt x="3365" y="2972"/>
                </a:cubicBezTo>
                <a:cubicBezTo>
                  <a:pt x="3327" y="3214"/>
                  <a:pt x="3433" y="3160"/>
                  <a:pt x="3365" y="3198"/>
                </a:cubicBezTo>
                <a:cubicBezTo>
                  <a:pt x="3297" y="3236"/>
                  <a:pt x="3048" y="3440"/>
                  <a:pt x="2957" y="3198"/>
                </a:cubicBezTo>
                <a:cubicBezTo>
                  <a:pt x="2866" y="2956"/>
                  <a:pt x="2941" y="1928"/>
                  <a:pt x="2820" y="1747"/>
                </a:cubicBezTo>
                <a:cubicBezTo>
                  <a:pt x="2699" y="1566"/>
                  <a:pt x="2465" y="2042"/>
                  <a:pt x="2231" y="2110"/>
                </a:cubicBezTo>
                <a:cubicBezTo>
                  <a:pt x="1997" y="2178"/>
                  <a:pt x="1588" y="1989"/>
                  <a:pt x="1414" y="2155"/>
                </a:cubicBezTo>
                <a:cubicBezTo>
                  <a:pt x="1240" y="2321"/>
                  <a:pt x="1218" y="2927"/>
                  <a:pt x="1188" y="3108"/>
                </a:cubicBezTo>
                <a:cubicBezTo>
                  <a:pt x="1158" y="3289"/>
                  <a:pt x="1324" y="3214"/>
                  <a:pt x="1233" y="3244"/>
                </a:cubicBezTo>
                <a:cubicBezTo>
                  <a:pt x="1142" y="3274"/>
                  <a:pt x="757" y="3387"/>
                  <a:pt x="643" y="3289"/>
                </a:cubicBezTo>
                <a:cubicBezTo>
                  <a:pt x="529" y="3191"/>
                  <a:pt x="552" y="3024"/>
                  <a:pt x="552" y="2654"/>
                </a:cubicBezTo>
                <a:close/>
              </a:path>
            </a:pathLst>
          </a:custGeom>
          <a:solidFill>
            <a:srgbClr val="33CCCC"/>
          </a:solidFill>
          <a:ln w="3810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43" name="Oval 3"/>
          <p:cNvSpPr>
            <a:spLocks noChangeArrowheads="1"/>
          </p:cNvSpPr>
          <p:nvPr/>
        </p:nvSpPr>
        <p:spPr bwMode="auto">
          <a:xfrm>
            <a:off x="6948488" y="2636838"/>
            <a:ext cx="215900" cy="123825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French Script MT" pitchFamily="66" charset="0"/>
            </a:endParaRPr>
          </a:p>
        </p:txBody>
      </p:sp>
      <p:sp>
        <p:nvSpPr>
          <p:cNvPr id="6804484" name="Freeform 4" descr="纸莎草纸"/>
          <p:cNvSpPr>
            <a:spLocks/>
          </p:cNvSpPr>
          <p:nvPr/>
        </p:nvSpPr>
        <p:spPr bwMode="auto">
          <a:xfrm>
            <a:off x="4284663" y="836613"/>
            <a:ext cx="1920875" cy="2387600"/>
          </a:xfrm>
          <a:custGeom>
            <a:avLst/>
            <a:gdLst>
              <a:gd name="T0" fmla="*/ 2147483647 w 1210"/>
              <a:gd name="T1" fmla="*/ 2147483647 h 1504"/>
              <a:gd name="T2" fmla="*/ 2147483647 w 1210"/>
              <a:gd name="T3" fmla="*/ 2147483647 h 1504"/>
              <a:gd name="T4" fmla="*/ 2147483647 w 1210"/>
              <a:gd name="T5" fmla="*/ 2147483647 h 1504"/>
              <a:gd name="T6" fmla="*/ 2147483647 w 1210"/>
              <a:gd name="T7" fmla="*/ 2147483647 h 1504"/>
              <a:gd name="T8" fmla="*/ 2147483647 w 1210"/>
              <a:gd name="T9" fmla="*/ 2147483647 h 1504"/>
              <a:gd name="T10" fmla="*/ 0 w 1210"/>
              <a:gd name="T11" fmla="*/ 2147483647 h 1504"/>
              <a:gd name="T12" fmla="*/ 2147483647 w 1210"/>
              <a:gd name="T13" fmla="*/ 2147483647 h 1504"/>
              <a:gd name="T14" fmla="*/ 2147483647 w 1210"/>
              <a:gd name="T15" fmla="*/ 2147483647 h 1504"/>
              <a:gd name="T16" fmla="*/ 2147483647 w 1210"/>
              <a:gd name="T17" fmla="*/ 2147483647 h 1504"/>
              <a:gd name="T18" fmla="*/ 2147483647 w 1210"/>
              <a:gd name="T19" fmla="*/ 2147483647 h 15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0"/>
              <a:gd name="T31" fmla="*/ 0 h 1504"/>
              <a:gd name="T32" fmla="*/ 1210 w 1210"/>
              <a:gd name="T33" fmla="*/ 1504 h 15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0" h="1504">
                <a:moveTo>
                  <a:pt x="1089" y="597"/>
                </a:moveTo>
                <a:cubicBezTo>
                  <a:pt x="1036" y="431"/>
                  <a:pt x="922" y="242"/>
                  <a:pt x="816" y="144"/>
                </a:cubicBezTo>
                <a:cubicBezTo>
                  <a:pt x="710" y="46"/>
                  <a:pt x="529" y="0"/>
                  <a:pt x="454" y="7"/>
                </a:cubicBezTo>
                <a:cubicBezTo>
                  <a:pt x="379" y="14"/>
                  <a:pt x="401" y="143"/>
                  <a:pt x="363" y="189"/>
                </a:cubicBezTo>
                <a:cubicBezTo>
                  <a:pt x="325" y="235"/>
                  <a:pt x="287" y="197"/>
                  <a:pt x="227" y="280"/>
                </a:cubicBezTo>
                <a:cubicBezTo>
                  <a:pt x="167" y="363"/>
                  <a:pt x="0" y="545"/>
                  <a:pt x="0" y="688"/>
                </a:cubicBezTo>
                <a:cubicBezTo>
                  <a:pt x="0" y="831"/>
                  <a:pt x="121" y="1005"/>
                  <a:pt x="227" y="1141"/>
                </a:cubicBezTo>
                <a:cubicBezTo>
                  <a:pt x="333" y="1277"/>
                  <a:pt x="484" y="1504"/>
                  <a:pt x="635" y="1504"/>
                </a:cubicBezTo>
                <a:cubicBezTo>
                  <a:pt x="786" y="1504"/>
                  <a:pt x="1058" y="1285"/>
                  <a:pt x="1134" y="1141"/>
                </a:cubicBezTo>
                <a:cubicBezTo>
                  <a:pt x="1210" y="997"/>
                  <a:pt x="1142" y="763"/>
                  <a:pt x="1089" y="59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04485" name="Rectangle 5"/>
          <p:cNvSpPr>
            <a:spLocks noChangeArrowheads="1"/>
          </p:cNvSpPr>
          <p:nvPr/>
        </p:nvSpPr>
        <p:spPr bwMode="auto">
          <a:xfrm>
            <a:off x="684213" y="1557338"/>
            <a:ext cx="601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0" lang="en-US" altLang="zh-CN" sz="77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66" charset="0"/>
                <a:ea typeface="华文楷体" pitchFamily="2" charset="-122"/>
              </a:rPr>
              <a:t>See you </a:t>
            </a:r>
            <a:br>
              <a:rPr kumimoji="0" lang="en-US" altLang="zh-CN" sz="77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66" charset="0"/>
                <a:ea typeface="华文楷体" pitchFamily="2" charset="-122"/>
              </a:rPr>
            </a:br>
            <a:r>
              <a:rPr kumimoji="0" lang="en-US" altLang="zh-CN" sz="77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66" charset="0"/>
                <a:ea typeface="华文楷体" pitchFamily="2" charset="-122"/>
              </a:rPr>
              <a:t>   next time</a:t>
            </a:r>
            <a:endParaRPr kumimoji="0" lang="en-US" sz="7700" b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alligraphy" pitchFamily="66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956E-6 C 0.021 -0.05851 0.04201 -0.11702 0.07083 -0.10477 C 0.09965 -0.09251 0.14444 0.0666 0.17326 0.07354 C 0.20208 0.08048 0.2243 -0.03307 0.24409 -0.06291 C 0.26371 -0.09274 0.2717 -0.12234 0.29132 -0.10477 C 0.31094 -0.08719 0.34375 0.00879 0.36215 0.04209 C 0.38055 0.07539 0.38837 0.09274 0.40156 0.09459 C 0.41475 0.09644 0.42257 0.10152 0.44097 0.05249 C 0.45937 0.00347 0.4908 -0.1501 0.51163 -0.19912 C 0.53281 -0.24815 0.54201 -0.28839 0.56684 -0.24121 C 0.59201 -0.19404 0.63125 0.01919 0.66146 0.08395 C 0.69166 0.1487 0.71788 0.17298 0.74791 0.14685 C 0.7783 0.12072 0.7835 -0.07863 0.84253 -0.07331 C 0.90139 -0.068 1.00191 0.05527 1.10243 0.17854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6804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14815E-6 C 0.01267 -0.03263 0.02552 -0.06527 0.04844 -0.06249 C 0.07135 -0.05972 0.10625 0.0176 0.1375 0.01667 C 0.16875 0.01575 0.20694 -0.07291 0.23594 -0.06874 C 0.26493 -0.06458 0.27951 0.05765 0.31094 0.04167 C 0.34236 0.0257 0.38021 -0.15925 0.425 -0.16458 C 0.46979 -0.1699 0.52465 -0.07985 0.57969 0.01042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6804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04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04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4482" grpId="0" animBg="1"/>
      <p:bldP spid="6804484" grpId="0" animBg="1"/>
      <p:bldP spid="680448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54118"/>
          </a:srgbClr>
        </a:solidFill>
        <a:ln w="508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tile tx="0" ty="0" sx="100000" sy="100000" flip="none" algn="tl"/>
        </a:blip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tile tx="0" ty="0" sx="100000" sy="100000" flip="none" algn="tl"/>
        </a:blip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36004</TotalTime>
  <Words>6706</Words>
  <Application>Microsoft Office PowerPoint</Application>
  <PresentationFormat>全屏显示(4:3)</PresentationFormat>
  <Paragraphs>570</Paragraphs>
  <Slides>127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127</vt:i4>
      </vt:variant>
    </vt:vector>
  </HeadingPairs>
  <TitlesOfParts>
    <vt:vector size="135" baseType="lpstr">
      <vt:lpstr>Mountain Top</vt:lpstr>
      <vt:lpstr>默认设计模板</vt:lpstr>
      <vt:lpstr>2_默认设计模板</vt:lpstr>
      <vt:lpstr>3_默认设计模板</vt:lpstr>
      <vt:lpstr>1_Mountain Top</vt:lpstr>
      <vt:lpstr>4_默认设计模板</vt:lpstr>
      <vt:lpstr>公式</vt:lpstr>
      <vt:lpstr>Equation</vt:lpstr>
      <vt:lpstr>高等代数  I 主讲教师 : 高 峡   理科楼 1473W   </vt:lpstr>
      <vt:lpstr>PowerPoint 演示文稿</vt:lpstr>
      <vt:lpstr>PowerPoint 演示文稿</vt:lpstr>
      <vt:lpstr>实对称矩阵</vt:lpstr>
      <vt:lpstr>PowerPoint 演示文稿</vt:lpstr>
      <vt:lpstr>实对称矩阵的主要定理</vt:lpstr>
      <vt:lpstr>PowerPoint 演示文稿</vt:lpstr>
      <vt:lpstr>PowerPoint 演示文稿</vt:lpstr>
      <vt:lpstr>PowerPoint 演示文稿</vt:lpstr>
      <vt:lpstr>PowerPoint 演示文稿</vt:lpstr>
      <vt:lpstr>非线性分布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主子空间的计算</vt:lpstr>
      <vt:lpstr>PowerPoint 演示文稿</vt:lpstr>
      <vt:lpstr>第五章 矩阵的相似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例:  将 n 级实对称矩阵对角化</vt:lpstr>
      <vt:lpstr>先求特征多项式</vt:lpstr>
      <vt:lpstr>求 2 cos⁡jθ 的特征向量</vt:lpstr>
      <vt:lpstr>正弦正交矩阵</vt:lpstr>
      <vt:lpstr>PowerPoint 演示文稿</vt:lpstr>
      <vt:lpstr>考试题型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</vt:lpstr>
      <vt:lpstr>PowerPoint 演示文稿</vt:lpstr>
      <vt:lpstr>PowerPoint 演示文稿</vt:lpstr>
      <vt:lpstr>实矩阵的分析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主子空间的计算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</vt:lpstr>
      <vt:lpstr>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 Matlab 计算特征值与特征向量</vt:lpstr>
      <vt:lpstr>PowerPoint 演示文稿</vt:lpstr>
      <vt:lpstr>PowerPoint 演示文稿</vt:lpstr>
      <vt:lpstr>PowerPoint 演示文稿</vt:lpstr>
      <vt:lpstr>PowerPoint 演示文稿</vt:lpstr>
      <vt:lpstr>作业：   12 月 24 日 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   12 月 20 日 交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线性代数（B）         Linear  Algebra</dc:title>
  <dc:creator>user</dc:creator>
  <cp:lastModifiedBy>admin</cp:lastModifiedBy>
  <cp:revision>690</cp:revision>
  <dcterms:created xsi:type="dcterms:W3CDTF">2006-07-01T03:17:13Z</dcterms:created>
  <dcterms:modified xsi:type="dcterms:W3CDTF">2018-12-25T13:07:59Z</dcterms:modified>
</cp:coreProperties>
</file>