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107284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3276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35069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440663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24224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087396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773885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559176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01082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76706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178227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604845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34AC-2D0E-4119-A7C4-D9F09DDC6B43}"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9033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034AC-2D0E-4119-A7C4-D9F09DDC6B43}"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275982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34AC-2D0E-4119-A7C4-D9F09DDC6B43}"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82573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587625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116114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EB034AC-2D0E-4119-A7C4-D9F09DDC6B43}" type="datetimeFigureOut">
              <a:rPr lang="en-US" smtClean="0"/>
              <a:t>1/16/2016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761D89-C3BC-4B33-A597-7957AED753B5}" type="slidenum">
              <a:rPr lang="en-US" smtClean="0"/>
              <a:t>‹#›</a:t>
            </a:fld>
            <a:endParaRPr lang="en-US"/>
          </a:p>
        </p:txBody>
      </p:sp>
    </p:spTree>
    <p:extLst>
      <p:ext uri="{BB962C8B-B14F-4D97-AF65-F5344CB8AC3E}">
        <p14:creationId xmlns:p14="http://schemas.microsoft.com/office/powerpoint/2010/main" val="902660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INAPPROPRIATE EXPRESSIONS RECOGNITION USING BOOTSTRAPPING AS SEMI-SUPERVISED LEARNING</a:t>
            </a:r>
            <a:endParaRPr lang="en-US" dirty="0"/>
          </a:p>
        </p:txBody>
      </p:sp>
      <p:sp>
        <p:nvSpPr>
          <p:cNvPr id="3" name="Subtitle 2"/>
          <p:cNvSpPr>
            <a:spLocks noGrp="1"/>
          </p:cNvSpPr>
          <p:nvPr>
            <p:ph type="subTitle" idx="1"/>
          </p:nvPr>
        </p:nvSpPr>
        <p:spPr>
          <a:xfrm>
            <a:off x="2063930" y="4428308"/>
            <a:ext cx="8604069" cy="1541418"/>
          </a:xfrm>
        </p:spPr>
        <p:txBody>
          <a:bodyPr>
            <a:normAutofit fontScale="92500" lnSpcReduction="20000"/>
          </a:bodyPr>
          <a:lstStyle/>
          <a:p>
            <a:pPr algn="l"/>
            <a:r>
              <a:rPr lang="en-US" dirty="0" smtClean="0"/>
              <a:t>BSCS 4-2</a:t>
            </a:r>
          </a:p>
          <a:p>
            <a:pPr algn="l"/>
            <a:r>
              <a:rPr lang="en-US" dirty="0" smtClean="0"/>
              <a:t>MEMBERS:</a:t>
            </a:r>
          </a:p>
          <a:p>
            <a:pPr algn="l"/>
            <a:r>
              <a:rPr lang="en-US" dirty="0" smtClean="0"/>
              <a:t>DAPITAN, JOSHUA S.</a:t>
            </a:r>
          </a:p>
          <a:p>
            <a:pPr algn="l"/>
            <a:r>
              <a:rPr lang="en-US" dirty="0" smtClean="0"/>
              <a:t>LASALA, ANJANETTE R.</a:t>
            </a:r>
          </a:p>
          <a:p>
            <a:endParaRPr lang="en-US" dirty="0"/>
          </a:p>
        </p:txBody>
      </p:sp>
    </p:spTree>
    <p:extLst>
      <p:ext uri="{BB962C8B-B14F-4D97-AF65-F5344CB8AC3E}">
        <p14:creationId xmlns:p14="http://schemas.microsoft.com/office/powerpoint/2010/main" val="3941366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7744769"/>
              </p:ext>
            </p:extLst>
          </p:nvPr>
        </p:nvGraphicFramePr>
        <p:xfrm>
          <a:off x="1835921" y="2129251"/>
          <a:ext cx="8516982" cy="3812487"/>
        </p:xfrm>
        <a:graphic>
          <a:graphicData uri="http://schemas.openxmlformats.org/drawingml/2006/table">
            <a:tbl>
              <a:tblPr firstRow="1" firstCol="1" bandRow="1">
                <a:tableStyleId>{5C22544A-7EE6-4342-B048-85BDC9FD1C3A}</a:tableStyleId>
              </a:tblPr>
              <a:tblGrid>
                <a:gridCol w="2838994">
                  <a:extLst>
                    <a:ext uri="{9D8B030D-6E8A-4147-A177-3AD203B41FA5}">
                      <a16:colId xmlns:a16="http://schemas.microsoft.com/office/drawing/2014/main" val="1087574257"/>
                    </a:ext>
                  </a:extLst>
                </a:gridCol>
                <a:gridCol w="2838994">
                  <a:extLst>
                    <a:ext uri="{9D8B030D-6E8A-4147-A177-3AD203B41FA5}">
                      <a16:colId xmlns:a16="http://schemas.microsoft.com/office/drawing/2014/main" val="1537272424"/>
                    </a:ext>
                  </a:extLst>
                </a:gridCol>
                <a:gridCol w="2838994">
                  <a:extLst>
                    <a:ext uri="{9D8B030D-6E8A-4147-A177-3AD203B41FA5}">
                      <a16:colId xmlns:a16="http://schemas.microsoft.com/office/drawing/2014/main" val="3418194665"/>
                    </a:ext>
                  </a:extLst>
                </a:gridCol>
              </a:tblGrid>
              <a:tr h="520647">
                <a:tc rowSpan="2">
                  <a:txBody>
                    <a:bodyPr/>
                    <a:lstStyle/>
                    <a:p>
                      <a:pPr marL="0" marR="0" algn="ctr">
                        <a:lnSpc>
                          <a:spcPct val="200000"/>
                        </a:lnSpc>
                        <a:spcBef>
                          <a:spcPts val="0"/>
                        </a:spcBef>
                        <a:spcAft>
                          <a:spcPts val="0"/>
                        </a:spcAft>
                      </a:pPr>
                      <a:r>
                        <a:rPr lang="en-PH" sz="1800" dirty="0">
                          <a:effectLst/>
                        </a:rPr>
                        <a:t>Sentences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nchor="ctr"/>
                </a:tc>
                <a:tc gridSpan="2">
                  <a:txBody>
                    <a:bodyPr/>
                    <a:lstStyle/>
                    <a:p>
                      <a:pPr marL="0" marR="0" algn="ctr">
                        <a:lnSpc>
                          <a:spcPct val="200000"/>
                        </a:lnSpc>
                        <a:spcBef>
                          <a:spcPts val="0"/>
                        </a:spcBef>
                        <a:spcAft>
                          <a:spcPts val="0"/>
                        </a:spcAft>
                      </a:pPr>
                      <a:r>
                        <a:rPr lang="en-PH" sz="1800" dirty="0" smtClean="0">
                          <a:effectLst/>
                          <a:latin typeface="+mn-lt"/>
                          <a:ea typeface="+mn-ea"/>
                          <a:cs typeface="+mn-cs"/>
                        </a:rPr>
                        <a:t>Tagged</a:t>
                      </a:r>
                      <a:r>
                        <a:rPr lang="en-PH" sz="1800" baseline="0" dirty="0" smtClean="0">
                          <a:effectLst/>
                          <a:latin typeface="+mn-lt"/>
                          <a:ea typeface="+mn-ea"/>
                          <a:cs typeface="+mn-cs"/>
                        </a:rPr>
                        <a:t> </a:t>
                      </a:r>
                      <a:r>
                        <a:rPr lang="en-PH" sz="1800" baseline="0" dirty="0" smtClean="0">
                          <a:effectLst/>
                          <a:latin typeface="+mn-lt"/>
                          <a:ea typeface="+mn-ea"/>
                          <a:cs typeface="+mn-cs"/>
                        </a:rPr>
                        <a:t>Tokens that is inappropriate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hMerge="1">
                  <a:txBody>
                    <a:bodyPr/>
                    <a:lstStyle/>
                    <a:p>
                      <a:endParaRPr lang="en-US"/>
                    </a:p>
                  </a:txBody>
                  <a:tcPr/>
                </a:tc>
                <a:extLst>
                  <a:ext uri="{0D108BD9-81ED-4DB2-BD59-A6C34878D82A}">
                    <a16:rowId xmlns:a16="http://schemas.microsoft.com/office/drawing/2014/main" val="4030723113"/>
                  </a:ext>
                </a:extLst>
              </a:tr>
              <a:tr h="520647">
                <a:tc vMerge="1">
                  <a:txBody>
                    <a:bodyPr/>
                    <a:lstStyle/>
                    <a:p>
                      <a:endParaRPr lang="en-US"/>
                    </a:p>
                  </a:txBody>
                  <a:tcPr/>
                </a:tc>
                <a:tc>
                  <a:txBody>
                    <a:bodyPr/>
                    <a:lstStyle/>
                    <a:p>
                      <a:pPr marL="0" marR="0" algn="ctr">
                        <a:lnSpc>
                          <a:spcPct val="200000"/>
                        </a:lnSpc>
                        <a:spcBef>
                          <a:spcPts val="0"/>
                        </a:spcBef>
                        <a:spcAft>
                          <a:spcPts val="0"/>
                        </a:spcAft>
                      </a:pPr>
                      <a:r>
                        <a:rPr lang="en-PH" sz="1800" dirty="0">
                          <a:effectLst/>
                        </a:rPr>
                        <a:t>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gn="ctr">
                        <a:lnSpc>
                          <a:spcPct val="200000"/>
                        </a:lnSpc>
                        <a:spcBef>
                          <a:spcPts val="0"/>
                        </a:spcBef>
                        <a:spcAft>
                          <a:spcPts val="0"/>
                        </a:spcAft>
                      </a:pPr>
                      <a:r>
                        <a:rPr lang="en-PH" sz="1800" dirty="0">
                          <a:effectLst/>
                        </a:rPr>
                        <a:t>Expert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129719726"/>
                  </a:ext>
                </a:extLst>
              </a:tr>
              <a:tr h="520647">
                <a:tc>
                  <a:txBody>
                    <a:bodyPr/>
                    <a:lstStyle/>
                    <a:p>
                      <a:pPr marL="0" marR="0">
                        <a:lnSpc>
                          <a:spcPct val="200000"/>
                        </a:lnSpc>
                        <a:spcBef>
                          <a:spcPts val="0"/>
                        </a:spcBef>
                        <a:spcAft>
                          <a:spcPts val="0"/>
                        </a:spcAft>
                      </a:pPr>
                      <a:r>
                        <a:rPr lang="en-PH"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3397868898"/>
                  </a:ext>
                </a:extLst>
              </a:tr>
              <a:tr h="520647">
                <a:tc>
                  <a:txBody>
                    <a:bodyPr/>
                    <a:lstStyle/>
                    <a:p>
                      <a:pPr marL="0" marR="0">
                        <a:lnSpc>
                          <a:spcPct val="200000"/>
                        </a:lnSpc>
                        <a:spcBef>
                          <a:spcPts val="0"/>
                        </a:spcBef>
                        <a:spcAft>
                          <a:spcPts val="0"/>
                        </a:spcAft>
                      </a:pPr>
                      <a:r>
                        <a:rPr lang="en-PH"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467410294"/>
                  </a:ext>
                </a:extLst>
              </a:tr>
              <a:tr h="520647">
                <a:tc>
                  <a:txBody>
                    <a:bodyPr/>
                    <a:lstStyle/>
                    <a:p>
                      <a:pPr marL="0" marR="0">
                        <a:lnSpc>
                          <a:spcPct val="200000"/>
                        </a:lnSpc>
                        <a:spcBef>
                          <a:spcPts val="0"/>
                        </a:spcBef>
                        <a:spcAft>
                          <a:spcPts val="0"/>
                        </a:spcAft>
                      </a:pPr>
                      <a:r>
                        <a:rPr lang="en-PH"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4282914169"/>
                  </a:ext>
                </a:extLst>
              </a:tr>
              <a:tr h="520647">
                <a:tc>
                  <a:txBody>
                    <a:bodyPr/>
                    <a:lstStyle/>
                    <a:p>
                      <a:pPr marL="0" marR="0">
                        <a:lnSpc>
                          <a:spcPct val="200000"/>
                        </a:lnSpc>
                        <a:spcBef>
                          <a:spcPts val="0"/>
                        </a:spcBef>
                        <a:spcAft>
                          <a:spcPts val="0"/>
                        </a:spcAft>
                      </a:pPr>
                      <a:r>
                        <a:rPr lang="en-PH"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847164829"/>
                  </a:ext>
                </a:extLst>
              </a:tr>
              <a:tr h="520647">
                <a:tc>
                  <a:txBody>
                    <a:bodyPr/>
                    <a:lstStyle/>
                    <a:p>
                      <a:pPr marL="0" marR="0">
                        <a:lnSpc>
                          <a:spcPct val="200000"/>
                        </a:lnSpc>
                        <a:spcBef>
                          <a:spcPts val="0"/>
                        </a:spcBef>
                        <a:spcAft>
                          <a:spcPts val="0"/>
                        </a:spcAft>
                      </a:pPr>
                      <a:r>
                        <a:rPr lang="en-PH"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5933490"/>
                  </a:ext>
                </a:extLst>
              </a:tr>
            </a:tbl>
          </a:graphicData>
        </a:graphic>
      </p:graphicFrame>
      <p:sp>
        <p:nvSpPr>
          <p:cNvPr id="5" name="TextBox 4"/>
          <p:cNvSpPr txBox="1"/>
          <p:nvPr/>
        </p:nvSpPr>
        <p:spPr>
          <a:xfrm>
            <a:off x="1677177" y="5955064"/>
            <a:ext cx="8834470" cy="615553"/>
          </a:xfrm>
          <a:prstGeom prst="rect">
            <a:avLst/>
          </a:prstGeom>
          <a:noFill/>
        </p:spPr>
        <p:txBody>
          <a:bodyPr wrap="none" rtlCol="0">
            <a:spAutoFit/>
          </a:bodyPr>
          <a:lstStyle/>
          <a:p>
            <a:pPr lvl="0"/>
            <a:r>
              <a:rPr lang="en-US" sz="1700" dirty="0">
                <a:latin typeface="Arial" panose="020B0604020202020204" pitchFamily="34" charset="0"/>
                <a:cs typeface="Arial" panose="020B0604020202020204" pitchFamily="34" charset="0"/>
              </a:rPr>
              <a:t>Experiment Paper I – Determining inappropriate expressions between system and expert.</a:t>
            </a: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143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3373518"/>
              </p:ext>
            </p:extLst>
          </p:nvPr>
        </p:nvGraphicFramePr>
        <p:xfrm>
          <a:off x="2050869" y="2116186"/>
          <a:ext cx="7968341" cy="4389120"/>
        </p:xfrm>
        <a:graphic>
          <a:graphicData uri="http://schemas.openxmlformats.org/drawingml/2006/table">
            <a:tbl>
              <a:tblPr firstRow="1" firstCol="1" bandRow="1">
                <a:tableStyleId>{5C22544A-7EE6-4342-B048-85BDC9FD1C3A}</a:tableStyleId>
              </a:tblPr>
              <a:tblGrid>
                <a:gridCol w="1997273">
                  <a:extLst>
                    <a:ext uri="{9D8B030D-6E8A-4147-A177-3AD203B41FA5}">
                      <a16:colId xmlns:a16="http://schemas.microsoft.com/office/drawing/2014/main" val="4210942375"/>
                    </a:ext>
                  </a:extLst>
                </a:gridCol>
                <a:gridCol w="1174153">
                  <a:extLst>
                    <a:ext uri="{9D8B030D-6E8A-4147-A177-3AD203B41FA5}">
                      <a16:colId xmlns:a16="http://schemas.microsoft.com/office/drawing/2014/main" val="2970390197"/>
                    </a:ext>
                  </a:extLst>
                </a:gridCol>
                <a:gridCol w="1226896">
                  <a:extLst>
                    <a:ext uri="{9D8B030D-6E8A-4147-A177-3AD203B41FA5}">
                      <a16:colId xmlns:a16="http://schemas.microsoft.com/office/drawing/2014/main" val="955553887"/>
                    </a:ext>
                  </a:extLst>
                </a:gridCol>
                <a:gridCol w="1224302">
                  <a:extLst>
                    <a:ext uri="{9D8B030D-6E8A-4147-A177-3AD203B41FA5}">
                      <a16:colId xmlns:a16="http://schemas.microsoft.com/office/drawing/2014/main" val="4044903094"/>
                    </a:ext>
                  </a:extLst>
                </a:gridCol>
                <a:gridCol w="1294338">
                  <a:extLst>
                    <a:ext uri="{9D8B030D-6E8A-4147-A177-3AD203B41FA5}">
                      <a16:colId xmlns:a16="http://schemas.microsoft.com/office/drawing/2014/main" val="779465524"/>
                    </a:ext>
                  </a:extLst>
                </a:gridCol>
                <a:gridCol w="1051379">
                  <a:extLst>
                    <a:ext uri="{9D8B030D-6E8A-4147-A177-3AD203B41FA5}">
                      <a16:colId xmlns:a16="http://schemas.microsoft.com/office/drawing/2014/main" val="374291959"/>
                    </a:ext>
                  </a:extLst>
                </a:gridCol>
              </a:tblGrid>
              <a:tr h="824412">
                <a:tc>
                  <a:txBody>
                    <a:bodyPr/>
                    <a:lstStyle/>
                    <a:p>
                      <a:pPr marL="0" marR="0" algn="ctr">
                        <a:lnSpc>
                          <a:spcPct val="200000"/>
                        </a:lnSpc>
                      </a:pPr>
                      <a:r>
                        <a:rPr lang="en-PH" sz="1600" dirty="0">
                          <a:effectLst/>
                        </a:rPr>
                        <a:t>Sentence</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dirty="0">
                          <a:effectLst/>
                        </a:rPr>
                        <a:t>No. of Tokens</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TP</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FP</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TN</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FN</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3058353014"/>
                  </a:ext>
                </a:extLst>
              </a:tr>
              <a:tr h="412205">
                <a:tc>
                  <a:txBody>
                    <a:bodyPr/>
                    <a:lstStyle/>
                    <a:p>
                      <a:pPr marL="0" marR="0">
                        <a:lnSpc>
                          <a:spcPct val="200000"/>
                        </a:lnSpc>
                      </a:pPr>
                      <a:r>
                        <a:rPr lang="en-PH" sz="1600">
                          <a:effectLst/>
                        </a:rPr>
                        <a:t>1</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227157908"/>
                  </a:ext>
                </a:extLst>
              </a:tr>
              <a:tr h="412205">
                <a:tc>
                  <a:txBody>
                    <a:bodyPr/>
                    <a:lstStyle/>
                    <a:p>
                      <a:pPr marL="0" marR="0">
                        <a:lnSpc>
                          <a:spcPct val="200000"/>
                        </a:lnSpc>
                      </a:pPr>
                      <a:r>
                        <a:rPr lang="en-PH" sz="1600">
                          <a:effectLst/>
                        </a:rPr>
                        <a:t>2</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383035318"/>
                  </a:ext>
                </a:extLst>
              </a:tr>
              <a:tr h="412205">
                <a:tc>
                  <a:txBody>
                    <a:bodyPr/>
                    <a:lstStyle/>
                    <a:p>
                      <a:pPr marL="0" marR="0">
                        <a:lnSpc>
                          <a:spcPct val="200000"/>
                        </a:lnSpc>
                      </a:pPr>
                      <a:r>
                        <a:rPr lang="en-PH" sz="1600">
                          <a:effectLst/>
                        </a:rPr>
                        <a:t>3</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099985947"/>
                  </a:ext>
                </a:extLst>
              </a:tr>
              <a:tr h="412205">
                <a:tc>
                  <a:txBody>
                    <a:bodyPr/>
                    <a:lstStyle/>
                    <a:p>
                      <a:pPr marL="0" marR="0">
                        <a:lnSpc>
                          <a:spcPct val="200000"/>
                        </a:lnSpc>
                      </a:pPr>
                      <a:r>
                        <a:rPr lang="en-PH" sz="1600">
                          <a:effectLst/>
                        </a:rPr>
                        <a:t>4</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627275675"/>
                  </a:ext>
                </a:extLst>
              </a:tr>
              <a:tr h="412205">
                <a:tc>
                  <a:txBody>
                    <a:bodyPr/>
                    <a:lstStyle/>
                    <a:p>
                      <a:pPr marL="0" marR="0">
                        <a:lnSpc>
                          <a:spcPct val="200000"/>
                        </a:lnSpc>
                      </a:pPr>
                      <a:r>
                        <a:rPr lang="en-PH" sz="1600">
                          <a:effectLst/>
                        </a:rPr>
                        <a:t>5</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892091101"/>
                  </a:ext>
                </a:extLst>
              </a:tr>
              <a:tr h="412205">
                <a:tc>
                  <a:txBody>
                    <a:bodyPr/>
                    <a:lstStyle/>
                    <a:p>
                      <a:pPr marL="0" marR="0" algn="r">
                        <a:lnSpc>
                          <a:spcPct val="200000"/>
                        </a:lnSpc>
                      </a:pPr>
                      <a:r>
                        <a:rPr lang="en-PH" sz="1600" dirty="0">
                          <a:effectLst/>
                        </a:rPr>
                        <a:t>Total</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481070003"/>
                  </a:ext>
                </a:extLst>
              </a:tr>
              <a:tr h="412205">
                <a:tc>
                  <a:txBody>
                    <a:bodyPr/>
                    <a:lstStyle/>
                    <a:p>
                      <a:pPr marL="0" marR="0" algn="r">
                        <a:lnSpc>
                          <a:spcPct val="200000"/>
                        </a:lnSpc>
                      </a:pPr>
                      <a:r>
                        <a:rPr lang="en-PH" sz="1600">
                          <a:effectLst/>
                        </a:rPr>
                        <a:t>Average</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241489479"/>
                  </a:ext>
                </a:extLst>
              </a:tr>
            </a:tbl>
          </a:graphicData>
        </a:graphic>
      </p:graphicFrame>
      <p:sp>
        <p:nvSpPr>
          <p:cNvPr id="5" name="TextBox 4"/>
          <p:cNvSpPr txBox="1"/>
          <p:nvPr/>
        </p:nvSpPr>
        <p:spPr>
          <a:xfrm>
            <a:off x="3925940" y="6141965"/>
            <a:ext cx="3709670" cy="615553"/>
          </a:xfrm>
          <a:prstGeom prst="rect">
            <a:avLst/>
          </a:prstGeom>
          <a:noFill/>
        </p:spPr>
        <p:txBody>
          <a:bodyPr wrap="none" rtlCol="0">
            <a:spAutoFit/>
          </a:bodyPr>
          <a:lstStyle/>
          <a:p>
            <a:r>
              <a:rPr lang="en-US" sz="1700" dirty="0">
                <a:latin typeface="Arial" panose="020B0604020202020204" pitchFamily="34" charset="0"/>
                <a:cs typeface="Arial" panose="020B0604020202020204" pitchFamily="34" charset="0"/>
              </a:rPr>
              <a:t>Experiment Paper II – Input </a:t>
            </a:r>
            <a:r>
              <a:rPr lang="en-US" sz="1700" dirty="0" smtClean="0">
                <a:latin typeface="Arial" panose="020B0604020202020204" pitchFamily="34" charset="0"/>
                <a:cs typeface="Arial" panose="020B0604020202020204" pitchFamily="34" charset="0"/>
              </a:rPr>
              <a:t>Scoring.</a:t>
            </a:r>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762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Specificity</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𝑆𝑝𝑒𝑐𝑖𝑓𝑖𝑐𝑖𝑡𝑦</m:t>
                      </m:r>
                      <m:r>
                        <a:rPr lang="en-US" i="1">
                          <a:effectLst/>
                          <a:latin typeface="Cambria Math" panose="02040503050406030204" pitchFamily="18" charset="0"/>
                        </a:rPr>
                        <m:t>= </m:t>
                      </m:r>
                      <m:f>
                        <m:fPr>
                          <m:ctrlPr>
                            <a:rPr lang="en-US" i="1">
                              <a:effectLst/>
                              <a:latin typeface="Cambria Math" panose="02040503050406030204" pitchFamily="18" charset="0"/>
                            </a:rPr>
                          </m:ctrlPr>
                        </m:fPr>
                        <m:num>
                          <m:r>
                            <a:rPr lang="en-US" i="1">
                              <a:effectLst/>
                              <a:latin typeface="Cambria Math" panose="02040503050406030204" pitchFamily="18" charset="0"/>
                            </a:rPr>
                            <m:t>𝑇𝑁</m:t>
                          </m:r>
                        </m:num>
                        <m:den>
                          <m:r>
                            <a:rPr lang="en-US" i="1">
                              <a:effectLst/>
                              <a:latin typeface="Cambria Math" panose="02040503050406030204" pitchFamily="18" charset="0"/>
                            </a:rPr>
                            <m:t>𝑇𝑁</m:t>
                          </m:r>
                          <m:r>
                            <a:rPr lang="en-US" i="1">
                              <a:effectLst/>
                              <a:latin typeface="Cambria Math" panose="02040503050406030204" pitchFamily="18" charset="0"/>
                            </a:rPr>
                            <m:t>+</m:t>
                          </m:r>
                          <m:r>
                            <a:rPr lang="en-US" i="1">
                              <a:effectLst/>
                              <a:latin typeface="Cambria Math" panose="02040503050406030204" pitchFamily="18" charset="0"/>
                            </a:rPr>
                            <m:t>𝐹𝑃</m:t>
                          </m:r>
                        </m:den>
                      </m:f>
                    </m:oMath>
                  </m:oMathPara>
                </a14:m>
                <a:endParaRPr lang="en-US" dirty="0" smtClean="0">
                  <a:effectLst/>
                </a:endParaRPr>
              </a:p>
              <a:p>
                <a:pPr marL="0" indent="0">
                  <a:buNone/>
                </a:pPr>
                <a:r>
                  <a:rPr lang="en-US" dirty="0" smtClean="0"/>
                  <a:t>Where:</a:t>
                </a:r>
              </a:p>
              <a:p>
                <a:pPr>
                  <a:buFont typeface="Courier New" panose="02070309020205020404" pitchFamily="49" charset="0"/>
                  <a:buChar char="o"/>
                </a:pPr>
                <a:r>
                  <a:rPr lang="en-US" dirty="0">
                    <a:effectLst/>
                  </a:rPr>
                  <a:t>TN (True Negative) – the system correctly indicated that the input is Appropriate</a:t>
                </a:r>
              </a:p>
              <a:p>
                <a:pPr>
                  <a:buFont typeface="Courier New" panose="02070309020205020404" pitchFamily="49" charset="0"/>
                  <a:buChar char="o"/>
                </a:pPr>
                <a:r>
                  <a:rPr lang="en-US" dirty="0">
                    <a:effectLst/>
                  </a:rPr>
                  <a:t>FP (False Positive) – System determined the input is Inappropriate present, the expected output is Appropriate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1559"/>
                </a:stretch>
              </a:blipFill>
            </p:spPr>
            <p:txBody>
              <a:bodyPr/>
              <a:lstStyle/>
              <a:p>
                <a:r>
                  <a:rPr lang="en-US">
                    <a:noFill/>
                  </a:rPr>
                  <a:t> </a:t>
                </a:r>
              </a:p>
            </p:txBody>
          </p:sp>
        </mc:Fallback>
      </mc:AlternateContent>
    </p:spTree>
    <p:extLst>
      <p:ext uri="{BB962C8B-B14F-4D97-AF65-F5344CB8AC3E}">
        <p14:creationId xmlns:p14="http://schemas.microsoft.com/office/powerpoint/2010/main" val="917601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F-measure</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𝐹</m:t>
                      </m:r>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2</m:t>
                          </m:r>
                          <m:r>
                            <a:rPr lang="en-US" i="1">
                              <a:effectLst/>
                              <a:latin typeface="Cambria Math" panose="02040503050406030204" pitchFamily="18" charset="0"/>
                            </a:rPr>
                            <m:t>𝑃𝑅</m:t>
                          </m:r>
                        </m:num>
                        <m:den>
                          <m:r>
                            <a:rPr lang="en-US" i="1">
                              <a:effectLst/>
                              <a:latin typeface="Cambria Math" panose="02040503050406030204" pitchFamily="18" charset="0"/>
                            </a:rPr>
                            <m:t>(</m:t>
                          </m:r>
                          <m:r>
                            <a:rPr lang="en-US" i="1">
                              <a:effectLst/>
                              <a:latin typeface="Cambria Math" panose="02040503050406030204" pitchFamily="18" charset="0"/>
                            </a:rPr>
                            <m:t>𝑃</m:t>
                          </m:r>
                          <m:r>
                            <a:rPr lang="en-US" i="1">
                              <a:effectLst/>
                              <a:latin typeface="Cambria Math" panose="02040503050406030204" pitchFamily="18" charset="0"/>
                            </a:rPr>
                            <m:t>+</m:t>
                          </m:r>
                          <m:r>
                            <a:rPr lang="en-US" i="1">
                              <a:effectLst/>
                              <a:latin typeface="Cambria Math" panose="02040503050406030204" pitchFamily="18" charset="0"/>
                            </a:rPr>
                            <m:t>𝑅</m:t>
                          </m:r>
                          <m:r>
                            <a:rPr lang="en-US" i="1">
                              <a:effectLst/>
                              <a:latin typeface="Cambria Math" panose="02040503050406030204" pitchFamily="18" charset="0"/>
                            </a:rPr>
                            <m:t>)</m:t>
                          </m:r>
                        </m:den>
                      </m:f>
                    </m:oMath>
                  </m:oMathPara>
                </a14:m>
                <a:endParaRPr lang="en-US" dirty="0" smtClean="0"/>
              </a:p>
              <a:p>
                <a:pPr marL="0" indent="0">
                  <a:buNone/>
                </a:pPr>
                <a:r>
                  <a:rPr lang="en-US" dirty="0" smtClean="0"/>
                  <a:t>Where:</a:t>
                </a:r>
              </a:p>
              <a:p>
                <a:pPr>
                  <a:buFont typeface="Courier New" panose="02070309020205020404" pitchFamily="49" charset="0"/>
                  <a:buChar char="o"/>
                </a:pPr>
                <a:r>
                  <a:rPr lang="en-US" dirty="0">
                    <a:effectLst/>
                  </a:rPr>
                  <a:t>F </a:t>
                </a:r>
                <a:r>
                  <a:rPr lang="en-US" dirty="0" smtClean="0">
                    <a:effectLst/>
                  </a:rPr>
                  <a:t>- </a:t>
                </a:r>
                <a:r>
                  <a:rPr lang="en-US" dirty="0">
                    <a:effectLst/>
                  </a:rPr>
                  <a:t>F-measure</a:t>
                </a:r>
              </a:p>
              <a:p>
                <a:pPr>
                  <a:buFont typeface="Courier New" panose="02070309020205020404" pitchFamily="49" charset="0"/>
                  <a:buChar char="o"/>
                </a:pPr>
                <a:r>
                  <a:rPr lang="en-US" dirty="0">
                    <a:effectLst/>
                  </a:rPr>
                  <a:t>P </a:t>
                </a:r>
                <a:r>
                  <a:rPr lang="en-US" dirty="0" smtClean="0">
                    <a:effectLst/>
                  </a:rPr>
                  <a:t>- Precision </a:t>
                </a:r>
                <a:r>
                  <a:rPr lang="en-US" dirty="0">
                    <a:effectLst/>
                  </a:rPr>
                  <a:t>– Percentage of identified expressions that are inappropriate.</a:t>
                </a:r>
              </a:p>
              <a:p>
                <a:pPr>
                  <a:buFont typeface="Courier New" panose="02070309020205020404" pitchFamily="49" charset="0"/>
                  <a:buChar char="o"/>
                </a:pPr>
                <a:r>
                  <a:rPr lang="en-US" dirty="0">
                    <a:effectLst/>
                  </a:rPr>
                  <a:t>R </a:t>
                </a:r>
                <a:r>
                  <a:rPr lang="en-US" dirty="0" smtClean="0">
                    <a:effectLst/>
                  </a:rPr>
                  <a:t>- </a:t>
                </a:r>
                <a:r>
                  <a:rPr lang="en-US" dirty="0">
                    <a:effectLst/>
                  </a:rPr>
                  <a:t>Recall – Percentage of inappropriate expressions correctly identified.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4678"/>
                </a:stretch>
              </a:blipFill>
            </p:spPr>
            <p:txBody>
              <a:bodyPr/>
              <a:lstStyle/>
              <a:p>
                <a:r>
                  <a:rPr lang="en-US">
                    <a:noFill/>
                  </a:rPr>
                  <a:t> </a:t>
                </a:r>
              </a:p>
            </p:txBody>
          </p:sp>
        </mc:Fallback>
      </mc:AlternateContent>
    </p:spTree>
    <p:extLst>
      <p:ext uri="{BB962C8B-B14F-4D97-AF65-F5344CB8AC3E}">
        <p14:creationId xmlns:p14="http://schemas.microsoft.com/office/powerpoint/2010/main" val="33981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9" y="2660468"/>
            <a:ext cx="9905998" cy="1905000"/>
          </a:xfrm>
        </p:spPr>
        <p:txBody>
          <a:bodyPr>
            <a:noAutofit/>
          </a:bodyPr>
          <a:lstStyle/>
          <a:p>
            <a:pPr algn="ctr"/>
            <a:r>
              <a:rPr lang="en-US" sz="16600" dirty="0" smtClean="0"/>
              <a:t>end</a:t>
            </a:r>
            <a:endParaRPr lang="en-US" sz="16600" dirty="0"/>
          </a:p>
        </p:txBody>
      </p:sp>
    </p:spTree>
    <p:extLst>
      <p:ext uri="{BB962C8B-B14F-4D97-AF65-F5344CB8AC3E}">
        <p14:creationId xmlns:p14="http://schemas.microsoft.com/office/powerpoint/2010/main" val="3252234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Inappropriate expressions becomes very interesting in the field of natural language processing.</a:t>
            </a:r>
          </a:p>
          <a:p>
            <a:r>
              <a:rPr lang="en-US" dirty="0" smtClean="0"/>
              <a:t>Inappropriate expressions mostly causes problems in literary management like cyber bullying and exposure of children to other textual data.</a:t>
            </a:r>
          </a:p>
          <a:p>
            <a:r>
              <a:rPr lang="en-US" dirty="0" smtClean="0"/>
              <a:t>The problems that need to be solved are the following:</a:t>
            </a:r>
          </a:p>
          <a:p>
            <a:pPr lvl="1">
              <a:buFont typeface="Courier New" panose="02070309020205020404" pitchFamily="49" charset="0"/>
              <a:buChar char="o"/>
            </a:pPr>
            <a:r>
              <a:rPr lang="en-US" dirty="0" smtClean="0"/>
              <a:t>Inherent ambiguity of the language</a:t>
            </a:r>
          </a:p>
          <a:p>
            <a:pPr lvl="1">
              <a:buFont typeface="Courier New" panose="02070309020205020404" pitchFamily="49" charset="0"/>
              <a:buChar char="o"/>
            </a:pPr>
            <a:r>
              <a:rPr lang="en-US" dirty="0" smtClean="0"/>
              <a:t>Accuracy of the system</a:t>
            </a:r>
            <a:endParaRPr lang="en-US" dirty="0"/>
          </a:p>
        </p:txBody>
      </p:sp>
    </p:spTree>
    <p:extLst>
      <p:ext uri="{BB962C8B-B14F-4D97-AF65-F5344CB8AC3E}">
        <p14:creationId xmlns:p14="http://schemas.microsoft.com/office/powerpoint/2010/main" val="1261075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a:xfrm>
            <a:off x="1141413" y="2797627"/>
            <a:ext cx="9905998" cy="3124201"/>
          </a:xfrm>
        </p:spPr>
        <p:txBody>
          <a:bodyPr>
            <a:noAutofit/>
          </a:bodyPr>
          <a:lstStyle/>
          <a:p>
            <a:pPr marL="0" indent="0" algn="just">
              <a:buNone/>
            </a:pPr>
            <a:r>
              <a:rPr lang="en-US" sz="2200" dirty="0" smtClean="0">
                <a:latin typeface="Arial" panose="020B0604020202020204" pitchFamily="34" charset="0"/>
                <a:cs typeface="Arial" panose="020B0604020202020204" pitchFamily="34" charset="0"/>
              </a:rPr>
              <a:t>	The </a:t>
            </a:r>
            <a:r>
              <a:rPr lang="en-US" sz="2200" dirty="0">
                <a:latin typeface="Arial" panose="020B0604020202020204" pitchFamily="34" charset="0"/>
                <a:cs typeface="Arial" panose="020B0604020202020204" pitchFamily="34" charset="0"/>
              </a:rPr>
              <a:t>study aims to design, develop and evaluate the system which will help to recognize Inappropriate Expressions from a document. The people who are in knowledgeable in English language are the respondents in this study. In addition to this, the researchers aim to seek answer to this problem</a:t>
            </a:r>
            <a:r>
              <a:rPr lang="en-US" sz="2200" dirty="0" smtClean="0">
                <a:latin typeface="Arial" panose="020B0604020202020204" pitchFamily="34" charset="0"/>
                <a:cs typeface="Arial" panose="020B0604020202020204" pitchFamily="34" charset="0"/>
              </a:rPr>
              <a:t>:</a:t>
            </a:r>
          </a:p>
          <a:p>
            <a:pPr marL="0" indent="0">
              <a:buNone/>
            </a:pPr>
            <a:endParaRPr lang="en-US" sz="2200" dirty="0">
              <a:latin typeface="Arial" panose="020B0604020202020204" pitchFamily="34" charset="0"/>
              <a:cs typeface="Arial" panose="020B0604020202020204" pitchFamily="34" charset="0"/>
            </a:endParaRPr>
          </a:p>
          <a:p>
            <a:r>
              <a:rPr lang="en-US" sz="2200" dirty="0">
                <a:effectLst/>
              </a:rPr>
              <a:t>What is the performance analysis of the model in terms of:</a:t>
            </a:r>
          </a:p>
          <a:p>
            <a:pPr marL="0" indent="0">
              <a:buNone/>
            </a:pPr>
            <a:r>
              <a:rPr lang="en-US" sz="2200" dirty="0" smtClean="0">
                <a:effectLst/>
              </a:rPr>
              <a:t>	1</a:t>
            </a:r>
            <a:r>
              <a:rPr lang="en-US" sz="2200" dirty="0">
                <a:effectLst/>
              </a:rPr>
              <a:t>. Recognition of Inappropriate expressions. (Accuracy of the Model)</a:t>
            </a:r>
          </a:p>
          <a:p>
            <a:pPr marL="0" indent="0">
              <a:buNone/>
            </a:pPr>
            <a:r>
              <a:rPr lang="en-US" sz="2200" dirty="0" smtClean="0">
                <a:effectLst/>
              </a:rPr>
              <a:t>	2</a:t>
            </a:r>
            <a:r>
              <a:rPr lang="en-US" sz="2200" dirty="0">
                <a:effectLst/>
              </a:rPr>
              <a:t>. Recognition of Appropriate expressions. (Specificity of the Model)</a:t>
            </a:r>
          </a:p>
          <a:p>
            <a:pPr marL="0" indent="0">
              <a:buNone/>
            </a:pPr>
            <a:endParaRPr lang="en-US" sz="2200" dirty="0">
              <a:latin typeface="Arial" panose="020B0604020202020204" pitchFamily="34" charset="0"/>
              <a:cs typeface="Arial" panose="020B0604020202020204" pitchFamily="34" charset="0"/>
            </a:endParaRPr>
          </a:p>
          <a:p>
            <a:endParaRPr lang="en-US" sz="2200" dirty="0"/>
          </a:p>
        </p:txBody>
      </p:sp>
    </p:spTree>
    <p:extLst>
      <p:ext uri="{BB962C8B-B14F-4D97-AF65-F5344CB8AC3E}">
        <p14:creationId xmlns:p14="http://schemas.microsoft.com/office/powerpoint/2010/main" val="2558038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system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1234" y="2514600"/>
            <a:ext cx="8765177" cy="2814637"/>
          </a:xfrm>
          <a:prstGeom prst="rect">
            <a:avLst/>
          </a:prstGeom>
        </p:spPr>
      </p:pic>
    </p:spTree>
    <p:extLst>
      <p:ext uri="{BB962C8B-B14F-4D97-AF65-F5344CB8AC3E}">
        <p14:creationId xmlns:p14="http://schemas.microsoft.com/office/powerpoint/2010/main" val="3840455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study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7" y="2416627"/>
            <a:ext cx="8856617" cy="3043647"/>
          </a:xfrm>
          <a:prstGeom prst="rect">
            <a:avLst/>
          </a:prstGeom>
          <a:noFill/>
          <a:ln>
            <a:noFill/>
          </a:ln>
        </p:spPr>
      </p:pic>
    </p:spTree>
    <p:extLst>
      <p:ext uri="{BB962C8B-B14F-4D97-AF65-F5344CB8AC3E}">
        <p14:creationId xmlns:p14="http://schemas.microsoft.com/office/powerpoint/2010/main" val="9304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system</a:t>
            </a:r>
            <a:endParaRPr lang="en-US" dirty="0"/>
          </a:p>
        </p:txBody>
      </p:sp>
      <p:sp>
        <p:nvSpPr>
          <p:cNvPr id="3" name="Content Placeholder 2"/>
          <p:cNvSpPr>
            <a:spLocks noGrp="1"/>
          </p:cNvSpPr>
          <p:nvPr>
            <p:ph idx="1"/>
          </p:nvPr>
        </p:nvSpPr>
        <p:spPr/>
        <p:txBody>
          <a:bodyPr>
            <a:noAutofit/>
          </a:bodyPr>
          <a:lstStyle/>
          <a:p>
            <a:r>
              <a:rPr lang="en-US" sz="2800" dirty="0" smtClean="0"/>
              <a:t>The system will be deployed as Java Application.</a:t>
            </a:r>
          </a:p>
          <a:p>
            <a:r>
              <a:rPr lang="en-US" sz="2800" dirty="0" smtClean="0"/>
              <a:t>The system will accept an English comment as an input.</a:t>
            </a:r>
          </a:p>
          <a:p>
            <a:r>
              <a:rPr lang="en-US" sz="2800" dirty="0" smtClean="0"/>
              <a:t>Underscores, slashes symbols, lexical distortions and multiple word idioms are to be avoided as an input.</a:t>
            </a:r>
          </a:p>
          <a:p>
            <a:r>
              <a:rPr lang="en-US" sz="2800" dirty="0" smtClean="0"/>
              <a:t>The analysis will be based on the phrase level orientation based on the output of the n-gram model which is 2-5 gram N-Gram Model.</a:t>
            </a:r>
          </a:p>
        </p:txBody>
      </p:sp>
    </p:spTree>
    <p:extLst>
      <p:ext uri="{BB962C8B-B14F-4D97-AF65-F5344CB8AC3E}">
        <p14:creationId xmlns:p14="http://schemas.microsoft.com/office/powerpoint/2010/main" val="1412229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study</a:t>
            </a:r>
            <a:endParaRPr lang="en-US" dirty="0"/>
          </a:p>
        </p:txBody>
      </p:sp>
      <p:sp>
        <p:nvSpPr>
          <p:cNvPr id="3" name="Content Placeholder 2"/>
          <p:cNvSpPr>
            <a:spLocks noGrp="1"/>
          </p:cNvSpPr>
          <p:nvPr>
            <p:ph idx="1"/>
          </p:nvPr>
        </p:nvSpPr>
        <p:spPr>
          <a:xfrm>
            <a:off x="1141413" y="2514601"/>
            <a:ext cx="9905998" cy="3276600"/>
          </a:xfrm>
        </p:spPr>
        <p:txBody>
          <a:bodyPr/>
          <a:lstStyle/>
          <a:p>
            <a:r>
              <a:rPr lang="en-US" sz="3200" dirty="0" smtClean="0"/>
              <a:t>The system will be evaluated by an expert, which is an English Teacher.</a:t>
            </a:r>
          </a:p>
          <a:p>
            <a:r>
              <a:rPr lang="en-US" sz="3200" dirty="0" smtClean="0"/>
              <a:t>The inputs will be documents and text file.</a:t>
            </a:r>
          </a:p>
          <a:p>
            <a:endParaRPr lang="en-US" dirty="0"/>
          </a:p>
          <a:p>
            <a:endParaRPr lang="en-US" dirty="0"/>
          </a:p>
        </p:txBody>
      </p:sp>
    </p:spTree>
    <p:extLst>
      <p:ext uri="{BB962C8B-B14F-4D97-AF65-F5344CB8AC3E}">
        <p14:creationId xmlns:p14="http://schemas.microsoft.com/office/powerpoint/2010/main" val="79765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9519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a:xfrm>
            <a:off x="1141413" y="2325189"/>
            <a:ext cx="9905998" cy="3466011"/>
          </a:xfrm>
        </p:spPr>
        <p:txBody>
          <a:bodyPr>
            <a:normAutofit/>
          </a:bodyPr>
          <a:lstStyle/>
          <a:p>
            <a:pPr marL="0" indent="0">
              <a:buNone/>
            </a:pPr>
            <a:r>
              <a:rPr lang="en-US" sz="2400" dirty="0" smtClean="0">
                <a:effectLst/>
              </a:rPr>
              <a:t>	Sample </a:t>
            </a:r>
            <a:r>
              <a:rPr lang="en-US" sz="2400" dirty="0">
                <a:effectLst/>
              </a:rPr>
              <a:t>size is an important concept in statistics and refers to the number of individual pieces of data collected. A statistic’s sample size is important in determining the accuracy and reliability of the system.</a:t>
            </a:r>
          </a:p>
          <a:p>
            <a:pPr marL="0" indent="0">
              <a:buNone/>
            </a:pPr>
            <a:r>
              <a:rPr lang="en-US" sz="2400" dirty="0" smtClean="0">
                <a:effectLst/>
              </a:rPr>
              <a:t>	In </a:t>
            </a:r>
            <a:r>
              <a:rPr lang="en-US" sz="2400" dirty="0">
                <a:effectLst/>
              </a:rPr>
              <a:t>contrast to other researches which is most likely used people as their population, this study focused on objects as its focus. These objects that were obtained from 9gag and YouTube comments were set to</a:t>
            </a:r>
            <a:r>
              <a:rPr lang="en-US" sz="2400" b="1" dirty="0">
                <a:effectLst/>
              </a:rPr>
              <a:t> 400 </a:t>
            </a:r>
            <a:r>
              <a:rPr lang="en-US" sz="2400" dirty="0">
                <a:effectLst/>
              </a:rPr>
              <a:t>due to unknown total population.</a:t>
            </a:r>
          </a:p>
          <a:p>
            <a:endParaRPr lang="en-US" sz="2400" dirty="0"/>
          </a:p>
        </p:txBody>
      </p:sp>
    </p:spTree>
    <p:extLst>
      <p:ext uri="{BB962C8B-B14F-4D97-AF65-F5344CB8AC3E}">
        <p14:creationId xmlns:p14="http://schemas.microsoft.com/office/powerpoint/2010/main" val="1663056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170</TotalTime>
  <Words>260</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Century Gothic</vt:lpstr>
      <vt:lpstr>Courier New</vt:lpstr>
      <vt:lpstr>Times New Roman</vt:lpstr>
      <vt:lpstr>Mesh</vt:lpstr>
      <vt:lpstr>INAPPROPRIATE EXPRESSIONS RECOGNITION USING BOOTSTRAPPING AS SEMI-SUPERVISED LEARNING</vt:lpstr>
      <vt:lpstr>introduction</vt:lpstr>
      <vt:lpstr>Statement of the problem</vt:lpstr>
      <vt:lpstr>Conceptual framework of the system</vt:lpstr>
      <vt:lpstr>Conceptual framework of the study</vt:lpstr>
      <vt:lpstr>Scope and limitations of the system</vt:lpstr>
      <vt:lpstr>Scope and limitations of the study</vt:lpstr>
      <vt:lpstr>System architecture</vt:lpstr>
      <vt:lpstr>Sample size</vt:lpstr>
      <vt:lpstr>Experiment paper</vt:lpstr>
      <vt:lpstr>Experiment Paper</vt:lpstr>
      <vt:lpstr>Statistical treatment</vt:lpstr>
      <vt:lpstr>Statistical treatment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INAPPROPRIATE EXPRESSIONS RECOGNITION USING BOOTSTRAPPING AS SEMI-SUPERVISED LEARNING</dc:title>
  <dc:creator>Anjanette Lasala</dc:creator>
  <cp:lastModifiedBy>Anjanette Lasala</cp:lastModifiedBy>
  <cp:revision>23</cp:revision>
  <dcterms:created xsi:type="dcterms:W3CDTF">2016-01-15T09:54:23Z</dcterms:created>
  <dcterms:modified xsi:type="dcterms:W3CDTF">2016-01-16T03:52:53Z</dcterms:modified>
</cp:coreProperties>
</file>