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69" r:id="rId3"/>
    <p:sldId id="294" r:id="rId4"/>
    <p:sldId id="257" r:id="rId5"/>
    <p:sldId id="258" r:id="rId6"/>
    <p:sldId id="259" r:id="rId7"/>
    <p:sldId id="260" r:id="rId8"/>
    <p:sldId id="261" r:id="rId9"/>
    <p:sldId id="262" r:id="rId10"/>
    <p:sldId id="270" r:id="rId11"/>
    <p:sldId id="271" r:id="rId12"/>
    <p:sldId id="285" r:id="rId13"/>
    <p:sldId id="272" r:id="rId14"/>
    <p:sldId id="286" r:id="rId15"/>
    <p:sldId id="273" r:id="rId16"/>
    <p:sldId id="287" r:id="rId17"/>
    <p:sldId id="274" r:id="rId18"/>
    <p:sldId id="288" r:id="rId19"/>
    <p:sldId id="275" r:id="rId20"/>
    <p:sldId id="289" r:id="rId21"/>
    <p:sldId id="276" r:id="rId22"/>
    <p:sldId id="290" r:id="rId23"/>
    <p:sldId id="277" r:id="rId24"/>
    <p:sldId id="278" r:id="rId25"/>
    <p:sldId id="291" r:id="rId26"/>
    <p:sldId id="279" r:id="rId27"/>
    <p:sldId id="292" r:id="rId28"/>
    <p:sldId id="280" r:id="rId29"/>
    <p:sldId id="293" r:id="rId30"/>
    <p:sldId id="281" r:id="rId31"/>
    <p:sldId id="263" r:id="rId32"/>
    <p:sldId id="264" r:id="rId33"/>
    <p:sldId id="265" r:id="rId34"/>
    <p:sldId id="266" r:id="rId35"/>
    <p:sldId id="267" r:id="rId36"/>
    <p:sldId id="26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679" autoAdjust="0"/>
  </p:normalViewPr>
  <p:slideViewPr>
    <p:cSldViewPr snapToGrid="0">
      <p:cViewPr varScale="1">
        <p:scale>
          <a:sx n="63" d="100"/>
          <a:sy n="63" d="100"/>
        </p:scale>
        <p:origin x="10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333315-DD46-4DB8-972A-56A19156FDB1}" type="datetimeFigureOut">
              <a:rPr lang="en-US" smtClean="0"/>
              <a:t>1/17/2016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54F60-9465-4C79-8495-26F3F85F8F3D}" type="slidenum">
              <a:rPr lang="en-US" smtClean="0"/>
              <a:t>‹#›</a:t>
            </a:fld>
            <a:endParaRPr lang="en-US"/>
          </a:p>
        </p:txBody>
      </p:sp>
    </p:spTree>
    <p:extLst>
      <p:ext uri="{BB962C8B-B14F-4D97-AF65-F5344CB8AC3E}">
        <p14:creationId xmlns:p14="http://schemas.microsoft.com/office/powerpoint/2010/main" val="407491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Inappropriate Expressions </a:t>
            </a:r>
            <a:r>
              <a:rPr lang="en-US" dirty="0" err="1" smtClean="0"/>
              <a:t>Candidation</a:t>
            </a:r>
            <a:r>
              <a:rPr lang="en-US" baseline="0" dirty="0" smtClean="0"/>
              <a:t> – mark IE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2-5 grams</a:t>
            </a:r>
            <a:endParaRPr lang="en-US" dirty="0" smtClean="0"/>
          </a:p>
        </p:txBody>
      </p:sp>
      <p:sp>
        <p:nvSpPr>
          <p:cNvPr id="4" name="Slide Number Placeholder 3"/>
          <p:cNvSpPr>
            <a:spLocks noGrp="1"/>
          </p:cNvSpPr>
          <p:nvPr>
            <p:ph type="sldNum" sz="quarter" idx="10"/>
          </p:nvPr>
        </p:nvSpPr>
        <p:spPr/>
        <p:txBody>
          <a:bodyPr/>
          <a:lstStyle/>
          <a:p>
            <a:fld id="{F3C54F60-9465-4C79-8495-26F3F85F8F3D}" type="slidenum">
              <a:rPr lang="en-US" smtClean="0"/>
              <a:t>10</a:t>
            </a:fld>
            <a:endParaRPr lang="en-US"/>
          </a:p>
        </p:txBody>
      </p:sp>
    </p:spTree>
    <p:extLst>
      <p:ext uri="{BB962C8B-B14F-4D97-AF65-F5344CB8AC3E}">
        <p14:creationId xmlns:p14="http://schemas.microsoft.com/office/powerpoint/2010/main" val="928880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rootword</a:t>
            </a:r>
            <a:endParaRPr lang="en-US" dirty="0"/>
          </a:p>
        </p:txBody>
      </p:sp>
      <p:sp>
        <p:nvSpPr>
          <p:cNvPr id="4" name="Slide Number Placeholder 3"/>
          <p:cNvSpPr>
            <a:spLocks noGrp="1"/>
          </p:cNvSpPr>
          <p:nvPr>
            <p:ph type="sldNum" sz="quarter" idx="10"/>
          </p:nvPr>
        </p:nvSpPr>
        <p:spPr/>
        <p:txBody>
          <a:bodyPr/>
          <a:lstStyle/>
          <a:p>
            <a:fld id="{F3C54F60-9465-4C79-8495-26F3F85F8F3D}" type="slidenum">
              <a:rPr lang="en-US" smtClean="0"/>
              <a:t>20</a:t>
            </a:fld>
            <a:endParaRPr lang="en-US"/>
          </a:p>
        </p:txBody>
      </p:sp>
    </p:spTree>
    <p:extLst>
      <p:ext uri="{BB962C8B-B14F-4D97-AF65-F5344CB8AC3E}">
        <p14:creationId xmlns:p14="http://schemas.microsoft.com/office/powerpoint/2010/main" val="3765657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107284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B034AC-2D0E-4119-A7C4-D9F09DDC6B43}"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113276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350699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440663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242241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087396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1773885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5591766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4010824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B034AC-2D0E-4119-A7C4-D9F09DDC6B43}"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27670681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EB034AC-2D0E-4119-A7C4-D9F09DDC6B43}" type="datetimeFigureOut">
              <a:rPr lang="en-US" smtClean="0"/>
              <a:t>1/17/2016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178227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B034AC-2D0E-4119-A7C4-D9F09DDC6B43}"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6048454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EB034AC-2D0E-4119-A7C4-D9F09DDC6B43}" type="datetimeFigureOut">
              <a:rPr lang="en-US" smtClean="0"/>
              <a:t>1/17/2016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11903376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EB034AC-2D0E-4119-A7C4-D9F09DDC6B43}" type="datetimeFigureOut">
              <a:rPr lang="en-US" smtClean="0"/>
              <a:t>1/17/2016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4275982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B034AC-2D0E-4119-A7C4-D9F09DDC6B43}" type="datetimeFigureOut">
              <a:rPr lang="en-US" smtClean="0"/>
              <a:t>1/17/2016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825735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EB034AC-2D0E-4119-A7C4-D9F09DDC6B43}" type="datetimeFigureOut">
              <a:rPr lang="en-US" smtClean="0"/>
              <a:t>1/17/2016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3587625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0EB034AC-2D0E-4119-A7C4-D9F09DDC6B43}" type="datetimeFigureOut">
              <a:rPr lang="en-US" smtClean="0"/>
              <a:t>1/17/2016</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01761D89-C3BC-4B33-A597-7957AED753B5}" type="slidenum">
              <a:rPr lang="en-US" smtClean="0"/>
              <a:t>‹#›</a:t>
            </a:fld>
            <a:endParaRPr lang="en-US"/>
          </a:p>
        </p:txBody>
      </p:sp>
    </p:spTree>
    <p:extLst>
      <p:ext uri="{BB962C8B-B14F-4D97-AF65-F5344CB8AC3E}">
        <p14:creationId xmlns:p14="http://schemas.microsoft.com/office/powerpoint/2010/main" val="41161147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EB034AC-2D0E-4119-A7C4-D9F09DDC6B43}" type="datetimeFigureOut">
              <a:rPr lang="en-US" smtClean="0"/>
              <a:t>1/17/2016</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1761D89-C3BC-4B33-A597-7957AED753B5}" type="slidenum">
              <a:rPr lang="en-US" smtClean="0"/>
              <a:t>‹#›</a:t>
            </a:fld>
            <a:endParaRPr lang="en-US"/>
          </a:p>
        </p:txBody>
      </p:sp>
    </p:spTree>
    <p:extLst>
      <p:ext uri="{BB962C8B-B14F-4D97-AF65-F5344CB8AC3E}">
        <p14:creationId xmlns:p14="http://schemas.microsoft.com/office/powerpoint/2010/main" val="9026609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p14:dur="0"/>
    </mc:Choice>
    <mc:Fallback xmlns="">
      <p:transition/>
    </mc:Fallback>
  </mc:AlternateConten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INAPPROPRIATE EXPRESSIONS RECOGNITION USING BOOTSTRAPPING AS SEMI-SUPERVISED LEARNING</a:t>
            </a:r>
            <a:endParaRPr lang="en-US" dirty="0"/>
          </a:p>
        </p:txBody>
      </p:sp>
      <p:sp>
        <p:nvSpPr>
          <p:cNvPr id="3" name="Subtitle 2"/>
          <p:cNvSpPr>
            <a:spLocks noGrp="1"/>
          </p:cNvSpPr>
          <p:nvPr>
            <p:ph type="subTitle" idx="1"/>
          </p:nvPr>
        </p:nvSpPr>
        <p:spPr>
          <a:xfrm>
            <a:off x="2063930" y="4428308"/>
            <a:ext cx="8604069" cy="1541418"/>
          </a:xfrm>
        </p:spPr>
        <p:txBody>
          <a:bodyPr>
            <a:normAutofit fontScale="92500" lnSpcReduction="20000"/>
          </a:bodyPr>
          <a:lstStyle/>
          <a:p>
            <a:pPr algn="l"/>
            <a:r>
              <a:rPr lang="en-US" dirty="0" smtClean="0"/>
              <a:t>BSCS 4-2</a:t>
            </a:r>
          </a:p>
          <a:p>
            <a:pPr algn="l"/>
            <a:r>
              <a:rPr lang="en-US" dirty="0" smtClean="0"/>
              <a:t>MEMBERS:</a:t>
            </a:r>
          </a:p>
          <a:p>
            <a:pPr algn="l"/>
            <a:r>
              <a:rPr lang="en-US" dirty="0" smtClean="0"/>
              <a:t>DAPITAN, JOSHUA S.</a:t>
            </a:r>
          </a:p>
          <a:p>
            <a:pPr algn="l"/>
            <a:r>
              <a:rPr lang="en-US" dirty="0" smtClean="0"/>
              <a:t>LASALA, ANJANETTE R.</a:t>
            </a:r>
          </a:p>
          <a:p>
            <a:endParaRPr lang="en-US" dirty="0"/>
          </a:p>
        </p:txBody>
      </p:sp>
    </p:spTree>
    <p:extLst>
      <p:ext uri="{BB962C8B-B14F-4D97-AF65-F5344CB8AC3E}">
        <p14:creationId xmlns:p14="http://schemas.microsoft.com/office/powerpoint/2010/main" val="39413664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3722913" y="2270760"/>
            <a:ext cx="5551716" cy="2222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1176143" y="1569718"/>
            <a:ext cx="1799996" cy="140208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Collection of Inappropriate Expression Feature</a:t>
            </a:r>
            <a:endParaRPr lang="en-US" dirty="0"/>
          </a:p>
        </p:txBody>
      </p:sp>
      <p:sp>
        <p:nvSpPr>
          <p:cNvPr id="7" name="Parallelogram 6"/>
          <p:cNvSpPr/>
          <p:nvPr/>
        </p:nvSpPr>
        <p:spPr>
          <a:xfrm>
            <a:off x="880749" y="3807824"/>
            <a:ext cx="2035617" cy="1371599"/>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Training Comment</a:t>
            </a:r>
            <a:endParaRPr lang="en-US" dirty="0"/>
          </a:p>
        </p:txBody>
      </p:sp>
      <p:sp>
        <p:nvSpPr>
          <p:cNvPr id="8" name="Rectangle 7"/>
          <p:cNvSpPr/>
          <p:nvPr/>
        </p:nvSpPr>
        <p:spPr>
          <a:xfrm>
            <a:off x="4137773" y="2651760"/>
            <a:ext cx="1998617" cy="13585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9" name="Rectangle 8"/>
          <p:cNvSpPr/>
          <p:nvPr/>
        </p:nvSpPr>
        <p:spPr>
          <a:xfrm>
            <a:off x="6840579" y="2651760"/>
            <a:ext cx="1998617" cy="135853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Generation</a:t>
            </a:r>
            <a:endParaRPr lang="en-US" dirty="0"/>
          </a:p>
        </p:txBody>
      </p:sp>
      <p:sp>
        <p:nvSpPr>
          <p:cNvPr id="10" name="Flowchart: Magnetic Disk 9"/>
          <p:cNvSpPr/>
          <p:nvPr/>
        </p:nvSpPr>
        <p:spPr>
          <a:xfrm>
            <a:off x="9877710" y="2608216"/>
            <a:ext cx="1799996" cy="140208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12" name="Right Arrow 11"/>
          <p:cNvSpPr/>
          <p:nvPr/>
        </p:nvSpPr>
        <p:spPr>
          <a:xfrm rot="1886752">
            <a:off x="3039082" y="2301239"/>
            <a:ext cx="1132042" cy="701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ight Arrow 12"/>
          <p:cNvSpPr/>
          <p:nvPr/>
        </p:nvSpPr>
        <p:spPr>
          <a:xfrm rot="19181117">
            <a:off x="2727747" y="3832838"/>
            <a:ext cx="1411675" cy="701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ight Arrow 13"/>
          <p:cNvSpPr/>
          <p:nvPr/>
        </p:nvSpPr>
        <p:spPr>
          <a:xfrm>
            <a:off x="6237498" y="3069771"/>
            <a:ext cx="502936" cy="5355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ight Arrow 14"/>
          <p:cNvSpPr/>
          <p:nvPr/>
        </p:nvSpPr>
        <p:spPr>
          <a:xfrm>
            <a:off x="9186553" y="3114403"/>
            <a:ext cx="502936" cy="5355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3722913" y="1894114"/>
            <a:ext cx="5551716" cy="3766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Learning Module for </a:t>
            </a:r>
            <a:r>
              <a:rPr lang="en-US" dirty="0" err="1" smtClean="0"/>
              <a:t>InappExpr</a:t>
            </a:r>
            <a:r>
              <a:rPr lang="en-US" dirty="0" smtClean="0"/>
              <a:t> Patterns</a:t>
            </a:r>
            <a:endParaRPr lang="en-US" dirty="0"/>
          </a:p>
        </p:txBody>
      </p:sp>
      <p:sp>
        <p:nvSpPr>
          <p:cNvPr id="18" name="Flowchart: Magnetic Disk 17"/>
          <p:cNvSpPr/>
          <p:nvPr/>
        </p:nvSpPr>
        <p:spPr>
          <a:xfrm>
            <a:off x="3722913" y="5120627"/>
            <a:ext cx="1423852" cy="133241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Exception List</a:t>
            </a:r>
            <a:endParaRPr lang="en-US" dirty="0"/>
          </a:p>
        </p:txBody>
      </p:sp>
      <p:sp>
        <p:nvSpPr>
          <p:cNvPr id="19" name="Right Arrow 18"/>
          <p:cNvSpPr/>
          <p:nvPr/>
        </p:nvSpPr>
        <p:spPr>
          <a:xfrm rot="17423408">
            <a:off x="4178500" y="4180118"/>
            <a:ext cx="1023815" cy="70104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79443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p:cNvSpPr/>
          <p:nvPr/>
        </p:nvSpPr>
        <p:spPr>
          <a:xfrm>
            <a:off x="783772" y="0"/>
            <a:ext cx="7741914"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0" name="Rectangle 29"/>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13" name="Flowchart: Data 12"/>
          <p:cNvSpPr/>
          <p:nvPr/>
        </p:nvSpPr>
        <p:spPr>
          <a:xfrm>
            <a:off x="1046031" y="412568"/>
            <a:ext cx="1488168" cy="799013"/>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Input</a:t>
            </a:r>
            <a:endParaRPr lang="en-US" dirty="0"/>
          </a:p>
        </p:txBody>
      </p:sp>
      <p:sp>
        <p:nvSpPr>
          <p:cNvPr id="18" name="Right Arrow 17"/>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ectangle 18"/>
          <p:cNvSpPr/>
          <p:nvPr/>
        </p:nvSpPr>
        <p:spPr>
          <a:xfrm>
            <a:off x="3103542" y="412568"/>
            <a:ext cx="1361487" cy="783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Sentence Splitter</a:t>
            </a:r>
            <a:endParaRPr lang="en-US" dirty="0"/>
          </a:p>
        </p:txBody>
      </p:sp>
      <p:sp>
        <p:nvSpPr>
          <p:cNvPr id="20" name="Down Arrow 19"/>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ectangle 20"/>
          <p:cNvSpPr/>
          <p:nvPr/>
        </p:nvSpPr>
        <p:spPr>
          <a:xfrm>
            <a:off x="3103542" y="1721166"/>
            <a:ext cx="1361487"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Tokenizer</a:t>
            </a:r>
            <a:endParaRPr lang="en-US" dirty="0"/>
          </a:p>
        </p:txBody>
      </p:sp>
      <p:sp>
        <p:nvSpPr>
          <p:cNvPr id="22" name="Rectangle 21"/>
          <p:cNvSpPr/>
          <p:nvPr/>
        </p:nvSpPr>
        <p:spPr>
          <a:xfrm>
            <a:off x="3103542" y="310201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POS Tagger</a:t>
            </a:r>
            <a:endParaRPr lang="en-US" dirty="0"/>
          </a:p>
        </p:txBody>
      </p:sp>
      <p:sp>
        <p:nvSpPr>
          <p:cNvPr id="24" name="Down Arrow 23"/>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ectangle 24"/>
          <p:cNvSpPr/>
          <p:nvPr/>
        </p:nvSpPr>
        <p:spPr>
          <a:xfrm>
            <a:off x="3103542" y="4468583"/>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Stemmer</a:t>
            </a:r>
            <a:endParaRPr lang="en-US" dirty="0"/>
          </a:p>
        </p:txBody>
      </p:sp>
      <p:sp>
        <p:nvSpPr>
          <p:cNvPr id="26" name="Rectangle 25"/>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28" name="Down Arrow 27"/>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Down Arrow 28"/>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TextBox 30"/>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32" name="Rectangle 31"/>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33" name="Rectangle 32"/>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34" name="Rectangle 33"/>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35" name="Down Arrow 34"/>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6" name="Down Arrow 35"/>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59" name="Group 58"/>
          <p:cNvGrpSpPr/>
          <p:nvPr/>
        </p:nvGrpSpPr>
        <p:grpSpPr>
          <a:xfrm>
            <a:off x="4712985" y="1195794"/>
            <a:ext cx="1688632" cy="5136968"/>
            <a:chOff x="3890258" y="1211581"/>
            <a:chExt cx="1883525" cy="5136968"/>
          </a:xfrm>
        </p:grpSpPr>
        <p:sp>
          <p:nvSpPr>
            <p:cNvPr id="57" name="Bent Arrow 56"/>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Flowchart: Magnetic Disk 59"/>
          <p:cNvSpPr/>
          <p:nvPr/>
        </p:nvSpPr>
        <p:spPr>
          <a:xfrm>
            <a:off x="9284985" y="760700"/>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61" name="Left Arrow 60"/>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3" name="Flowchart: Data 62"/>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64" name="Right Arrow 63"/>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6" name="Rectangle 65"/>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8087680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3"/>
                                        </p:tgtEl>
                                        <p:attrNameLst>
                                          <p:attrName>style.color</p:attrName>
                                        </p:attrNameLst>
                                      </p:cBhvr>
                                      <p:by>
                                        <p:hsl h="0" s="-12549" l="-25098"/>
                                      </p:by>
                                    </p:animClr>
                                    <p:animClr clrSpc="hsl" dir="cw">
                                      <p:cBhvr>
                                        <p:cTn id="7" dur="500" fill="hold"/>
                                        <p:tgtEl>
                                          <p:spTgt spid="13"/>
                                        </p:tgtEl>
                                        <p:attrNameLst>
                                          <p:attrName>fillcolor</p:attrName>
                                        </p:attrNameLst>
                                      </p:cBhvr>
                                      <p:by>
                                        <p:hsl h="0" s="-12549" l="-25098"/>
                                      </p:by>
                                    </p:animClr>
                                    <p:animClr clrSpc="hsl" dir="cw">
                                      <p:cBhvr>
                                        <p:cTn id="8" dur="500" fill="hold"/>
                                        <p:tgtEl>
                                          <p:spTgt spid="13"/>
                                        </p:tgtEl>
                                        <p:attrNameLst>
                                          <p:attrName>stroke.color</p:attrName>
                                        </p:attrNameLst>
                                      </p:cBhvr>
                                      <p:by>
                                        <p:hsl h="0" s="-12549" l="-25098"/>
                                      </p:by>
                                    </p:animClr>
                                    <p:set>
                                      <p:cBhvr>
                                        <p:cTn id="9"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4196" r="75166" b="50983"/>
          <a:stretch/>
        </p:blipFill>
        <p:spPr>
          <a:xfrm>
            <a:off x="3927294" y="1110343"/>
            <a:ext cx="4302306" cy="4365720"/>
          </a:xfrm>
          <a:prstGeom prst="rect">
            <a:avLst/>
          </a:prstGeom>
        </p:spPr>
      </p:pic>
    </p:spTree>
    <p:extLst>
      <p:ext uri="{BB962C8B-B14F-4D97-AF65-F5344CB8AC3E}">
        <p14:creationId xmlns:p14="http://schemas.microsoft.com/office/powerpoint/2010/main" val="27461255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3772" y="0"/>
            <a:ext cx="7741914"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ectangle 5"/>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7" name="Flowchart: Data 6"/>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8" name="Right Arrow 7"/>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ectangle 8"/>
          <p:cNvSpPr/>
          <p:nvPr/>
        </p:nvSpPr>
        <p:spPr>
          <a:xfrm>
            <a:off x="3103542" y="412568"/>
            <a:ext cx="1361487" cy="7832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Sentence Splitter</a:t>
            </a:r>
            <a:endParaRPr lang="en-US" dirty="0"/>
          </a:p>
        </p:txBody>
      </p:sp>
      <p:sp>
        <p:nvSpPr>
          <p:cNvPr id="10" name="Down Arrow 9"/>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ectangle 10"/>
          <p:cNvSpPr/>
          <p:nvPr/>
        </p:nvSpPr>
        <p:spPr>
          <a:xfrm>
            <a:off x="3103542" y="1721166"/>
            <a:ext cx="1361487"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Tokenizer</a:t>
            </a:r>
            <a:endParaRPr lang="en-US" dirty="0"/>
          </a:p>
        </p:txBody>
      </p:sp>
      <p:sp>
        <p:nvSpPr>
          <p:cNvPr id="12" name="Rectangle 11"/>
          <p:cNvSpPr/>
          <p:nvPr/>
        </p:nvSpPr>
        <p:spPr>
          <a:xfrm>
            <a:off x="3103542" y="310201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POS Tagger</a:t>
            </a:r>
            <a:endParaRPr lang="en-US" dirty="0"/>
          </a:p>
        </p:txBody>
      </p:sp>
      <p:sp>
        <p:nvSpPr>
          <p:cNvPr id="13" name="Down Arrow 12"/>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ectangle 13"/>
          <p:cNvSpPr/>
          <p:nvPr/>
        </p:nvSpPr>
        <p:spPr>
          <a:xfrm>
            <a:off x="3103542" y="4468583"/>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Stemmer</a:t>
            </a:r>
            <a:endParaRPr lang="en-US" dirty="0"/>
          </a:p>
        </p:txBody>
      </p:sp>
      <p:sp>
        <p:nvSpPr>
          <p:cNvPr id="15" name="Rectangle 14"/>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16" name="Down Arrow 15"/>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Down Arrow 16"/>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TextBox 17"/>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9" name="Rectangle 18"/>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20" name="Rectangle 19"/>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1" name="Rectangle 20"/>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2" name="Down Arrow 21"/>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Down Arrow 22"/>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4" name="Group 23"/>
          <p:cNvGrpSpPr/>
          <p:nvPr/>
        </p:nvGrpSpPr>
        <p:grpSpPr>
          <a:xfrm>
            <a:off x="4712985" y="1195794"/>
            <a:ext cx="1688632" cy="5136968"/>
            <a:chOff x="3890258" y="1211581"/>
            <a:chExt cx="1883525" cy="5136968"/>
          </a:xfrm>
        </p:grpSpPr>
        <p:sp>
          <p:nvSpPr>
            <p:cNvPr id="25" name="Bent Arrow 24"/>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Rectangle 25"/>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Flowchart: Magnetic Disk 26"/>
          <p:cNvSpPr/>
          <p:nvPr/>
        </p:nvSpPr>
        <p:spPr>
          <a:xfrm>
            <a:off x="9298920" y="702944"/>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28" name="Left Arrow 27"/>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Flowchart: Data 28"/>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30" name="Right Arrow 29"/>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1759664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9"/>
                                        </p:tgtEl>
                                        <p:attrNameLst>
                                          <p:attrName>style.color</p:attrName>
                                        </p:attrNameLst>
                                      </p:cBhvr>
                                      <p:by>
                                        <p:hsl h="0" s="-12549" l="-25098"/>
                                      </p:by>
                                    </p:animClr>
                                    <p:animClr clrSpc="hsl" dir="cw">
                                      <p:cBhvr>
                                        <p:cTn id="7" dur="500" fill="hold"/>
                                        <p:tgtEl>
                                          <p:spTgt spid="9"/>
                                        </p:tgtEl>
                                        <p:attrNameLst>
                                          <p:attrName>fillcolor</p:attrName>
                                        </p:attrNameLst>
                                      </p:cBhvr>
                                      <p:by>
                                        <p:hsl h="0" s="-12549" l="-25098"/>
                                      </p:by>
                                    </p:animClr>
                                    <p:animClr clrSpc="hsl" dir="cw">
                                      <p:cBhvr>
                                        <p:cTn id="8" dur="500" fill="hold"/>
                                        <p:tgtEl>
                                          <p:spTgt spid="9"/>
                                        </p:tgtEl>
                                        <p:attrNameLst>
                                          <p:attrName>stroke.color</p:attrName>
                                        </p:attrNameLst>
                                      </p:cBhvr>
                                      <p:by>
                                        <p:hsl h="0" s="-12549" l="-25098"/>
                                      </p:by>
                                    </p:animClr>
                                    <p:set>
                                      <p:cBhvr>
                                        <p:cTn id="9" dur="500" fill="hold"/>
                                        <p:tgtEl>
                                          <p:spTgt spid="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538" t="6875" r="76572" b="64911"/>
          <a:stretch/>
        </p:blipFill>
        <p:spPr>
          <a:xfrm>
            <a:off x="3997234" y="1449977"/>
            <a:ext cx="5146105" cy="3566160"/>
          </a:xfrm>
          <a:prstGeom prst="rect">
            <a:avLst/>
          </a:prstGeom>
        </p:spPr>
      </p:pic>
    </p:spTree>
    <p:extLst>
      <p:ext uri="{BB962C8B-B14F-4D97-AF65-F5344CB8AC3E}">
        <p14:creationId xmlns:p14="http://schemas.microsoft.com/office/powerpoint/2010/main" val="9657704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2" y="0"/>
            <a:ext cx="7741914"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98920" y="702944"/>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1986635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0"/>
                                        </p:tgtEl>
                                        <p:attrNameLst>
                                          <p:attrName>style.color</p:attrName>
                                        </p:attrNameLst>
                                      </p:cBhvr>
                                      <p:by>
                                        <p:hsl h="0" s="-12549" l="-25098"/>
                                      </p:by>
                                    </p:animClr>
                                    <p:animClr clrSpc="hsl" dir="cw">
                                      <p:cBhvr>
                                        <p:cTn id="7" dur="500" fill="hold"/>
                                        <p:tgtEl>
                                          <p:spTgt spid="10"/>
                                        </p:tgtEl>
                                        <p:attrNameLst>
                                          <p:attrName>fillcolor</p:attrName>
                                        </p:attrNameLst>
                                      </p:cBhvr>
                                      <p:by>
                                        <p:hsl h="0" s="-12549" l="-25098"/>
                                      </p:by>
                                    </p:animClr>
                                    <p:animClr clrSpc="hsl" dir="cw">
                                      <p:cBhvr>
                                        <p:cTn id="8" dur="500" fill="hold"/>
                                        <p:tgtEl>
                                          <p:spTgt spid="10"/>
                                        </p:tgtEl>
                                        <p:attrNameLst>
                                          <p:attrName>stroke.color</p:attrName>
                                        </p:attrNameLst>
                                      </p:cBhvr>
                                      <p:by>
                                        <p:hsl h="0" s="-12549" l="-25098"/>
                                      </p:by>
                                    </p:animClr>
                                    <p:set>
                                      <p:cBhvr>
                                        <p:cTn id="9" dur="500" fill="hold"/>
                                        <p:tgtEl>
                                          <p:spTgt spid="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3327" t="6518" r="53281" b="65268"/>
          <a:stretch/>
        </p:blipFill>
        <p:spPr>
          <a:xfrm>
            <a:off x="3722913" y="1711234"/>
            <a:ext cx="5042263" cy="3419218"/>
          </a:xfrm>
          <a:prstGeom prst="rect">
            <a:avLst/>
          </a:prstGeom>
        </p:spPr>
      </p:pic>
    </p:spTree>
    <p:extLst>
      <p:ext uri="{BB962C8B-B14F-4D97-AF65-F5344CB8AC3E}">
        <p14:creationId xmlns:p14="http://schemas.microsoft.com/office/powerpoint/2010/main" val="928214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31" name="Rectangle 30"/>
          <p:cNvSpPr/>
          <p:nvPr/>
        </p:nvSpPr>
        <p:spPr>
          <a:xfrm>
            <a:off x="783772" y="0"/>
            <a:ext cx="7803706"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32" name="Rectangle 31"/>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33" name="Flowchart: Data 32"/>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34" name="Right Arrow 33"/>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Rectangle 34"/>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36" name="Down Arrow 35"/>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7" name="Rectangle 36"/>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38" name="Rectangle 37"/>
          <p:cNvSpPr/>
          <p:nvPr/>
        </p:nvSpPr>
        <p:spPr>
          <a:xfrm>
            <a:off x="3103542" y="310201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POS Tagger</a:t>
            </a:r>
            <a:endParaRPr lang="en-US" dirty="0"/>
          </a:p>
        </p:txBody>
      </p:sp>
      <p:sp>
        <p:nvSpPr>
          <p:cNvPr id="39" name="Down Arrow 38"/>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0" name="Rectangle 39"/>
          <p:cNvSpPr/>
          <p:nvPr/>
        </p:nvSpPr>
        <p:spPr>
          <a:xfrm>
            <a:off x="3103542" y="4468583"/>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Stemmer</a:t>
            </a:r>
            <a:endParaRPr lang="en-US" dirty="0"/>
          </a:p>
        </p:txBody>
      </p:sp>
      <p:sp>
        <p:nvSpPr>
          <p:cNvPr id="41" name="Rectangle 40"/>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42" name="Down Arrow 41"/>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3" name="Down Arrow 42"/>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4" name="TextBox 43"/>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45" name="Rectangle 44"/>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46" name="Rectangle 45"/>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47" name="Rectangle 46"/>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48" name="Down Arrow 47"/>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9" name="Down Arrow 48"/>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50" name="Group 49"/>
          <p:cNvGrpSpPr/>
          <p:nvPr/>
        </p:nvGrpSpPr>
        <p:grpSpPr>
          <a:xfrm>
            <a:off x="4712985" y="1195794"/>
            <a:ext cx="1688632" cy="5136968"/>
            <a:chOff x="3890258" y="1211581"/>
            <a:chExt cx="1883525" cy="5136968"/>
          </a:xfrm>
        </p:grpSpPr>
        <p:sp>
          <p:nvSpPr>
            <p:cNvPr id="51" name="Bent Arrow 50"/>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51"/>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Flowchart: Magnetic Disk 52"/>
          <p:cNvSpPr/>
          <p:nvPr/>
        </p:nvSpPr>
        <p:spPr>
          <a:xfrm>
            <a:off x="9284985" y="579935"/>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54" name="Left Arrow 53"/>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5" name="Flowchart: Data 54"/>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56" name="Right Arrow 55"/>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Rectangle 56"/>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2560387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38"/>
                                        </p:tgtEl>
                                        <p:attrNameLst>
                                          <p:attrName>style.color</p:attrName>
                                        </p:attrNameLst>
                                      </p:cBhvr>
                                      <p:by>
                                        <p:hsl h="0" s="-12549" l="-25098"/>
                                      </p:by>
                                    </p:animClr>
                                    <p:animClr clrSpc="hsl" dir="cw">
                                      <p:cBhvr>
                                        <p:cTn id="7" dur="500" fill="hold"/>
                                        <p:tgtEl>
                                          <p:spTgt spid="38"/>
                                        </p:tgtEl>
                                        <p:attrNameLst>
                                          <p:attrName>fillcolor</p:attrName>
                                        </p:attrNameLst>
                                      </p:cBhvr>
                                      <p:by>
                                        <p:hsl h="0" s="-12549" l="-25098"/>
                                      </p:by>
                                    </p:animClr>
                                    <p:animClr clrSpc="hsl" dir="cw">
                                      <p:cBhvr>
                                        <p:cTn id="8" dur="500" fill="hold"/>
                                        <p:tgtEl>
                                          <p:spTgt spid="38"/>
                                        </p:tgtEl>
                                        <p:attrNameLst>
                                          <p:attrName>stroke.color</p:attrName>
                                        </p:attrNameLst>
                                      </p:cBhvr>
                                      <p:by>
                                        <p:hsl h="0" s="-12549" l="-25098"/>
                                      </p:by>
                                    </p:animClr>
                                    <p:set>
                                      <p:cBhvr>
                                        <p:cTn id="9" dur="500" fill="hold"/>
                                        <p:tgtEl>
                                          <p:spTgt spid="3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47222" t="5268" r="30490" b="65089"/>
          <a:stretch/>
        </p:blipFill>
        <p:spPr>
          <a:xfrm>
            <a:off x="3749039" y="1110342"/>
            <a:ext cx="5083655" cy="3801292"/>
          </a:xfrm>
          <a:prstGeom prst="rect">
            <a:avLst/>
          </a:prstGeom>
        </p:spPr>
      </p:pic>
    </p:spTree>
    <p:extLst>
      <p:ext uri="{BB962C8B-B14F-4D97-AF65-F5344CB8AC3E}">
        <p14:creationId xmlns:p14="http://schemas.microsoft.com/office/powerpoint/2010/main" val="706966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1" y="0"/>
            <a:ext cx="7772809"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84985" y="722673"/>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255537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3"/>
                                        </p:tgtEl>
                                        <p:attrNameLst>
                                          <p:attrName>style.color</p:attrName>
                                        </p:attrNameLst>
                                      </p:cBhvr>
                                      <p:by>
                                        <p:hsl h="0" s="-12549" l="-25098"/>
                                      </p:by>
                                    </p:animClr>
                                    <p:animClr clrSpc="hsl" dir="cw">
                                      <p:cBhvr>
                                        <p:cTn id="7" dur="500" fill="hold"/>
                                        <p:tgtEl>
                                          <p:spTgt spid="13"/>
                                        </p:tgtEl>
                                        <p:attrNameLst>
                                          <p:attrName>fillcolor</p:attrName>
                                        </p:attrNameLst>
                                      </p:cBhvr>
                                      <p:by>
                                        <p:hsl h="0" s="-12549" l="-25098"/>
                                      </p:by>
                                    </p:animClr>
                                    <p:animClr clrSpc="hsl" dir="cw">
                                      <p:cBhvr>
                                        <p:cTn id="8" dur="500" fill="hold"/>
                                        <p:tgtEl>
                                          <p:spTgt spid="13"/>
                                        </p:tgtEl>
                                        <p:attrNameLst>
                                          <p:attrName>stroke.color</p:attrName>
                                        </p:attrNameLst>
                                      </p:cBhvr>
                                      <p:by>
                                        <p:hsl h="0" s="-12549" l="-25098"/>
                                      </p:by>
                                    </p:animClr>
                                    <p:set>
                                      <p:cBhvr>
                                        <p:cTn id="9" dur="500" fill="hold"/>
                                        <p:tgtEl>
                                          <p:spTgt spid="1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lstStyle/>
          <a:p>
            <a:r>
              <a:rPr lang="en-US" dirty="0" smtClean="0"/>
              <a:t>Inappropriate expressions becomes very interesting in the field of natural language processing.</a:t>
            </a:r>
          </a:p>
          <a:p>
            <a:r>
              <a:rPr lang="en-US" dirty="0" smtClean="0"/>
              <a:t>Inappropriate expressions mostly causes problems in literary management like cyber bullying and exposure of children to other textual data.</a:t>
            </a:r>
          </a:p>
          <a:p>
            <a:r>
              <a:rPr lang="en-US" dirty="0" smtClean="0"/>
              <a:t>The problems that need to be solved are the following:</a:t>
            </a:r>
          </a:p>
          <a:p>
            <a:pPr lvl="1">
              <a:buFont typeface="Courier New" panose="02070309020205020404" pitchFamily="49" charset="0"/>
              <a:buChar char="o"/>
            </a:pPr>
            <a:r>
              <a:rPr lang="en-US" dirty="0" smtClean="0"/>
              <a:t>Inherent ambiguity of the language</a:t>
            </a:r>
          </a:p>
          <a:p>
            <a:pPr lvl="1">
              <a:buFont typeface="Courier New" panose="02070309020205020404" pitchFamily="49" charset="0"/>
              <a:buChar char="o"/>
            </a:pPr>
            <a:r>
              <a:rPr lang="en-US" dirty="0" smtClean="0"/>
              <a:t>Accuracy of the system</a:t>
            </a:r>
            <a:endParaRPr lang="en-US" dirty="0"/>
          </a:p>
        </p:txBody>
      </p:sp>
    </p:spTree>
    <p:extLst>
      <p:ext uri="{BB962C8B-B14F-4D97-AF65-F5344CB8AC3E}">
        <p14:creationId xmlns:p14="http://schemas.microsoft.com/office/powerpoint/2010/main" val="1261075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srcRect l="638" t="35268" r="77074" b="33839"/>
          <a:stretch/>
        </p:blipFill>
        <p:spPr>
          <a:xfrm>
            <a:off x="3683725" y="1410788"/>
            <a:ext cx="4990012" cy="3888615"/>
          </a:xfrm>
          <a:prstGeom prst="rect">
            <a:avLst/>
          </a:prstGeom>
        </p:spPr>
      </p:pic>
    </p:spTree>
    <p:extLst>
      <p:ext uri="{BB962C8B-B14F-4D97-AF65-F5344CB8AC3E}">
        <p14:creationId xmlns:p14="http://schemas.microsoft.com/office/powerpoint/2010/main" val="3903588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1" y="0"/>
            <a:ext cx="7772809"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81961" y="776894"/>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20016928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4"/>
                                        </p:tgtEl>
                                        <p:attrNameLst>
                                          <p:attrName>style.color</p:attrName>
                                        </p:attrNameLst>
                                      </p:cBhvr>
                                      <p:by>
                                        <p:hsl h="0" s="-12549" l="-25098"/>
                                      </p:by>
                                    </p:animClr>
                                    <p:animClr clrSpc="hsl" dir="cw">
                                      <p:cBhvr>
                                        <p:cTn id="7" dur="500" fill="hold"/>
                                        <p:tgtEl>
                                          <p:spTgt spid="14"/>
                                        </p:tgtEl>
                                        <p:attrNameLst>
                                          <p:attrName>fillcolor</p:attrName>
                                        </p:attrNameLst>
                                      </p:cBhvr>
                                      <p:by>
                                        <p:hsl h="0" s="-12549" l="-25098"/>
                                      </p:by>
                                    </p:animClr>
                                    <p:animClr clrSpc="hsl" dir="cw">
                                      <p:cBhvr>
                                        <p:cTn id="8" dur="500" fill="hold"/>
                                        <p:tgtEl>
                                          <p:spTgt spid="14"/>
                                        </p:tgtEl>
                                        <p:attrNameLst>
                                          <p:attrName>stroke.color</p:attrName>
                                        </p:attrNameLst>
                                      </p:cBhvr>
                                      <p:by>
                                        <p:hsl h="0" s="-12549" l="-25098"/>
                                      </p:by>
                                    </p:animClr>
                                    <p:set>
                                      <p:cBhvr>
                                        <p:cTn id="9" dur="500" fill="hold"/>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3729" t="35268" r="53179" b="34553"/>
          <a:stretch/>
        </p:blipFill>
        <p:spPr>
          <a:xfrm>
            <a:off x="3892731" y="1580605"/>
            <a:ext cx="5031132" cy="3696789"/>
          </a:xfrm>
          <a:prstGeom prst="rect">
            <a:avLst/>
          </a:prstGeom>
        </p:spPr>
      </p:pic>
    </p:spTree>
    <p:extLst>
      <p:ext uri="{BB962C8B-B14F-4D97-AF65-F5344CB8AC3E}">
        <p14:creationId xmlns:p14="http://schemas.microsoft.com/office/powerpoint/2010/main" val="3432284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1" y="0"/>
            <a:ext cx="7772809"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98920" y="724102"/>
            <a:ext cx="2063931" cy="136486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3035780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6"/>
                                        </p:tgtEl>
                                        <p:attrNameLst>
                                          <p:attrName>style.color</p:attrName>
                                        </p:attrNameLst>
                                      </p:cBhvr>
                                      <p:by>
                                        <p:hsl h="0" s="-12549" l="-25098"/>
                                      </p:by>
                                    </p:animClr>
                                    <p:animClr clrSpc="hsl" dir="cw">
                                      <p:cBhvr>
                                        <p:cTn id="7" dur="500" fill="hold"/>
                                        <p:tgtEl>
                                          <p:spTgt spid="26"/>
                                        </p:tgtEl>
                                        <p:attrNameLst>
                                          <p:attrName>fillcolor</p:attrName>
                                        </p:attrNameLst>
                                      </p:cBhvr>
                                      <p:by>
                                        <p:hsl h="0" s="-12549" l="-25098"/>
                                      </p:by>
                                    </p:animClr>
                                    <p:animClr clrSpc="hsl" dir="cw">
                                      <p:cBhvr>
                                        <p:cTn id="8" dur="500" fill="hold"/>
                                        <p:tgtEl>
                                          <p:spTgt spid="26"/>
                                        </p:tgtEl>
                                        <p:attrNameLst>
                                          <p:attrName>stroke.color</p:attrName>
                                        </p:attrNameLst>
                                      </p:cBhvr>
                                      <p:by>
                                        <p:hsl h="0" s="-12549" l="-25098"/>
                                      </p:by>
                                    </p:animClr>
                                    <p:set>
                                      <p:cBhvr>
                                        <p:cTn id="9" dur="500" fill="hold"/>
                                        <p:tgtEl>
                                          <p:spTgt spid="26"/>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24" presetClass="emph" presetSubtype="0" fill="hold" grpId="0" nodeType="clickEffect">
                                  <p:stCondLst>
                                    <p:cond delay="0"/>
                                  </p:stCondLst>
                                  <p:childTnLst>
                                    <p:animClr clrSpc="hsl" dir="cw">
                                      <p:cBhvr override="childStyle">
                                        <p:cTn id="13" dur="500" fill="hold"/>
                                        <p:tgtEl>
                                          <p:spTgt spid="18"/>
                                        </p:tgtEl>
                                        <p:attrNameLst>
                                          <p:attrName>style.color</p:attrName>
                                        </p:attrNameLst>
                                      </p:cBhvr>
                                      <p:by>
                                        <p:hsl h="0" s="-12549" l="-25098"/>
                                      </p:by>
                                    </p:animClr>
                                    <p:animClr clrSpc="hsl" dir="cw">
                                      <p:cBhvr>
                                        <p:cTn id="14" dur="500" fill="hold"/>
                                        <p:tgtEl>
                                          <p:spTgt spid="18"/>
                                        </p:tgtEl>
                                        <p:attrNameLst>
                                          <p:attrName>fillcolor</p:attrName>
                                        </p:attrNameLst>
                                      </p:cBhvr>
                                      <p:by>
                                        <p:hsl h="0" s="-12549" l="-25098"/>
                                      </p:by>
                                    </p:animClr>
                                    <p:animClr clrSpc="hsl" dir="cw">
                                      <p:cBhvr>
                                        <p:cTn id="15" dur="500" fill="hold"/>
                                        <p:tgtEl>
                                          <p:spTgt spid="18"/>
                                        </p:tgtEl>
                                        <p:attrNameLst>
                                          <p:attrName>stroke.color</p:attrName>
                                        </p:attrNameLst>
                                      </p:cBhvr>
                                      <p:by>
                                        <p:hsl h="0" s="-12549" l="-25098"/>
                                      </p:by>
                                    </p:animClr>
                                    <p:set>
                                      <p:cBhvr>
                                        <p:cTn id="16" dur="500" fill="hold"/>
                                        <p:tgtEl>
                                          <p:spTgt spid="1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2" y="0"/>
            <a:ext cx="7772808"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308166" y="721751"/>
            <a:ext cx="2063931" cy="136486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1429004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19"/>
                                        </p:tgtEl>
                                        <p:attrNameLst>
                                          <p:attrName>style.color</p:attrName>
                                        </p:attrNameLst>
                                      </p:cBhvr>
                                      <p:by>
                                        <p:hsl h="0" s="-12549" l="-25098"/>
                                      </p:by>
                                    </p:animClr>
                                    <p:animClr clrSpc="hsl" dir="cw">
                                      <p:cBhvr>
                                        <p:cTn id="7" dur="500" fill="hold"/>
                                        <p:tgtEl>
                                          <p:spTgt spid="19"/>
                                        </p:tgtEl>
                                        <p:attrNameLst>
                                          <p:attrName>fillcolor</p:attrName>
                                        </p:attrNameLst>
                                      </p:cBhvr>
                                      <p:by>
                                        <p:hsl h="0" s="-12549" l="-25098"/>
                                      </p:by>
                                    </p:animClr>
                                    <p:animClr clrSpc="hsl" dir="cw">
                                      <p:cBhvr>
                                        <p:cTn id="8" dur="500" fill="hold"/>
                                        <p:tgtEl>
                                          <p:spTgt spid="19"/>
                                        </p:tgtEl>
                                        <p:attrNameLst>
                                          <p:attrName>stroke.color</p:attrName>
                                        </p:attrNameLst>
                                      </p:cBhvr>
                                      <p:by>
                                        <p:hsl h="0" s="-12549" l="-25098"/>
                                      </p:by>
                                    </p:animClr>
                                    <p:set>
                                      <p:cBhvr>
                                        <p:cTn id="9" dur="500" fill="hold"/>
                                        <p:tgtEl>
                                          <p:spTgt spid="1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738" t="65982" r="76672" b="5268"/>
          <a:stretch/>
        </p:blipFill>
        <p:spPr>
          <a:xfrm>
            <a:off x="3422468" y="1815737"/>
            <a:ext cx="5029201" cy="3598673"/>
          </a:xfrm>
          <a:prstGeom prst="rect">
            <a:avLst/>
          </a:prstGeom>
        </p:spPr>
      </p:pic>
    </p:spTree>
    <p:extLst>
      <p:ext uri="{BB962C8B-B14F-4D97-AF65-F5344CB8AC3E}">
        <p14:creationId xmlns:p14="http://schemas.microsoft.com/office/powerpoint/2010/main" val="204652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1" y="0"/>
            <a:ext cx="7772809"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98920" y="718249"/>
            <a:ext cx="2063931" cy="136486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2351027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0"/>
                                        </p:tgtEl>
                                        <p:attrNameLst>
                                          <p:attrName>style.color</p:attrName>
                                        </p:attrNameLst>
                                      </p:cBhvr>
                                      <p:by>
                                        <p:hsl h="0" s="-12549" l="-25098"/>
                                      </p:by>
                                    </p:animClr>
                                    <p:animClr clrSpc="hsl" dir="cw">
                                      <p:cBhvr>
                                        <p:cTn id="7" dur="500" fill="hold"/>
                                        <p:tgtEl>
                                          <p:spTgt spid="20"/>
                                        </p:tgtEl>
                                        <p:attrNameLst>
                                          <p:attrName>fillcolor</p:attrName>
                                        </p:attrNameLst>
                                      </p:cBhvr>
                                      <p:by>
                                        <p:hsl h="0" s="-12549" l="-25098"/>
                                      </p:by>
                                    </p:animClr>
                                    <p:animClr clrSpc="hsl" dir="cw">
                                      <p:cBhvr>
                                        <p:cTn id="8" dur="500" fill="hold"/>
                                        <p:tgtEl>
                                          <p:spTgt spid="20"/>
                                        </p:tgtEl>
                                        <p:attrNameLst>
                                          <p:attrName>stroke.color</p:attrName>
                                        </p:attrNameLst>
                                      </p:cBhvr>
                                      <p:by>
                                        <p:hsl h="0" s="-12549" l="-25098"/>
                                      </p:by>
                                    </p:animClr>
                                    <p:set>
                                      <p:cBhvr>
                                        <p:cTn id="9" dur="500" fill="hold"/>
                                        <p:tgtEl>
                                          <p:spTgt spid="2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47022" t="66874" r="30188" b="5447"/>
          <a:stretch/>
        </p:blipFill>
        <p:spPr>
          <a:xfrm>
            <a:off x="4010296" y="1750422"/>
            <a:ext cx="5184437" cy="3540035"/>
          </a:xfrm>
          <a:prstGeom prst="rect">
            <a:avLst/>
          </a:prstGeom>
        </p:spPr>
      </p:pic>
    </p:spTree>
    <p:extLst>
      <p:ext uri="{BB962C8B-B14F-4D97-AF65-F5344CB8AC3E}">
        <p14:creationId xmlns:p14="http://schemas.microsoft.com/office/powerpoint/2010/main" val="35875607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3"/>
          <p:cNvSpPr/>
          <p:nvPr/>
        </p:nvSpPr>
        <p:spPr>
          <a:xfrm>
            <a:off x="783772" y="0"/>
            <a:ext cx="7741914" cy="68580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5" name="Rectangle 4"/>
          <p:cNvSpPr/>
          <p:nvPr/>
        </p:nvSpPr>
        <p:spPr>
          <a:xfrm>
            <a:off x="2978336" y="42394"/>
            <a:ext cx="1672046" cy="67534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t>
            </a:r>
            <a:endParaRPr lang="en-US" dirty="0"/>
          </a:p>
        </p:txBody>
      </p:sp>
      <p:sp>
        <p:nvSpPr>
          <p:cNvPr id="6" name="Flowchart: Data 5"/>
          <p:cNvSpPr/>
          <p:nvPr/>
        </p:nvSpPr>
        <p:spPr>
          <a:xfrm>
            <a:off x="1046031" y="412568"/>
            <a:ext cx="1488168" cy="799013"/>
          </a:xfrm>
          <a:prstGeom prst="flowChartInputOutpu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Input</a:t>
            </a:r>
            <a:endParaRPr lang="en-US" dirty="0"/>
          </a:p>
        </p:txBody>
      </p:sp>
      <p:sp>
        <p:nvSpPr>
          <p:cNvPr id="7" name="Right Arrow 6"/>
          <p:cNvSpPr/>
          <p:nvPr/>
        </p:nvSpPr>
        <p:spPr>
          <a:xfrm>
            <a:off x="2534199" y="580208"/>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p:cNvSpPr/>
          <p:nvPr/>
        </p:nvSpPr>
        <p:spPr>
          <a:xfrm>
            <a:off x="3103542" y="412568"/>
            <a:ext cx="1361487" cy="783226"/>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Sentence Splitter</a:t>
            </a:r>
            <a:endParaRPr lang="en-US" dirty="0"/>
          </a:p>
        </p:txBody>
      </p:sp>
      <p:sp>
        <p:nvSpPr>
          <p:cNvPr id="9" name="Down Arrow 8"/>
          <p:cNvSpPr/>
          <p:nvPr/>
        </p:nvSpPr>
        <p:spPr>
          <a:xfrm>
            <a:off x="3555685" y="125376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a:off x="3103542" y="1721166"/>
            <a:ext cx="1361487"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Tokenizer</a:t>
            </a:r>
            <a:endParaRPr lang="en-US" dirty="0"/>
          </a:p>
        </p:txBody>
      </p:sp>
      <p:sp>
        <p:nvSpPr>
          <p:cNvPr id="11" name="Rectangle 10"/>
          <p:cNvSpPr/>
          <p:nvPr/>
        </p:nvSpPr>
        <p:spPr>
          <a:xfrm>
            <a:off x="3103542" y="310201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POS Tagger</a:t>
            </a:r>
            <a:endParaRPr lang="en-US" dirty="0"/>
          </a:p>
        </p:txBody>
      </p:sp>
      <p:sp>
        <p:nvSpPr>
          <p:cNvPr id="12" name="Down Arrow 11"/>
          <p:cNvSpPr/>
          <p:nvPr/>
        </p:nvSpPr>
        <p:spPr>
          <a:xfrm>
            <a:off x="3555685" y="2617196"/>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3103542" y="4468583"/>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Stemmer</a:t>
            </a:r>
            <a:endParaRPr lang="en-US" dirty="0"/>
          </a:p>
        </p:txBody>
      </p:sp>
      <p:sp>
        <p:nvSpPr>
          <p:cNvPr id="14" name="Rectangle 13"/>
          <p:cNvSpPr/>
          <p:nvPr/>
        </p:nvSpPr>
        <p:spPr>
          <a:xfrm>
            <a:off x="3103542" y="5792828"/>
            <a:ext cx="1362484" cy="8411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Entity Tagger</a:t>
            </a:r>
            <a:endParaRPr lang="en-US" dirty="0"/>
          </a:p>
        </p:txBody>
      </p:sp>
      <p:sp>
        <p:nvSpPr>
          <p:cNvPr id="15" name="Down Arrow 14"/>
          <p:cNvSpPr/>
          <p:nvPr/>
        </p:nvSpPr>
        <p:spPr>
          <a:xfrm>
            <a:off x="3555685" y="4012065"/>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Down Arrow 15"/>
          <p:cNvSpPr/>
          <p:nvPr/>
        </p:nvSpPr>
        <p:spPr>
          <a:xfrm>
            <a:off x="3555685" y="5336309"/>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TextBox 16"/>
          <p:cNvSpPr txBox="1"/>
          <p:nvPr/>
        </p:nvSpPr>
        <p:spPr>
          <a:xfrm>
            <a:off x="3103542" y="42394"/>
            <a:ext cx="1546840" cy="307777"/>
          </a:xfrm>
          <a:prstGeom prst="rect">
            <a:avLst/>
          </a:prstGeom>
          <a:noFill/>
        </p:spPr>
        <p:txBody>
          <a:bodyPr wrap="square" rtlCol="0">
            <a:spAutoFit/>
          </a:bodyPr>
          <a:lstStyle/>
          <a:p>
            <a:r>
              <a:rPr lang="en-US" sz="1400" b="1" dirty="0" smtClean="0"/>
              <a:t>Preprocessing</a:t>
            </a:r>
            <a:endParaRPr lang="en-US" sz="1400" b="1" dirty="0"/>
          </a:p>
        </p:txBody>
      </p:sp>
      <p:sp>
        <p:nvSpPr>
          <p:cNvPr id="18" name="Rectangle 17"/>
          <p:cNvSpPr/>
          <p:nvPr/>
        </p:nvSpPr>
        <p:spPr>
          <a:xfrm>
            <a:off x="6586970" y="82568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Inappropriate Expressions </a:t>
            </a:r>
            <a:r>
              <a:rPr lang="en-US" dirty="0" err="1" smtClean="0"/>
              <a:t>Candidation</a:t>
            </a:r>
            <a:endParaRPr lang="en-US" dirty="0"/>
          </a:p>
        </p:txBody>
      </p:sp>
      <p:sp>
        <p:nvSpPr>
          <p:cNvPr id="19" name="Rectangle 18"/>
          <p:cNvSpPr/>
          <p:nvPr/>
        </p:nvSpPr>
        <p:spPr>
          <a:xfrm>
            <a:off x="6586970" y="258011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N-Gram Parser</a:t>
            </a:r>
            <a:endParaRPr lang="en-US" dirty="0"/>
          </a:p>
        </p:txBody>
      </p:sp>
      <p:sp>
        <p:nvSpPr>
          <p:cNvPr id="20" name="Rectangle 19"/>
          <p:cNvSpPr/>
          <p:nvPr/>
        </p:nvSpPr>
        <p:spPr>
          <a:xfrm>
            <a:off x="6615273" y="4329482"/>
            <a:ext cx="1747138" cy="11193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Relational Inference Analyzer</a:t>
            </a:r>
            <a:endParaRPr lang="en-US" dirty="0"/>
          </a:p>
        </p:txBody>
      </p:sp>
      <p:sp>
        <p:nvSpPr>
          <p:cNvPr id="21" name="Down Arrow 20"/>
          <p:cNvSpPr/>
          <p:nvPr/>
        </p:nvSpPr>
        <p:spPr>
          <a:xfrm>
            <a:off x="7260242" y="2047601"/>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Down Arrow 21"/>
          <p:cNvSpPr/>
          <p:nvPr/>
        </p:nvSpPr>
        <p:spPr>
          <a:xfrm>
            <a:off x="7260242" y="3751790"/>
            <a:ext cx="457200" cy="429985"/>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nvGrpSpPr>
          <p:cNvPr id="23" name="Group 22"/>
          <p:cNvGrpSpPr/>
          <p:nvPr/>
        </p:nvGrpSpPr>
        <p:grpSpPr>
          <a:xfrm>
            <a:off x="4712985" y="1195794"/>
            <a:ext cx="1688632" cy="5136968"/>
            <a:chOff x="3890258" y="1211581"/>
            <a:chExt cx="1883525" cy="5136968"/>
          </a:xfrm>
        </p:grpSpPr>
        <p:sp>
          <p:nvSpPr>
            <p:cNvPr id="24" name="Bent Arrow 23"/>
            <p:cNvSpPr/>
            <p:nvPr/>
          </p:nvSpPr>
          <p:spPr>
            <a:xfrm>
              <a:off x="4807131" y="1211581"/>
              <a:ext cx="966652" cy="513696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Rectangle 24"/>
            <p:cNvSpPr/>
            <p:nvPr/>
          </p:nvSpPr>
          <p:spPr>
            <a:xfrm>
              <a:off x="3890258" y="6074229"/>
              <a:ext cx="903811"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Flowchart: Magnetic Disk 25"/>
          <p:cNvSpPr/>
          <p:nvPr/>
        </p:nvSpPr>
        <p:spPr>
          <a:xfrm>
            <a:off x="9298920" y="682733"/>
            <a:ext cx="2063931" cy="1364868"/>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N-Gram Collection</a:t>
            </a:r>
            <a:endParaRPr lang="en-US" dirty="0"/>
          </a:p>
        </p:txBody>
      </p:sp>
      <p:sp>
        <p:nvSpPr>
          <p:cNvPr id="27" name="Left Arrow 26"/>
          <p:cNvSpPr/>
          <p:nvPr/>
        </p:nvSpPr>
        <p:spPr>
          <a:xfrm>
            <a:off x="8556582" y="1151676"/>
            <a:ext cx="505929" cy="467405"/>
          </a:xfrm>
          <a:prstGeom prst="lef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Flowchart: Data 27"/>
          <p:cNvSpPr/>
          <p:nvPr/>
        </p:nvSpPr>
        <p:spPr>
          <a:xfrm>
            <a:off x="9062511" y="4337368"/>
            <a:ext cx="2377440" cy="1117184"/>
          </a:xfrm>
          <a:prstGeom prst="flowChartInputOutpu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t>Inappropriate Expressions in the Input</a:t>
            </a:r>
            <a:endParaRPr lang="en-US" sz="1400" dirty="0"/>
          </a:p>
        </p:txBody>
      </p:sp>
      <p:sp>
        <p:nvSpPr>
          <p:cNvPr id="29" name="Right Arrow 28"/>
          <p:cNvSpPr/>
          <p:nvPr/>
        </p:nvSpPr>
        <p:spPr>
          <a:xfrm>
            <a:off x="8587477" y="4642600"/>
            <a:ext cx="444137" cy="49094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p:cNvSpPr/>
          <p:nvPr/>
        </p:nvSpPr>
        <p:spPr>
          <a:xfrm>
            <a:off x="326571" y="0"/>
            <a:ext cx="4572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A</a:t>
            </a:r>
          </a:p>
          <a:p>
            <a:pPr algn="ctr"/>
            <a:r>
              <a:rPr lang="en-US" sz="1400" dirty="0" smtClean="0"/>
              <a:t>N</a:t>
            </a:r>
          </a:p>
          <a:p>
            <a:pPr algn="ctr"/>
            <a:r>
              <a:rPr lang="en-US" sz="1400" dirty="0" smtClean="0"/>
              <a:t>A</a:t>
            </a:r>
          </a:p>
          <a:p>
            <a:pPr algn="ctr"/>
            <a:r>
              <a:rPr lang="en-US" sz="1400" dirty="0" smtClean="0"/>
              <a:t>L</a:t>
            </a:r>
          </a:p>
          <a:p>
            <a:pPr algn="ctr"/>
            <a:r>
              <a:rPr lang="en-US" sz="1400" dirty="0" smtClean="0"/>
              <a:t>Y</a:t>
            </a:r>
          </a:p>
          <a:p>
            <a:pPr algn="ctr"/>
            <a:r>
              <a:rPr lang="en-US" sz="1400" dirty="0" smtClean="0"/>
              <a:t>Z</a:t>
            </a:r>
          </a:p>
          <a:p>
            <a:pPr algn="ctr"/>
            <a:r>
              <a:rPr lang="en-US" sz="1400" dirty="0" smtClean="0"/>
              <a:t>E</a:t>
            </a:r>
          </a:p>
          <a:p>
            <a:pPr algn="ctr"/>
            <a:r>
              <a:rPr lang="en-US" sz="1400" dirty="0" smtClean="0"/>
              <a:t>R</a:t>
            </a:r>
          </a:p>
          <a:p>
            <a:pPr algn="ctr"/>
            <a:endParaRPr lang="en-US" sz="1400" dirty="0" smtClean="0"/>
          </a:p>
          <a:p>
            <a:pPr algn="ctr"/>
            <a:r>
              <a:rPr lang="en-US" sz="1400" dirty="0" smtClean="0"/>
              <a:t>F</a:t>
            </a:r>
          </a:p>
          <a:p>
            <a:pPr algn="ctr"/>
            <a:r>
              <a:rPr lang="en-US" sz="1400" dirty="0" smtClean="0"/>
              <a:t>O</a:t>
            </a:r>
          </a:p>
          <a:p>
            <a:pPr algn="ctr"/>
            <a:r>
              <a:rPr lang="en-US" sz="1400" dirty="0" smtClean="0"/>
              <a:t>R </a:t>
            </a:r>
          </a:p>
          <a:p>
            <a:pPr algn="ctr"/>
            <a:endParaRPr lang="en-US" sz="1400" dirty="0"/>
          </a:p>
          <a:p>
            <a:pPr algn="ctr"/>
            <a:r>
              <a:rPr lang="en-US" sz="1400" dirty="0" smtClean="0"/>
              <a:t>I</a:t>
            </a:r>
          </a:p>
          <a:p>
            <a:pPr algn="ctr"/>
            <a:r>
              <a:rPr lang="en-US" sz="1400" dirty="0" smtClean="0"/>
              <a:t>N</a:t>
            </a:r>
          </a:p>
          <a:p>
            <a:pPr algn="ctr"/>
            <a:r>
              <a:rPr lang="en-US" sz="1400" dirty="0" smtClean="0"/>
              <a:t>A</a:t>
            </a:r>
          </a:p>
          <a:p>
            <a:pPr algn="ctr"/>
            <a:r>
              <a:rPr lang="en-US" sz="1400" dirty="0" smtClean="0"/>
              <a:t>P</a:t>
            </a:r>
          </a:p>
          <a:p>
            <a:pPr algn="ctr"/>
            <a:r>
              <a:rPr lang="en-US" sz="1400" dirty="0" smtClean="0"/>
              <a:t>P</a:t>
            </a:r>
          </a:p>
          <a:p>
            <a:pPr algn="ctr"/>
            <a:r>
              <a:rPr lang="en-US" sz="1400" dirty="0" smtClean="0"/>
              <a:t>R</a:t>
            </a:r>
          </a:p>
          <a:p>
            <a:pPr algn="ctr"/>
            <a:r>
              <a:rPr lang="en-US" sz="1400" dirty="0" smtClean="0"/>
              <a:t>O</a:t>
            </a:r>
          </a:p>
          <a:p>
            <a:pPr algn="ctr"/>
            <a:r>
              <a:rPr lang="en-US" sz="1400" dirty="0" smtClean="0"/>
              <a:t>P</a:t>
            </a:r>
          </a:p>
          <a:p>
            <a:pPr algn="ctr"/>
            <a:r>
              <a:rPr lang="en-US" sz="1400" dirty="0" smtClean="0"/>
              <a:t>R</a:t>
            </a:r>
          </a:p>
          <a:p>
            <a:pPr algn="ctr"/>
            <a:r>
              <a:rPr lang="en-US" sz="1400" dirty="0" smtClean="0"/>
              <a:t>I</a:t>
            </a:r>
          </a:p>
          <a:p>
            <a:pPr algn="ctr"/>
            <a:r>
              <a:rPr lang="en-US" sz="1400" dirty="0" smtClean="0"/>
              <a:t>A</a:t>
            </a:r>
          </a:p>
          <a:p>
            <a:pPr algn="ctr"/>
            <a:r>
              <a:rPr lang="en-US" sz="1400" dirty="0" smtClean="0"/>
              <a:t>T</a:t>
            </a:r>
          </a:p>
          <a:p>
            <a:pPr algn="ctr"/>
            <a:r>
              <a:rPr lang="en-US" sz="1400" dirty="0" smtClean="0"/>
              <a:t>E</a:t>
            </a:r>
          </a:p>
          <a:p>
            <a:pPr algn="ctr"/>
            <a:endParaRPr lang="en-US" sz="1400" dirty="0"/>
          </a:p>
          <a:p>
            <a:pPr algn="ctr"/>
            <a:r>
              <a:rPr lang="en-US" sz="1400" dirty="0" smtClean="0"/>
              <a:t>E</a:t>
            </a:r>
          </a:p>
          <a:p>
            <a:pPr algn="ctr"/>
            <a:r>
              <a:rPr lang="en-US" sz="1400" dirty="0" smtClean="0"/>
              <a:t>X</a:t>
            </a:r>
          </a:p>
          <a:p>
            <a:pPr algn="ctr"/>
            <a:r>
              <a:rPr lang="en-US" sz="1400" dirty="0" smtClean="0"/>
              <a:t>P</a:t>
            </a:r>
          </a:p>
          <a:p>
            <a:pPr algn="ctr"/>
            <a:r>
              <a:rPr lang="en-US" sz="1400" dirty="0" smtClean="0"/>
              <a:t>R</a:t>
            </a:r>
          </a:p>
          <a:p>
            <a:pPr algn="ctr"/>
            <a:r>
              <a:rPr lang="en-US" sz="1400" dirty="0" smtClean="0"/>
              <a:t>S</a:t>
            </a:r>
          </a:p>
        </p:txBody>
      </p:sp>
    </p:spTree>
    <p:extLst>
      <p:ext uri="{BB962C8B-B14F-4D97-AF65-F5344CB8AC3E}">
        <p14:creationId xmlns:p14="http://schemas.microsoft.com/office/powerpoint/2010/main" val="40785125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0" nodeType="clickEffect">
                                  <p:stCondLst>
                                    <p:cond delay="0"/>
                                  </p:stCondLst>
                                  <p:childTnLst>
                                    <p:animClr clrSpc="hsl" dir="cw">
                                      <p:cBhvr override="childStyle">
                                        <p:cTn id="6" dur="500" fill="hold"/>
                                        <p:tgtEl>
                                          <p:spTgt spid="28"/>
                                        </p:tgtEl>
                                        <p:attrNameLst>
                                          <p:attrName>style.color</p:attrName>
                                        </p:attrNameLst>
                                      </p:cBhvr>
                                      <p:by>
                                        <p:hsl h="0" s="-12549" l="-25098"/>
                                      </p:by>
                                    </p:animClr>
                                    <p:animClr clrSpc="hsl" dir="cw">
                                      <p:cBhvr>
                                        <p:cTn id="7" dur="500" fill="hold"/>
                                        <p:tgtEl>
                                          <p:spTgt spid="28"/>
                                        </p:tgtEl>
                                        <p:attrNameLst>
                                          <p:attrName>fillcolor</p:attrName>
                                        </p:attrNameLst>
                                      </p:cBhvr>
                                      <p:by>
                                        <p:hsl h="0" s="-12549" l="-25098"/>
                                      </p:by>
                                    </p:animClr>
                                    <p:animClr clrSpc="hsl" dir="cw">
                                      <p:cBhvr>
                                        <p:cTn id="8" dur="500" fill="hold"/>
                                        <p:tgtEl>
                                          <p:spTgt spid="28"/>
                                        </p:tgtEl>
                                        <p:attrNameLst>
                                          <p:attrName>stroke.color</p:attrName>
                                        </p:attrNameLst>
                                      </p:cBhvr>
                                      <p:by>
                                        <p:hsl h="0" s="-12549" l="-25098"/>
                                      </p:by>
                                    </p:animClr>
                                    <p:set>
                                      <p:cBhvr>
                                        <p:cTn id="9" dur="500" fill="hold"/>
                                        <p:tgtEl>
                                          <p:spTgt spid="28"/>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4834" t="4554" r="35409" b="65982"/>
          <a:stretch/>
        </p:blipFill>
        <p:spPr>
          <a:xfrm>
            <a:off x="2899954" y="1711233"/>
            <a:ext cx="7242053" cy="3017521"/>
          </a:xfrm>
          <a:prstGeom prst="rect">
            <a:avLst/>
          </a:prstGeom>
        </p:spPr>
      </p:pic>
    </p:spTree>
    <p:extLst>
      <p:ext uri="{BB962C8B-B14F-4D97-AF65-F5344CB8AC3E}">
        <p14:creationId xmlns:p14="http://schemas.microsoft.com/office/powerpoint/2010/main" val="2726511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a:xfrm>
            <a:off x="1141413" y="1907177"/>
            <a:ext cx="9905998" cy="4702629"/>
          </a:xfrm>
        </p:spPr>
        <p:txBody>
          <a:bodyPr>
            <a:normAutofit fontScale="85000" lnSpcReduction="10000"/>
          </a:bodyPr>
          <a:lstStyle/>
          <a:p>
            <a:r>
              <a:rPr lang="en-US" dirty="0"/>
              <a:t>Semi-supervised learning methods are proposed to effectively utilize a small scale of labeled data along with a larger amount of unlabeled data.</a:t>
            </a:r>
          </a:p>
          <a:p>
            <a:r>
              <a:rPr lang="en-US" dirty="0"/>
              <a:t>Bootstrapping is not a sample size dependent resampling schema. Increasing the number of samples cannot increase the amount of information in the original data, it can only reduce the effects of random sampling errors which can arise from a bootstrap procedure itself.</a:t>
            </a:r>
          </a:p>
          <a:p>
            <a:pPr algn="just"/>
            <a:r>
              <a:rPr lang="en-US" dirty="0"/>
              <a:t>Detection of Harassment on Web 2.0 uses a baseline text mining system (using bag of words approach)  and utilizes sentiment and contextual features using Support Vectors. It is somewhat limited due to the bag of words approach does not model the context.</a:t>
            </a:r>
          </a:p>
          <a:p>
            <a:pPr algn="just"/>
            <a:r>
              <a:rPr lang="en-US" dirty="0"/>
              <a:t>Detecting Offensive Language in Social Media to Protect Adolescent Online Safety uses Lexical Syntactic Features and Derives the Offensive Value based on those features. It is has a limitation on Knowledge base due to it has no learning.</a:t>
            </a:r>
          </a:p>
          <a:p>
            <a:pPr algn="just"/>
            <a:r>
              <a:rPr lang="en-US" dirty="0"/>
              <a:t>Detecting Offensive Tweets via Topical Feature Discovery via statistical topic modeling based on tweets with a seed words, which will be limited on the word itself and the topic related.</a:t>
            </a:r>
          </a:p>
          <a:p>
            <a:pPr algn="just"/>
            <a:r>
              <a:rPr lang="en-US" dirty="0"/>
              <a:t>Filtering Offensive Language in Online Communities using Grammatical Relations uses Part-of-speech tags and collection of offensive words. Words that are not in the lexicon are considered inoffensive, which is limited implementation.</a:t>
            </a:r>
          </a:p>
          <a:p>
            <a:endParaRPr lang="en-US" dirty="0"/>
          </a:p>
        </p:txBody>
      </p:sp>
    </p:spTree>
    <p:extLst>
      <p:ext uri="{BB962C8B-B14F-4D97-AF65-F5344CB8AC3E}">
        <p14:creationId xmlns:p14="http://schemas.microsoft.com/office/powerpoint/2010/main" val="30151082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566160" y="2664822"/>
            <a:ext cx="5342709" cy="210312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 name="Parallelogram 3"/>
          <p:cNvSpPr/>
          <p:nvPr/>
        </p:nvSpPr>
        <p:spPr>
          <a:xfrm>
            <a:off x="561703" y="2899954"/>
            <a:ext cx="2481943" cy="1528354"/>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Expression Chains with Inappropriate Expressions</a:t>
            </a:r>
            <a:endParaRPr lang="en-US" dirty="0"/>
          </a:p>
        </p:txBody>
      </p:sp>
      <p:sp>
        <p:nvSpPr>
          <p:cNvPr id="5" name="Rectangle 4"/>
          <p:cNvSpPr/>
          <p:nvPr/>
        </p:nvSpPr>
        <p:spPr>
          <a:xfrm>
            <a:off x="3812177" y="2899954"/>
            <a:ext cx="2129246" cy="1528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Bag of Words Model for Inappropriate Expressions</a:t>
            </a:r>
            <a:endParaRPr lang="en-US" dirty="0"/>
          </a:p>
        </p:txBody>
      </p:sp>
      <p:sp>
        <p:nvSpPr>
          <p:cNvPr id="6" name="Rectangle 5"/>
          <p:cNvSpPr/>
          <p:nvPr/>
        </p:nvSpPr>
        <p:spPr>
          <a:xfrm>
            <a:off x="6585857" y="2899954"/>
            <a:ext cx="2129246" cy="15283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Hidden Markov Model for </a:t>
            </a:r>
            <a:r>
              <a:rPr lang="en-US" dirty="0" err="1" smtClean="0"/>
              <a:t>InappExprs</a:t>
            </a:r>
            <a:r>
              <a:rPr lang="en-US" dirty="0" smtClean="0"/>
              <a:t> referencing</a:t>
            </a:r>
            <a:endParaRPr lang="en-US" dirty="0"/>
          </a:p>
        </p:txBody>
      </p:sp>
      <p:sp>
        <p:nvSpPr>
          <p:cNvPr id="7" name="Parallelogram 6"/>
          <p:cNvSpPr/>
          <p:nvPr/>
        </p:nvSpPr>
        <p:spPr>
          <a:xfrm>
            <a:off x="9359537" y="2899954"/>
            <a:ext cx="2449286" cy="1528354"/>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300" b="1" dirty="0" smtClean="0"/>
              <a:t>Inappropriateness</a:t>
            </a:r>
            <a:endParaRPr lang="en-US" sz="1300" b="1" dirty="0"/>
          </a:p>
        </p:txBody>
      </p:sp>
      <p:sp>
        <p:nvSpPr>
          <p:cNvPr id="9" name="Right Arrow 8"/>
          <p:cNvSpPr/>
          <p:nvPr/>
        </p:nvSpPr>
        <p:spPr>
          <a:xfrm>
            <a:off x="3021875" y="3422467"/>
            <a:ext cx="666205" cy="5878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ight Arrow 9"/>
          <p:cNvSpPr/>
          <p:nvPr/>
        </p:nvSpPr>
        <p:spPr>
          <a:xfrm>
            <a:off x="8765178" y="3422466"/>
            <a:ext cx="666205" cy="5878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ight Arrow 10"/>
          <p:cNvSpPr/>
          <p:nvPr/>
        </p:nvSpPr>
        <p:spPr>
          <a:xfrm>
            <a:off x="6027421" y="3455124"/>
            <a:ext cx="508361" cy="55517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ectangle 11"/>
          <p:cNvSpPr/>
          <p:nvPr/>
        </p:nvSpPr>
        <p:spPr>
          <a:xfrm>
            <a:off x="3540034" y="2286000"/>
            <a:ext cx="5368835" cy="3657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Relational Inference Analyzer</a:t>
            </a:r>
            <a:endParaRPr lang="en-US" dirty="0"/>
          </a:p>
        </p:txBody>
      </p:sp>
    </p:spTree>
    <p:extLst>
      <p:ext uri="{BB962C8B-B14F-4D97-AF65-F5344CB8AC3E}">
        <p14:creationId xmlns:p14="http://schemas.microsoft.com/office/powerpoint/2010/main" val="575224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size</a:t>
            </a:r>
            <a:endParaRPr lang="en-US" dirty="0"/>
          </a:p>
        </p:txBody>
      </p:sp>
      <p:sp>
        <p:nvSpPr>
          <p:cNvPr id="3" name="Content Placeholder 2"/>
          <p:cNvSpPr>
            <a:spLocks noGrp="1"/>
          </p:cNvSpPr>
          <p:nvPr>
            <p:ph idx="1"/>
          </p:nvPr>
        </p:nvSpPr>
        <p:spPr>
          <a:xfrm>
            <a:off x="1141413" y="2325189"/>
            <a:ext cx="9905998" cy="3466011"/>
          </a:xfrm>
        </p:spPr>
        <p:txBody>
          <a:bodyPr>
            <a:normAutofit/>
          </a:bodyPr>
          <a:lstStyle/>
          <a:p>
            <a:pPr marL="0" indent="0">
              <a:buNone/>
            </a:pPr>
            <a:r>
              <a:rPr lang="en-US" sz="2400" dirty="0" smtClean="0">
                <a:effectLst/>
              </a:rPr>
              <a:t>	Sample </a:t>
            </a:r>
            <a:r>
              <a:rPr lang="en-US" sz="2400" dirty="0">
                <a:effectLst/>
              </a:rPr>
              <a:t>size is an important concept in statistics and refers to the number of individual pieces of data collected. A statistic’s sample size is important in determining the accuracy and reliability of the system.</a:t>
            </a:r>
          </a:p>
          <a:p>
            <a:pPr marL="0" indent="0">
              <a:buNone/>
            </a:pPr>
            <a:r>
              <a:rPr lang="en-US" sz="2400" dirty="0" smtClean="0">
                <a:effectLst/>
              </a:rPr>
              <a:t>	In </a:t>
            </a:r>
            <a:r>
              <a:rPr lang="en-US" sz="2400" dirty="0">
                <a:effectLst/>
              </a:rPr>
              <a:t>contrast to other researches which is most likely used people as their population, this study focused on objects as its focus. These objects that were obtained from 9gag and YouTube comments were set to</a:t>
            </a:r>
            <a:r>
              <a:rPr lang="en-US" sz="2400" b="1" dirty="0">
                <a:effectLst/>
              </a:rPr>
              <a:t> 400 </a:t>
            </a:r>
            <a:r>
              <a:rPr lang="en-US" sz="2400" dirty="0">
                <a:effectLst/>
              </a:rPr>
              <a:t>due to unknown total population.</a:t>
            </a:r>
          </a:p>
          <a:p>
            <a:endParaRPr lang="en-US" sz="2400" dirty="0"/>
          </a:p>
        </p:txBody>
      </p:sp>
    </p:spTree>
    <p:extLst>
      <p:ext uri="{BB962C8B-B14F-4D97-AF65-F5344CB8AC3E}">
        <p14:creationId xmlns:p14="http://schemas.microsoft.com/office/powerpoint/2010/main" val="1663056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paper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07744769"/>
              </p:ext>
            </p:extLst>
          </p:nvPr>
        </p:nvGraphicFramePr>
        <p:xfrm>
          <a:off x="1835921" y="2129251"/>
          <a:ext cx="8516982" cy="3840480"/>
        </p:xfrm>
        <a:graphic>
          <a:graphicData uri="http://schemas.openxmlformats.org/drawingml/2006/table">
            <a:tbl>
              <a:tblPr firstRow="1" firstCol="1" bandRow="1">
                <a:tableStyleId>{5C22544A-7EE6-4342-B048-85BDC9FD1C3A}</a:tableStyleId>
              </a:tblPr>
              <a:tblGrid>
                <a:gridCol w="2838994">
                  <a:extLst>
                    <a:ext uri="{9D8B030D-6E8A-4147-A177-3AD203B41FA5}">
                      <a16:colId xmlns:a16="http://schemas.microsoft.com/office/drawing/2014/main" val="1087574257"/>
                    </a:ext>
                  </a:extLst>
                </a:gridCol>
                <a:gridCol w="2838994">
                  <a:extLst>
                    <a:ext uri="{9D8B030D-6E8A-4147-A177-3AD203B41FA5}">
                      <a16:colId xmlns:a16="http://schemas.microsoft.com/office/drawing/2014/main" val="1537272424"/>
                    </a:ext>
                  </a:extLst>
                </a:gridCol>
                <a:gridCol w="2838994">
                  <a:extLst>
                    <a:ext uri="{9D8B030D-6E8A-4147-A177-3AD203B41FA5}">
                      <a16:colId xmlns:a16="http://schemas.microsoft.com/office/drawing/2014/main" val="3418194665"/>
                    </a:ext>
                  </a:extLst>
                </a:gridCol>
              </a:tblGrid>
              <a:tr h="520647">
                <a:tc rowSpan="2">
                  <a:txBody>
                    <a:bodyPr/>
                    <a:lstStyle/>
                    <a:p>
                      <a:pPr marL="0" marR="0" algn="ctr">
                        <a:lnSpc>
                          <a:spcPct val="200000"/>
                        </a:lnSpc>
                        <a:spcBef>
                          <a:spcPts val="0"/>
                        </a:spcBef>
                        <a:spcAft>
                          <a:spcPts val="0"/>
                        </a:spcAft>
                      </a:pPr>
                      <a:r>
                        <a:rPr lang="en-PH" sz="1800" dirty="0">
                          <a:effectLst/>
                        </a:rPr>
                        <a:t>Sentences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nchor="ctr"/>
                </a:tc>
                <a:tc gridSpan="2">
                  <a:txBody>
                    <a:bodyPr/>
                    <a:lstStyle/>
                    <a:p>
                      <a:pPr marL="0" marR="0" algn="ctr">
                        <a:lnSpc>
                          <a:spcPct val="200000"/>
                        </a:lnSpc>
                        <a:spcBef>
                          <a:spcPts val="0"/>
                        </a:spcBef>
                        <a:spcAft>
                          <a:spcPts val="0"/>
                        </a:spcAft>
                      </a:pPr>
                      <a:r>
                        <a:rPr lang="en-PH" sz="1800" dirty="0" smtClean="0">
                          <a:effectLst/>
                          <a:latin typeface="+mn-lt"/>
                          <a:ea typeface="+mn-ea"/>
                          <a:cs typeface="+mn-cs"/>
                        </a:rPr>
                        <a:t>Tagged</a:t>
                      </a:r>
                      <a:r>
                        <a:rPr lang="en-PH" sz="1800" baseline="0" dirty="0" smtClean="0">
                          <a:effectLst/>
                          <a:latin typeface="+mn-lt"/>
                          <a:ea typeface="+mn-ea"/>
                          <a:cs typeface="+mn-cs"/>
                        </a:rPr>
                        <a:t> Tokens that is inappropriate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hMerge="1">
                  <a:txBody>
                    <a:bodyPr/>
                    <a:lstStyle/>
                    <a:p>
                      <a:endParaRPr lang="en-US"/>
                    </a:p>
                  </a:txBody>
                  <a:tcPr/>
                </a:tc>
                <a:extLst>
                  <a:ext uri="{0D108BD9-81ED-4DB2-BD59-A6C34878D82A}">
                    <a16:rowId xmlns:a16="http://schemas.microsoft.com/office/drawing/2014/main" val="4030723113"/>
                  </a:ext>
                </a:extLst>
              </a:tr>
              <a:tr h="520647">
                <a:tc vMerge="1">
                  <a:txBody>
                    <a:bodyPr/>
                    <a:lstStyle/>
                    <a:p>
                      <a:endParaRPr lang="en-US"/>
                    </a:p>
                  </a:txBody>
                  <a:tcPr/>
                </a:tc>
                <a:tc>
                  <a:txBody>
                    <a:bodyPr/>
                    <a:lstStyle/>
                    <a:p>
                      <a:pPr marL="0" marR="0" algn="ctr">
                        <a:lnSpc>
                          <a:spcPct val="200000"/>
                        </a:lnSpc>
                        <a:spcBef>
                          <a:spcPts val="0"/>
                        </a:spcBef>
                        <a:spcAft>
                          <a:spcPts val="0"/>
                        </a:spcAft>
                      </a:pPr>
                      <a:r>
                        <a:rPr lang="en-PH" sz="1800" dirty="0">
                          <a:effectLst/>
                        </a:rPr>
                        <a:t>System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gn="ctr">
                        <a:lnSpc>
                          <a:spcPct val="200000"/>
                        </a:lnSpc>
                        <a:spcBef>
                          <a:spcPts val="0"/>
                        </a:spcBef>
                        <a:spcAft>
                          <a:spcPts val="0"/>
                        </a:spcAft>
                      </a:pPr>
                      <a:r>
                        <a:rPr lang="en-PH" sz="1800" dirty="0">
                          <a:effectLst/>
                        </a:rPr>
                        <a:t>Expert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1129719726"/>
                  </a:ext>
                </a:extLst>
              </a:tr>
              <a:tr h="520647">
                <a:tc>
                  <a:txBody>
                    <a:bodyPr/>
                    <a:lstStyle/>
                    <a:p>
                      <a:pPr marL="0" marR="0">
                        <a:lnSpc>
                          <a:spcPct val="200000"/>
                        </a:lnSpc>
                        <a:spcBef>
                          <a:spcPts val="0"/>
                        </a:spcBef>
                        <a:spcAft>
                          <a:spcPts val="0"/>
                        </a:spcAft>
                      </a:pPr>
                      <a:r>
                        <a:rPr lang="en-PH"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3397868898"/>
                  </a:ext>
                </a:extLst>
              </a:tr>
              <a:tr h="520647">
                <a:tc>
                  <a:txBody>
                    <a:bodyPr/>
                    <a:lstStyle/>
                    <a:p>
                      <a:pPr marL="0" marR="0">
                        <a:lnSpc>
                          <a:spcPct val="200000"/>
                        </a:lnSpc>
                        <a:spcBef>
                          <a:spcPts val="0"/>
                        </a:spcBef>
                        <a:spcAft>
                          <a:spcPts val="0"/>
                        </a:spcAft>
                      </a:pPr>
                      <a:r>
                        <a:rPr lang="en-PH"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1467410294"/>
                  </a:ext>
                </a:extLst>
              </a:tr>
              <a:tr h="520647">
                <a:tc>
                  <a:txBody>
                    <a:bodyPr/>
                    <a:lstStyle/>
                    <a:p>
                      <a:pPr marL="0" marR="0">
                        <a:lnSpc>
                          <a:spcPct val="200000"/>
                        </a:lnSpc>
                        <a:spcBef>
                          <a:spcPts val="0"/>
                        </a:spcBef>
                        <a:spcAft>
                          <a:spcPts val="0"/>
                        </a:spcAft>
                      </a:pPr>
                      <a:r>
                        <a:rPr lang="en-PH"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4282914169"/>
                  </a:ext>
                </a:extLst>
              </a:tr>
              <a:tr h="520647">
                <a:tc>
                  <a:txBody>
                    <a:bodyPr/>
                    <a:lstStyle/>
                    <a:p>
                      <a:pPr marL="0" marR="0">
                        <a:lnSpc>
                          <a:spcPct val="200000"/>
                        </a:lnSpc>
                        <a:spcBef>
                          <a:spcPts val="0"/>
                        </a:spcBef>
                        <a:spcAft>
                          <a:spcPts val="0"/>
                        </a:spcAft>
                      </a:pPr>
                      <a:r>
                        <a:rPr lang="en-PH"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847164829"/>
                  </a:ext>
                </a:extLst>
              </a:tr>
              <a:tr h="520647">
                <a:tc>
                  <a:txBody>
                    <a:bodyPr/>
                    <a:lstStyle/>
                    <a:p>
                      <a:pPr marL="0" marR="0">
                        <a:lnSpc>
                          <a:spcPct val="200000"/>
                        </a:lnSpc>
                        <a:spcBef>
                          <a:spcPts val="0"/>
                        </a:spcBef>
                        <a:spcAft>
                          <a:spcPts val="0"/>
                        </a:spcAft>
                      </a:pPr>
                      <a:r>
                        <a:rPr lang="en-PH"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a:effectLst/>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tc>
                  <a:txBody>
                    <a:bodyPr/>
                    <a:lstStyle/>
                    <a:p>
                      <a:pPr marL="0" marR="0">
                        <a:lnSpc>
                          <a:spcPct val="200000"/>
                        </a:lnSpc>
                        <a:spcBef>
                          <a:spcPts val="0"/>
                        </a:spcBef>
                        <a:spcAft>
                          <a:spcPts val="0"/>
                        </a:spcAft>
                      </a:pPr>
                      <a:r>
                        <a:rPr lang="en-PH" sz="1800" dirty="0">
                          <a:effectLst/>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8816" marR="48816" marT="0" marB="0"/>
                </a:tc>
                <a:extLst>
                  <a:ext uri="{0D108BD9-81ED-4DB2-BD59-A6C34878D82A}">
                    <a16:rowId xmlns:a16="http://schemas.microsoft.com/office/drawing/2014/main" val="15933490"/>
                  </a:ext>
                </a:extLst>
              </a:tr>
            </a:tbl>
          </a:graphicData>
        </a:graphic>
      </p:graphicFrame>
      <p:sp>
        <p:nvSpPr>
          <p:cNvPr id="5" name="TextBox 4"/>
          <p:cNvSpPr txBox="1"/>
          <p:nvPr/>
        </p:nvSpPr>
        <p:spPr>
          <a:xfrm>
            <a:off x="1677177" y="5955064"/>
            <a:ext cx="8834470" cy="615553"/>
          </a:xfrm>
          <a:prstGeom prst="rect">
            <a:avLst/>
          </a:prstGeom>
          <a:noFill/>
        </p:spPr>
        <p:txBody>
          <a:bodyPr wrap="none" rtlCol="0">
            <a:spAutoFit/>
          </a:bodyPr>
          <a:lstStyle/>
          <a:p>
            <a:pPr lvl="0"/>
            <a:r>
              <a:rPr lang="en-US" sz="1700" dirty="0">
                <a:latin typeface="Arial" panose="020B0604020202020204" pitchFamily="34" charset="0"/>
                <a:cs typeface="Arial" panose="020B0604020202020204" pitchFamily="34" charset="0"/>
              </a:rPr>
              <a:t>Experiment Paper I – Determining inappropriate expressions between system and expert.</a:t>
            </a:r>
          </a:p>
          <a:p>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4143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Paper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86115641"/>
              </p:ext>
            </p:extLst>
          </p:nvPr>
        </p:nvGraphicFramePr>
        <p:xfrm>
          <a:off x="2050869" y="2116186"/>
          <a:ext cx="7968341" cy="4389120"/>
        </p:xfrm>
        <a:graphic>
          <a:graphicData uri="http://schemas.openxmlformats.org/drawingml/2006/table">
            <a:tbl>
              <a:tblPr firstRow="1" firstCol="1" bandRow="1">
                <a:tableStyleId>{5C22544A-7EE6-4342-B048-85BDC9FD1C3A}</a:tableStyleId>
              </a:tblPr>
              <a:tblGrid>
                <a:gridCol w="1997273">
                  <a:extLst>
                    <a:ext uri="{9D8B030D-6E8A-4147-A177-3AD203B41FA5}">
                      <a16:colId xmlns:a16="http://schemas.microsoft.com/office/drawing/2014/main" val="4210942375"/>
                    </a:ext>
                  </a:extLst>
                </a:gridCol>
                <a:gridCol w="1174153">
                  <a:extLst>
                    <a:ext uri="{9D8B030D-6E8A-4147-A177-3AD203B41FA5}">
                      <a16:colId xmlns:a16="http://schemas.microsoft.com/office/drawing/2014/main" val="2970390197"/>
                    </a:ext>
                  </a:extLst>
                </a:gridCol>
                <a:gridCol w="1226896">
                  <a:extLst>
                    <a:ext uri="{9D8B030D-6E8A-4147-A177-3AD203B41FA5}">
                      <a16:colId xmlns:a16="http://schemas.microsoft.com/office/drawing/2014/main" val="955553887"/>
                    </a:ext>
                  </a:extLst>
                </a:gridCol>
                <a:gridCol w="1224302">
                  <a:extLst>
                    <a:ext uri="{9D8B030D-6E8A-4147-A177-3AD203B41FA5}">
                      <a16:colId xmlns:a16="http://schemas.microsoft.com/office/drawing/2014/main" val="4044903094"/>
                    </a:ext>
                  </a:extLst>
                </a:gridCol>
                <a:gridCol w="1294338">
                  <a:extLst>
                    <a:ext uri="{9D8B030D-6E8A-4147-A177-3AD203B41FA5}">
                      <a16:colId xmlns:a16="http://schemas.microsoft.com/office/drawing/2014/main" val="779465524"/>
                    </a:ext>
                  </a:extLst>
                </a:gridCol>
                <a:gridCol w="1051379">
                  <a:extLst>
                    <a:ext uri="{9D8B030D-6E8A-4147-A177-3AD203B41FA5}">
                      <a16:colId xmlns:a16="http://schemas.microsoft.com/office/drawing/2014/main" val="374291959"/>
                    </a:ext>
                  </a:extLst>
                </a:gridCol>
              </a:tblGrid>
              <a:tr h="894618">
                <a:tc>
                  <a:txBody>
                    <a:bodyPr/>
                    <a:lstStyle/>
                    <a:p>
                      <a:pPr marL="0" marR="0" algn="ctr">
                        <a:lnSpc>
                          <a:spcPct val="200000"/>
                        </a:lnSpc>
                      </a:pPr>
                      <a:r>
                        <a:rPr lang="en-PH" sz="1600" dirty="0">
                          <a:effectLst/>
                        </a:rPr>
                        <a:t>Sentence</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dirty="0">
                          <a:effectLst/>
                        </a:rPr>
                        <a:t>No. of Tokens</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dirty="0">
                          <a:effectLst/>
                        </a:rPr>
                        <a:t>TP</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a:effectLst/>
                        </a:rPr>
                        <a:t>FP</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a:effectLst/>
                        </a:rPr>
                        <a:t>TN</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gn="ctr">
                        <a:lnSpc>
                          <a:spcPct val="200000"/>
                        </a:lnSpc>
                      </a:pPr>
                      <a:r>
                        <a:rPr lang="en-PH" sz="1600">
                          <a:effectLst/>
                        </a:rPr>
                        <a:t>FN</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3058353014"/>
                  </a:ext>
                </a:extLst>
              </a:tr>
              <a:tr h="447309">
                <a:tc>
                  <a:txBody>
                    <a:bodyPr/>
                    <a:lstStyle/>
                    <a:p>
                      <a:pPr marL="0" marR="0">
                        <a:lnSpc>
                          <a:spcPct val="200000"/>
                        </a:lnSpc>
                      </a:pPr>
                      <a:r>
                        <a:rPr lang="en-PH" sz="1600">
                          <a:effectLst/>
                        </a:rPr>
                        <a:t>1</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4227157908"/>
                  </a:ext>
                </a:extLst>
              </a:tr>
              <a:tr h="447309">
                <a:tc>
                  <a:txBody>
                    <a:bodyPr/>
                    <a:lstStyle/>
                    <a:p>
                      <a:pPr marL="0" marR="0">
                        <a:lnSpc>
                          <a:spcPct val="200000"/>
                        </a:lnSpc>
                      </a:pPr>
                      <a:r>
                        <a:rPr lang="en-PH" sz="1600">
                          <a:effectLst/>
                        </a:rPr>
                        <a:t>2</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1383035318"/>
                  </a:ext>
                </a:extLst>
              </a:tr>
              <a:tr h="447309">
                <a:tc>
                  <a:txBody>
                    <a:bodyPr/>
                    <a:lstStyle/>
                    <a:p>
                      <a:pPr marL="0" marR="0">
                        <a:lnSpc>
                          <a:spcPct val="200000"/>
                        </a:lnSpc>
                      </a:pPr>
                      <a:r>
                        <a:rPr lang="en-PH" sz="1600">
                          <a:effectLst/>
                        </a:rPr>
                        <a:t>3</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4099985947"/>
                  </a:ext>
                </a:extLst>
              </a:tr>
              <a:tr h="447309">
                <a:tc>
                  <a:txBody>
                    <a:bodyPr/>
                    <a:lstStyle/>
                    <a:p>
                      <a:pPr marL="0" marR="0">
                        <a:lnSpc>
                          <a:spcPct val="200000"/>
                        </a:lnSpc>
                      </a:pPr>
                      <a:r>
                        <a:rPr lang="en-PH" sz="1600">
                          <a:effectLst/>
                        </a:rPr>
                        <a:t>4</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627275675"/>
                  </a:ext>
                </a:extLst>
              </a:tr>
              <a:tr h="447309">
                <a:tc>
                  <a:txBody>
                    <a:bodyPr/>
                    <a:lstStyle/>
                    <a:p>
                      <a:pPr marL="0" marR="0">
                        <a:lnSpc>
                          <a:spcPct val="200000"/>
                        </a:lnSpc>
                      </a:pPr>
                      <a:r>
                        <a:rPr lang="en-PH" sz="1600">
                          <a:effectLst/>
                        </a:rPr>
                        <a:t>5</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2892091101"/>
                  </a:ext>
                </a:extLst>
              </a:tr>
              <a:tr h="447309">
                <a:tc>
                  <a:txBody>
                    <a:bodyPr/>
                    <a:lstStyle/>
                    <a:p>
                      <a:pPr marL="0" marR="0" algn="r">
                        <a:lnSpc>
                          <a:spcPct val="200000"/>
                        </a:lnSpc>
                      </a:pPr>
                      <a:r>
                        <a:rPr lang="en-PH" sz="1600" dirty="0">
                          <a:effectLst/>
                        </a:rPr>
                        <a:t>Total</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1481070003"/>
                  </a:ext>
                </a:extLst>
              </a:tr>
              <a:tr h="447309">
                <a:tc>
                  <a:txBody>
                    <a:bodyPr/>
                    <a:lstStyle/>
                    <a:p>
                      <a:pPr marL="0" marR="0" algn="r">
                        <a:lnSpc>
                          <a:spcPct val="200000"/>
                        </a:lnSpc>
                      </a:pPr>
                      <a:r>
                        <a:rPr lang="en-PH" sz="1600">
                          <a:effectLst/>
                        </a:rPr>
                        <a:t>Average</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a:effectLst/>
                        </a:rPr>
                        <a:t> </a:t>
                      </a:r>
                      <a:endParaRPr lang="en-US" sz="1600">
                        <a:effectLst/>
                        <a:latin typeface="Calibri" panose="020F0502020204030204" pitchFamily="34" charset="0"/>
                        <a:ea typeface="Times New Roman" panose="02020603050405020304" pitchFamily="18" charset="0"/>
                      </a:endParaRPr>
                    </a:p>
                  </a:txBody>
                  <a:tcPr marL="45646" marR="45646" marT="0" marB="0"/>
                </a:tc>
                <a:tc>
                  <a:txBody>
                    <a:bodyPr/>
                    <a:lstStyle/>
                    <a:p>
                      <a:pPr marL="0" marR="0">
                        <a:lnSpc>
                          <a:spcPct val="200000"/>
                        </a:lnSpc>
                      </a:pPr>
                      <a:r>
                        <a:rPr lang="en-PH" sz="1600" dirty="0">
                          <a:effectLst/>
                        </a:rPr>
                        <a:t> </a:t>
                      </a:r>
                      <a:endParaRPr lang="en-US" sz="1600" dirty="0">
                        <a:effectLst/>
                        <a:latin typeface="Calibri" panose="020F0502020204030204" pitchFamily="34" charset="0"/>
                        <a:ea typeface="Times New Roman" panose="02020603050405020304" pitchFamily="18" charset="0"/>
                      </a:endParaRPr>
                    </a:p>
                  </a:txBody>
                  <a:tcPr marL="45646" marR="45646" marT="0" marB="0"/>
                </a:tc>
                <a:extLst>
                  <a:ext uri="{0D108BD9-81ED-4DB2-BD59-A6C34878D82A}">
                    <a16:rowId xmlns:a16="http://schemas.microsoft.com/office/drawing/2014/main" val="2241489479"/>
                  </a:ext>
                </a:extLst>
              </a:tr>
            </a:tbl>
          </a:graphicData>
        </a:graphic>
      </p:graphicFrame>
      <p:sp>
        <p:nvSpPr>
          <p:cNvPr id="5" name="TextBox 4"/>
          <p:cNvSpPr txBox="1"/>
          <p:nvPr/>
        </p:nvSpPr>
        <p:spPr>
          <a:xfrm>
            <a:off x="3925940" y="6141965"/>
            <a:ext cx="3709670" cy="615553"/>
          </a:xfrm>
          <a:prstGeom prst="rect">
            <a:avLst/>
          </a:prstGeom>
          <a:noFill/>
        </p:spPr>
        <p:txBody>
          <a:bodyPr wrap="none" rtlCol="0">
            <a:spAutoFit/>
          </a:bodyPr>
          <a:lstStyle/>
          <a:p>
            <a:r>
              <a:rPr lang="en-US" sz="1700" dirty="0">
                <a:latin typeface="Arial" panose="020B0604020202020204" pitchFamily="34" charset="0"/>
                <a:cs typeface="Arial" panose="020B0604020202020204" pitchFamily="34" charset="0"/>
              </a:rPr>
              <a:t>Experiment Paper II – Input </a:t>
            </a:r>
            <a:r>
              <a:rPr lang="en-US" sz="1700" dirty="0" smtClean="0">
                <a:latin typeface="Arial" panose="020B0604020202020204" pitchFamily="34" charset="0"/>
                <a:cs typeface="Arial" panose="020B0604020202020204" pitchFamily="34" charset="0"/>
              </a:rPr>
              <a:t>Scoring.</a:t>
            </a:r>
            <a:endParaRPr lang="en-US" sz="1700" dirty="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597625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Specificity</a:t>
                </a:r>
              </a:p>
              <a:p>
                <a:pPr marL="0" indent="0">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rPr>
                        <m:t>𝑆𝑝𝑒𝑐𝑖𝑓𝑖𝑐𝑖𝑡𝑦</m:t>
                      </m:r>
                      <m:r>
                        <a:rPr lang="en-US" i="1">
                          <a:effectLst/>
                          <a:latin typeface="Cambria Math" panose="02040503050406030204" pitchFamily="18" charset="0"/>
                        </a:rPr>
                        <m:t>= </m:t>
                      </m:r>
                      <m:f>
                        <m:fPr>
                          <m:ctrlPr>
                            <a:rPr lang="en-US" i="1">
                              <a:effectLst/>
                              <a:latin typeface="Cambria Math" panose="02040503050406030204" pitchFamily="18" charset="0"/>
                            </a:rPr>
                          </m:ctrlPr>
                        </m:fPr>
                        <m:num>
                          <m:r>
                            <a:rPr lang="en-US" i="1">
                              <a:effectLst/>
                              <a:latin typeface="Cambria Math" panose="02040503050406030204" pitchFamily="18" charset="0"/>
                            </a:rPr>
                            <m:t>𝑇𝑁</m:t>
                          </m:r>
                        </m:num>
                        <m:den>
                          <m:r>
                            <a:rPr lang="en-US" i="1">
                              <a:effectLst/>
                              <a:latin typeface="Cambria Math" panose="02040503050406030204" pitchFamily="18" charset="0"/>
                            </a:rPr>
                            <m:t>𝑇𝑁</m:t>
                          </m:r>
                          <m:r>
                            <a:rPr lang="en-US" i="1">
                              <a:effectLst/>
                              <a:latin typeface="Cambria Math" panose="02040503050406030204" pitchFamily="18" charset="0"/>
                            </a:rPr>
                            <m:t>+</m:t>
                          </m:r>
                          <m:r>
                            <a:rPr lang="en-US" i="1">
                              <a:effectLst/>
                              <a:latin typeface="Cambria Math" panose="02040503050406030204" pitchFamily="18" charset="0"/>
                            </a:rPr>
                            <m:t>𝐹𝑃</m:t>
                          </m:r>
                        </m:den>
                      </m:f>
                    </m:oMath>
                  </m:oMathPara>
                </a14:m>
                <a:endParaRPr lang="en-US" dirty="0" smtClean="0">
                  <a:effectLst/>
                </a:endParaRPr>
              </a:p>
              <a:p>
                <a:pPr marL="0" indent="0">
                  <a:buNone/>
                </a:pPr>
                <a:r>
                  <a:rPr lang="en-US" dirty="0" smtClean="0"/>
                  <a:t>Where:</a:t>
                </a:r>
              </a:p>
              <a:p>
                <a:pPr>
                  <a:buFont typeface="Courier New" panose="02070309020205020404" pitchFamily="49" charset="0"/>
                  <a:buChar char="o"/>
                </a:pPr>
                <a:r>
                  <a:rPr lang="en-US" dirty="0">
                    <a:effectLst/>
                  </a:rPr>
                  <a:t>TN (True Negative) – the system correctly indicated that the input is Appropriate</a:t>
                </a:r>
              </a:p>
              <a:p>
                <a:pPr>
                  <a:buFont typeface="Courier New" panose="02070309020205020404" pitchFamily="49" charset="0"/>
                  <a:buChar char="o"/>
                </a:pPr>
                <a:r>
                  <a:rPr lang="en-US" dirty="0">
                    <a:effectLst/>
                  </a:rPr>
                  <a:t>FP (False Positive) – System determined the input is Inappropriate present, the expected output is Appropriate</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5" t="-1559"/>
                </a:stretch>
              </a:blipFill>
            </p:spPr>
            <p:txBody>
              <a:bodyPr/>
              <a:lstStyle/>
              <a:p>
                <a:r>
                  <a:rPr lang="en-US">
                    <a:noFill/>
                  </a:rPr>
                  <a:t> </a:t>
                </a:r>
              </a:p>
            </p:txBody>
          </p:sp>
        </mc:Fallback>
      </mc:AlternateContent>
    </p:spTree>
    <p:extLst>
      <p:ext uri="{BB962C8B-B14F-4D97-AF65-F5344CB8AC3E}">
        <p14:creationId xmlns:p14="http://schemas.microsoft.com/office/powerpoint/2010/main" val="917601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Statistical treatment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F-measure</a:t>
                </a:r>
              </a:p>
              <a:p>
                <a:pPr marL="0" indent="0">
                  <a:buNone/>
                </a:pPr>
                <a14:m>
                  <m:oMathPara xmlns:m="http://schemas.openxmlformats.org/officeDocument/2006/math">
                    <m:oMathParaPr>
                      <m:jc m:val="centerGroup"/>
                    </m:oMathParaPr>
                    <m:oMath xmlns:m="http://schemas.openxmlformats.org/officeDocument/2006/math">
                      <m:r>
                        <a:rPr lang="en-US" i="1">
                          <a:effectLst/>
                          <a:latin typeface="Cambria Math" panose="02040503050406030204" pitchFamily="18" charset="0"/>
                        </a:rPr>
                        <m:t>𝐹</m:t>
                      </m:r>
                      <m:r>
                        <a:rPr lang="en-US" i="1">
                          <a:effectLst/>
                          <a:latin typeface="Cambria Math" panose="02040503050406030204" pitchFamily="18" charset="0"/>
                        </a:rPr>
                        <m:t>=</m:t>
                      </m:r>
                      <m:f>
                        <m:fPr>
                          <m:ctrlPr>
                            <a:rPr lang="en-US" i="1">
                              <a:effectLst/>
                              <a:latin typeface="Cambria Math" panose="02040503050406030204" pitchFamily="18" charset="0"/>
                            </a:rPr>
                          </m:ctrlPr>
                        </m:fPr>
                        <m:num>
                          <m:r>
                            <a:rPr lang="en-US" i="1">
                              <a:effectLst/>
                              <a:latin typeface="Cambria Math" panose="02040503050406030204" pitchFamily="18" charset="0"/>
                            </a:rPr>
                            <m:t>2</m:t>
                          </m:r>
                          <m:r>
                            <a:rPr lang="en-US" i="1">
                              <a:effectLst/>
                              <a:latin typeface="Cambria Math" panose="02040503050406030204" pitchFamily="18" charset="0"/>
                            </a:rPr>
                            <m:t>𝑃𝑅</m:t>
                          </m:r>
                        </m:num>
                        <m:den>
                          <m:r>
                            <a:rPr lang="en-US" i="1">
                              <a:effectLst/>
                              <a:latin typeface="Cambria Math" panose="02040503050406030204" pitchFamily="18" charset="0"/>
                            </a:rPr>
                            <m:t>(</m:t>
                          </m:r>
                          <m:r>
                            <a:rPr lang="en-US" i="1">
                              <a:effectLst/>
                              <a:latin typeface="Cambria Math" panose="02040503050406030204" pitchFamily="18" charset="0"/>
                            </a:rPr>
                            <m:t>𝑃</m:t>
                          </m:r>
                          <m:r>
                            <a:rPr lang="en-US" i="1">
                              <a:effectLst/>
                              <a:latin typeface="Cambria Math" panose="02040503050406030204" pitchFamily="18" charset="0"/>
                            </a:rPr>
                            <m:t>+</m:t>
                          </m:r>
                          <m:r>
                            <a:rPr lang="en-US" i="1">
                              <a:effectLst/>
                              <a:latin typeface="Cambria Math" panose="02040503050406030204" pitchFamily="18" charset="0"/>
                            </a:rPr>
                            <m:t>𝑅</m:t>
                          </m:r>
                          <m:r>
                            <a:rPr lang="en-US" i="1">
                              <a:effectLst/>
                              <a:latin typeface="Cambria Math" panose="02040503050406030204" pitchFamily="18" charset="0"/>
                            </a:rPr>
                            <m:t>)</m:t>
                          </m:r>
                        </m:den>
                      </m:f>
                    </m:oMath>
                  </m:oMathPara>
                </a14:m>
                <a:endParaRPr lang="en-US" dirty="0" smtClean="0"/>
              </a:p>
              <a:p>
                <a:pPr marL="0" indent="0">
                  <a:buNone/>
                </a:pPr>
                <a:r>
                  <a:rPr lang="en-US" dirty="0" smtClean="0"/>
                  <a:t>Where:</a:t>
                </a:r>
              </a:p>
              <a:p>
                <a:pPr>
                  <a:buFont typeface="Courier New" panose="02070309020205020404" pitchFamily="49" charset="0"/>
                  <a:buChar char="o"/>
                </a:pPr>
                <a:r>
                  <a:rPr lang="en-US" dirty="0">
                    <a:effectLst/>
                  </a:rPr>
                  <a:t>F </a:t>
                </a:r>
                <a:r>
                  <a:rPr lang="en-US" dirty="0" smtClean="0">
                    <a:effectLst/>
                  </a:rPr>
                  <a:t>- </a:t>
                </a:r>
                <a:r>
                  <a:rPr lang="en-US" dirty="0">
                    <a:effectLst/>
                  </a:rPr>
                  <a:t>F-measure</a:t>
                </a:r>
              </a:p>
              <a:p>
                <a:pPr>
                  <a:buFont typeface="Courier New" panose="02070309020205020404" pitchFamily="49" charset="0"/>
                  <a:buChar char="o"/>
                </a:pPr>
                <a:r>
                  <a:rPr lang="en-US" dirty="0">
                    <a:effectLst/>
                  </a:rPr>
                  <a:t>P </a:t>
                </a:r>
                <a:r>
                  <a:rPr lang="en-US" dirty="0" smtClean="0">
                    <a:effectLst/>
                  </a:rPr>
                  <a:t>- Precision </a:t>
                </a:r>
                <a:r>
                  <a:rPr lang="en-US" dirty="0">
                    <a:effectLst/>
                  </a:rPr>
                  <a:t>– Percentage of identified expressions that are inappropriate.</a:t>
                </a:r>
              </a:p>
              <a:p>
                <a:pPr>
                  <a:buFont typeface="Courier New" panose="02070309020205020404" pitchFamily="49" charset="0"/>
                  <a:buChar char="o"/>
                </a:pPr>
                <a:r>
                  <a:rPr lang="en-US" dirty="0">
                    <a:effectLst/>
                  </a:rPr>
                  <a:t>R </a:t>
                </a:r>
                <a:r>
                  <a:rPr lang="en-US" dirty="0" smtClean="0">
                    <a:effectLst/>
                  </a:rPr>
                  <a:t>- </a:t>
                </a:r>
                <a:r>
                  <a:rPr lang="en-US" dirty="0">
                    <a:effectLst/>
                  </a:rPr>
                  <a:t>Recall – Percentage of inappropriate expressions correctly identified.</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85" t="-4678"/>
                </a:stretch>
              </a:blipFill>
            </p:spPr>
            <p:txBody>
              <a:bodyPr/>
              <a:lstStyle/>
              <a:p>
                <a:r>
                  <a:rPr lang="en-US">
                    <a:noFill/>
                  </a:rPr>
                  <a:t> </a:t>
                </a:r>
              </a:p>
            </p:txBody>
          </p:sp>
        </mc:Fallback>
      </mc:AlternateContent>
    </p:spTree>
    <p:extLst>
      <p:ext uri="{BB962C8B-B14F-4D97-AF65-F5344CB8AC3E}">
        <p14:creationId xmlns:p14="http://schemas.microsoft.com/office/powerpoint/2010/main" val="339811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8979" y="2660468"/>
            <a:ext cx="9905998" cy="1905000"/>
          </a:xfrm>
        </p:spPr>
        <p:txBody>
          <a:bodyPr>
            <a:noAutofit/>
          </a:bodyPr>
          <a:lstStyle/>
          <a:p>
            <a:pPr algn="ctr"/>
            <a:r>
              <a:rPr lang="en-US" sz="16600" dirty="0" smtClean="0"/>
              <a:t>end</a:t>
            </a:r>
            <a:endParaRPr lang="en-US" sz="16600" dirty="0"/>
          </a:p>
        </p:txBody>
      </p:sp>
    </p:spTree>
    <p:extLst>
      <p:ext uri="{BB962C8B-B14F-4D97-AF65-F5344CB8AC3E}">
        <p14:creationId xmlns:p14="http://schemas.microsoft.com/office/powerpoint/2010/main" val="3252234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the problem</a:t>
            </a:r>
            <a:endParaRPr lang="en-US" dirty="0"/>
          </a:p>
        </p:txBody>
      </p:sp>
      <p:sp>
        <p:nvSpPr>
          <p:cNvPr id="3" name="Content Placeholder 2"/>
          <p:cNvSpPr>
            <a:spLocks noGrp="1"/>
          </p:cNvSpPr>
          <p:nvPr>
            <p:ph idx="1"/>
          </p:nvPr>
        </p:nvSpPr>
        <p:spPr>
          <a:xfrm>
            <a:off x="1141413" y="2797627"/>
            <a:ext cx="9905998" cy="3124201"/>
          </a:xfrm>
        </p:spPr>
        <p:txBody>
          <a:bodyPr>
            <a:noAutofit/>
          </a:bodyPr>
          <a:lstStyle/>
          <a:p>
            <a:pPr marL="0" indent="0" algn="just">
              <a:buNone/>
            </a:pPr>
            <a:r>
              <a:rPr lang="en-US" sz="2200" dirty="0" smtClean="0">
                <a:latin typeface="Arial" panose="020B0604020202020204" pitchFamily="34" charset="0"/>
                <a:cs typeface="Arial" panose="020B0604020202020204" pitchFamily="34" charset="0"/>
              </a:rPr>
              <a:t>	The </a:t>
            </a:r>
            <a:r>
              <a:rPr lang="en-US" sz="2200" dirty="0">
                <a:latin typeface="Arial" panose="020B0604020202020204" pitchFamily="34" charset="0"/>
                <a:cs typeface="Arial" panose="020B0604020202020204" pitchFamily="34" charset="0"/>
              </a:rPr>
              <a:t>study aims to design, develop and evaluate the system which will help to recognize Inappropriate Expressions from a document. The people who are in knowledgeable in English language are the respondents in this study. In addition to this, the researchers aim to seek answer to this problem</a:t>
            </a:r>
            <a:r>
              <a:rPr lang="en-US" sz="2200" dirty="0" smtClean="0">
                <a:latin typeface="Arial" panose="020B0604020202020204" pitchFamily="34" charset="0"/>
                <a:cs typeface="Arial" panose="020B0604020202020204" pitchFamily="34" charset="0"/>
              </a:rPr>
              <a:t>:</a:t>
            </a:r>
          </a:p>
          <a:p>
            <a:pPr marL="0" indent="0">
              <a:buNone/>
            </a:pPr>
            <a:endParaRPr lang="en-US" sz="2200" dirty="0">
              <a:latin typeface="Arial" panose="020B0604020202020204" pitchFamily="34" charset="0"/>
              <a:cs typeface="Arial" panose="020B0604020202020204" pitchFamily="34" charset="0"/>
            </a:endParaRPr>
          </a:p>
          <a:p>
            <a:r>
              <a:rPr lang="en-US" sz="2200" dirty="0">
                <a:effectLst/>
              </a:rPr>
              <a:t>What is the performance analysis of the model in terms of:</a:t>
            </a:r>
          </a:p>
          <a:p>
            <a:pPr marL="0" indent="0">
              <a:buNone/>
            </a:pPr>
            <a:r>
              <a:rPr lang="en-US" sz="2200" dirty="0" smtClean="0">
                <a:effectLst/>
              </a:rPr>
              <a:t>	1</a:t>
            </a:r>
            <a:r>
              <a:rPr lang="en-US" sz="2200" dirty="0">
                <a:effectLst/>
              </a:rPr>
              <a:t>. Recognition of Inappropriate expressions. (Accuracy of the Model)</a:t>
            </a:r>
          </a:p>
          <a:p>
            <a:pPr marL="0" indent="0">
              <a:buNone/>
            </a:pPr>
            <a:r>
              <a:rPr lang="en-US" sz="2200" dirty="0" smtClean="0">
                <a:effectLst/>
              </a:rPr>
              <a:t>	2</a:t>
            </a:r>
            <a:r>
              <a:rPr lang="en-US" sz="2200" dirty="0">
                <a:effectLst/>
              </a:rPr>
              <a:t>. Recognition of Appropriate expressions. (Specificity of the Model)</a:t>
            </a:r>
          </a:p>
          <a:p>
            <a:pPr marL="0" indent="0">
              <a:buNone/>
            </a:pPr>
            <a:endParaRPr lang="en-US" sz="2200" dirty="0">
              <a:latin typeface="Arial" panose="020B0604020202020204" pitchFamily="34" charset="0"/>
              <a:cs typeface="Arial" panose="020B0604020202020204" pitchFamily="34" charset="0"/>
            </a:endParaRPr>
          </a:p>
          <a:p>
            <a:endParaRPr lang="en-US" sz="2200" dirty="0"/>
          </a:p>
        </p:txBody>
      </p:sp>
    </p:spTree>
    <p:extLst>
      <p:ext uri="{BB962C8B-B14F-4D97-AF65-F5344CB8AC3E}">
        <p14:creationId xmlns:p14="http://schemas.microsoft.com/office/powerpoint/2010/main" val="25580384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framework of the system</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711234" y="2514600"/>
            <a:ext cx="8765177" cy="2814637"/>
          </a:xfrm>
          <a:prstGeom prst="rect">
            <a:avLst/>
          </a:prstGeom>
        </p:spPr>
      </p:pic>
    </p:spTree>
    <p:extLst>
      <p:ext uri="{BB962C8B-B14F-4D97-AF65-F5344CB8AC3E}">
        <p14:creationId xmlns:p14="http://schemas.microsoft.com/office/powerpoint/2010/main" val="3840455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framework of the study</a:t>
            </a:r>
            <a:endParaRPr lang="en-US"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4297" y="2416627"/>
            <a:ext cx="8856617" cy="3043647"/>
          </a:xfrm>
          <a:prstGeom prst="rect">
            <a:avLst/>
          </a:prstGeom>
          <a:noFill/>
          <a:ln>
            <a:noFill/>
          </a:ln>
        </p:spPr>
      </p:pic>
    </p:spTree>
    <p:extLst>
      <p:ext uri="{BB962C8B-B14F-4D97-AF65-F5344CB8AC3E}">
        <p14:creationId xmlns:p14="http://schemas.microsoft.com/office/powerpoint/2010/main" val="9304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limitations of the system</a:t>
            </a:r>
            <a:endParaRPr lang="en-US" dirty="0"/>
          </a:p>
        </p:txBody>
      </p:sp>
      <p:sp>
        <p:nvSpPr>
          <p:cNvPr id="3" name="Content Placeholder 2"/>
          <p:cNvSpPr>
            <a:spLocks noGrp="1"/>
          </p:cNvSpPr>
          <p:nvPr>
            <p:ph idx="1"/>
          </p:nvPr>
        </p:nvSpPr>
        <p:spPr/>
        <p:txBody>
          <a:bodyPr>
            <a:noAutofit/>
          </a:bodyPr>
          <a:lstStyle/>
          <a:p>
            <a:r>
              <a:rPr lang="en-US" sz="2800" dirty="0" smtClean="0"/>
              <a:t>The system will be deployed as Java Application.</a:t>
            </a:r>
          </a:p>
          <a:p>
            <a:r>
              <a:rPr lang="en-US" sz="2800" dirty="0" smtClean="0"/>
              <a:t>The system will accept an English comment as an input.</a:t>
            </a:r>
          </a:p>
          <a:p>
            <a:r>
              <a:rPr lang="en-US" sz="2800" dirty="0" smtClean="0"/>
              <a:t>Underscores, slashes symbols, lexical distortions and multiple word idioms are to be avoided as an input.</a:t>
            </a:r>
          </a:p>
          <a:p>
            <a:r>
              <a:rPr lang="en-US" sz="2800" dirty="0" smtClean="0"/>
              <a:t>The analysis will be based on the phrase level orientation based on the output of the n-gram model which is 2-5 gram N-Gram Model.</a:t>
            </a:r>
          </a:p>
        </p:txBody>
      </p:sp>
    </p:spTree>
    <p:extLst>
      <p:ext uri="{BB962C8B-B14F-4D97-AF65-F5344CB8AC3E}">
        <p14:creationId xmlns:p14="http://schemas.microsoft.com/office/powerpoint/2010/main" val="141222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and limitations of the study</a:t>
            </a:r>
            <a:endParaRPr lang="en-US" dirty="0"/>
          </a:p>
        </p:txBody>
      </p:sp>
      <p:sp>
        <p:nvSpPr>
          <p:cNvPr id="3" name="Content Placeholder 2"/>
          <p:cNvSpPr>
            <a:spLocks noGrp="1"/>
          </p:cNvSpPr>
          <p:nvPr>
            <p:ph idx="1"/>
          </p:nvPr>
        </p:nvSpPr>
        <p:spPr>
          <a:xfrm>
            <a:off x="1141413" y="2514601"/>
            <a:ext cx="9905998" cy="3276600"/>
          </a:xfrm>
        </p:spPr>
        <p:txBody>
          <a:bodyPr/>
          <a:lstStyle/>
          <a:p>
            <a:r>
              <a:rPr lang="en-US" sz="3200" dirty="0" smtClean="0"/>
              <a:t>The system will be evaluated by an expert, which is an English Teacher.</a:t>
            </a:r>
          </a:p>
          <a:p>
            <a:r>
              <a:rPr lang="en-US" sz="3200" dirty="0" smtClean="0"/>
              <a:t>The inputs will be documents and text file.</a:t>
            </a:r>
          </a:p>
          <a:p>
            <a:endParaRPr lang="en-US" dirty="0"/>
          </a:p>
          <a:p>
            <a:endParaRPr lang="en-US" dirty="0"/>
          </a:p>
        </p:txBody>
      </p:sp>
    </p:spTree>
    <p:extLst>
      <p:ext uri="{BB962C8B-B14F-4D97-AF65-F5344CB8AC3E}">
        <p14:creationId xmlns:p14="http://schemas.microsoft.com/office/powerpoint/2010/main" val="7976539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4343148" y="2290354"/>
            <a:ext cx="4500405" cy="360099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System architecture</a:t>
            </a:r>
            <a:endParaRPr lang="en-US" dirty="0"/>
          </a:p>
        </p:txBody>
      </p:sp>
      <p:sp>
        <p:nvSpPr>
          <p:cNvPr id="4" name="Flowchart: Document 3"/>
          <p:cNvSpPr/>
          <p:nvPr/>
        </p:nvSpPr>
        <p:spPr>
          <a:xfrm>
            <a:off x="1632357" y="2514600"/>
            <a:ext cx="1815737" cy="1306286"/>
          </a:xfrm>
          <a:prstGeom prst="flowChartDocumen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Expressions Collection </a:t>
            </a:r>
            <a:endParaRPr lang="en-US" dirty="0"/>
          </a:p>
        </p:txBody>
      </p:sp>
      <p:sp>
        <p:nvSpPr>
          <p:cNvPr id="5" name="Rectangle 4"/>
          <p:cNvSpPr/>
          <p:nvPr/>
        </p:nvSpPr>
        <p:spPr>
          <a:xfrm>
            <a:off x="4461554" y="2514600"/>
            <a:ext cx="2043748" cy="13062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Inappropriate Expression Feature Extractor</a:t>
            </a:r>
            <a:endParaRPr lang="en-US" dirty="0"/>
          </a:p>
        </p:txBody>
      </p:sp>
      <p:sp>
        <p:nvSpPr>
          <p:cNvPr id="6" name="Rectangle 5"/>
          <p:cNvSpPr/>
          <p:nvPr/>
        </p:nvSpPr>
        <p:spPr>
          <a:xfrm>
            <a:off x="6662055" y="4190999"/>
            <a:ext cx="2043748" cy="13062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Synset</a:t>
            </a:r>
            <a:r>
              <a:rPr lang="en-US" dirty="0" smtClean="0"/>
              <a:t> </a:t>
            </a:r>
            <a:r>
              <a:rPr lang="en-US" dirty="0" err="1" smtClean="0"/>
              <a:t>Resampler</a:t>
            </a:r>
            <a:endParaRPr lang="en-US" dirty="0"/>
          </a:p>
        </p:txBody>
      </p:sp>
      <p:sp>
        <p:nvSpPr>
          <p:cNvPr id="7" name="Right Arrow 6"/>
          <p:cNvSpPr/>
          <p:nvPr/>
        </p:nvSpPr>
        <p:spPr>
          <a:xfrm>
            <a:off x="3559377" y="2817222"/>
            <a:ext cx="653143" cy="5355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Bent Arrow 7"/>
          <p:cNvSpPr/>
          <p:nvPr/>
        </p:nvSpPr>
        <p:spPr>
          <a:xfrm rot="5400000">
            <a:off x="6941023" y="3161755"/>
            <a:ext cx="772885" cy="1246415"/>
          </a:xfrm>
          <a:prstGeom prst="ben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9" name="Flowchart: Magnetic Disk 8"/>
          <p:cNvSpPr/>
          <p:nvPr/>
        </p:nvSpPr>
        <p:spPr>
          <a:xfrm>
            <a:off x="2660654" y="5059680"/>
            <a:ext cx="1423852" cy="133241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Sentiment Corpus</a:t>
            </a:r>
            <a:endParaRPr lang="en-US" dirty="0"/>
          </a:p>
        </p:txBody>
      </p:sp>
      <p:sp>
        <p:nvSpPr>
          <p:cNvPr id="10" name="Flowchart: Magnetic Disk 9"/>
          <p:cNvSpPr/>
          <p:nvPr/>
        </p:nvSpPr>
        <p:spPr>
          <a:xfrm>
            <a:off x="487719" y="5059680"/>
            <a:ext cx="1423852" cy="133241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Dictionary</a:t>
            </a:r>
            <a:endParaRPr lang="en-US" dirty="0"/>
          </a:p>
        </p:txBody>
      </p:sp>
      <p:sp>
        <p:nvSpPr>
          <p:cNvPr id="12" name="Flowchart: Magnetic Disk 11"/>
          <p:cNvSpPr/>
          <p:nvPr/>
        </p:nvSpPr>
        <p:spPr>
          <a:xfrm>
            <a:off x="9706191" y="2418804"/>
            <a:ext cx="1799996" cy="1402082"/>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Collection of Inappropriate Expression Feature</a:t>
            </a:r>
            <a:endParaRPr lang="en-US" dirty="0"/>
          </a:p>
        </p:txBody>
      </p:sp>
      <p:sp>
        <p:nvSpPr>
          <p:cNvPr id="13" name="Right Arrow 12"/>
          <p:cNvSpPr/>
          <p:nvPr/>
        </p:nvSpPr>
        <p:spPr>
          <a:xfrm>
            <a:off x="6704259" y="2834639"/>
            <a:ext cx="2887100" cy="5355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Up Arrow 13"/>
          <p:cNvSpPr/>
          <p:nvPr/>
        </p:nvSpPr>
        <p:spPr>
          <a:xfrm rot="4000477">
            <a:off x="2606661" y="2543812"/>
            <a:ext cx="526029" cy="3362522"/>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Up Arrow 14"/>
          <p:cNvSpPr/>
          <p:nvPr/>
        </p:nvSpPr>
        <p:spPr>
          <a:xfrm rot="2763383">
            <a:off x="3711102" y="3642940"/>
            <a:ext cx="526029" cy="1486551"/>
          </a:xfrm>
          <a:prstGeom prst="up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4317022" y="1985553"/>
            <a:ext cx="4539593" cy="29173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smtClean="0"/>
              <a:t>Learning Module for </a:t>
            </a:r>
            <a:r>
              <a:rPr lang="en-US" sz="1400" dirty="0" err="1" smtClean="0"/>
              <a:t>InappEx</a:t>
            </a:r>
            <a:r>
              <a:rPr lang="en-US" sz="1400" dirty="0" smtClean="0"/>
              <a:t> Recognition</a:t>
            </a:r>
            <a:endParaRPr lang="en-US" sz="1400" dirty="0"/>
          </a:p>
        </p:txBody>
      </p:sp>
    </p:spTree>
    <p:extLst>
      <p:ext uri="{BB962C8B-B14F-4D97-AF65-F5344CB8AC3E}">
        <p14:creationId xmlns:p14="http://schemas.microsoft.com/office/powerpoint/2010/main" val="1495194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545</TotalTime>
  <Words>1107</Words>
  <Application>Microsoft Office PowerPoint</Application>
  <PresentationFormat>Widescreen</PresentationFormat>
  <Paragraphs>597</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 Math</vt:lpstr>
      <vt:lpstr>Century Gothic</vt:lpstr>
      <vt:lpstr>Courier New</vt:lpstr>
      <vt:lpstr>Times New Roman</vt:lpstr>
      <vt:lpstr>Mesh</vt:lpstr>
      <vt:lpstr>INAPPROPRIATE EXPRESSIONS RECOGNITION USING BOOTSTRAPPING AS SEMI-SUPERVISED LEARNING</vt:lpstr>
      <vt:lpstr>RECAP</vt:lpstr>
      <vt:lpstr>RECAP</vt:lpstr>
      <vt:lpstr>Statement of the problem</vt:lpstr>
      <vt:lpstr>Conceptual framework of the system</vt:lpstr>
      <vt:lpstr>Conceptual framework of the study</vt:lpstr>
      <vt:lpstr>Scope and limitations of the system</vt:lpstr>
      <vt:lpstr>Scope and limitations of the study</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size</vt:lpstr>
      <vt:lpstr>Experiment paper</vt:lpstr>
      <vt:lpstr>Experiment Paper</vt:lpstr>
      <vt:lpstr>Statistical treatment</vt:lpstr>
      <vt:lpstr>Statistical treatment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INAPPROPRIATE EXPRESSIONS RECOGNITION USING BOOTSTRAPPING AS SEMI-SUPERVISED LEARNING</dc:title>
  <dc:creator>Anjanette Lasala</dc:creator>
  <cp:lastModifiedBy>Anjanette Lasala</cp:lastModifiedBy>
  <cp:revision>67</cp:revision>
  <dcterms:created xsi:type="dcterms:W3CDTF">2016-01-15T09:54:23Z</dcterms:created>
  <dcterms:modified xsi:type="dcterms:W3CDTF">2016-01-17T09:53:11Z</dcterms:modified>
</cp:coreProperties>
</file>