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82" r:id="rId10"/>
    <p:sldId id="270" r:id="rId11"/>
    <p:sldId id="283" r:id="rId12"/>
    <p:sldId id="271" r:id="rId13"/>
    <p:sldId id="285" r:id="rId14"/>
    <p:sldId id="272" r:id="rId15"/>
    <p:sldId id="286" r:id="rId16"/>
    <p:sldId id="273" r:id="rId17"/>
    <p:sldId id="287" r:id="rId18"/>
    <p:sldId id="274" r:id="rId19"/>
    <p:sldId id="288" r:id="rId20"/>
    <p:sldId id="275" r:id="rId21"/>
    <p:sldId id="289" r:id="rId22"/>
    <p:sldId id="276" r:id="rId23"/>
    <p:sldId id="290" r:id="rId24"/>
    <p:sldId id="277" r:id="rId25"/>
    <p:sldId id="278" r:id="rId26"/>
    <p:sldId id="291" r:id="rId27"/>
    <p:sldId id="279" r:id="rId28"/>
    <p:sldId id="292" r:id="rId29"/>
    <p:sldId id="280" r:id="rId30"/>
    <p:sldId id="293" r:id="rId31"/>
    <p:sldId id="281" r:id="rId32"/>
    <p:sldId id="284" r:id="rId33"/>
    <p:sldId id="263" r:id="rId34"/>
    <p:sldId id="264" r:id="rId35"/>
    <p:sldId id="265" r:id="rId36"/>
    <p:sldId id="266" r:id="rId37"/>
    <p:sldId id="267" r:id="rId38"/>
    <p:sldId id="26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10728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1327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3506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44066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242241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087396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773885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559176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01082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767068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17822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604845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034AC-2D0E-4119-A7C4-D9F09DDC6B43}"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19033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034AC-2D0E-4119-A7C4-D9F09DDC6B43}"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27598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34AC-2D0E-4119-A7C4-D9F09DDC6B43}"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825735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58762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0EB034AC-2D0E-4119-A7C4-D9F09DDC6B43}" type="datetimeFigureOut">
              <a:rPr lang="en-US" smtClean="0"/>
              <a:t>1/16/2016</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116114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EB034AC-2D0E-4119-A7C4-D9F09DDC6B43}" type="datetimeFigureOut">
              <a:rPr lang="en-US" smtClean="0"/>
              <a:t>1/16/2016</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1761D89-C3BC-4B33-A597-7957AED753B5}" type="slidenum">
              <a:rPr lang="en-US" smtClean="0"/>
              <a:t>‹#›</a:t>
            </a:fld>
            <a:endParaRPr lang="en-US"/>
          </a:p>
        </p:txBody>
      </p:sp>
    </p:spTree>
    <p:extLst>
      <p:ext uri="{BB962C8B-B14F-4D97-AF65-F5344CB8AC3E}">
        <p14:creationId xmlns:p14="http://schemas.microsoft.com/office/powerpoint/2010/main" val="9026609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INAPPROPRIATE EXPRESSIONS RECOGNITION USING BOOTSTRAPPING AS SEMI-SUPERVISED LEARNING</a:t>
            </a:r>
            <a:endParaRPr lang="en-US" dirty="0"/>
          </a:p>
        </p:txBody>
      </p:sp>
      <p:sp>
        <p:nvSpPr>
          <p:cNvPr id="3" name="Subtitle 2"/>
          <p:cNvSpPr>
            <a:spLocks noGrp="1"/>
          </p:cNvSpPr>
          <p:nvPr>
            <p:ph type="subTitle" idx="1"/>
          </p:nvPr>
        </p:nvSpPr>
        <p:spPr>
          <a:xfrm>
            <a:off x="2063930" y="4428308"/>
            <a:ext cx="8604069" cy="1541418"/>
          </a:xfrm>
        </p:spPr>
        <p:txBody>
          <a:bodyPr>
            <a:normAutofit fontScale="92500" lnSpcReduction="20000"/>
          </a:bodyPr>
          <a:lstStyle/>
          <a:p>
            <a:pPr algn="l"/>
            <a:r>
              <a:rPr lang="en-US" dirty="0" smtClean="0"/>
              <a:t>BSCS 4-2</a:t>
            </a:r>
          </a:p>
          <a:p>
            <a:pPr algn="l"/>
            <a:r>
              <a:rPr lang="en-US" dirty="0" smtClean="0"/>
              <a:t>MEMBERS:</a:t>
            </a:r>
          </a:p>
          <a:p>
            <a:pPr algn="l"/>
            <a:r>
              <a:rPr lang="en-US" dirty="0" smtClean="0"/>
              <a:t>DAPITAN, JOSHUA S.</a:t>
            </a:r>
          </a:p>
          <a:p>
            <a:pPr algn="l"/>
            <a:r>
              <a:rPr lang="en-US" dirty="0" smtClean="0"/>
              <a:t>LASALA, ANJANETTE R.</a:t>
            </a:r>
          </a:p>
          <a:p>
            <a:endParaRPr lang="en-US" dirty="0"/>
          </a:p>
        </p:txBody>
      </p:sp>
    </p:spTree>
    <p:extLst>
      <p:ext uri="{BB962C8B-B14F-4D97-AF65-F5344CB8AC3E}">
        <p14:creationId xmlns:p14="http://schemas.microsoft.com/office/powerpoint/2010/main" val="394136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22913" y="2270760"/>
            <a:ext cx="5551716" cy="2222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1176143" y="1569718"/>
            <a:ext cx="1799996" cy="14020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Collection of Inappropriate Expression Feature</a:t>
            </a:r>
            <a:endParaRPr lang="en-US" dirty="0"/>
          </a:p>
        </p:txBody>
      </p:sp>
      <p:sp>
        <p:nvSpPr>
          <p:cNvPr id="7" name="Parallelogram 6"/>
          <p:cNvSpPr/>
          <p:nvPr/>
        </p:nvSpPr>
        <p:spPr>
          <a:xfrm>
            <a:off x="880749" y="3807824"/>
            <a:ext cx="2035617" cy="137159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Training Comment</a:t>
            </a:r>
            <a:endParaRPr lang="en-US" dirty="0"/>
          </a:p>
        </p:txBody>
      </p:sp>
      <p:sp>
        <p:nvSpPr>
          <p:cNvPr id="8" name="Rectangle 7"/>
          <p:cNvSpPr/>
          <p:nvPr/>
        </p:nvSpPr>
        <p:spPr>
          <a:xfrm>
            <a:off x="4137773" y="2651760"/>
            <a:ext cx="1998617" cy="13585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9" name="Rectangle 8"/>
          <p:cNvSpPr/>
          <p:nvPr/>
        </p:nvSpPr>
        <p:spPr>
          <a:xfrm>
            <a:off x="6840579" y="2651760"/>
            <a:ext cx="1998617" cy="13585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Generation</a:t>
            </a:r>
            <a:endParaRPr lang="en-US" dirty="0"/>
          </a:p>
        </p:txBody>
      </p:sp>
      <p:sp>
        <p:nvSpPr>
          <p:cNvPr id="10" name="Flowchart: Magnetic Disk 9"/>
          <p:cNvSpPr/>
          <p:nvPr/>
        </p:nvSpPr>
        <p:spPr>
          <a:xfrm>
            <a:off x="9877710" y="2608216"/>
            <a:ext cx="1799996" cy="14020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12" name="Right Arrow 11"/>
          <p:cNvSpPr/>
          <p:nvPr/>
        </p:nvSpPr>
        <p:spPr>
          <a:xfrm rot="1886752">
            <a:off x="3039082" y="2301239"/>
            <a:ext cx="1132042" cy="701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ight Arrow 12"/>
          <p:cNvSpPr/>
          <p:nvPr/>
        </p:nvSpPr>
        <p:spPr>
          <a:xfrm rot="19181117">
            <a:off x="2727747" y="3832838"/>
            <a:ext cx="1411675" cy="701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ight Arrow 13"/>
          <p:cNvSpPr/>
          <p:nvPr/>
        </p:nvSpPr>
        <p:spPr>
          <a:xfrm>
            <a:off x="6237498" y="3069771"/>
            <a:ext cx="502936" cy="5355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ight Arrow 14"/>
          <p:cNvSpPr/>
          <p:nvPr/>
        </p:nvSpPr>
        <p:spPr>
          <a:xfrm>
            <a:off x="9186553" y="3114403"/>
            <a:ext cx="502936" cy="5355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3722913" y="1894114"/>
            <a:ext cx="5551716" cy="3766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Learning Module for </a:t>
            </a:r>
            <a:r>
              <a:rPr lang="en-US" dirty="0" err="1" smtClean="0"/>
              <a:t>InappExpr</a:t>
            </a:r>
            <a:r>
              <a:rPr lang="en-US" dirty="0" smtClean="0"/>
              <a:t> Patterns</a:t>
            </a:r>
            <a:endParaRPr lang="en-US" dirty="0"/>
          </a:p>
        </p:txBody>
      </p:sp>
    </p:spTree>
    <p:extLst>
      <p:ext uri="{BB962C8B-B14F-4D97-AF65-F5344CB8AC3E}">
        <p14:creationId xmlns:p14="http://schemas.microsoft.com/office/powerpoint/2010/main" val="779443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64802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 name="Rectangle 29"/>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3" name="Flowchart: Data 12"/>
          <p:cNvSpPr/>
          <p:nvPr/>
        </p:nvSpPr>
        <p:spPr>
          <a:xfrm>
            <a:off x="1046031" y="412568"/>
            <a:ext cx="1488168" cy="799013"/>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Input</a:t>
            </a:r>
            <a:endParaRPr lang="en-US" dirty="0"/>
          </a:p>
        </p:txBody>
      </p:sp>
      <p:sp>
        <p:nvSpPr>
          <p:cNvPr id="18" name="Right Arrow 17"/>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p:cNvSpPr/>
          <p:nvPr/>
        </p:nvSpPr>
        <p:spPr>
          <a:xfrm>
            <a:off x="3103542" y="412568"/>
            <a:ext cx="1361487" cy="783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Sentence Splitter</a:t>
            </a:r>
            <a:endParaRPr lang="en-US" dirty="0"/>
          </a:p>
        </p:txBody>
      </p:sp>
      <p:sp>
        <p:nvSpPr>
          <p:cNvPr id="20" name="Down Arrow 19"/>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ectangle 20"/>
          <p:cNvSpPr/>
          <p:nvPr/>
        </p:nvSpPr>
        <p:spPr>
          <a:xfrm>
            <a:off x="3103542" y="1721166"/>
            <a:ext cx="1361487"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Tokenizer</a:t>
            </a:r>
            <a:endParaRPr lang="en-US" dirty="0"/>
          </a:p>
        </p:txBody>
      </p:sp>
      <p:sp>
        <p:nvSpPr>
          <p:cNvPr id="22" name="Rectangle 21"/>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24" name="Down Arrow 23"/>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ectangle 24"/>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26" name="Rectangle 25"/>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28" name="Down Arrow 27"/>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Down Arrow 28"/>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TextBox 30"/>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32" name="Rectangle 31"/>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33" name="Rectangle 32"/>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34" name="Rectangle 33"/>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35" name="Down Arrow 34"/>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Down Arrow 35"/>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59" name="Group 58"/>
          <p:cNvGrpSpPr/>
          <p:nvPr/>
        </p:nvGrpSpPr>
        <p:grpSpPr>
          <a:xfrm>
            <a:off x="4712985" y="1195794"/>
            <a:ext cx="1688632" cy="5136968"/>
            <a:chOff x="3890258" y="1211581"/>
            <a:chExt cx="1883525" cy="5136968"/>
          </a:xfrm>
        </p:grpSpPr>
        <p:sp>
          <p:nvSpPr>
            <p:cNvPr id="57" name="Bent Arrow 56"/>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lowchart: Magnetic Disk 59"/>
          <p:cNvSpPr/>
          <p:nvPr/>
        </p:nvSpPr>
        <p:spPr>
          <a:xfrm>
            <a:off x="9284985" y="760700"/>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61" name="Left Arrow 60"/>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Flowchart: Data 62"/>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64" name="Right Arrow 63"/>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808768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38" t="-13571" r="75668" b="50208"/>
          <a:stretch/>
        </p:blipFill>
        <p:spPr>
          <a:xfrm>
            <a:off x="4003378" y="-240254"/>
            <a:ext cx="4952363" cy="5901466"/>
          </a:xfrm>
          <a:prstGeom prst="rect">
            <a:avLst/>
          </a:prstGeom>
        </p:spPr>
      </p:pic>
    </p:spTree>
    <p:extLst>
      <p:ext uri="{BB962C8B-B14F-4D97-AF65-F5344CB8AC3E}">
        <p14:creationId xmlns:p14="http://schemas.microsoft.com/office/powerpoint/2010/main" val="2746125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 name="Flowchart: Data 6"/>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8" name="Right Arrow 7"/>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ectangle 8"/>
          <p:cNvSpPr/>
          <p:nvPr/>
        </p:nvSpPr>
        <p:spPr>
          <a:xfrm>
            <a:off x="3103542" y="412568"/>
            <a:ext cx="1361487" cy="783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Sentence Splitter</a:t>
            </a:r>
            <a:endParaRPr lang="en-US" dirty="0"/>
          </a:p>
        </p:txBody>
      </p:sp>
      <p:sp>
        <p:nvSpPr>
          <p:cNvPr id="10" name="Down Arrow 9"/>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p:cNvSpPr/>
          <p:nvPr/>
        </p:nvSpPr>
        <p:spPr>
          <a:xfrm>
            <a:off x="3103542" y="1721166"/>
            <a:ext cx="1361487"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Tokenizer</a:t>
            </a:r>
            <a:endParaRPr lang="en-US" dirty="0"/>
          </a:p>
        </p:txBody>
      </p:sp>
      <p:sp>
        <p:nvSpPr>
          <p:cNvPr id="12" name="Rectangle 11"/>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13" name="Down Arrow 12"/>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15" name="Rectangle 14"/>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6" name="Down Arrow 15"/>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Down Arrow 16"/>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Box 17"/>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9" name="Rectangle 18"/>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20" name="Rectangle 19"/>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1" name="Rectangle 20"/>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2" name="Down Arrow 21"/>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Down Arrow 22"/>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4" name="Group 23"/>
          <p:cNvGrpSpPr/>
          <p:nvPr/>
        </p:nvGrpSpPr>
        <p:grpSpPr>
          <a:xfrm>
            <a:off x="4712985" y="1195794"/>
            <a:ext cx="1688632" cy="5136968"/>
            <a:chOff x="3890258" y="1211581"/>
            <a:chExt cx="1883525" cy="5136968"/>
          </a:xfrm>
        </p:grpSpPr>
        <p:sp>
          <p:nvSpPr>
            <p:cNvPr id="25" name="Bent Arrow 24"/>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lowchart: Magnetic Disk 26"/>
          <p:cNvSpPr/>
          <p:nvPr/>
        </p:nvSpPr>
        <p:spPr>
          <a:xfrm>
            <a:off x="9298920" y="702944"/>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8" name="Left Arrow 27"/>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Flowchart: Data 28"/>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30" name="Right Arrow 29"/>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1759664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9"/>
                                        </p:tgtEl>
                                        <p:attrNameLst>
                                          <p:attrName>style.color</p:attrName>
                                        </p:attrNameLst>
                                      </p:cBhvr>
                                      <p:by>
                                        <p:hsl h="0" s="-12549" l="-25098"/>
                                      </p:by>
                                    </p:animClr>
                                    <p:animClr clrSpc="hsl" dir="cw">
                                      <p:cBhvr>
                                        <p:cTn id="7" dur="500" fill="hold"/>
                                        <p:tgtEl>
                                          <p:spTgt spid="9"/>
                                        </p:tgtEl>
                                        <p:attrNameLst>
                                          <p:attrName>fillcolor</p:attrName>
                                        </p:attrNameLst>
                                      </p:cBhvr>
                                      <p:by>
                                        <p:hsl h="0" s="-12549" l="-25098"/>
                                      </p:by>
                                    </p:animClr>
                                    <p:animClr clrSpc="hsl" dir="cw">
                                      <p:cBhvr>
                                        <p:cTn id="8" dur="500" fill="hold"/>
                                        <p:tgtEl>
                                          <p:spTgt spid="9"/>
                                        </p:tgtEl>
                                        <p:attrNameLst>
                                          <p:attrName>stroke.color</p:attrName>
                                        </p:attrNameLst>
                                      </p:cBhvr>
                                      <p:by>
                                        <p:hsl h="0" s="-12549" l="-25098"/>
                                      </p:by>
                                    </p:animClr>
                                    <p:set>
                                      <p:cBhvr>
                                        <p:cTn id="9"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72" t="2752" r="77001" b="65629"/>
          <a:stretch/>
        </p:blipFill>
        <p:spPr>
          <a:xfrm>
            <a:off x="4222375" y="1555377"/>
            <a:ext cx="4625789" cy="3666524"/>
          </a:xfrm>
          <a:prstGeom prst="rect">
            <a:avLst/>
          </a:prstGeom>
        </p:spPr>
      </p:pic>
    </p:spTree>
    <p:extLst>
      <p:ext uri="{BB962C8B-B14F-4D97-AF65-F5344CB8AC3E}">
        <p14:creationId xmlns:p14="http://schemas.microsoft.com/office/powerpoint/2010/main" val="965770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702944"/>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1986635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438" t="5514" r="53652" b="65809"/>
          <a:stretch/>
        </p:blipFill>
        <p:spPr>
          <a:xfrm>
            <a:off x="3872753" y="1519518"/>
            <a:ext cx="5029200" cy="3700730"/>
          </a:xfrm>
          <a:prstGeom prst="rect">
            <a:avLst/>
          </a:prstGeom>
        </p:spPr>
      </p:pic>
    </p:spTree>
    <p:extLst>
      <p:ext uri="{BB962C8B-B14F-4D97-AF65-F5344CB8AC3E}">
        <p14:creationId xmlns:p14="http://schemas.microsoft.com/office/powerpoint/2010/main" val="928214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31" name="Rectangle 30"/>
          <p:cNvSpPr/>
          <p:nvPr/>
        </p:nvSpPr>
        <p:spPr>
          <a:xfrm>
            <a:off x="783772" y="0"/>
            <a:ext cx="7803706"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 name="Rectangle 31"/>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33" name="Flowchart: Data 32"/>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34" name="Right Arrow 33"/>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Rectangle 34"/>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36" name="Down Arrow 35"/>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ectangle 36"/>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38" name="Rectangle 37"/>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39" name="Down Arrow 38"/>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41" name="Rectangle 40"/>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42" name="Down Arrow 41"/>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Down Arrow 42"/>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TextBox 43"/>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45" name="Rectangle 44"/>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46" name="Rectangle 45"/>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47" name="Rectangle 46"/>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48" name="Down Arrow 47"/>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9" name="Down Arrow 48"/>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50" name="Group 49"/>
          <p:cNvGrpSpPr/>
          <p:nvPr/>
        </p:nvGrpSpPr>
        <p:grpSpPr>
          <a:xfrm>
            <a:off x="4712985" y="1195794"/>
            <a:ext cx="1688632" cy="5136968"/>
            <a:chOff x="3890258" y="1211581"/>
            <a:chExt cx="1883525" cy="5136968"/>
          </a:xfrm>
        </p:grpSpPr>
        <p:sp>
          <p:nvSpPr>
            <p:cNvPr id="51" name="Bent Arrow 50"/>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51"/>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lowchart: Magnetic Disk 52"/>
          <p:cNvSpPr/>
          <p:nvPr/>
        </p:nvSpPr>
        <p:spPr>
          <a:xfrm>
            <a:off x="9284985" y="579935"/>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54" name="Left Arrow 53"/>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5" name="Flowchart: Data 54"/>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56" name="Right Arrow 55"/>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Rectangle 56"/>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560387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38"/>
                                        </p:tgtEl>
                                        <p:attrNameLst>
                                          <p:attrName>style.color</p:attrName>
                                        </p:attrNameLst>
                                      </p:cBhvr>
                                      <p:by>
                                        <p:hsl h="0" s="-12549" l="-25098"/>
                                      </p:by>
                                    </p:animClr>
                                    <p:animClr clrSpc="hsl" dir="cw">
                                      <p:cBhvr>
                                        <p:cTn id="7" dur="500" fill="hold"/>
                                        <p:tgtEl>
                                          <p:spTgt spid="38"/>
                                        </p:tgtEl>
                                        <p:attrNameLst>
                                          <p:attrName>fillcolor</p:attrName>
                                        </p:attrNameLst>
                                      </p:cBhvr>
                                      <p:by>
                                        <p:hsl h="0" s="-12549" l="-25098"/>
                                      </p:by>
                                    </p:animClr>
                                    <p:animClr clrSpc="hsl" dir="cw">
                                      <p:cBhvr>
                                        <p:cTn id="8" dur="500" fill="hold"/>
                                        <p:tgtEl>
                                          <p:spTgt spid="38"/>
                                        </p:tgtEl>
                                        <p:attrNameLst>
                                          <p:attrName>stroke.color</p:attrName>
                                        </p:attrNameLst>
                                      </p:cBhvr>
                                      <p:by>
                                        <p:hsl h="0" s="-12549" l="-25098"/>
                                      </p:by>
                                    </p:animClr>
                                    <p:set>
                                      <p:cBhvr>
                                        <p:cTn id="9" dur="500" fill="hold"/>
                                        <p:tgtEl>
                                          <p:spTgt spid="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7122" t="6161" r="30490" b="65624"/>
          <a:stretch/>
        </p:blipFill>
        <p:spPr>
          <a:xfrm>
            <a:off x="4101735" y="1724297"/>
            <a:ext cx="4295779" cy="3043646"/>
          </a:xfrm>
          <a:prstGeom prst="rect">
            <a:avLst/>
          </a:prstGeom>
        </p:spPr>
      </p:pic>
    </p:spTree>
    <p:extLst>
      <p:ext uri="{BB962C8B-B14F-4D97-AF65-F5344CB8AC3E}">
        <p14:creationId xmlns:p14="http://schemas.microsoft.com/office/powerpoint/2010/main" val="706966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Inappropriate expressions becomes very interesting in the field of natural language processing.</a:t>
            </a:r>
          </a:p>
          <a:p>
            <a:r>
              <a:rPr lang="en-US" dirty="0" smtClean="0"/>
              <a:t>Inappropriate expressions mostly causes problems in literary management like cyber bullying and exposure of children to other textual data.</a:t>
            </a:r>
          </a:p>
          <a:p>
            <a:r>
              <a:rPr lang="en-US" dirty="0" smtClean="0"/>
              <a:t>The problems that need to be solved are the following:</a:t>
            </a:r>
          </a:p>
          <a:p>
            <a:pPr lvl="1">
              <a:buFont typeface="Courier New" panose="02070309020205020404" pitchFamily="49" charset="0"/>
              <a:buChar char="o"/>
            </a:pPr>
            <a:r>
              <a:rPr lang="en-US" dirty="0" smtClean="0"/>
              <a:t>Inherent ambiguity of the language</a:t>
            </a:r>
          </a:p>
          <a:p>
            <a:pPr lvl="1">
              <a:buFont typeface="Courier New" panose="02070309020205020404" pitchFamily="49" charset="0"/>
              <a:buChar char="o"/>
            </a:pPr>
            <a:r>
              <a:rPr lang="en-US" dirty="0" smtClean="0"/>
              <a:t>Accuracy of the system</a:t>
            </a:r>
            <a:endParaRPr lang="en-US" dirty="0"/>
          </a:p>
        </p:txBody>
      </p:sp>
    </p:spTree>
    <p:extLst>
      <p:ext uri="{BB962C8B-B14F-4D97-AF65-F5344CB8AC3E}">
        <p14:creationId xmlns:p14="http://schemas.microsoft.com/office/powerpoint/2010/main" val="126107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84985" y="722673"/>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55537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65" t="36161" r="76873" b="34732"/>
          <a:stretch/>
        </p:blipFill>
        <p:spPr>
          <a:xfrm>
            <a:off x="3644153" y="1724297"/>
            <a:ext cx="4703012" cy="3441802"/>
          </a:xfrm>
          <a:prstGeom prst="rect">
            <a:avLst/>
          </a:prstGeom>
        </p:spPr>
      </p:pic>
    </p:spTree>
    <p:extLst>
      <p:ext uri="{BB962C8B-B14F-4D97-AF65-F5344CB8AC3E}">
        <p14:creationId xmlns:p14="http://schemas.microsoft.com/office/powerpoint/2010/main" val="3903588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81961" y="776894"/>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001692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4"/>
                                        </p:tgtEl>
                                        <p:attrNameLst>
                                          <p:attrName>style.color</p:attrName>
                                        </p:attrNameLst>
                                      </p:cBhvr>
                                      <p:by>
                                        <p:hsl h="0" s="-12549" l="-25098"/>
                                      </p:by>
                                    </p:animClr>
                                    <p:animClr clrSpc="hsl" dir="cw">
                                      <p:cBhvr>
                                        <p:cTn id="7" dur="500" fill="hold"/>
                                        <p:tgtEl>
                                          <p:spTgt spid="14"/>
                                        </p:tgtEl>
                                        <p:attrNameLst>
                                          <p:attrName>fillcolor</p:attrName>
                                        </p:attrNameLst>
                                      </p:cBhvr>
                                      <p:by>
                                        <p:hsl h="0" s="-12549" l="-25098"/>
                                      </p:by>
                                    </p:animClr>
                                    <p:animClr clrSpc="hsl" dir="cw">
                                      <p:cBhvr>
                                        <p:cTn id="8" dur="500" fill="hold"/>
                                        <p:tgtEl>
                                          <p:spTgt spid="14"/>
                                        </p:tgtEl>
                                        <p:attrNameLst>
                                          <p:attrName>stroke.color</p:attrName>
                                        </p:attrNameLst>
                                      </p:cBhvr>
                                      <p:by>
                                        <p:hsl h="0" s="-12549" l="-25098"/>
                                      </p:by>
                                    </p:animClr>
                                    <p:set>
                                      <p:cBhvr>
                                        <p:cTn id="9" dur="5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3930" t="35982" r="53882" b="34732"/>
          <a:stretch/>
        </p:blipFill>
        <p:spPr>
          <a:xfrm>
            <a:off x="3775164" y="1776549"/>
            <a:ext cx="4794069" cy="3557588"/>
          </a:xfrm>
          <a:prstGeom prst="rect">
            <a:avLst/>
          </a:prstGeom>
        </p:spPr>
      </p:pic>
    </p:spTree>
    <p:extLst>
      <p:ext uri="{BB962C8B-B14F-4D97-AF65-F5344CB8AC3E}">
        <p14:creationId xmlns:p14="http://schemas.microsoft.com/office/powerpoint/2010/main" val="3432284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724102"/>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303578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6"/>
                                        </p:tgtEl>
                                        <p:attrNameLst>
                                          <p:attrName>style.color</p:attrName>
                                        </p:attrNameLst>
                                      </p:cBhvr>
                                      <p:by>
                                        <p:hsl h="0" s="-12549" l="-25098"/>
                                      </p:by>
                                    </p:animClr>
                                    <p:animClr clrSpc="hsl" dir="cw">
                                      <p:cBhvr>
                                        <p:cTn id="7" dur="500" fill="hold"/>
                                        <p:tgtEl>
                                          <p:spTgt spid="26"/>
                                        </p:tgtEl>
                                        <p:attrNameLst>
                                          <p:attrName>fillcolor</p:attrName>
                                        </p:attrNameLst>
                                      </p:cBhvr>
                                      <p:by>
                                        <p:hsl h="0" s="-12549" l="-25098"/>
                                      </p:by>
                                    </p:animClr>
                                    <p:animClr clrSpc="hsl" dir="cw">
                                      <p:cBhvr>
                                        <p:cTn id="8" dur="500" fill="hold"/>
                                        <p:tgtEl>
                                          <p:spTgt spid="26"/>
                                        </p:tgtEl>
                                        <p:attrNameLst>
                                          <p:attrName>stroke.color</p:attrName>
                                        </p:attrNameLst>
                                      </p:cBhvr>
                                      <p:by>
                                        <p:hsl h="0" s="-12549" l="-25098"/>
                                      </p:by>
                                    </p:animClr>
                                    <p:set>
                                      <p:cBhvr>
                                        <p:cTn id="9" dur="500" fill="hold"/>
                                        <p:tgtEl>
                                          <p:spTgt spid="2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18"/>
                                        </p:tgtEl>
                                        <p:attrNameLst>
                                          <p:attrName>style.color</p:attrName>
                                        </p:attrNameLst>
                                      </p:cBhvr>
                                      <p:by>
                                        <p:hsl h="0" s="-12549" l="-25098"/>
                                      </p:by>
                                    </p:animClr>
                                    <p:animClr clrSpc="hsl" dir="cw">
                                      <p:cBhvr>
                                        <p:cTn id="14" dur="500" fill="hold"/>
                                        <p:tgtEl>
                                          <p:spTgt spid="18"/>
                                        </p:tgtEl>
                                        <p:attrNameLst>
                                          <p:attrName>fillcolor</p:attrName>
                                        </p:attrNameLst>
                                      </p:cBhvr>
                                      <p:by>
                                        <p:hsl h="0" s="-12549" l="-25098"/>
                                      </p:by>
                                    </p:animClr>
                                    <p:animClr clrSpc="hsl" dir="cw">
                                      <p:cBhvr>
                                        <p:cTn id="15" dur="500" fill="hold"/>
                                        <p:tgtEl>
                                          <p:spTgt spid="18"/>
                                        </p:tgtEl>
                                        <p:attrNameLst>
                                          <p:attrName>stroke.color</p:attrName>
                                        </p:attrNameLst>
                                      </p:cBhvr>
                                      <p:by>
                                        <p:hsl h="0" s="-12549" l="-25098"/>
                                      </p:by>
                                    </p:animClr>
                                    <p:set>
                                      <p:cBhvr>
                                        <p:cTn id="16"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2" y="0"/>
            <a:ext cx="7772808"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308166" y="721751"/>
            <a:ext cx="2063931" cy="136486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1429004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0" s="-12549" l="-25098"/>
                                      </p:by>
                                    </p:animClr>
                                    <p:animClr clrSpc="hsl" dir="cw">
                                      <p:cBhvr>
                                        <p:cTn id="7" dur="500" fill="hold"/>
                                        <p:tgtEl>
                                          <p:spTgt spid="19"/>
                                        </p:tgtEl>
                                        <p:attrNameLst>
                                          <p:attrName>fillcolor</p:attrName>
                                        </p:attrNameLst>
                                      </p:cBhvr>
                                      <p:by>
                                        <p:hsl h="0" s="-12549" l="-25098"/>
                                      </p:by>
                                    </p:animClr>
                                    <p:animClr clrSpc="hsl" dir="cw">
                                      <p:cBhvr>
                                        <p:cTn id="8" dur="500" fill="hold"/>
                                        <p:tgtEl>
                                          <p:spTgt spid="19"/>
                                        </p:tgtEl>
                                        <p:attrNameLst>
                                          <p:attrName>stroke.color</p:attrName>
                                        </p:attrNameLst>
                                      </p:cBhvr>
                                      <p:by>
                                        <p:hsl h="0" s="-12549" l="-25098"/>
                                      </p:by>
                                    </p:animClr>
                                    <p:set>
                                      <p:cBhvr>
                                        <p:cTn id="9"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839" t="67052" r="76873" b="5984"/>
          <a:stretch/>
        </p:blipFill>
        <p:spPr>
          <a:xfrm>
            <a:off x="4180113" y="1894115"/>
            <a:ext cx="4572001" cy="3109783"/>
          </a:xfrm>
          <a:prstGeom prst="rect">
            <a:avLst/>
          </a:prstGeom>
        </p:spPr>
      </p:pic>
    </p:spTree>
    <p:extLst>
      <p:ext uri="{BB962C8B-B14F-4D97-AF65-F5344CB8AC3E}">
        <p14:creationId xmlns:p14="http://schemas.microsoft.com/office/powerpoint/2010/main" val="204652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718249"/>
            <a:ext cx="2063931" cy="136486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351027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0"/>
                                        </p:tgtEl>
                                        <p:attrNameLst>
                                          <p:attrName>style.color</p:attrName>
                                        </p:attrNameLst>
                                      </p:cBhvr>
                                      <p:by>
                                        <p:hsl h="0" s="-12549" l="-25098"/>
                                      </p:by>
                                    </p:animClr>
                                    <p:animClr clrSpc="hsl" dir="cw">
                                      <p:cBhvr>
                                        <p:cTn id="7" dur="500" fill="hold"/>
                                        <p:tgtEl>
                                          <p:spTgt spid="20"/>
                                        </p:tgtEl>
                                        <p:attrNameLst>
                                          <p:attrName>fillcolor</p:attrName>
                                        </p:attrNameLst>
                                      </p:cBhvr>
                                      <p:by>
                                        <p:hsl h="0" s="-12549" l="-25098"/>
                                      </p:by>
                                    </p:animClr>
                                    <p:animClr clrSpc="hsl" dir="cw">
                                      <p:cBhvr>
                                        <p:cTn id="8" dur="500" fill="hold"/>
                                        <p:tgtEl>
                                          <p:spTgt spid="20"/>
                                        </p:tgtEl>
                                        <p:attrNameLst>
                                          <p:attrName>stroke.color</p:attrName>
                                        </p:attrNameLst>
                                      </p:cBhvr>
                                      <p:by>
                                        <p:hsl h="0" s="-12549" l="-25098"/>
                                      </p:by>
                                    </p:animClr>
                                    <p:set>
                                      <p:cBhvr>
                                        <p:cTn id="9" dur="500" fill="hold"/>
                                        <p:tgtEl>
                                          <p:spTgt spid="2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7022" t="67232" r="30188" b="5625"/>
          <a:stretch/>
        </p:blipFill>
        <p:spPr>
          <a:xfrm>
            <a:off x="3997233" y="2116183"/>
            <a:ext cx="4623479" cy="3095898"/>
          </a:xfrm>
          <a:prstGeom prst="rect">
            <a:avLst/>
          </a:prstGeom>
        </p:spPr>
      </p:pic>
    </p:spTree>
    <p:extLst>
      <p:ext uri="{BB962C8B-B14F-4D97-AF65-F5344CB8AC3E}">
        <p14:creationId xmlns:p14="http://schemas.microsoft.com/office/powerpoint/2010/main" val="3587560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682733"/>
            <a:ext cx="2063931" cy="136486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407851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8"/>
                                        </p:tgtEl>
                                        <p:attrNameLst>
                                          <p:attrName>style.color</p:attrName>
                                        </p:attrNameLst>
                                      </p:cBhvr>
                                      <p:by>
                                        <p:hsl h="0" s="-12549" l="-25098"/>
                                      </p:by>
                                    </p:animClr>
                                    <p:animClr clrSpc="hsl" dir="cw">
                                      <p:cBhvr>
                                        <p:cTn id="7" dur="500" fill="hold"/>
                                        <p:tgtEl>
                                          <p:spTgt spid="28"/>
                                        </p:tgtEl>
                                        <p:attrNameLst>
                                          <p:attrName>fillcolor</p:attrName>
                                        </p:attrNameLst>
                                      </p:cBhvr>
                                      <p:by>
                                        <p:hsl h="0" s="-12549" l="-25098"/>
                                      </p:by>
                                    </p:animClr>
                                    <p:animClr clrSpc="hsl" dir="cw">
                                      <p:cBhvr>
                                        <p:cTn id="8" dur="500" fill="hold"/>
                                        <p:tgtEl>
                                          <p:spTgt spid="28"/>
                                        </p:tgtEl>
                                        <p:attrNameLst>
                                          <p:attrName>stroke.color</p:attrName>
                                        </p:attrNameLst>
                                      </p:cBhvr>
                                      <p:by>
                                        <p:hsl h="0" s="-12549" l="-25098"/>
                                      </p:by>
                                    </p:animClr>
                                    <p:set>
                                      <p:cBhvr>
                                        <p:cTn id="9" dur="500" fill="hold"/>
                                        <p:tgtEl>
                                          <p:spTgt spid="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a:xfrm>
            <a:off x="1141413" y="2797627"/>
            <a:ext cx="9905998" cy="3124201"/>
          </a:xfrm>
        </p:spPr>
        <p:txBody>
          <a:bodyPr>
            <a:noAutofit/>
          </a:bodyPr>
          <a:lstStyle/>
          <a:p>
            <a:pPr marL="0" indent="0" algn="just">
              <a:buNone/>
            </a:pPr>
            <a:r>
              <a:rPr lang="en-US" sz="2200" dirty="0" smtClean="0">
                <a:latin typeface="Arial" panose="020B0604020202020204" pitchFamily="34" charset="0"/>
                <a:cs typeface="Arial" panose="020B0604020202020204" pitchFamily="34" charset="0"/>
              </a:rPr>
              <a:t>	The </a:t>
            </a:r>
            <a:r>
              <a:rPr lang="en-US" sz="2200" dirty="0">
                <a:latin typeface="Arial" panose="020B0604020202020204" pitchFamily="34" charset="0"/>
                <a:cs typeface="Arial" panose="020B0604020202020204" pitchFamily="34" charset="0"/>
              </a:rPr>
              <a:t>study aims to design, develop and evaluate the system which will help to recognize Inappropriate Expressions from a document. The people who are in knowledgeable in English language are the respondents in this study. In addition to this, the researchers aim to seek answer to this problem</a:t>
            </a:r>
            <a:r>
              <a:rPr lang="en-US" sz="2200" dirty="0" smtClean="0">
                <a:latin typeface="Arial" panose="020B0604020202020204" pitchFamily="34" charset="0"/>
                <a:cs typeface="Arial" panose="020B0604020202020204" pitchFamily="34" charset="0"/>
              </a:rPr>
              <a:t>:</a:t>
            </a:r>
          </a:p>
          <a:p>
            <a:pPr marL="0" indent="0">
              <a:buNone/>
            </a:pPr>
            <a:endParaRPr lang="en-US" sz="2200" dirty="0">
              <a:latin typeface="Arial" panose="020B0604020202020204" pitchFamily="34" charset="0"/>
              <a:cs typeface="Arial" panose="020B0604020202020204" pitchFamily="34" charset="0"/>
            </a:endParaRPr>
          </a:p>
          <a:p>
            <a:r>
              <a:rPr lang="en-US" sz="2200" dirty="0">
                <a:effectLst/>
              </a:rPr>
              <a:t>What is the performance analysis of the model in terms of:</a:t>
            </a:r>
          </a:p>
          <a:p>
            <a:pPr marL="0" indent="0">
              <a:buNone/>
            </a:pPr>
            <a:r>
              <a:rPr lang="en-US" sz="2200" dirty="0" smtClean="0">
                <a:effectLst/>
              </a:rPr>
              <a:t>	1</a:t>
            </a:r>
            <a:r>
              <a:rPr lang="en-US" sz="2200" dirty="0">
                <a:effectLst/>
              </a:rPr>
              <a:t>. Recognition of Inappropriate expressions. (Accuracy of the Model)</a:t>
            </a:r>
          </a:p>
          <a:p>
            <a:pPr marL="0" indent="0">
              <a:buNone/>
            </a:pPr>
            <a:r>
              <a:rPr lang="en-US" sz="2200" dirty="0" smtClean="0">
                <a:effectLst/>
              </a:rPr>
              <a:t>	2</a:t>
            </a:r>
            <a:r>
              <a:rPr lang="en-US" sz="2200" dirty="0">
                <a:effectLst/>
              </a:rPr>
              <a:t>. Recognition of Appropriate expressions. (Specificity of the Model)</a:t>
            </a:r>
          </a:p>
          <a:p>
            <a:pPr marL="0" indent="0">
              <a:buNone/>
            </a:pPr>
            <a:endParaRPr lang="en-US" sz="2200" dirty="0">
              <a:latin typeface="Arial" panose="020B0604020202020204" pitchFamily="34" charset="0"/>
              <a:cs typeface="Arial" panose="020B0604020202020204" pitchFamily="34" charset="0"/>
            </a:endParaRPr>
          </a:p>
          <a:p>
            <a:endParaRPr lang="en-US" sz="2200" dirty="0"/>
          </a:p>
        </p:txBody>
      </p:sp>
    </p:spTree>
    <p:extLst>
      <p:ext uri="{BB962C8B-B14F-4D97-AF65-F5344CB8AC3E}">
        <p14:creationId xmlns:p14="http://schemas.microsoft.com/office/powerpoint/2010/main" val="255803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332" r="49766" b="37768"/>
          <a:stretch/>
        </p:blipFill>
        <p:spPr>
          <a:xfrm>
            <a:off x="3944982" y="947056"/>
            <a:ext cx="4624251" cy="4834725"/>
          </a:xfrm>
          <a:prstGeom prst="rect">
            <a:avLst/>
          </a:prstGeom>
        </p:spPr>
      </p:pic>
    </p:spTree>
    <p:extLst>
      <p:ext uri="{BB962C8B-B14F-4D97-AF65-F5344CB8AC3E}">
        <p14:creationId xmlns:p14="http://schemas.microsoft.com/office/powerpoint/2010/main" val="2726511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66160" y="2664822"/>
            <a:ext cx="5342709" cy="210312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Parallelogram 3"/>
          <p:cNvSpPr/>
          <p:nvPr/>
        </p:nvSpPr>
        <p:spPr>
          <a:xfrm>
            <a:off x="561703" y="2899954"/>
            <a:ext cx="2481943" cy="152835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Expression Chains with Inappropriate Expressions</a:t>
            </a:r>
            <a:endParaRPr lang="en-US" dirty="0"/>
          </a:p>
        </p:txBody>
      </p:sp>
      <p:sp>
        <p:nvSpPr>
          <p:cNvPr id="5" name="Rectangle 4"/>
          <p:cNvSpPr/>
          <p:nvPr/>
        </p:nvSpPr>
        <p:spPr>
          <a:xfrm>
            <a:off x="3812177" y="2899954"/>
            <a:ext cx="2129246" cy="1528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Bag of Words Model for Inappropriate Expressions</a:t>
            </a:r>
            <a:endParaRPr lang="en-US" dirty="0"/>
          </a:p>
        </p:txBody>
      </p:sp>
      <p:sp>
        <p:nvSpPr>
          <p:cNvPr id="6" name="Rectangle 5"/>
          <p:cNvSpPr/>
          <p:nvPr/>
        </p:nvSpPr>
        <p:spPr>
          <a:xfrm>
            <a:off x="6585857" y="2899954"/>
            <a:ext cx="2129246" cy="1528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Hidden Markov Model for </a:t>
            </a:r>
            <a:r>
              <a:rPr lang="en-US" dirty="0" err="1" smtClean="0"/>
              <a:t>InappExprs</a:t>
            </a:r>
            <a:r>
              <a:rPr lang="en-US" dirty="0" smtClean="0"/>
              <a:t> referencing</a:t>
            </a:r>
            <a:endParaRPr lang="en-US" dirty="0"/>
          </a:p>
        </p:txBody>
      </p:sp>
      <p:sp>
        <p:nvSpPr>
          <p:cNvPr id="7" name="Parallelogram 6"/>
          <p:cNvSpPr/>
          <p:nvPr/>
        </p:nvSpPr>
        <p:spPr>
          <a:xfrm>
            <a:off x="9359537" y="2899954"/>
            <a:ext cx="2449286" cy="152835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b="1" dirty="0" smtClean="0"/>
              <a:t>Inappropriateness</a:t>
            </a:r>
            <a:endParaRPr lang="en-US" sz="1300" b="1" dirty="0"/>
          </a:p>
        </p:txBody>
      </p:sp>
      <p:sp>
        <p:nvSpPr>
          <p:cNvPr id="9" name="Right Arrow 8"/>
          <p:cNvSpPr/>
          <p:nvPr/>
        </p:nvSpPr>
        <p:spPr>
          <a:xfrm>
            <a:off x="3021875" y="3422467"/>
            <a:ext cx="666205" cy="5878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ight Arrow 9"/>
          <p:cNvSpPr/>
          <p:nvPr/>
        </p:nvSpPr>
        <p:spPr>
          <a:xfrm>
            <a:off x="8765178" y="3422466"/>
            <a:ext cx="666205" cy="5878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ight Arrow 10"/>
          <p:cNvSpPr/>
          <p:nvPr/>
        </p:nvSpPr>
        <p:spPr>
          <a:xfrm>
            <a:off x="6027421" y="3455124"/>
            <a:ext cx="508361" cy="55517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11"/>
          <p:cNvSpPr/>
          <p:nvPr/>
        </p:nvSpPr>
        <p:spPr>
          <a:xfrm>
            <a:off x="3540034" y="2286000"/>
            <a:ext cx="5368835" cy="3657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Relational Inference Analyzer</a:t>
            </a:r>
            <a:endParaRPr lang="en-US" dirty="0"/>
          </a:p>
        </p:txBody>
      </p:sp>
    </p:spTree>
    <p:extLst>
      <p:ext uri="{BB962C8B-B14F-4D97-AF65-F5344CB8AC3E}">
        <p14:creationId xmlns:p14="http://schemas.microsoft.com/office/powerpoint/2010/main" val="57522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7864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a:xfrm>
            <a:off x="1141413" y="2325189"/>
            <a:ext cx="9905998" cy="3466011"/>
          </a:xfrm>
        </p:spPr>
        <p:txBody>
          <a:bodyPr>
            <a:normAutofit/>
          </a:bodyPr>
          <a:lstStyle/>
          <a:p>
            <a:pPr marL="0" indent="0">
              <a:buNone/>
            </a:pPr>
            <a:r>
              <a:rPr lang="en-US" sz="2400" dirty="0" smtClean="0">
                <a:effectLst/>
              </a:rPr>
              <a:t>	Sample </a:t>
            </a:r>
            <a:r>
              <a:rPr lang="en-US" sz="2400" dirty="0">
                <a:effectLst/>
              </a:rPr>
              <a:t>size is an important concept in statistics and refers to the number of individual pieces of data collected. A statistic’s sample size is important in determining the accuracy and reliability of the system.</a:t>
            </a:r>
          </a:p>
          <a:p>
            <a:pPr marL="0" indent="0">
              <a:buNone/>
            </a:pPr>
            <a:r>
              <a:rPr lang="en-US" sz="2400" dirty="0" smtClean="0">
                <a:effectLst/>
              </a:rPr>
              <a:t>	In </a:t>
            </a:r>
            <a:r>
              <a:rPr lang="en-US" sz="2400" dirty="0">
                <a:effectLst/>
              </a:rPr>
              <a:t>contrast to other researches which is most likely used people as their population, this study focused on objects as its focus. These objects that were obtained from 9gag and YouTube comments were set to</a:t>
            </a:r>
            <a:r>
              <a:rPr lang="en-US" sz="2400" b="1" dirty="0">
                <a:effectLst/>
              </a:rPr>
              <a:t> 400 </a:t>
            </a:r>
            <a:r>
              <a:rPr lang="en-US" sz="2400" dirty="0">
                <a:effectLst/>
              </a:rPr>
              <a:t>due to unknown total population.</a:t>
            </a:r>
          </a:p>
          <a:p>
            <a:endParaRPr lang="en-US" sz="2400" dirty="0"/>
          </a:p>
        </p:txBody>
      </p:sp>
    </p:spTree>
    <p:extLst>
      <p:ext uri="{BB962C8B-B14F-4D97-AF65-F5344CB8AC3E}">
        <p14:creationId xmlns:p14="http://schemas.microsoft.com/office/powerpoint/2010/main" val="1663056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paper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7744769"/>
              </p:ext>
            </p:extLst>
          </p:nvPr>
        </p:nvGraphicFramePr>
        <p:xfrm>
          <a:off x="1835921" y="2129251"/>
          <a:ext cx="8516982" cy="3840480"/>
        </p:xfrm>
        <a:graphic>
          <a:graphicData uri="http://schemas.openxmlformats.org/drawingml/2006/table">
            <a:tbl>
              <a:tblPr firstRow="1" firstCol="1" bandRow="1">
                <a:tableStyleId>{5C22544A-7EE6-4342-B048-85BDC9FD1C3A}</a:tableStyleId>
              </a:tblPr>
              <a:tblGrid>
                <a:gridCol w="2838994">
                  <a:extLst>
                    <a:ext uri="{9D8B030D-6E8A-4147-A177-3AD203B41FA5}">
                      <a16:colId xmlns:a16="http://schemas.microsoft.com/office/drawing/2014/main" val="1087574257"/>
                    </a:ext>
                  </a:extLst>
                </a:gridCol>
                <a:gridCol w="2838994">
                  <a:extLst>
                    <a:ext uri="{9D8B030D-6E8A-4147-A177-3AD203B41FA5}">
                      <a16:colId xmlns:a16="http://schemas.microsoft.com/office/drawing/2014/main" val="1537272424"/>
                    </a:ext>
                  </a:extLst>
                </a:gridCol>
                <a:gridCol w="2838994">
                  <a:extLst>
                    <a:ext uri="{9D8B030D-6E8A-4147-A177-3AD203B41FA5}">
                      <a16:colId xmlns:a16="http://schemas.microsoft.com/office/drawing/2014/main" val="3418194665"/>
                    </a:ext>
                  </a:extLst>
                </a:gridCol>
              </a:tblGrid>
              <a:tr h="520647">
                <a:tc rowSpan="2">
                  <a:txBody>
                    <a:bodyPr/>
                    <a:lstStyle/>
                    <a:p>
                      <a:pPr marL="0" marR="0" algn="ctr">
                        <a:lnSpc>
                          <a:spcPct val="200000"/>
                        </a:lnSpc>
                        <a:spcBef>
                          <a:spcPts val="0"/>
                        </a:spcBef>
                        <a:spcAft>
                          <a:spcPts val="0"/>
                        </a:spcAft>
                      </a:pPr>
                      <a:r>
                        <a:rPr lang="en-PH" sz="1800" dirty="0">
                          <a:effectLst/>
                        </a:rPr>
                        <a:t>Sentences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nchor="ctr"/>
                </a:tc>
                <a:tc gridSpan="2">
                  <a:txBody>
                    <a:bodyPr/>
                    <a:lstStyle/>
                    <a:p>
                      <a:pPr marL="0" marR="0" algn="ctr">
                        <a:lnSpc>
                          <a:spcPct val="200000"/>
                        </a:lnSpc>
                        <a:spcBef>
                          <a:spcPts val="0"/>
                        </a:spcBef>
                        <a:spcAft>
                          <a:spcPts val="0"/>
                        </a:spcAft>
                      </a:pPr>
                      <a:r>
                        <a:rPr lang="en-PH" sz="1800" dirty="0" smtClean="0">
                          <a:effectLst/>
                          <a:latin typeface="+mn-lt"/>
                          <a:ea typeface="+mn-ea"/>
                          <a:cs typeface="+mn-cs"/>
                        </a:rPr>
                        <a:t>Tagged</a:t>
                      </a:r>
                      <a:r>
                        <a:rPr lang="en-PH" sz="1800" baseline="0" dirty="0" smtClean="0">
                          <a:effectLst/>
                          <a:latin typeface="+mn-lt"/>
                          <a:ea typeface="+mn-ea"/>
                          <a:cs typeface="+mn-cs"/>
                        </a:rPr>
                        <a:t> Tokens that is inappropriate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hMerge="1">
                  <a:txBody>
                    <a:bodyPr/>
                    <a:lstStyle/>
                    <a:p>
                      <a:endParaRPr lang="en-US"/>
                    </a:p>
                  </a:txBody>
                  <a:tcPr/>
                </a:tc>
                <a:extLst>
                  <a:ext uri="{0D108BD9-81ED-4DB2-BD59-A6C34878D82A}">
                    <a16:rowId xmlns:a16="http://schemas.microsoft.com/office/drawing/2014/main" val="4030723113"/>
                  </a:ext>
                </a:extLst>
              </a:tr>
              <a:tr h="520647">
                <a:tc vMerge="1">
                  <a:txBody>
                    <a:bodyPr/>
                    <a:lstStyle/>
                    <a:p>
                      <a:endParaRPr lang="en-US"/>
                    </a:p>
                  </a:txBody>
                  <a:tcPr/>
                </a:tc>
                <a:tc>
                  <a:txBody>
                    <a:bodyPr/>
                    <a:lstStyle/>
                    <a:p>
                      <a:pPr marL="0" marR="0" algn="ctr">
                        <a:lnSpc>
                          <a:spcPct val="200000"/>
                        </a:lnSpc>
                        <a:spcBef>
                          <a:spcPts val="0"/>
                        </a:spcBef>
                        <a:spcAft>
                          <a:spcPts val="0"/>
                        </a:spcAft>
                      </a:pPr>
                      <a:r>
                        <a:rPr lang="en-PH" sz="1800" dirty="0">
                          <a:effectLst/>
                        </a:rPr>
                        <a:t>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gn="ctr">
                        <a:lnSpc>
                          <a:spcPct val="200000"/>
                        </a:lnSpc>
                        <a:spcBef>
                          <a:spcPts val="0"/>
                        </a:spcBef>
                        <a:spcAft>
                          <a:spcPts val="0"/>
                        </a:spcAft>
                      </a:pPr>
                      <a:r>
                        <a:rPr lang="en-PH" sz="1800" dirty="0">
                          <a:effectLst/>
                        </a:rPr>
                        <a:t>Expert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129719726"/>
                  </a:ext>
                </a:extLst>
              </a:tr>
              <a:tr h="520647">
                <a:tc>
                  <a:txBody>
                    <a:bodyPr/>
                    <a:lstStyle/>
                    <a:p>
                      <a:pPr marL="0" marR="0">
                        <a:lnSpc>
                          <a:spcPct val="200000"/>
                        </a:lnSpc>
                        <a:spcBef>
                          <a:spcPts val="0"/>
                        </a:spcBef>
                        <a:spcAft>
                          <a:spcPts val="0"/>
                        </a:spcAft>
                      </a:pPr>
                      <a:r>
                        <a:rPr lang="en-PH"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3397868898"/>
                  </a:ext>
                </a:extLst>
              </a:tr>
              <a:tr h="520647">
                <a:tc>
                  <a:txBody>
                    <a:bodyPr/>
                    <a:lstStyle/>
                    <a:p>
                      <a:pPr marL="0" marR="0">
                        <a:lnSpc>
                          <a:spcPct val="200000"/>
                        </a:lnSpc>
                        <a:spcBef>
                          <a:spcPts val="0"/>
                        </a:spcBef>
                        <a:spcAft>
                          <a:spcPts val="0"/>
                        </a:spcAft>
                      </a:pPr>
                      <a:r>
                        <a:rPr lang="en-PH"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467410294"/>
                  </a:ext>
                </a:extLst>
              </a:tr>
              <a:tr h="520647">
                <a:tc>
                  <a:txBody>
                    <a:bodyPr/>
                    <a:lstStyle/>
                    <a:p>
                      <a:pPr marL="0" marR="0">
                        <a:lnSpc>
                          <a:spcPct val="200000"/>
                        </a:lnSpc>
                        <a:spcBef>
                          <a:spcPts val="0"/>
                        </a:spcBef>
                        <a:spcAft>
                          <a:spcPts val="0"/>
                        </a:spcAft>
                      </a:pPr>
                      <a:r>
                        <a:rPr lang="en-PH"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4282914169"/>
                  </a:ext>
                </a:extLst>
              </a:tr>
              <a:tr h="520647">
                <a:tc>
                  <a:txBody>
                    <a:bodyPr/>
                    <a:lstStyle/>
                    <a:p>
                      <a:pPr marL="0" marR="0">
                        <a:lnSpc>
                          <a:spcPct val="200000"/>
                        </a:lnSpc>
                        <a:spcBef>
                          <a:spcPts val="0"/>
                        </a:spcBef>
                        <a:spcAft>
                          <a:spcPts val="0"/>
                        </a:spcAft>
                      </a:pPr>
                      <a:r>
                        <a:rPr lang="en-PH"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847164829"/>
                  </a:ext>
                </a:extLst>
              </a:tr>
              <a:tr h="520647">
                <a:tc>
                  <a:txBody>
                    <a:bodyPr/>
                    <a:lstStyle/>
                    <a:p>
                      <a:pPr marL="0" marR="0">
                        <a:lnSpc>
                          <a:spcPct val="200000"/>
                        </a:lnSpc>
                        <a:spcBef>
                          <a:spcPts val="0"/>
                        </a:spcBef>
                        <a:spcAft>
                          <a:spcPts val="0"/>
                        </a:spcAft>
                      </a:pPr>
                      <a:r>
                        <a:rPr lang="en-PH"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5933490"/>
                  </a:ext>
                </a:extLst>
              </a:tr>
            </a:tbl>
          </a:graphicData>
        </a:graphic>
      </p:graphicFrame>
      <p:sp>
        <p:nvSpPr>
          <p:cNvPr id="5" name="TextBox 4"/>
          <p:cNvSpPr txBox="1"/>
          <p:nvPr/>
        </p:nvSpPr>
        <p:spPr>
          <a:xfrm>
            <a:off x="1677177" y="5955064"/>
            <a:ext cx="8834470" cy="615553"/>
          </a:xfrm>
          <a:prstGeom prst="rect">
            <a:avLst/>
          </a:prstGeom>
          <a:noFill/>
        </p:spPr>
        <p:txBody>
          <a:bodyPr wrap="none" rtlCol="0">
            <a:spAutoFit/>
          </a:bodyPr>
          <a:lstStyle/>
          <a:p>
            <a:pPr lvl="0"/>
            <a:r>
              <a:rPr lang="en-US" sz="1700" dirty="0">
                <a:latin typeface="Arial" panose="020B0604020202020204" pitchFamily="34" charset="0"/>
                <a:cs typeface="Arial" panose="020B0604020202020204" pitchFamily="34" charset="0"/>
              </a:rPr>
              <a:t>Experiment Paper I – Determining inappropriate expressions between system and expert.</a:t>
            </a:r>
          </a:p>
          <a:p>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14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Paper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6115641"/>
              </p:ext>
            </p:extLst>
          </p:nvPr>
        </p:nvGraphicFramePr>
        <p:xfrm>
          <a:off x="2050869" y="2116186"/>
          <a:ext cx="7968341" cy="4036229"/>
        </p:xfrm>
        <a:graphic>
          <a:graphicData uri="http://schemas.openxmlformats.org/drawingml/2006/table">
            <a:tbl>
              <a:tblPr firstRow="1" firstCol="1" bandRow="1">
                <a:tableStyleId>{5C22544A-7EE6-4342-B048-85BDC9FD1C3A}</a:tableStyleId>
              </a:tblPr>
              <a:tblGrid>
                <a:gridCol w="1997273">
                  <a:extLst>
                    <a:ext uri="{9D8B030D-6E8A-4147-A177-3AD203B41FA5}">
                      <a16:colId xmlns:a16="http://schemas.microsoft.com/office/drawing/2014/main" val="4210942375"/>
                    </a:ext>
                  </a:extLst>
                </a:gridCol>
                <a:gridCol w="1174153">
                  <a:extLst>
                    <a:ext uri="{9D8B030D-6E8A-4147-A177-3AD203B41FA5}">
                      <a16:colId xmlns:a16="http://schemas.microsoft.com/office/drawing/2014/main" val="2970390197"/>
                    </a:ext>
                  </a:extLst>
                </a:gridCol>
                <a:gridCol w="1226896">
                  <a:extLst>
                    <a:ext uri="{9D8B030D-6E8A-4147-A177-3AD203B41FA5}">
                      <a16:colId xmlns:a16="http://schemas.microsoft.com/office/drawing/2014/main" val="955553887"/>
                    </a:ext>
                  </a:extLst>
                </a:gridCol>
                <a:gridCol w="1224302">
                  <a:extLst>
                    <a:ext uri="{9D8B030D-6E8A-4147-A177-3AD203B41FA5}">
                      <a16:colId xmlns:a16="http://schemas.microsoft.com/office/drawing/2014/main" val="4044903094"/>
                    </a:ext>
                  </a:extLst>
                </a:gridCol>
                <a:gridCol w="1294338">
                  <a:extLst>
                    <a:ext uri="{9D8B030D-6E8A-4147-A177-3AD203B41FA5}">
                      <a16:colId xmlns:a16="http://schemas.microsoft.com/office/drawing/2014/main" val="779465524"/>
                    </a:ext>
                  </a:extLst>
                </a:gridCol>
                <a:gridCol w="1051379">
                  <a:extLst>
                    <a:ext uri="{9D8B030D-6E8A-4147-A177-3AD203B41FA5}">
                      <a16:colId xmlns:a16="http://schemas.microsoft.com/office/drawing/2014/main" val="374291959"/>
                    </a:ext>
                  </a:extLst>
                </a:gridCol>
              </a:tblGrid>
              <a:tr h="894618">
                <a:tc>
                  <a:txBody>
                    <a:bodyPr/>
                    <a:lstStyle/>
                    <a:p>
                      <a:pPr marL="0" marR="0" algn="ctr">
                        <a:lnSpc>
                          <a:spcPct val="200000"/>
                        </a:lnSpc>
                      </a:pPr>
                      <a:r>
                        <a:rPr lang="en-PH" sz="1600" dirty="0">
                          <a:effectLst/>
                        </a:rPr>
                        <a:t>Sentence</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dirty="0">
                          <a:effectLst/>
                        </a:rPr>
                        <a:t>No. of Tokens</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dirty="0">
                          <a:effectLst/>
                        </a:rPr>
                        <a:t>TP</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FP</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TN</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FN</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3058353014"/>
                  </a:ext>
                </a:extLst>
              </a:tr>
              <a:tr h="447309">
                <a:tc>
                  <a:txBody>
                    <a:bodyPr/>
                    <a:lstStyle/>
                    <a:p>
                      <a:pPr marL="0" marR="0">
                        <a:lnSpc>
                          <a:spcPct val="200000"/>
                        </a:lnSpc>
                      </a:pPr>
                      <a:r>
                        <a:rPr lang="en-PH" sz="1600">
                          <a:effectLst/>
                        </a:rPr>
                        <a:t>1</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4227157908"/>
                  </a:ext>
                </a:extLst>
              </a:tr>
              <a:tr h="447309">
                <a:tc>
                  <a:txBody>
                    <a:bodyPr/>
                    <a:lstStyle/>
                    <a:p>
                      <a:pPr marL="0" marR="0">
                        <a:lnSpc>
                          <a:spcPct val="200000"/>
                        </a:lnSpc>
                      </a:pPr>
                      <a:r>
                        <a:rPr lang="en-PH" sz="1600">
                          <a:effectLst/>
                        </a:rPr>
                        <a:t>2</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1383035318"/>
                  </a:ext>
                </a:extLst>
              </a:tr>
              <a:tr h="447309">
                <a:tc>
                  <a:txBody>
                    <a:bodyPr/>
                    <a:lstStyle/>
                    <a:p>
                      <a:pPr marL="0" marR="0">
                        <a:lnSpc>
                          <a:spcPct val="200000"/>
                        </a:lnSpc>
                      </a:pPr>
                      <a:r>
                        <a:rPr lang="en-PH" sz="1600">
                          <a:effectLst/>
                        </a:rPr>
                        <a:t>3</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4099985947"/>
                  </a:ext>
                </a:extLst>
              </a:tr>
              <a:tr h="447309">
                <a:tc>
                  <a:txBody>
                    <a:bodyPr/>
                    <a:lstStyle/>
                    <a:p>
                      <a:pPr marL="0" marR="0">
                        <a:lnSpc>
                          <a:spcPct val="200000"/>
                        </a:lnSpc>
                      </a:pPr>
                      <a:r>
                        <a:rPr lang="en-PH" sz="1600">
                          <a:effectLst/>
                        </a:rPr>
                        <a:t>4</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627275675"/>
                  </a:ext>
                </a:extLst>
              </a:tr>
              <a:tr h="447309">
                <a:tc>
                  <a:txBody>
                    <a:bodyPr/>
                    <a:lstStyle/>
                    <a:p>
                      <a:pPr marL="0" marR="0">
                        <a:lnSpc>
                          <a:spcPct val="200000"/>
                        </a:lnSpc>
                      </a:pPr>
                      <a:r>
                        <a:rPr lang="en-PH" sz="1600">
                          <a:effectLst/>
                        </a:rPr>
                        <a:t>5</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2892091101"/>
                  </a:ext>
                </a:extLst>
              </a:tr>
              <a:tr h="447309">
                <a:tc>
                  <a:txBody>
                    <a:bodyPr/>
                    <a:lstStyle/>
                    <a:p>
                      <a:pPr marL="0" marR="0" algn="r">
                        <a:lnSpc>
                          <a:spcPct val="200000"/>
                        </a:lnSpc>
                      </a:pPr>
                      <a:r>
                        <a:rPr lang="en-PH" sz="1600" dirty="0">
                          <a:effectLst/>
                        </a:rPr>
                        <a:t>Total</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1481070003"/>
                  </a:ext>
                </a:extLst>
              </a:tr>
              <a:tr h="447309">
                <a:tc>
                  <a:txBody>
                    <a:bodyPr/>
                    <a:lstStyle/>
                    <a:p>
                      <a:pPr marL="0" marR="0" algn="r">
                        <a:lnSpc>
                          <a:spcPct val="200000"/>
                        </a:lnSpc>
                      </a:pPr>
                      <a:r>
                        <a:rPr lang="en-PH" sz="1600">
                          <a:effectLst/>
                        </a:rPr>
                        <a:t>Average</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2241489479"/>
                  </a:ext>
                </a:extLst>
              </a:tr>
            </a:tbl>
          </a:graphicData>
        </a:graphic>
      </p:graphicFrame>
      <p:sp>
        <p:nvSpPr>
          <p:cNvPr id="5" name="TextBox 4"/>
          <p:cNvSpPr txBox="1"/>
          <p:nvPr/>
        </p:nvSpPr>
        <p:spPr>
          <a:xfrm>
            <a:off x="3925940" y="6141965"/>
            <a:ext cx="3709670" cy="615553"/>
          </a:xfrm>
          <a:prstGeom prst="rect">
            <a:avLst/>
          </a:prstGeom>
          <a:noFill/>
        </p:spPr>
        <p:txBody>
          <a:bodyPr wrap="none" rtlCol="0">
            <a:spAutoFit/>
          </a:bodyPr>
          <a:lstStyle/>
          <a:p>
            <a:r>
              <a:rPr lang="en-US" sz="1700" dirty="0">
                <a:latin typeface="Arial" panose="020B0604020202020204" pitchFamily="34" charset="0"/>
                <a:cs typeface="Arial" panose="020B0604020202020204" pitchFamily="34" charset="0"/>
              </a:rPr>
              <a:t>Experiment Paper II – Input </a:t>
            </a:r>
            <a:r>
              <a:rPr lang="en-US" sz="1700" dirty="0" smtClean="0">
                <a:latin typeface="Arial" panose="020B0604020202020204" pitchFamily="34" charset="0"/>
                <a:cs typeface="Arial" panose="020B0604020202020204" pitchFamily="34" charset="0"/>
              </a:rPr>
              <a:t>Scoring.</a:t>
            </a:r>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762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Specificity</a:t>
                </a:r>
              </a:p>
              <a:p>
                <a:pPr marL="0" indent="0">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rPr>
                        <m:t>𝑆𝑝𝑒𝑐𝑖𝑓𝑖𝑐𝑖𝑡𝑦</m:t>
                      </m:r>
                      <m:r>
                        <a:rPr lang="en-US" i="1">
                          <a:effectLst/>
                          <a:latin typeface="Cambria Math" panose="02040503050406030204" pitchFamily="18" charset="0"/>
                        </a:rPr>
                        <m:t>= </m:t>
                      </m:r>
                      <m:f>
                        <m:fPr>
                          <m:ctrlPr>
                            <a:rPr lang="en-US" i="1">
                              <a:effectLst/>
                              <a:latin typeface="Cambria Math" panose="02040503050406030204" pitchFamily="18" charset="0"/>
                            </a:rPr>
                          </m:ctrlPr>
                        </m:fPr>
                        <m:num>
                          <m:r>
                            <a:rPr lang="en-US" i="1">
                              <a:effectLst/>
                              <a:latin typeface="Cambria Math" panose="02040503050406030204" pitchFamily="18" charset="0"/>
                            </a:rPr>
                            <m:t>𝑇𝑁</m:t>
                          </m:r>
                        </m:num>
                        <m:den>
                          <m:r>
                            <a:rPr lang="en-US" i="1">
                              <a:effectLst/>
                              <a:latin typeface="Cambria Math" panose="02040503050406030204" pitchFamily="18" charset="0"/>
                            </a:rPr>
                            <m:t>𝑇𝑁</m:t>
                          </m:r>
                          <m:r>
                            <a:rPr lang="en-US" i="1">
                              <a:effectLst/>
                              <a:latin typeface="Cambria Math" panose="02040503050406030204" pitchFamily="18" charset="0"/>
                            </a:rPr>
                            <m:t>+</m:t>
                          </m:r>
                          <m:r>
                            <a:rPr lang="en-US" i="1">
                              <a:effectLst/>
                              <a:latin typeface="Cambria Math" panose="02040503050406030204" pitchFamily="18" charset="0"/>
                            </a:rPr>
                            <m:t>𝐹𝑃</m:t>
                          </m:r>
                        </m:den>
                      </m:f>
                    </m:oMath>
                  </m:oMathPara>
                </a14:m>
                <a:endParaRPr lang="en-US" dirty="0" smtClean="0">
                  <a:effectLst/>
                </a:endParaRPr>
              </a:p>
              <a:p>
                <a:pPr marL="0" indent="0">
                  <a:buNone/>
                </a:pPr>
                <a:r>
                  <a:rPr lang="en-US" dirty="0" smtClean="0"/>
                  <a:t>Where:</a:t>
                </a:r>
              </a:p>
              <a:p>
                <a:pPr>
                  <a:buFont typeface="Courier New" panose="02070309020205020404" pitchFamily="49" charset="0"/>
                  <a:buChar char="o"/>
                </a:pPr>
                <a:r>
                  <a:rPr lang="en-US" dirty="0">
                    <a:effectLst/>
                  </a:rPr>
                  <a:t>TN (True Negative) – the system correctly indicated that the input is Appropriate</a:t>
                </a:r>
              </a:p>
              <a:p>
                <a:pPr>
                  <a:buFont typeface="Courier New" panose="02070309020205020404" pitchFamily="49" charset="0"/>
                  <a:buChar char="o"/>
                </a:pPr>
                <a:r>
                  <a:rPr lang="en-US" dirty="0">
                    <a:effectLst/>
                  </a:rPr>
                  <a:t>FP (False Positive) – System determined the input is Inappropriate present, the expected output is Appropriate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5" t="-1559"/>
                </a:stretch>
              </a:blipFill>
            </p:spPr>
            <p:txBody>
              <a:bodyPr/>
              <a:lstStyle/>
              <a:p>
                <a:r>
                  <a:rPr lang="en-US">
                    <a:noFill/>
                  </a:rPr>
                  <a:t> </a:t>
                </a:r>
              </a:p>
            </p:txBody>
          </p:sp>
        </mc:Fallback>
      </mc:AlternateContent>
    </p:spTree>
    <p:extLst>
      <p:ext uri="{BB962C8B-B14F-4D97-AF65-F5344CB8AC3E}">
        <p14:creationId xmlns:p14="http://schemas.microsoft.com/office/powerpoint/2010/main" val="917601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F-measure</a:t>
                </a:r>
              </a:p>
              <a:p>
                <a:pPr marL="0" indent="0">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rPr>
                        <m:t>𝐹</m:t>
                      </m:r>
                      <m:r>
                        <a:rPr lang="en-US" i="1">
                          <a:effectLst/>
                          <a:latin typeface="Cambria Math" panose="020405030504060302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rPr>
                            <m:t>2</m:t>
                          </m:r>
                          <m:r>
                            <a:rPr lang="en-US" i="1">
                              <a:effectLst/>
                              <a:latin typeface="Cambria Math" panose="02040503050406030204" pitchFamily="18" charset="0"/>
                            </a:rPr>
                            <m:t>𝑃𝑅</m:t>
                          </m:r>
                        </m:num>
                        <m:den>
                          <m:r>
                            <a:rPr lang="en-US" i="1">
                              <a:effectLst/>
                              <a:latin typeface="Cambria Math" panose="02040503050406030204" pitchFamily="18" charset="0"/>
                            </a:rPr>
                            <m:t>(</m:t>
                          </m:r>
                          <m:r>
                            <a:rPr lang="en-US" i="1">
                              <a:effectLst/>
                              <a:latin typeface="Cambria Math" panose="02040503050406030204" pitchFamily="18" charset="0"/>
                            </a:rPr>
                            <m:t>𝑃</m:t>
                          </m:r>
                          <m:r>
                            <a:rPr lang="en-US" i="1">
                              <a:effectLst/>
                              <a:latin typeface="Cambria Math" panose="02040503050406030204" pitchFamily="18" charset="0"/>
                            </a:rPr>
                            <m:t>+</m:t>
                          </m:r>
                          <m:r>
                            <a:rPr lang="en-US" i="1">
                              <a:effectLst/>
                              <a:latin typeface="Cambria Math" panose="02040503050406030204" pitchFamily="18" charset="0"/>
                            </a:rPr>
                            <m:t>𝑅</m:t>
                          </m:r>
                          <m:r>
                            <a:rPr lang="en-US" i="1">
                              <a:effectLst/>
                              <a:latin typeface="Cambria Math" panose="02040503050406030204" pitchFamily="18" charset="0"/>
                            </a:rPr>
                            <m:t>)</m:t>
                          </m:r>
                        </m:den>
                      </m:f>
                    </m:oMath>
                  </m:oMathPara>
                </a14:m>
                <a:endParaRPr lang="en-US" dirty="0" smtClean="0"/>
              </a:p>
              <a:p>
                <a:pPr marL="0" indent="0">
                  <a:buNone/>
                </a:pPr>
                <a:r>
                  <a:rPr lang="en-US" dirty="0" smtClean="0"/>
                  <a:t>Where:</a:t>
                </a:r>
              </a:p>
              <a:p>
                <a:pPr>
                  <a:buFont typeface="Courier New" panose="02070309020205020404" pitchFamily="49" charset="0"/>
                  <a:buChar char="o"/>
                </a:pPr>
                <a:r>
                  <a:rPr lang="en-US" dirty="0">
                    <a:effectLst/>
                  </a:rPr>
                  <a:t>F </a:t>
                </a:r>
                <a:r>
                  <a:rPr lang="en-US" dirty="0" smtClean="0">
                    <a:effectLst/>
                  </a:rPr>
                  <a:t>- </a:t>
                </a:r>
                <a:r>
                  <a:rPr lang="en-US" dirty="0">
                    <a:effectLst/>
                  </a:rPr>
                  <a:t>F-measure</a:t>
                </a:r>
              </a:p>
              <a:p>
                <a:pPr>
                  <a:buFont typeface="Courier New" panose="02070309020205020404" pitchFamily="49" charset="0"/>
                  <a:buChar char="o"/>
                </a:pPr>
                <a:r>
                  <a:rPr lang="en-US" dirty="0">
                    <a:effectLst/>
                  </a:rPr>
                  <a:t>P </a:t>
                </a:r>
                <a:r>
                  <a:rPr lang="en-US" dirty="0" smtClean="0">
                    <a:effectLst/>
                  </a:rPr>
                  <a:t>- Precision </a:t>
                </a:r>
                <a:r>
                  <a:rPr lang="en-US" dirty="0">
                    <a:effectLst/>
                  </a:rPr>
                  <a:t>– Percentage of identified expressions that are inappropriate.</a:t>
                </a:r>
              </a:p>
              <a:p>
                <a:pPr>
                  <a:buFont typeface="Courier New" panose="02070309020205020404" pitchFamily="49" charset="0"/>
                  <a:buChar char="o"/>
                </a:pPr>
                <a:r>
                  <a:rPr lang="en-US" dirty="0">
                    <a:effectLst/>
                  </a:rPr>
                  <a:t>R </a:t>
                </a:r>
                <a:r>
                  <a:rPr lang="en-US" dirty="0" smtClean="0">
                    <a:effectLst/>
                  </a:rPr>
                  <a:t>- </a:t>
                </a:r>
                <a:r>
                  <a:rPr lang="en-US" dirty="0">
                    <a:effectLst/>
                  </a:rPr>
                  <a:t>Recall – Percentage of inappropriate expressions correctly identified.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5" t="-4678"/>
                </a:stretch>
              </a:blipFill>
            </p:spPr>
            <p:txBody>
              <a:bodyPr/>
              <a:lstStyle/>
              <a:p>
                <a:r>
                  <a:rPr lang="en-US">
                    <a:noFill/>
                  </a:rPr>
                  <a:t> </a:t>
                </a:r>
              </a:p>
            </p:txBody>
          </p:sp>
        </mc:Fallback>
      </mc:AlternateContent>
    </p:spTree>
    <p:extLst>
      <p:ext uri="{BB962C8B-B14F-4D97-AF65-F5344CB8AC3E}">
        <p14:creationId xmlns:p14="http://schemas.microsoft.com/office/powerpoint/2010/main" val="33981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9" y="2660468"/>
            <a:ext cx="9905998" cy="1905000"/>
          </a:xfrm>
        </p:spPr>
        <p:txBody>
          <a:bodyPr>
            <a:noAutofit/>
          </a:bodyPr>
          <a:lstStyle/>
          <a:p>
            <a:pPr algn="ctr"/>
            <a:r>
              <a:rPr lang="en-US" sz="16600" dirty="0" smtClean="0"/>
              <a:t>end</a:t>
            </a:r>
            <a:endParaRPr lang="en-US" sz="16600" dirty="0"/>
          </a:p>
        </p:txBody>
      </p:sp>
    </p:spTree>
    <p:extLst>
      <p:ext uri="{BB962C8B-B14F-4D97-AF65-F5344CB8AC3E}">
        <p14:creationId xmlns:p14="http://schemas.microsoft.com/office/powerpoint/2010/main" val="325223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 of the system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1234" y="2514600"/>
            <a:ext cx="8765177" cy="2814637"/>
          </a:xfrm>
          <a:prstGeom prst="rect">
            <a:avLst/>
          </a:prstGeom>
        </p:spPr>
      </p:pic>
    </p:spTree>
    <p:extLst>
      <p:ext uri="{BB962C8B-B14F-4D97-AF65-F5344CB8AC3E}">
        <p14:creationId xmlns:p14="http://schemas.microsoft.com/office/powerpoint/2010/main" val="3840455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 of the study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297" y="2416627"/>
            <a:ext cx="8856617" cy="3043647"/>
          </a:xfrm>
          <a:prstGeom prst="rect">
            <a:avLst/>
          </a:prstGeom>
          <a:noFill/>
          <a:ln>
            <a:noFill/>
          </a:ln>
        </p:spPr>
      </p:pic>
    </p:spTree>
    <p:extLst>
      <p:ext uri="{BB962C8B-B14F-4D97-AF65-F5344CB8AC3E}">
        <p14:creationId xmlns:p14="http://schemas.microsoft.com/office/powerpoint/2010/main" val="930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 of the system</a:t>
            </a:r>
            <a:endParaRPr lang="en-US" dirty="0"/>
          </a:p>
        </p:txBody>
      </p:sp>
      <p:sp>
        <p:nvSpPr>
          <p:cNvPr id="3" name="Content Placeholder 2"/>
          <p:cNvSpPr>
            <a:spLocks noGrp="1"/>
          </p:cNvSpPr>
          <p:nvPr>
            <p:ph idx="1"/>
          </p:nvPr>
        </p:nvSpPr>
        <p:spPr/>
        <p:txBody>
          <a:bodyPr>
            <a:noAutofit/>
          </a:bodyPr>
          <a:lstStyle/>
          <a:p>
            <a:r>
              <a:rPr lang="en-US" sz="2800" dirty="0" smtClean="0"/>
              <a:t>The system will be deployed as Java Application.</a:t>
            </a:r>
          </a:p>
          <a:p>
            <a:r>
              <a:rPr lang="en-US" sz="2800" dirty="0" smtClean="0"/>
              <a:t>The system will accept an English comment as an input.</a:t>
            </a:r>
          </a:p>
          <a:p>
            <a:r>
              <a:rPr lang="en-US" sz="2800" dirty="0" smtClean="0"/>
              <a:t>Underscores, slashes symbols, lexical distortions and multiple word idioms are to be avoided as an input.</a:t>
            </a:r>
          </a:p>
          <a:p>
            <a:r>
              <a:rPr lang="en-US" sz="2800" dirty="0" smtClean="0"/>
              <a:t>The analysis will be based on the phrase level orientation based on the output of the n-gram model which is 2-5 gram N-Gram Model.</a:t>
            </a:r>
          </a:p>
        </p:txBody>
      </p:sp>
    </p:spTree>
    <p:extLst>
      <p:ext uri="{BB962C8B-B14F-4D97-AF65-F5344CB8AC3E}">
        <p14:creationId xmlns:p14="http://schemas.microsoft.com/office/powerpoint/2010/main" val="141222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 of the study</a:t>
            </a:r>
            <a:endParaRPr lang="en-US" dirty="0"/>
          </a:p>
        </p:txBody>
      </p:sp>
      <p:sp>
        <p:nvSpPr>
          <p:cNvPr id="3" name="Content Placeholder 2"/>
          <p:cNvSpPr>
            <a:spLocks noGrp="1"/>
          </p:cNvSpPr>
          <p:nvPr>
            <p:ph idx="1"/>
          </p:nvPr>
        </p:nvSpPr>
        <p:spPr>
          <a:xfrm>
            <a:off x="1141413" y="2514601"/>
            <a:ext cx="9905998" cy="3276600"/>
          </a:xfrm>
        </p:spPr>
        <p:txBody>
          <a:bodyPr/>
          <a:lstStyle/>
          <a:p>
            <a:r>
              <a:rPr lang="en-US" sz="3200" dirty="0" smtClean="0"/>
              <a:t>The system will be evaluated by an expert, which is an English Teacher.</a:t>
            </a:r>
          </a:p>
          <a:p>
            <a:r>
              <a:rPr lang="en-US" sz="3200" dirty="0" smtClean="0"/>
              <a:t>The inputs will be documents and text file.</a:t>
            </a:r>
          </a:p>
          <a:p>
            <a:endParaRPr lang="en-US" dirty="0"/>
          </a:p>
          <a:p>
            <a:endParaRPr lang="en-US" dirty="0"/>
          </a:p>
        </p:txBody>
      </p:sp>
    </p:spTree>
    <p:extLst>
      <p:ext uri="{BB962C8B-B14F-4D97-AF65-F5344CB8AC3E}">
        <p14:creationId xmlns:p14="http://schemas.microsoft.com/office/powerpoint/2010/main" val="797653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343148" y="2290354"/>
            <a:ext cx="4500405" cy="360099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Flowchart: Document 3"/>
          <p:cNvSpPr/>
          <p:nvPr/>
        </p:nvSpPr>
        <p:spPr>
          <a:xfrm>
            <a:off x="1632357" y="2514600"/>
            <a:ext cx="1815737" cy="1306286"/>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Collection </a:t>
            </a:r>
            <a:endParaRPr lang="en-US" dirty="0"/>
          </a:p>
        </p:txBody>
      </p:sp>
      <p:sp>
        <p:nvSpPr>
          <p:cNvPr id="5" name="Rectangle 4"/>
          <p:cNvSpPr/>
          <p:nvPr/>
        </p:nvSpPr>
        <p:spPr>
          <a:xfrm>
            <a:off x="4461554" y="2514600"/>
            <a:ext cx="2043748" cy="1306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 Feature Extractor</a:t>
            </a:r>
            <a:endParaRPr lang="en-US" dirty="0"/>
          </a:p>
        </p:txBody>
      </p:sp>
      <p:sp>
        <p:nvSpPr>
          <p:cNvPr id="6" name="Rectangle 5"/>
          <p:cNvSpPr/>
          <p:nvPr/>
        </p:nvSpPr>
        <p:spPr>
          <a:xfrm>
            <a:off x="6662055" y="4190999"/>
            <a:ext cx="2043748" cy="1306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Synset</a:t>
            </a:r>
            <a:r>
              <a:rPr lang="en-US" dirty="0" smtClean="0"/>
              <a:t> </a:t>
            </a:r>
            <a:r>
              <a:rPr lang="en-US" dirty="0" err="1" smtClean="0"/>
              <a:t>Resampler</a:t>
            </a:r>
            <a:endParaRPr lang="en-US" dirty="0"/>
          </a:p>
        </p:txBody>
      </p:sp>
      <p:sp>
        <p:nvSpPr>
          <p:cNvPr id="7" name="Right Arrow 6"/>
          <p:cNvSpPr/>
          <p:nvPr/>
        </p:nvSpPr>
        <p:spPr>
          <a:xfrm>
            <a:off x="3559377" y="2817222"/>
            <a:ext cx="653143" cy="5355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Bent Arrow 7"/>
          <p:cNvSpPr/>
          <p:nvPr/>
        </p:nvSpPr>
        <p:spPr>
          <a:xfrm rot="5400000">
            <a:off x="6941023" y="3161755"/>
            <a:ext cx="772885" cy="1246415"/>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9" name="Flowchart: Magnetic Disk 8"/>
          <p:cNvSpPr/>
          <p:nvPr/>
        </p:nvSpPr>
        <p:spPr>
          <a:xfrm>
            <a:off x="2660654" y="5059680"/>
            <a:ext cx="1423852" cy="133241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Sentiment Corpus</a:t>
            </a:r>
            <a:endParaRPr lang="en-US" dirty="0"/>
          </a:p>
        </p:txBody>
      </p:sp>
      <p:sp>
        <p:nvSpPr>
          <p:cNvPr id="10" name="Flowchart: Magnetic Disk 9"/>
          <p:cNvSpPr/>
          <p:nvPr/>
        </p:nvSpPr>
        <p:spPr>
          <a:xfrm>
            <a:off x="487719" y="5059680"/>
            <a:ext cx="1423852" cy="133241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Dictionary</a:t>
            </a:r>
            <a:endParaRPr lang="en-US" dirty="0"/>
          </a:p>
        </p:txBody>
      </p:sp>
      <p:sp>
        <p:nvSpPr>
          <p:cNvPr id="12" name="Flowchart: Magnetic Disk 11"/>
          <p:cNvSpPr/>
          <p:nvPr/>
        </p:nvSpPr>
        <p:spPr>
          <a:xfrm>
            <a:off x="9706191" y="2418804"/>
            <a:ext cx="1799996" cy="14020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Collection of Inappropriate Expression Feature</a:t>
            </a:r>
            <a:endParaRPr lang="en-US" dirty="0"/>
          </a:p>
        </p:txBody>
      </p:sp>
      <p:sp>
        <p:nvSpPr>
          <p:cNvPr id="13" name="Right Arrow 12"/>
          <p:cNvSpPr/>
          <p:nvPr/>
        </p:nvSpPr>
        <p:spPr>
          <a:xfrm>
            <a:off x="6704259" y="2834639"/>
            <a:ext cx="2887100" cy="5355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Up Arrow 13"/>
          <p:cNvSpPr/>
          <p:nvPr/>
        </p:nvSpPr>
        <p:spPr>
          <a:xfrm rot="4000477">
            <a:off x="2549895" y="2630108"/>
            <a:ext cx="526029" cy="3238883"/>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Up Arrow 14"/>
          <p:cNvSpPr/>
          <p:nvPr/>
        </p:nvSpPr>
        <p:spPr>
          <a:xfrm rot="2763383">
            <a:off x="3562629" y="3992246"/>
            <a:ext cx="526029" cy="1074135"/>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4317022" y="1985553"/>
            <a:ext cx="4539593" cy="291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Learning Module for </a:t>
            </a:r>
            <a:r>
              <a:rPr lang="en-US" sz="1400" dirty="0" err="1" smtClean="0"/>
              <a:t>InappEx</a:t>
            </a:r>
            <a:r>
              <a:rPr lang="en-US" sz="1400" dirty="0" smtClean="0"/>
              <a:t> Recognition</a:t>
            </a:r>
            <a:endParaRPr lang="en-US" sz="1400" dirty="0"/>
          </a:p>
        </p:txBody>
      </p:sp>
    </p:spTree>
    <p:extLst>
      <p:ext uri="{BB962C8B-B14F-4D97-AF65-F5344CB8AC3E}">
        <p14:creationId xmlns:p14="http://schemas.microsoft.com/office/powerpoint/2010/main" val="1495194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702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468</TotalTime>
  <Words>873</Words>
  <Application>Microsoft Office PowerPoint</Application>
  <PresentationFormat>Widescreen</PresentationFormat>
  <Paragraphs>584</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Century Gothic</vt:lpstr>
      <vt:lpstr>Courier New</vt:lpstr>
      <vt:lpstr>Times New Roman</vt:lpstr>
      <vt:lpstr>Mesh</vt:lpstr>
      <vt:lpstr>INAPPROPRIATE EXPRESSIONS RECOGNITION USING BOOTSTRAPPING AS SEMI-SUPERVISED LEARNING</vt:lpstr>
      <vt:lpstr>introduction</vt:lpstr>
      <vt:lpstr>Statement of the problem</vt:lpstr>
      <vt:lpstr>Conceptual framework of the system</vt:lpstr>
      <vt:lpstr>Conceptual framework of the study</vt:lpstr>
      <vt:lpstr>Scope and limitations of the system</vt:lpstr>
      <vt:lpstr>Scope and limitations of the study</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size</vt:lpstr>
      <vt:lpstr>Experiment paper</vt:lpstr>
      <vt:lpstr>Experiment Paper</vt:lpstr>
      <vt:lpstr>Statistical treatment</vt:lpstr>
      <vt:lpstr>Statistical treatment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INAPPROPRIATE EXPRESSIONS RECOGNITION USING BOOTSTRAPPING AS SEMI-SUPERVISED LEARNING</dc:title>
  <dc:creator>Anjanette Lasala</dc:creator>
  <cp:lastModifiedBy>Anjanette Lasala</cp:lastModifiedBy>
  <cp:revision>52</cp:revision>
  <dcterms:created xsi:type="dcterms:W3CDTF">2016-01-15T09:54:23Z</dcterms:created>
  <dcterms:modified xsi:type="dcterms:W3CDTF">2016-01-16T14:47:21Z</dcterms:modified>
</cp:coreProperties>
</file>