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5" r:id="rId4"/>
    <p:sldId id="283" r:id="rId5"/>
    <p:sldId id="277" r:id="rId6"/>
    <p:sldId id="278" r:id="rId7"/>
    <p:sldId id="279" r:id="rId8"/>
    <p:sldId id="284" r:id="rId9"/>
    <p:sldId id="285" r:id="rId10"/>
    <p:sldId id="280" r:id="rId11"/>
    <p:sldId id="256" r:id="rId12"/>
    <p:sldId id="281" r:id="rId13"/>
    <p:sldId id="282" r:id="rId14"/>
    <p:sldId id="261" r:id="rId15"/>
    <p:sldId id="270" r:id="rId16"/>
    <p:sldId id="262" r:id="rId17"/>
    <p:sldId id="271" r:id="rId18"/>
    <p:sldId id="265" r:id="rId19"/>
    <p:sldId id="266" r:id="rId20"/>
    <p:sldId id="267" r:id="rId21"/>
    <p:sldId id="269" r:id="rId22"/>
    <p:sldId id="273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385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488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729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62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1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51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029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99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9714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827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4993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D301-3C56-434C-B528-DF1DBA05258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2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4.xml"/><Relationship Id="rId7" Type="http://schemas.openxmlformats.org/officeDocument/2006/relationships/slide" Target="slide2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4.xml"/><Relationship Id="rId7" Type="http://schemas.openxmlformats.org/officeDocument/2006/relationships/slide" Target="slide2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4.xml"/><Relationship Id="rId7" Type="http://schemas.openxmlformats.org/officeDocument/2006/relationships/slide" Target="slide2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4.xml"/><Relationship Id="rId7" Type="http://schemas.openxmlformats.org/officeDocument/2006/relationships/slide" Target="slide2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4.xml"/><Relationship Id="rId7" Type="http://schemas.openxmlformats.org/officeDocument/2006/relationships/slide" Target="slide2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4.xml"/><Relationship Id="rId7" Type="http://schemas.openxmlformats.org/officeDocument/2006/relationships/slide" Target="slide2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4.xml"/><Relationship Id="rId7" Type="http://schemas.openxmlformats.org/officeDocument/2006/relationships/slide" Target="slide2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2.xml"/><Relationship Id="rId7" Type="http://schemas.openxmlformats.org/officeDocument/2006/relationships/slide" Target="slide1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6.xml"/><Relationship Id="rId4" Type="http://schemas.openxmlformats.org/officeDocument/2006/relationships/slide" Target="slide14.xml"/><Relationship Id="rId9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4.xml"/><Relationship Id="rId7" Type="http://schemas.openxmlformats.org/officeDocument/2006/relationships/slide" Target="slide2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4.xml"/><Relationship Id="rId7" Type="http://schemas.openxmlformats.org/officeDocument/2006/relationships/slide" Target="slide2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2.xml"/><Relationship Id="rId7" Type="http://schemas.openxmlformats.org/officeDocument/2006/relationships/slide" Target="slide19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6.xml"/><Relationship Id="rId4" Type="http://schemas.openxmlformats.org/officeDocument/2006/relationships/slide" Target="slide14.xml"/><Relationship Id="rId9" Type="http://schemas.openxmlformats.org/officeDocument/2006/relationships/slide" Target="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onomiasemsegredos.com/wp-content/uploads/2014/09/IMG-CAPA-I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54" y="460465"/>
            <a:ext cx="9318158" cy="56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740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35" y="0"/>
            <a:ext cx="9792729" cy="6858000"/>
          </a:xfrm>
        </p:spPr>
      </p:pic>
    </p:spTree>
    <p:extLst>
      <p:ext uri="{BB962C8B-B14F-4D97-AF65-F5344CB8AC3E}">
        <p14:creationId xmlns:p14="http://schemas.microsoft.com/office/powerpoint/2010/main" val="184141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606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/>
              <a:t>Inappropriate Expressions Recognition using Bootstrapping as Semi-Supervised Learning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9538950" y="1925393"/>
            <a:ext cx="566670" cy="3477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http://107.170.40.46/wp-content/uploads/2014/03/Social-Media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620"/>
            <a:ext cx="8494643" cy="479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196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OF THE STUDY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Inappropriate Expressions becomes very interesting in the field of NLP Community.</a:t>
            </a:r>
          </a:p>
          <a:p>
            <a:pPr algn="just"/>
            <a:r>
              <a:rPr lang="en-US" dirty="0" smtClean="0"/>
              <a:t>One of the problems </a:t>
            </a:r>
            <a:r>
              <a:rPr lang="en-US" dirty="0"/>
              <a:t>that need to be solve in this study is the accuracy of the system because some of the researches related to the study has a low rate of accuracy.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emi-supervised </a:t>
            </a:r>
            <a:r>
              <a:rPr lang="en-US" dirty="0"/>
              <a:t>learning methods are proposed to effectively utilize a small scale of labeled data along with a larger amount of unlabeled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emi-supervised </a:t>
            </a:r>
            <a:r>
              <a:rPr lang="en-US" dirty="0"/>
              <a:t>learning on imbalanced classification is rather </a:t>
            </a:r>
            <a:r>
              <a:rPr lang="en-US" dirty="0" smtClean="0"/>
              <a:t>challenging.</a:t>
            </a:r>
          </a:p>
          <a:p>
            <a:pPr algn="just"/>
            <a:r>
              <a:rPr lang="en-US" dirty="0" smtClean="0"/>
              <a:t>Bootstrapping is not a sample size dependent resampling schema. </a:t>
            </a:r>
            <a:r>
              <a:rPr lang="en-US" smtClean="0"/>
              <a:t>Increasing </a:t>
            </a:r>
            <a:r>
              <a:rPr lang="en-US" dirty="0"/>
              <a:t>the number of samples cannot increase the amount of information in the original data, it can only reduce the effects of random sampling errors which can arise from a bootstrap </a:t>
            </a:r>
            <a:r>
              <a:rPr lang="en-US"/>
              <a:t>procedure </a:t>
            </a:r>
            <a:r>
              <a:rPr lang="en-US" smtClean="0"/>
              <a:t>itself.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99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OF THE STUDY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Detection of Harassment on Web </a:t>
            </a:r>
            <a:r>
              <a:rPr lang="en-US" dirty="0" smtClean="0"/>
              <a:t>2.0 uses a </a:t>
            </a:r>
            <a:r>
              <a:rPr lang="en-US" dirty="0"/>
              <a:t>baseline text mining system (using bag of words approach) </a:t>
            </a:r>
            <a:r>
              <a:rPr lang="en-US" dirty="0" smtClean="0"/>
              <a:t> and utilizes </a:t>
            </a:r>
            <a:r>
              <a:rPr lang="en-US" dirty="0"/>
              <a:t>sentiment and contextual </a:t>
            </a:r>
            <a:r>
              <a:rPr lang="en-US" dirty="0" smtClean="0"/>
              <a:t>features using Support Vectors. It is somewhat limited due to the bag of words approach does not model the context.</a:t>
            </a:r>
          </a:p>
          <a:p>
            <a:pPr algn="just"/>
            <a:r>
              <a:rPr lang="en-US" dirty="0"/>
              <a:t>Detecting Offensive Language in Social Media to Protect Adolescent Online </a:t>
            </a:r>
            <a:r>
              <a:rPr lang="en-US" dirty="0" smtClean="0"/>
              <a:t>Safety uses Lexical Syntactic Features and Derives the Offensive Value based on those features. It is has a limitation on Knowledge base due to it has no learning.</a:t>
            </a:r>
          </a:p>
          <a:p>
            <a:pPr algn="just"/>
            <a:r>
              <a:rPr lang="en-US" dirty="0"/>
              <a:t>Detecting Offensive Tweets via Topical Feature </a:t>
            </a:r>
            <a:r>
              <a:rPr lang="en-US" dirty="0" smtClean="0"/>
              <a:t>Discovery </a:t>
            </a:r>
            <a:r>
              <a:rPr lang="en-US" dirty="0"/>
              <a:t>via statistical topic </a:t>
            </a:r>
            <a:r>
              <a:rPr lang="en-US" dirty="0" smtClean="0"/>
              <a:t>modeling based on tweets with </a:t>
            </a:r>
            <a:r>
              <a:rPr lang="en-US" dirty="0"/>
              <a:t>a seed </a:t>
            </a:r>
            <a:r>
              <a:rPr lang="en-US" dirty="0" smtClean="0"/>
              <a:t>words, which will be limited on the word itself and the </a:t>
            </a:r>
            <a:r>
              <a:rPr lang="en-US" smtClean="0"/>
              <a:t>topic related.</a:t>
            </a:r>
            <a:endParaRPr lang="en-US" dirty="0" smtClean="0"/>
          </a:p>
          <a:p>
            <a:pPr algn="just"/>
            <a:r>
              <a:rPr lang="en-US" dirty="0"/>
              <a:t>Filtering Offensive Language in Online Communities using Grammatical </a:t>
            </a:r>
            <a:r>
              <a:rPr lang="en-US" dirty="0" smtClean="0"/>
              <a:t>Relations uses Part-of-speech tags and collection of offensive words. </a:t>
            </a:r>
            <a:r>
              <a:rPr lang="en-US" dirty="0"/>
              <a:t>W</a:t>
            </a:r>
            <a:r>
              <a:rPr lang="en-US" dirty="0" smtClean="0"/>
              <a:t>ords that are not </a:t>
            </a:r>
            <a:r>
              <a:rPr lang="en-US" dirty="0"/>
              <a:t>in the lexicon are considered </a:t>
            </a:r>
            <a:r>
              <a:rPr lang="en-US" dirty="0" smtClean="0"/>
              <a:t>inoffensive, which is limited implementation.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97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OF THE PROBLEM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 aims to design, develop and evaluate the system which will help to recognize Inappropriate Expressions from a document. The people who are in knowledgeable in English language are the respondents in this study. In addition to this, the researchers aim to seek answer to this problem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there a significant difference in the performance analysis of Recognition of Inappropriate Expression between the expert and the system in terms 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of Inappropriate Expressions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12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OF THE PROBLEM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 significant difference in the performance analysis of Recognition of Inappropriate Expressions of system when modeled between different training sets of Inappropriate Expressions in terms 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Inappropriate Expressions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4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research, the researchers are guided by the following hypothesis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Inappropriate Expressions Recognition has no significant difference in terms of effectiveness between the system and the expert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Inappropriate expressions.</a:t>
            </a:r>
          </a:p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Appropriate expressions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4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Inappropriate Expressions Recognition has a significant difference in terms of effectiveness when trained in different data sets of Inappropriate Expressions in terms of:</a:t>
            </a:r>
          </a:p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Inappropriate expressions.</a:t>
            </a:r>
          </a:p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3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METHOD USED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used by the researchers in developing the study is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quasi-experimental method of research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describes and analyzes the relation of the Bootstrapping Machine Learning as opposed to its relation to performance of Inappropriate Expressions. The researchers of this study conducted a pre-test and post-test about the implementation of the system. In this method, researches and studies were used to come up with the expected result.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45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/>
          <a:stretch/>
        </p:blipFill>
        <p:spPr>
          <a:xfrm>
            <a:off x="0" y="1325561"/>
            <a:ext cx="8936181" cy="5532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30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herreymeyer.com/wp-content/uploads/2015/04/social-media-tre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99" y="331675"/>
            <a:ext cx="7802449" cy="62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02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PAPER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325563"/>
            <a:ext cx="9079606" cy="55627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492566"/>
              </p:ext>
            </p:extLst>
          </p:nvPr>
        </p:nvGraphicFramePr>
        <p:xfrm>
          <a:off x="1815214" y="1571763"/>
          <a:ext cx="5937885" cy="4389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79295"/>
                <a:gridCol w="1979295"/>
                <a:gridCol w="1979295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Sentences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Inappropriate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b="1" dirty="0">
                          <a:solidFill>
                            <a:schemeClr val="bg1"/>
                          </a:solidFill>
                          <a:effectLst/>
                        </a:rPr>
                        <a:t>System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b="1" dirty="0">
                          <a:solidFill>
                            <a:schemeClr val="bg1"/>
                          </a:solidFill>
                          <a:effectLst/>
                        </a:rPr>
                        <a:t>Expert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2568" y="6155028"/>
            <a:ext cx="88344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Experiment Paper I – Determining inappropriate expressions between system and expert.</a:t>
            </a: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4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PAPER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325563"/>
            <a:ext cx="9079606" cy="55627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84968" y="6155028"/>
            <a:ext cx="37096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Experiment Paper II – Input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Scoring.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78103"/>
              </p:ext>
            </p:extLst>
          </p:nvPr>
        </p:nvGraphicFramePr>
        <p:xfrm>
          <a:off x="1455315" y="1492985"/>
          <a:ext cx="6241325" cy="459040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98970"/>
                <a:gridCol w="1141462"/>
                <a:gridCol w="1141462"/>
                <a:gridCol w="1201538"/>
                <a:gridCol w="957893"/>
              </a:tblGrid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Sentence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FP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FN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Average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91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TREATMENT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25562"/>
                <a:ext cx="9079606" cy="5532437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performance of the Recognition will be measured through the use of the </a:t>
                </a:r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Harmonic Mean, or f-measure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000" dirty="0"/>
                  <a:t>Where: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­­	F = F-measure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P = Precision – Percentage of identified comments </a:t>
                </a:r>
                <a:r>
                  <a:rPr lang="en-US" sz="3000" dirty="0" smtClean="0"/>
                  <a:t>	that 	is </a:t>
                </a:r>
                <a:r>
                  <a:rPr lang="en-US" sz="3000" dirty="0"/>
                  <a:t>inappropriate.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R = Recall – Percentage of inappropriate </a:t>
                </a:r>
                <a:r>
                  <a:rPr lang="en-US" sz="3000" dirty="0" smtClean="0"/>
                  <a:t>	expressions </a:t>
                </a:r>
                <a:r>
                  <a:rPr lang="en-US" sz="3000" dirty="0"/>
                  <a:t>correctly identified.</a:t>
                </a:r>
              </a:p>
              <a:p>
                <a:pPr marL="0" indent="0" algn="just">
                  <a:buNone/>
                </a:pP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2"/>
                <a:ext cx="9079606" cy="5532437"/>
              </a:xfrm>
              <a:blipFill rotWithShape="0">
                <a:blip r:embed="rId2"/>
                <a:stretch>
                  <a:fillRect l="-2012" t="-2527" r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47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1" y="223774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 smtClean="0"/>
              <a:t>END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246976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hicagonow.com/quilting-sewing-creating/files/2014/09/commen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4" y="1592948"/>
            <a:ext cx="6536564" cy="374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thelowell.org/wp-content/uploads/2014/04/cyber-bullying-final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128" y="125612"/>
            <a:ext cx="3295318" cy="33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 descr="https://encrypted-tbn0.gstatic.com/images?q=tbn:ANd9GcSPg_aDfCMuaWWHoSlyM2mIUpPGwj-1kgwNFhcfyfUEkVPZXvV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128" y="4237341"/>
            <a:ext cx="3425283" cy="22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928834" y="1795726"/>
            <a:ext cx="1322294" cy="3543008"/>
            <a:chOff x="6928834" y="1795726"/>
            <a:chExt cx="1322294" cy="3543008"/>
          </a:xfrm>
        </p:grpSpPr>
        <p:grpSp>
          <p:nvGrpSpPr>
            <p:cNvPr id="12" name="Group 11"/>
            <p:cNvGrpSpPr/>
            <p:nvPr/>
          </p:nvGrpSpPr>
          <p:grpSpPr>
            <a:xfrm>
              <a:off x="6928834" y="1795726"/>
              <a:ext cx="257577" cy="3543008"/>
              <a:chOff x="6928834" y="1795726"/>
              <a:chExt cx="257577" cy="3543008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6928834" y="3465841"/>
                <a:ext cx="2446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173532" y="1795726"/>
                <a:ext cx="12879" cy="35430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endCxn id="3" idx="1"/>
            </p:cNvCxnSpPr>
            <p:nvPr/>
          </p:nvCxnSpPr>
          <p:spPr>
            <a:xfrm>
              <a:off x="7173532" y="1795726"/>
              <a:ext cx="107759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186411" y="5312976"/>
              <a:ext cx="9659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92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878"/>
            <a:ext cx="12192000" cy="169068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Common Inappropriate Expressions(Uncensored)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9561"/>
            <a:ext cx="10515600" cy="389740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Fuck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Bitch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Slut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Nigger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87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11" y="656071"/>
            <a:ext cx="7960981" cy="5218865"/>
          </a:xfrm>
        </p:spPr>
      </p:pic>
    </p:spTree>
    <p:extLst>
      <p:ext uri="{BB962C8B-B14F-4D97-AF65-F5344CB8AC3E}">
        <p14:creationId xmlns:p14="http://schemas.microsoft.com/office/powerpoint/2010/main" val="1520885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878"/>
            <a:ext cx="12192000" cy="169068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Expressions that may become Inappropriate based on usage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9561"/>
            <a:ext cx="10515600" cy="389740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Snatch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Screw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Pussy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28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not-so famous Inappropriate Expressions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5165"/>
            <a:ext cx="10515600" cy="3961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Slattern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Hussy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Strumpet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54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98658" cy="7120647"/>
          </a:xfrm>
        </p:spPr>
      </p:pic>
    </p:spTree>
    <p:extLst>
      <p:ext uri="{BB962C8B-B14F-4D97-AF65-F5344CB8AC3E}">
        <p14:creationId xmlns:p14="http://schemas.microsoft.com/office/powerpoint/2010/main" val="984946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802893" cy="7081736"/>
          </a:xfrm>
        </p:spPr>
      </p:pic>
    </p:spTree>
    <p:extLst>
      <p:ext uri="{BB962C8B-B14F-4D97-AF65-F5344CB8AC3E}">
        <p14:creationId xmlns:p14="http://schemas.microsoft.com/office/powerpoint/2010/main" val="3515600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692</Words>
  <Application>Microsoft Office PowerPoint</Application>
  <PresentationFormat>Widescreen</PresentationFormat>
  <Paragraphs>381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Common Inappropriate Expressions(Uncensored)</vt:lpstr>
      <vt:lpstr>PowerPoint Presentation</vt:lpstr>
      <vt:lpstr>Example of Expressions that may become Inappropriate based on usage </vt:lpstr>
      <vt:lpstr>The not-so famous Inappropriate Expressions</vt:lpstr>
      <vt:lpstr>PowerPoint Presentation</vt:lpstr>
      <vt:lpstr>PowerPoint Presentation</vt:lpstr>
      <vt:lpstr>PowerPoint Presentation</vt:lpstr>
      <vt:lpstr>Inappropriate Expressions Recognition using Bootstrapping as Semi-Supervised Learning </vt:lpstr>
      <vt:lpstr>BACKGROUND OF THE STUDY</vt:lpstr>
      <vt:lpstr>BACKGROUND OF THE STUDY</vt:lpstr>
      <vt:lpstr>STATEMENT OF THE PROBLEM</vt:lpstr>
      <vt:lpstr>STATEMENT OF THE PROBLEM</vt:lpstr>
      <vt:lpstr>HYPOTHESIS</vt:lpstr>
      <vt:lpstr>HYPOTHESIS</vt:lpstr>
      <vt:lpstr>RESEARCH METHOD USED</vt:lpstr>
      <vt:lpstr>SYSTEM ARCHITECTURE</vt:lpstr>
      <vt:lpstr>EXPERIMENT PAPER</vt:lpstr>
      <vt:lpstr>EXPERIMENT PAPER</vt:lpstr>
      <vt:lpstr>STATISTICAL TREATMENT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Inappropriate Expressions Recognition using Bootstrapping as Semi-Supervised Learning</dc:title>
  <dc:creator>Anjanette Lasala</dc:creator>
  <cp:lastModifiedBy>user</cp:lastModifiedBy>
  <cp:revision>81</cp:revision>
  <dcterms:created xsi:type="dcterms:W3CDTF">2015-10-02T06:41:16Z</dcterms:created>
  <dcterms:modified xsi:type="dcterms:W3CDTF">2015-10-05T16:48:53Z</dcterms:modified>
</cp:coreProperties>
</file>