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1.wmf" ContentType="image/x-wmf"/>
  <Override PartName="/ppt/media/image3.wmf" ContentType="image/x-wmf"/>
  <Override PartName="/ppt/media/image2.wmf" ContentType="image/x-wmf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4" descr=""/>
          <p:cNvPicPr/>
          <p:nvPr/>
        </p:nvPicPr>
        <p:blipFill>
          <a:blip r:embed="rId2"/>
          <a:stretch/>
        </p:blipFill>
        <p:spPr>
          <a:xfrm>
            <a:off x="6334200" y="253800"/>
            <a:ext cx="2269080" cy="592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325160"/>
            <a:ext cx="250920" cy="128844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650320"/>
            <a:ext cx="250920" cy="128772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07080" y="1324800"/>
            <a:ext cx="8835840" cy="128700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7080" y="2648880"/>
            <a:ext cx="8835840" cy="389556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13" descr=""/>
          <p:cNvPicPr/>
          <p:nvPr/>
        </p:nvPicPr>
        <p:blipFill>
          <a:blip r:embed="rId3"/>
          <a:stretch/>
        </p:blipFill>
        <p:spPr>
          <a:xfrm>
            <a:off x="6791400" y="4154400"/>
            <a:ext cx="2351520" cy="23896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8" descr=""/>
          <p:cNvPicPr/>
          <p:nvPr/>
        </p:nvPicPr>
        <p:blipFill>
          <a:blip r:embed="rId2"/>
          <a:stretch/>
        </p:blipFill>
        <p:spPr>
          <a:xfrm>
            <a:off x="7328880" y="123120"/>
            <a:ext cx="1482120" cy="3870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1985760"/>
            <a:ext cx="261000" cy="64224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316520"/>
            <a:ext cx="263160" cy="64224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295200" y="657360"/>
            <a:ext cx="8847720" cy="5923440"/>
          </a:xfrm>
          <a:custGeom>
            <a:avLst/>
            <a:gdLst/>
            <a:ahLst/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>
            <a:solidFill>
              <a:srgbClr val="0038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6000" y="1397160"/>
            <a:ext cx="85669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ts val="32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Ischemic Stroke Segmentation on CT Perfusion Data using Deep Learning Methods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6000" y="2837160"/>
            <a:ext cx="856692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Master Thesis: Intro Talk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Florian Thamm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ts val="32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 by Leonid Mill MSc, Dr. Markus Jürgens, Prof. Dr. Andreas Maier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DejaVu Sans"/>
              </a:rPr>
              <a:t>Pattern Recognition Lab, Friedrich-Alexander University Erlangen-Nuremberg</a:t>
            </a:r>
            <a:endParaRPr b="0" lang="de-DE" sz="1400" spc="-1" strike="noStrike">
              <a:latin typeface="Arial"/>
            </a:endParaRPr>
          </a:p>
          <a:p>
            <a:pPr>
              <a:lnSpc>
                <a:spcPts val="3200"/>
              </a:lnSpc>
            </a:pP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60160" y="848520"/>
            <a:ext cx="8339400" cy="13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Introduction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Stroke: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„The abrupt onset of a focal neurological deficit, also called cerebrovascular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accident or apoplexy.“ [1], caused by a lack of blood supply.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540112D-E968-43F0-9233-0535CE97E142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548720" y="3635280"/>
            <a:ext cx="837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Strokes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678040" y="2858040"/>
            <a:ext cx="123984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Hemorrhagic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13%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678040" y="4203720"/>
            <a:ext cx="88884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Ischemic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87%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4227840" y="3543480"/>
            <a:ext cx="1309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Thrombotic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50%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4227840" y="4196880"/>
            <a:ext cx="1309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Embolic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25%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4227840" y="4854240"/>
            <a:ext cx="130968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Lacunar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25%</a:t>
            </a:r>
            <a:endParaRPr b="0" lang="de-DE" sz="1100" spc="-1" strike="noStrike">
              <a:latin typeface="Arial"/>
            </a:endParaRPr>
          </a:p>
        </p:txBody>
      </p:sp>
      <p:grpSp>
        <p:nvGrpSpPr>
          <p:cNvPr id="98" name="Group 11"/>
          <p:cNvGrpSpPr/>
          <p:nvPr/>
        </p:nvGrpSpPr>
        <p:grpSpPr>
          <a:xfrm>
            <a:off x="3917520" y="2820960"/>
            <a:ext cx="1455480" cy="401040"/>
            <a:chOff x="3917520" y="2820960"/>
            <a:chExt cx="1455480" cy="401040"/>
          </a:xfrm>
        </p:grpSpPr>
        <p:sp>
          <p:nvSpPr>
            <p:cNvPr id="99" name="CustomShape 12"/>
            <p:cNvSpPr/>
            <p:nvPr/>
          </p:nvSpPr>
          <p:spPr>
            <a:xfrm>
              <a:off x="3985920" y="2827800"/>
              <a:ext cx="138708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Spontaneous rupture of blood vessel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00" name="CustomShape 13"/>
            <p:cNvSpPr/>
            <p:nvPr/>
          </p:nvSpPr>
          <p:spPr>
            <a:xfrm flipH="1">
              <a:off x="3917160" y="2820960"/>
              <a:ext cx="138600" cy="3988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1" name="Group 14"/>
          <p:cNvGrpSpPr/>
          <p:nvPr/>
        </p:nvGrpSpPr>
        <p:grpSpPr>
          <a:xfrm>
            <a:off x="5414400" y="3503880"/>
            <a:ext cx="1928880" cy="398880"/>
            <a:chOff x="5414400" y="3503880"/>
            <a:chExt cx="1928880" cy="398880"/>
          </a:xfrm>
        </p:grpSpPr>
        <p:sp>
          <p:nvSpPr>
            <p:cNvPr id="102" name="CustomShape 15"/>
            <p:cNvSpPr/>
            <p:nvPr/>
          </p:nvSpPr>
          <p:spPr>
            <a:xfrm>
              <a:off x="5510160" y="3508560"/>
              <a:ext cx="18331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Clot is formed in one artery supplying blood for brain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03" name="CustomShape 16"/>
            <p:cNvSpPr/>
            <p:nvPr/>
          </p:nvSpPr>
          <p:spPr>
            <a:xfrm flipH="1">
              <a:off x="5414400" y="3503880"/>
              <a:ext cx="183600" cy="3988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4" name="Group 17"/>
          <p:cNvGrpSpPr/>
          <p:nvPr/>
        </p:nvGrpSpPr>
        <p:grpSpPr>
          <a:xfrm>
            <a:off x="5414040" y="4196160"/>
            <a:ext cx="2383920" cy="405000"/>
            <a:chOff x="5414040" y="4196160"/>
            <a:chExt cx="2383920" cy="405000"/>
          </a:xfrm>
        </p:grpSpPr>
        <p:sp>
          <p:nvSpPr>
            <p:cNvPr id="105" name="CustomShape 18"/>
            <p:cNvSpPr/>
            <p:nvPr/>
          </p:nvSpPr>
          <p:spPr>
            <a:xfrm>
              <a:off x="5538600" y="4196160"/>
              <a:ext cx="22593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Clot is </a:t>
              </a:r>
              <a:r>
                <a:rPr b="0" lang="de-DE" sz="1000" spc="-1" strike="noStrike" u="sng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not</a:t>
              </a: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formed in one artery supplying blood for brain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06" name="CustomShape 19"/>
            <p:cNvSpPr/>
            <p:nvPr/>
          </p:nvSpPr>
          <p:spPr>
            <a:xfrm flipH="1">
              <a:off x="5413680" y="4202280"/>
              <a:ext cx="226440" cy="3988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7" name="Group 20"/>
          <p:cNvGrpSpPr/>
          <p:nvPr/>
        </p:nvGrpSpPr>
        <p:grpSpPr>
          <a:xfrm>
            <a:off x="5414040" y="4896000"/>
            <a:ext cx="2383920" cy="276480"/>
            <a:chOff x="5414040" y="4896000"/>
            <a:chExt cx="2383920" cy="276480"/>
          </a:xfrm>
        </p:grpSpPr>
        <p:sp>
          <p:nvSpPr>
            <p:cNvPr id="108" name="CustomShape 21"/>
            <p:cNvSpPr/>
            <p:nvPr/>
          </p:nvSpPr>
          <p:spPr>
            <a:xfrm>
              <a:off x="5538600" y="4896000"/>
              <a:ext cx="225936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Microartery occlusion 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109" name="CustomShape 22"/>
            <p:cNvSpPr/>
            <p:nvPr/>
          </p:nvSpPr>
          <p:spPr>
            <a:xfrm flipH="1">
              <a:off x="5413680" y="4902120"/>
              <a:ext cx="226440" cy="270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" name="CustomShape 23"/>
          <p:cNvSpPr/>
          <p:nvPr/>
        </p:nvSpPr>
        <p:spPr>
          <a:xfrm flipV="1">
            <a:off x="2387160" y="3102840"/>
            <a:ext cx="289800" cy="68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4"/>
          <p:cNvSpPr/>
          <p:nvPr/>
        </p:nvSpPr>
        <p:spPr>
          <a:xfrm>
            <a:off x="2387160" y="3789000"/>
            <a:ext cx="28980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5"/>
          <p:cNvSpPr/>
          <p:nvPr/>
        </p:nvSpPr>
        <p:spPr>
          <a:xfrm flipV="1">
            <a:off x="3567960" y="3788280"/>
            <a:ext cx="658800" cy="6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V="1">
            <a:off x="3567960" y="4442400"/>
            <a:ext cx="6588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3567960" y="4449960"/>
            <a:ext cx="658800" cy="64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8"/>
          <p:cNvSpPr/>
          <p:nvPr/>
        </p:nvSpPr>
        <p:spPr>
          <a:xfrm>
            <a:off x="327600" y="6309360"/>
            <a:ext cx="6110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[1]: Wittenauer, Rachel, and Lily Smith. Background Paper 6.6 Ischaemic and Haemorrhagic Stroke. 2012.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6620400" y="5193720"/>
            <a:ext cx="320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[1]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0160" y="848520"/>
            <a:ext cx="8339400" cy="13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Introduction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Stroke: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„The abrupt onset of a focal neurological deficit, also called cerebrovascular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accident or apoplexy.“ [1], caused by a lack of blood supply.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Three Key Questions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[2]: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there hemorrhage?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de-DE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Unenhanced CT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there a Thrombus and where is it?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de-DE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 Angiography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there a ‘core’ of critically ischemic or penumbra of severely ischemic tissue?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CT Perfusion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Even Better: MRI (Diffusion weighted Imaging Sequence DWI)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377F5DF-FAE9-40C5-A5C7-DCC82409D0D2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60720" y="6169680"/>
            <a:ext cx="78674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[1]: Wittenauer, Rachel, and Lily Smith. Background Paper 6.6 Ischaemic and Haemorrhagic Stroke. 2012.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60160" y="848520"/>
            <a:ext cx="83394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CT Perfusion (CTP)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CTP: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“A method to characterize the blood flow on tissue-level (voxel-level)” [2] which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find the ‘core’ and the penumbra.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1: Apply contrast agent and acquire a time dependent volume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463FCE7-7F93-4B34-AAED-A746A872B891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297720" y="6169680"/>
            <a:ext cx="180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60720" y="6169680"/>
            <a:ext cx="7867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60160" y="848520"/>
            <a:ext cx="833940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CT Perfusion (CTP)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CTP: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“A method to characterize the blood flow on tissue-level (voxel-level)” [2] which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find the ‘core’ and the penumbra.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1: Apply contrast agent and acquire a time dependent volume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2: Compute Perfusion Parameters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(CBF, CBV, MTT, TTP, TTS, TTD, AVG, MIP, BASE) 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27C5F66-AB92-4366-8932-2F9E54649D5F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97720" y="6169680"/>
            <a:ext cx="180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33" name="Inhaltsplatzhalter 2" descr=""/>
          <p:cNvPicPr/>
          <p:nvPr/>
        </p:nvPicPr>
        <p:blipFill>
          <a:blip r:embed="rId1"/>
          <a:stretch/>
        </p:blipFill>
        <p:spPr>
          <a:xfrm>
            <a:off x="485280" y="3326760"/>
            <a:ext cx="2653560" cy="190152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520920" y="5229000"/>
            <a:ext cx="2653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Cerebral Blood Flow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CBF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35" name="Inhaltsplatzhalter 2" descr=""/>
          <p:cNvPicPr/>
          <p:nvPr/>
        </p:nvPicPr>
        <p:blipFill>
          <a:blip r:embed="rId2"/>
          <a:stretch/>
        </p:blipFill>
        <p:spPr>
          <a:xfrm>
            <a:off x="2427480" y="3326760"/>
            <a:ext cx="2648520" cy="1901520"/>
          </a:xfrm>
          <a:prstGeom prst="rect">
            <a:avLst/>
          </a:prstGeom>
          <a:ln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2473920" y="5229000"/>
            <a:ext cx="2653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Cerebral Blood Volume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CBV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37" name="Inhaltsplatzhalter 2" descr=""/>
          <p:cNvPicPr/>
          <p:nvPr/>
        </p:nvPicPr>
        <p:blipFill>
          <a:blip r:embed="rId3"/>
          <a:stretch/>
        </p:blipFill>
        <p:spPr>
          <a:xfrm>
            <a:off x="4364280" y="3326760"/>
            <a:ext cx="2653560" cy="1901520"/>
          </a:xfrm>
          <a:prstGeom prst="rect">
            <a:avLst/>
          </a:prstGeom>
          <a:ln>
            <a:noFill/>
          </a:ln>
        </p:spPr>
      </p:pic>
      <p:sp>
        <p:nvSpPr>
          <p:cNvPr id="138" name="CustomShape 8"/>
          <p:cNvSpPr/>
          <p:nvPr/>
        </p:nvSpPr>
        <p:spPr>
          <a:xfrm>
            <a:off x="4446720" y="5240160"/>
            <a:ext cx="2653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Mean Transit Time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MTT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39" name="Inhaltsplatzhalter 2" descr=""/>
          <p:cNvPicPr/>
          <p:nvPr/>
        </p:nvPicPr>
        <p:blipFill>
          <a:blip r:embed="rId4"/>
          <a:stretch/>
        </p:blipFill>
        <p:spPr>
          <a:xfrm>
            <a:off x="6301440" y="3326760"/>
            <a:ext cx="2653560" cy="1901520"/>
          </a:xfrm>
          <a:prstGeom prst="rect">
            <a:avLst/>
          </a:prstGeom>
          <a:ln>
            <a:noFill/>
          </a:ln>
        </p:spPr>
      </p:pic>
      <p:sp>
        <p:nvSpPr>
          <p:cNvPr id="140" name="CustomShape 9"/>
          <p:cNvSpPr/>
          <p:nvPr/>
        </p:nvSpPr>
        <p:spPr>
          <a:xfrm>
            <a:off x="6399360" y="5222160"/>
            <a:ext cx="2653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 To Peak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TTP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360720" y="6169680"/>
            <a:ext cx="7867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nhaltsplatzhalter 2" descr=""/>
          <p:cNvPicPr/>
          <p:nvPr/>
        </p:nvPicPr>
        <p:blipFill>
          <a:blip r:embed="rId1"/>
          <a:stretch/>
        </p:blipFill>
        <p:spPr>
          <a:xfrm>
            <a:off x="2393280" y="3041280"/>
            <a:ext cx="4332600" cy="311076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560160" y="848520"/>
            <a:ext cx="833940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CT Perfusion (CTP)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CTP: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“A method to characterize the blood flow on tissue-level (voxel-level)” [2] which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find the ‘core’ and the penumbra.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1: Apply contrast agent and acquire a time dependent volume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2: Compute Perfusion Parameters</a:t>
            </a:r>
            <a:endParaRPr b="0" lang="de-DE" sz="1600" spc="-1" strike="noStrike">
              <a:latin typeface="Arial"/>
            </a:endParaRPr>
          </a:p>
          <a:p>
            <a:pPr lvl="1" marL="883080" indent="-342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3: Determine Penumbra and Core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C77A018-48F8-4F4A-A3E4-3252F61F481C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97720" y="6169680"/>
            <a:ext cx="180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2544480" y="6277320"/>
            <a:ext cx="40536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360720" y="6169680"/>
            <a:ext cx="7867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2393280" y="5432760"/>
            <a:ext cx="1737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200"/>
                </a:solidFill>
                <a:latin typeface="Arial"/>
              </a:rPr>
              <a:t>Penumbra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ed1c24"/>
                </a:solidFill>
                <a:latin typeface="Arial"/>
              </a:rPr>
              <a:t>Core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60160" y="848520"/>
            <a:ext cx="833940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3865"/>
                </a:solidFill>
                <a:latin typeface="Arial"/>
                <a:ea typeface="DejaVu Sans"/>
              </a:rPr>
              <a:t>CT Perfusion (CTP)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CTP: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“A method to characterize the blood flow on tissue-level (voxel-level)” [2] which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find the ‘core’ and the penumbra.</a:t>
            </a: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State of the art for core and penumbra segmentation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Thresholding [3]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BUT: Everyone claims to have the best threshold levels – no standardization!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Everyone works on different parameters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Thresholding causes artifacts!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ABC9E5A-2319-4BD9-99B2-0B3858003924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97720" y="6169680"/>
            <a:ext cx="180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6" name="Inhaltsplatzhalter 2" descr=""/>
          <p:cNvPicPr/>
          <p:nvPr/>
        </p:nvPicPr>
        <p:blipFill>
          <a:blip r:embed="rId1"/>
          <a:stretch/>
        </p:blipFill>
        <p:spPr>
          <a:xfrm>
            <a:off x="1253520" y="3279240"/>
            <a:ext cx="3801240" cy="2729160"/>
          </a:xfrm>
          <a:prstGeom prst="rect">
            <a:avLst/>
          </a:prstGeom>
          <a:ln>
            <a:noFill/>
          </a:ln>
        </p:spPr>
      </p:pic>
      <p:pic>
        <p:nvPicPr>
          <p:cNvPr id="157" name="Grafik 9" descr=""/>
          <p:cNvPicPr/>
          <p:nvPr/>
        </p:nvPicPr>
        <p:blipFill>
          <a:blip r:embed="rId2"/>
          <a:stretch/>
        </p:blipFill>
        <p:spPr>
          <a:xfrm>
            <a:off x="4740480" y="3279240"/>
            <a:ext cx="3077280" cy="272916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1068480" y="5700240"/>
            <a:ext cx="3855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Penumbra        Core 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360720" y="6040080"/>
            <a:ext cx="7867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[3]: Max Wintermark, R Meuli, P Browaeys, M Reichhart, J Bogousslavsky, P Schnyder, and P Michel. Comparison of ct perfusion and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angiography and mri in selecting stroke patients for acute treatment. Neurology, 68(9):694–697, 2007.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280160" y="5303520"/>
            <a:ext cx="1737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200"/>
                </a:solidFill>
                <a:latin typeface="Arial"/>
              </a:rPr>
              <a:t>Penumbra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ed1c24"/>
                </a:solidFill>
                <a:latin typeface="Arial"/>
              </a:rPr>
              <a:t>Core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60160" y="848520"/>
            <a:ext cx="8339400" cy="51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 u="sng">
                <a:solidFill>
                  <a:srgbClr val="003865"/>
                </a:solidFill>
                <a:uFillTx/>
                <a:latin typeface="Arial"/>
                <a:ea typeface="DejaVu Sans"/>
              </a:rPr>
              <a:t>The 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CTP: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“A method to characterize the blood flow on tissue-level (voxel-level)” [2] which 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find the ‘core’ and the penumbra.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State of the art for core and penumbra segmentation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Thresholding [3]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Segmentation while learning anatomical structures in order to reduce artifacts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Preprocessing + </a:t>
            </a: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U-Net +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Postprocessing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Input: </a:t>
            </a:r>
            <a:r>
              <a:rPr b="0" lang="de-DE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All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Parameter Maps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Core Heatmap</a:t>
            </a:r>
            <a:endParaRPr b="0" lang="de-DE" sz="1600" spc="-1" strike="noStrike">
              <a:latin typeface="Arial"/>
            </a:endParaRPr>
          </a:p>
          <a:p>
            <a:pPr lvl="1" marL="8258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Label: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Diffusion Weighted MR Images (Annotations)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3865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3865"/>
                </a:solidFill>
                <a:latin typeface="Arial"/>
                <a:ea typeface="DejaVu Sans"/>
              </a:rPr>
              <a:t>Goal #1</a:t>
            </a: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Segmentation with U-Net</a:t>
            </a: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3865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3865"/>
                </a:solidFill>
                <a:latin typeface="Arial"/>
                <a:ea typeface="DejaVu Sans"/>
              </a:rPr>
              <a:t>Goal #2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Answering: Which Perfusion Parameters are actually relevant?</a:t>
            </a:r>
            <a:endParaRPr b="0" lang="de-DE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buClr>
                <a:srgbClr val="003865"/>
              </a:buClr>
              <a:buFont typeface="Arial"/>
              <a:buChar char="•"/>
            </a:pPr>
            <a:r>
              <a:rPr b="1" lang="de-DE" sz="1600" spc="-1" strike="noStrike">
                <a:solidFill>
                  <a:srgbClr val="003865"/>
                </a:solidFill>
                <a:latin typeface="Arial"/>
                <a:ea typeface="DejaVu Sans"/>
              </a:rPr>
              <a:t>Goal #3</a:t>
            </a:r>
            <a:r>
              <a:rPr b="0" lang="de-DE" sz="1600" spc="-1" strike="noStrike">
                <a:solidFill>
                  <a:srgbClr val="003865"/>
                </a:solidFill>
                <a:latin typeface="Arial"/>
                <a:ea typeface="DejaVu Sans"/>
              </a:rPr>
              <a:t>: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Answering: Does the use of Deep Learning actually reduce artifacts?  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809760" y="6627600"/>
            <a:ext cx="107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17.06.2019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227080" y="6627600"/>
            <a:ext cx="71892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EBA7E9D-3B52-426C-9036-7C4CD03ECD95}" type="slidenum"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96280" y="6628680"/>
            <a:ext cx="6118920" cy="1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3865"/>
                </a:solidFill>
                <a:latin typeface="Arial"/>
                <a:ea typeface="DejaVu Sans"/>
              </a:rPr>
              <a:t>Florian Thamm / Ischemic Stroke Segmentation using Deep Learning Methods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9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297720" y="6169680"/>
            <a:ext cx="180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60720" y="6040080"/>
            <a:ext cx="7867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[2]: R Gilberto Gonzalez, Joshua A Hirsch, WJ Koroshetz, Michael H Lev, and Pamela W Schaefer. Acute ischemic stroke. Springer, 2011.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[3]: Max Wintermark, R Meuli, P Browaeys, M Reichhart, J Bogousslavsky, P Schnyder, and P Michel. Comparison of ct perfusion and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angiography and mri in selecting stroke patients for acute treatment. Neurology, 68(9):694–697, 2007.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  <Words>654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2014-02-08T08:57:37Z</dcterms:created>
  <dc:creator>FAU</dc:creator>
  <dc:description/>
  <dc:language>en-US</dc:language>
  <cp:lastModifiedBy/>
  <dcterms:modified xsi:type="dcterms:W3CDTF">2019-06-17T14:45:56Z</dcterms:modified>
  <cp:revision>337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