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jpeg" ContentType="image/jpe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wmf" ContentType="image/x-wmf"/>
  <Override PartName="/ppt/media/image2.wmf" ContentType="image/x-wmf"/>
  <Override PartName="/ppt/media/image3.wmf" ContentType="image/x-wmf"/>
  <Override PartName="/ppt/media/image4.wmf" ContentType="image/x-wmf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4" descr=""/>
          <p:cNvPicPr/>
          <p:nvPr/>
        </p:nvPicPr>
        <p:blipFill>
          <a:blip r:embed="rId2"/>
          <a:stretch/>
        </p:blipFill>
        <p:spPr>
          <a:xfrm>
            <a:off x="6334200" y="253800"/>
            <a:ext cx="2267640" cy="591480"/>
          </a:xfrm>
          <a:prstGeom prst="rect">
            <a:avLst/>
          </a:prstGeom>
          <a:ln w="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1325160"/>
            <a:ext cx="249480" cy="1287000"/>
          </a:xfrm>
          <a:prstGeom prst="rect">
            <a:avLst/>
          </a:prstGeom>
          <a:solidFill>
            <a:srgbClr val="98a4a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0" y="2650320"/>
            <a:ext cx="249480" cy="1286280"/>
          </a:xfrm>
          <a:prstGeom prst="rect">
            <a:avLst/>
          </a:prstGeom>
          <a:solidFill>
            <a:srgbClr val="00386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307080" y="1324800"/>
            <a:ext cx="8834400" cy="1285560"/>
          </a:xfrm>
          <a:prstGeom prst="rect">
            <a:avLst/>
          </a:prstGeom>
          <a:solidFill>
            <a:srgbClr val="98a4a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307080" y="2648880"/>
            <a:ext cx="8834400" cy="3894120"/>
          </a:xfrm>
          <a:prstGeom prst="rect">
            <a:avLst/>
          </a:prstGeom>
          <a:solidFill>
            <a:srgbClr val="98a4a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Grafik 13" descr=""/>
          <p:cNvPicPr/>
          <p:nvPr/>
        </p:nvPicPr>
        <p:blipFill>
          <a:blip r:embed="rId3"/>
          <a:stretch/>
        </p:blipFill>
        <p:spPr>
          <a:xfrm>
            <a:off x="6791400" y="4154400"/>
            <a:ext cx="2350080" cy="23882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8" descr=""/>
          <p:cNvPicPr/>
          <p:nvPr/>
        </p:nvPicPr>
        <p:blipFill>
          <a:blip r:embed="rId2"/>
          <a:stretch/>
        </p:blipFill>
        <p:spPr>
          <a:xfrm>
            <a:off x="7328880" y="123120"/>
            <a:ext cx="1480680" cy="385560"/>
          </a:xfrm>
          <a:prstGeom prst="rect">
            <a:avLst/>
          </a:prstGeom>
          <a:ln w="0"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0" y="1985760"/>
            <a:ext cx="259560" cy="640800"/>
          </a:xfrm>
          <a:prstGeom prst="rect">
            <a:avLst/>
          </a:prstGeom>
          <a:solidFill>
            <a:srgbClr val="00386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0" y="1316520"/>
            <a:ext cx="261720" cy="640800"/>
          </a:xfrm>
          <a:prstGeom prst="rect">
            <a:avLst/>
          </a:prstGeom>
          <a:solidFill>
            <a:srgbClr val="98a4a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295200" y="657360"/>
            <a:ext cx="8846280" cy="5922000"/>
          </a:xfrm>
          <a:custGeom>
            <a:avLst/>
            <a:gdLst/>
            <a:ahLst/>
            <a:rect l="l" t="t" r="r" b="b"/>
            <a:pathLst>
              <a:path w="723900" h="721519">
                <a:moveTo>
                  <a:pt x="723719" y="0"/>
                </a:moveTo>
                <a:lnTo>
                  <a:pt x="0" y="0"/>
                </a:lnTo>
                <a:lnTo>
                  <a:pt x="0" y="721519"/>
                </a:lnTo>
                <a:lnTo>
                  <a:pt x="723900" y="721519"/>
                </a:lnTo>
                <a:lnTo>
                  <a:pt x="685800" y="721519"/>
                </a:lnTo>
              </a:path>
            </a:pathLst>
          </a:custGeom>
          <a:noFill/>
          <a:ln w="9360">
            <a:solidFill>
              <a:srgbClr val="00386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rafik 8" descr=""/>
          <p:cNvPicPr/>
          <p:nvPr/>
        </p:nvPicPr>
        <p:blipFill>
          <a:blip r:embed="rId2"/>
          <a:stretch/>
        </p:blipFill>
        <p:spPr>
          <a:xfrm>
            <a:off x="7328880" y="123120"/>
            <a:ext cx="1480680" cy="38556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0" y="1985760"/>
            <a:ext cx="259560" cy="640800"/>
          </a:xfrm>
          <a:prstGeom prst="rect">
            <a:avLst/>
          </a:prstGeom>
          <a:solidFill>
            <a:srgbClr val="00386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0" y="1316520"/>
            <a:ext cx="261720" cy="640800"/>
          </a:xfrm>
          <a:prstGeom prst="rect">
            <a:avLst/>
          </a:prstGeom>
          <a:solidFill>
            <a:srgbClr val="98a4a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295200" y="657360"/>
            <a:ext cx="8846280" cy="5922000"/>
          </a:xfrm>
          <a:custGeom>
            <a:avLst/>
            <a:gdLst/>
            <a:ahLst/>
            <a:rect l="l" t="t" r="r" b="b"/>
            <a:pathLst>
              <a:path w="723900" h="721519">
                <a:moveTo>
                  <a:pt x="723719" y="0"/>
                </a:moveTo>
                <a:lnTo>
                  <a:pt x="0" y="0"/>
                </a:lnTo>
                <a:lnTo>
                  <a:pt x="0" y="721519"/>
                </a:lnTo>
                <a:lnTo>
                  <a:pt x="723900" y="721519"/>
                </a:lnTo>
                <a:lnTo>
                  <a:pt x="685800" y="721519"/>
                </a:lnTo>
              </a:path>
            </a:pathLst>
          </a:custGeom>
          <a:noFill/>
          <a:ln w="9360">
            <a:solidFill>
              <a:srgbClr val="00386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96000" y="1397160"/>
            <a:ext cx="8565480" cy="111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>
              <a:lnSpc>
                <a:spcPts val="3200"/>
              </a:lnSpc>
            </a:pPr>
            <a:r>
              <a:rPr b="1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Detection of Hand Drawn Electrical Circuit Diagrams and their Components using Deep Learning Methods and Conversion into LTspice Format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96000" y="2837160"/>
            <a:ext cx="8565480" cy="22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Master Thesis: Intro Talk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Dmitrij Vinokour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32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ffffff"/>
                </a:solidFill>
                <a:latin typeface="Arial"/>
                <a:ea typeface="DejaVu Sans"/>
              </a:rPr>
              <a:t>Supervised by Florian Thamm M. Sc, Felix Denzinger M. Sc., Prof. Dr. Andreas Maier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ffffff"/>
                </a:solidFill>
                <a:latin typeface="Arial"/>
                <a:ea typeface="DejaVu Sans"/>
              </a:rPr>
              <a:t>Pattern Recognition Lab, Friedrich-Alexander University Erlangen-Nuremberg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32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60160" y="848520"/>
            <a:ext cx="8337960" cy="13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3865"/>
                </a:solidFill>
                <a:latin typeface="Arial"/>
                <a:ea typeface="DejaVu Sans"/>
              </a:rPr>
              <a:t>Current Pipeline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6809760" y="6627600"/>
            <a:ext cx="107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21.01.2020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8227080" y="6627600"/>
            <a:ext cx="71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9440926A-FD94-4047-8A5B-6998D878B94D}" type="slidenum"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296280" y="6628680"/>
            <a:ext cx="6117480" cy="1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Dmitrij Vinokour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457200" y="1371600"/>
            <a:ext cx="844092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Object Detection of components and annotations (tiny-YOLOV4)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Segmentation of the circuit (Mobile-UNet)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Remove bboxes and apply connected component analysis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3167280" y="2834280"/>
            <a:ext cx="3003840" cy="3313440"/>
          </a:xfrm>
          <a:prstGeom prst="rect">
            <a:avLst/>
          </a:prstGeom>
          <a:ln w="0">
            <a:noFill/>
          </a:ln>
        </p:spPr>
      </p:pic>
      <p:sp>
        <p:nvSpPr>
          <p:cNvPr id="196" name="TextShape 6"/>
          <p:cNvSpPr txBox="1"/>
          <p:nvPr/>
        </p:nvSpPr>
        <p:spPr>
          <a:xfrm>
            <a:off x="3814200" y="6136200"/>
            <a:ext cx="179784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Connected components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60160" y="848520"/>
            <a:ext cx="8337960" cy="13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3865"/>
                </a:solidFill>
                <a:latin typeface="Arial"/>
                <a:ea typeface="DejaVu Sans"/>
              </a:rPr>
              <a:t>Current Pipeline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6809760" y="6627600"/>
            <a:ext cx="107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21.01.2020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8227080" y="6627600"/>
            <a:ext cx="71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703AB02C-98CD-4568-954E-D7147E3AF54C}" type="slidenum"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296280" y="6628680"/>
            <a:ext cx="6117480" cy="1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Dmitrij Vinokour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457200" y="1371600"/>
            <a:ext cx="844092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Object Detection of components and annotations (tiny-YOLOV4)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Segmentation of the circuit (Mobile-UNet)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Remove bboxes and apply connected component analysis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Create bbox mask and find intersections with connected components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6641280" y="3166920"/>
            <a:ext cx="2300040" cy="2764800"/>
          </a:xfrm>
          <a:prstGeom prst="rect">
            <a:avLst/>
          </a:prstGeom>
          <a:ln w="0">
            <a:noFill/>
          </a:ln>
        </p:spPr>
      </p:pic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457200" y="3189600"/>
            <a:ext cx="2635200" cy="274212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3"/>
          <a:stretch/>
        </p:blipFill>
        <p:spPr>
          <a:xfrm rot="7800">
            <a:off x="3676320" y="3191040"/>
            <a:ext cx="2406960" cy="2736720"/>
          </a:xfrm>
          <a:prstGeom prst="rect">
            <a:avLst/>
          </a:prstGeom>
          <a:ln w="0">
            <a:noFill/>
          </a:ln>
        </p:spPr>
      </p:pic>
      <p:sp>
        <p:nvSpPr>
          <p:cNvPr id="205" name="CustomShape 6"/>
          <p:cNvSpPr/>
          <p:nvPr/>
        </p:nvSpPr>
        <p:spPr>
          <a:xfrm>
            <a:off x="986400" y="5910480"/>
            <a:ext cx="16848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Bounding box mask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4006800" y="5910480"/>
            <a:ext cx="25372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Connected components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" name="CustomShape 8"/>
          <p:cNvSpPr/>
          <p:nvPr/>
        </p:nvSpPr>
        <p:spPr>
          <a:xfrm>
            <a:off x="7318080" y="5907600"/>
            <a:ext cx="14598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Intersections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60160" y="848520"/>
            <a:ext cx="8337960" cy="13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3865"/>
                </a:solidFill>
                <a:latin typeface="Arial"/>
                <a:ea typeface="DejaVu Sans"/>
              </a:rPr>
              <a:t>Current Pipeline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809760" y="6627600"/>
            <a:ext cx="107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21.01.2020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8227080" y="6627600"/>
            <a:ext cx="71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D4F782DE-F0D6-4DB9-B7BC-9137D61D0BD1}" type="slidenum"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296280" y="6628680"/>
            <a:ext cx="6117480" cy="1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Dmitrij Vinokour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457200" y="1371600"/>
            <a:ext cx="844092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Object Detection of components and annotations (tiny-YOLOV4)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Segmentation of the circuit (Mobile-UNet)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Remove bboxes and apply connected component analysis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Create bbox mask and find intersections with connected components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 Embed gathered data into a LTspice file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a) Trace wires / Split Wire into segments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b) Map detected class to LTspice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60160" y="848520"/>
            <a:ext cx="8337960" cy="13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3865"/>
                </a:solidFill>
                <a:latin typeface="Arial"/>
                <a:ea typeface="DejaVu Sans"/>
              </a:rPr>
              <a:t>LTspice file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809760" y="6627600"/>
            <a:ext cx="107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21.01.2020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8227080" y="6627600"/>
            <a:ext cx="71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D79A4D6B-F062-4859-A2F6-0576AEC107E0}" type="slidenum"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296280" y="6628680"/>
            <a:ext cx="6117480" cy="1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Dmitrij Vinokour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457200" y="1371600"/>
            <a:ext cx="844092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5725800" y="1600200"/>
            <a:ext cx="2361240" cy="3313800"/>
          </a:xfrm>
          <a:prstGeom prst="rect">
            <a:avLst/>
          </a:prstGeom>
          <a:ln w="0">
            <a:noFill/>
          </a:ln>
        </p:spPr>
      </p:pic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1208160" y="1600200"/>
            <a:ext cx="3885480" cy="3322800"/>
          </a:xfrm>
          <a:prstGeom prst="rect">
            <a:avLst/>
          </a:prstGeom>
          <a:ln w="0">
            <a:noFill/>
          </a:ln>
        </p:spPr>
      </p:pic>
      <p:sp>
        <p:nvSpPr>
          <p:cNvPr id="220" name="CustomShape 6"/>
          <p:cNvSpPr/>
          <p:nvPr/>
        </p:nvSpPr>
        <p:spPr>
          <a:xfrm>
            <a:off x="6170400" y="4876200"/>
            <a:ext cx="25398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Corresponding .asc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1" name="TextShape 7"/>
          <p:cNvSpPr txBox="1"/>
          <p:nvPr/>
        </p:nvSpPr>
        <p:spPr>
          <a:xfrm>
            <a:off x="2498760" y="4923000"/>
            <a:ext cx="13068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Model in LTspice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60160" y="848520"/>
            <a:ext cx="8337960" cy="13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3865"/>
                </a:solidFill>
                <a:latin typeface="Arial"/>
                <a:ea typeface="DejaVu Sans"/>
              </a:rPr>
              <a:t>Current Problem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809760" y="6627600"/>
            <a:ext cx="107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21.01.2020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8227080" y="6627600"/>
            <a:ext cx="71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B64C9B0-7C58-4F88-A493-82515A157398}" type="slidenum"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296280" y="6628680"/>
            <a:ext cx="6117480" cy="1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Dmitrij Vinokour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740160" y="1659600"/>
            <a:ext cx="7922520" cy="4342680"/>
          </a:xfrm>
          <a:prstGeom prst="rect">
            <a:avLst/>
          </a:prstGeom>
          <a:ln w="0">
            <a:noFill/>
          </a:ln>
        </p:spPr>
      </p:pic>
      <p:sp>
        <p:nvSpPr>
          <p:cNvPr id="227" name="CustomShape 5"/>
          <p:cNvSpPr/>
          <p:nvPr/>
        </p:nvSpPr>
        <p:spPr>
          <a:xfrm>
            <a:off x="573840" y="5727600"/>
            <a:ext cx="18410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TextShape 6"/>
          <p:cNvSpPr txBox="1"/>
          <p:nvPr/>
        </p:nvSpPr>
        <p:spPr>
          <a:xfrm>
            <a:off x="3190320" y="6002280"/>
            <a:ext cx="298188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Connections of interest (components &gt; 2)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60160" y="848520"/>
            <a:ext cx="8337960" cy="13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3865"/>
                </a:solidFill>
                <a:latin typeface="Arial"/>
                <a:ea typeface="DejaVu Sans"/>
              </a:rPr>
              <a:t>Results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809760" y="6627600"/>
            <a:ext cx="107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21.01.2020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8227080" y="6627600"/>
            <a:ext cx="71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96788EB-9EA0-4D6F-A65E-B92D9A82EC40}" type="slidenum"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296280" y="6628680"/>
            <a:ext cx="6117480" cy="1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Dmitrij Vinokour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573840" y="5727600"/>
            <a:ext cx="18410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34" name="Table 6"/>
          <p:cNvGraphicFramePr/>
          <p:nvPr/>
        </p:nvGraphicFramePr>
        <p:xfrm>
          <a:off x="2149560" y="1255680"/>
          <a:ext cx="5075280" cy="108324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60160" y="848520"/>
            <a:ext cx="8337960" cy="13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3865"/>
                </a:solidFill>
                <a:latin typeface="Arial"/>
                <a:ea typeface="DejaVu Sans"/>
              </a:rPr>
              <a:t>Outlook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6809760" y="6627600"/>
            <a:ext cx="107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21.01.2020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8227080" y="6627600"/>
            <a:ext cx="71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01E1986E-3594-49E9-B90E-5C61F1501BD6}" type="slidenum"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296280" y="6628680"/>
            <a:ext cx="6117480" cy="1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Dmitrij Vinokour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560160" y="1371600"/>
            <a:ext cx="812592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OCR for annotations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Increase accuracy through Test-Time Augmentation (different rotations behave like ensemble)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Maybe: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Replace YOLO with UNet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Experiment with different encoders (e.g. MobileNetV3)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Release horizontal / vertical restriction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60160" y="848520"/>
            <a:ext cx="8337960" cy="13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3865"/>
                </a:solidFill>
                <a:latin typeface="Arial"/>
                <a:ea typeface="DejaVu Sans"/>
              </a:rPr>
              <a:t>Introduction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809760" y="6627600"/>
            <a:ext cx="107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21.01.2020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227080" y="6627600"/>
            <a:ext cx="71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70ABCE66-72A6-47CB-B117-5455797FAF7A}" type="slidenum"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296280" y="6628680"/>
            <a:ext cx="6117480" cy="1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Dmitrij Vinokour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 flipH="1" rot="10800000">
            <a:off x="788760" y="1731240"/>
            <a:ext cx="2410560" cy="324144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5"/>
          <p:cNvSpPr/>
          <p:nvPr/>
        </p:nvSpPr>
        <p:spPr>
          <a:xfrm>
            <a:off x="961200" y="4966920"/>
            <a:ext cx="30052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Hand-Drawn Electrical Circuit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60160" y="848520"/>
            <a:ext cx="8337960" cy="13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3865"/>
                </a:solidFill>
                <a:latin typeface="Arial"/>
                <a:ea typeface="DejaVu Sans"/>
              </a:rPr>
              <a:t>Introduction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809760" y="6627600"/>
            <a:ext cx="107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21.01.2020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8227080" y="6627600"/>
            <a:ext cx="71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ED160244-168E-4071-8437-A23F182BDCBD}" type="slidenum"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296280" y="6628680"/>
            <a:ext cx="6117480" cy="1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Dmitrij Vinokour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 flipH="1" rot="10800000">
            <a:off x="788760" y="1731240"/>
            <a:ext cx="2410560" cy="3241440"/>
          </a:xfrm>
          <a:prstGeom prst="rect">
            <a:avLst/>
          </a:prstGeom>
          <a:ln w="0">
            <a:noFill/>
          </a:ln>
        </p:spPr>
      </p:pic>
      <p:pic>
        <p:nvPicPr>
          <p:cNvPr id="141" name="Model in LTspice" descr=""/>
          <p:cNvPicPr/>
          <p:nvPr/>
        </p:nvPicPr>
        <p:blipFill>
          <a:blip r:embed="rId2"/>
          <a:stretch/>
        </p:blipFill>
        <p:spPr>
          <a:xfrm>
            <a:off x="5715000" y="1702440"/>
            <a:ext cx="2311560" cy="3228480"/>
          </a:xfrm>
          <a:prstGeom prst="rect">
            <a:avLst/>
          </a:prstGeom>
          <a:ln w="0">
            <a:noFill/>
          </a:ln>
        </p:spPr>
      </p:pic>
      <p:sp>
        <p:nvSpPr>
          <p:cNvPr id="142" name="CustomShape 5"/>
          <p:cNvSpPr/>
          <p:nvPr/>
        </p:nvSpPr>
        <p:spPr>
          <a:xfrm>
            <a:off x="961200" y="4966920"/>
            <a:ext cx="30052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Hand-Drawn Electrical Circuit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6231600" y="4934880"/>
            <a:ext cx="18604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Model in LTspice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428640" y="3331800"/>
            <a:ext cx="2057040" cy="456120"/>
          </a:xfrm>
          <a:custGeom>
            <a:avLst/>
            <a:gdLst/>
            <a:ahLst/>
            <a:rect l="l" t="t" r="r" b="b"/>
            <a:pathLst>
              <a:path w="5082" h="1272">
                <a:moveTo>
                  <a:pt x="0" y="317"/>
                </a:moveTo>
                <a:lnTo>
                  <a:pt x="3810" y="317"/>
                </a:lnTo>
                <a:lnTo>
                  <a:pt x="3810" y="0"/>
                </a:lnTo>
                <a:lnTo>
                  <a:pt x="5081" y="635"/>
                </a:lnTo>
                <a:lnTo>
                  <a:pt x="3810" y="1271"/>
                </a:lnTo>
                <a:lnTo>
                  <a:pt x="3810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60160" y="848520"/>
            <a:ext cx="8337960" cy="13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3865"/>
                </a:solidFill>
                <a:latin typeface="Arial"/>
                <a:ea typeface="DejaVu Sans"/>
              </a:rPr>
              <a:t>Introduction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809760" y="6627600"/>
            <a:ext cx="107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21.01.2020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8227080" y="6627600"/>
            <a:ext cx="71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C26D6D9-93E6-4DE8-A2E4-6EEAEC7C688A}" type="slidenum"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96280" y="6628680"/>
            <a:ext cx="6117480" cy="1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Dmitrij Vinokour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3429000" y="3331800"/>
            <a:ext cx="2057040" cy="456120"/>
          </a:xfrm>
          <a:custGeom>
            <a:avLst/>
            <a:gdLst/>
            <a:ahLst/>
            <a:rect l="l" t="t" r="r" b="b"/>
            <a:pathLst>
              <a:path w="5082" h="1272">
                <a:moveTo>
                  <a:pt x="0" y="317"/>
                </a:moveTo>
                <a:lnTo>
                  <a:pt x="3810" y="317"/>
                </a:lnTo>
                <a:lnTo>
                  <a:pt x="3810" y="0"/>
                </a:lnTo>
                <a:lnTo>
                  <a:pt x="5081" y="635"/>
                </a:lnTo>
                <a:lnTo>
                  <a:pt x="3810" y="1271"/>
                </a:lnTo>
                <a:lnTo>
                  <a:pt x="3810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 flipH="1" rot="10800000">
            <a:off x="788760" y="1731240"/>
            <a:ext cx="2410560" cy="324144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5715000" y="1702440"/>
            <a:ext cx="2311560" cy="3228480"/>
          </a:xfrm>
          <a:prstGeom prst="rect">
            <a:avLst/>
          </a:prstGeom>
          <a:ln w="0">
            <a:noFill/>
          </a:ln>
        </p:spPr>
      </p:pic>
      <p:sp>
        <p:nvSpPr>
          <p:cNvPr id="152" name="CustomShape 6"/>
          <p:cNvSpPr/>
          <p:nvPr/>
        </p:nvSpPr>
        <p:spPr>
          <a:xfrm>
            <a:off x="666720" y="5257800"/>
            <a:ext cx="661140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General: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Object detection network for components and annotations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Segmentation network for the circuit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Postprocessing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961200" y="4966920"/>
            <a:ext cx="30052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Hand-Drawn Electrical Circuit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6231600" y="4934880"/>
            <a:ext cx="18604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Model in LTspice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60160" y="848520"/>
            <a:ext cx="8337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3865"/>
                </a:solidFill>
                <a:latin typeface="Arial"/>
                <a:ea typeface="DejaVu Sans"/>
              </a:rPr>
              <a:t>Motivation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6809760" y="6627600"/>
            <a:ext cx="107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21.01.2020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8227080" y="6627600"/>
            <a:ext cx="71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A3602AA-86A2-4B8D-9580-DFBB99B1F2A9}" type="slidenum"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296280" y="6628680"/>
            <a:ext cx="6117480" cy="1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Dmitrij Vinokour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541440" y="1297800"/>
            <a:ext cx="8036640" cy="48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Drawing speed of hand-drawn diagrams ~90% faster, than drawing in a tool (UML, flow charts, Markov chains etc. vs. Microsoft Visio)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[1]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254160" y="6352200"/>
            <a:ext cx="88891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[1]: Khaled S. Refaat et al., A New Approach for Context-Independent Handwritten Offline Diagram Recognition using Support Vector Machines. 2008.</a:t>
            </a:r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61" name="Table 7"/>
          <p:cNvGraphicFramePr/>
          <p:nvPr/>
        </p:nvGraphicFramePr>
        <p:xfrm>
          <a:off x="1392480" y="2795400"/>
          <a:ext cx="5075280" cy="215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Real World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LTspice World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Drawing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Fast</a:t>
                      </a:r>
                      <a:endParaRPr b="0" lang="en-US" sz="1800" spc="-1" strike="noStrike">
                        <a:solidFill>
                          <a:srgbClr val="00a933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Slow</a:t>
                      </a:r>
                      <a:endParaRPr b="0" lang="en-US" sz="1800" spc="-1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Calculating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Slow</a:t>
                      </a:r>
                      <a:endParaRPr b="0" lang="en-US" sz="1800" spc="-1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Fast</a:t>
                      </a:r>
                      <a:endParaRPr b="0" lang="en-US" sz="1800" spc="-1" strike="noStrike">
                        <a:solidFill>
                          <a:srgbClr val="00a933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60160" y="848520"/>
            <a:ext cx="8337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3865"/>
                </a:solidFill>
                <a:latin typeface="Arial"/>
                <a:ea typeface="DejaVu Sans"/>
              </a:rPr>
              <a:t>Motivation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809760" y="6627600"/>
            <a:ext cx="107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21.01.2020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227080" y="6627600"/>
            <a:ext cx="71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3BD8388F-37EE-4A74-B858-E7A3B1C7944F}" type="slidenum"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96280" y="6628680"/>
            <a:ext cx="6117480" cy="1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Dmitrij Vinokour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541440" y="1297800"/>
            <a:ext cx="8036640" cy="48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Drawing speed of hand-drawn diagrams ~90% faster, than drawing in a tool (UML, flow charts, Markov chains etc. vs. Microsoft Visio)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[1]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4160" y="6352200"/>
            <a:ext cx="88891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[1]: Khaled S. Refaat et al., A New Approach for Context-Independent Handwritten Offline Diagram Recognition using Support Vector Machines. 2008.</a:t>
            </a:r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68" name="Table 7"/>
          <p:cNvGraphicFramePr/>
          <p:nvPr/>
        </p:nvGraphicFramePr>
        <p:xfrm>
          <a:off x="1372320" y="2776680"/>
          <a:ext cx="6767640" cy="215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  <a:gridCol w="169236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Real World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LTspice World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This Thesis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Drawing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Fast</a:t>
                      </a:r>
                      <a:endParaRPr b="0" lang="en-US" sz="1800" spc="-1" strike="noStrike">
                        <a:solidFill>
                          <a:srgbClr val="00a933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Slow</a:t>
                      </a:r>
                      <a:endParaRPr b="0" lang="en-US" sz="1800" spc="-1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Fast</a:t>
                      </a:r>
                      <a:endParaRPr b="0" lang="en-US" sz="1800" spc="-1" strike="noStrike">
                        <a:solidFill>
                          <a:srgbClr val="00a933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Calculating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Slow</a:t>
                      </a:r>
                      <a:endParaRPr b="0" lang="en-US" sz="1800" spc="-1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Fast</a:t>
                      </a:r>
                      <a:endParaRPr b="0" lang="en-US" sz="1800" spc="-1" strike="noStrike">
                        <a:solidFill>
                          <a:srgbClr val="00a933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Fast</a:t>
                      </a:r>
                      <a:endParaRPr b="0" lang="en-US" sz="1800" spc="-1" strike="noStrike">
                        <a:solidFill>
                          <a:srgbClr val="00a933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60160" y="848520"/>
            <a:ext cx="8337960" cy="13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3865"/>
                </a:solidFill>
                <a:latin typeface="Arial"/>
                <a:ea typeface="DejaVu Sans"/>
              </a:rPr>
              <a:t>Dataset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809760" y="6627600"/>
            <a:ext cx="107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21.01.2020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8227080" y="6627600"/>
            <a:ext cx="71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9B80E87-D67C-420B-ADB4-DAD330A62502}" type="slidenum"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296280" y="6628680"/>
            <a:ext cx="6117480" cy="1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Dmitrij Vinokour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509040" y="1227600"/>
            <a:ext cx="7491960" cy="19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- 20 contributors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~120 circuits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Bounding boxes labeled with rotation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vertical / horizontal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left / right / top / bottom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Semi-auto generated labels for segmentation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Very low amount of circuits on grid paper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For training circuit masks are projected on grid paper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74" name="Table 6"/>
          <p:cNvGraphicFramePr/>
          <p:nvPr/>
        </p:nvGraphicFramePr>
        <p:xfrm>
          <a:off x="640440" y="3696840"/>
          <a:ext cx="1782360" cy="2584440"/>
        </p:xfrm>
        <a:graphic>
          <a:graphicData uri="http://schemas.openxmlformats.org/drawingml/2006/table">
            <a:tbl>
              <a:tblPr/>
              <a:tblGrid>
                <a:gridCol w="1203840"/>
                <a:gridCol w="578880"/>
              </a:tblGrid>
              <a:tr h="375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Capacitor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86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Inductor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363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8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Resistor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382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9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Diode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Voltage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Current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247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7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Ground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397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75" name="TextShape 7"/>
          <p:cNvSpPr txBox="1"/>
          <p:nvPr/>
        </p:nvSpPr>
        <p:spPr>
          <a:xfrm>
            <a:off x="581400" y="6244200"/>
            <a:ext cx="19332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Bounding boxes per class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60160" y="848520"/>
            <a:ext cx="8337960" cy="13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3865"/>
                </a:solidFill>
                <a:latin typeface="Arial"/>
                <a:ea typeface="DejaVu Sans"/>
              </a:rPr>
              <a:t>Current Pipeline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809760" y="6627600"/>
            <a:ext cx="107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21.01.2020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227080" y="6627600"/>
            <a:ext cx="71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04BAD9A3-3BE4-4434-A286-8CFC278728A6}" type="slidenum"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296280" y="6628680"/>
            <a:ext cx="6117480" cy="1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Dmitrij Vinokour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457200" y="1371600"/>
            <a:ext cx="822888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Object Detection of components and annotations (tiny-YOLOV4)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3167280" y="2829240"/>
            <a:ext cx="3003840" cy="3318480"/>
          </a:xfrm>
          <a:prstGeom prst="rect">
            <a:avLst/>
          </a:prstGeom>
          <a:ln w="0">
            <a:noFill/>
          </a:ln>
        </p:spPr>
      </p:pic>
      <p:sp>
        <p:nvSpPr>
          <p:cNvPr id="182" name="TextShape 6"/>
          <p:cNvSpPr txBox="1"/>
          <p:nvPr/>
        </p:nvSpPr>
        <p:spPr>
          <a:xfrm>
            <a:off x="3945600" y="6136200"/>
            <a:ext cx="163908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Prediction with YOLO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60160" y="848520"/>
            <a:ext cx="8337960" cy="13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3865"/>
                </a:solidFill>
                <a:latin typeface="Arial"/>
                <a:ea typeface="DejaVu Sans"/>
              </a:rPr>
              <a:t>Current Pipeline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809760" y="6627600"/>
            <a:ext cx="107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21.01.2020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8227080" y="6627600"/>
            <a:ext cx="7174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9AAF786D-8D68-47A8-B342-C571C8F9AB95}" type="slidenum"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296280" y="6628680"/>
            <a:ext cx="6117480" cy="1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Dmitrij Vinokour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457200" y="1371600"/>
            <a:ext cx="844092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Object Detection of components and annotations (tiny-YOLOV4)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Segmentation of the circuit (Mobile-UNet)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3167280" y="2834280"/>
            <a:ext cx="3003840" cy="3313440"/>
          </a:xfrm>
          <a:prstGeom prst="rect">
            <a:avLst/>
          </a:prstGeom>
          <a:ln w="0">
            <a:noFill/>
          </a:ln>
        </p:spPr>
      </p:pic>
      <p:sp>
        <p:nvSpPr>
          <p:cNvPr id="189" name="TextShape 6"/>
          <p:cNvSpPr txBox="1"/>
          <p:nvPr/>
        </p:nvSpPr>
        <p:spPr>
          <a:xfrm>
            <a:off x="3711960" y="6136200"/>
            <a:ext cx="204012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Prediction with Mobile-Unet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2014-02-08T08:57:37Z</dcterms:created>
  <dc:creator>FAU</dc:creator>
  <dc:description/>
  <dc:language>en-US</dc:language>
  <cp:lastModifiedBy/>
  <dcterms:modified xsi:type="dcterms:W3CDTF">2021-01-20T15:44:31Z</dcterms:modified>
  <cp:revision>349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1</vt:r8>
  </property>
  <property fmtid="{D5CDD505-2E9C-101B-9397-08002B2CF9AE}" pid="6" name="Notes">
    <vt:r8>0</vt:r8>
  </property>
  <property fmtid="{D5CDD505-2E9C-101B-9397-08002B2CF9AE}" pid="7" name="PresentationFormat">
    <vt:lpwstr>Bildschirmpräsentation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8</vt:r8>
  </property>
</Properties>
</file>